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7" r:id="rId2"/>
  </p:sldMasterIdLst>
  <p:notesMasterIdLst>
    <p:notesMasterId r:id="rId84"/>
  </p:notesMasterIdLst>
  <p:handoutMasterIdLst>
    <p:handoutMasterId r:id="rId85"/>
  </p:handoutMasterIdLst>
  <p:sldIdLst>
    <p:sldId id="344" r:id="rId3"/>
    <p:sldId id="662" r:id="rId4"/>
    <p:sldId id="663" r:id="rId5"/>
    <p:sldId id="664" r:id="rId6"/>
    <p:sldId id="665" r:id="rId7"/>
    <p:sldId id="666" r:id="rId8"/>
    <p:sldId id="667" r:id="rId9"/>
    <p:sldId id="668" r:id="rId10"/>
    <p:sldId id="669" r:id="rId11"/>
    <p:sldId id="670" r:id="rId12"/>
    <p:sldId id="671" r:id="rId13"/>
    <p:sldId id="672" r:id="rId14"/>
    <p:sldId id="673" r:id="rId15"/>
    <p:sldId id="674" r:id="rId16"/>
    <p:sldId id="589" r:id="rId17"/>
    <p:sldId id="590" r:id="rId18"/>
    <p:sldId id="591" r:id="rId19"/>
    <p:sldId id="675" r:id="rId20"/>
    <p:sldId id="676" r:id="rId21"/>
    <p:sldId id="677" r:id="rId22"/>
    <p:sldId id="678" r:id="rId23"/>
    <p:sldId id="679" r:id="rId24"/>
    <p:sldId id="596" r:id="rId25"/>
    <p:sldId id="597" r:id="rId26"/>
    <p:sldId id="598" r:id="rId27"/>
    <p:sldId id="599" r:id="rId28"/>
    <p:sldId id="600" r:id="rId29"/>
    <p:sldId id="601" r:id="rId30"/>
    <p:sldId id="602" r:id="rId31"/>
    <p:sldId id="604" r:id="rId32"/>
    <p:sldId id="605" r:id="rId33"/>
    <p:sldId id="606" r:id="rId34"/>
    <p:sldId id="607" r:id="rId35"/>
    <p:sldId id="608" r:id="rId36"/>
    <p:sldId id="609" r:id="rId37"/>
    <p:sldId id="610" r:id="rId38"/>
    <p:sldId id="611" r:id="rId39"/>
    <p:sldId id="612" r:id="rId40"/>
    <p:sldId id="613" r:id="rId41"/>
    <p:sldId id="614" r:id="rId42"/>
    <p:sldId id="615" r:id="rId43"/>
    <p:sldId id="616" r:id="rId44"/>
    <p:sldId id="618" r:id="rId45"/>
    <p:sldId id="620" r:id="rId46"/>
    <p:sldId id="623" r:id="rId47"/>
    <p:sldId id="624" r:id="rId48"/>
    <p:sldId id="625" r:id="rId49"/>
    <p:sldId id="626" r:id="rId50"/>
    <p:sldId id="627" r:id="rId51"/>
    <p:sldId id="628" r:id="rId52"/>
    <p:sldId id="629" r:id="rId53"/>
    <p:sldId id="630" r:id="rId54"/>
    <p:sldId id="631" r:id="rId55"/>
    <p:sldId id="632" r:id="rId56"/>
    <p:sldId id="633" r:id="rId57"/>
    <p:sldId id="634" r:id="rId58"/>
    <p:sldId id="635" r:id="rId59"/>
    <p:sldId id="636" r:id="rId60"/>
    <p:sldId id="637" r:id="rId61"/>
    <p:sldId id="680" r:id="rId62"/>
    <p:sldId id="639" r:id="rId63"/>
    <p:sldId id="640" r:id="rId64"/>
    <p:sldId id="641" r:id="rId65"/>
    <p:sldId id="642" r:id="rId66"/>
    <p:sldId id="643" r:id="rId67"/>
    <p:sldId id="644" r:id="rId68"/>
    <p:sldId id="645" r:id="rId69"/>
    <p:sldId id="646" r:id="rId70"/>
    <p:sldId id="647" r:id="rId71"/>
    <p:sldId id="648" r:id="rId72"/>
    <p:sldId id="649" r:id="rId73"/>
    <p:sldId id="650" r:id="rId74"/>
    <p:sldId id="651" r:id="rId75"/>
    <p:sldId id="652" r:id="rId76"/>
    <p:sldId id="681" r:id="rId77"/>
    <p:sldId id="682" r:id="rId78"/>
    <p:sldId id="656" r:id="rId79"/>
    <p:sldId id="683" r:id="rId80"/>
    <p:sldId id="684" r:id="rId81"/>
    <p:sldId id="685" r:id="rId82"/>
    <p:sldId id="686" r:id="rId83"/>
  </p:sldIdLst>
  <p:sldSz cx="13004800" cy="975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 charset="0"/>
        <a:ea typeface="ヒラギノ明朝 ProN W3" charset="-128"/>
        <a:cs typeface="+mn-cs"/>
        <a:sym typeface="American Typewriter" charset="0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 charset="0"/>
        <a:ea typeface="ヒラギノ明朝 ProN W3" charset="-128"/>
        <a:cs typeface="+mn-cs"/>
        <a:sym typeface="American Typewriter" charset="0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 charset="0"/>
        <a:ea typeface="ヒラギノ明朝 ProN W3" charset="-128"/>
        <a:cs typeface="+mn-cs"/>
        <a:sym typeface="American Typewriter" charset="0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 charset="0"/>
        <a:ea typeface="ヒラギノ明朝 ProN W3" charset="-128"/>
        <a:cs typeface="+mn-cs"/>
        <a:sym typeface="American Typewriter" charset="0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 charset="0"/>
        <a:ea typeface="ヒラギノ明朝 ProN W3" charset="-128"/>
        <a:cs typeface="+mn-cs"/>
        <a:sym typeface="American Typewriter" charset="0"/>
      </a:defRPr>
    </a:lvl5pPr>
    <a:lvl6pPr marL="2286000" algn="l" defTabSz="914400" rtl="0" eaLnBrk="1" latinLnBrk="0" hangingPunct="1">
      <a:defRPr sz="4000" kern="1200">
        <a:solidFill>
          <a:srgbClr val="FFFFFF"/>
        </a:solidFill>
        <a:latin typeface="American Typewriter" charset="0"/>
        <a:ea typeface="ヒラギノ明朝 ProN W3" charset="-128"/>
        <a:cs typeface="+mn-cs"/>
        <a:sym typeface="American Typewriter" charset="0"/>
      </a:defRPr>
    </a:lvl6pPr>
    <a:lvl7pPr marL="2743200" algn="l" defTabSz="914400" rtl="0" eaLnBrk="1" latinLnBrk="0" hangingPunct="1">
      <a:defRPr sz="4000" kern="1200">
        <a:solidFill>
          <a:srgbClr val="FFFFFF"/>
        </a:solidFill>
        <a:latin typeface="American Typewriter" charset="0"/>
        <a:ea typeface="ヒラギノ明朝 ProN W3" charset="-128"/>
        <a:cs typeface="+mn-cs"/>
        <a:sym typeface="American Typewriter" charset="0"/>
      </a:defRPr>
    </a:lvl7pPr>
    <a:lvl8pPr marL="3200400" algn="l" defTabSz="914400" rtl="0" eaLnBrk="1" latinLnBrk="0" hangingPunct="1">
      <a:defRPr sz="4000" kern="1200">
        <a:solidFill>
          <a:srgbClr val="FFFFFF"/>
        </a:solidFill>
        <a:latin typeface="American Typewriter" charset="0"/>
        <a:ea typeface="ヒラギノ明朝 ProN W3" charset="-128"/>
        <a:cs typeface="+mn-cs"/>
        <a:sym typeface="American Typewriter" charset="0"/>
      </a:defRPr>
    </a:lvl8pPr>
    <a:lvl9pPr marL="3657600" algn="l" defTabSz="914400" rtl="0" eaLnBrk="1" latinLnBrk="0" hangingPunct="1">
      <a:defRPr sz="4000" kern="1200">
        <a:solidFill>
          <a:srgbClr val="FFFFFF"/>
        </a:solidFill>
        <a:latin typeface="American Typewriter" charset="0"/>
        <a:ea typeface="ヒラギノ明朝 ProN W3" charset="-128"/>
        <a:cs typeface="+mn-cs"/>
        <a:sym typeface="American Typewriter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6600"/>
    <a:srgbClr val="3399FF"/>
    <a:srgbClr val="6699FF"/>
    <a:srgbClr val="CCECFF"/>
    <a:srgbClr val="005EA4"/>
    <a:srgbClr val="004376"/>
    <a:srgbClr val="008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778" y="-91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12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e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image" Target="../media/image94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9F3C1B60-2814-4519-82AD-0A53EF91101F}" type="datetime1">
              <a:rPr lang="nl-NL"/>
              <a:pPr>
                <a:defRPr/>
              </a:pPr>
              <a:t>7-12-2014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F46286C1-AFAA-4286-B478-2BD048D3571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36777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3B7429B9-DCDC-4627-93FE-9751726E61D0}" type="datetime1">
              <a:rPr lang="nl-NL"/>
              <a:pPr>
                <a:defRPr/>
              </a:pPr>
              <a:t>7-12-2014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nl-NL" noProof="0" smtClean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l-NL" noProof="0" smtClean="0"/>
              <a:t>Klik om de tekststijl van het model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1FA36493-7C4A-445B-8505-048A75403C5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54083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1 zonder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500">
                <a:latin typeface="Arial"/>
                <a:cs typeface="Arial"/>
              </a:defRPr>
            </a:lvl1pPr>
            <a:lvl2pPr marL="0" indent="0">
              <a:buFont typeface="Arial"/>
              <a:buNone/>
              <a:defRPr sz="25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Font typeface="Arial"/>
              <a:buNone/>
              <a:defRPr sz="2500">
                <a:solidFill>
                  <a:srgbClr val="FFFFFF"/>
                </a:solidFill>
                <a:latin typeface="Arial"/>
                <a:cs typeface="Arial"/>
              </a:defRPr>
            </a:lvl3pPr>
            <a:lvl4pPr marL="0" indent="0">
              <a:buFont typeface="Arial"/>
              <a:buNone/>
              <a:defRPr sz="2500">
                <a:solidFill>
                  <a:srgbClr val="FFFFFF"/>
                </a:solidFill>
                <a:latin typeface="Arial"/>
                <a:cs typeface="Arial"/>
              </a:defRPr>
            </a:lvl4pPr>
            <a:lvl5pPr marL="0" indent="0">
              <a:buFont typeface="Arial"/>
              <a:buNone/>
              <a:defRPr sz="25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294341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m opsomming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00000" y="2070000"/>
            <a:ext cx="5328000" cy="6007100"/>
          </a:xfrm>
        </p:spPr>
        <p:txBody>
          <a:bodyPr/>
          <a:lstStyle>
            <a:lvl1pPr>
              <a:defRPr sz="2500">
                <a:latin typeface="+mn-lt"/>
              </a:defRPr>
            </a:lvl1pPr>
            <a:lvl2pPr>
              <a:buFont typeface="Lucida Grande"/>
              <a:buChar char="-"/>
              <a:defRPr sz="2100">
                <a:latin typeface="+mn-lt"/>
              </a:defRPr>
            </a:lvl2pPr>
            <a:lvl3pPr>
              <a:buFont typeface="Lucida Grande"/>
              <a:buChar char="-"/>
              <a:defRPr sz="2100">
                <a:latin typeface="+mn-lt"/>
              </a:defRPr>
            </a:lvl3pPr>
            <a:lvl4pPr>
              <a:buFont typeface="Lucida Grande"/>
              <a:buChar char="-"/>
              <a:defRPr sz="2100">
                <a:latin typeface="+mn-lt"/>
              </a:defRPr>
            </a:lvl4pPr>
            <a:lvl5pPr>
              <a:buFont typeface="Lucida Grande"/>
              <a:buChar char="-"/>
              <a:defRPr sz="21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577200" y="2133600"/>
            <a:ext cx="5328000" cy="3679643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fld id="{4F0FB6BC-84A6-4609-A72D-14054CEE50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5408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/>
          <a:p>
            <a:pPr marL="342900" indent="-342900" eaLnBrk="0" hangingPunct="0">
              <a:buFontTx/>
              <a:buChar char="•"/>
            </a:pPr>
            <a:endParaRPr lang="nl-NL" sz="2100">
              <a:solidFill>
                <a:srgbClr val="141313"/>
              </a:solidFill>
              <a:latin typeface="Arial" pitchFamily="34" charset="0"/>
              <a:ea typeface="MS PGothic" pitchFamily="34" charset="-128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2132012" y="806079"/>
            <a:ext cx="8789988" cy="6592042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>
                <a:ln w="25400">
                  <a:solidFill>
                    <a:schemeClr val="tx1"/>
                  </a:solidFill>
                </a:ln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159000" y="7543799"/>
            <a:ext cx="8763000" cy="533401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fld id="{4F0FB6BC-84A6-4609-A72D-14054CEE50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84602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2"/>
          <p:cNvSpPr>
            <a:spLocks noGrp="1" noChangeAspect="1"/>
          </p:cNvSpPr>
          <p:nvPr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/>
          <a:p>
            <a:pPr marL="342900" indent="-342900" eaLnBrk="0" hangingPunct="0">
              <a:buFontTx/>
              <a:buChar char="•"/>
            </a:pPr>
            <a:endParaRPr lang="nl-NL" sz="2100">
              <a:solidFill>
                <a:srgbClr val="141313"/>
              </a:solidFill>
              <a:latin typeface="Arial" pitchFamily="34" charset="0"/>
              <a:ea typeface="MS PGothic" pitchFamily="34" charset="-128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3004800" cy="8460000"/>
          </a:xfr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fld id="{4F0FB6BC-84A6-4609-A72D-14054CEE50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02106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2"/>
          <p:cNvSpPr>
            <a:spLocks noGrp="1" noChangeAspect="1"/>
          </p:cNvSpPr>
          <p:nvPr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/>
          <a:p>
            <a:pPr marL="342900" indent="-342900" eaLnBrk="0" hangingPunct="0">
              <a:buFontTx/>
              <a:buChar char="•"/>
            </a:pPr>
            <a:endParaRPr lang="nl-NL" sz="2100">
              <a:solidFill>
                <a:srgbClr val="141313"/>
              </a:solidFill>
              <a:latin typeface="Arial" pitchFamily="34" charset="0"/>
              <a:ea typeface="MS PGothic" pitchFamily="34" charset="-128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502400" cy="4248000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4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502400" y="0"/>
            <a:ext cx="6502400" cy="4248000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>
            <a:off x="0" y="4240800"/>
            <a:ext cx="6502400" cy="4212000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0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>
            <a:off x="6502400" y="4240800"/>
            <a:ext cx="6502400" cy="4212000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fld id="{4F0FB6BC-84A6-4609-A72D-14054CEE50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48498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 userDrawn="1"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/>
          <a:p>
            <a:pPr marL="342900" indent="-342900" eaLnBrk="0" hangingPunct="0">
              <a:buFontTx/>
              <a:buChar char="•"/>
            </a:pPr>
            <a:endParaRPr lang="nl-NL" sz="2100">
              <a:solidFill>
                <a:srgbClr val="141313"/>
              </a:solidFill>
              <a:latin typeface="Arial" pitchFamily="34" charset="0"/>
              <a:ea typeface="MS PGothic" pitchFamily="34" charset="-128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1676400"/>
            <a:ext cx="13003200" cy="5727600"/>
          </a:xfrm>
          <a:solidFill>
            <a:schemeClr val="tx1"/>
          </a:solidFill>
          <a:ln w="25400">
            <a:noFill/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900113" y="990600"/>
            <a:ext cx="11049000" cy="6096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159000" y="7543799"/>
            <a:ext cx="8763000" cy="533401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fld id="{4F0FB6BC-84A6-4609-A72D-14054CEE50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42926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fld id="{4F0FB6BC-84A6-4609-A72D-14054CEE50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9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867" y="216747"/>
            <a:ext cx="11776569" cy="75861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584765" y="1625600"/>
            <a:ext cx="5807004" cy="7369387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608516" y="1625600"/>
            <a:ext cx="5807004" cy="7369387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fld id="{4F0FB6BC-84A6-4609-A72D-14054CEE50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628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7" y="216747"/>
            <a:ext cx="11776569" cy="7586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65" y="1625600"/>
            <a:ext cx="5807004" cy="7369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608516" y="1625600"/>
            <a:ext cx="5807004" cy="35763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608516" y="5418667"/>
            <a:ext cx="5807004" cy="35763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84166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65" y="1625600"/>
            <a:ext cx="5807004" cy="736938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8516" y="1625600"/>
            <a:ext cx="5807004" cy="736938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534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1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500">
                <a:latin typeface="Arial"/>
                <a:cs typeface="Arial"/>
              </a:defRPr>
            </a:lvl1pPr>
            <a:lvl2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9262588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2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3" y="1692275"/>
            <a:ext cx="11430000" cy="1054800"/>
          </a:xfrm>
        </p:spPr>
        <p:txBody>
          <a:bodyPr/>
          <a:lstStyle>
            <a:lvl1pPr>
              <a:defRPr sz="5000"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00113" y="2772000"/>
            <a:ext cx="5284800" cy="5155200"/>
          </a:xfrm>
        </p:spPr>
        <p:txBody>
          <a:bodyPr/>
          <a:lstStyle>
            <a:lvl1pPr>
              <a:defRPr sz="2500">
                <a:latin typeface="Arial"/>
                <a:cs typeface="Arial"/>
              </a:defRPr>
            </a:lvl1pPr>
            <a:lvl2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7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 rot="240000">
            <a:off x="6785903" y="3124973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8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 rot="21420000">
            <a:off x="6525879" y="3232016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1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731000" y="3126600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84285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Opening 2 zonder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 rot="240000">
            <a:off x="6785903" y="3124973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0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 rot="21420000">
            <a:off x="6525879" y="3232016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3" y="1692275"/>
            <a:ext cx="11430000" cy="1054800"/>
          </a:xfrm>
        </p:spPr>
        <p:txBody>
          <a:bodyPr/>
          <a:lstStyle>
            <a:lvl1pPr>
              <a:defRPr sz="5000"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00113" y="2772000"/>
            <a:ext cx="5284800" cy="5155200"/>
          </a:xfrm>
        </p:spPr>
        <p:txBody>
          <a:bodyPr/>
          <a:lstStyle>
            <a:lvl1pPr marL="0" indent="0">
              <a:buNone/>
              <a:defRPr sz="2500">
                <a:latin typeface="Arial"/>
                <a:cs typeface="Arial"/>
              </a:defRPr>
            </a:lvl1pPr>
            <a:lvl2pPr marL="0" indent="0">
              <a:buFont typeface="Arial"/>
              <a:buNone/>
              <a:defRPr sz="2500">
                <a:latin typeface="Arial"/>
                <a:cs typeface="Arial"/>
              </a:defRPr>
            </a:lvl2pPr>
            <a:lvl3pPr marL="0" indent="0">
              <a:buFont typeface="Arial"/>
              <a:buNone/>
              <a:defRPr sz="2500">
                <a:latin typeface="Arial"/>
                <a:cs typeface="Arial"/>
              </a:defRPr>
            </a:lvl3pPr>
            <a:lvl4pPr marL="0" indent="0">
              <a:buFont typeface="Arial"/>
              <a:buNone/>
              <a:defRPr sz="2500">
                <a:latin typeface="Arial"/>
                <a:cs typeface="Arial"/>
              </a:defRPr>
            </a:lvl4pPr>
            <a:lvl5pPr marL="0" indent="0">
              <a:buFont typeface="Arial"/>
              <a:buNone/>
              <a:defRPr sz="2500"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731000" y="3126600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23319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500">
                <a:latin typeface="+mn-lt"/>
              </a:defRPr>
            </a:lvl1pPr>
            <a:lvl2pPr marL="0" indent="0">
              <a:buFont typeface="Lucida Grande"/>
              <a:buNone/>
              <a:defRPr sz="2500">
                <a:latin typeface="+mn-lt"/>
              </a:defRPr>
            </a:lvl2pPr>
            <a:lvl3pPr marL="0" indent="0">
              <a:buFont typeface="Lucida Grande"/>
              <a:buNone/>
              <a:defRPr sz="2500">
                <a:latin typeface="+mn-lt"/>
              </a:defRPr>
            </a:lvl3pPr>
            <a:lvl4pPr marL="0" indent="0">
              <a:buFont typeface="Lucida Grande"/>
              <a:buNone/>
              <a:defRPr sz="2500">
                <a:latin typeface="+mn-lt"/>
              </a:defRPr>
            </a:lvl4pPr>
            <a:lvl5pPr marL="0" indent="0">
              <a:buFont typeface="Lucida Grande"/>
              <a:buNone/>
              <a:defRPr sz="25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fld id="{4F0FB6BC-84A6-4609-A72D-14054CEE50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71304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kolom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defRPr sz="2500">
                <a:latin typeface="+mn-lt"/>
              </a:defRPr>
            </a:lvl1pPr>
            <a:lvl2pPr>
              <a:buFont typeface="Lucida Grande"/>
              <a:buChar char="-"/>
              <a:defRPr sz="2100">
                <a:latin typeface="+mn-lt"/>
              </a:defRPr>
            </a:lvl2pPr>
            <a:lvl3pPr>
              <a:buFont typeface="Lucida Grande"/>
              <a:buChar char="-"/>
              <a:defRPr sz="2100">
                <a:latin typeface="+mn-lt"/>
              </a:defRPr>
            </a:lvl3pPr>
            <a:lvl4pPr>
              <a:buFont typeface="Lucida Grande"/>
              <a:buChar char="-"/>
              <a:defRPr sz="2100">
                <a:latin typeface="+mn-lt"/>
              </a:defRPr>
            </a:lvl4pPr>
            <a:lvl5pPr>
              <a:buFont typeface="Lucida Grande"/>
              <a:buChar char="-"/>
              <a:defRPr sz="21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fld id="{4F0FB6BC-84A6-4609-A72D-14054CEE50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18327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900113" y="2070100"/>
            <a:ext cx="11049000" cy="6007100"/>
          </a:xfrm>
        </p:spPr>
        <p:txBody>
          <a:bodyPr numCol="2"/>
          <a:lstStyle>
            <a:lvl1pPr marL="0" indent="0">
              <a:buNone/>
              <a:defRPr sz="2500">
                <a:latin typeface="+mn-lt"/>
              </a:defRPr>
            </a:lvl1pPr>
            <a:lvl2pPr marL="0" indent="0">
              <a:buFont typeface="Lucida Grande"/>
              <a:buNone/>
              <a:defRPr sz="2500">
                <a:latin typeface="+mn-lt"/>
              </a:defRPr>
            </a:lvl2pPr>
            <a:lvl3pPr marL="0" indent="0">
              <a:buFont typeface="Lucida Grande"/>
              <a:buNone/>
              <a:defRPr sz="2500">
                <a:latin typeface="+mn-lt"/>
              </a:defRPr>
            </a:lvl3pPr>
            <a:lvl4pPr marL="0" indent="0">
              <a:buFont typeface="Lucida Grande"/>
              <a:buNone/>
              <a:defRPr sz="2500">
                <a:latin typeface="+mn-lt"/>
              </a:defRPr>
            </a:lvl4pPr>
            <a:lvl5pPr marL="0" indent="0">
              <a:buFont typeface="Lucida Grande"/>
              <a:buNone/>
              <a:defRPr sz="25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fld id="{4F0FB6BC-84A6-4609-A72D-14054CEE50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69450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900113" y="2070100"/>
            <a:ext cx="11049000" cy="6007100"/>
          </a:xfrm>
        </p:spPr>
        <p:txBody>
          <a:bodyPr numCol="2"/>
          <a:lstStyle>
            <a:lvl1pPr>
              <a:buClr>
                <a:srgbClr val="C00000"/>
              </a:buClr>
              <a:defRPr sz="2500">
                <a:latin typeface="+mn-lt"/>
              </a:defRPr>
            </a:lvl1pPr>
            <a:lvl2pPr>
              <a:buFont typeface="Lucida Grande"/>
              <a:buChar char="-"/>
              <a:defRPr sz="2100">
                <a:latin typeface="+mn-lt"/>
              </a:defRPr>
            </a:lvl2pPr>
            <a:lvl3pPr>
              <a:buFont typeface="Lucida Grande"/>
              <a:buChar char="-"/>
              <a:defRPr sz="2100">
                <a:latin typeface="+mn-lt"/>
              </a:defRPr>
            </a:lvl3pPr>
            <a:lvl4pPr>
              <a:buFont typeface="Lucida Grande"/>
              <a:buChar char="-"/>
              <a:defRPr sz="2100">
                <a:latin typeface="+mn-lt"/>
              </a:defRPr>
            </a:lvl4pPr>
            <a:lvl5pPr>
              <a:buFont typeface="Lucida Grande"/>
              <a:buChar char="-"/>
              <a:defRPr sz="21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fld id="{4F0FB6BC-84A6-4609-A72D-14054CEE50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5203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m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00000" y="2070000"/>
            <a:ext cx="5328000" cy="6007100"/>
          </a:xfrm>
        </p:spPr>
        <p:txBody>
          <a:bodyPr/>
          <a:lstStyle>
            <a:lvl1pPr marL="0" indent="0">
              <a:buNone/>
              <a:defRPr sz="2500">
                <a:latin typeface="+mn-lt"/>
              </a:defRPr>
            </a:lvl1pPr>
            <a:lvl2pPr marL="0" indent="0">
              <a:buFont typeface="Arial"/>
              <a:buNone/>
              <a:defRPr sz="2500">
                <a:latin typeface="+mn-lt"/>
              </a:defRPr>
            </a:lvl2pPr>
            <a:lvl3pPr marL="0" indent="0">
              <a:buFont typeface="Arial"/>
              <a:buNone/>
              <a:defRPr sz="2500">
                <a:latin typeface="+mn-lt"/>
              </a:defRPr>
            </a:lvl3pPr>
            <a:lvl4pPr marL="0" indent="0">
              <a:buFont typeface="Arial"/>
              <a:buNone/>
              <a:defRPr sz="2500">
                <a:latin typeface="+mn-lt"/>
              </a:defRPr>
            </a:lvl4pPr>
            <a:lvl5pPr marL="0" indent="0">
              <a:buFont typeface="Arial"/>
              <a:buNone/>
              <a:defRPr sz="25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577200" y="2133600"/>
            <a:ext cx="5328000" cy="3679643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fld id="{4F0FB6BC-84A6-4609-A72D-14054CEE50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81780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692275"/>
            <a:ext cx="114300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Medium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2771775"/>
            <a:ext cx="1143000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Book" charset="0"/>
            </a:endParaRPr>
          </a:p>
        </p:txBody>
      </p:sp>
      <p:sp>
        <p:nvSpPr>
          <p:cNvPr id="1028" name="Line 3"/>
          <p:cNvSpPr>
            <a:spLocks noChangeShapeType="1"/>
          </p:cNvSpPr>
          <p:nvPr/>
        </p:nvSpPr>
        <p:spPr bwMode="auto">
          <a:xfrm>
            <a:off x="0" y="8483600"/>
            <a:ext cx="130032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" name="Rectangle 2"/>
          <p:cNvSpPr txBox="1">
            <a:spLocks noChangeArrowheads="1"/>
          </p:cNvSpPr>
          <p:nvPr/>
        </p:nvSpPr>
        <p:spPr bwMode="auto">
          <a:xfrm>
            <a:off x="1066800" y="2921000"/>
            <a:ext cx="1143000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 marL="342900" indent="-342900" eaLnBrk="0" hangingPunct="0"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1pPr>
            <a:lvl2pPr marL="742950" indent="-285750" eaLnBrk="0" hangingPunct="0"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2pPr>
            <a:lvl3pPr marL="1143000" indent="-228600" eaLnBrk="0" hangingPunct="0"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3pPr>
            <a:lvl4pPr marL="1600200" indent="-228600" eaLnBrk="0" hangingPunct="0"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4pPr>
            <a:lvl5pPr marL="2057400" indent="-228600" eaLnBrk="0" hangingPunct="0"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endParaRPr lang="nl-NL" sz="3000" smtClean="0">
              <a:solidFill>
                <a:srgbClr val="141313"/>
              </a:solidFill>
              <a:latin typeface="Arial" pitchFamily="34" charset="0"/>
              <a:sym typeface="Kievit-Book" charset="0"/>
            </a:endParaRPr>
          </a:p>
        </p:txBody>
      </p:sp>
      <p:pic>
        <p:nvPicPr>
          <p:cNvPr id="1030" name="Afbeelding 5" descr="RU_E_A4_diap.ps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00" y="8802688"/>
            <a:ext cx="36734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4365" r:id="rId1"/>
    <p:sldLayoutId id="2147484366" r:id="rId2"/>
    <p:sldLayoutId id="2147484367" r:id="rId3"/>
    <p:sldLayoutId id="2147484368" r:id="rId4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/>
          <a:ea typeface="MS PGothic" pitchFamily="34" charset="-128"/>
          <a:cs typeface="Arial"/>
          <a:sym typeface="Kievit-Medium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MS PGothic" pitchFamily="34" charset="-128"/>
          <a:cs typeface="Arial" charset="0"/>
          <a:sym typeface="Kievit-Medium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MS PGothic" pitchFamily="34" charset="-128"/>
          <a:cs typeface="Arial" charset="0"/>
          <a:sym typeface="Kievit-Medium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MS PGothic" pitchFamily="34" charset="-128"/>
          <a:cs typeface="Arial" charset="0"/>
          <a:sym typeface="Kievit-Medium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MS PGothic" pitchFamily="34" charset="-128"/>
          <a:cs typeface="Arial" charset="0"/>
          <a:sym typeface="Kievit-Medium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buChar char="•"/>
        <a:defRPr sz="2500">
          <a:solidFill>
            <a:schemeClr val="tx1"/>
          </a:solidFill>
          <a:latin typeface="Arial"/>
          <a:ea typeface="MS PGothic" pitchFamily="34" charset="-128"/>
          <a:cs typeface="Arial"/>
          <a:sym typeface="Kievit-Book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MS PGothic" pitchFamily="34" charset="-128"/>
          <a:cs typeface="+mn-cs"/>
          <a:sym typeface="Kievit-Book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har char="•"/>
        <a:defRPr sz="3000">
          <a:solidFill>
            <a:srgbClr val="141313"/>
          </a:solidFill>
          <a:latin typeface="+mn-lt"/>
          <a:ea typeface="MS PGothic" pitchFamily="34" charset="-128"/>
          <a:cs typeface="+mn-cs"/>
          <a:sym typeface="Kievit-Book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MS PGothic" pitchFamily="34" charset="-128"/>
          <a:cs typeface="+mn-cs"/>
          <a:sym typeface="Kievit-Book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har char="»"/>
        <a:defRPr sz="3000">
          <a:solidFill>
            <a:srgbClr val="141313"/>
          </a:solidFill>
          <a:latin typeface="+mn-lt"/>
          <a:ea typeface="MS PGothic" pitchFamily="34" charset="-128"/>
          <a:cs typeface="+mn-cs"/>
          <a:sym typeface="Kievit-Book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990600"/>
            <a:ext cx="110490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Book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2070100"/>
            <a:ext cx="11049000" cy="600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Book" charset="0"/>
            </a:endParaRPr>
          </a:p>
        </p:txBody>
      </p:sp>
      <p:sp>
        <p:nvSpPr>
          <p:cNvPr id="2052" name="Line 3"/>
          <p:cNvSpPr>
            <a:spLocks noChangeShapeType="1"/>
          </p:cNvSpPr>
          <p:nvPr/>
        </p:nvSpPr>
        <p:spPr bwMode="auto">
          <a:xfrm>
            <a:off x="0" y="8483600"/>
            <a:ext cx="130032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0" y="8483600"/>
            <a:ext cx="13003213" cy="0"/>
          </a:xfrm>
          <a:prstGeom prst="line">
            <a:avLst/>
          </a:prstGeom>
          <a:noFill/>
          <a:ln w="25400">
            <a:solidFill>
              <a:srgbClr val="BE311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2054" name="Afbeelding 10" descr="RU_E_A4_CMYK.eps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00" y="8802688"/>
            <a:ext cx="36734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fld id="{4F0FB6BC-84A6-4609-A72D-14054CEE50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369" r:id="rId1"/>
    <p:sldLayoutId id="2147484370" r:id="rId2"/>
    <p:sldLayoutId id="2147484371" r:id="rId3"/>
    <p:sldLayoutId id="2147484372" r:id="rId4"/>
    <p:sldLayoutId id="2147484373" r:id="rId5"/>
    <p:sldLayoutId id="2147484374" r:id="rId6"/>
    <p:sldLayoutId id="2147484376" r:id="rId7"/>
    <p:sldLayoutId id="2147484377" r:id="rId8"/>
    <p:sldLayoutId id="2147484378" r:id="rId9"/>
    <p:sldLayoutId id="2147484379" r:id="rId10"/>
    <p:sldLayoutId id="2147484375" r:id="rId11"/>
    <p:sldLayoutId id="2147484380" r:id="rId12"/>
    <p:sldLayoutId id="2147484381" r:id="rId13"/>
    <p:sldLayoutId id="2147484384" r:id="rId14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/>
          <a:ea typeface="MS PGothic" pitchFamily="34" charset="-128"/>
          <a:cs typeface="Arial"/>
          <a:sym typeface="Kievit-Book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MS PGothic" pitchFamily="34" charset="-128"/>
          <a:cs typeface="Arial" charset="0"/>
          <a:sym typeface="Kievit-Book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MS PGothic" pitchFamily="34" charset="-128"/>
          <a:cs typeface="Arial" charset="0"/>
          <a:sym typeface="Kievit-Book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MS PGothic" pitchFamily="34" charset="-128"/>
          <a:cs typeface="Arial" charset="0"/>
          <a:sym typeface="Kievit-Book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MS PGothic" pitchFamily="34" charset="-128"/>
          <a:cs typeface="Arial" charset="0"/>
          <a:sym typeface="Kievit-Book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C00000"/>
        </a:buClr>
        <a:buChar char="•"/>
        <a:defRPr sz="2500">
          <a:solidFill>
            <a:srgbClr val="141313"/>
          </a:solidFill>
          <a:latin typeface="Arial"/>
          <a:ea typeface="MS PGothic" pitchFamily="34" charset="-128"/>
          <a:cs typeface="Arial"/>
          <a:sym typeface="Kievit-Book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MS PGothic" pitchFamily="34" charset="-128"/>
          <a:cs typeface="+mn-cs"/>
          <a:sym typeface="Kievit-Book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har char="•"/>
        <a:defRPr sz="3000">
          <a:solidFill>
            <a:srgbClr val="141313"/>
          </a:solidFill>
          <a:latin typeface="+mn-lt"/>
          <a:ea typeface="MS PGothic" pitchFamily="34" charset="-128"/>
          <a:cs typeface="+mn-cs"/>
          <a:sym typeface="Kievit-Book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MS PGothic" pitchFamily="34" charset="-128"/>
          <a:cs typeface="+mn-cs"/>
          <a:sym typeface="Kievit-Book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har char="»"/>
        <a:defRPr sz="3000">
          <a:solidFill>
            <a:srgbClr val="141313"/>
          </a:solidFill>
          <a:latin typeface="+mn-lt"/>
          <a:ea typeface="MS PGothic" pitchFamily="34" charset="-128"/>
          <a:cs typeface="+mn-cs"/>
          <a:sym typeface="Kievit-Book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7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1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4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5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6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7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9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8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9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1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2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43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45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8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49.emf"/><Relationship Id="rId4" Type="http://schemas.openxmlformats.org/officeDocument/2006/relationships/oleObject" Target="../embeddings/Microsoft_Word_97_-_2003_Document3.doc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Microsoft_Word_97_-_2003_Document1.doc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4.doc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50.wmf"/><Relationship Id="rId9" Type="http://schemas.openxmlformats.org/officeDocument/2006/relationships/image" Target="../media/image49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52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53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54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57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58.e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60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64.e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6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65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66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67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68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68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69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70.e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63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74.wmf"/><Relationship Id="rId4" Type="http://schemas.openxmlformats.org/officeDocument/2006/relationships/image" Target="../media/image71.e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76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77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8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81.wmf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85.e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86.wmf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89.wmf"/><Relationship Id="rId4" Type="http://schemas.openxmlformats.org/officeDocument/2006/relationships/oleObject" Target="../embeddings/oleObject72.bin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9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w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95.e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94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9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2.emf"/><Relationship Id="rId4" Type="http://schemas.openxmlformats.org/officeDocument/2006/relationships/oleObject" Target="../embeddings/Microsoft_Word_97_-_2003_Document2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Classification</a:t>
            </a:r>
            <a:r>
              <a:rPr lang="en-US" altLang="en-US" dirty="0"/>
              <a:t>: Alternative Techniques</a:t>
            </a:r>
            <a:endParaRPr lang="nl-NL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Tom Heskes</a:t>
            </a:r>
            <a:endParaRPr lang="nl-NL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Effect of Rule Simplification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/>
          </a:p>
          <a:p>
            <a:r>
              <a:rPr lang="en-US" altLang="en-US" dirty="0" smtClean="0"/>
              <a:t>Rules </a:t>
            </a:r>
            <a:r>
              <a:rPr lang="en-US" altLang="en-US" dirty="0"/>
              <a:t>are no longer mutually exclusive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A </a:t>
            </a:r>
            <a:r>
              <a:rPr lang="en-US" altLang="en-US" dirty="0"/>
              <a:t>record may trigger more than one rule 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Solution</a:t>
            </a:r>
            <a:r>
              <a:rPr lang="en-US" altLang="en-US" dirty="0"/>
              <a:t>?</a:t>
            </a:r>
          </a:p>
          <a:p>
            <a:pPr lvl="2"/>
            <a:r>
              <a:rPr lang="en-US" altLang="en-US" dirty="0"/>
              <a:t> </a:t>
            </a:r>
            <a:r>
              <a:rPr lang="en-US" altLang="en-US" dirty="0">
                <a:solidFill>
                  <a:srgbClr val="003399"/>
                </a:solidFill>
              </a:rPr>
              <a:t>Ordered rule set</a:t>
            </a:r>
          </a:p>
          <a:p>
            <a:pPr lvl="2"/>
            <a:r>
              <a:rPr lang="en-US" altLang="en-US" dirty="0"/>
              <a:t> Unordered rule set – use </a:t>
            </a:r>
            <a:r>
              <a:rPr lang="en-US" altLang="en-US" dirty="0">
                <a:solidFill>
                  <a:srgbClr val="003399"/>
                </a:solidFill>
              </a:rPr>
              <a:t>voting schemes</a:t>
            </a:r>
          </a:p>
          <a:p>
            <a:endParaRPr lang="en-US" altLang="en-US" dirty="0"/>
          </a:p>
          <a:p>
            <a:r>
              <a:rPr lang="en-US" altLang="en-US" dirty="0"/>
              <a:t>Rules are no longer exhaustive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A </a:t>
            </a:r>
            <a:r>
              <a:rPr lang="en-US" altLang="en-US" dirty="0"/>
              <a:t>record may not trigger any rules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Solution</a:t>
            </a:r>
            <a:r>
              <a:rPr lang="en-US" altLang="en-US" dirty="0"/>
              <a:t>?</a:t>
            </a:r>
          </a:p>
          <a:p>
            <a:pPr lvl="2"/>
            <a:r>
              <a:rPr lang="en-US" altLang="en-US" dirty="0"/>
              <a:t> Use a </a:t>
            </a:r>
            <a:r>
              <a:rPr lang="en-US" altLang="en-US" dirty="0">
                <a:solidFill>
                  <a:srgbClr val="003399"/>
                </a:solidFill>
              </a:rPr>
              <a:t>default class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33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Ordered Rule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Rules are rank ordered according to their priority</a:t>
            </a:r>
          </a:p>
          <a:p>
            <a:pPr lvl="1"/>
            <a:r>
              <a:rPr lang="en-US" altLang="en-US" sz="2000" dirty="0"/>
              <a:t>An ordered rule set is known as a decision </a:t>
            </a:r>
            <a:r>
              <a:rPr lang="en-US" altLang="en-US" sz="2000" dirty="0" smtClean="0"/>
              <a:t>list</a:t>
            </a:r>
          </a:p>
          <a:p>
            <a:pPr lvl="1"/>
            <a:endParaRPr lang="en-US" altLang="en-US" sz="2000" dirty="0"/>
          </a:p>
          <a:p>
            <a:r>
              <a:rPr lang="en-US" altLang="en-US" dirty="0"/>
              <a:t>When a test record is presented to the classifier </a:t>
            </a:r>
          </a:p>
          <a:p>
            <a:pPr lvl="1"/>
            <a:r>
              <a:rPr lang="en-US" altLang="en-US" sz="2000" dirty="0"/>
              <a:t>It is assigned to the class label of the highest ranked rule it has triggered</a:t>
            </a:r>
          </a:p>
          <a:p>
            <a:pPr lvl="1"/>
            <a:r>
              <a:rPr lang="en-US" altLang="en-US" sz="2000" dirty="0"/>
              <a:t>If none of the rules fired, it is assigned to the default class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64892" y="4462264"/>
            <a:ext cx="7435056" cy="2142728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>
            <a:lvl1pPr marL="292100" indent="-2921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2100" b="0" dirty="0">
                <a:solidFill>
                  <a:schemeClr val="bg1"/>
                </a:solidFill>
              </a:rPr>
              <a:t>R1: (Give Birth = no) </a:t>
            </a:r>
            <a:r>
              <a:rPr lang="en-US" altLang="en-US" sz="2100" b="0" dirty="0">
                <a:solidFill>
                  <a:schemeClr val="bg1"/>
                </a:solidFill>
                <a:sym typeface="Symbol" pitchFamily="18" charset="2"/>
              </a:rPr>
              <a:t> (Can Fly = yes)  Birds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2100" b="0" dirty="0">
                <a:solidFill>
                  <a:schemeClr val="bg1"/>
                </a:solidFill>
              </a:rPr>
              <a:t>R2: (Give Birth = no) </a:t>
            </a:r>
            <a:r>
              <a:rPr lang="en-US" altLang="en-US" sz="2100" b="0" dirty="0">
                <a:solidFill>
                  <a:schemeClr val="bg1"/>
                </a:solidFill>
                <a:sym typeface="Symbol" pitchFamily="18" charset="2"/>
              </a:rPr>
              <a:t> (Live in Water = yes)  Fishes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2100" b="0" dirty="0">
                <a:solidFill>
                  <a:schemeClr val="bg1"/>
                </a:solidFill>
              </a:rPr>
              <a:t>R3: (Give Birth = yes) </a:t>
            </a:r>
            <a:r>
              <a:rPr lang="en-US" altLang="en-US" sz="2100" b="0" dirty="0">
                <a:solidFill>
                  <a:schemeClr val="bg1"/>
                </a:solidFill>
                <a:sym typeface="Symbol" pitchFamily="18" charset="2"/>
              </a:rPr>
              <a:t> (Blood Type = warm)  Mammals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2100" b="0" dirty="0">
                <a:solidFill>
                  <a:schemeClr val="bg1"/>
                </a:solidFill>
              </a:rPr>
              <a:t>R4: (Give Birth = no) </a:t>
            </a:r>
            <a:r>
              <a:rPr lang="en-US" altLang="en-US" sz="2100" b="0" dirty="0">
                <a:solidFill>
                  <a:schemeClr val="bg1"/>
                </a:solidFill>
                <a:sym typeface="Symbol" pitchFamily="18" charset="2"/>
              </a:rPr>
              <a:t> (Can Fly = no)  Reptiles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2100" b="0" dirty="0">
                <a:solidFill>
                  <a:schemeClr val="bg1"/>
                </a:solidFill>
              </a:rPr>
              <a:t>R5: (Live in Water</a:t>
            </a:r>
            <a:r>
              <a:rPr lang="en-US" altLang="en-US" sz="2100" b="0" dirty="0">
                <a:solidFill>
                  <a:schemeClr val="bg1"/>
                </a:solidFill>
                <a:sym typeface="Symbol" pitchFamily="18" charset="2"/>
              </a:rPr>
              <a:t> = sometimes)  Amphibians </a:t>
            </a:r>
          </a:p>
        </p:txBody>
      </p:sp>
      <p:pic>
        <p:nvPicPr>
          <p:cNvPr id="6" name="Picture 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840" y="7036895"/>
            <a:ext cx="10011595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74"/>
          <p:cNvSpPr>
            <a:spLocks noChangeShapeType="1"/>
          </p:cNvSpPr>
          <p:nvPr/>
        </p:nvSpPr>
        <p:spPr bwMode="auto">
          <a:xfrm flipH="1">
            <a:off x="838200" y="51054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75"/>
          <p:cNvSpPr>
            <a:spLocks noChangeShapeType="1"/>
          </p:cNvSpPr>
          <p:nvPr/>
        </p:nvSpPr>
        <p:spPr bwMode="auto">
          <a:xfrm>
            <a:off x="838200" y="51054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76"/>
          <p:cNvSpPr>
            <a:spLocks noChangeShapeType="1"/>
          </p:cNvSpPr>
          <p:nvPr/>
        </p:nvSpPr>
        <p:spPr bwMode="auto">
          <a:xfrm flipH="1">
            <a:off x="1066800" y="5486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77"/>
          <p:cNvSpPr>
            <a:spLocks noChangeShapeType="1"/>
          </p:cNvSpPr>
          <p:nvPr/>
        </p:nvSpPr>
        <p:spPr bwMode="auto">
          <a:xfrm>
            <a:off x="1066800" y="5486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248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Rule Ordering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3399"/>
                </a:solidFill>
              </a:rPr>
              <a:t>Rule-based ordering</a:t>
            </a:r>
          </a:p>
          <a:p>
            <a:pPr lvl="1"/>
            <a:r>
              <a:rPr lang="en-US" altLang="en-US" sz="2000" dirty="0"/>
              <a:t>Individual rules are ranked based on their quality</a:t>
            </a:r>
          </a:p>
          <a:p>
            <a:r>
              <a:rPr lang="en-US" altLang="en-US" dirty="0">
                <a:solidFill>
                  <a:srgbClr val="003399"/>
                </a:solidFill>
              </a:rPr>
              <a:t>Class-based ordering</a:t>
            </a:r>
          </a:p>
          <a:p>
            <a:pPr lvl="1"/>
            <a:r>
              <a:rPr lang="en-US" altLang="en-US" sz="2000" dirty="0"/>
              <a:t>Rules that belong to the same class appear together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172533"/>
              </p:ext>
            </p:extLst>
          </p:nvPr>
        </p:nvGraphicFramePr>
        <p:xfrm>
          <a:off x="1173808" y="4084712"/>
          <a:ext cx="10594194" cy="3888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2" name="Visio" r:id="rId3" imgW="9753041" imgH="3576795" progId="Visio.Drawing.6">
                  <p:embed/>
                </p:oleObj>
              </mc:Choice>
              <mc:Fallback>
                <p:oleObj name="Visio" r:id="rId3" imgW="9753041" imgH="3576795" progId="Visio.Drawing.6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808" y="4084712"/>
                        <a:ext cx="10594194" cy="3888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6458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Building Classification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070100"/>
            <a:ext cx="11578951" cy="6007100"/>
          </a:xfrm>
        </p:spPr>
        <p:txBody>
          <a:bodyPr/>
          <a:lstStyle/>
          <a:p>
            <a:endParaRPr lang="en-US" altLang="en-US" dirty="0" smtClean="0"/>
          </a:p>
          <a:p>
            <a:r>
              <a:rPr lang="en-US" altLang="en-US" dirty="0" smtClean="0">
                <a:solidFill>
                  <a:srgbClr val="003399"/>
                </a:solidFill>
              </a:rPr>
              <a:t>Direct method</a:t>
            </a:r>
            <a:r>
              <a:rPr lang="en-US" altLang="en-US" dirty="0" smtClean="0"/>
              <a:t>:</a:t>
            </a:r>
          </a:p>
          <a:p>
            <a:endParaRPr lang="en-US" altLang="en-US" dirty="0"/>
          </a:p>
          <a:p>
            <a:pPr lvl="2"/>
            <a:r>
              <a:rPr lang="en-US" altLang="en-US" dirty="0"/>
              <a:t> Extract rules directly from </a:t>
            </a:r>
            <a:r>
              <a:rPr lang="en-US" altLang="en-US" dirty="0" smtClean="0"/>
              <a:t>data</a:t>
            </a:r>
          </a:p>
          <a:p>
            <a:pPr lvl="2"/>
            <a:endParaRPr lang="en-US" altLang="en-US" dirty="0"/>
          </a:p>
          <a:p>
            <a:pPr lvl="2"/>
            <a:r>
              <a:rPr lang="en-US" altLang="en-US" dirty="0"/>
              <a:t> </a:t>
            </a:r>
            <a:r>
              <a:rPr lang="en-US" altLang="en-US" dirty="0" smtClean="0"/>
              <a:t>e.g</a:t>
            </a:r>
            <a:r>
              <a:rPr lang="en-US" altLang="en-US" dirty="0"/>
              <a:t>.: RIPPER, CN2, </a:t>
            </a:r>
            <a:r>
              <a:rPr lang="en-US" altLang="en-US" dirty="0" err="1"/>
              <a:t>Holte’s</a:t>
            </a:r>
            <a:r>
              <a:rPr lang="en-US" altLang="en-US" dirty="0"/>
              <a:t> </a:t>
            </a:r>
            <a:r>
              <a:rPr lang="en-US" altLang="en-US" dirty="0" smtClean="0"/>
              <a:t>1R</a:t>
            </a:r>
          </a:p>
          <a:p>
            <a:pPr lvl="2"/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>
                <a:solidFill>
                  <a:srgbClr val="003399"/>
                </a:solidFill>
              </a:rPr>
              <a:t>Indirect </a:t>
            </a:r>
            <a:r>
              <a:rPr lang="en-US" altLang="en-US" dirty="0" smtClean="0">
                <a:solidFill>
                  <a:srgbClr val="003399"/>
                </a:solidFill>
              </a:rPr>
              <a:t>method</a:t>
            </a:r>
            <a:r>
              <a:rPr lang="en-US" altLang="en-US" dirty="0" smtClean="0"/>
              <a:t>:</a:t>
            </a:r>
          </a:p>
          <a:p>
            <a:endParaRPr lang="en-US" altLang="en-US" dirty="0"/>
          </a:p>
          <a:p>
            <a:pPr lvl="2"/>
            <a:r>
              <a:rPr lang="en-US" altLang="en-US" dirty="0"/>
              <a:t> Extract rules from other classification models </a:t>
            </a:r>
            <a:r>
              <a:rPr lang="en-US" altLang="en-US" dirty="0" smtClean="0"/>
              <a:t>(e.g. decision </a:t>
            </a:r>
            <a:r>
              <a:rPr lang="en-US" altLang="en-US" dirty="0"/>
              <a:t>trees, neural networks</a:t>
            </a:r>
            <a:r>
              <a:rPr lang="en-US" altLang="en-US" dirty="0" smtClean="0"/>
              <a:t>,).</a:t>
            </a:r>
          </a:p>
          <a:p>
            <a:pPr lvl="2"/>
            <a:endParaRPr lang="en-US" altLang="en-US" dirty="0"/>
          </a:p>
          <a:p>
            <a:pPr lvl="2"/>
            <a:r>
              <a:rPr lang="en-US" altLang="en-US" dirty="0"/>
              <a:t> </a:t>
            </a:r>
            <a:r>
              <a:rPr lang="en-US" altLang="en-US" dirty="0" err="1"/>
              <a:t>e.g</a:t>
            </a:r>
            <a:r>
              <a:rPr lang="en-US" altLang="en-US" dirty="0"/>
              <a:t>: C4.5rules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671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Direct Method: Sequential Covering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 typeface="Monotype Sorts" pitchFamily="2" charset="2"/>
              <a:buAutoNum type="arabicPeriod"/>
            </a:pPr>
            <a:endParaRPr lang="en-US" altLang="en-US" dirty="0" smtClean="0"/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altLang="en-US" dirty="0" smtClean="0"/>
              <a:t>Start </a:t>
            </a:r>
            <a:r>
              <a:rPr lang="en-US" altLang="en-US" dirty="0"/>
              <a:t>from an empty </a:t>
            </a:r>
            <a:r>
              <a:rPr lang="en-US" altLang="en-US" dirty="0" smtClean="0"/>
              <a:t>rule</a:t>
            </a:r>
          </a:p>
          <a:p>
            <a:pPr marL="533400" indent="-533400">
              <a:buFont typeface="Monotype Sorts" pitchFamily="2" charset="2"/>
              <a:buAutoNum type="arabicPeriod"/>
            </a:pPr>
            <a:endParaRPr lang="en-US" altLang="en-US" dirty="0"/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altLang="en-US" dirty="0"/>
              <a:t>Grow a rule using the Learn-One-Rule function</a:t>
            </a:r>
          </a:p>
          <a:p>
            <a:pPr marL="533400" indent="-533400">
              <a:buFont typeface="Monotype Sorts" pitchFamily="2" charset="2"/>
              <a:buAutoNum type="arabicPeriod"/>
            </a:pPr>
            <a:endParaRPr lang="en-US" altLang="en-US" dirty="0" smtClean="0"/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altLang="en-US" dirty="0" smtClean="0"/>
              <a:t>Remove </a:t>
            </a:r>
            <a:r>
              <a:rPr lang="en-US" altLang="en-US" dirty="0"/>
              <a:t>training records covered by the rule</a:t>
            </a:r>
          </a:p>
          <a:p>
            <a:pPr marL="533400" indent="-533400">
              <a:buFont typeface="Monotype Sorts" pitchFamily="2" charset="2"/>
              <a:buAutoNum type="arabicPeriod"/>
            </a:pPr>
            <a:endParaRPr lang="en-US" altLang="en-US" dirty="0" smtClean="0"/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altLang="en-US" dirty="0" smtClean="0"/>
              <a:t>Repeat </a:t>
            </a:r>
            <a:r>
              <a:rPr lang="en-US" altLang="en-US" dirty="0"/>
              <a:t>Step (2) and (3) until stopping criterion is met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9243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of Sequential Covering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866987" y="2395503"/>
          <a:ext cx="4601351" cy="5190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" name="Visio" r:id="rId3" imgW="3195422" imgH="3527050" progId="Visio.Drawing.6">
                  <p:embed/>
                </p:oleObj>
              </mc:Choice>
              <mc:Fallback>
                <p:oleObj name="Visio" r:id="rId3" imgW="3195422" imgH="352705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987" y="2395503"/>
                        <a:ext cx="4601351" cy="51906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0212" name="Object 4"/>
          <p:cNvGraphicFramePr>
            <a:graphicFrameLocks noChangeAspect="1"/>
          </p:cNvGraphicFramePr>
          <p:nvPr/>
        </p:nvGraphicFramePr>
        <p:xfrm>
          <a:off x="7211343" y="2384214"/>
          <a:ext cx="4601351" cy="5190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" name="VISIO" r:id="rId5" imgW="3234960" imgH="3650040" progId="Visio.Drawing.6">
                  <p:embed/>
                </p:oleObj>
              </mc:Choice>
              <mc:Fallback>
                <p:oleObj name="VISIO" r:id="rId5" imgW="3234960" imgH="3650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1343" y="2384214"/>
                        <a:ext cx="4601351" cy="51906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</p:spPr>
        <p:txBody>
          <a:bodyPr/>
          <a:lstStyle/>
          <a:p>
            <a:fld id="{4F0FB6BC-84A6-4609-A72D-14054CEE50D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55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of Sequential Covering…</a:t>
            </a: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866987" y="2384214"/>
          <a:ext cx="4635218" cy="509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name="VISIO" r:id="rId3" imgW="3259440" imgH="3584160" progId="Visio.Drawing.6">
                  <p:embed/>
                </p:oleObj>
              </mc:Choice>
              <mc:Fallback>
                <p:oleObj name="VISIO" r:id="rId3" imgW="3259440" imgH="35841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987" y="2384214"/>
                        <a:ext cx="4635218" cy="509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1236" name="Object 4"/>
          <p:cNvGraphicFramePr>
            <a:graphicFrameLocks noChangeAspect="1"/>
          </p:cNvGraphicFramePr>
          <p:nvPr/>
        </p:nvGraphicFramePr>
        <p:xfrm>
          <a:off x="7152640" y="2384214"/>
          <a:ext cx="4671343" cy="509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" name="VISIO" r:id="rId5" imgW="3283920" imgH="3584160" progId="Visio.Drawing.6">
                  <p:embed/>
                </p:oleObj>
              </mc:Choice>
              <mc:Fallback>
                <p:oleObj name="VISIO" r:id="rId5" imgW="3283920" imgH="35841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2640" y="2384214"/>
                        <a:ext cx="4671343" cy="509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</p:spPr>
        <p:txBody>
          <a:bodyPr/>
          <a:lstStyle/>
          <a:p>
            <a:fld id="{4F0FB6BC-84A6-4609-A72D-14054CEE50D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7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Aspects of Sequential Covering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Rule Growing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Instance Elimination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Rule Evaluation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Stopping Criterion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Rule Pruning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</p:spPr>
        <p:txBody>
          <a:bodyPr/>
          <a:lstStyle/>
          <a:p>
            <a:fld id="{4F0FB6BC-84A6-4609-A72D-14054CEE50D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07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Rule Growing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common strategies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197324"/>
              </p:ext>
            </p:extLst>
          </p:nvPr>
        </p:nvGraphicFramePr>
        <p:xfrm>
          <a:off x="307625" y="3271663"/>
          <a:ext cx="6410799" cy="3866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2" name="Visio" r:id="rId3" imgW="7115912" imgH="4291667" progId="Visio.Drawing.6">
                  <p:embed/>
                </p:oleObj>
              </mc:Choice>
              <mc:Fallback>
                <p:oleObj name="Visio" r:id="rId3" imgW="7115912" imgH="4291667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25" y="3271663"/>
                        <a:ext cx="6410799" cy="38668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021503"/>
              </p:ext>
            </p:extLst>
          </p:nvPr>
        </p:nvGraphicFramePr>
        <p:xfrm>
          <a:off x="7438504" y="3724672"/>
          <a:ext cx="5119736" cy="335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3" name="Visio" r:id="rId5" imgW="5450637" imgH="3574360" progId="Visio.Drawing.6">
                  <p:embed/>
                </p:oleObj>
              </mc:Choice>
              <mc:Fallback>
                <p:oleObj name="Visio" r:id="rId5" imgW="5450637" imgH="3574360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8504" y="3724672"/>
                        <a:ext cx="5119736" cy="335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2748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Growing: CN2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Start </a:t>
            </a:r>
            <a:r>
              <a:rPr lang="en-US" dirty="0"/>
              <a:t>from an empty conjunct:  {}</a:t>
            </a:r>
          </a:p>
          <a:p>
            <a:endParaRPr lang="en-US" dirty="0" smtClean="0"/>
          </a:p>
          <a:p>
            <a:r>
              <a:rPr lang="en-US" dirty="0" smtClean="0"/>
              <a:t>Greedily </a:t>
            </a:r>
            <a:r>
              <a:rPr lang="en-US" dirty="0"/>
              <a:t>add conjuncts that minimize some entropy measure: {A}, {A,B}, …</a:t>
            </a:r>
          </a:p>
          <a:p>
            <a:endParaRPr lang="en-US" dirty="0" smtClean="0"/>
          </a:p>
          <a:p>
            <a:r>
              <a:rPr lang="en-US" dirty="0" smtClean="0"/>
              <a:t>Determine </a:t>
            </a:r>
            <a:r>
              <a:rPr lang="en-US" dirty="0"/>
              <a:t>the rule consequent by taking majority class of instances covered by the rule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07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Rule-based </a:t>
            </a:r>
            <a:r>
              <a:rPr lang="en-US" altLang="en-US" dirty="0"/>
              <a:t>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Classify records by using a collection of </a:t>
            </a:r>
            <a:r>
              <a:rPr lang="en-US" altLang="en-US" dirty="0">
                <a:solidFill>
                  <a:srgbClr val="003399"/>
                </a:solidFill>
              </a:rPr>
              <a:t>“if…then…” rules</a:t>
            </a:r>
          </a:p>
          <a:p>
            <a:pPr lvl="4"/>
            <a:endParaRPr lang="en-US" altLang="en-US" sz="1400" dirty="0"/>
          </a:p>
          <a:p>
            <a:r>
              <a:rPr lang="en-US" altLang="en-US" dirty="0"/>
              <a:t>Rule:    (</a:t>
            </a:r>
            <a:r>
              <a:rPr lang="en-US" altLang="en-US" i="1" dirty="0"/>
              <a:t>Condition</a:t>
            </a:r>
            <a:r>
              <a:rPr lang="en-US" altLang="en-US" dirty="0"/>
              <a:t>) </a:t>
            </a:r>
            <a:r>
              <a:rPr lang="en-US" altLang="en-US" dirty="0">
                <a:sym typeface="Symbol" pitchFamily="18" charset="2"/>
              </a:rPr>
              <a:t> </a:t>
            </a:r>
            <a:r>
              <a:rPr lang="en-US" altLang="en-US" i="1" dirty="0" smtClean="0">
                <a:sym typeface="Symbol" pitchFamily="18" charset="2"/>
              </a:rPr>
              <a:t>y</a:t>
            </a:r>
          </a:p>
          <a:p>
            <a:endParaRPr lang="en-US" altLang="en-US" i="1" dirty="0">
              <a:sym typeface="Symbol" pitchFamily="18" charset="2"/>
            </a:endParaRPr>
          </a:p>
          <a:p>
            <a:pPr lvl="1"/>
            <a:r>
              <a:rPr lang="en-US" altLang="en-US" dirty="0"/>
              <a:t>where </a:t>
            </a:r>
          </a:p>
          <a:p>
            <a:pPr lvl="2"/>
            <a:r>
              <a:rPr lang="en-US" altLang="en-US" i="1" dirty="0"/>
              <a:t> Condition</a:t>
            </a:r>
            <a:r>
              <a:rPr lang="en-US" altLang="en-US" dirty="0"/>
              <a:t> is a conjunctions of attributes </a:t>
            </a:r>
          </a:p>
          <a:p>
            <a:pPr lvl="2"/>
            <a:r>
              <a:rPr lang="en-US" altLang="en-US" i="1" dirty="0"/>
              <a:t> y</a:t>
            </a:r>
            <a:r>
              <a:rPr lang="en-US" altLang="en-US" dirty="0"/>
              <a:t> is the class label</a:t>
            </a:r>
          </a:p>
          <a:p>
            <a:pPr lvl="1"/>
            <a:r>
              <a:rPr lang="en-US" altLang="en-US" i="1" dirty="0"/>
              <a:t>LHS</a:t>
            </a:r>
            <a:r>
              <a:rPr lang="en-US" altLang="en-US" dirty="0"/>
              <a:t>: rule antecedent or condition</a:t>
            </a:r>
          </a:p>
          <a:p>
            <a:pPr lvl="1"/>
            <a:r>
              <a:rPr lang="en-US" altLang="en-US" i="1" dirty="0"/>
              <a:t>RHS</a:t>
            </a:r>
            <a:r>
              <a:rPr lang="en-US" altLang="en-US" dirty="0"/>
              <a:t>: rule consequent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Examples of classification rules: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(</a:t>
            </a:r>
            <a:r>
              <a:rPr lang="en-US" altLang="en-US" dirty="0"/>
              <a:t>Blood Type=Warm) </a:t>
            </a:r>
            <a:r>
              <a:rPr lang="en-US" altLang="en-US" dirty="0">
                <a:sym typeface="Symbol" pitchFamily="18" charset="2"/>
              </a:rPr>
              <a:t> </a:t>
            </a:r>
            <a:r>
              <a:rPr lang="en-US" altLang="en-US" dirty="0"/>
              <a:t>(Lay Eggs=Yes) </a:t>
            </a:r>
            <a:r>
              <a:rPr lang="en-US" altLang="en-US" dirty="0">
                <a:sym typeface="Symbol" pitchFamily="18" charset="2"/>
              </a:rPr>
              <a:t> Birds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(</a:t>
            </a:r>
            <a:r>
              <a:rPr lang="en-US" altLang="en-US" dirty="0">
                <a:sym typeface="Symbol" pitchFamily="18" charset="2"/>
              </a:rPr>
              <a:t>Taxable Income &lt; 50K)  (Refund=Yes)  Evade=No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4416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Growing: RIPPER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an empty rule: {} =&gt; </a:t>
            </a:r>
            <a:r>
              <a:rPr lang="en-US" dirty="0" smtClean="0"/>
              <a:t>class</a:t>
            </a:r>
          </a:p>
          <a:p>
            <a:endParaRPr lang="en-US" dirty="0"/>
          </a:p>
          <a:p>
            <a:r>
              <a:rPr lang="en-US" dirty="0"/>
              <a:t>Add conjuncts that maximizes FOIL’s </a:t>
            </a:r>
            <a:r>
              <a:rPr lang="en-US" dirty="0">
                <a:solidFill>
                  <a:srgbClr val="003399"/>
                </a:solidFill>
              </a:rPr>
              <a:t>information gain </a:t>
            </a:r>
            <a:r>
              <a:rPr lang="en-US" dirty="0"/>
              <a:t>measure:</a:t>
            </a:r>
          </a:p>
          <a:p>
            <a:pPr lvl="1"/>
            <a:r>
              <a:rPr lang="en-US" dirty="0"/>
              <a:t> R0:  {A} =&gt; class   (initial rule)</a:t>
            </a:r>
          </a:p>
          <a:p>
            <a:pPr lvl="1"/>
            <a:r>
              <a:rPr lang="en-US" dirty="0"/>
              <a:t> R1:  {A Λ B} =&gt; class (rule after adding conjunct: more specific)</a:t>
            </a:r>
          </a:p>
          <a:p>
            <a:pPr lvl="1"/>
            <a:r>
              <a:rPr lang="en-US" dirty="0"/>
              <a:t> Gain(R0, R1) = t [  log (p1/(p1+n1)) – log (p0/(p0 + n0)) ]</a:t>
            </a:r>
          </a:p>
          <a:p>
            <a:pPr lvl="1"/>
            <a:r>
              <a:rPr lang="en-US" dirty="0"/>
              <a:t> where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t</a:t>
            </a:r>
            <a:r>
              <a:rPr lang="en-US" dirty="0"/>
              <a:t>: number of positive instances covered by both R0 and R1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100" dirty="0"/>
              <a:t>p0: number of positive instances covered by R0</a:t>
            </a:r>
          </a:p>
          <a:p>
            <a:pPr marL="0" indent="0">
              <a:buNone/>
            </a:pPr>
            <a:r>
              <a:rPr lang="en-US" sz="2100" dirty="0"/>
              <a:t>	n0: number of negative instances covered by R0</a:t>
            </a:r>
          </a:p>
          <a:p>
            <a:pPr marL="0" indent="0">
              <a:buNone/>
            </a:pPr>
            <a:r>
              <a:rPr lang="en-US" sz="2100" dirty="0"/>
              <a:t>	p1: number of positive instances covered by R1</a:t>
            </a:r>
          </a:p>
          <a:p>
            <a:pPr marL="0" indent="0">
              <a:buNone/>
            </a:pPr>
            <a:r>
              <a:rPr lang="en-US" sz="2100" dirty="0"/>
              <a:t>	n1: number of negative instances covered by </a:t>
            </a:r>
            <a:r>
              <a:rPr lang="en-US" sz="2100" dirty="0" smtClean="0"/>
              <a:t>R1</a:t>
            </a:r>
            <a:br>
              <a:rPr lang="en-US" sz="2100" dirty="0" smtClean="0"/>
            </a:br>
            <a:r>
              <a:rPr lang="en-US" sz="2100" dirty="0" smtClean="0"/>
              <a:t>            (note</a:t>
            </a:r>
            <a:r>
              <a:rPr lang="en-US" sz="2100" dirty="0"/>
              <a:t>: p1 ≤ p0 and n1 ≤ n0)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0520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Rule </a:t>
            </a:r>
            <a:r>
              <a:rPr lang="en-US" altLang="en-US" dirty="0" smtClean="0"/>
              <a:t>Evaluation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2070100"/>
            <a:ext cx="7402487" cy="60071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003399"/>
                </a:solidFill>
              </a:rPr>
              <a:t>Accuracy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003399"/>
                </a:solidFill>
              </a:rPr>
              <a:t>Laplace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003399"/>
                </a:solidFill>
              </a:rPr>
              <a:t>M-estimate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84833"/>
              </p:ext>
            </p:extLst>
          </p:nvPr>
        </p:nvGraphicFramePr>
        <p:xfrm>
          <a:off x="2805279" y="2430663"/>
          <a:ext cx="990171" cy="118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4" name="Equation" r:id="rId3" imgW="330057" imgH="393529" progId="Equation.3">
                  <p:embed/>
                </p:oleObj>
              </mc:Choice>
              <mc:Fallback>
                <p:oleObj name="Equation" r:id="rId3" imgW="330057" imgH="39352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279" y="2430663"/>
                        <a:ext cx="990171" cy="118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880246"/>
              </p:ext>
            </p:extLst>
          </p:nvPr>
        </p:nvGraphicFramePr>
        <p:xfrm>
          <a:off x="2566674" y="4004585"/>
          <a:ext cx="1561422" cy="118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5" name="Equation" r:id="rId5" imgW="520474" imgH="393529" progId="Equation.3">
                  <p:embed/>
                </p:oleObj>
              </mc:Choice>
              <mc:Fallback>
                <p:oleObj name="Equation" r:id="rId5" imgW="520474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674" y="4004585"/>
                        <a:ext cx="1561422" cy="118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022944"/>
              </p:ext>
            </p:extLst>
          </p:nvPr>
        </p:nvGraphicFramePr>
        <p:xfrm>
          <a:off x="3018208" y="5502330"/>
          <a:ext cx="1828008" cy="118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6" name="Equation" r:id="rId7" imgW="609336" imgH="393529" progId="Equation.3">
                  <p:embed/>
                </p:oleObj>
              </mc:Choice>
              <mc:Fallback>
                <p:oleObj name="Equation" r:id="rId7" imgW="609336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8208" y="5502330"/>
                        <a:ext cx="1828008" cy="118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222480" y="3436640"/>
            <a:ext cx="4608512" cy="3362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5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n </a:t>
            </a:r>
            <a:r>
              <a:rPr kumimoji="0" lang="en-US" altLang="en-US" sz="2500" b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:</a:t>
            </a:r>
            <a:r>
              <a:rPr kumimoji="0" lang="en-US" altLang="en-US" sz="25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alt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Number of instances covered by rule 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5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n</a:t>
            </a:r>
            <a:r>
              <a:rPr kumimoji="0" lang="en-US" altLang="en-US" sz="2500" b="0" i="1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c</a:t>
            </a:r>
            <a:r>
              <a:rPr kumimoji="0" lang="en-US" altLang="en-US" sz="2500" b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: </a:t>
            </a:r>
            <a:r>
              <a:rPr kumimoji="0" lang="en-US" alt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Number of positive instances covered by rule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5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k</a:t>
            </a:r>
            <a:r>
              <a:rPr kumimoji="0" lang="en-US" alt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: Number of classes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ct val="8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5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p</a:t>
            </a:r>
            <a:r>
              <a:rPr kumimoji="0" lang="en-US" alt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: Prior probability for positive class</a:t>
            </a:r>
          </a:p>
        </p:txBody>
      </p:sp>
    </p:spTree>
    <p:extLst>
      <p:ext uri="{BB962C8B-B14F-4D97-AF65-F5344CB8AC3E}">
        <p14:creationId xmlns:p14="http://schemas.microsoft.com/office/powerpoint/2010/main" val="3079274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Stopping Criterion and Rule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Stopping criterion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Compute the gain</a:t>
            </a:r>
          </a:p>
          <a:p>
            <a:pPr lvl="1">
              <a:lnSpc>
                <a:spcPct val="90000"/>
              </a:lnSpc>
            </a:pP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If </a:t>
            </a:r>
            <a:r>
              <a:rPr lang="en-US" altLang="en-US" dirty="0"/>
              <a:t>gain is not significant, discard the new rule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Rule </a:t>
            </a:r>
            <a:r>
              <a:rPr lang="en-US" altLang="en-US" dirty="0"/>
              <a:t>Pruning</a:t>
            </a:r>
          </a:p>
          <a:p>
            <a:pPr lvl="1">
              <a:lnSpc>
                <a:spcPct val="90000"/>
              </a:lnSpc>
            </a:pP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Similar </a:t>
            </a:r>
            <a:r>
              <a:rPr lang="en-US" altLang="en-US" dirty="0"/>
              <a:t>to post-pruning of decision trees</a:t>
            </a:r>
          </a:p>
          <a:p>
            <a:pPr lvl="1">
              <a:lnSpc>
                <a:spcPct val="90000"/>
              </a:lnSpc>
            </a:pP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Reduced </a:t>
            </a:r>
            <a:r>
              <a:rPr lang="en-US" altLang="en-US" dirty="0"/>
              <a:t>Error Pruning: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 Remove one of the conjuncts in the rule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 Compare error rate on validation set before and after pruning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 If error improves, prune the conjunct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06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 of Direct Method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Grow a single rule</a:t>
            </a:r>
          </a:p>
          <a:p>
            <a:endParaRPr lang="en-US" altLang="en-US" smtClean="0"/>
          </a:p>
          <a:p>
            <a:r>
              <a:rPr lang="en-US" altLang="en-US" smtClean="0"/>
              <a:t>Prune the rule (if necessary)</a:t>
            </a:r>
          </a:p>
          <a:p>
            <a:endParaRPr lang="en-US" altLang="en-US" smtClean="0"/>
          </a:p>
          <a:p>
            <a:r>
              <a:rPr lang="en-US" altLang="en-US" smtClean="0"/>
              <a:t>Add rule to Current Rule Set</a:t>
            </a:r>
          </a:p>
          <a:p>
            <a:endParaRPr lang="en-US" altLang="en-US" smtClean="0"/>
          </a:p>
          <a:p>
            <a:r>
              <a:rPr lang="en-US" altLang="en-US" smtClean="0"/>
              <a:t>Remove Instances from rule</a:t>
            </a:r>
          </a:p>
          <a:p>
            <a:endParaRPr lang="en-US" altLang="en-US" smtClean="0"/>
          </a:p>
          <a:p>
            <a:r>
              <a:rPr lang="en-US" altLang="en-US" smtClean="0"/>
              <a:t>Repeat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</p:spPr>
        <p:txBody>
          <a:bodyPr/>
          <a:lstStyle/>
          <a:p>
            <a:fld id="{4F0FB6BC-84A6-4609-A72D-14054CEE50D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294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Direct Method: RIPPER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For 2-class problem, choose one of the classes as positive class, and the other as negative </a:t>
            </a:r>
            <a:r>
              <a:rPr lang="en-US" altLang="en-US" dirty="0" smtClean="0"/>
              <a:t>class</a:t>
            </a:r>
          </a:p>
          <a:p>
            <a:endParaRPr lang="en-US" altLang="en-US" dirty="0"/>
          </a:p>
          <a:p>
            <a:pPr lvl="1"/>
            <a:r>
              <a:rPr lang="en-US" altLang="en-US" dirty="0"/>
              <a:t>Learn rules for positive class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Negative </a:t>
            </a:r>
            <a:r>
              <a:rPr lang="en-US" altLang="en-US" dirty="0"/>
              <a:t>class will be default class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For </a:t>
            </a:r>
            <a:r>
              <a:rPr lang="en-US" altLang="en-US" dirty="0"/>
              <a:t>multi-class problem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Order </a:t>
            </a:r>
            <a:r>
              <a:rPr lang="en-US" altLang="en-US" dirty="0"/>
              <a:t>the classes according to increasing class prevalence (fraction of instances that belong to a particular class)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Learn </a:t>
            </a:r>
            <a:r>
              <a:rPr lang="en-US" altLang="en-US" dirty="0"/>
              <a:t>the rule set for smallest class first, treat the rest as negative class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Repeat </a:t>
            </a:r>
            <a:r>
              <a:rPr lang="en-US" altLang="en-US" dirty="0"/>
              <a:t>with next smallest class as positive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</p:spPr>
        <p:txBody>
          <a:bodyPr/>
          <a:lstStyle/>
          <a:p>
            <a:fld id="{4F0FB6BC-84A6-4609-A72D-14054CEE50D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98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RIPPER: Growing a Rule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Start </a:t>
            </a:r>
            <a:r>
              <a:rPr lang="en-US" altLang="en-US" dirty="0"/>
              <a:t>from empty </a:t>
            </a:r>
            <a:r>
              <a:rPr lang="en-US" altLang="en-US" dirty="0" smtClean="0"/>
              <a:t>rule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Add conjuncts as long as they improve FOIL’s information </a:t>
            </a:r>
            <a:r>
              <a:rPr lang="en-US" altLang="en-US" dirty="0" smtClean="0"/>
              <a:t>gain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Stop when rule no longer covers negative </a:t>
            </a:r>
            <a:r>
              <a:rPr lang="en-US" altLang="en-US" dirty="0" smtClean="0"/>
              <a:t>examples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Prune the rule immediately using incremental reduced error </a:t>
            </a:r>
            <a:r>
              <a:rPr lang="en-US" altLang="en-US" dirty="0" smtClean="0"/>
              <a:t>pruning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Measure for pruning:   </a:t>
            </a:r>
            <a:r>
              <a:rPr lang="en-US" altLang="en-US" i="1" dirty="0"/>
              <a:t>v = </a:t>
            </a:r>
            <a:r>
              <a:rPr lang="en-US" altLang="en-US" dirty="0"/>
              <a:t>(</a:t>
            </a:r>
            <a:r>
              <a:rPr lang="en-US" altLang="en-US" i="1" dirty="0"/>
              <a:t>p</a:t>
            </a:r>
            <a:r>
              <a:rPr lang="en-US" altLang="en-US" dirty="0"/>
              <a:t>-</a:t>
            </a:r>
            <a:r>
              <a:rPr lang="en-US" altLang="en-US" i="1" dirty="0"/>
              <a:t>n</a:t>
            </a:r>
            <a:r>
              <a:rPr lang="en-US" altLang="en-US" dirty="0"/>
              <a:t>)/(</a:t>
            </a:r>
            <a:r>
              <a:rPr lang="en-US" altLang="en-US" i="1" dirty="0" err="1"/>
              <a:t>p</a:t>
            </a:r>
            <a:r>
              <a:rPr lang="en-US" altLang="en-US" dirty="0" err="1"/>
              <a:t>+</a:t>
            </a:r>
            <a:r>
              <a:rPr lang="en-US" altLang="en-US" i="1" dirty="0" err="1"/>
              <a:t>n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500" dirty="0"/>
              <a:t> </a:t>
            </a:r>
            <a:r>
              <a:rPr lang="en-US" altLang="en-US" sz="2500" i="1" dirty="0"/>
              <a:t>p</a:t>
            </a:r>
            <a:r>
              <a:rPr lang="en-US" altLang="en-US" sz="2500" dirty="0"/>
              <a:t>: number of positive examples covered by the rule in</a:t>
            </a:r>
            <a:br>
              <a:rPr lang="en-US" altLang="en-US" sz="2500" dirty="0"/>
            </a:br>
            <a:r>
              <a:rPr lang="en-US" altLang="en-US" sz="2500" dirty="0"/>
              <a:t>        the validation set</a:t>
            </a:r>
          </a:p>
          <a:p>
            <a:pPr lvl="1">
              <a:lnSpc>
                <a:spcPct val="90000"/>
              </a:lnSpc>
            </a:pPr>
            <a:r>
              <a:rPr lang="en-US" altLang="en-US" sz="2500" dirty="0"/>
              <a:t> </a:t>
            </a:r>
            <a:r>
              <a:rPr lang="en-US" altLang="en-US" sz="2500" i="1" dirty="0"/>
              <a:t>n</a:t>
            </a:r>
            <a:r>
              <a:rPr lang="en-US" altLang="en-US" sz="2500" dirty="0"/>
              <a:t>: number of negative examples covered by the rule in</a:t>
            </a:r>
            <a:br>
              <a:rPr lang="en-US" altLang="en-US" sz="2500" dirty="0"/>
            </a:br>
            <a:r>
              <a:rPr lang="en-US" altLang="en-US" sz="2500" dirty="0"/>
              <a:t>        the validation </a:t>
            </a:r>
            <a:r>
              <a:rPr lang="en-US" altLang="en-US" sz="2500" dirty="0" smtClean="0"/>
              <a:t>set</a:t>
            </a:r>
          </a:p>
          <a:p>
            <a:pPr lvl="1">
              <a:lnSpc>
                <a:spcPct val="90000"/>
              </a:lnSpc>
            </a:pPr>
            <a:endParaRPr lang="en-US" altLang="en-US" sz="2500" dirty="0"/>
          </a:p>
          <a:p>
            <a:pPr>
              <a:lnSpc>
                <a:spcPct val="90000"/>
              </a:lnSpc>
            </a:pPr>
            <a:r>
              <a:rPr lang="en-US" altLang="en-US" dirty="0"/>
              <a:t>Pruning method: delete conjunct if without it </a:t>
            </a:r>
            <a:r>
              <a:rPr lang="en-US" altLang="en-US" i="1" dirty="0"/>
              <a:t>v</a:t>
            </a:r>
            <a:r>
              <a:rPr lang="en-US" altLang="en-US" dirty="0"/>
              <a:t> is higher on a validation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</p:spPr>
        <p:txBody>
          <a:bodyPr/>
          <a:lstStyle/>
          <a:p>
            <a:fld id="{4F0FB6BC-84A6-4609-A72D-14054CEE50D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823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RIPPER: Building a Rule Set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/>
          </a:p>
          <a:p>
            <a:r>
              <a:rPr lang="en-US" altLang="en-US" dirty="0" smtClean="0"/>
              <a:t>Use </a:t>
            </a:r>
            <a:r>
              <a:rPr lang="en-US" altLang="en-US" dirty="0" smtClean="0">
                <a:solidFill>
                  <a:srgbClr val="003399"/>
                </a:solidFill>
              </a:rPr>
              <a:t>sequential covering algorithm</a:t>
            </a:r>
          </a:p>
          <a:p>
            <a:pPr marL="457200" lvl="1" indent="0">
              <a:buNone/>
            </a:pPr>
            <a:r>
              <a:rPr lang="en-US" altLang="en-US" dirty="0" smtClean="0"/>
              <a:t> </a:t>
            </a:r>
          </a:p>
          <a:p>
            <a:pPr lvl="1"/>
            <a:r>
              <a:rPr lang="en-US" altLang="en-US" dirty="0" smtClean="0"/>
              <a:t>Finds the best rule that covers the current set of positive examples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Eliminate both positive and negative examples covered by the rule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Each time a rule is added to the rule set, compute the new description length</a:t>
            </a:r>
          </a:p>
          <a:p>
            <a:endParaRPr lang="en-US" altLang="en-US" dirty="0" smtClean="0"/>
          </a:p>
          <a:p>
            <a:pPr lvl="1"/>
            <a:r>
              <a:rPr lang="en-US" altLang="en-US" dirty="0" smtClean="0"/>
              <a:t>stop adding new rules when the new description length is </a:t>
            </a:r>
            <a:r>
              <a:rPr lang="en-US" altLang="en-US" i="1" dirty="0" smtClean="0"/>
              <a:t>d</a:t>
            </a:r>
            <a:r>
              <a:rPr lang="en-US" altLang="en-US" dirty="0" smtClean="0"/>
              <a:t> bits (default: 64) longer than the smallest description length obtained so far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</p:spPr>
        <p:txBody>
          <a:bodyPr/>
          <a:lstStyle/>
          <a:p>
            <a:fld id="{4F0FB6BC-84A6-4609-A72D-14054CEE50D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295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RIPPER: Optimize the Rule Set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For each rule </a:t>
            </a:r>
            <a:r>
              <a:rPr lang="en-US" altLang="en-US" i="1" dirty="0" smtClean="0"/>
              <a:t>r</a:t>
            </a:r>
            <a:r>
              <a:rPr lang="en-US" altLang="en-US" dirty="0" smtClean="0"/>
              <a:t> in the rule set </a:t>
            </a:r>
            <a:r>
              <a:rPr lang="en-US" altLang="en-US" b="1" i="1" dirty="0" smtClean="0"/>
              <a:t>R</a:t>
            </a:r>
          </a:p>
          <a:p>
            <a:pPr lvl="1"/>
            <a:endParaRPr lang="en-US" altLang="en-US" b="1" i="1" dirty="0" smtClean="0"/>
          </a:p>
          <a:p>
            <a:pPr lvl="1"/>
            <a:r>
              <a:rPr lang="en-US" altLang="en-US" dirty="0" smtClean="0"/>
              <a:t>Consider 2 alternative rules:</a:t>
            </a:r>
          </a:p>
          <a:p>
            <a:pPr lvl="2"/>
            <a:r>
              <a:rPr lang="en-US" altLang="en-US" dirty="0" smtClean="0"/>
              <a:t>Replacement rule (</a:t>
            </a:r>
            <a:r>
              <a:rPr lang="en-US" altLang="en-US" i="1" dirty="0" smtClean="0"/>
              <a:t>r*</a:t>
            </a:r>
            <a:r>
              <a:rPr lang="en-US" altLang="en-US" dirty="0" smtClean="0"/>
              <a:t>): grow new rule from scratch</a:t>
            </a:r>
          </a:p>
          <a:p>
            <a:pPr lvl="2"/>
            <a:r>
              <a:rPr lang="en-US" altLang="en-US" dirty="0" smtClean="0"/>
              <a:t>Revised rule (</a:t>
            </a:r>
            <a:r>
              <a:rPr lang="en-US" altLang="en-US" i="1" dirty="0" smtClean="0"/>
              <a:t>r’</a:t>
            </a:r>
            <a:r>
              <a:rPr lang="en-US" altLang="en-US" dirty="0" smtClean="0"/>
              <a:t>): add conjuncts to extend the rule </a:t>
            </a:r>
            <a:r>
              <a:rPr lang="en-US" altLang="en-US" i="1" dirty="0" smtClean="0"/>
              <a:t>r 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Compare the rule set for </a:t>
            </a:r>
            <a:r>
              <a:rPr lang="en-US" altLang="en-US" i="1" dirty="0" smtClean="0"/>
              <a:t>r </a:t>
            </a:r>
            <a:r>
              <a:rPr lang="en-US" altLang="en-US" dirty="0" smtClean="0"/>
              <a:t>against the rule set for </a:t>
            </a:r>
            <a:r>
              <a:rPr lang="en-US" altLang="en-US" i="1" dirty="0" smtClean="0"/>
              <a:t>r*</a:t>
            </a:r>
            <a:r>
              <a:rPr lang="en-US" altLang="en-US" dirty="0" smtClean="0"/>
              <a:t>  and </a:t>
            </a:r>
            <a:r>
              <a:rPr lang="en-US" altLang="en-US" i="1" dirty="0" smtClean="0"/>
              <a:t>r’</a:t>
            </a:r>
            <a:r>
              <a:rPr lang="en-US" altLang="en-US" dirty="0" smtClean="0"/>
              <a:t> 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Choose rule set that minimizes the description length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Repeat rule generation and rule optimization for the remaining positive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</p:spPr>
        <p:txBody>
          <a:bodyPr/>
          <a:lstStyle/>
          <a:p>
            <a:fld id="{4F0FB6BC-84A6-4609-A72D-14054CEE50D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135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Indirect Methods</a:t>
            </a:r>
          </a:p>
        </p:txBody>
      </p:sp>
      <p:graphicFrame>
        <p:nvGraphicFramePr>
          <p:cNvPr id="921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020516" y="2600960"/>
          <a:ext cx="11225671" cy="5012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Visio" r:id="rId3" imgW="9464650" imgH="4227659" progId="Visio.Drawing.6">
                  <p:embed/>
                </p:oleObj>
              </mc:Choice>
              <mc:Fallback>
                <p:oleObj name="Visio" r:id="rId3" imgW="9464650" imgH="4227659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516" y="2600960"/>
                        <a:ext cx="11225671" cy="50122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</p:spPr>
        <p:txBody>
          <a:bodyPr/>
          <a:lstStyle/>
          <a:p>
            <a:fld id="{4F0FB6BC-84A6-4609-A72D-14054CEE50D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2730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Indirect Method: C4.5rules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Extract rules from an unpruned decision tree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For each rule, </a:t>
            </a:r>
            <a:r>
              <a:rPr lang="en-US" altLang="en-US" i="1" dirty="0" smtClean="0"/>
              <a:t>r</a:t>
            </a:r>
            <a:r>
              <a:rPr lang="en-US" altLang="en-US" dirty="0" smtClean="0"/>
              <a:t>: </a:t>
            </a:r>
            <a:r>
              <a:rPr lang="en-US" altLang="en-US" i="1" dirty="0" smtClean="0"/>
              <a:t>A </a:t>
            </a:r>
            <a:r>
              <a:rPr lang="en-US" altLang="en-US" b="1" dirty="0" smtClean="0">
                <a:sym typeface="Symbol" pitchFamily="18" charset="2"/>
              </a:rPr>
              <a:t> </a:t>
            </a:r>
            <a:r>
              <a:rPr lang="en-US" altLang="en-US" dirty="0" smtClean="0">
                <a:sym typeface="Symbol" pitchFamily="18" charset="2"/>
              </a:rPr>
              <a:t>y, </a:t>
            </a:r>
          </a:p>
          <a:p>
            <a:pPr lvl="1">
              <a:lnSpc>
                <a:spcPct val="90000"/>
              </a:lnSpc>
            </a:pPr>
            <a:endParaRPr lang="en-US" altLang="en-US" dirty="0" smtClean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Symbol" pitchFamily="18" charset="2"/>
              </a:rPr>
              <a:t>consider an alternative rule </a:t>
            </a:r>
            <a:r>
              <a:rPr lang="en-US" altLang="en-US" i="1" dirty="0" smtClean="0">
                <a:sym typeface="Symbol" pitchFamily="18" charset="2"/>
              </a:rPr>
              <a:t>r’</a:t>
            </a:r>
            <a:r>
              <a:rPr lang="en-US" altLang="en-US" dirty="0" smtClean="0">
                <a:sym typeface="Symbol" pitchFamily="18" charset="2"/>
              </a:rPr>
              <a:t>: </a:t>
            </a:r>
            <a:r>
              <a:rPr lang="en-US" altLang="en-US" i="1" dirty="0" smtClean="0"/>
              <a:t>A’</a:t>
            </a:r>
            <a:r>
              <a:rPr lang="en-US" altLang="en-US" dirty="0" smtClean="0"/>
              <a:t> </a:t>
            </a:r>
            <a:r>
              <a:rPr lang="en-US" altLang="en-US" b="1" dirty="0" smtClean="0">
                <a:sym typeface="Symbol" pitchFamily="18" charset="2"/>
              </a:rPr>
              <a:t> </a:t>
            </a:r>
            <a:r>
              <a:rPr lang="en-US" altLang="en-US" i="1" dirty="0" smtClean="0">
                <a:sym typeface="Symbol" pitchFamily="18" charset="2"/>
              </a:rPr>
              <a:t>y</a:t>
            </a:r>
            <a:r>
              <a:rPr lang="en-US" altLang="en-US" dirty="0" smtClean="0">
                <a:sym typeface="Symbol" pitchFamily="18" charset="2"/>
              </a:rPr>
              <a:t> where </a:t>
            </a:r>
            <a:r>
              <a:rPr lang="en-US" altLang="en-US" i="1" dirty="0" smtClean="0">
                <a:sym typeface="Symbol" pitchFamily="18" charset="2"/>
              </a:rPr>
              <a:t>A’</a:t>
            </a:r>
            <a:r>
              <a:rPr lang="en-US" altLang="en-US" dirty="0" smtClean="0">
                <a:sym typeface="Symbol" pitchFamily="18" charset="2"/>
              </a:rPr>
              <a:t> is obtained by removing one of the conjuncts in </a:t>
            </a:r>
            <a:r>
              <a:rPr lang="en-US" altLang="en-US" i="1" dirty="0" smtClean="0">
                <a:sym typeface="Symbol" pitchFamily="18" charset="2"/>
              </a:rPr>
              <a:t>A</a:t>
            </a:r>
          </a:p>
          <a:p>
            <a:pPr lvl="1">
              <a:lnSpc>
                <a:spcPct val="90000"/>
              </a:lnSpc>
            </a:pPr>
            <a:endParaRPr lang="en-US" altLang="en-US" dirty="0" smtClean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Symbol" pitchFamily="18" charset="2"/>
              </a:rPr>
              <a:t>Compare the pessimistic error rate for </a:t>
            </a:r>
            <a:r>
              <a:rPr lang="en-US" altLang="en-US" i="1" dirty="0" smtClean="0">
                <a:sym typeface="Symbol" pitchFamily="18" charset="2"/>
              </a:rPr>
              <a:t>r</a:t>
            </a:r>
            <a:r>
              <a:rPr lang="en-US" altLang="en-US" dirty="0" smtClean="0">
                <a:sym typeface="Symbol" pitchFamily="18" charset="2"/>
              </a:rPr>
              <a:t> against all </a:t>
            </a:r>
            <a:r>
              <a:rPr lang="en-US" altLang="en-US" i="1" dirty="0" smtClean="0">
                <a:sym typeface="Symbol" pitchFamily="18" charset="2"/>
              </a:rPr>
              <a:t>r</a:t>
            </a:r>
            <a:r>
              <a:rPr lang="en-US" altLang="en-US" dirty="0" smtClean="0">
                <a:sym typeface="Symbol" pitchFamily="18" charset="2"/>
              </a:rPr>
              <a:t>’-s</a:t>
            </a:r>
          </a:p>
          <a:p>
            <a:pPr lvl="1">
              <a:lnSpc>
                <a:spcPct val="90000"/>
              </a:lnSpc>
            </a:pPr>
            <a:endParaRPr lang="en-US" altLang="en-US" dirty="0" smtClean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Symbol" pitchFamily="18" charset="2"/>
              </a:rPr>
              <a:t>Prune if one of the </a:t>
            </a:r>
            <a:r>
              <a:rPr lang="en-US" altLang="en-US" i="1" dirty="0" smtClean="0">
                <a:sym typeface="Symbol" pitchFamily="18" charset="2"/>
              </a:rPr>
              <a:t>r’</a:t>
            </a:r>
            <a:r>
              <a:rPr lang="en-US" altLang="en-US" dirty="0" smtClean="0">
                <a:sym typeface="Symbol" pitchFamily="18" charset="2"/>
              </a:rPr>
              <a:t>-s has lower pessimistic error rate</a:t>
            </a:r>
          </a:p>
          <a:p>
            <a:pPr lvl="1">
              <a:lnSpc>
                <a:spcPct val="90000"/>
              </a:lnSpc>
            </a:pPr>
            <a:endParaRPr lang="en-US" altLang="en-US" dirty="0" smtClean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Symbol" pitchFamily="18" charset="2"/>
              </a:rPr>
              <a:t>Repeat until we can no longer improve generalization error</a:t>
            </a:r>
          </a:p>
          <a:p>
            <a:pPr lvl="1">
              <a:lnSpc>
                <a:spcPct val="90000"/>
              </a:lnSpc>
            </a:pPr>
            <a:endParaRPr lang="en-US" altLang="en-US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altLang="en-US" dirty="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sym typeface="Symbol" pitchFamily="18" charset="2"/>
              </a:rPr>
              <a:t>Use </a:t>
            </a:r>
            <a:r>
              <a:rPr lang="en-US" altLang="en-US" dirty="0" smtClean="0">
                <a:solidFill>
                  <a:srgbClr val="003399"/>
                </a:solidFill>
                <a:sym typeface="Symbol" pitchFamily="18" charset="2"/>
              </a:rPr>
              <a:t>class-based ordering</a:t>
            </a:r>
            <a:r>
              <a:rPr lang="en-US" altLang="en-US" dirty="0" smtClean="0">
                <a:sym typeface="Symbol" pitchFamily="18" charset="2"/>
              </a:rPr>
              <a:t>: order subsets of rules that correspond to the same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709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Rule-based Classifier (Example)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5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54" y="1636440"/>
            <a:ext cx="7722651" cy="475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625601" y="6502401"/>
            <a:ext cx="8693224" cy="190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Char char="•"/>
              <a:defRPr sz="2500">
                <a:solidFill>
                  <a:srgbClr val="141313"/>
                </a:solidFill>
                <a:latin typeface="Arial"/>
                <a:ea typeface="MS PGothic" pitchFamily="34" charset="-128"/>
                <a:cs typeface="Arial"/>
                <a:sym typeface="Kievit-Book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MS PGothic" pitchFamily="34" charset="-128"/>
                <a:cs typeface="+mn-cs"/>
                <a:sym typeface="Kievit-Book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rgbClr val="141313"/>
                </a:solidFill>
                <a:latin typeface="+mn-lt"/>
                <a:ea typeface="MS PGothic" pitchFamily="34" charset="-128"/>
                <a:cs typeface="+mn-cs"/>
                <a:sym typeface="Kievit-Book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MS PGothic" pitchFamily="34" charset="-128"/>
                <a:cs typeface="+mn-cs"/>
                <a:sym typeface="Kievit-Book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000">
                <a:solidFill>
                  <a:srgbClr val="141313"/>
                </a:solidFill>
                <a:latin typeface="+mn-lt"/>
                <a:ea typeface="MS PGothic" pitchFamily="34" charset="-128"/>
                <a:cs typeface="+mn-cs"/>
                <a:sym typeface="Kievit-Book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kern="0" smtClean="0"/>
              <a:t>R1: (Give Birth = no) </a:t>
            </a:r>
            <a:r>
              <a:rPr lang="en-US" altLang="en-US" kern="0" smtClean="0">
                <a:sym typeface="Symbol" pitchFamily="18" charset="2"/>
              </a:rPr>
              <a:t> (Can Fly = yes)  Birds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kern="0" smtClean="0"/>
              <a:t>R2: (Give Birth = no) </a:t>
            </a:r>
            <a:r>
              <a:rPr lang="en-US" altLang="en-US" kern="0" smtClean="0">
                <a:sym typeface="Symbol" pitchFamily="18" charset="2"/>
              </a:rPr>
              <a:t> (Live in Water = yes)  Fishes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kern="0" smtClean="0"/>
              <a:t>R3: (Give Birth = yes) </a:t>
            </a:r>
            <a:r>
              <a:rPr lang="en-US" altLang="en-US" kern="0" smtClean="0">
                <a:sym typeface="Symbol" pitchFamily="18" charset="2"/>
              </a:rPr>
              <a:t> (Blood Type = warm)  Mammals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kern="0" smtClean="0"/>
              <a:t>R4: (Give Birth = no) </a:t>
            </a:r>
            <a:r>
              <a:rPr lang="en-US" altLang="en-US" kern="0" smtClean="0">
                <a:sym typeface="Symbol" pitchFamily="18" charset="2"/>
              </a:rPr>
              <a:t> (Can Fly = no)  Reptiles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kern="0" smtClean="0"/>
              <a:t>R5: (Live in Water</a:t>
            </a:r>
            <a:r>
              <a:rPr lang="en-US" altLang="en-US" kern="0" smtClean="0">
                <a:sym typeface="Symbol" pitchFamily="18" charset="2"/>
              </a:rPr>
              <a:t> = sometimes)  Amphibians</a:t>
            </a:r>
            <a:endParaRPr lang="en-US" altLang="en-US" kern="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02119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904045"/>
              </p:ext>
            </p:extLst>
          </p:nvPr>
        </p:nvGraphicFramePr>
        <p:xfrm>
          <a:off x="1821880" y="1924472"/>
          <a:ext cx="9433048" cy="6314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Worksheet" r:id="rId3" imgW="7144131" imgH="4782109" progId="Excel.Sheet.8">
                  <p:embed/>
                </p:oleObj>
              </mc:Choice>
              <mc:Fallback>
                <p:oleObj name="Worksheet" r:id="rId3" imgW="7144131" imgH="478210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1880" y="1924472"/>
                        <a:ext cx="9433048" cy="63142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</p:spPr>
        <p:txBody>
          <a:bodyPr/>
          <a:lstStyle/>
          <a:p>
            <a:fld id="{4F0FB6BC-84A6-4609-A72D-14054CEE50D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7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C4.5 versus C4.5rules versus RIPPER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5418667" y="1517227"/>
            <a:ext cx="7369387" cy="2878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100" dirty="0">
                <a:solidFill>
                  <a:schemeClr val="bg1"/>
                </a:solidFill>
              </a:rPr>
              <a:t>C4.5rules:</a:t>
            </a:r>
          </a:p>
          <a:p>
            <a:pPr>
              <a:spcBef>
                <a:spcPct val="50000"/>
              </a:spcBef>
            </a:pPr>
            <a:r>
              <a:rPr lang="en-US" altLang="en-US" sz="2100" b="0" dirty="0">
                <a:solidFill>
                  <a:schemeClr val="bg1"/>
                </a:solidFill>
              </a:rPr>
              <a:t>(Give Birth=No, Can Fly=Yes) </a:t>
            </a:r>
            <a:r>
              <a:rPr lang="en-US" altLang="en-US" sz="2100" b="0" dirty="0">
                <a:solidFill>
                  <a:schemeClr val="bg1"/>
                </a:solidFill>
                <a:sym typeface="Symbol" pitchFamily="18" charset="2"/>
              </a:rPr>
              <a:t> Birds</a:t>
            </a:r>
          </a:p>
          <a:p>
            <a:pPr>
              <a:spcBef>
                <a:spcPct val="50000"/>
              </a:spcBef>
            </a:pPr>
            <a:r>
              <a:rPr lang="en-US" altLang="en-US" sz="2100" b="0" dirty="0">
                <a:solidFill>
                  <a:schemeClr val="bg1"/>
                </a:solidFill>
                <a:sym typeface="Symbol" pitchFamily="18" charset="2"/>
              </a:rPr>
              <a:t>(Give Birth=No, Live in Water=Yes)  Fishes</a:t>
            </a:r>
          </a:p>
          <a:p>
            <a:pPr>
              <a:spcBef>
                <a:spcPct val="50000"/>
              </a:spcBef>
            </a:pPr>
            <a:r>
              <a:rPr lang="en-US" altLang="en-US" sz="2100" b="0" dirty="0">
                <a:solidFill>
                  <a:schemeClr val="bg1"/>
                </a:solidFill>
                <a:sym typeface="Symbol" pitchFamily="18" charset="2"/>
              </a:rPr>
              <a:t>(Give Birth=Yes)  Mammals</a:t>
            </a:r>
          </a:p>
          <a:p>
            <a:pPr>
              <a:spcBef>
                <a:spcPct val="50000"/>
              </a:spcBef>
            </a:pPr>
            <a:r>
              <a:rPr lang="en-US" altLang="en-US" sz="2100" b="0" dirty="0">
                <a:solidFill>
                  <a:schemeClr val="bg1"/>
                </a:solidFill>
                <a:sym typeface="Symbol" pitchFamily="18" charset="2"/>
              </a:rPr>
              <a:t>(Give Birth=No, Can Fly=No, Live in Water=No)  Reptiles</a:t>
            </a:r>
          </a:p>
          <a:p>
            <a:pPr>
              <a:spcBef>
                <a:spcPct val="50000"/>
              </a:spcBef>
            </a:pPr>
            <a:r>
              <a:rPr lang="en-US" altLang="en-US" sz="2100" b="0" dirty="0">
                <a:solidFill>
                  <a:schemeClr val="bg1"/>
                </a:solidFill>
                <a:sym typeface="Symbol" pitchFamily="18" charset="2"/>
              </a:rPr>
              <a:t>( )  </a:t>
            </a:r>
            <a:r>
              <a:rPr lang="en-US" altLang="en-US" sz="2100" b="0" dirty="0" smtClean="0">
                <a:solidFill>
                  <a:schemeClr val="bg1"/>
                </a:solidFill>
                <a:sym typeface="Symbol" pitchFamily="18" charset="2"/>
              </a:rPr>
              <a:t>Amphibians</a:t>
            </a:r>
            <a:endParaRPr lang="en-US" altLang="en-US" sz="2100" b="0" dirty="0">
              <a:solidFill>
                <a:schemeClr val="bg1"/>
              </a:solidFill>
            </a:endParaRP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238470"/>
              </p:ext>
            </p:extLst>
          </p:nvPr>
        </p:nvGraphicFramePr>
        <p:xfrm>
          <a:off x="485172" y="1780456"/>
          <a:ext cx="6449275" cy="6660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VISIO" r:id="rId3" imgW="7464240" imgH="6892560" progId="Visio.Drawing.6">
                  <p:embed/>
                </p:oleObj>
              </mc:Choice>
              <mc:Fallback>
                <p:oleObj name="VISIO" r:id="rId3" imgW="7464240" imgH="68925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72" y="1780456"/>
                        <a:ext cx="6449275" cy="66605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7078465" y="4551681"/>
            <a:ext cx="5926336" cy="320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100" dirty="0">
                <a:solidFill>
                  <a:schemeClr val="bg1"/>
                </a:solidFill>
              </a:rPr>
              <a:t>RIPPER:</a:t>
            </a:r>
          </a:p>
          <a:p>
            <a:pPr>
              <a:spcBef>
                <a:spcPct val="50000"/>
              </a:spcBef>
            </a:pPr>
            <a:r>
              <a:rPr lang="en-US" altLang="en-US" sz="2100" b="0" dirty="0">
                <a:solidFill>
                  <a:schemeClr val="bg1"/>
                </a:solidFill>
              </a:rPr>
              <a:t>(Live in Water=Yes) </a:t>
            </a:r>
            <a:r>
              <a:rPr lang="en-US" altLang="en-US" sz="2100" b="0" dirty="0">
                <a:solidFill>
                  <a:schemeClr val="bg1"/>
                </a:solidFill>
                <a:sym typeface="Symbol" pitchFamily="18" charset="2"/>
              </a:rPr>
              <a:t> Fishes</a:t>
            </a:r>
          </a:p>
          <a:p>
            <a:pPr>
              <a:spcBef>
                <a:spcPct val="50000"/>
              </a:spcBef>
            </a:pPr>
            <a:r>
              <a:rPr lang="en-US" altLang="en-US" sz="2100" b="0" dirty="0">
                <a:solidFill>
                  <a:schemeClr val="bg1"/>
                </a:solidFill>
                <a:sym typeface="Symbol" pitchFamily="18" charset="2"/>
              </a:rPr>
              <a:t>(Have Legs=No)  Reptiles</a:t>
            </a:r>
          </a:p>
          <a:p>
            <a:pPr>
              <a:spcBef>
                <a:spcPct val="50000"/>
              </a:spcBef>
            </a:pPr>
            <a:r>
              <a:rPr lang="en-US" altLang="en-US" sz="2100" b="0" dirty="0">
                <a:solidFill>
                  <a:schemeClr val="bg1"/>
                </a:solidFill>
                <a:sym typeface="Symbol" pitchFamily="18" charset="2"/>
              </a:rPr>
              <a:t>(Give Birth=No, Can Fly=No, Live In Water=No) </a:t>
            </a:r>
            <a:br>
              <a:rPr lang="en-US" altLang="en-US" sz="2100" b="0" dirty="0">
                <a:solidFill>
                  <a:schemeClr val="bg1"/>
                </a:solidFill>
                <a:sym typeface="Symbol" pitchFamily="18" charset="2"/>
              </a:rPr>
            </a:br>
            <a:r>
              <a:rPr lang="en-US" altLang="en-US" sz="2100" b="0" dirty="0">
                <a:solidFill>
                  <a:schemeClr val="bg1"/>
                </a:solidFill>
                <a:sym typeface="Symbol" pitchFamily="18" charset="2"/>
              </a:rPr>
              <a:t>	 Reptiles</a:t>
            </a:r>
          </a:p>
          <a:p>
            <a:pPr>
              <a:spcBef>
                <a:spcPct val="50000"/>
              </a:spcBef>
            </a:pPr>
            <a:r>
              <a:rPr lang="en-US" altLang="en-US" sz="2100" b="0" dirty="0">
                <a:solidFill>
                  <a:schemeClr val="bg1"/>
                </a:solidFill>
                <a:sym typeface="Symbol" pitchFamily="18" charset="2"/>
              </a:rPr>
              <a:t>(Can Fly=</a:t>
            </a:r>
            <a:r>
              <a:rPr lang="en-US" altLang="en-US" sz="2100" b="0" dirty="0" err="1">
                <a:solidFill>
                  <a:schemeClr val="bg1"/>
                </a:solidFill>
                <a:sym typeface="Symbol" pitchFamily="18" charset="2"/>
              </a:rPr>
              <a:t>Yes,Give</a:t>
            </a:r>
            <a:r>
              <a:rPr lang="en-US" altLang="en-US" sz="2100" b="0" dirty="0">
                <a:solidFill>
                  <a:schemeClr val="bg1"/>
                </a:solidFill>
                <a:sym typeface="Symbol" pitchFamily="18" charset="2"/>
              </a:rPr>
              <a:t> Birth=No)  Birds</a:t>
            </a:r>
          </a:p>
          <a:p>
            <a:pPr>
              <a:spcBef>
                <a:spcPct val="50000"/>
              </a:spcBef>
            </a:pPr>
            <a:r>
              <a:rPr lang="en-US" altLang="en-US" sz="2100" b="0" dirty="0">
                <a:solidFill>
                  <a:schemeClr val="bg1"/>
                </a:solidFill>
                <a:sym typeface="Symbol" pitchFamily="18" charset="2"/>
              </a:rPr>
              <a:t>()  Mammals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</p:spPr>
        <p:txBody>
          <a:bodyPr/>
          <a:lstStyle/>
          <a:p>
            <a:fld id="{4F0FB6BC-84A6-4609-A72D-14054CEE50D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37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C4.5 versus C4.5rules versus RIPPER</a:t>
            </a: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1625600" y="5689601"/>
          <a:ext cx="10430933" cy="2589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4" name="Worksheet" r:id="rId3" imgW="6467856" imgH="1610157" progId="Excel.Sheet.8">
                  <p:embed/>
                </p:oleObj>
              </mc:Choice>
              <mc:Fallback>
                <p:oleObj name="Worksheet" r:id="rId3" imgW="6467856" imgH="161015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5689601"/>
                        <a:ext cx="10430933" cy="25896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4"/>
          <p:cNvGraphicFramePr>
            <a:graphicFrameLocks noChangeAspect="1"/>
          </p:cNvGraphicFramePr>
          <p:nvPr/>
        </p:nvGraphicFramePr>
        <p:xfrm>
          <a:off x="1625600" y="2377441"/>
          <a:ext cx="10430933" cy="2589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5" name="Worksheet" r:id="rId5" imgW="6467856" imgH="1610157" progId="Excel.Sheet.8">
                  <p:embed/>
                </p:oleObj>
              </mc:Choice>
              <mc:Fallback>
                <p:oleObj name="Worksheet" r:id="rId5" imgW="6467856" imgH="161015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2377441"/>
                        <a:ext cx="10430933" cy="25896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885776" y="1733974"/>
            <a:ext cx="4551680" cy="51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500" b="0" dirty="0">
                <a:solidFill>
                  <a:schemeClr val="bg1"/>
                </a:solidFill>
              </a:rPr>
              <a:t>C4.5 and C4.5rules: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957784" y="5093548"/>
            <a:ext cx="4551680" cy="51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500" b="0" dirty="0">
                <a:solidFill>
                  <a:schemeClr val="bg1"/>
                </a:solidFill>
              </a:rPr>
              <a:t>RIPPER: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</p:spPr>
        <p:txBody>
          <a:bodyPr/>
          <a:lstStyle/>
          <a:p>
            <a:fld id="{4F0FB6BC-84A6-4609-A72D-14054CEE50D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5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Advantages of Rule-Based Classifiers</a:t>
            </a:r>
          </a:p>
        </p:txBody>
      </p:sp>
      <p:sp>
        <p:nvSpPr>
          <p:cNvPr id="69635" name="Rectangle 307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/>
          </a:p>
          <a:p>
            <a:r>
              <a:rPr lang="en-US" altLang="en-US" dirty="0" smtClean="0"/>
              <a:t>As highly expressive as decision trees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Easy to interpret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Easy to generate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Can classify new instances rapidly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Performance comparable to decision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</p:spPr>
        <p:txBody>
          <a:bodyPr/>
          <a:lstStyle/>
          <a:p>
            <a:fld id="{4F0FB6BC-84A6-4609-A72D-14054CEE50D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9929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Instance-Based Classifiers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34448" y="2284512"/>
            <a:ext cx="5688632" cy="1654572"/>
          </a:xfrm>
        </p:spPr>
        <p:txBody>
          <a:bodyPr/>
          <a:lstStyle/>
          <a:p>
            <a:pPr>
              <a:spcBef>
                <a:spcPct val="50000"/>
              </a:spcBef>
              <a:buClr>
                <a:schemeClr val="accent1"/>
              </a:buClr>
            </a:pPr>
            <a:r>
              <a:rPr lang="en-US" altLang="en-US" dirty="0">
                <a:solidFill>
                  <a:schemeClr val="bg1"/>
                </a:solidFill>
              </a:rPr>
              <a:t>Store the training records </a:t>
            </a:r>
          </a:p>
          <a:p>
            <a:pPr>
              <a:spcBef>
                <a:spcPct val="50000"/>
              </a:spcBef>
              <a:buClr>
                <a:schemeClr val="accent1"/>
              </a:buClr>
            </a:pPr>
            <a:r>
              <a:rPr lang="en-US" altLang="en-US" dirty="0" smtClean="0">
                <a:solidFill>
                  <a:schemeClr val="bg1"/>
                </a:solidFill>
              </a:rPr>
              <a:t>Use </a:t>
            </a:r>
            <a:r>
              <a:rPr lang="en-US" altLang="en-US" dirty="0">
                <a:solidFill>
                  <a:schemeClr val="bg1"/>
                </a:solidFill>
              </a:rPr>
              <a:t>training records to </a:t>
            </a:r>
            <a:r>
              <a:rPr lang="en-US" altLang="en-US" dirty="0" smtClean="0">
                <a:solidFill>
                  <a:schemeClr val="bg1"/>
                </a:solidFill>
              </a:rPr>
              <a:t>predict </a:t>
            </a:r>
            <a:r>
              <a:rPr lang="en-US" altLang="en-US" dirty="0">
                <a:solidFill>
                  <a:schemeClr val="bg1"/>
                </a:solidFill>
              </a:rPr>
              <a:t>the class label of </a:t>
            </a:r>
            <a:r>
              <a:rPr lang="en-US" altLang="en-US" dirty="0" smtClean="0">
                <a:solidFill>
                  <a:schemeClr val="bg1"/>
                </a:solidFill>
              </a:rPr>
              <a:t>unseen </a:t>
            </a:r>
            <a:r>
              <a:rPr lang="en-US" altLang="en-US" dirty="0">
                <a:solidFill>
                  <a:schemeClr val="bg1"/>
                </a:solidFill>
              </a:rPr>
              <a:t>cases</a:t>
            </a:r>
          </a:p>
          <a:p>
            <a:endParaRPr lang="en-US" dirty="0"/>
          </a:p>
        </p:txBody>
      </p:sp>
      <p:graphicFrame>
        <p:nvGraphicFramePr>
          <p:cNvPr id="133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438142"/>
              </p:ext>
            </p:extLst>
          </p:nvPr>
        </p:nvGraphicFramePr>
        <p:xfrm>
          <a:off x="1389832" y="2736950"/>
          <a:ext cx="5257386" cy="6100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0" name="VISIO" r:id="rId3" imgW="4571640" imgH="5304600" progId="Visio.Drawing.6">
                  <p:embed/>
                </p:oleObj>
              </mc:Choice>
              <mc:Fallback>
                <p:oleObj name="VISIO" r:id="rId3" imgW="4571640" imgH="5304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832" y="2736950"/>
                        <a:ext cx="5257386" cy="6100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4"/>
          <p:cNvGraphicFramePr>
            <a:graphicFrameLocks noChangeAspect="1"/>
          </p:cNvGraphicFramePr>
          <p:nvPr/>
        </p:nvGraphicFramePr>
        <p:xfrm>
          <a:off x="5852160" y="4251397"/>
          <a:ext cx="3142827" cy="3443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1" name="VISIO" r:id="rId5" imgW="2782440" imgH="2637360" progId="Visio.Drawing.6">
                  <p:embed/>
                </p:oleObj>
              </mc:Choice>
              <mc:Fallback>
                <p:oleObj name="VISIO" r:id="rId5" imgW="2782440" imgH="2637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2160" y="4251397"/>
                        <a:ext cx="3142827" cy="34431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722821"/>
              </p:ext>
            </p:extLst>
          </p:nvPr>
        </p:nvGraphicFramePr>
        <p:xfrm>
          <a:off x="8958237" y="4948808"/>
          <a:ext cx="3714662" cy="2340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2" name="VISIO" r:id="rId7" imgW="3227400" imgH="2032920" progId="Visio.Drawing.6">
                  <p:embed/>
                </p:oleObj>
              </mc:Choice>
              <mc:Fallback>
                <p:oleObj name="VISIO" r:id="rId7" imgW="3227400" imgH="2032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8237" y="4948808"/>
                        <a:ext cx="3714662" cy="23406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</p:spPr>
        <p:txBody>
          <a:bodyPr/>
          <a:lstStyle/>
          <a:p>
            <a:fld id="{4F0FB6BC-84A6-4609-A72D-14054CEE50D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903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Examples of Instance Based Classifiers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/>
          </a:p>
          <a:p>
            <a:r>
              <a:rPr lang="en-US" altLang="en-US" dirty="0" smtClean="0"/>
              <a:t>Rote-learner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Memorizes entire training data and performs classification only if attributes of record match one of the training examples exactly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Nearest neighbor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 smtClean="0"/>
              <a:t>Uses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 “closest” points (nearest neighbors) for performing classification</a:t>
            </a:r>
          </a:p>
          <a:p>
            <a:pPr lvl="1">
              <a:buFont typeface="Wingdings" pitchFamily="2" charset="2"/>
              <a:buNone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940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Nearest Neighbor Classifiers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If it walks like a duck, quacks like a duck, then it’s probably a duck</a:t>
            </a: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33493" y="3220616"/>
            <a:ext cx="11812693" cy="4876800"/>
            <a:chOff x="192" y="1776"/>
            <a:chExt cx="5232" cy="2160"/>
          </a:xfrm>
        </p:grpSpPr>
        <p:pic>
          <p:nvPicPr>
            <p:cNvPr id="71698" name="Picture 5" descr="j034580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2160"/>
              <a:ext cx="528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699" name="Picture 6" descr="j023958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2640"/>
              <a:ext cx="720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00" name="Picture 7" descr="j035038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1968"/>
              <a:ext cx="44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01" name="Picture 8" descr="j033063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2976"/>
              <a:ext cx="373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02" name="Picture 9" descr="j035038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3168"/>
              <a:ext cx="624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03" name="Picture 10" descr="j035035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2448"/>
              <a:ext cx="720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04" name="Oval 11"/>
            <p:cNvSpPr>
              <a:spLocks noChangeArrowheads="1"/>
            </p:cNvSpPr>
            <p:nvPr/>
          </p:nvSpPr>
          <p:spPr bwMode="auto">
            <a:xfrm>
              <a:off x="816" y="1776"/>
              <a:ext cx="2544" cy="2160"/>
            </a:xfrm>
            <a:prstGeom prst="ellipse">
              <a:avLst/>
            </a:prstGeom>
            <a:noFill/>
            <a:ln w="66675">
              <a:solidFill>
                <a:schemeClr val="accent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71705" name="Text Box 12"/>
            <p:cNvSpPr txBox="1">
              <a:spLocks noChangeArrowheads="1"/>
            </p:cNvSpPr>
            <p:nvPr/>
          </p:nvSpPr>
          <p:spPr bwMode="auto">
            <a:xfrm>
              <a:off x="192" y="3312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600"/>
                <a:t>Training Records</a:t>
              </a:r>
            </a:p>
          </p:txBody>
        </p:sp>
        <p:sp>
          <p:nvSpPr>
            <p:cNvPr id="71706" name="Text Box 13"/>
            <p:cNvSpPr txBox="1">
              <a:spLocks noChangeArrowheads="1"/>
            </p:cNvSpPr>
            <p:nvPr/>
          </p:nvSpPr>
          <p:spPr bwMode="auto">
            <a:xfrm>
              <a:off x="4560" y="2339"/>
              <a:ext cx="864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500" b="0" dirty="0">
                  <a:solidFill>
                    <a:schemeClr val="bg1"/>
                  </a:solidFill>
                </a:rPr>
                <a:t>Test Record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793067" y="3545736"/>
            <a:ext cx="6502400" cy="3251200"/>
            <a:chOff x="1680" y="1920"/>
            <a:chExt cx="2880" cy="1440"/>
          </a:xfrm>
        </p:grpSpPr>
        <p:sp>
          <p:nvSpPr>
            <p:cNvPr id="71691" name="Text Box 15"/>
            <p:cNvSpPr txBox="1">
              <a:spLocks noChangeArrowheads="1"/>
            </p:cNvSpPr>
            <p:nvPr/>
          </p:nvSpPr>
          <p:spPr bwMode="auto">
            <a:xfrm>
              <a:off x="3312" y="1920"/>
              <a:ext cx="864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500" b="0" dirty="0">
                  <a:solidFill>
                    <a:schemeClr val="bg1"/>
                  </a:solidFill>
                </a:rPr>
                <a:t>Compute Distance</a:t>
              </a:r>
            </a:p>
          </p:txBody>
        </p:sp>
        <p:grpSp>
          <p:nvGrpSpPr>
            <p:cNvPr id="71692" name="Group 16"/>
            <p:cNvGrpSpPr>
              <a:grpSpLocks/>
            </p:cNvGrpSpPr>
            <p:nvPr/>
          </p:nvGrpSpPr>
          <p:grpSpPr bwMode="auto">
            <a:xfrm>
              <a:off x="1680" y="2256"/>
              <a:ext cx="2880" cy="1104"/>
              <a:chOff x="1680" y="2256"/>
              <a:chExt cx="2880" cy="1104"/>
            </a:xfrm>
          </p:grpSpPr>
          <p:sp>
            <p:nvSpPr>
              <p:cNvPr id="71693" name="Line 17"/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1680" cy="576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694" name="Line 18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695" name="Line 19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696" name="Line 20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2832" cy="192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697" name="Line 21"/>
              <p:cNvSpPr>
                <a:spLocks noChangeShapeType="1"/>
              </p:cNvSpPr>
              <p:nvPr/>
            </p:nvSpPr>
            <p:spPr bwMode="auto">
              <a:xfrm>
                <a:off x="1920" y="2352"/>
                <a:ext cx="2544" cy="528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5743787" y="5713203"/>
            <a:ext cx="4768427" cy="1837831"/>
            <a:chOff x="2544" y="2880"/>
            <a:chExt cx="2112" cy="814"/>
          </a:xfrm>
        </p:grpSpPr>
        <p:sp>
          <p:nvSpPr>
            <p:cNvPr id="71687" name="Text Box 23"/>
            <p:cNvSpPr txBox="1">
              <a:spLocks noChangeArrowheads="1"/>
            </p:cNvSpPr>
            <p:nvPr/>
          </p:nvSpPr>
          <p:spPr bwMode="auto">
            <a:xfrm>
              <a:off x="3264" y="3312"/>
              <a:ext cx="1392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500" b="0" dirty="0">
                  <a:solidFill>
                    <a:schemeClr val="bg1"/>
                  </a:solidFill>
                </a:rPr>
                <a:t>Choose </a:t>
              </a:r>
              <a:r>
                <a:rPr lang="en-US" altLang="en-US" sz="2500" b="0" i="1" dirty="0">
                  <a:solidFill>
                    <a:schemeClr val="bg1"/>
                  </a:solidFill>
                </a:rPr>
                <a:t>k</a:t>
              </a:r>
              <a:r>
                <a:rPr lang="en-US" altLang="en-US" sz="2500" b="0" dirty="0">
                  <a:solidFill>
                    <a:schemeClr val="bg1"/>
                  </a:solidFill>
                </a:rPr>
                <a:t> of the “nearest” records</a:t>
              </a:r>
            </a:p>
          </p:txBody>
        </p:sp>
        <p:grpSp>
          <p:nvGrpSpPr>
            <p:cNvPr id="71688" name="Group 24"/>
            <p:cNvGrpSpPr>
              <a:grpSpLocks/>
            </p:cNvGrpSpPr>
            <p:nvPr/>
          </p:nvGrpSpPr>
          <p:grpSpPr bwMode="auto">
            <a:xfrm>
              <a:off x="2544" y="2880"/>
              <a:ext cx="2016" cy="480"/>
              <a:chOff x="2544" y="2880"/>
              <a:chExt cx="2016" cy="480"/>
            </a:xfrm>
          </p:grpSpPr>
          <p:sp>
            <p:nvSpPr>
              <p:cNvPr id="71689" name="Line 25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44450">
                <a:solidFill>
                  <a:srgbClr val="0033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690" name="Line 26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44450">
                <a:solidFill>
                  <a:srgbClr val="0033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53632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Nearest-Neighbor Classifiers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22479" y="2070100"/>
            <a:ext cx="5328593" cy="6007100"/>
          </a:xfrm>
        </p:spPr>
        <p:txBody>
          <a:bodyPr/>
          <a:lstStyle/>
          <a:p>
            <a:r>
              <a:rPr lang="en-US" dirty="0" smtClean="0"/>
              <a:t>Requires: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set of stored records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 distance metric </a:t>
            </a:r>
            <a:r>
              <a:rPr lang="en-US" dirty="0"/>
              <a:t>to compute distance between records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value of </a:t>
            </a:r>
            <a:r>
              <a:rPr lang="en-US" i="1" dirty="0"/>
              <a:t>k</a:t>
            </a:r>
            <a:r>
              <a:rPr lang="en-US" dirty="0"/>
              <a:t>, the number of nearest neighbors to retrieve</a:t>
            </a:r>
          </a:p>
          <a:p>
            <a:endParaRPr lang="en-US" dirty="0"/>
          </a:p>
          <a:p>
            <a:r>
              <a:rPr lang="en-US" dirty="0"/>
              <a:t>To classify an unknown record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1"/>
            <a:r>
              <a:rPr lang="en-US" dirty="0"/>
              <a:t>Compute distance to other training records</a:t>
            </a:r>
          </a:p>
          <a:p>
            <a:pPr lvl="1"/>
            <a:r>
              <a:rPr lang="en-US" dirty="0"/>
              <a:t>Identify </a:t>
            </a:r>
            <a:r>
              <a:rPr lang="en-US" i="1" dirty="0"/>
              <a:t>k</a:t>
            </a:r>
            <a:r>
              <a:rPr lang="en-US" dirty="0"/>
              <a:t> nearest neighbors </a:t>
            </a:r>
          </a:p>
          <a:p>
            <a:pPr lvl="1"/>
            <a:r>
              <a:rPr lang="en-US" dirty="0"/>
              <a:t>Use class labels of nearest neighbors to determine the class label of unknown record (e.g., by taking majority vote)</a:t>
            </a:r>
          </a:p>
          <a:p>
            <a:endParaRPr lang="en-US" dirty="0"/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33058"/>
              </p:ext>
            </p:extLst>
          </p:nvPr>
        </p:nvGraphicFramePr>
        <p:xfrm>
          <a:off x="925668" y="1924472"/>
          <a:ext cx="5792756" cy="685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Visio" r:id="rId3" imgW="7007454" imgH="8108144" progId="Visio.Drawing.6">
                  <p:embed/>
                </p:oleObj>
              </mc:Choice>
              <mc:Fallback>
                <p:oleObj name="Visio" r:id="rId3" imgW="7007454" imgH="810814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668" y="1924472"/>
                        <a:ext cx="5792756" cy="685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</p:spPr>
        <p:txBody>
          <a:bodyPr/>
          <a:lstStyle/>
          <a:p>
            <a:fld id="{4F0FB6BC-84A6-4609-A72D-14054CEE50D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194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Definition of Nearest Neighbor</a:t>
            </a:r>
          </a:p>
        </p:txBody>
      </p:sp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758614" y="2275840"/>
          <a:ext cx="11162453" cy="5177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VISIO" r:id="rId3" imgW="9756360" imgH="4523760" progId="Visio.Drawing.6">
                  <p:embed/>
                </p:oleObj>
              </mc:Choice>
              <mc:Fallback>
                <p:oleObj name="VISIO" r:id="rId3" imgW="9756360" imgH="4523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614" y="2275840"/>
                        <a:ext cx="11162453" cy="51770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083733" y="7477760"/>
            <a:ext cx="10945707" cy="130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569"/>
              </a:spcAft>
              <a:buClr>
                <a:srgbClr val="0C7B9C"/>
              </a:buClr>
              <a:buSzPct val="75000"/>
            </a:pPr>
            <a:r>
              <a:rPr lang="en-US" altLang="en-US" sz="2500" b="0" dirty="0">
                <a:solidFill>
                  <a:schemeClr val="bg1"/>
                </a:solidFill>
              </a:rPr>
              <a:t>    </a:t>
            </a:r>
            <a:r>
              <a:rPr lang="en-US" altLang="en-US" sz="2500" b="0" i="1" dirty="0">
                <a:solidFill>
                  <a:schemeClr val="bg1"/>
                </a:solidFill>
              </a:rPr>
              <a:t>k</a:t>
            </a:r>
            <a:r>
              <a:rPr lang="en-US" altLang="en-US" sz="2500" b="0" dirty="0">
                <a:solidFill>
                  <a:schemeClr val="bg1"/>
                </a:solidFill>
              </a:rPr>
              <a:t>-nearest neighbors of a record x are </a:t>
            </a:r>
            <a:r>
              <a:rPr lang="en-US" altLang="en-US" sz="2500" b="0" dirty="0" smtClean="0">
                <a:solidFill>
                  <a:schemeClr val="bg1"/>
                </a:solidFill>
              </a:rPr>
              <a:t>those data </a:t>
            </a:r>
            <a:r>
              <a:rPr lang="en-US" altLang="en-US" sz="2500" b="0" dirty="0">
                <a:solidFill>
                  <a:schemeClr val="bg1"/>
                </a:solidFill>
              </a:rPr>
              <a:t>points that have the </a:t>
            </a:r>
            <a:r>
              <a:rPr lang="en-US" altLang="en-US" sz="2500" b="0" i="1" dirty="0">
                <a:solidFill>
                  <a:schemeClr val="bg1"/>
                </a:solidFill>
              </a:rPr>
              <a:t>k</a:t>
            </a:r>
            <a:r>
              <a:rPr lang="en-US" altLang="en-US" sz="2500" b="0" dirty="0">
                <a:solidFill>
                  <a:schemeClr val="bg1"/>
                </a:solidFill>
              </a:rPr>
              <a:t> smallest distance to x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</p:spPr>
        <p:txBody>
          <a:bodyPr/>
          <a:lstStyle/>
          <a:p>
            <a:fld id="{4F0FB6BC-84A6-4609-A72D-14054CEE50D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4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1 nearest-neighbor</a:t>
            </a:r>
          </a:p>
        </p:txBody>
      </p:sp>
      <p:sp>
        <p:nvSpPr>
          <p:cNvPr id="72707" name="Rectangle 4"/>
          <p:cNvSpPr>
            <a:spLocks noChangeArrowheads="1"/>
          </p:cNvSpPr>
          <p:nvPr/>
        </p:nvSpPr>
        <p:spPr bwMode="auto">
          <a:xfrm>
            <a:off x="4126136" y="7538205"/>
            <a:ext cx="5454791" cy="86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10000"/>
              </a:spcBef>
              <a:spcAft>
                <a:spcPts val="569"/>
              </a:spcAft>
              <a:buClr>
                <a:srgbClr val="0C7B9C"/>
              </a:buClr>
              <a:buSzPct val="75000"/>
            </a:pPr>
            <a:r>
              <a:rPr lang="en-US" altLang="en-US" sz="2500" b="0" dirty="0" err="1">
                <a:solidFill>
                  <a:schemeClr val="bg1"/>
                </a:solidFill>
              </a:rPr>
              <a:t>Voronoi</a:t>
            </a:r>
            <a:r>
              <a:rPr lang="en-US" altLang="en-US" sz="2500" b="0" dirty="0">
                <a:solidFill>
                  <a:schemeClr val="bg1"/>
                </a:solidFill>
              </a:rPr>
              <a:t> Diagram</a:t>
            </a:r>
          </a:p>
        </p:txBody>
      </p:sp>
      <p:grpSp>
        <p:nvGrpSpPr>
          <p:cNvPr id="72708" name="Group 16"/>
          <p:cNvGrpSpPr>
            <a:grpSpLocks noChangeAspect="1"/>
          </p:cNvGrpSpPr>
          <p:nvPr/>
        </p:nvGrpSpPr>
        <p:grpSpPr bwMode="auto">
          <a:xfrm>
            <a:off x="2757984" y="1712970"/>
            <a:ext cx="7814680" cy="5684110"/>
            <a:chOff x="1676400" y="1621363"/>
            <a:chExt cx="6172200" cy="4489431"/>
          </a:xfrm>
        </p:grpSpPr>
        <p:pic>
          <p:nvPicPr>
            <p:cNvPr id="72709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58" b="4385"/>
            <a:stretch/>
          </p:blipFill>
          <p:spPr bwMode="auto">
            <a:xfrm>
              <a:off x="1676400" y="1621363"/>
              <a:ext cx="6172200" cy="4489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2710" name="Straight Connector 5"/>
            <p:cNvCxnSpPr>
              <a:cxnSpLocks noChangeShapeType="1"/>
            </p:cNvCxnSpPr>
            <p:nvPr/>
          </p:nvCxnSpPr>
          <p:spPr bwMode="auto">
            <a:xfrm rot="16200000" flipH="1">
              <a:off x="4976735" y="5538865"/>
              <a:ext cx="452203" cy="42472"/>
            </a:xfrm>
            <a:prstGeom prst="line">
              <a:avLst/>
            </a:prstGeom>
            <a:noFill/>
            <a:ln w="127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11" name="Straight Connector 10"/>
            <p:cNvCxnSpPr>
              <a:cxnSpLocks noChangeShapeType="1"/>
            </p:cNvCxnSpPr>
            <p:nvPr/>
          </p:nvCxnSpPr>
          <p:spPr bwMode="auto">
            <a:xfrm rot="16200000" flipH="1">
              <a:off x="6393308" y="1948724"/>
              <a:ext cx="359765" cy="59959"/>
            </a:xfrm>
            <a:prstGeom prst="line">
              <a:avLst/>
            </a:prstGeom>
            <a:noFill/>
            <a:ln w="127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</p:spPr>
        <p:txBody>
          <a:bodyPr/>
          <a:lstStyle/>
          <a:p>
            <a:fld id="{4F0FB6BC-84A6-4609-A72D-14054CEE50D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91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Application of a </a:t>
            </a:r>
            <a:r>
              <a:rPr lang="en-US" altLang="en-US" dirty="0" smtClean="0"/>
              <a:t>Rule-based </a:t>
            </a:r>
            <a:r>
              <a:rPr lang="en-US" altLang="en-US" dirty="0"/>
              <a:t>Classifier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00113" y="2070100"/>
            <a:ext cx="11049000" cy="600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Char char="•"/>
              <a:defRPr sz="2500">
                <a:solidFill>
                  <a:srgbClr val="141313"/>
                </a:solidFill>
                <a:latin typeface="+mn-lt"/>
                <a:ea typeface="MS PGothic" pitchFamily="34" charset="-128"/>
                <a:cs typeface="Arial"/>
                <a:sym typeface="Kievit-Book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Lucida Grande"/>
              <a:buChar char="-"/>
              <a:defRPr sz="2100">
                <a:solidFill>
                  <a:srgbClr val="141313"/>
                </a:solidFill>
                <a:latin typeface="+mn-lt"/>
                <a:ea typeface="MS PGothic" pitchFamily="34" charset="-128"/>
                <a:cs typeface="+mn-cs"/>
                <a:sym typeface="Kievit-Book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Font typeface="Lucida Grande"/>
              <a:buChar char="-"/>
              <a:defRPr sz="2100">
                <a:solidFill>
                  <a:srgbClr val="141313"/>
                </a:solidFill>
                <a:latin typeface="+mn-lt"/>
                <a:ea typeface="MS PGothic" pitchFamily="34" charset="-128"/>
                <a:cs typeface="+mn-cs"/>
                <a:sym typeface="Kievit-Book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Font typeface="Lucida Grande"/>
              <a:buChar char="-"/>
              <a:defRPr sz="2100">
                <a:solidFill>
                  <a:srgbClr val="141313"/>
                </a:solidFill>
                <a:latin typeface="+mn-lt"/>
                <a:ea typeface="MS PGothic" pitchFamily="34" charset="-128"/>
                <a:cs typeface="+mn-cs"/>
                <a:sym typeface="Kievit-Book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Font typeface="Lucida Grande"/>
              <a:buChar char="-"/>
              <a:defRPr sz="2100">
                <a:solidFill>
                  <a:srgbClr val="141313"/>
                </a:solidFill>
                <a:latin typeface="+mn-lt"/>
                <a:ea typeface="MS PGothic" pitchFamily="34" charset="-128"/>
                <a:cs typeface="+mn-cs"/>
                <a:sym typeface="Kievit-Book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9pPr>
          </a:lstStyle>
          <a:p>
            <a:r>
              <a:rPr lang="en-US" altLang="en-US" kern="0" dirty="0" smtClean="0"/>
              <a:t>A rule </a:t>
            </a:r>
            <a:r>
              <a:rPr lang="en-US" altLang="en-US" i="1" kern="0" dirty="0" smtClean="0"/>
              <a:t>r</a:t>
            </a:r>
            <a:r>
              <a:rPr lang="en-US" altLang="en-US" kern="0" dirty="0" smtClean="0"/>
              <a:t> </a:t>
            </a:r>
            <a:r>
              <a:rPr lang="en-US" altLang="en-US" kern="0" dirty="0" smtClean="0">
                <a:solidFill>
                  <a:srgbClr val="003399"/>
                </a:solidFill>
              </a:rPr>
              <a:t>covers</a:t>
            </a:r>
            <a:r>
              <a:rPr lang="en-US" altLang="en-US" kern="0" dirty="0" smtClean="0"/>
              <a:t> an instance </a:t>
            </a:r>
            <a:r>
              <a:rPr lang="en-US" altLang="en-US" b="1" kern="0" dirty="0" smtClean="0"/>
              <a:t>x </a:t>
            </a:r>
            <a:r>
              <a:rPr lang="en-US" altLang="en-US" kern="0" dirty="0" smtClean="0"/>
              <a:t>if the attributes of the instance satisfy the condition of the rule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83733" y="3148608"/>
            <a:ext cx="10728960" cy="2600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692" tIns="63217" rIns="128692" bIns="63217"/>
          <a:lstStyle>
            <a:lvl1pPr marL="292100" indent="-2921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569"/>
              </a:spcAft>
              <a:buClr>
                <a:srgbClr val="0C7B9C"/>
              </a:buClr>
              <a:buSzPct val="75000"/>
            </a:pPr>
            <a:r>
              <a:rPr lang="en-US" altLang="en-US" sz="2500" b="0" dirty="0">
                <a:solidFill>
                  <a:schemeClr val="bg1"/>
                </a:solidFill>
              </a:rPr>
              <a:t>R1: (Give Birth = no) </a:t>
            </a:r>
            <a:r>
              <a:rPr lang="en-US" altLang="en-US" sz="2500" b="0" dirty="0">
                <a:solidFill>
                  <a:schemeClr val="bg1"/>
                </a:solidFill>
                <a:sym typeface="Symbol" pitchFamily="18" charset="2"/>
              </a:rPr>
              <a:t> (Can Fly = yes)  Birds</a:t>
            </a:r>
          </a:p>
          <a:p>
            <a:pPr>
              <a:spcBef>
                <a:spcPct val="10000"/>
              </a:spcBef>
              <a:spcAft>
                <a:spcPts val="569"/>
              </a:spcAft>
              <a:buClr>
                <a:srgbClr val="0C7B9C"/>
              </a:buClr>
              <a:buSzPct val="75000"/>
            </a:pPr>
            <a:r>
              <a:rPr lang="en-US" altLang="en-US" sz="2500" b="0" dirty="0">
                <a:solidFill>
                  <a:schemeClr val="bg1"/>
                </a:solidFill>
              </a:rPr>
              <a:t>R2: (Give Birth = no) </a:t>
            </a:r>
            <a:r>
              <a:rPr lang="en-US" altLang="en-US" sz="2500" b="0" dirty="0">
                <a:solidFill>
                  <a:schemeClr val="bg1"/>
                </a:solidFill>
                <a:sym typeface="Symbol" pitchFamily="18" charset="2"/>
              </a:rPr>
              <a:t> (Live in Water = yes)  Fishes</a:t>
            </a:r>
          </a:p>
          <a:p>
            <a:pPr>
              <a:spcBef>
                <a:spcPct val="10000"/>
              </a:spcBef>
              <a:spcAft>
                <a:spcPts val="569"/>
              </a:spcAft>
              <a:buClr>
                <a:srgbClr val="0C7B9C"/>
              </a:buClr>
              <a:buSzPct val="75000"/>
            </a:pPr>
            <a:r>
              <a:rPr lang="en-US" altLang="en-US" sz="2500" b="0" dirty="0">
                <a:solidFill>
                  <a:schemeClr val="bg1"/>
                </a:solidFill>
              </a:rPr>
              <a:t>R3: (Give Birth = yes) </a:t>
            </a:r>
            <a:r>
              <a:rPr lang="en-US" altLang="en-US" sz="2500" b="0" dirty="0">
                <a:solidFill>
                  <a:schemeClr val="bg1"/>
                </a:solidFill>
                <a:sym typeface="Symbol" pitchFamily="18" charset="2"/>
              </a:rPr>
              <a:t> (Blood Type = warm)  Mammals</a:t>
            </a:r>
          </a:p>
          <a:p>
            <a:pPr>
              <a:spcBef>
                <a:spcPct val="10000"/>
              </a:spcBef>
              <a:spcAft>
                <a:spcPts val="569"/>
              </a:spcAft>
              <a:buClr>
                <a:srgbClr val="0C7B9C"/>
              </a:buClr>
              <a:buSzPct val="75000"/>
            </a:pPr>
            <a:r>
              <a:rPr lang="en-US" altLang="en-US" sz="2500" b="0" dirty="0">
                <a:solidFill>
                  <a:schemeClr val="bg1"/>
                </a:solidFill>
              </a:rPr>
              <a:t>R4: (Give Birth = no) </a:t>
            </a:r>
            <a:r>
              <a:rPr lang="en-US" altLang="en-US" sz="2500" b="0" dirty="0">
                <a:solidFill>
                  <a:schemeClr val="bg1"/>
                </a:solidFill>
                <a:sym typeface="Symbol" pitchFamily="18" charset="2"/>
              </a:rPr>
              <a:t> (Can Fly = no)  Reptiles</a:t>
            </a:r>
          </a:p>
          <a:p>
            <a:pPr>
              <a:spcBef>
                <a:spcPct val="10000"/>
              </a:spcBef>
              <a:spcAft>
                <a:spcPts val="569"/>
              </a:spcAft>
              <a:buClr>
                <a:srgbClr val="0C7B9C"/>
              </a:buClr>
              <a:buSzPct val="75000"/>
            </a:pPr>
            <a:r>
              <a:rPr lang="en-US" altLang="en-US" sz="2500" b="0" dirty="0">
                <a:solidFill>
                  <a:schemeClr val="bg1"/>
                </a:solidFill>
              </a:rPr>
              <a:t>R5: (Live in Water</a:t>
            </a:r>
            <a:r>
              <a:rPr lang="en-US" altLang="en-US" sz="2500" b="0" dirty="0">
                <a:solidFill>
                  <a:schemeClr val="bg1"/>
                </a:solidFill>
                <a:sym typeface="Symbol" pitchFamily="18" charset="2"/>
              </a:rPr>
              <a:t> = sometimes)  Amphibians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92107" y="7397080"/>
            <a:ext cx="10512213" cy="130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692" tIns="63217" rIns="128692" bIns="63217"/>
          <a:lstStyle>
            <a:lvl1pPr marL="292100" indent="-2921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569"/>
              </a:spcAft>
              <a:buClr>
                <a:srgbClr val="0C7B9C"/>
              </a:buClr>
              <a:buSzPct val="75000"/>
            </a:pPr>
            <a:r>
              <a:rPr lang="en-US" altLang="en-US" sz="2500" b="0" dirty="0">
                <a:solidFill>
                  <a:schemeClr val="bg1"/>
                </a:solidFill>
              </a:rPr>
              <a:t>The rule R1 covers a hawk =&gt; Bird</a:t>
            </a:r>
          </a:p>
          <a:p>
            <a:pPr>
              <a:spcBef>
                <a:spcPct val="10000"/>
              </a:spcBef>
              <a:spcAft>
                <a:spcPts val="569"/>
              </a:spcAft>
              <a:buClr>
                <a:srgbClr val="0C7B9C"/>
              </a:buClr>
              <a:buSzPct val="75000"/>
            </a:pPr>
            <a:r>
              <a:rPr lang="en-US" altLang="en-US" sz="2500" b="0" dirty="0">
                <a:solidFill>
                  <a:schemeClr val="bg1"/>
                </a:solidFill>
              </a:rPr>
              <a:t>The rule R3 covers the grizzly bear =&gt; Mammal</a:t>
            </a:r>
            <a:endParaRPr lang="en-US" altLang="en-US" sz="2500" b="0" dirty="0">
              <a:solidFill>
                <a:schemeClr val="bg1"/>
              </a:solidFill>
              <a:sym typeface="Symbol" pitchFamily="18" charset="2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93" y="6028928"/>
            <a:ext cx="12029440" cy="1043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40334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Nearest Neighbor Classification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/>
          </a:p>
          <a:p>
            <a:r>
              <a:rPr lang="en-US" altLang="en-US" dirty="0" smtClean="0"/>
              <a:t>Compute distance between two points, e.g., using </a:t>
            </a:r>
            <a:r>
              <a:rPr lang="en-US" altLang="en-US" dirty="0" smtClean="0">
                <a:solidFill>
                  <a:srgbClr val="003399"/>
                </a:solidFill>
              </a:rPr>
              <a:t>Euclidean distance</a:t>
            </a:r>
            <a:r>
              <a:rPr lang="en-US" altLang="en-US" dirty="0" smtClean="0"/>
              <a:t>: 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>
              <a:buFont typeface="Monotype Sorts" pitchFamily="2" charset="2"/>
              <a:buNone/>
            </a:pP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Determine the class from nearest neighbor list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Take the majority vote of class labels among the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-nearest neighbors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Weigh the vote according to distance, e.g., with weight  factor, </a:t>
            </a:r>
            <a:r>
              <a:rPr lang="en-US" altLang="en-US" i="1" dirty="0" smtClean="0"/>
              <a:t>w</a:t>
            </a:r>
            <a:r>
              <a:rPr lang="en-US" altLang="en-US" dirty="0" smtClean="0"/>
              <a:t> = 1/</a:t>
            </a:r>
            <a:r>
              <a:rPr lang="en-US" altLang="en-US" i="1" dirty="0" smtClean="0"/>
              <a:t>d</a:t>
            </a:r>
            <a:r>
              <a:rPr lang="en-US" altLang="en-US" baseline="30000" dirty="0" smtClean="0"/>
              <a:t>2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572766"/>
              </p:ext>
            </p:extLst>
          </p:nvPr>
        </p:nvGraphicFramePr>
        <p:xfrm>
          <a:off x="4414168" y="3108548"/>
          <a:ext cx="3646883" cy="616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Equation" r:id="rId3" imgW="2705040" imgH="457200" progId="Equation.3">
                  <p:embed/>
                </p:oleObj>
              </mc:Choice>
              <mc:Fallback>
                <p:oleObj name="Equation" r:id="rId3" imgW="27050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168" y="3108548"/>
                        <a:ext cx="3646883" cy="6161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66338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Nearest Neighbor Classification: Choice of </a:t>
            </a:r>
            <a:r>
              <a:rPr lang="en-US" altLang="en-US" i="1" dirty="0" smtClean="0"/>
              <a:t>k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If </a:t>
            </a:r>
            <a:r>
              <a:rPr lang="en-US" altLang="en-US" i="1" dirty="0"/>
              <a:t>k</a:t>
            </a:r>
            <a:r>
              <a:rPr lang="en-US" altLang="en-US" dirty="0"/>
              <a:t> is too small, sensitive to noise points</a:t>
            </a:r>
          </a:p>
          <a:p>
            <a:r>
              <a:rPr lang="en-US" altLang="en-US" dirty="0"/>
              <a:t>If </a:t>
            </a:r>
            <a:r>
              <a:rPr lang="en-US" altLang="en-US" i="1" dirty="0"/>
              <a:t>k</a:t>
            </a:r>
            <a:r>
              <a:rPr lang="en-US" altLang="en-US" dirty="0"/>
              <a:t> is too large, neighborhood may include points from other classes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174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156339"/>
              </p:ext>
            </p:extLst>
          </p:nvPr>
        </p:nvGraphicFramePr>
        <p:xfrm>
          <a:off x="3622080" y="3508648"/>
          <a:ext cx="5317067" cy="4508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3" name="Visio" r:id="rId3" imgW="6582512" imgH="5298053" progId="Visio.Drawing.6">
                  <p:embed/>
                </p:oleObj>
              </mc:Choice>
              <mc:Fallback>
                <p:oleObj name="Visio" r:id="rId3" imgW="6582512" imgH="5298053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2080" y="3508648"/>
                        <a:ext cx="5317067" cy="4508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17610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Nearest Neighbor Classification: Scaling Issues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Attributes may have to be scaled to prevent distance measures from being dominated by one of the attributes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Example: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height of a person may vary from 1.5m to 1.8m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weight of a person may vary from 90lb to 300lb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income of a person may vary from $10K to $1M</a:t>
            </a:r>
          </a:p>
          <a:p>
            <a:pPr lvl="1"/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 smtClean="0"/>
              <a:t>Can also work with other distance measures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</p:spPr>
        <p:txBody>
          <a:bodyPr/>
          <a:lstStyle/>
          <a:p>
            <a:fld id="{4F0FB6BC-84A6-4609-A72D-14054CEE50D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663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Nearest neighbor Classification: Lazy Learning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/>
          </a:p>
          <a:p>
            <a:r>
              <a:rPr lang="en-US" altLang="en-US" dirty="0" smtClean="0"/>
              <a:t>“Lazy learners” do not build models explicitly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To be contrasted with “</a:t>
            </a:r>
            <a:r>
              <a:rPr lang="en-US" altLang="en-US" dirty="0" smtClean="0">
                <a:solidFill>
                  <a:srgbClr val="003399"/>
                </a:solidFill>
              </a:rPr>
              <a:t>eager learners</a:t>
            </a:r>
            <a:r>
              <a:rPr lang="en-US" altLang="en-US" dirty="0" smtClean="0"/>
              <a:t>” such as decision tree induction, rule-based systems, neural networks, …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Classifying unknown records is relatively expensive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295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Bayes Classifier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 probabilistic framework for solving classification problems</a:t>
            </a:r>
          </a:p>
          <a:p>
            <a:endParaRPr lang="en-US" altLang="en-US" dirty="0" smtClean="0"/>
          </a:p>
          <a:p>
            <a:r>
              <a:rPr lang="en-US" altLang="en-US" dirty="0" smtClean="0">
                <a:solidFill>
                  <a:srgbClr val="003399"/>
                </a:solidFill>
              </a:rPr>
              <a:t>Conditional </a:t>
            </a:r>
            <a:r>
              <a:rPr lang="en-US" altLang="en-US" dirty="0">
                <a:solidFill>
                  <a:srgbClr val="003399"/>
                </a:solidFill>
              </a:rPr>
              <a:t>p</a:t>
            </a:r>
            <a:r>
              <a:rPr lang="en-US" altLang="en-US" dirty="0" smtClean="0">
                <a:solidFill>
                  <a:srgbClr val="003399"/>
                </a:solidFill>
              </a:rPr>
              <a:t>robability</a:t>
            </a:r>
            <a:r>
              <a:rPr lang="en-US" altLang="en-US" dirty="0" smtClean="0"/>
              <a:t>: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r>
              <a:rPr lang="en-US" altLang="en-US" dirty="0" smtClean="0">
                <a:solidFill>
                  <a:srgbClr val="003399"/>
                </a:solidFill>
              </a:rPr>
              <a:t>Bayes theorem</a:t>
            </a:r>
            <a:r>
              <a:rPr lang="en-US" altLang="en-US" dirty="0" smtClean="0"/>
              <a:t>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44</a:t>
            </a:fld>
            <a:endParaRPr lang="en-US" dirty="0"/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955581"/>
              </p:ext>
            </p:extLst>
          </p:nvPr>
        </p:nvGraphicFramePr>
        <p:xfrm>
          <a:off x="4558184" y="5641701"/>
          <a:ext cx="4248471" cy="1107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0" name="Equation" r:id="rId3" imgW="3022560" imgH="787320" progId="Equation.3">
                  <p:embed/>
                </p:oleObj>
              </mc:Choice>
              <mc:Fallback>
                <p:oleObj name="Equation" r:id="rId3" imgW="302256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8184" y="5641701"/>
                        <a:ext cx="4248471" cy="11073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469605"/>
              </p:ext>
            </p:extLst>
          </p:nvPr>
        </p:nvGraphicFramePr>
        <p:xfrm>
          <a:off x="5134249" y="2644552"/>
          <a:ext cx="3240360" cy="2302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1" name="Equation" r:id="rId5" imgW="2323800" imgH="1650960" progId="Equation.3">
                  <p:embed/>
                </p:oleObj>
              </mc:Choice>
              <mc:Fallback>
                <p:oleObj name="Equation" r:id="rId5" imgW="2323800" imgH="1650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4249" y="2644552"/>
                        <a:ext cx="3240360" cy="2302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7128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of Bayes Theorem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Given: </a:t>
            </a:r>
          </a:p>
          <a:p>
            <a:pPr lvl="1"/>
            <a:r>
              <a:rPr lang="en-US" altLang="en-US" dirty="0"/>
              <a:t>A doctor knows that meningitis causes stiff neck 50% of the time</a:t>
            </a:r>
          </a:p>
          <a:p>
            <a:pPr lvl="1"/>
            <a:r>
              <a:rPr lang="en-US" altLang="en-US" dirty="0"/>
              <a:t>People without meningitis have a stiff neck with probability 1/20</a:t>
            </a:r>
          </a:p>
          <a:p>
            <a:pPr lvl="1"/>
            <a:r>
              <a:rPr lang="en-US" altLang="en-US" dirty="0"/>
              <a:t>Prior probability of any patient having meningitis is 1/50,000</a:t>
            </a:r>
          </a:p>
          <a:p>
            <a:pPr lvl="1">
              <a:buFont typeface="Arial" charset="0"/>
              <a:buNone/>
            </a:pPr>
            <a:endParaRPr lang="en-US" altLang="en-US" sz="3100" dirty="0"/>
          </a:p>
          <a:p>
            <a:r>
              <a:rPr lang="en-US" altLang="en-US" dirty="0" smtClean="0"/>
              <a:t> If a patient has stiff neck, what’s the probability he/she has meningitis?</a:t>
            </a:r>
            <a:endParaRPr lang="en-US" altLang="en-US" sz="3100" dirty="0"/>
          </a:p>
          <a:p>
            <a:endParaRPr lang="en-US" altLang="en-US" dirty="0" smtClean="0"/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439727"/>
              </p:ext>
            </p:extLst>
          </p:nvPr>
        </p:nvGraphicFramePr>
        <p:xfrm>
          <a:off x="4443306" y="5067383"/>
          <a:ext cx="3587610" cy="89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4" name="Equation" r:id="rId3" imgW="1676160" imgH="419040" progId="Equation.3">
                  <p:embed/>
                </p:oleObj>
              </mc:Choice>
              <mc:Fallback>
                <p:oleObj name="Equation" r:id="rId3" imgW="16761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3306" y="5067383"/>
                        <a:ext cx="3587610" cy="89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385309"/>
              </p:ext>
            </p:extLst>
          </p:nvPr>
        </p:nvGraphicFramePr>
        <p:xfrm>
          <a:off x="3901440" y="7126477"/>
          <a:ext cx="4653281" cy="846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5" name="Equation" r:id="rId5" imgW="2158920" imgH="393480" progId="Equation.3">
                  <p:embed/>
                </p:oleObj>
              </mc:Choice>
              <mc:Fallback>
                <p:oleObj name="Equation" r:id="rId5" imgW="2158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1440" y="7126477"/>
                        <a:ext cx="4653281" cy="8466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245188"/>
              </p:ext>
            </p:extLst>
          </p:nvPr>
        </p:nvGraphicFramePr>
        <p:xfrm>
          <a:off x="614116" y="6151117"/>
          <a:ext cx="11740444" cy="494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6" name="Equation" r:id="rId7" imgW="5435280" imgH="228600" progId="Equation.3">
                  <p:embed/>
                </p:oleObj>
              </mc:Choice>
              <mc:Fallback>
                <p:oleObj name="Equation" r:id="rId7" imgW="5435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116" y="6151117"/>
                        <a:ext cx="11740444" cy="4944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</p:spPr>
        <p:txBody>
          <a:bodyPr/>
          <a:lstStyle/>
          <a:p>
            <a:fld id="{4F0FB6BC-84A6-4609-A72D-14054CEE50D6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1247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Bayesian Classifiers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/>
          </a:p>
          <a:p>
            <a:r>
              <a:rPr lang="en-US" altLang="en-US" dirty="0" smtClean="0"/>
              <a:t>Consider each attribute and class label as random variables</a:t>
            </a:r>
          </a:p>
          <a:p>
            <a:pPr lvl="1">
              <a:buFont typeface="Arial" charset="0"/>
              <a:buNone/>
            </a:pP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Given a record with attributes </a:t>
            </a:r>
            <a:r>
              <a:rPr lang="en-US" altLang="en-US" i="1" dirty="0" smtClean="0"/>
              <a:t>(A</a:t>
            </a:r>
            <a:r>
              <a:rPr lang="en-US" altLang="en-US" i="1" baseline="-25000" dirty="0" smtClean="0"/>
              <a:t>1</a:t>
            </a:r>
            <a:r>
              <a:rPr lang="en-US" altLang="en-US" i="1" dirty="0" smtClean="0"/>
              <a:t>, A</a:t>
            </a:r>
            <a:r>
              <a:rPr lang="en-US" altLang="en-US" i="1" baseline="-25000" dirty="0" smtClean="0"/>
              <a:t>2</a:t>
            </a:r>
            <a:r>
              <a:rPr lang="en-US" altLang="en-US" i="1" dirty="0" smtClean="0"/>
              <a:t>,…,A</a:t>
            </a:r>
            <a:r>
              <a:rPr lang="en-US" altLang="en-US" i="1" baseline="-25000" dirty="0" smtClean="0"/>
              <a:t>n</a:t>
            </a:r>
            <a:r>
              <a:rPr lang="en-US" altLang="en-US" i="1" dirty="0" smtClean="0"/>
              <a:t>)</a:t>
            </a:r>
            <a:r>
              <a:rPr lang="en-US" altLang="en-US" dirty="0" smtClean="0"/>
              <a:t> 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Goal is to predict class </a:t>
            </a:r>
            <a:r>
              <a:rPr lang="en-US" altLang="en-US" i="1" dirty="0" smtClean="0"/>
              <a:t>C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Specifically, we want to find the value of </a:t>
            </a:r>
            <a:r>
              <a:rPr lang="en-US" altLang="en-US" i="1" dirty="0" smtClean="0"/>
              <a:t>C</a:t>
            </a:r>
            <a:r>
              <a:rPr lang="en-US" altLang="en-US" dirty="0" smtClean="0"/>
              <a:t> that maximizes </a:t>
            </a:r>
            <a:r>
              <a:rPr lang="en-US" altLang="en-US" i="1" dirty="0" smtClean="0"/>
              <a:t>P(C| A</a:t>
            </a:r>
            <a:r>
              <a:rPr lang="en-US" altLang="en-US" i="1" baseline="-25000" dirty="0" smtClean="0"/>
              <a:t>1</a:t>
            </a:r>
            <a:r>
              <a:rPr lang="en-US" altLang="en-US" i="1" dirty="0" smtClean="0"/>
              <a:t>, A</a:t>
            </a:r>
            <a:r>
              <a:rPr lang="en-US" altLang="en-US" i="1" baseline="-25000" dirty="0" smtClean="0"/>
              <a:t>2</a:t>
            </a:r>
            <a:r>
              <a:rPr lang="en-US" altLang="en-US" i="1" dirty="0" smtClean="0"/>
              <a:t>,…,A</a:t>
            </a:r>
            <a:r>
              <a:rPr lang="en-US" altLang="en-US" i="1" baseline="-25000" dirty="0" smtClean="0"/>
              <a:t>n </a:t>
            </a:r>
            <a:r>
              <a:rPr lang="en-US" altLang="en-US" i="1" dirty="0" smtClean="0"/>
              <a:t>)</a:t>
            </a:r>
          </a:p>
          <a:p>
            <a:pPr lvl="1"/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Can we estimate </a:t>
            </a:r>
            <a:r>
              <a:rPr lang="en-US" altLang="en-US" i="1" dirty="0" smtClean="0"/>
              <a:t>P(C| A</a:t>
            </a:r>
            <a:r>
              <a:rPr lang="en-US" altLang="en-US" i="1" baseline="-25000" dirty="0" smtClean="0"/>
              <a:t>1</a:t>
            </a:r>
            <a:r>
              <a:rPr lang="en-US" altLang="en-US" i="1" dirty="0" smtClean="0"/>
              <a:t>, A</a:t>
            </a:r>
            <a:r>
              <a:rPr lang="en-US" altLang="en-US" i="1" baseline="-25000" dirty="0" smtClean="0"/>
              <a:t>2</a:t>
            </a:r>
            <a:r>
              <a:rPr lang="en-US" altLang="en-US" i="1" dirty="0" smtClean="0"/>
              <a:t>,…,A</a:t>
            </a:r>
            <a:r>
              <a:rPr lang="en-US" altLang="en-US" i="1" baseline="-25000" dirty="0" smtClean="0"/>
              <a:t>n </a:t>
            </a:r>
            <a:r>
              <a:rPr lang="en-US" altLang="en-US" i="1" dirty="0" smtClean="0"/>
              <a:t>)</a:t>
            </a:r>
            <a:r>
              <a:rPr lang="en-US" altLang="en-US" dirty="0" smtClean="0"/>
              <a:t> directly from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</p:spPr>
        <p:txBody>
          <a:bodyPr/>
          <a:lstStyle/>
          <a:p>
            <a:fld id="{4F0FB6BC-84A6-4609-A72D-14054CEE50D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20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Bayesian Classifiers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Approach</a:t>
            </a:r>
            <a:r>
              <a:rPr lang="en-US" altLang="en-US" dirty="0" smtClean="0"/>
              <a:t>: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compute the posterior probability </a:t>
            </a:r>
            <a:r>
              <a:rPr lang="en-US" altLang="en-US" i="1" dirty="0"/>
              <a:t>P(C | A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A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, …, A</a:t>
            </a:r>
            <a:r>
              <a:rPr lang="en-US" altLang="en-US" i="1" baseline="-25000" dirty="0"/>
              <a:t>n</a:t>
            </a:r>
            <a:r>
              <a:rPr lang="en-US" altLang="en-US" i="1" dirty="0"/>
              <a:t>)</a:t>
            </a:r>
            <a:r>
              <a:rPr lang="en-US" altLang="en-US" dirty="0"/>
              <a:t> for all values of </a:t>
            </a:r>
            <a:r>
              <a:rPr lang="en-US" altLang="en-US" i="1" dirty="0"/>
              <a:t>C</a:t>
            </a:r>
            <a:r>
              <a:rPr lang="en-US" altLang="en-US" dirty="0"/>
              <a:t> using </a:t>
            </a:r>
            <a:r>
              <a:rPr lang="en-US" altLang="en-US" dirty="0" smtClean="0"/>
              <a:t>Bayes theorem</a:t>
            </a: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 smtClean="0"/>
          </a:p>
          <a:p>
            <a:pPr lvl="1">
              <a:lnSpc>
                <a:spcPct val="90000"/>
              </a:lnSpc>
            </a:pP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Choose the value </a:t>
            </a:r>
            <a:r>
              <a:rPr lang="en-US" altLang="en-US" dirty="0"/>
              <a:t>of </a:t>
            </a:r>
            <a:r>
              <a:rPr lang="en-US" altLang="en-US" i="1" dirty="0"/>
              <a:t>C</a:t>
            </a:r>
            <a:r>
              <a:rPr lang="en-US" altLang="en-US" dirty="0"/>
              <a:t> that maximizes </a:t>
            </a:r>
            <a:r>
              <a:rPr lang="en-US" altLang="en-US" i="1" dirty="0" smtClean="0"/>
              <a:t>P(C </a:t>
            </a:r>
            <a:r>
              <a:rPr lang="en-US" altLang="en-US" i="1" dirty="0"/>
              <a:t>| A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A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, …, A</a:t>
            </a:r>
            <a:r>
              <a:rPr lang="en-US" altLang="en-US" i="1" baseline="-25000" dirty="0"/>
              <a:t>n</a:t>
            </a:r>
            <a:r>
              <a:rPr lang="en-US" altLang="en-US" i="1" dirty="0"/>
              <a:t>)</a:t>
            </a:r>
            <a:br>
              <a:rPr lang="en-US" altLang="en-US" i="1" dirty="0"/>
            </a:br>
            <a:endParaRPr lang="en-US" altLang="en-US" i="1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Equivalent to choosing value of </a:t>
            </a:r>
            <a:r>
              <a:rPr lang="en-US" altLang="en-US" i="1" dirty="0"/>
              <a:t>C</a:t>
            </a:r>
            <a:r>
              <a:rPr lang="en-US" altLang="en-US" dirty="0"/>
              <a:t> that </a:t>
            </a:r>
            <a:r>
              <a:rPr lang="en-US" altLang="en-US" dirty="0" smtClean="0"/>
              <a:t>maximizes </a:t>
            </a:r>
            <a:r>
              <a:rPr lang="en-US" altLang="en-US" i="1" dirty="0" smtClean="0"/>
              <a:t>P(A</a:t>
            </a:r>
            <a:r>
              <a:rPr lang="en-US" altLang="en-US" i="1" baseline="-25000" dirty="0" smtClean="0"/>
              <a:t>1</a:t>
            </a:r>
            <a:r>
              <a:rPr lang="en-US" altLang="en-US" i="1" dirty="0"/>
              <a:t>, A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, …, </a:t>
            </a:r>
            <a:r>
              <a:rPr lang="en-US" altLang="en-US" i="1" dirty="0" err="1"/>
              <a:t>A</a:t>
            </a:r>
            <a:r>
              <a:rPr lang="en-US" altLang="en-US" i="1" baseline="-25000" dirty="0" err="1"/>
              <a:t>n</a:t>
            </a:r>
            <a:r>
              <a:rPr lang="en-US" altLang="en-US" i="1" dirty="0" err="1"/>
              <a:t>|C</a:t>
            </a:r>
            <a:r>
              <a:rPr lang="en-US" altLang="en-US" i="1" dirty="0"/>
              <a:t>) P(C)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altLang="en-US" sz="3400" i="1" dirty="0"/>
          </a:p>
          <a:p>
            <a:pPr>
              <a:lnSpc>
                <a:spcPct val="90000"/>
              </a:lnSpc>
            </a:pPr>
            <a:r>
              <a:rPr lang="en-US" altLang="en-US" dirty="0"/>
              <a:t>How to estimate </a:t>
            </a:r>
            <a:r>
              <a:rPr lang="en-US" altLang="en-US" i="1" dirty="0"/>
              <a:t>P(A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A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, …, A</a:t>
            </a:r>
            <a:r>
              <a:rPr lang="en-US" altLang="en-US" i="1" baseline="-25000" dirty="0"/>
              <a:t>n </a:t>
            </a:r>
            <a:r>
              <a:rPr lang="en-US" altLang="en-US" i="1" dirty="0"/>
              <a:t>| C )</a:t>
            </a:r>
            <a:r>
              <a:rPr lang="en-US" altLang="en-US" dirty="0"/>
              <a:t>?</a:t>
            </a:r>
          </a:p>
        </p:txBody>
      </p:sp>
      <p:graphicFrame>
        <p:nvGraphicFramePr>
          <p:cNvPr id="2048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552812"/>
              </p:ext>
            </p:extLst>
          </p:nvPr>
        </p:nvGraphicFramePr>
        <p:xfrm>
          <a:off x="3333750" y="3508375"/>
          <a:ext cx="720248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5" name="Equation" r:id="rId3" imgW="3035160" imgH="431640" progId="Equation.3">
                  <p:embed/>
                </p:oleObj>
              </mc:Choice>
              <mc:Fallback>
                <p:oleObj name="Equation" r:id="rId3" imgW="3035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0" y="3508375"/>
                        <a:ext cx="7202488" cy="857250"/>
                      </a:xfrm>
                      <a:prstGeom prst="rect">
                        <a:avLst/>
                      </a:prstGeom>
                      <a:noFill/>
                      <a:ln w="57150" cmpd="thickThin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</p:spPr>
        <p:txBody>
          <a:bodyPr/>
          <a:lstStyle/>
          <a:p>
            <a:fld id="{4F0FB6BC-84A6-4609-A72D-14054CEE50D6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526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Naïve Bayes Classifier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/>
          </a:p>
          <a:p>
            <a:r>
              <a:rPr lang="en-US" altLang="en-US" dirty="0" smtClean="0"/>
              <a:t>Assume </a:t>
            </a:r>
            <a:r>
              <a:rPr lang="en-US" altLang="en-US" dirty="0"/>
              <a:t>independence among attributes </a:t>
            </a:r>
            <a:r>
              <a:rPr lang="en-US" altLang="en-US" i="1" dirty="0"/>
              <a:t>A</a:t>
            </a:r>
            <a:r>
              <a:rPr lang="en-US" altLang="en-US" i="1" baseline="-25000" dirty="0" smtClean="0"/>
              <a:t>i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3399"/>
                </a:solidFill>
              </a:rPr>
              <a:t>when class is given</a:t>
            </a:r>
            <a:r>
              <a:rPr lang="en-US" altLang="en-US" dirty="0" smtClean="0"/>
              <a:t>:</a:t>
            </a:r>
            <a:endParaRPr lang="en-US" altLang="en-US" dirty="0"/>
          </a:p>
          <a:p>
            <a:pPr lvl="1">
              <a:buFont typeface="Arial" charset="0"/>
              <a:buNone/>
            </a:pPr>
            <a:endParaRPr lang="en-US" altLang="en-US" sz="2500" i="1" dirty="0" smtClean="0"/>
          </a:p>
          <a:p>
            <a:pPr lvl="1">
              <a:buFont typeface="Arial" charset="0"/>
              <a:buNone/>
            </a:pPr>
            <a:r>
              <a:rPr lang="en-US" altLang="en-US" sz="2500" i="1" dirty="0" smtClean="0"/>
              <a:t>  </a:t>
            </a:r>
            <a:r>
              <a:rPr lang="en-US" altLang="en-US" sz="2500" i="1" dirty="0"/>
              <a:t>P(A</a:t>
            </a:r>
            <a:r>
              <a:rPr lang="en-US" altLang="en-US" sz="2500" i="1" baseline="-25000" dirty="0"/>
              <a:t>1</a:t>
            </a:r>
            <a:r>
              <a:rPr lang="en-US" altLang="en-US" sz="2500" i="1" dirty="0"/>
              <a:t>, A</a:t>
            </a:r>
            <a:r>
              <a:rPr lang="en-US" altLang="en-US" sz="2500" i="1" baseline="-25000" dirty="0"/>
              <a:t>2</a:t>
            </a:r>
            <a:r>
              <a:rPr lang="en-US" altLang="en-US" sz="2500" i="1" dirty="0"/>
              <a:t>, …, A</a:t>
            </a:r>
            <a:r>
              <a:rPr lang="en-US" altLang="en-US" sz="2500" i="1" baseline="-25000" dirty="0"/>
              <a:t>n </a:t>
            </a:r>
            <a:r>
              <a:rPr lang="en-US" altLang="en-US" sz="2500" i="1" dirty="0"/>
              <a:t>|C) = P(A</a:t>
            </a:r>
            <a:r>
              <a:rPr lang="en-US" altLang="en-US" sz="2500" i="1" baseline="-25000" dirty="0"/>
              <a:t>1</a:t>
            </a:r>
            <a:r>
              <a:rPr lang="en-US" altLang="en-US" sz="2500" i="1" dirty="0"/>
              <a:t>| C) P(A</a:t>
            </a:r>
            <a:r>
              <a:rPr lang="en-US" altLang="en-US" sz="2500" i="1" baseline="-25000" dirty="0"/>
              <a:t>2</a:t>
            </a:r>
            <a:r>
              <a:rPr lang="en-US" altLang="en-US" sz="2500" i="1" dirty="0"/>
              <a:t>| C)… P(A</a:t>
            </a:r>
            <a:r>
              <a:rPr lang="en-US" altLang="en-US" sz="2500" i="1" baseline="-25000" dirty="0"/>
              <a:t>n</a:t>
            </a:r>
            <a:r>
              <a:rPr lang="en-US" altLang="en-US" sz="2500" i="1" dirty="0"/>
              <a:t>| C)</a:t>
            </a:r>
          </a:p>
          <a:p>
            <a:pPr lvl="1">
              <a:buFont typeface="Arial" charset="0"/>
              <a:buNone/>
            </a:pPr>
            <a:r>
              <a:rPr lang="en-US" altLang="en-US" sz="3400" dirty="0"/>
              <a:t> </a:t>
            </a:r>
          </a:p>
          <a:p>
            <a:pPr lvl="1"/>
            <a:r>
              <a:rPr lang="en-US" altLang="en-US" dirty="0"/>
              <a:t>Can estimate </a:t>
            </a:r>
            <a:r>
              <a:rPr lang="en-US" altLang="en-US" i="1" dirty="0"/>
              <a:t>P(A</a:t>
            </a:r>
            <a:r>
              <a:rPr lang="en-US" altLang="en-US" i="1" baseline="-25000" dirty="0" smtClean="0"/>
              <a:t>i</a:t>
            </a:r>
            <a:r>
              <a:rPr lang="en-US" altLang="en-US" i="1" dirty="0"/>
              <a:t>| C)</a:t>
            </a:r>
            <a:r>
              <a:rPr lang="en-US" altLang="en-US" dirty="0"/>
              <a:t> for all </a:t>
            </a:r>
            <a:r>
              <a:rPr lang="en-US" altLang="en-US" i="1" dirty="0"/>
              <a:t>A</a:t>
            </a:r>
            <a:r>
              <a:rPr lang="en-US" altLang="en-US" i="1" baseline="-25000" dirty="0" smtClean="0"/>
              <a:t>i</a:t>
            </a:r>
            <a:r>
              <a:rPr lang="en-US" altLang="en-US" dirty="0"/>
              <a:t> and </a:t>
            </a:r>
            <a:r>
              <a:rPr lang="en-US" altLang="en-US" i="1" dirty="0"/>
              <a:t>C </a:t>
            </a:r>
            <a:r>
              <a:rPr lang="en-US" altLang="en-US" dirty="0"/>
              <a:t>from training data.</a:t>
            </a:r>
          </a:p>
          <a:p>
            <a:pPr lvl="1">
              <a:buFont typeface="Arial" charset="0"/>
              <a:buNone/>
            </a:pPr>
            <a:endParaRPr lang="en-US" altLang="en-US" dirty="0"/>
          </a:p>
          <a:p>
            <a:pPr lvl="1"/>
            <a:r>
              <a:rPr lang="en-US" altLang="en-US" dirty="0"/>
              <a:t>New point is classified to </a:t>
            </a:r>
            <a:r>
              <a:rPr lang="en-US" altLang="en-US" i="1" dirty="0"/>
              <a:t>C=j</a:t>
            </a:r>
            <a:r>
              <a:rPr lang="en-US" altLang="en-US" dirty="0"/>
              <a:t> </a:t>
            </a:r>
            <a:r>
              <a:rPr lang="en-US" altLang="en-US" dirty="0" smtClean="0"/>
              <a:t>if </a:t>
            </a:r>
            <a:r>
              <a:rPr lang="en-US" altLang="en-US" i="1" dirty="0" smtClean="0"/>
              <a:t>P(A</a:t>
            </a:r>
            <a:r>
              <a:rPr lang="en-US" altLang="en-US" i="1" baseline="-25000" dirty="0" smtClean="0"/>
              <a:t>1</a:t>
            </a:r>
            <a:r>
              <a:rPr lang="en-US" altLang="en-US" i="1" dirty="0"/>
              <a:t>, A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, …, </a:t>
            </a:r>
            <a:r>
              <a:rPr lang="en-US" altLang="en-US" i="1" dirty="0" err="1"/>
              <a:t>A</a:t>
            </a:r>
            <a:r>
              <a:rPr lang="en-US" altLang="en-US" i="1" baseline="-25000" dirty="0" err="1"/>
              <a:t>n</a:t>
            </a:r>
            <a:r>
              <a:rPr lang="en-US" altLang="en-US" i="1" dirty="0" err="1"/>
              <a:t>|C</a:t>
            </a:r>
            <a:r>
              <a:rPr lang="en-US" altLang="en-US" i="1" dirty="0"/>
              <a:t>=j) P(C=j)</a:t>
            </a:r>
            <a:r>
              <a:rPr lang="en-US" altLang="en-US" dirty="0"/>
              <a:t> is maximal.</a:t>
            </a:r>
            <a:endParaRPr lang="en-US" altLang="en-US" dirty="0" smtClean="0"/>
          </a:p>
          <a:p>
            <a:pPr>
              <a:buFont typeface="Monotype Sorts" pitchFamily="2" charset="2"/>
              <a:buNone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301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How to Estimate Probabilities from Data: Discrete Data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6574408" y="2070100"/>
            <a:ext cx="6264695" cy="6007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Class:  </a:t>
            </a:r>
            <a:r>
              <a:rPr lang="en-US" altLang="en-US" i="1" dirty="0"/>
              <a:t>P(C=k) = </a:t>
            </a:r>
            <a:r>
              <a:rPr lang="en-US" altLang="en-US" i="1" dirty="0" err="1"/>
              <a:t>N</a:t>
            </a:r>
            <a:r>
              <a:rPr lang="en-US" altLang="en-US" i="1" baseline="-25000" dirty="0" err="1"/>
              <a:t>k</a:t>
            </a:r>
            <a:r>
              <a:rPr lang="en-US" altLang="en-US" i="1" baseline="-25000" dirty="0"/>
              <a:t> </a:t>
            </a:r>
            <a:r>
              <a:rPr lang="en-US" altLang="en-US" i="1" dirty="0"/>
              <a:t>/ N</a:t>
            </a:r>
          </a:p>
          <a:p>
            <a:pPr lvl="1">
              <a:lnSpc>
                <a:spcPct val="90000"/>
              </a:lnSpc>
            </a:pP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e.g</a:t>
            </a:r>
            <a:r>
              <a:rPr lang="en-US" altLang="en-US" dirty="0"/>
              <a:t>.,  </a:t>
            </a:r>
            <a:r>
              <a:rPr lang="en-US" altLang="en-US" i="1" dirty="0"/>
              <a:t>P(</a:t>
            </a:r>
            <a:r>
              <a:rPr lang="en-US" altLang="en-US" dirty="0"/>
              <a:t>No</a:t>
            </a:r>
            <a:r>
              <a:rPr lang="en-US" altLang="en-US" i="1" dirty="0"/>
              <a:t>) = </a:t>
            </a:r>
            <a:r>
              <a:rPr lang="en-US" altLang="en-US" dirty="0"/>
              <a:t>7/10, </a:t>
            </a:r>
            <a:br>
              <a:rPr lang="en-US" altLang="en-US" dirty="0"/>
            </a:br>
            <a:r>
              <a:rPr lang="en-US" altLang="en-US" dirty="0"/>
              <a:t>	        </a:t>
            </a:r>
            <a:r>
              <a:rPr lang="en-US" altLang="en-US" i="1" dirty="0"/>
              <a:t>P(</a:t>
            </a:r>
            <a:r>
              <a:rPr lang="en-US" altLang="en-US" dirty="0"/>
              <a:t>Yes</a:t>
            </a:r>
            <a:r>
              <a:rPr lang="en-US" altLang="en-US" i="1" dirty="0"/>
              <a:t>) = </a:t>
            </a:r>
            <a:r>
              <a:rPr lang="en-US" altLang="en-US" dirty="0"/>
              <a:t>3/10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altLang="en-US" sz="2500" dirty="0"/>
          </a:p>
          <a:p>
            <a:pPr>
              <a:lnSpc>
                <a:spcPct val="90000"/>
              </a:lnSpc>
            </a:pPr>
            <a:r>
              <a:rPr lang="en-US" altLang="en-US" dirty="0"/>
              <a:t>For discrete attributes: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 </a:t>
            </a:r>
            <a:r>
              <a:rPr lang="en-US" altLang="en-US" i="1" dirty="0"/>
              <a:t>P(A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=a| C=k) =</a:t>
            </a:r>
            <a:br>
              <a:rPr lang="en-US" altLang="en-US" i="1" dirty="0"/>
            </a:br>
            <a:r>
              <a:rPr lang="en-US" altLang="en-US" i="1" dirty="0"/>
              <a:t>            |A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=a; C=k| / </a:t>
            </a:r>
            <a:r>
              <a:rPr lang="en-US" altLang="en-US" i="1" dirty="0" err="1"/>
              <a:t>N</a:t>
            </a:r>
            <a:r>
              <a:rPr lang="en-US" altLang="en-US" i="1" baseline="-25000" dirty="0" err="1"/>
              <a:t>k</a:t>
            </a:r>
            <a:r>
              <a:rPr lang="en-US" altLang="en-US" i="1" baseline="-25000" dirty="0"/>
              <a:t> </a:t>
            </a:r>
          </a:p>
          <a:p>
            <a:pPr lvl="1">
              <a:lnSpc>
                <a:spcPct val="90000"/>
              </a:lnSpc>
            </a:pPr>
            <a:endParaRPr lang="en-US" altLang="en-US" sz="2500" i="1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where </a:t>
            </a:r>
            <a:r>
              <a:rPr lang="en-US" altLang="en-US" i="1" dirty="0"/>
              <a:t>|A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=a; C=k| </a:t>
            </a:r>
            <a:r>
              <a:rPr lang="en-US" altLang="en-US" dirty="0"/>
              <a:t>is </a:t>
            </a:r>
            <a:r>
              <a:rPr lang="en-US" altLang="en-US" dirty="0" smtClean="0"/>
              <a:t>the number </a:t>
            </a:r>
            <a:r>
              <a:rPr lang="en-US" altLang="en-US" dirty="0"/>
              <a:t>of instances having </a:t>
            </a:r>
            <a:r>
              <a:rPr lang="en-US" altLang="en-US" dirty="0" smtClean="0"/>
              <a:t>attribute </a:t>
            </a:r>
            <a:r>
              <a:rPr lang="en-US" altLang="en-US" i="1" dirty="0" smtClean="0"/>
              <a:t>A</a:t>
            </a:r>
            <a:r>
              <a:rPr lang="en-US" altLang="en-US" i="1" baseline="-25000" dirty="0" smtClean="0"/>
              <a:t>i</a:t>
            </a:r>
            <a:r>
              <a:rPr lang="en-US" altLang="en-US" i="1" dirty="0" smtClean="0"/>
              <a:t>=a</a:t>
            </a:r>
            <a:r>
              <a:rPr lang="en-US" altLang="en-US" dirty="0" smtClean="0"/>
              <a:t> </a:t>
            </a:r>
            <a:r>
              <a:rPr lang="en-US" altLang="en-US" dirty="0"/>
              <a:t>and belonging to class </a:t>
            </a:r>
            <a:r>
              <a:rPr lang="en-US" altLang="en-US" i="1" dirty="0"/>
              <a:t>k</a:t>
            </a:r>
          </a:p>
          <a:p>
            <a:pPr lvl="1">
              <a:lnSpc>
                <a:spcPct val="90000"/>
              </a:lnSpc>
            </a:pP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Examples</a:t>
            </a:r>
            <a:r>
              <a:rPr lang="en-US" altLang="en-US" dirty="0"/>
              <a:t>:</a:t>
            </a:r>
            <a:br>
              <a:rPr lang="en-US" altLang="en-US" dirty="0"/>
            </a:br>
            <a:endParaRPr lang="en-US" altLang="en-US" dirty="0"/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altLang="en-US" dirty="0"/>
              <a:t>	P(Status=</a:t>
            </a:r>
            <a:r>
              <a:rPr lang="en-US" altLang="en-US" dirty="0" err="1"/>
              <a:t>Married|No</a:t>
            </a:r>
            <a:r>
              <a:rPr lang="en-US" altLang="en-US" dirty="0"/>
              <a:t>) = 4/7</a:t>
            </a:r>
            <a:r>
              <a:rPr lang="en-US" altLang="en-US" baseline="-25000" dirty="0"/>
              <a:t/>
            </a:r>
            <a:br>
              <a:rPr lang="en-US" altLang="en-US" baseline="-25000" dirty="0"/>
            </a:br>
            <a:r>
              <a:rPr lang="en-US" altLang="en-US" dirty="0"/>
              <a:t>P(Refund=</a:t>
            </a:r>
            <a:r>
              <a:rPr lang="en-US" altLang="en-US" dirty="0" err="1"/>
              <a:t>Yes|Yes</a:t>
            </a:r>
            <a:r>
              <a:rPr lang="en-US" altLang="en-US" dirty="0" smtClean="0"/>
              <a:t>) = 0</a:t>
            </a:r>
            <a:endParaRPr lang="en-US" alt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</p:spPr>
        <p:txBody>
          <a:bodyPr/>
          <a:lstStyle/>
          <a:p>
            <a:fld id="{4F0FB6BC-84A6-4609-A72D-14054CEE50D6}" type="slidenum">
              <a:rPr lang="en-US" smtClean="0"/>
              <a:pPr/>
              <a:t>49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78832"/>
              </p:ext>
            </p:extLst>
          </p:nvPr>
        </p:nvGraphicFramePr>
        <p:xfrm>
          <a:off x="597744" y="2068487"/>
          <a:ext cx="5328592" cy="582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" name="Document" r:id="rId4" imgW="5400074" imgH="5924672" progId="Word.Document.8">
                  <p:embed/>
                </p:oleObj>
              </mc:Choice>
              <mc:Fallback>
                <p:oleObj name="Document" r:id="rId4" imgW="5400074" imgH="592467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744" y="2068487"/>
                        <a:ext cx="5328592" cy="582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6759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Rule Coverage and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2070100"/>
            <a:ext cx="5962327" cy="6007100"/>
          </a:xfrm>
        </p:spPr>
        <p:txBody>
          <a:bodyPr/>
          <a:lstStyle/>
          <a:p>
            <a:r>
              <a:rPr lang="en-US" altLang="en-US" dirty="0">
                <a:solidFill>
                  <a:srgbClr val="003399"/>
                </a:solidFill>
              </a:rPr>
              <a:t>Coverage of a rule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sz="2500" dirty="0"/>
              <a:t>Fraction (relative to the total number) of records that satisfy the antecedent of a </a:t>
            </a:r>
            <a:r>
              <a:rPr lang="en-US" altLang="en-US" sz="2500" dirty="0" smtClean="0"/>
              <a:t>rule</a:t>
            </a:r>
          </a:p>
          <a:p>
            <a:pPr lvl="1"/>
            <a:endParaRPr lang="en-US" altLang="en-US" sz="2500" dirty="0"/>
          </a:p>
          <a:p>
            <a:r>
              <a:rPr lang="en-US" altLang="en-US" dirty="0">
                <a:solidFill>
                  <a:srgbClr val="003399"/>
                </a:solidFill>
              </a:rPr>
              <a:t>Accuracy of a rule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sz="2500" dirty="0"/>
              <a:t>Fraction (relative to those satisfying the consequent) of records that satisfy both the antecedent and consequent of a rule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294488" y="7037040"/>
            <a:ext cx="5400600" cy="90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sym typeface="Symbol" pitchFamily="18" charset="2"/>
              </a:rPr>
              <a:t>(Status=Single)  No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sym typeface="Symbol" pitchFamily="18" charset="2"/>
              </a:rPr>
              <a:t>    Coverage = 40%,  Accuracy = 50%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553204"/>
              </p:ext>
            </p:extLst>
          </p:nvPr>
        </p:nvGraphicFramePr>
        <p:xfrm>
          <a:off x="7724663" y="1780456"/>
          <a:ext cx="4540250" cy="498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3" name="Document" r:id="rId4" imgW="5400074" imgH="5932603" progId="Word.Document.8">
                  <p:embed/>
                </p:oleObj>
              </mc:Choice>
              <mc:Fallback>
                <p:oleObj name="Document" r:id="rId4" imgW="5400074" imgH="5932603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4663" y="1780456"/>
                        <a:ext cx="4540250" cy="498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24794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How to Estimate Probabilities from Data: Continuous Data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solidFill>
                  <a:srgbClr val="003399"/>
                </a:solidFill>
              </a:rPr>
              <a:t>Discretize</a:t>
            </a:r>
            <a:r>
              <a:rPr lang="en-US" altLang="en-US" dirty="0" smtClean="0"/>
              <a:t> the range into bins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/>
              <a:t>O</a:t>
            </a:r>
            <a:r>
              <a:rPr lang="en-US" altLang="en-US" dirty="0" smtClean="0"/>
              <a:t>ne ordinal attribute per bin</a:t>
            </a:r>
          </a:p>
          <a:p>
            <a:pPr lvl="1">
              <a:lnSpc>
                <a:spcPct val="90000"/>
              </a:lnSpc>
            </a:pP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Clearly violates independence assumption...</a:t>
            </a:r>
          </a:p>
          <a:p>
            <a:pPr>
              <a:lnSpc>
                <a:spcPct val="90000"/>
              </a:lnSpc>
            </a:pPr>
            <a:endParaRPr lang="en-US" altLang="en-US" dirty="0" smtClean="0">
              <a:solidFill>
                <a:srgbClr val="003399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solidFill>
                  <a:srgbClr val="003399"/>
                </a:solidFill>
              </a:rPr>
              <a:t>Two-way split</a:t>
            </a:r>
            <a:r>
              <a:rPr lang="en-US" altLang="en-US" dirty="0" smtClean="0">
                <a:solidFill>
                  <a:srgbClr val="FF0000"/>
                </a:solidFill>
              </a:rPr>
              <a:t>:</a:t>
            </a:r>
            <a:r>
              <a:rPr lang="en-US" altLang="en-US" dirty="0" smtClean="0"/>
              <a:t>  (</a:t>
            </a:r>
            <a:r>
              <a:rPr lang="en-US" altLang="en-US" i="1" dirty="0" smtClean="0"/>
              <a:t>A &lt; v</a:t>
            </a:r>
            <a:r>
              <a:rPr lang="en-US" altLang="en-US" dirty="0" smtClean="0"/>
              <a:t>) or (</a:t>
            </a:r>
            <a:r>
              <a:rPr lang="en-US" altLang="en-US" i="1" dirty="0" smtClean="0"/>
              <a:t>A &gt; v</a:t>
            </a:r>
            <a:r>
              <a:rPr lang="en-US" altLang="en-US" dirty="0" smtClean="0"/>
              <a:t>)</a:t>
            </a:r>
          </a:p>
          <a:p>
            <a:pPr lvl="1">
              <a:lnSpc>
                <a:spcPct val="90000"/>
              </a:lnSpc>
            </a:pP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/>
              <a:t>C</a:t>
            </a:r>
            <a:r>
              <a:rPr lang="en-US" altLang="en-US" dirty="0" smtClean="0"/>
              <a:t>hoose one of the two splits as new attribute</a:t>
            </a:r>
          </a:p>
          <a:p>
            <a:pPr lvl="1"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>
                <a:solidFill>
                  <a:srgbClr val="003399"/>
                </a:solidFill>
              </a:rPr>
              <a:t>Probability density estimation</a:t>
            </a:r>
            <a:r>
              <a:rPr lang="en-US" altLang="en-US" dirty="0" smtClean="0">
                <a:solidFill>
                  <a:srgbClr val="FF0000"/>
                </a:solidFill>
              </a:rPr>
              <a:t>:</a:t>
            </a:r>
          </a:p>
          <a:p>
            <a:pPr lvl="1">
              <a:lnSpc>
                <a:spcPct val="90000"/>
              </a:lnSpc>
            </a:pP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Assume attribute follows , for example, a normal distribution</a:t>
            </a:r>
          </a:p>
          <a:p>
            <a:pPr lvl="1">
              <a:lnSpc>
                <a:spcPct val="90000"/>
              </a:lnSpc>
            </a:pP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Use data to estimate parameters of distribution (e.g., mean and standard deviation)</a:t>
            </a:r>
          </a:p>
          <a:p>
            <a:pPr lvl="1">
              <a:lnSpc>
                <a:spcPct val="90000"/>
              </a:lnSpc>
            </a:pP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Once probability distribution is known, use it to estimate the conditional probability </a:t>
            </a:r>
            <a:r>
              <a:rPr lang="en-US" altLang="en-US" i="1" dirty="0" smtClean="0"/>
              <a:t>P(</a:t>
            </a:r>
            <a:r>
              <a:rPr lang="en-US" altLang="en-US" i="1" dirty="0" err="1" smtClean="0"/>
              <a:t>A</a:t>
            </a:r>
            <a:r>
              <a:rPr lang="en-US" altLang="en-US" i="1" baseline="-25000" dirty="0" err="1" smtClean="0"/>
              <a:t>i</a:t>
            </a:r>
            <a:r>
              <a:rPr lang="en-US" altLang="en-US" i="1" dirty="0" err="1" smtClean="0"/>
              <a:t>|C</a:t>
            </a:r>
            <a:r>
              <a:rPr lang="en-US" altLang="en-US" i="1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</p:spPr>
        <p:txBody>
          <a:bodyPr/>
          <a:lstStyle/>
          <a:p>
            <a:fld id="{4F0FB6BC-84A6-4609-A72D-14054CEE50D6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074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How to Estimate Probabilities from Data?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idx="1"/>
          </p:nvPr>
        </p:nvSpPr>
        <p:spPr>
          <a:xfrm>
            <a:off x="5854327" y="2070100"/>
            <a:ext cx="6094785" cy="6007100"/>
          </a:xfrm>
        </p:spPr>
        <p:txBody>
          <a:bodyPr/>
          <a:lstStyle/>
          <a:p>
            <a:r>
              <a:rPr lang="en-US" altLang="en-US" dirty="0"/>
              <a:t>Normal distribution:</a:t>
            </a:r>
          </a:p>
          <a:p>
            <a:pPr lvl="1"/>
            <a:endParaRPr lang="en-US" altLang="en-US" sz="2500" dirty="0"/>
          </a:p>
          <a:p>
            <a:pPr lvl="1"/>
            <a:endParaRPr lang="en-US" altLang="en-US" sz="2500" dirty="0"/>
          </a:p>
          <a:p>
            <a:pPr lvl="1"/>
            <a:endParaRPr lang="en-US" altLang="en-US" sz="2500" dirty="0"/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One </a:t>
            </a:r>
            <a:r>
              <a:rPr lang="en-US" altLang="en-US" dirty="0"/>
              <a:t>for each </a:t>
            </a:r>
            <a:r>
              <a:rPr lang="en-US" altLang="en-US" i="1" dirty="0"/>
              <a:t>(</a:t>
            </a:r>
            <a:r>
              <a:rPr lang="en-US" altLang="en-US" i="1" dirty="0" err="1"/>
              <a:t>A</a:t>
            </a:r>
            <a:r>
              <a:rPr lang="en-US" altLang="en-US" i="1" baseline="-25000" dirty="0" err="1"/>
              <a:t>i</a:t>
            </a:r>
            <a:r>
              <a:rPr lang="en-US" altLang="en-US" i="1" dirty="0" err="1"/>
              <a:t>,C</a:t>
            </a:r>
            <a:r>
              <a:rPr lang="en-US" altLang="en-US" i="1" dirty="0"/>
              <a:t>=j)</a:t>
            </a:r>
            <a:r>
              <a:rPr lang="en-US" altLang="en-US" dirty="0"/>
              <a:t> pair</a:t>
            </a:r>
          </a:p>
          <a:p>
            <a:pPr lvl="1"/>
            <a:endParaRPr lang="en-US" altLang="en-US" sz="2500" dirty="0"/>
          </a:p>
          <a:p>
            <a:r>
              <a:rPr lang="en-US" altLang="en-US" dirty="0"/>
              <a:t>For (Income, Class=No</a:t>
            </a:r>
            <a:r>
              <a:rPr lang="en-US" altLang="en-US" dirty="0" smtClean="0"/>
              <a:t>):</a:t>
            </a:r>
          </a:p>
          <a:p>
            <a:endParaRPr lang="en-US" altLang="en-US" dirty="0"/>
          </a:p>
          <a:p>
            <a:pPr lvl="1"/>
            <a:r>
              <a:rPr lang="en-US" altLang="en-US" dirty="0"/>
              <a:t>If </a:t>
            </a:r>
            <a:r>
              <a:rPr lang="en-US" altLang="en-US" dirty="0" smtClean="0"/>
              <a:t>Class=No:</a:t>
            </a:r>
            <a:endParaRPr lang="en-US" altLang="en-US" dirty="0"/>
          </a:p>
          <a:p>
            <a:pPr lvl="2"/>
            <a:r>
              <a:rPr lang="en-US" altLang="en-US" dirty="0"/>
              <a:t> sample mean = 82</a:t>
            </a:r>
          </a:p>
          <a:p>
            <a:pPr lvl="2"/>
            <a:r>
              <a:rPr lang="en-US" altLang="en-US" dirty="0"/>
              <a:t> sample variance = 207</a:t>
            </a:r>
          </a:p>
          <a:p>
            <a:pPr lvl="1">
              <a:buFont typeface="Arial" charset="0"/>
              <a:buNone/>
            </a:pPr>
            <a:endParaRPr lang="en-US" altLang="en-US" sz="2500" dirty="0"/>
          </a:p>
        </p:txBody>
      </p:sp>
      <p:graphicFrame>
        <p:nvGraphicFramePr>
          <p:cNvPr id="2253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498193"/>
              </p:ext>
            </p:extLst>
          </p:nvPr>
        </p:nvGraphicFramePr>
        <p:xfrm>
          <a:off x="6693768" y="2200972"/>
          <a:ext cx="4921200" cy="152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0" name="Equation" r:id="rId3" imgW="1968480" imgH="609480" progId="Equation.3">
                  <p:embed/>
                </p:oleObj>
              </mc:Choice>
              <mc:Fallback>
                <p:oleObj name="Equation" r:id="rId3" imgW="196848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3768" y="2200972"/>
                        <a:ext cx="4921200" cy="152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205439"/>
              </p:ext>
            </p:extLst>
          </p:nvPr>
        </p:nvGraphicFramePr>
        <p:xfrm>
          <a:off x="5494288" y="6532984"/>
          <a:ext cx="6806880" cy="99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1" name="Equation" r:id="rId5" imgW="3403440" imgH="495000" progId="Equation.3">
                  <p:embed/>
                </p:oleObj>
              </mc:Choice>
              <mc:Fallback>
                <p:oleObj name="Equation" r:id="rId5" imgW="340344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4288" y="6532984"/>
                        <a:ext cx="6806880" cy="99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569479"/>
              </p:ext>
            </p:extLst>
          </p:nvPr>
        </p:nvGraphicFramePr>
        <p:xfrm>
          <a:off x="237704" y="1996480"/>
          <a:ext cx="5327650" cy="582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2" name="Document" r:id="rId8" imgW="5400074" imgH="5924672" progId="Word.Document.8">
                  <p:embed/>
                </p:oleObj>
              </mc:Choice>
              <mc:Fallback>
                <p:oleObj name="Document" r:id="rId8" imgW="5400074" imgH="5924672" progId="Word.Documen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704" y="1996480"/>
                        <a:ext cx="5327650" cy="582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</p:spPr>
        <p:txBody>
          <a:bodyPr/>
          <a:lstStyle/>
          <a:p>
            <a:fld id="{4F0FB6BC-84A6-4609-A72D-14054CEE50D6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911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of Naïve Bayes Classifier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Test Record</a:t>
            </a:r>
            <a:r>
              <a:rPr lang="en-US" dirty="0" smtClean="0"/>
              <a:t>: X = (Refund = No, Married, Income = 120K)</a:t>
            </a:r>
            <a:endParaRPr lang="en-US" dirty="0"/>
          </a:p>
          <a:p>
            <a:endParaRPr lang="en-US" dirty="0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5310292" y="2788568"/>
            <a:ext cx="7456804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692" tIns="63217" rIns="128692" bIns="63217"/>
          <a:lstStyle>
            <a:lvl1pPr marL="292100" indent="-2921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569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altLang="en-US" sz="2500" b="0" dirty="0" smtClean="0">
                <a:solidFill>
                  <a:schemeClr val="bg1"/>
                </a:solidFill>
              </a:rPr>
              <a:t>P(X | Class=No) = P(Refund=No | Class=No)</a:t>
            </a:r>
            <a:br>
              <a:rPr lang="en-US" altLang="en-US" sz="2500" b="0" dirty="0" smtClean="0">
                <a:solidFill>
                  <a:schemeClr val="bg1"/>
                </a:solidFill>
              </a:rPr>
            </a:br>
            <a:r>
              <a:rPr lang="en-US" altLang="en-US" sz="2500" b="0" dirty="0" smtClean="0">
                <a:solidFill>
                  <a:schemeClr val="bg1"/>
                </a:solidFill>
              </a:rPr>
              <a:t>		 </a:t>
            </a:r>
            <a:r>
              <a:rPr lang="en-US" altLang="en-US" sz="2500" b="0" dirty="0" smtClean="0">
                <a:solidFill>
                  <a:schemeClr val="bg1"/>
                </a:solidFill>
                <a:sym typeface="Symbol" pitchFamily="18" charset="2"/>
              </a:rPr>
              <a:t> P(Married | </a:t>
            </a:r>
            <a:r>
              <a:rPr lang="en-US" altLang="en-US" sz="2500" b="0" dirty="0" smtClean="0">
                <a:solidFill>
                  <a:schemeClr val="bg1"/>
                </a:solidFill>
              </a:rPr>
              <a:t>Class=No)</a:t>
            </a:r>
            <a:br>
              <a:rPr lang="en-US" altLang="en-US" sz="2500" b="0" dirty="0" smtClean="0">
                <a:solidFill>
                  <a:schemeClr val="bg1"/>
                </a:solidFill>
              </a:rPr>
            </a:br>
            <a:r>
              <a:rPr lang="en-US" altLang="en-US" sz="2500" b="0" dirty="0" smtClean="0">
                <a:solidFill>
                  <a:schemeClr val="bg1"/>
                </a:solidFill>
              </a:rPr>
              <a:t>		 </a:t>
            </a:r>
            <a:r>
              <a:rPr lang="en-US" altLang="en-US" sz="2500" b="0" dirty="0" smtClean="0">
                <a:solidFill>
                  <a:schemeClr val="bg1"/>
                </a:solidFill>
                <a:sym typeface="Symbol" pitchFamily="18" charset="2"/>
              </a:rPr>
              <a:t></a:t>
            </a:r>
            <a:r>
              <a:rPr lang="en-US" altLang="en-US" sz="2500" b="0" dirty="0" smtClean="0">
                <a:solidFill>
                  <a:schemeClr val="bg1"/>
                </a:solidFill>
              </a:rPr>
              <a:t> P(Income=120K | Class=No)</a:t>
            </a:r>
            <a:br>
              <a:rPr lang="en-US" altLang="en-US" sz="2500" b="0" dirty="0" smtClean="0">
                <a:solidFill>
                  <a:schemeClr val="bg1"/>
                </a:solidFill>
              </a:rPr>
            </a:br>
            <a:r>
              <a:rPr lang="en-US" altLang="en-US" sz="2500" b="0" dirty="0" smtClean="0">
                <a:solidFill>
                  <a:schemeClr val="bg1"/>
                </a:solidFill>
              </a:rPr>
              <a:t>	              = 4/7 </a:t>
            </a:r>
            <a:r>
              <a:rPr lang="en-US" altLang="en-US" sz="2500" b="0" dirty="0" smtClean="0">
                <a:solidFill>
                  <a:schemeClr val="bg1"/>
                </a:solidFill>
                <a:sym typeface="Symbol" pitchFamily="18" charset="2"/>
              </a:rPr>
              <a:t> 4/7  0.88 = 0.29</a:t>
            </a:r>
          </a:p>
          <a:p>
            <a:pPr>
              <a:spcBef>
                <a:spcPct val="10000"/>
              </a:spcBef>
              <a:spcAft>
                <a:spcPts val="569"/>
              </a:spcAft>
              <a:buClr>
                <a:schemeClr val="accent1"/>
              </a:buClr>
              <a:buSzPct val="75000"/>
            </a:pPr>
            <a:endParaRPr lang="en-US" altLang="en-US" sz="2500" b="0" dirty="0" smtClean="0">
              <a:solidFill>
                <a:schemeClr val="bg1"/>
              </a:solidFill>
              <a:sym typeface="Symbol" pitchFamily="18" charset="2"/>
            </a:endParaRPr>
          </a:p>
          <a:p>
            <a:pPr>
              <a:spcBef>
                <a:spcPct val="10000"/>
              </a:spcBef>
              <a:spcAft>
                <a:spcPts val="569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altLang="en-US" sz="2500" b="0" dirty="0" smtClean="0">
                <a:solidFill>
                  <a:schemeClr val="bg1"/>
                </a:solidFill>
              </a:rPr>
              <a:t>P(</a:t>
            </a:r>
            <a:r>
              <a:rPr lang="en-US" altLang="en-US" sz="2500" b="0" dirty="0" err="1" smtClean="0">
                <a:solidFill>
                  <a:schemeClr val="bg1"/>
                </a:solidFill>
              </a:rPr>
              <a:t>X|Class</a:t>
            </a:r>
            <a:r>
              <a:rPr lang="en-US" altLang="en-US" sz="2500" b="0" dirty="0" smtClean="0">
                <a:solidFill>
                  <a:schemeClr val="bg1"/>
                </a:solidFill>
              </a:rPr>
              <a:t>=Yes) = P(Refund=No | Class=Yes)</a:t>
            </a:r>
            <a:br>
              <a:rPr lang="en-US" altLang="en-US" sz="2500" b="0" dirty="0" smtClean="0">
                <a:solidFill>
                  <a:schemeClr val="bg1"/>
                </a:solidFill>
              </a:rPr>
            </a:br>
            <a:r>
              <a:rPr lang="en-US" altLang="en-US" sz="2500" b="0" dirty="0" smtClean="0">
                <a:solidFill>
                  <a:schemeClr val="bg1"/>
                </a:solidFill>
              </a:rPr>
              <a:t>   	                  </a:t>
            </a:r>
            <a:r>
              <a:rPr lang="en-US" altLang="en-US" sz="2500" b="0" dirty="0" smtClean="0">
                <a:solidFill>
                  <a:schemeClr val="bg1"/>
                </a:solidFill>
                <a:sym typeface="Symbol" pitchFamily="18" charset="2"/>
              </a:rPr>
              <a:t> P(Married | </a:t>
            </a:r>
            <a:r>
              <a:rPr lang="en-US" altLang="en-US" sz="2500" b="0" dirty="0" smtClean="0">
                <a:solidFill>
                  <a:schemeClr val="bg1"/>
                </a:solidFill>
              </a:rPr>
              <a:t>Class=Yes)</a:t>
            </a:r>
            <a:br>
              <a:rPr lang="en-US" altLang="en-US" sz="2500" b="0" dirty="0" smtClean="0">
                <a:solidFill>
                  <a:schemeClr val="bg1"/>
                </a:solidFill>
              </a:rPr>
            </a:br>
            <a:r>
              <a:rPr lang="en-US" altLang="en-US" sz="2500" b="0" dirty="0" smtClean="0">
                <a:solidFill>
                  <a:schemeClr val="bg1"/>
                </a:solidFill>
              </a:rPr>
              <a:t>   	                  </a:t>
            </a:r>
            <a:r>
              <a:rPr lang="en-US" altLang="en-US" sz="2500" b="0" dirty="0" smtClean="0">
                <a:solidFill>
                  <a:schemeClr val="bg1"/>
                </a:solidFill>
                <a:sym typeface="Symbol" pitchFamily="18" charset="2"/>
              </a:rPr>
              <a:t></a:t>
            </a:r>
            <a:r>
              <a:rPr lang="en-US" altLang="en-US" sz="2500" b="0" dirty="0" smtClean="0">
                <a:solidFill>
                  <a:schemeClr val="bg1"/>
                </a:solidFill>
              </a:rPr>
              <a:t> P(Income=120K | Class=Yes)</a:t>
            </a:r>
            <a:br>
              <a:rPr lang="en-US" altLang="en-US" sz="2500" b="0" dirty="0" smtClean="0">
                <a:solidFill>
                  <a:schemeClr val="bg1"/>
                </a:solidFill>
              </a:rPr>
            </a:br>
            <a:r>
              <a:rPr lang="en-US" altLang="en-US" sz="2500" b="0" dirty="0" smtClean="0">
                <a:solidFill>
                  <a:schemeClr val="bg1"/>
                </a:solidFill>
              </a:rPr>
              <a:t>	               = 1 </a:t>
            </a:r>
            <a:r>
              <a:rPr lang="en-US" altLang="en-US" sz="2500" b="0" dirty="0" smtClean="0">
                <a:solidFill>
                  <a:schemeClr val="bg1"/>
                </a:solidFill>
                <a:sym typeface="Symbol" pitchFamily="18" charset="2"/>
              </a:rPr>
              <a:t> 0  0.0086 = 0</a:t>
            </a:r>
          </a:p>
          <a:p>
            <a:pPr>
              <a:spcBef>
                <a:spcPct val="10000"/>
              </a:spcBef>
              <a:spcAft>
                <a:spcPts val="569"/>
              </a:spcAft>
              <a:buClr>
                <a:schemeClr val="accent1"/>
              </a:buClr>
              <a:buSzPct val="75000"/>
            </a:pPr>
            <a:endParaRPr lang="en-US" altLang="en-US" sz="2500" b="0" dirty="0" smtClean="0">
              <a:solidFill>
                <a:schemeClr val="bg1"/>
              </a:solidFill>
              <a:sym typeface="Symbol" pitchFamily="18" charset="2"/>
            </a:endParaRPr>
          </a:p>
          <a:p>
            <a:pPr>
              <a:spcBef>
                <a:spcPct val="10000"/>
              </a:spcBef>
              <a:spcAft>
                <a:spcPts val="569"/>
              </a:spcAft>
              <a:buClr>
                <a:schemeClr val="accent1"/>
              </a:buClr>
              <a:buSzPct val="75000"/>
            </a:pPr>
            <a:r>
              <a:rPr lang="en-US" altLang="en-US" sz="2500" b="0" dirty="0" smtClean="0">
                <a:solidFill>
                  <a:schemeClr val="bg1"/>
                </a:solidFill>
              </a:rPr>
              <a:t>Since P(X | No)P(No) &gt; P(X | Yes)P(Yes)</a:t>
            </a:r>
          </a:p>
          <a:p>
            <a:pPr>
              <a:spcBef>
                <a:spcPct val="10000"/>
              </a:spcBef>
              <a:spcAft>
                <a:spcPts val="569"/>
              </a:spcAft>
              <a:buClr>
                <a:schemeClr val="accent1"/>
              </a:buClr>
              <a:buSzPct val="75000"/>
            </a:pPr>
            <a:r>
              <a:rPr lang="en-US" altLang="en-US" sz="2500" b="0" dirty="0" smtClean="0">
                <a:solidFill>
                  <a:schemeClr val="bg1"/>
                </a:solidFill>
              </a:rPr>
              <a:t>Therefore P(No | X) &gt; P(Yes | X)</a:t>
            </a:r>
            <a:br>
              <a:rPr lang="en-US" altLang="en-US" sz="2500" b="0" dirty="0" smtClean="0">
                <a:solidFill>
                  <a:schemeClr val="bg1"/>
                </a:solidFill>
              </a:rPr>
            </a:br>
            <a:r>
              <a:rPr lang="en-US" altLang="en-US" sz="2500" b="0" dirty="0" smtClean="0">
                <a:solidFill>
                  <a:schemeClr val="bg1"/>
                </a:solidFill>
              </a:rPr>
              <a:t>      </a:t>
            </a:r>
            <a:r>
              <a:rPr lang="en-US" altLang="en-US" sz="2500" b="0" dirty="0" smtClean="0">
                <a:solidFill>
                  <a:schemeClr val="bg1"/>
                </a:solidFill>
                <a:sym typeface="Symbol" pitchFamily="18" charset="2"/>
              </a:rPr>
              <a:t>=&gt; Class = No</a:t>
            </a:r>
            <a:endParaRPr lang="en-US" altLang="en-US" sz="2500" b="0" dirty="0">
              <a:solidFill>
                <a:schemeClr val="bg1"/>
              </a:solidFill>
              <a:sym typeface="Symbol" pitchFamily="18" charset="2"/>
            </a:endParaRPr>
          </a:p>
        </p:txBody>
      </p:sp>
      <p:grpSp>
        <p:nvGrpSpPr>
          <p:cNvPr id="16" name="Group 13"/>
          <p:cNvGrpSpPr>
            <a:grpSpLocks/>
          </p:cNvGrpSpPr>
          <p:nvPr/>
        </p:nvGrpSpPr>
        <p:grpSpPr bwMode="auto">
          <a:xfrm>
            <a:off x="669752" y="3456930"/>
            <a:ext cx="3886200" cy="4279900"/>
            <a:chOff x="504056" y="2725762"/>
            <a:chExt cx="3886200" cy="4279900"/>
          </a:xfrm>
        </p:grpSpPr>
        <p:grpSp>
          <p:nvGrpSpPr>
            <p:cNvPr id="17" name="Group 8"/>
            <p:cNvGrpSpPr>
              <a:grpSpLocks/>
            </p:cNvGrpSpPr>
            <p:nvPr/>
          </p:nvGrpSpPr>
          <p:grpSpPr bwMode="auto">
            <a:xfrm>
              <a:off x="504056" y="2725762"/>
              <a:ext cx="3886200" cy="4279900"/>
              <a:chOff x="504056" y="2725762"/>
              <a:chExt cx="3886200" cy="4279900"/>
            </a:xfrm>
          </p:grpSpPr>
          <p:graphicFrame>
            <p:nvGraphicFramePr>
              <p:cNvPr id="22" name="Object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15422918"/>
                  </p:ext>
                </p:extLst>
              </p:nvPr>
            </p:nvGraphicFramePr>
            <p:xfrm>
              <a:off x="504056" y="2725762"/>
              <a:ext cx="3886200" cy="4279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07" name="VISIO" r:id="rId3" imgW="9070560" imgH="5536800" progId="Visio.Drawing.6">
                      <p:embed/>
                    </p:oleObj>
                  </mc:Choice>
                  <mc:Fallback>
                    <p:oleObj name="VISIO" r:id="rId3" imgW="9070560" imgH="5536800" progId="Visio.Drawing.6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18478" r="26086"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056" y="2725762"/>
                            <a:ext cx="3886200" cy="42799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" name="TextBox 6"/>
              <p:cNvSpPr txBox="1">
                <a:spLocks noChangeArrowheads="1"/>
              </p:cNvSpPr>
              <p:nvPr/>
            </p:nvSpPr>
            <p:spPr bwMode="auto">
              <a:xfrm>
                <a:off x="3595107" y="4984641"/>
                <a:ext cx="142408" cy="3077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3</a:t>
                </a:r>
                <a:endParaRPr kumimoji="0" lang="nl-NL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24" name="TextBox 7"/>
              <p:cNvSpPr txBox="1">
                <a:spLocks noChangeArrowheads="1"/>
              </p:cNvSpPr>
              <p:nvPr/>
            </p:nvSpPr>
            <p:spPr bwMode="auto">
              <a:xfrm>
                <a:off x="3476743" y="4782163"/>
                <a:ext cx="142408" cy="3077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3</a:t>
                </a:r>
                <a:endParaRPr kumimoji="0" lang="nl-NL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18" name="TextBox 9"/>
            <p:cNvSpPr txBox="1">
              <a:spLocks noChangeArrowheads="1"/>
            </p:cNvSpPr>
            <p:nvPr/>
          </p:nvSpPr>
          <p:spPr bwMode="auto">
            <a:xfrm>
              <a:off x="3288133" y="5888472"/>
              <a:ext cx="369757" cy="2154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82</a:t>
              </a:r>
              <a:endParaRPr kumimoji="0" lang="nl-NL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9" name="TextBox 10"/>
            <p:cNvSpPr txBox="1">
              <a:spLocks noChangeArrowheads="1"/>
            </p:cNvSpPr>
            <p:nvPr/>
          </p:nvSpPr>
          <p:spPr bwMode="auto">
            <a:xfrm>
              <a:off x="3268496" y="6318272"/>
              <a:ext cx="369757" cy="2154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155</a:t>
              </a:r>
              <a:endParaRPr kumimoji="0" lang="nl-NL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0" name="TextBox 11"/>
            <p:cNvSpPr txBox="1">
              <a:spLocks noChangeArrowheads="1"/>
            </p:cNvSpPr>
            <p:nvPr/>
          </p:nvSpPr>
          <p:spPr bwMode="auto">
            <a:xfrm>
              <a:off x="3502493" y="6103916"/>
              <a:ext cx="442211" cy="2154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207  </a:t>
              </a:r>
              <a:endParaRPr kumimoji="0" lang="nl-NL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1" name="TextBox 12"/>
            <p:cNvSpPr txBox="1">
              <a:spLocks noChangeArrowheads="1"/>
            </p:cNvSpPr>
            <p:nvPr/>
          </p:nvSpPr>
          <p:spPr bwMode="auto">
            <a:xfrm>
              <a:off x="3498588" y="6522476"/>
              <a:ext cx="487180" cy="2154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3175</a:t>
              </a:r>
              <a:endParaRPr kumimoji="0" lang="nl-NL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2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</p:spPr>
        <p:txBody>
          <a:bodyPr/>
          <a:lstStyle/>
          <a:p>
            <a:fld id="{4F0FB6BC-84A6-4609-A72D-14054CEE50D6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14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Naïve Bayes Classifier: Handling Zeroes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/>
          </a:p>
          <a:p>
            <a:r>
              <a:rPr lang="en-US" altLang="en-US" dirty="0" smtClean="0"/>
              <a:t>If one of the conditional probabilities is zero, then the entire expression becomes zero...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Probability estimation:</a:t>
            </a:r>
          </a:p>
          <a:p>
            <a:pPr lvl="1">
              <a:buFont typeface="Arial" charset="0"/>
              <a:buNone/>
            </a:pPr>
            <a:endParaRPr lang="en-US" alt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53</a:t>
            </a:fld>
            <a:endParaRPr lang="en-US" dirty="0"/>
          </a:p>
        </p:txBody>
      </p:sp>
      <p:graphicFrame>
        <p:nvGraphicFramePr>
          <p:cNvPr id="2457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4380"/>
              </p:ext>
            </p:extLst>
          </p:nvPr>
        </p:nvGraphicFramePr>
        <p:xfrm>
          <a:off x="1313121" y="4444752"/>
          <a:ext cx="7786687" cy="304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name="Equation" r:id="rId3" imgW="3543120" imgH="1384200" progId="Equation.3">
                  <p:embed/>
                </p:oleObj>
              </mc:Choice>
              <mc:Fallback>
                <p:oleObj name="Equation" r:id="rId3" imgW="3543120" imgH="13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3121" y="4444752"/>
                        <a:ext cx="7786687" cy="304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9526736" y="4118188"/>
            <a:ext cx="3231688" cy="1423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100" b="0" i="1" dirty="0">
                <a:solidFill>
                  <a:schemeClr val="bg1"/>
                </a:solidFill>
                <a:latin typeface="+mj-lt"/>
              </a:rPr>
              <a:t>c</a:t>
            </a:r>
            <a:r>
              <a:rPr lang="en-US" altLang="en-US" sz="2100" b="0" dirty="0">
                <a:solidFill>
                  <a:schemeClr val="bg1"/>
                </a:solidFill>
                <a:latin typeface="+mj-lt"/>
              </a:rPr>
              <a:t>: number of options </a:t>
            </a:r>
            <a:r>
              <a:rPr lang="en-US" altLang="en-US" sz="2100" b="0" i="1" dirty="0">
                <a:solidFill>
                  <a:schemeClr val="bg1"/>
                </a:solidFill>
                <a:latin typeface="+mj-lt"/>
              </a:rPr>
              <a:t>a</a:t>
            </a:r>
          </a:p>
          <a:p>
            <a:pPr>
              <a:spcBef>
                <a:spcPct val="50000"/>
              </a:spcBef>
            </a:pPr>
            <a:r>
              <a:rPr lang="en-US" altLang="en-US" sz="2100" b="0" i="1" dirty="0">
                <a:solidFill>
                  <a:schemeClr val="bg1"/>
                </a:solidFill>
                <a:latin typeface="+mj-lt"/>
              </a:rPr>
              <a:t>p</a:t>
            </a:r>
            <a:r>
              <a:rPr lang="en-US" altLang="en-US" sz="2100" b="0" i="1" baseline="-25000" dirty="0">
                <a:solidFill>
                  <a:schemeClr val="bg1"/>
                </a:solidFill>
                <a:latin typeface="+mj-lt"/>
              </a:rPr>
              <a:t>a</a:t>
            </a:r>
            <a:r>
              <a:rPr lang="en-US" altLang="en-US" sz="2100" b="0" dirty="0">
                <a:solidFill>
                  <a:schemeClr val="bg1"/>
                </a:solidFill>
                <a:latin typeface="+mj-lt"/>
              </a:rPr>
              <a:t>: prior probability of </a:t>
            </a:r>
            <a:r>
              <a:rPr lang="en-US" altLang="en-US" sz="2100" b="0" i="1" dirty="0">
                <a:solidFill>
                  <a:schemeClr val="bg1"/>
                </a:solidFill>
                <a:latin typeface="+mj-lt"/>
              </a:rPr>
              <a:t>a</a:t>
            </a:r>
          </a:p>
          <a:p>
            <a:pPr>
              <a:spcBef>
                <a:spcPct val="50000"/>
              </a:spcBef>
            </a:pPr>
            <a:r>
              <a:rPr lang="en-US" altLang="en-US" sz="2100" b="0" i="1" dirty="0">
                <a:solidFill>
                  <a:schemeClr val="bg1"/>
                </a:solidFill>
                <a:latin typeface="+mj-lt"/>
              </a:rPr>
              <a:t>m</a:t>
            </a:r>
            <a:r>
              <a:rPr lang="en-US" altLang="en-US" sz="2100" b="0" dirty="0">
                <a:solidFill>
                  <a:schemeClr val="bg1"/>
                </a:solidFill>
                <a:latin typeface="+mj-lt"/>
              </a:rPr>
              <a:t>: parameter</a:t>
            </a:r>
          </a:p>
        </p:txBody>
      </p:sp>
    </p:spTree>
    <p:extLst>
      <p:ext uri="{BB962C8B-B14F-4D97-AF65-F5344CB8AC3E}">
        <p14:creationId xmlns:p14="http://schemas.microsoft.com/office/powerpoint/2010/main" val="1272238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of Naïve Bayes Classifier</a:t>
            </a:r>
          </a:p>
        </p:txBody>
      </p:sp>
      <p:graphicFrame>
        <p:nvGraphicFramePr>
          <p:cNvPr id="25602" name="Object 3"/>
          <p:cNvGraphicFramePr>
            <a:graphicFrameLocks noChangeAspect="1"/>
          </p:cNvGraphicFramePr>
          <p:nvPr/>
        </p:nvGraphicFramePr>
        <p:xfrm>
          <a:off x="216747" y="1842347"/>
          <a:ext cx="7369387" cy="5310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8" name="Worksheet" r:id="rId3" imgW="6401181" imgH="4782109" progId="Excel.Sheet.8">
                  <p:embed/>
                </p:oleObj>
              </mc:Choice>
              <mc:Fallback>
                <p:oleObj name="Worksheet" r:id="rId3" imgW="6401181" imgH="478210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747" y="1842347"/>
                        <a:ext cx="7369387" cy="5310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4"/>
          <p:cNvGraphicFramePr>
            <a:graphicFrameLocks noChangeAspect="1"/>
          </p:cNvGraphicFramePr>
          <p:nvPr/>
        </p:nvGraphicFramePr>
        <p:xfrm>
          <a:off x="433494" y="7694507"/>
          <a:ext cx="7328747" cy="623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9" name="Worksheet" r:id="rId5" imgW="5153406" imgH="438506" progId="Excel.Sheet.8">
                  <p:embed/>
                </p:oleObj>
              </mc:Choice>
              <mc:Fallback>
                <p:oleObj name="Worksheet" r:id="rId5" imgW="5153406" imgH="43850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494" y="7694507"/>
                        <a:ext cx="7328747" cy="6231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5"/>
          <p:cNvGraphicFramePr>
            <a:graphicFrameLocks noChangeAspect="1"/>
          </p:cNvGraphicFramePr>
          <p:nvPr/>
        </p:nvGraphicFramePr>
        <p:xfrm>
          <a:off x="7805138" y="3359573"/>
          <a:ext cx="5199662" cy="367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0" name="Equation" r:id="rId7" imgW="4457520" imgH="3149280" progId="Equation.3">
                  <p:embed/>
                </p:oleObj>
              </mc:Choice>
              <mc:Fallback>
                <p:oleObj name="Equation" r:id="rId7" imgW="4457520" imgH="3149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5138" y="3359573"/>
                        <a:ext cx="5199662" cy="367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8344747" y="988368"/>
            <a:ext cx="3901440" cy="1423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100" b="0" i="1" dirty="0">
                <a:solidFill>
                  <a:schemeClr val="bg1"/>
                </a:solidFill>
              </a:rPr>
              <a:t>A</a:t>
            </a:r>
            <a:r>
              <a:rPr lang="en-US" altLang="en-US" sz="2100" b="0" dirty="0">
                <a:solidFill>
                  <a:schemeClr val="bg1"/>
                </a:solidFill>
              </a:rPr>
              <a:t>: all attributes together</a:t>
            </a:r>
          </a:p>
          <a:p>
            <a:pPr>
              <a:spcBef>
                <a:spcPct val="50000"/>
              </a:spcBef>
            </a:pPr>
            <a:r>
              <a:rPr lang="en-US" altLang="en-US" sz="2100" b="0" i="1" dirty="0">
                <a:solidFill>
                  <a:schemeClr val="bg1"/>
                </a:solidFill>
              </a:rPr>
              <a:t>M</a:t>
            </a:r>
            <a:r>
              <a:rPr lang="en-US" altLang="en-US" sz="2100" b="0" dirty="0">
                <a:solidFill>
                  <a:schemeClr val="bg1"/>
                </a:solidFill>
              </a:rPr>
              <a:t>: mammals</a:t>
            </a:r>
          </a:p>
          <a:p>
            <a:pPr>
              <a:spcBef>
                <a:spcPct val="50000"/>
              </a:spcBef>
            </a:pPr>
            <a:r>
              <a:rPr lang="en-US" altLang="en-US" sz="2100" b="0" i="1" dirty="0">
                <a:solidFill>
                  <a:schemeClr val="bg1"/>
                </a:solidFill>
              </a:rPr>
              <a:t>N</a:t>
            </a:r>
            <a:r>
              <a:rPr lang="en-US" altLang="en-US" sz="2100" b="0" dirty="0">
                <a:solidFill>
                  <a:schemeClr val="bg1"/>
                </a:solidFill>
              </a:rPr>
              <a:t>: non-mammals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8659200" y="7469088"/>
            <a:ext cx="4179903" cy="970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300" b="0" i="1" dirty="0" smtClean="0">
                <a:solidFill>
                  <a:schemeClr val="bg1"/>
                </a:solidFill>
              </a:rPr>
              <a:t>P(A | M)P(M</a:t>
            </a:r>
            <a:r>
              <a:rPr lang="en-US" altLang="en-US" sz="2300" b="0" i="1" dirty="0">
                <a:solidFill>
                  <a:schemeClr val="bg1"/>
                </a:solidFill>
              </a:rPr>
              <a:t>) &gt; </a:t>
            </a:r>
            <a:r>
              <a:rPr lang="en-US" altLang="en-US" sz="2300" b="0" i="1" dirty="0" smtClean="0">
                <a:solidFill>
                  <a:schemeClr val="bg1"/>
                </a:solidFill>
              </a:rPr>
              <a:t>P(A | N)P(N</a:t>
            </a:r>
            <a:r>
              <a:rPr lang="en-US" altLang="en-US" sz="2300" b="0" i="1" dirty="0">
                <a:solidFill>
                  <a:schemeClr val="bg1"/>
                </a:solidFill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en-US" sz="2100" b="0" dirty="0">
                <a:solidFill>
                  <a:schemeClr val="bg1"/>
                </a:solidFill>
              </a:rPr>
              <a:t>=&gt; Mammals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</p:spPr>
        <p:txBody>
          <a:bodyPr/>
          <a:lstStyle/>
          <a:p>
            <a:fld id="{4F0FB6BC-84A6-4609-A72D-14054CEE50D6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9836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Naïve Bayes Summary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>
                <a:solidFill>
                  <a:srgbClr val="003399"/>
                </a:solidFill>
              </a:rPr>
              <a:t>Robust</a:t>
            </a:r>
            <a:r>
              <a:rPr lang="en-US" altLang="en-US" dirty="0" smtClean="0"/>
              <a:t> to isolated noise points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Handle </a:t>
            </a:r>
            <a:r>
              <a:rPr lang="en-US" altLang="en-US" dirty="0" smtClean="0">
                <a:solidFill>
                  <a:srgbClr val="003399"/>
                </a:solidFill>
              </a:rPr>
              <a:t>missing values </a:t>
            </a:r>
            <a:r>
              <a:rPr lang="en-US" altLang="en-US" dirty="0" smtClean="0"/>
              <a:t>by ignoring the instance during probability estimate calculations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Robust to </a:t>
            </a:r>
            <a:r>
              <a:rPr lang="en-US" altLang="en-US" dirty="0" smtClean="0">
                <a:solidFill>
                  <a:srgbClr val="003399"/>
                </a:solidFill>
              </a:rPr>
              <a:t>irrelevant attributes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Conditional independence assumption may not hold for some attributes</a:t>
            </a:r>
          </a:p>
          <a:p>
            <a:pPr lvl="1">
              <a:lnSpc>
                <a:spcPct val="90000"/>
              </a:lnSpc>
            </a:pP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Use other techniques such as Bayesian </a:t>
            </a:r>
            <a:r>
              <a:rPr lang="en-US" altLang="en-US" dirty="0"/>
              <a:t>n</a:t>
            </a:r>
            <a:r>
              <a:rPr lang="en-US" altLang="en-US" dirty="0" smtClean="0"/>
              <a:t>etworks to model the probability distribution of the attributes given the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</p:spPr>
        <p:txBody>
          <a:bodyPr/>
          <a:lstStyle/>
          <a:p>
            <a:fld id="{4F0FB6BC-84A6-4609-A72D-14054CEE50D6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586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Artificial Neural Networks (ANN)</a:t>
            </a:r>
          </a:p>
        </p:txBody>
      </p:sp>
      <p:graphicFrame>
        <p:nvGraphicFramePr>
          <p:cNvPr id="26626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6580325"/>
              </p:ext>
            </p:extLst>
          </p:nvPr>
        </p:nvGraphicFramePr>
        <p:xfrm>
          <a:off x="1924420" y="2572544"/>
          <a:ext cx="8939212" cy="387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8" name="Visio" r:id="rId3" imgW="8939428" imgH="3877354" progId="Visio.Drawing.6">
                  <p:embed/>
                </p:oleObj>
              </mc:Choice>
              <mc:Fallback>
                <p:oleObj name="Visio" r:id="rId3" imgW="8939428" imgH="387735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420" y="2572544"/>
                        <a:ext cx="8939212" cy="387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625599" y="6749008"/>
            <a:ext cx="9536853" cy="531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500" b="0" dirty="0">
                <a:solidFill>
                  <a:schemeClr val="bg1"/>
                </a:solidFill>
              </a:rPr>
              <a:t>Output Y is 1 </a:t>
            </a:r>
            <a:r>
              <a:rPr lang="en-US" altLang="en-US" sz="2500" b="0" dirty="0" err="1">
                <a:solidFill>
                  <a:schemeClr val="bg1"/>
                </a:solidFill>
              </a:rPr>
              <a:t>iff</a:t>
            </a:r>
            <a:r>
              <a:rPr lang="en-US" altLang="en-US" sz="2500" b="0" dirty="0">
                <a:solidFill>
                  <a:schemeClr val="bg1"/>
                </a:solidFill>
              </a:rPr>
              <a:t> at least two of the three inputs are equal to </a:t>
            </a:r>
            <a:r>
              <a:rPr lang="en-US" altLang="en-US" sz="2500" b="0" dirty="0" smtClean="0">
                <a:solidFill>
                  <a:schemeClr val="bg1"/>
                </a:solidFill>
              </a:rPr>
              <a:t>1</a:t>
            </a:r>
            <a:endParaRPr lang="en-US" altLang="en-US" sz="2500" b="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</p:spPr>
        <p:txBody>
          <a:bodyPr/>
          <a:lstStyle/>
          <a:p>
            <a:fld id="{4F0FB6BC-84A6-4609-A72D-14054CEE50D6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42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Artificial Neural Networks (ANN)</a:t>
            </a:r>
          </a:p>
        </p:txBody>
      </p:sp>
      <p:graphicFrame>
        <p:nvGraphicFramePr>
          <p:cNvPr id="27650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7916741"/>
              </p:ext>
            </p:extLst>
          </p:nvPr>
        </p:nvGraphicFramePr>
        <p:xfrm>
          <a:off x="1965896" y="2284512"/>
          <a:ext cx="8939212" cy="387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4" name="Visio" r:id="rId3" imgW="8939428" imgH="3877354" progId="Visio.Drawing.6">
                  <p:embed/>
                </p:oleObj>
              </mc:Choice>
              <mc:Fallback>
                <p:oleObj name="Visio" r:id="rId3" imgW="8939428" imgH="387735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896" y="2284512"/>
                        <a:ext cx="8939212" cy="387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57</a:t>
            </a:fld>
            <a:endParaRPr lang="en-US" dirty="0"/>
          </a:p>
        </p:txBody>
      </p:sp>
      <p:graphicFrame>
        <p:nvGraphicFramePr>
          <p:cNvPr id="2765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743128"/>
              </p:ext>
            </p:extLst>
          </p:nvPr>
        </p:nvGraphicFramePr>
        <p:xfrm>
          <a:off x="3478064" y="6604992"/>
          <a:ext cx="6263916" cy="1629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5" name="Equation" r:id="rId5" imgW="2400120" imgH="711000" progId="Equation.3">
                  <p:embed/>
                </p:oleObj>
              </mc:Choice>
              <mc:Fallback>
                <p:oleObj name="Equation" r:id="rId5" imgW="24001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8064" y="6604992"/>
                        <a:ext cx="6263916" cy="16291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8487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Artificial Neural Networks (ANN)</a:t>
            </a:r>
          </a:p>
        </p:txBody>
      </p:sp>
      <p:graphicFrame>
        <p:nvGraphicFramePr>
          <p:cNvPr id="2867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0075980"/>
              </p:ext>
            </p:extLst>
          </p:nvPr>
        </p:nvGraphicFramePr>
        <p:xfrm>
          <a:off x="5710312" y="1780456"/>
          <a:ext cx="6189861" cy="3925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0" name="Visio" r:id="rId3" imgW="6766001" imgH="4291319" progId="Visio.Drawing.6">
                  <p:embed/>
                </p:oleObj>
              </mc:Choice>
              <mc:Fallback>
                <p:oleObj name="Visio" r:id="rId3" imgW="6766001" imgH="4291319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0312" y="1780456"/>
                        <a:ext cx="6189861" cy="3925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41760" y="2167573"/>
            <a:ext cx="4608512" cy="4725451"/>
          </a:xfrm>
        </p:spPr>
        <p:txBody>
          <a:bodyPr/>
          <a:lstStyle/>
          <a:p>
            <a:r>
              <a:rPr lang="en-US" altLang="en-US" dirty="0"/>
              <a:t>Model is an assembly of inter-connected nodes and weighted links</a:t>
            </a:r>
          </a:p>
          <a:p>
            <a:endParaRPr lang="en-US" altLang="en-US" dirty="0"/>
          </a:p>
          <a:p>
            <a:r>
              <a:rPr lang="en-US" altLang="en-US" dirty="0"/>
              <a:t>Output node sums up each of its input value according to the weights of its links</a:t>
            </a:r>
          </a:p>
          <a:p>
            <a:endParaRPr lang="en-US" altLang="en-US" dirty="0"/>
          </a:p>
          <a:p>
            <a:r>
              <a:rPr lang="en-US" altLang="en-US" dirty="0"/>
              <a:t>Compare output node against some threshold </a:t>
            </a:r>
            <a:r>
              <a:rPr lang="en-US" altLang="en-US" i="1" dirty="0"/>
              <a:t>t</a:t>
            </a:r>
          </a:p>
        </p:txBody>
      </p:sp>
      <p:graphicFrame>
        <p:nvGraphicFramePr>
          <p:cNvPr id="28675" name="Object 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246343180"/>
              </p:ext>
            </p:extLst>
          </p:nvPr>
        </p:nvGraphicFramePr>
        <p:xfrm>
          <a:off x="9884587" y="5859447"/>
          <a:ext cx="2361600" cy="685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1" name="Equation" r:id="rId5" imgW="1180800" imgH="342720" progId="Equation.3">
                  <p:embed/>
                </p:oleObj>
              </mc:Choice>
              <mc:Fallback>
                <p:oleObj name="Equation" r:id="rId5" imgW="11808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84587" y="5859447"/>
                        <a:ext cx="2361600" cy="685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Text Box 6"/>
          <p:cNvSpPr txBox="1">
            <a:spLocks noChangeArrowheads="1"/>
          </p:cNvSpPr>
          <p:nvPr/>
        </p:nvSpPr>
        <p:spPr bwMode="auto">
          <a:xfrm>
            <a:off x="6610774" y="5852161"/>
            <a:ext cx="3684693" cy="564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/>
              <a:t>Perceptron Model</a:t>
            </a:r>
          </a:p>
        </p:txBody>
      </p:sp>
      <p:graphicFrame>
        <p:nvGraphicFramePr>
          <p:cNvPr id="2867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786635"/>
              </p:ext>
            </p:extLst>
          </p:nvPr>
        </p:nvGraphicFramePr>
        <p:xfrm>
          <a:off x="9774238" y="7109048"/>
          <a:ext cx="2819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2" name="Equation" r:id="rId7" imgW="1409400" imgH="342720" progId="Equation.3">
                  <p:embed/>
                </p:oleObj>
              </mc:Choice>
              <mc:Fallback>
                <p:oleObj name="Equation" r:id="rId7" imgW="14094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4238" y="7109048"/>
                        <a:ext cx="2819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10750872" y="6462294"/>
            <a:ext cx="866987" cy="531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500" b="0" dirty="0">
                <a:solidFill>
                  <a:schemeClr val="bg1"/>
                </a:solidFill>
              </a:rPr>
              <a:t>or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</p:spPr>
        <p:txBody>
          <a:bodyPr/>
          <a:lstStyle/>
          <a:p>
            <a:fld id="{4F0FB6BC-84A6-4609-A72D-14054CEE50D6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1920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General Structure of ANN</a:t>
            </a:r>
          </a:p>
        </p:txBody>
      </p:sp>
      <p:graphicFrame>
        <p:nvGraphicFramePr>
          <p:cNvPr id="29698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2936069"/>
              </p:ext>
            </p:extLst>
          </p:nvPr>
        </p:nvGraphicFramePr>
        <p:xfrm>
          <a:off x="6341322" y="1852464"/>
          <a:ext cx="6213106" cy="3459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2" name="Visio" r:id="rId3" imgW="7962595" imgH="4433250" progId="Visio.Drawing.6">
                  <p:embed/>
                </p:oleObj>
              </mc:Choice>
              <mc:Fallback>
                <p:oleObj name="Visio" r:id="rId3" imgW="7962595" imgH="443325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1322" y="1852464"/>
                        <a:ext cx="6213106" cy="3459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969932136"/>
              </p:ext>
            </p:extLst>
          </p:nvPr>
        </p:nvGraphicFramePr>
        <p:xfrm>
          <a:off x="525736" y="2140496"/>
          <a:ext cx="5010006" cy="6060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3" name="Visio" r:id="rId5" imgW="5417922" imgH="6555254" progId="Visio.Drawing.6">
                  <p:embed/>
                </p:oleObj>
              </mc:Choice>
              <mc:Fallback>
                <p:oleObj name="Visio" r:id="rId5" imgW="5417922" imgH="655525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36" y="2140496"/>
                        <a:ext cx="5010006" cy="60609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7586134" y="6827520"/>
            <a:ext cx="4985173" cy="931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500" b="0" dirty="0">
                <a:solidFill>
                  <a:schemeClr val="bg1"/>
                </a:solidFill>
              </a:rPr>
              <a:t>Training ANN means </a:t>
            </a:r>
            <a:r>
              <a:rPr lang="en-US" altLang="en-US" sz="2500" b="0" dirty="0" smtClean="0">
                <a:solidFill>
                  <a:schemeClr val="bg1"/>
                </a:solidFill>
              </a:rPr>
              <a:t>changing </a:t>
            </a:r>
            <a:r>
              <a:rPr lang="en-US" altLang="en-US" sz="2500" b="0" dirty="0">
                <a:solidFill>
                  <a:schemeClr val="bg1"/>
                </a:solidFill>
              </a:rPr>
              <a:t>the </a:t>
            </a:r>
            <a:r>
              <a:rPr lang="en-US" altLang="en-US" sz="2500" b="0" dirty="0" smtClean="0">
                <a:solidFill>
                  <a:schemeClr val="bg1"/>
                </a:solidFill>
              </a:rPr>
              <a:t>weights</a:t>
            </a:r>
            <a:endParaRPr lang="en-US" altLang="en-US" sz="2500" b="0" dirty="0">
              <a:solidFill>
                <a:schemeClr val="bg1"/>
              </a:solidFill>
            </a:endParaRPr>
          </a:p>
        </p:txBody>
      </p:sp>
      <p:sp>
        <p:nvSpPr>
          <p:cNvPr id="29702" name="AutoShape 6"/>
          <p:cNvSpPr>
            <a:spLocks noChangeArrowheads="1"/>
          </p:cNvSpPr>
          <p:nvPr/>
        </p:nvSpPr>
        <p:spPr bwMode="auto">
          <a:xfrm>
            <a:off x="4876800" y="5527040"/>
            <a:ext cx="3901440" cy="975360"/>
          </a:xfrm>
          <a:prstGeom prst="curvedUpArrow">
            <a:avLst>
              <a:gd name="adj1" fmla="val 44296"/>
              <a:gd name="adj2" fmla="val 124296"/>
              <a:gd name="adj3" fmla="val 3729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30046" tIns="65023" rIns="130046" bIns="65023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nl-NL" alt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</p:spPr>
        <p:txBody>
          <a:bodyPr/>
          <a:lstStyle/>
          <a:p>
            <a:fld id="{4F0FB6BC-84A6-4609-A72D-14054CEE50D6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80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a Rule-based Classifier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41960" y="2356520"/>
            <a:ext cx="7543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92100" indent="-2921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92100" marR="0" lvl="0" indent="-292100" defTabSz="914400" eaLnBrk="0" fontAlgn="auto" latinLnBrk="0" hangingPunct="0">
              <a:lnSpc>
                <a:spcPct val="100000"/>
              </a:lnSpc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R1: (Give Birth = no) </a:t>
            </a: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sym typeface="Symbol" pitchFamily="18" charset="2"/>
              </a:rPr>
              <a:t> (Can Fly = yes)  Birds</a:t>
            </a:r>
          </a:p>
          <a:p>
            <a:pPr marL="292100" marR="0" lvl="0" indent="-292100" defTabSz="914400" eaLnBrk="0" fontAlgn="auto" latinLnBrk="0" hangingPunct="0">
              <a:lnSpc>
                <a:spcPct val="100000"/>
              </a:lnSpc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R2: (Give Birth = no) </a:t>
            </a: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sym typeface="Symbol" pitchFamily="18" charset="2"/>
              </a:rPr>
              <a:t> (Live in Water = yes)  Fishes</a:t>
            </a:r>
          </a:p>
          <a:p>
            <a:pPr marL="292100" marR="0" lvl="0" indent="-292100" defTabSz="914400" eaLnBrk="0" fontAlgn="auto" latinLnBrk="0" hangingPunct="0">
              <a:lnSpc>
                <a:spcPct val="100000"/>
              </a:lnSpc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R3: (Give Birth = yes) </a:t>
            </a: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sym typeface="Symbol" pitchFamily="18" charset="2"/>
              </a:rPr>
              <a:t> (Blood Type = warm)  Mammals</a:t>
            </a:r>
          </a:p>
          <a:p>
            <a:pPr marL="292100" marR="0" lvl="0" indent="-292100" defTabSz="914400" eaLnBrk="0" fontAlgn="auto" latinLnBrk="0" hangingPunct="0">
              <a:lnSpc>
                <a:spcPct val="100000"/>
              </a:lnSpc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R4: (Give Birth = no) </a:t>
            </a: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sym typeface="Symbol" pitchFamily="18" charset="2"/>
              </a:rPr>
              <a:t> (Can Fly = no)  Reptiles</a:t>
            </a:r>
          </a:p>
          <a:p>
            <a:pPr marL="292100" marR="0" lvl="0" indent="-292100" defTabSz="914400" eaLnBrk="0" fontAlgn="auto" latinLnBrk="0" hangingPunct="0">
              <a:lnSpc>
                <a:spcPct val="100000"/>
              </a:lnSpc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R5: (Live in Water</a:t>
            </a: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sym typeface="Symbol" pitchFamily="18" charset="2"/>
              </a:rPr>
              <a:t> = sometimes)  Amphibians </a:t>
            </a: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840" y="4732784"/>
            <a:ext cx="9902995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613968" y="6244952"/>
            <a:ext cx="7467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92100" indent="-2921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92100" marR="0" lvl="0" indent="-292100" defTabSz="914400" eaLnBrk="0" fontAlgn="auto" latinLnBrk="0" hangingPunct="0">
              <a:lnSpc>
                <a:spcPct val="100000"/>
              </a:lnSpc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 lemur triggers rule R3, so it is classified as a mammal</a:t>
            </a:r>
          </a:p>
          <a:p>
            <a:pPr marL="292100" marR="0" lvl="0" indent="-292100" defTabSz="914400" eaLnBrk="0" fontAlgn="auto" latinLnBrk="0" hangingPunct="0">
              <a:lnSpc>
                <a:spcPct val="100000"/>
              </a:lnSpc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 turtle triggers both R4 and R5</a:t>
            </a:r>
          </a:p>
          <a:p>
            <a:pPr marL="292100" marR="0" lvl="0" indent="-292100" defTabSz="914400" eaLnBrk="0" fontAlgn="auto" latinLnBrk="0" hangingPunct="0">
              <a:lnSpc>
                <a:spcPct val="100000"/>
              </a:lnSpc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 dogfish shark triggers none of the rules</a:t>
            </a:r>
            <a:endParaRPr kumimoji="0" lang="en-US" altLang="en-US" sz="2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90885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Algorithm for learning ANN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/>
          </a:p>
          <a:p>
            <a:r>
              <a:rPr lang="en-US" altLang="en-US" dirty="0" smtClean="0"/>
              <a:t>Initialize </a:t>
            </a:r>
            <a:r>
              <a:rPr lang="en-US" altLang="en-US" dirty="0"/>
              <a:t>the weights (</a:t>
            </a:r>
            <a:r>
              <a:rPr lang="en-US" altLang="en-US" i="1" dirty="0"/>
              <a:t>w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w</a:t>
            </a:r>
            <a:r>
              <a:rPr lang="en-US" altLang="en-US" baseline="-25000" dirty="0"/>
              <a:t>1</a:t>
            </a:r>
            <a:r>
              <a:rPr lang="en-US" altLang="en-US" dirty="0"/>
              <a:t>, …, </a:t>
            </a:r>
            <a:r>
              <a:rPr lang="en-US" altLang="en-US" i="1" dirty="0" err="1"/>
              <a:t>w</a:t>
            </a:r>
            <a:r>
              <a:rPr lang="en-US" altLang="en-US" baseline="-25000" dirty="0" err="1"/>
              <a:t>k</a:t>
            </a:r>
            <a:r>
              <a:rPr lang="en-US" altLang="en-US" dirty="0"/>
              <a:t>)</a:t>
            </a:r>
          </a:p>
          <a:p>
            <a:endParaRPr lang="en-US" altLang="en-US" dirty="0"/>
          </a:p>
          <a:p>
            <a:r>
              <a:rPr lang="en-US" altLang="en-US" dirty="0"/>
              <a:t>Adjust the weights in such a way that the output of ANN is consistent with </a:t>
            </a:r>
            <a:r>
              <a:rPr lang="en-US" altLang="en-US" dirty="0" smtClean="0"/>
              <a:t>the class </a:t>
            </a:r>
            <a:r>
              <a:rPr lang="en-US" altLang="en-US" dirty="0"/>
              <a:t>labels of </a:t>
            </a:r>
            <a:r>
              <a:rPr lang="en-US" altLang="en-US" dirty="0" smtClean="0"/>
              <a:t>the training examples</a:t>
            </a:r>
          </a:p>
          <a:p>
            <a:endParaRPr lang="en-US" altLang="en-US" dirty="0"/>
          </a:p>
          <a:p>
            <a:pPr lvl="1"/>
            <a:r>
              <a:rPr lang="en-US" altLang="en-US" dirty="0"/>
              <a:t>Objective function: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Find </a:t>
            </a:r>
            <a:r>
              <a:rPr lang="en-US" altLang="en-US" dirty="0"/>
              <a:t>the weights that minimize the above objective </a:t>
            </a:r>
            <a:r>
              <a:rPr lang="en-US" altLang="en-US" dirty="0" smtClean="0"/>
              <a:t>function e.g</a:t>
            </a:r>
            <a:r>
              <a:rPr lang="en-US" altLang="en-US" dirty="0"/>
              <a:t>., </a:t>
            </a:r>
            <a:r>
              <a:rPr lang="en-US" altLang="en-US" dirty="0" smtClean="0"/>
              <a:t>using the so-called </a:t>
            </a:r>
            <a:r>
              <a:rPr lang="en-US" altLang="en-US" dirty="0" err="1" smtClean="0"/>
              <a:t>backpropagation</a:t>
            </a:r>
            <a:r>
              <a:rPr lang="en-US" altLang="en-US" dirty="0" smtClean="0"/>
              <a:t> algorithm</a:t>
            </a:r>
          </a:p>
          <a:p>
            <a:pPr lvl="1"/>
            <a:endParaRPr lang="en-US" altLang="en-US" dirty="0"/>
          </a:p>
          <a:p>
            <a:r>
              <a:rPr lang="en-US" altLang="en-US" dirty="0" smtClean="0"/>
              <a:t>Revival of “deep learning”: clever ways to initialize the weights in combination with lots of data to learn huge neural networks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60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13491442"/>
              </p:ext>
            </p:extLst>
          </p:nvPr>
        </p:nvGraphicFramePr>
        <p:xfrm>
          <a:off x="4126136" y="4372744"/>
          <a:ext cx="3749382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4" name="Equation" r:id="rId3" imgW="1917700" imgH="368300" progId="Equation.3">
                  <p:embed/>
                </p:oleObj>
              </mc:Choice>
              <mc:Fallback>
                <p:oleObj name="Equation" r:id="rId3" imgW="1917700" imgH="3683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6136" y="4372744"/>
                        <a:ext cx="3749382" cy="720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7758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Support Vector Machines</a:t>
            </a:r>
          </a:p>
        </p:txBody>
      </p:sp>
      <p:graphicFrame>
        <p:nvGraphicFramePr>
          <p:cNvPr id="31746" name="Object 102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857596"/>
              </p:ext>
            </p:extLst>
          </p:nvPr>
        </p:nvGraphicFramePr>
        <p:xfrm>
          <a:off x="4114800" y="1828800"/>
          <a:ext cx="4955884" cy="4678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8" name="Visio" r:id="rId3" imgW="7432040" imgH="7017225" progId="Visio.Drawing.6">
                  <p:embed/>
                </p:oleObj>
              </mc:Choice>
              <mc:Fallback>
                <p:oleObj name="Visio" r:id="rId3" imgW="7432040" imgH="701722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828800"/>
                        <a:ext cx="4955884" cy="46789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Rectangle 102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01800" y="7109048"/>
            <a:ext cx="10945216" cy="541337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altLang="en-US" dirty="0"/>
              <a:t>Find a linear </a:t>
            </a:r>
            <a:r>
              <a:rPr lang="en-US" altLang="en-US" dirty="0" err="1"/>
              <a:t>hyperplane</a:t>
            </a:r>
            <a:r>
              <a:rPr lang="en-US" altLang="en-US" dirty="0"/>
              <a:t> (decision boundary) that will separate the data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</p:spPr>
        <p:txBody>
          <a:bodyPr/>
          <a:lstStyle/>
          <a:p>
            <a:fld id="{4F0FB6BC-84A6-4609-A72D-14054CEE50D6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4210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Support Vector Machines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198144" y="6927221"/>
            <a:ext cx="5184576" cy="541867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altLang="en-US" dirty="0"/>
              <a:t>One </a:t>
            </a:r>
            <a:r>
              <a:rPr lang="en-US" altLang="en-US" dirty="0" smtClean="0"/>
              <a:t>possible solution</a:t>
            </a:r>
            <a:endParaRPr lang="en-US" altLang="en-US" dirty="0"/>
          </a:p>
        </p:txBody>
      </p:sp>
      <p:graphicFrame>
        <p:nvGraphicFramePr>
          <p:cNvPr id="32770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913751688"/>
              </p:ext>
            </p:extLst>
          </p:nvPr>
        </p:nvGraphicFramePr>
        <p:xfrm>
          <a:off x="4114800" y="1828800"/>
          <a:ext cx="4979467" cy="4701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2" name="Visio" r:id="rId3" imgW="7432040" imgH="7017225" progId="Visio.Drawing.6">
                  <p:embed/>
                </p:oleObj>
              </mc:Choice>
              <mc:Fallback>
                <p:oleObj name="Visio" r:id="rId3" imgW="7432040" imgH="701722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828800"/>
                        <a:ext cx="4979467" cy="47015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</p:spPr>
        <p:txBody>
          <a:bodyPr/>
          <a:lstStyle/>
          <a:p>
            <a:fld id="{4F0FB6BC-84A6-4609-A72D-14054CEE50D6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39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Support Vector Machines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414168" y="6893024"/>
            <a:ext cx="4520373" cy="541867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altLang="en-US" dirty="0"/>
              <a:t>Another possible solution</a:t>
            </a:r>
          </a:p>
        </p:txBody>
      </p:sp>
      <p:graphicFrame>
        <p:nvGraphicFramePr>
          <p:cNvPr id="33794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475766072"/>
              </p:ext>
            </p:extLst>
          </p:nvPr>
        </p:nvGraphicFramePr>
        <p:xfrm>
          <a:off x="4114800" y="1828800"/>
          <a:ext cx="4979467" cy="4701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6" name="Visio" r:id="rId3" imgW="7432040" imgH="7017225" progId="Visio.Drawing.6">
                  <p:embed/>
                </p:oleObj>
              </mc:Choice>
              <mc:Fallback>
                <p:oleObj name="Visio" r:id="rId3" imgW="7432040" imgH="701722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828800"/>
                        <a:ext cx="4979467" cy="47015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</p:spPr>
        <p:txBody>
          <a:bodyPr/>
          <a:lstStyle/>
          <a:p>
            <a:fld id="{4F0FB6BC-84A6-4609-A72D-14054CEE50D6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3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Support Vector Machines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103617" y="6893024"/>
            <a:ext cx="5339432" cy="541867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altLang="en-US" sz="2800" dirty="0"/>
              <a:t>Other possible solutions</a:t>
            </a:r>
          </a:p>
        </p:txBody>
      </p:sp>
      <p:graphicFrame>
        <p:nvGraphicFramePr>
          <p:cNvPr id="34818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444874054"/>
              </p:ext>
            </p:extLst>
          </p:nvPr>
        </p:nvGraphicFramePr>
        <p:xfrm>
          <a:off x="4114800" y="1828800"/>
          <a:ext cx="4979467" cy="4701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0" name="Visio" r:id="rId3" imgW="7432040" imgH="7017225" progId="Visio.Drawing.6">
                  <p:embed/>
                </p:oleObj>
              </mc:Choice>
              <mc:Fallback>
                <p:oleObj name="Visio" r:id="rId3" imgW="7432040" imgH="701722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828800"/>
                        <a:ext cx="4979467" cy="47015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7493" name="Line 5"/>
          <p:cNvSpPr>
            <a:spLocks noChangeShapeType="1"/>
          </p:cNvSpPr>
          <p:nvPr/>
        </p:nvSpPr>
        <p:spPr bwMode="auto">
          <a:xfrm>
            <a:off x="3793067" y="3359572"/>
            <a:ext cx="5960533" cy="195072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1087494" name="Line 6"/>
          <p:cNvSpPr>
            <a:spLocks noChangeShapeType="1"/>
          </p:cNvSpPr>
          <p:nvPr/>
        </p:nvSpPr>
        <p:spPr bwMode="auto">
          <a:xfrm>
            <a:off x="3793067" y="3034452"/>
            <a:ext cx="5960533" cy="195072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1087495" name="Line 7"/>
          <p:cNvSpPr>
            <a:spLocks noChangeShapeType="1"/>
          </p:cNvSpPr>
          <p:nvPr/>
        </p:nvSpPr>
        <p:spPr bwMode="auto">
          <a:xfrm>
            <a:off x="3793067" y="2492586"/>
            <a:ext cx="5960533" cy="3142827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1087496" name="Line 8"/>
          <p:cNvSpPr>
            <a:spLocks noChangeShapeType="1"/>
          </p:cNvSpPr>
          <p:nvPr/>
        </p:nvSpPr>
        <p:spPr bwMode="auto">
          <a:xfrm>
            <a:off x="3793067" y="3142826"/>
            <a:ext cx="5960533" cy="2709333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1087497" name="Line 9"/>
          <p:cNvSpPr>
            <a:spLocks noChangeShapeType="1"/>
          </p:cNvSpPr>
          <p:nvPr/>
        </p:nvSpPr>
        <p:spPr bwMode="auto">
          <a:xfrm>
            <a:off x="3793067" y="2817706"/>
            <a:ext cx="5960533" cy="227584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</p:spPr>
        <p:txBody>
          <a:bodyPr/>
          <a:lstStyle/>
          <a:p>
            <a:fld id="{4F0FB6BC-84A6-4609-A72D-14054CEE50D6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67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7493" grpId="0" animBg="1"/>
      <p:bldP spid="1087494" grpId="0" animBg="1"/>
      <p:bldP spid="1087495" grpId="0" animBg="1"/>
      <p:bldP spid="1087496" grpId="0" animBg="1"/>
      <p:bldP spid="108749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Support Vector Machines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054128" y="6749008"/>
            <a:ext cx="5024429" cy="122413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Which one is better? B1 or B2</a:t>
            </a:r>
            <a:r>
              <a:rPr lang="en-US" altLang="en-US" dirty="0" smtClean="0"/>
              <a:t>?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How do you define better?</a:t>
            </a:r>
          </a:p>
        </p:txBody>
      </p:sp>
      <p:graphicFrame>
        <p:nvGraphicFramePr>
          <p:cNvPr id="35842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536459581"/>
              </p:ext>
            </p:extLst>
          </p:nvPr>
        </p:nvGraphicFramePr>
        <p:xfrm>
          <a:off x="4114800" y="1828800"/>
          <a:ext cx="4979467" cy="4701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4" name="Visio" r:id="rId3" imgW="7432040" imgH="7017225" progId="Visio.Drawing.6">
                  <p:embed/>
                </p:oleObj>
              </mc:Choice>
              <mc:Fallback>
                <p:oleObj name="Visio" r:id="rId3" imgW="7432040" imgH="701722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828800"/>
                        <a:ext cx="4979467" cy="47015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</p:spPr>
        <p:txBody>
          <a:bodyPr/>
          <a:lstStyle/>
          <a:p>
            <a:fld id="{4F0FB6BC-84A6-4609-A72D-14054CEE50D6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25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Support Vector Machines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97744" y="6821016"/>
            <a:ext cx="12137813" cy="541867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altLang="en-US" dirty="0"/>
              <a:t>Find </a:t>
            </a:r>
            <a:r>
              <a:rPr lang="en-US" altLang="en-US" dirty="0" smtClean="0"/>
              <a:t>the </a:t>
            </a:r>
            <a:r>
              <a:rPr lang="en-US" altLang="en-US" dirty="0" err="1" smtClean="0"/>
              <a:t>hyperplane</a:t>
            </a:r>
            <a:r>
              <a:rPr lang="en-US" altLang="en-US" dirty="0" smtClean="0"/>
              <a:t> that </a:t>
            </a:r>
            <a:r>
              <a:rPr lang="en-US" altLang="en-US" dirty="0" smtClean="0">
                <a:solidFill>
                  <a:srgbClr val="C00000"/>
                </a:solidFill>
              </a:rPr>
              <a:t>maximizes </a:t>
            </a:r>
            <a:r>
              <a:rPr lang="en-US" altLang="en-US" dirty="0">
                <a:solidFill>
                  <a:srgbClr val="C00000"/>
                </a:solidFill>
              </a:rPr>
              <a:t>the margin </a:t>
            </a:r>
            <a:r>
              <a:rPr lang="en-US" altLang="en-US" dirty="0"/>
              <a:t>=&gt; B1 is better than B2</a:t>
            </a:r>
          </a:p>
        </p:txBody>
      </p:sp>
      <p:graphicFrame>
        <p:nvGraphicFramePr>
          <p:cNvPr id="36866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83136211"/>
              </p:ext>
            </p:extLst>
          </p:nvPr>
        </p:nvGraphicFramePr>
        <p:xfrm>
          <a:off x="4114800" y="1828800"/>
          <a:ext cx="4979467" cy="4701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9" name="Visio" r:id="rId3" imgW="7432040" imgH="7017225" progId="Visio.Drawing.6">
                  <p:embed/>
                </p:oleObj>
              </mc:Choice>
              <mc:Fallback>
                <p:oleObj name="Visio" r:id="rId3" imgW="7432040" imgH="701722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828800"/>
                        <a:ext cx="4979467" cy="47015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</p:spPr>
        <p:txBody>
          <a:bodyPr/>
          <a:lstStyle/>
          <a:p>
            <a:fld id="{4F0FB6BC-84A6-4609-A72D-14054CEE50D6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Support Vector Machines</a:t>
            </a:r>
          </a:p>
        </p:txBody>
      </p:sp>
      <p:graphicFrame>
        <p:nvGraphicFramePr>
          <p:cNvPr id="37890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718446379"/>
              </p:ext>
            </p:extLst>
          </p:nvPr>
        </p:nvGraphicFramePr>
        <p:xfrm>
          <a:off x="4114800" y="1828800"/>
          <a:ext cx="4979467" cy="4701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8" name="Visio" r:id="rId3" imgW="7432040" imgH="7017225" progId="Visio.Drawing.6">
                  <p:embed/>
                </p:oleObj>
              </mc:Choice>
              <mc:Fallback>
                <p:oleObj name="Visio" r:id="rId3" imgW="7432040" imgH="701722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828800"/>
                        <a:ext cx="4979467" cy="47015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7" name="Line 4"/>
          <p:cNvSpPr>
            <a:spLocks noChangeShapeType="1"/>
          </p:cNvSpPr>
          <p:nvPr/>
        </p:nvSpPr>
        <p:spPr bwMode="auto">
          <a:xfrm flipH="1">
            <a:off x="2600960" y="2709334"/>
            <a:ext cx="1733973" cy="10837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30046" tIns="65023" rIns="130046" bIns="65023"/>
          <a:lstStyle/>
          <a:p>
            <a:endParaRPr lang="en-US"/>
          </a:p>
        </p:txBody>
      </p:sp>
      <p:graphicFrame>
        <p:nvGraphicFramePr>
          <p:cNvPr id="37891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3362538"/>
              </p:ext>
            </p:extLst>
          </p:nvPr>
        </p:nvGraphicFramePr>
        <p:xfrm>
          <a:off x="1123923" y="3684693"/>
          <a:ext cx="2041031" cy="453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9" name="Equation" r:id="rId5" imgW="799920" imgH="177480" progId="Equation.3">
                  <p:embed/>
                </p:oleObj>
              </mc:Choice>
              <mc:Fallback>
                <p:oleObj name="Equation" r:id="rId5" imgW="7999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23" y="3684693"/>
                        <a:ext cx="2041031" cy="453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8" name="Line 6"/>
          <p:cNvSpPr>
            <a:spLocks noChangeShapeType="1"/>
          </p:cNvSpPr>
          <p:nvPr/>
        </p:nvSpPr>
        <p:spPr bwMode="auto">
          <a:xfrm flipH="1">
            <a:off x="2600960" y="3467948"/>
            <a:ext cx="1842347" cy="1171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30046" tIns="65023" rIns="130046" bIns="65023"/>
          <a:lstStyle/>
          <a:p>
            <a:endParaRPr lang="en-US"/>
          </a:p>
        </p:txBody>
      </p:sp>
      <p:graphicFrame>
        <p:nvGraphicFramePr>
          <p:cNvPr id="3789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962246"/>
              </p:ext>
            </p:extLst>
          </p:nvPr>
        </p:nvGraphicFramePr>
        <p:xfrm>
          <a:off x="1026840" y="4531361"/>
          <a:ext cx="2235200" cy="45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0" name="Equation" r:id="rId7" imgW="876240" imgH="177480" progId="Equation.3">
                  <p:embed/>
                </p:oleObj>
              </mc:Choice>
              <mc:Fallback>
                <p:oleObj name="Equation" r:id="rId7" imgW="8762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6840" y="4531361"/>
                        <a:ext cx="2235200" cy="45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9" name="Line 8"/>
          <p:cNvSpPr>
            <a:spLocks noChangeShapeType="1"/>
          </p:cNvSpPr>
          <p:nvPr/>
        </p:nvSpPr>
        <p:spPr bwMode="auto">
          <a:xfrm flipV="1">
            <a:off x="8994987" y="4985173"/>
            <a:ext cx="1733973" cy="110405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30046" tIns="65023" rIns="130046" bIns="65023"/>
          <a:lstStyle/>
          <a:p>
            <a:endParaRPr lang="en-US"/>
          </a:p>
        </p:txBody>
      </p:sp>
      <p:graphicFrame>
        <p:nvGraphicFramePr>
          <p:cNvPr id="378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777507"/>
              </p:ext>
            </p:extLst>
          </p:nvPr>
        </p:nvGraphicFramePr>
        <p:xfrm>
          <a:off x="9861973" y="4053841"/>
          <a:ext cx="2171982" cy="453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1" name="Equation" r:id="rId9" imgW="850680" imgH="177480" progId="Equation.3">
                  <p:embed/>
                </p:oleObj>
              </mc:Choice>
              <mc:Fallback>
                <p:oleObj name="Equation" r:id="rId9" imgW="8506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61973" y="4053841"/>
                        <a:ext cx="2171982" cy="453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784139"/>
              </p:ext>
            </p:extLst>
          </p:nvPr>
        </p:nvGraphicFramePr>
        <p:xfrm>
          <a:off x="816186" y="6965032"/>
          <a:ext cx="5411893" cy="1194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2" name="Equation" r:id="rId11" imgW="1815840" imgH="457200" progId="Equation.3">
                  <p:embed/>
                </p:oleObj>
              </mc:Choice>
              <mc:Fallback>
                <p:oleObj name="Equation" r:id="rId11" imgW="1815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186" y="6965032"/>
                        <a:ext cx="5411893" cy="11943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888588"/>
              </p:ext>
            </p:extLst>
          </p:nvPr>
        </p:nvGraphicFramePr>
        <p:xfrm>
          <a:off x="9166696" y="6749008"/>
          <a:ext cx="2395502" cy="107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3" name="Equation" r:id="rId13" imgW="939600" imgH="419040" progId="Equation.3">
                  <p:embed/>
                </p:oleObj>
              </mc:Choice>
              <mc:Fallback>
                <p:oleObj name="Equation" r:id="rId13" imgW="9396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6696" y="6749008"/>
                        <a:ext cx="2395502" cy="107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</p:spPr>
        <p:txBody>
          <a:bodyPr/>
          <a:lstStyle/>
          <a:p>
            <a:fld id="{4F0FB6BC-84A6-4609-A72D-14054CEE50D6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922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Support Vector Machines: Constrained Optimization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We want to maximize: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which is equivalent to minimizing:</a:t>
            </a:r>
          </a:p>
          <a:p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 smtClean="0"/>
              <a:t>But we would like to satisfy the </a:t>
            </a:r>
            <a:r>
              <a:rPr lang="en-US" altLang="en-US" dirty="0" smtClean="0">
                <a:solidFill>
                  <a:srgbClr val="003399"/>
                </a:solidFill>
              </a:rPr>
              <a:t>constraint</a:t>
            </a:r>
            <a:r>
              <a:rPr lang="en-US" altLang="en-US" dirty="0" smtClean="0"/>
              <a:t> that all data points are correctly classified: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endParaRPr lang="en-US" altLang="en-US" dirty="0"/>
          </a:p>
          <a:p>
            <a:r>
              <a:rPr lang="en-US" altLang="en-US" dirty="0" smtClean="0"/>
              <a:t>This is a constrained optimization problem, with various numerical approaches for solving it (e.g., quadratic programming)</a:t>
            </a:r>
          </a:p>
        </p:txBody>
      </p:sp>
      <p:graphicFrame>
        <p:nvGraphicFramePr>
          <p:cNvPr id="389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339141"/>
              </p:ext>
            </p:extLst>
          </p:nvPr>
        </p:nvGraphicFramePr>
        <p:xfrm>
          <a:off x="4774208" y="1852464"/>
          <a:ext cx="2349000" cy="104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4" name="Equation" r:id="rId3" imgW="939600" imgH="419040" progId="Equation.3">
                  <p:embed/>
                </p:oleObj>
              </mc:Choice>
              <mc:Fallback>
                <p:oleObj name="Equation" r:id="rId3" imgW="9396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4208" y="1852464"/>
                        <a:ext cx="2349000" cy="104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812191"/>
              </p:ext>
            </p:extLst>
          </p:nvPr>
        </p:nvGraphicFramePr>
        <p:xfrm>
          <a:off x="4558184" y="5092824"/>
          <a:ext cx="4730400" cy="120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5" name="Equation" r:id="rId5" imgW="1892160" imgH="482400" progId="Equation.3">
                  <p:embed/>
                </p:oleObj>
              </mc:Choice>
              <mc:Fallback>
                <p:oleObj name="Equation" r:id="rId5" imgW="18921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8184" y="5092824"/>
                        <a:ext cx="4730400" cy="120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0550"/>
              </p:ext>
            </p:extLst>
          </p:nvPr>
        </p:nvGraphicFramePr>
        <p:xfrm>
          <a:off x="6214368" y="3004592"/>
          <a:ext cx="2126700" cy="104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6" name="Equation" r:id="rId7" imgW="850680" imgH="419040" progId="Equation.3">
                  <p:embed/>
                </p:oleObj>
              </mc:Choice>
              <mc:Fallback>
                <p:oleObj name="Equation" r:id="rId7" imgW="8506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4368" y="3004592"/>
                        <a:ext cx="2126700" cy="104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</p:spPr>
        <p:txBody>
          <a:bodyPr/>
          <a:lstStyle/>
          <a:p>
            <a:fld id="{4F0FB6BC-84A6-4609-A72D-14054CEE50D6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7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Support Vector Machines: Nonlinearly Separable Case</a:t>
            </a:r>
          </a:p>
        </p:txBody>
      </p:sp>
      <p:graphicFrame>
        <p:nvGraphicFramePr>
          <p:cNvPr id="39938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5092046"/>
              </p:ext>
            </p:extLst>
          </p:nvPr>
        </p:nvGraphicFramePr>
        <p:xfrm>
          <a:off x="3910112" y="2428528"/>
          <a:ext cx="5284850" cy="4989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2" name="Visio" r:id="rId3" imgW="7432040" imgH="7017225" progId="Visio.Drawing.6">
                  <p:embed/>
                </p:oleObj>
              </mc:Choice>
              <mc:Fallback>
                <p:oleObj name="Visio" r:id="rId3" imgW="7432040" imgH="701722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0112" y="2428528"/>
                        <a:ext cx="5284850" cy="49894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257009" y="3149408"/>
            <a:ext cx="4553289" cy="3546230"/>
            <a:chOff x="1584" y="1632"/>
            <a:chExt cx="2544" cy="1968"/>
          </a:xfrm>
        </p:grpSpPr>
        <p:sp>
          <p:nvSpPr>
            <p:cNvPr id="39942" name="Oval 6"/>
            <p:cNvSpPr>
              <a:spLocks noChangeArrowheads="1"/>
            </p:cNvSpPr>
            <p:nvPr/>
          </p:nvSpPr>
          <p:spPr bwMode="auto">
            <a:xfrm>
              <a:off x="1584" y="1632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39943" name="Oval 7"/>
            <p:cNvSpPr>
              <a:spLocks noChangeArrowheads="1"/>
            </p:cNvSpPr>
            <p:nvPr/>
          </p:nvSpPr>
          <p:spPr bwMode="auto">
            <a:xfrm>
              <a:off x="2304" y="2208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39944" name="Oval 8"/>
            <p:cNvSpPr>
              <a:spLocks noChangeArrowheads="1"/>
            </p:cNvSpPr>
            <p:nvPr/>
          </p:nvSpPr>
          <p:spPr bwMode="auto">
            <a:xfrm>
              <a:off x="2208" y="1680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39945" name="Oval 9"/>
            <p:cNvSpPr>
              <a:spLocks noChangeArrowheads="1"/>
            </p:cNvSpPr>
            <p:nvPr/>
          </p:nvSpPr>
          <p:spPr bwMode="auto">
            <a:xfrm>
              <a:off x="2832" y="3264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39946" name="Oval 10"/>
            <p:cNvSpPr>
              <a:spLocks noChangeArrowheads="1"/>
            </p:cNvSpPr>
            <p:nvPr/>
          </p:nvSpPr>
          <p:spPr bwMode="auto">
            <a:xfrm>
              <a:off x="3312" y="2400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39947" name="Oval 11"/>
            <p:cNvSpPr>
              <a:spLocks noChangeArrowheads="1"/>
            </p:cNvSpPr>
            <p:nvPr/>
          </p:nvSpPr>
          <p:spPr bwMode="auto">
            <a:xfrm>
              <a:off x="3792" y="2736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nl-NL" altLang="en-US"/>
            </a:p>
          </p:txBody>
        </p:sp>
      </p:grpSp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</p:spPr>
        <p:txBody>
          <a:bodyPr/>
          <a:lstStyle/>
          <a:p>
            <a:fld id="{4F0FB6BC-84A6-4609-A72D-14054CEE50D6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1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Characteristics of </a:t>
            </a:r>
            <a:r>
              <a:rPr lang="en-US" altLang="en-US" dirty="0" smtClean="0"/>
              <a:t>Rule-based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/>
          </a:p>
          <a:p>
            <a:r>
              <a:rPr lang="en-US" altLang="en-US" dirty="0" smtClean="0">
                <a:solidFill>
                  <a:srgbClr val="003399"/>
                </a:solidFill>
              </a:rPr>
              <a:t>Mutually </a:t>
            </a:r>
            <a:r>
              <a:rPr lang="en-US" altLang="en-US" dirty="0">
                <a:solidFill>
                  <a:srgbClr val="003399"/>
                </a:solidFill>
              </a:rPr>
              <a:t>exclusive </a:t>
            </a:r>
            <a:r>
              <a:rPr lang="en-US" altLang="en-US" dirty="0" smtClean="0"/>
              <a:t>rules</a:t>
            </a:r>
          </a:p>
          <a:p>
            <a:endParaRPr lang="en-US" altLang="en-US" dirty="0"/>
          </a:p>
          <a:p>
            <a:pPr lvl="1"/>
            <a:r>
              <a:rPr lang="en-US" altLang="en-US" dirty="0"/>
              <a:t>Classifier contains mutually exclusive rules if the rules are independent of each </a:t>
            </a:r>
            <a:r>
              <a:rPr lang="en-US" altLang="en-US" dirty="0" smtClean="0"/>
              <a:t>other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Every record is covered by at most one </a:t>
            </a:r>
            <a:r>
              <a:rPr lang="en-US" altLang="en-US" dirty="0" smtClean="0"/>
              <a:t>rule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>
                <a:solidFill>
                  <a:srgbClr val="003399"/>
                </a:solidFill>
              </a:rPr>
              <a:t>Exhaustive</a:t>
            </a:r>
            <a:r>
              <a:rPr lang="en-US" altLang="en-US" dirty="0"/>
              <a:t> </a:t>
            </a:r>
            <a:r>
              <a:rPr lang="en-US" altLang="en-US" dirty="0" smtClean="0"/>
              <a:t>rules</a:t>
            </a:r>
          </a:p>
          <a:p>
            <a:endParaRPr lang="en-US" altLang="en-US" dirty="0"/>
          </a:p>
          <a:p>
            <a:pPr lvl="1"/>
            <a:r>
              <a:rPr lang="en-US" altLang="en-US" dirty="0"/>
              <a:t>Classifier has exhaustive coverage if it accounts for every possible combination of attribute values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Each </a:t>
            </a:r>
            <a:r>
              <a:rPr lang="en-US" altLang="en-US" dirty="0"/>
              <a:t>record is covered by at least one rule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2165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Support Vector Machines: Nonlinearly Separable Case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Introduce “</a:t>
            </a:r>
            <a:r>
              <a:rPr lang="en-US" altLang="en-US" dirty="0" smtClean="0">
                <a:solidFill>
                  <a:srgbClr val="003399"/>
                </a:solidFill>
              </a:rPr>
              <a:t>slack</a:t>
            </a:r>
            <a:r>
              <a:rPr lang="en-US" altLang="en-US" dirty="0" smtClean="0"/>
              <a:t>” variables </a:t>
            </a:r>
            <a:r>
              <a:rPr lang="el-GR" altLang="en-US" dirty="0" smtClean="0"/>
              <a:t>ξ</a:t>
            </a:r>
            <a:r>
              <a:rPr lang="en-US" altLang="en-US" dirty="0" smtClean="0"/>
              <a:t> to allow for errors</a:t>
            </a:r>
          </a:p>
          <a:p>
            <a:endParaRPr lang="en-US" altLang="en-US" dirty="0"/>
          </a:p>
          <a:p>
            <a:r>
              <a:rPr lang="en-US" altLang="en-US" dirty="0" smtClean="0"/>
              <a:t>Constraints now become</a:t>
            </a:r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 smtClean="0"/>
              <a:t>Still want to minimize the norm, but also the amount of </a:t>
            </a:r>
            <a:r>
              <a:rPr lang="en-US" altLang="en-US" dirty="0" smtClean="0">
                <a:solidFill>
                  <a:srgbClr val="003399"/>
                </a:solidFill>
              </a:rPr>
              <a:t>errors</a:t>
            </a:r>
            <a:r>
              <a:rPr lang="en-US" altLang="en-US" dirty="0" smtClean="0"/>
              <a:t>, so now:</a:t>
            </a:r>
          </a:p>
        </p:txBody>
      </p:sp>
      <p:graphicFrame>
        <p:nvGraphicFramePr>
          <p:cNvPr id="4096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257010"/>
              </p:ext>
            </p:extLst>
          </p:nvPr>
        </p:nvGraphicFramePr>
        <p:xfrm>
          <a:off x="2902000" y="3508648"/>
          <a:ext cx="5460300" cy="120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0" name="Equation" r:id="rId3" imgW="2184120" imgH="482400" progId="Equation.3">
                  <p:embed/>
                </p:oleObj>
              </mc:Choice>
              <mc:Fallback>
                <p:oleObj name="Equation" r:id="rId3" imgW="21841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2000" y="3508648"/>
                        <a:ext cx="5460300" cy="120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7147674" y="3399551"/>
            <a:ext cx="1265560" cy="758613"/>
          </a:xfrm>
          <a:prstGeom prst="ellipse">
            <a:avLst/>
          </a:prstGeom>
          <a:noFill/>
          <a:ln w="508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30046" tIns="65023" rIns="130046" bIns="65023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nl-NL" alt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184406" y="3984980"/>
            <a:ext cx="1265560" cy="758613"/>
          </a:xfrm>
          <a:prstGeom prst="ellipse">
            <a:avLst/>
          </a:prstGeom>
          <a:noFill/>
          <a:ln w="508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30046" tIns="65023" rIns="130046" bIns="65023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nl-NL" alt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188031"/>
              </p:ext>
            </p:extLst>
          </p:nvPr>
        </p:nvGraphicFramePr>
        <p:xfrm>
          <a:off x="4414168" y="6028928"/>
          <a:ext cx="358775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1" name="Equation" r:id="rId5" imgW="1574640" imgH="457200" progId="Equation.3">
                  <p:embed/>
                </p:oleObj>
              </mc:Choice>
              <mc:Fallback>
                <p:oleObj name="Equation" r:id="rId5" imgW="157464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168" y="6028928"/>
                        <a:ext cx="3587750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</p:spPr>
        <p:txBody>
          <a:bodyPr/>
          <a:lstStyle/>
          <a:p>
            <a:fld id="{4F0FB6BC-84A6-4609-A72D-14054CEE50D6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43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Nonlinear Support Vector Machines</a:t>
            </a:r>
          </a:p>
        </p:txBody>
      </p:sp>
      <p:pic>
        <p:nvPicPr>
          <p:cNvPr id="83972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50072" y="2284512"/>
            <a:ext cx="6359665" cy="4769749"/>
          </a:xfrm>
          <a:noFill/>
        </p:spPr>
      </p:pic>
      <p:sp>
        <p:nvSpPr>
          <p:cNvPr id="1094661" name="Arc 5"/>
          <p:cNvSpPr>
            <a:spLocks/>
          </p:cNvSpPr>
          <p:nvPr/>
        </p:nvSpPr>
        <p:spPr bwMode="auto">
          <a:xfrm rot="-8313467">
            <a:off x="5188750" y="4033109"/>
            <a:ext cx="5003566" cy="2710262"/>
          </a:xfrm>
          <a:custGeom>
            <a:avLst/>
            <a:gdLst>
              <a:gd name="T0" fmla="*/ 2147483647 w 21600"/>
              <a:gd name="T1" fmla="*/ 0 h 42318"/>
              <a:gd name="T2" fmla="*/ 2147483647 w 21600"/>
              <a:gd name="T3" fmla="*/ 2147483647 h 42318"/>
              <a:gd name="T4" fmla="*/ 0 w 21600"/>
              <a:gd name="T5" fmla="*/ 2147483647 h 42318"/>
              <a:gd name="T6" fmla="*/ 0 60000 65536"/>
              <a:gd name="T7" fmla="*/ 0 60000 65536"/>
              <a:gd name="T8" fmla="*/ 0 60000 65536"/>
              <a:gd name="T9" fmla="*/ 0 w 21600"/>
              <a:gd name="T10" fmla="*/ 0 h 42318"/>
              <a:gd name="T11" fmla="*/ 21600 w 21600"/>
              <a:gd name="T12" fmla="*/ 42318 h 423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2318" fill="none" extrusionOk="0">
                <a:moveTo>
                  <a:pt x="2219" y="0"/>
                </a:moveTo>
                <a:cubicBezTo>
                  <a:pt x="13231" y="1138"/>
                  <a:pt x="21600" y="10416"/>
                  <a:pt x="21600" y="21486"/>
                </a:cubicBezTo>
                <a:cubicBezTo>
                  <a:pt x="21600" y="31216"/>
                  <a:pt x="15094" y="39745"/>
                  <a:pt x="5709" y="42317"/>
                </a:cubicBezTo>
              </a:path>
              <a:path w="21600" h="42318" stroke="0" extrusionOk="0">
                <a:moveTo>
                  <a:pt x="2219" y="0"/>
                </a:moveTo>
                <a:cubicBezTo>
                  <a:pt x="13231" y="1138"/>
                  <a:pt x="21600" y="10416"/>
                  <a:pt x="21600" y="21486"/>
                </a:cubicBezTo>
                <a:cubicBezTo>
                  <a:pt x="21600" y="31216"/>
                  <a:pt x="15094" y="39745"/>
                  <a:pt x="5709" y="42317"/>
                </a:cubicBezTo>
                <a:lnTo>
                  <a:pt x="0" y="21486"/>
                </a:lnTo>
                <a:close/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</p:spPr>
        <p:txBody>
          <a:bodyPr/>
          <a:lstStyle/>
          <a:p>
            <a:fld id="{4F0FB6BC-84A6-4609-A72D-14054CEE50D6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876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4661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Nonlinear Support Vector Machines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 smtClean="0"/>
              <a:t>Transform data into </a:t>
            </a:r>
            <a:r>
              <a:rPr lang="en-US" altLang="en-US" dirty="0" smtClean="0">
                <a:solidFill>
                  <a:srgbClr val="003399"/>
                </a:solidFill>
              </a:rPr>
              <a:t>higher dimensional space </a:t>
            </a:r>
            <a:r>
              <a:rPr lang="en-US" altLang="en-US" dirty="0" smtClean="0"/>
              <a:t>and apply a linear SVM in this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 smtClean="0"/>
              <a:t>The so-called “</a:t>
            </a:r>
            <a:r>
              <a:rPr lang="en-US" altLang="en-US" dirty="0" smtClean="0">
                <a:solidFill>
                  <a:srgbClr val="003399"/>
                </a:solidFill>
              </a:rPr>
              <a:t>kernel trick</a:t>
            </a:r>
            <a:r>
              <a:rPr lang="en-US" altLang="en-US" dirty="0" smtClean="0"/>
              <a:t>” makes</a:t>
            </a:r>
            <a:br>
              <a:rPr lang="en-US" altLang="en-US" dirty="0" smtClean="0"/>
            </a:br>
            <a:r>
              <a:rPr lang="en-US" altLang="en-US" dirty="0" smtClean="0"/>
              <a:t>the transformation implicit instead</a:t>
            </a:r>
            <a:br>
              <a:rPr lang="en-US" altLang="en-US" dirty="0" smtClean="0"/>
            </a:br>
            <a:r>
              <a:rPr lang="en-US" altLang="en-US" dirty="0" smtClean="0"/>
              <a:t>of explicit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 smtClean="0"/>
              <a:t>Transformation back to the original</a:t>
            </a:r>
            <a:br>
              <a:rPr lang="en-US" altLang="en-US" dirty="0" smtClean="0"/>
            </a:br>
            <a:r>
              <a:rPr lang="en-US" altLang="en-US" dirty="0" smtClean="0"/>
              <a:t>space gives a </a:t>
            </a:r>
            <a:r>
              <a:rPr lang="en-US" altLang="en-US" dirty="0" smtClean="0">
                <a:solidFill>
                  <a:srgbClr val="003399"/>
                </a:solidFill>
              </a:rPr>
              <a:t>nonlinear boundary</a:t>
            </a:r>
          </a:p>
        </p:txBody>
      </p:sp>
      <p:pic>
        <p:nvPicPr>
          <p:cNvPr id="84996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14368" y="3220616"/>
            <a:ext cx="6480720" cy="4860540"/>
          </a:xfrm>
          <a:noFill/>
        </p:spPr>
      </p:pic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</p:spPr>
        <p:txBody>
          <a:bodyPr/>
          <a:lstStyle/>
          <a:p>
            <a:fld id="{4F0FB6BC-84A6-4609-A72D-14054CEE50D6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602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Ensemble Methods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Construct a </a:t>
            </a:r>
            <a:r>
              <a:rPr lang="en-US" altLang="en-US" dirty="0" smtClean="0">
                <a:solidFill>
                  <a:srgbClr val="003399"/>
                </a:solidFill>
              </a:rPr>
              <a:t>set of classifiers </a:t>
            </a:r>
            <a:r>
              <a:rPr lang="en-US" altLang="en-US" dirty="0" smtClean="0"/>
              <a:t>from the training data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Predict class label of previously unseen records by aggregating predictions made by multiple classifiers</a:t>
            </a:r>
          </a:p>
          <a:p>
            <a:endParaRPr lang="en-US" altLang="en-US" dirty="0"/>
          </a:p>
          <a:p>
            <a:r>
              <a:rPr lang="en-US" altLang="en-US" dirty="0" smtClean="0"/>
              <a:t>Examples: </a:t>
            </a:r>
            <a:r>
              <a:rPr lang="en-US" altLang="en-US" dirty="0" smtClean="0">
                <a:solidFill>
                  <a:srgbClr val="003399"/>
                </a:solidFill>
              </a:rPr>
              <a:t>bagging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solidFill>
                  <a:srgbClr val="003399"/>
                </a:solidFill>
              </a:rPr>
              <a:t>boosting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</p:spPr>
        <p:txBody>
          <a:bodyPr/>
          <a:lstStyle/>
          <a:p>
            <a:fld id="{4F0FB6BC-84A6-4609-A72D-14054CEE50D6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40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General Idea</a:t>
            </a:r>
          </a:p>
        </p:txBody>
      </p:sp>
      <p:graphicFrame>
        <p:nvGraphicFramePr>
          <p:cNvPr id="41986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098232"/>
              </p:ext>
            </p:extLst>
          </p:nvPr>
        </p:nvGraphicFramePr>
        <p:xfrm>
          <a:off x="2902000" y="2068488"/>
          <a:ext cx="7876677" cy="591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8" name="Visio" r:id="rId3" imgW="9740951" imgH="7320219" progId="Visio.Drawing.6">
                  <p:embed/>
                </p:oleObj>
              </mc:Choice>
              <mc:Fallback>
                <p:oleObj name="Visio" r:id="rId3" imgW="9740951" imgH="7320219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2000" y="2068488"/>
                        <a:ext cx="7876677" cy="591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</p:spPr>
        <p:txBody>
          <a:bodyPr/>
          <a:lstStyle/>
          <a:p>
            <a:fld id="{4F0FB6BC-84A6-4609-A72D-14054CEE50D6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859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Suppose there are 25 base </a:t>
            </a:r>
            <a:r>
              <a:rPr lang="en-US" altLang="en-US" dirty="0" smtClean="0"/>
              <a:t>classifiers</a:t>
            </a:r>
          </a:p>
          <a:p>
            <a:endParaRPr lang="en-US" altLang="en-US" dirty="0"/>
          </a:p>
          <a:p>
            <a:pPr lvl="1"/>
            <a:r>
              <a:rPr lang="en-US" altLang="en-US" dirty="0"/>
              <a:t>Each classifier has </a:t>
            </a:r>
            <a:r>
              <a:rPr lang="en-US" altLang="en-US" dirty="0" smtClean="0"/>
              <a:t>an error </a:t>
            </a:r>
            <a:r>
              <a:rPr lang="en-US" altLang="en-US" dirty="0"/>
              <a:t>rate, </a:t>
            </a:r>
            <a:r>
              <a:rPr lang="en-US" altLang="en-US" dirty="0">
                <a:sym typeface="Symbol" pitchFamily="18" charset="2"/>
              </a:rPr>
              <a:t></a:t>
            </a:r>
            <a:r>
              <a:rPr lang="en-US" altLang="en-US" dirty="0"/>
              <a:t> = </a:t>
            </a:r>
            <a:r>
              <a:rPr lang="en-US" altLang="en-US" dirty="0" smtClean="0"/>
              <a:t>0.35</a:t>
            </a:r>
          </a:p>
          <a:p>
            <a:pPr lvl="1"/>
            <a:r>
              <a:rPr lang="en-US" altLang="en-US" dirty="0" smtClean="0"/>
              <a:t>Assume </a:t>
            </a:r>
            <a:r>
              <a:rPr lang="en-US" altLang="en-US" dirty="0"/>
              <a:t>classifiers are </a:t>
            </a:r>
            <a:r>
              <a:rPr lang="en-US" altLang="en-US" dirty="0" smtClean="0"/>
              <a:t>independent</a:t>
            </a:r>
          </a:p>
          <a:p>
            <a:pPr lvl="1"/>
            <a:r>
              <a:rPr lang="en-US" altLang="en-US" dirty="0" smtClean="0"/>
              <a:t>Probability </a:t>
            </a:r>
            <a:r>
              <a:rPr lang="en-US" altLang="en-US" dirty="0"/>
              <a:t>that the ensemble classifier makes a wrong prediction: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mtClean="0"/>
              <a:t>Catch: </a:t>
            </a:r>
            <a:r>
              <a:rPr lang="en-US" dirty="0" smtClean="0"/>
              <a:t>classifiers are  trained on different parts of the data are clearly dependent</a:t>
            </a:r>
          </a:p>
          <a:p>
            <a:endParaRPr lang="en-US" dirty="0" smtClean="0"/>
          </a:p>
          <a:p>
            <a:r>
              <a:rPr lang="en-US" dirty="0" smtClean="0"/>
              <a:t>Basic argument still applies for </a:t>
            </a:r>
            <a:r>
              <a:rPr lang="en-US" dirty="0">
                <a:solidFill>
                  <a:srgbClr val="003399"/>
                </a:solidFill>
              </a:rPr>
              <a:t>i</a:t>
            </a:r>
            <a:r>
              <a:rPr lang="en-US" dirty="0" smtClean="0">
                <a:solidFill>
                  <a:srgbClr val="003399"/>
                </a:solidFill>
              </a:rPr>
              <a:t>nstable classifiers</a:t>
            </a:r>
            <a:r>
              <a:rPr lang="en-US" dirty="0" smtClean="0"/>
              <a:t> such as decision trees and neural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75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028164247"/>
              </p:ext>
            </p:extLst>
          </p:nvPr>
        </p:nvGraphicFramePr>
        <p:xfrm>
          <a:off x="4846216" y="4084712"/>
          <a:ext cx="3072341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6" name="Equation" r:id="rId3" imgW="1625600" imgH="457200" progId="Equation.3">
                  <p:embed/>
                </p:oleObj>
              </mc:Choice>
              <mc:Fallback>
                <p:oleObj name="Equation" r:id="rId3" imgW="1625600" imgH="4572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6216" y="4084712"/>
                        <a:ext cx="3072341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0104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Sampling with replacement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altLang="en-US" dirty="0"/>
              <a:t>Build classifier on each bootstrap sample</a:t>
            </a:r>
          </a:p>
          <a:p>
            <a:endParaRPr lang="en-US" altLang="en-US" dirty="0"/>
          </a:p>
          <a:p>
            <a:r>
              <a:rPr lang="en-US" altLang="en-US" dirty="0"/>
              <a:t>Each sample has probability (1 – </a:t>
            </a:r>
            <a:r>
              <a:rPr lang="en-US" altLang="en-US" dirty="0" smtClean="0"/>
              <a:t>1/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</a:t>
            </a:r>
            <a:r>
              <a:rPr lang="en-US" altLang="en-US" i="1" baseline="30000" dirty="0" smtClean="0"/>
              <a:t>N</a:t>
            </a:r>
            <a:r>
              <a:rPr lang="en-US" altLang="en-US" dirty="0" smtClean="0"/>
              <a:t> </a:t>
            </a:r>
            <a:r>
              <a:rPr lang="en-US" altLang="en-US" dirty="0"/>
              <a:t>of being selected at least </a:t>
            </a:r>
            <a:r>
              <a:rPr lang="en-US" altLang="en-US" dirty="0" smtClean="0"/>
              <a:t>once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76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107" y="3230881"/>
            <a:ext cx="10295467" cy="1212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16953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Boosting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/>
          </a:p>
          <a:p>
            <a:r>
              <a:rPr lang="en-US" altLang="en-US" dirty="0" smtClean="0"/>
              <a:t>An iterative procedure to adaptively change distribution of training data by focusing more on previously misclassified records</a:t>
            </a:r>
          </a:p>
          <a:p>
            <a:endParaRPr lang="en-US" altLang="en-US" dirty="0"/>
          </a:p>
          <a:p>
            <a:r>
              <a:rPr lang="en-US" altLang="en-US" dirty="0" smtClean="0"/>
              <a:t>Initially, all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records are assigned equal weights</a:t>
            </a:r>
          </a:p>
          <a:p>
            <a:endParaRPr lang="en-US" altLang="en-US" dirty="0"/>
          </a:p>
          <a:p>
            <a:r>
              <a:rPr lang="en-US" altLang="en-US" dirty="0" smtClean="0"/>
              <a:t>Unlike bagging, weights may change at the end of boosting round</a:t>
            </a:r>
          </a:p>
          <a:p>
            <a:pPr lvl="1"/>
            <a:r>
              <a:rPr lang="en-US" altLang="en-US" dirty="0"/>
              <a:t>Records that are wrongly classified will have their weights increased</a:t>
            </a:r>
          </a:p>
          <a:p>
            <a:pPr lvl="1"/>
            <a:r>
              <a:rPr lang="en-US" altLang="en-US" dirty="0"/>
              <a:t>Records that are classified correctly will have their weights decreased</a:t>
            </a:r>
          </a:p>
          <a:p>
            <a:endParaRPr lang="en-US" altLang="en-US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14" y="6086969"/>
            <a:ext cx="11487573" cy="135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3901440" y="7062329"/>
            <a:ext cx="433493" cy="433493"/>
          </a:xfrm>
          <a:prstGeom prst="ellipse">
            <a:avLst/>
          </a:prstGeom>
          <a:noFill/>
          <a:ln w="508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30046" tIns="65023" rIns="130046" bIns="65023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nl-NL" altLang="en-US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4768427" y="7062329"/>
            <a:ext cx="433493" cy="433493"/>
          </a:xfrm>
          <a:prstGeom prst="ellipse">
            <a:avLst/>
          </a:prstGeom>
          <a:noFill/>
          <a:ln w="508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30046" tIns="65023" rIns="130046" bIns="65023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nl-NL" altLang="en-US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7261013" y="7062329"/>
            <a:ext cx="433493" cy="433493"/>
          </a:xfrm>
          <a:prstGeom prst="ellipse">
            <a:avLst/>
          </a:prstGeom>
          <a:noFill/>
          <a:ln w="508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30046" tIns="65023" rIns="130046" bIns="65023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nl-NL" alt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8994987" y="7062329"/>
            <a:ext cx="433493" cy="433493"/>
          </a:xfrm>
          <a:prstGeom prst="ellipse">
            <a:avLst/>
          </a:prstGeom>
          <a:noFill/>
          <a:ln w="508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30046" tIns="65023" rIns="130046" bIns="65023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nl-NL" alt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11595947" y="7062329"/>
            <a:ext cx="433493" cy="433493"/>
          </a:xfrm>
          <a:prstGeom prst="ellipse">
            <a:avLst/>
          </a:prstGeom>
          <a:noFill/>
          <a:ln w="508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30046" tIns="65023" rIns="130046" bIns="65023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872555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Base classifiers: </a:t>
            </a:r>
            <a:r>
              <a:rPr lang="en-US" altLang="en-US" i="1" dirty="0"/>
              <a:t>C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C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, …, C</a:t>
            </a:r>
            <a:r>
              <a:rPr lang="en-US" altLang="en-US" i="1" baseline="-25000" dirty="0"/>
              <a:t>T</a:t>
            </a:r>
          </a:p>
          <a:p>
            <a:pPr lvl="4"/>
            <a:endParaRPr lang="en-US" altLang="en-US" sz="2500" dirty="0"/>
          </a:p>
          <a:p>
            <a:r>
              <a:rPr lang="en-US" altLang="en-US" dirty="0"/>
              <a:t>Error rate: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lvl="4"/>
            <a:endParaRPr lang="en-US" altLang="en-US" sz="2500" dirty="0"/>
          </a:p>
          <a:p>
            <a:endParaRPr lang="en-US" altLang="en-US" dirty="0" smtClean="0"/>
          </a:p>
          <a:p>
            <a:r>
              <a:rPr lang="en-US" altLang="en-US" dirty="0" smtClean="0"/>
              <a:t>Importance </a:t>
            </a:r>
            <a:r>
              <a:rPr lang="en-US" altLang="en-US" dirty="0"/>
              <a:t>of a classifier: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78</a:t>
            </a:fld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448" y="2753593"/>
            <a:ext cx="5832648" cy="4728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260003"/>
              </p:ext>
            </p:extLst>
          </p:nvPr>
        </p:nvGraphicFramePr>
        <p:xfrm>
          <a:off x="2181920" y="3508648"/>
          <a:ext cx="4158900" cy="107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0" name="Equation" r:id="rId4" imgW="1663560" imgH="431640" progId="Equation.3">
                  <p:embed/>
                </p:oleObj>
              </mc:Choice>
              <mc:Fallback>
                <p:oleObj name="Equation" r:id="rId4" imgW="1663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920" y="3508648"/>
                        <a:ext cx="4158900" cy="107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0415081"/>
              </p:ext>
            </p:extLst>
          </p:nvPr>
        </p:nvGraphicFramePr>
        <p:xfrm>
          <a:off x="3766096" y="5668888"/>
          <a:ext cx="2729700" cy="12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1" name="Equation" r:id="rId6" imgW="1091880" imgH="507960" progId="Equation.3">
                  <p:embed/>
                </p:oleObj>
              </mc:Choice>
              <mc:Fallback>
                <p:oleObj name="Equation" r:id="rId6" imgW="109188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6096" y="5668888"/>
                        <a:ext cx="2729700" cy="12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838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070100"/>
            <a:ext cx="11506943" cy="6007100"/>
          </a:xfrm>
        </p:spPr>
        <p:txBody>
          <a:bodyPr/>
          <a:lstStyle/>
          <a:p>
            <a:r>
              <a:rPr lang="en-US" altLang="en-US" dirty="0"/>
              <a:t>Weight update: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lvl="4"/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 smtClean="0"/>
              <a:t>Fallback: if </a:t>
            </a:r>
            <a:r>
              <a:rPr lang="en-US" altLang="en-US" dirty="0"/>
              <a:t>any intermediate rounds produce error rate higher than 50%, the weights are reverted back to </a:t>
            </a:r>
            <a:r>
              <a:rPr lang="en-US" altLang="en-US" dirty="0" smtClean="0"/>
              <a:t>1/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</a:t>
            </a:r>
            <a:r>
              <a:rPr lang="en-US" altLang="en-US" dirty="0"/>
              <a:t>and the resampling procedure is repeated</a:t>
            </a:r>
          </a:p>
          <a:p>
            <a:endParaRPr lang="en-US" altLang="en-US" dirty="0" smtClean="0"/>
          </a:p>
          <a:p>
            <a:endParaRPr lang="en-US" altLang="en-US" dirty="0"/>
          </a:p>
          <a:p>
            <a:r>
              <a:rPr lang="en-US" altLang="en-US" dirty="0" smtClean="0"/>
              <a:t>Classification: 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79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249668"/>
              </p:ext>
            </p:extLst>
          </p:nvPr>
        </p:nvGraphicFramePr>
        <p:xfrm>
          <a:off x="4126136" y="1852464"/>
          <a:ext cx="574675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8" name="Equation" r:id="rId3" imgW="2298700" imgH="787400" progId="Equation.3">
                  <p:embed/>
                </p:oleObj>
              </mc:Choice>
              <mc:Fallback>
                <p:oleObj name="Equation" r:id="rId3" imgW="2298700" imgH="787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6136" y="1852464"/>
                        <a:ext cx="5746750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636856"/>
              </p:ext>
            </p:extLst>
          </p:nvPr>
        </p:nvGraphicFramePr>
        <p:xfrm>
          <a:off x="4198144" y="6316960"/>
          <a:ext cx="55245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9" name="Equation" r:id="rId5" imgW="2209800" imgH="444500" progId="Equation.3">
                  <p:embed/>
                </p:oleObj>
              </mc:Choice>
              <mc:Fallback>
                <p:oleObj name="Equation" r:id="rId5" imgW="22098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8144" y="6316960"/>
                        <a:ext cx="55245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5816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From Decision Trees To Rules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385712"/>
              </p:ext>
            </p:extLst>
          </p:nvPr>
        </p:nvGraphicFramePr>
        <p:xfrm>
          <a:off x="741760" y="2860576"/>
          <a:ext cx="5126562" cy="4104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4" name="VISIO" r:id="rId3" imgW="4062984" imgH="3247644" progId="Visio.Drawing.6">
                  <p:embed/>
                </p:oleObj>
              </mc:Choice>
              <mc:Fallback>
                <p:oleObj name="VISIO" r:id="rId3" imgW="4062984" imgH="3247644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760" y="2860576"/>
                        <a:ext cx="5126562" cy="41044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024207"/>
              </p:ext>
            </p:extLst>
          </p:nvPr>
        </p:nvGraphicFramePr>
        <p:xfrm>
          <a:off x="7222480" y="1996480"/>
          <a:ext cx="5184576" cy="3784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5" name="VISIO" r:id="rId5" imgW="5088240" imgH="3716640" progId="Visio.Drawing.6">
                  <p:embed/>
                </p:oleObj>
              </mc:Choice>
              <mc:Fallback>
                <p:oleObj name="VISIO" r:id="rId5" imgW="5088240" imgH="3716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2480" y="1996480"/>
                        <a:ext cx="5184576" cy="37846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5514821" y="4012704"/>
            <a:ext cx="1224136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1400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422280" y="6532984"/>
            <a:ext cx="6480720" cy="1296144"/>
          </a:xfrm>
        </p:spPr>
        <p:txBody>
          <a:bodyPr/>
          <a:lstStyle/>
          <a:p>
            <a:r>
              <a:rPr lang="en-US" altLang="en-US" sz="2100" dirty="0"/>
              <a:t>Rules are mutually exclusive and </a:t>
            </a:r>
            <a:r>
              <a:rPr lang="en-US" altLang="en-US" sz="2100" dirty="0" smtClean="0"/>
              <a:t>exhaustive</a:t>
            </a:r>
          </a:p>
          <a:p>
            <a:endParaRPr lang="en-US" altLang="en-US" sz="2100" dirty="0"/>
          </a:p>
          <a:p>
            <a:r>
              <a:rPr lang="en-US" altLang="en-US" sz="2100" dirty="0"/>
              <a:t>Rule set contains as much information as the tree</a:t>
            </a:r>
          </a:p>
          <a:p>
            <a:endParaRPr lang="en-US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19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2476500" y="2781300"/>
            <a:ext cx="6781800" cy="1752600"/>
            <a:chOff x="192" y="816"/>
            <a:chExt cx="4272" cy="1104"/>
          </a:xfrm>
        </p:grpSpPr>
        <p:sp>
          <p:nvSpPr>
            <p:cNvPr id="17" name="AutoShape 15"/>
            <p:cNvSpPr>
              <a:spLocks/>
            </p:cNvSpPr>
            <p:nvPr/>
          </p:nvSpPr>
          <p:spPr bwMode="auto">
            <a:xfrm rot="-5400000">
              <a:off x="2520" y="-15"/>
              <a:ext cx="240" cy="2496"/>
            </a:xfrm>
            <a:prstGeom prst="rightBrace">
              <a:avLst>
                <a:gd name="adj1" fmla="val 86667"/>
                <a:gd name="adj2" fmla="val 50000"/>
              </a:avLst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nl-NL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1272" y="816"/>
              <a:ext cx="272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100" b="0" dirty="0">
                  <a:solidFill>
                    <a:schemeClr val="bg1"/>
                  </a:solidFill>
                </a:rPr>
                <a:t>Initial weights for each data point</a:t>
              </a:r>
            </a:p>
          </p:txBody>
        </p:sp>
        <p:graphicFrame>
          <p:nvGraphicFramePr>
            <p:cNvPr id="19" name="Object 17"/>
            <p:cNvGraphicFramePr>
              <a:graphicFrameLocks noChangeAspect="1"/>
            </p:cNvGraphicFramePr>
            <p:nvPr/>
          </p:nvGraphicFramePr>
          <p:xfrm>
            <a:off x="192" y="1373"/>
            <a:ext cx="4272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86" name="Visio" r:id="rId3" imgW="5441391" imgH="704436" progId="Visio.Drawing.6">
                    <p:embed/>
                  </p:oleObj>
                </mc:Choice>
                <mc:Fallback>
                  <p:oleObj name="Visio" r:id="rId3" imgW="5441391" imgH="70443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373"/>
                          <a:ext cx="4272" cy="5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Illustrating </a:t>
            </a:r>
            <a:r>
              <a:rPr lang="en-US" dirty="0" err="1" smtClean="0"/>
              <a:t>AdaBoost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80</a:t>
            </a:fld>
            <a:endParaRPr 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36828"/>
              </p:ext>
            </p:extLst>
          </p:nvPr>
        </p:nvGraphicFramePr>
        <p:xfrm>
          <a:off x="2400300" y="5143500"/>
          <a:ext cx="8763000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7" name="Visio" r:id="rId5" imgW="6986829" imgH="1311120" progId="Visio.Drawing.6">
                  <p:embed/>
                </p:oleObj>
              </mc:Choice>
              <mc:Fallback>
                <p:oleObj name="Visio" r:id="rId5" imgW="6986829" imgH="1311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5143500"/>
                        <a:ext cx="8763000" cy="164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4000500" y="2781300"/>
            <a:ext cx="7326313" cy="1752600"/>
            <a:chOff x="1152" y="816"/>
            <a:chExt cx="4615" cy="1104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1152" y="1584"/>
              <a:ext cx="2784" cy="336"/>
              <a:chOff x="1152" y="1584"/>
              <a:chExt cx="2784" cy="336"/>
            </a:xfrm>
          </p:grpSpPr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1152" y="1584"/>
                <a:ext cx="240" cy="336"/>
              </a:xfrm>
              <a:prstGeom prst="rect">
                <a:avLst/>
              </a:prstGeom>
              <a:noFill/>
              <a:ln w="31750">
                <a:solidFill>
                  <a:srgbClr val="99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nl-NL" altLang="en-US"/>
              </a:p>
            </p:txBody>
          </p:sp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1632" y="1584"/>
                <a:ext cx="240" cy="336"/>
              </a:xfrm>
              <a:prstGeom prst="rect">
                <a:avLst/>
              </a:prstGeom>
              <a:noFill/>
              <a:ln w="31750">
                <a:solidFill>
                  <a:srgbClr val="99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nl-NL" altLang="en-US"/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2352" y="1584"/>
                <a:ext cx="240" cy="336"/>
              </a:xfrm>
              <a:prstGeom prst="rect">
                <a:avLst/>
              </a:prstGeom>
              <a:noFill/>
              <a:ln w="31750">
                <a:solidFill>
                  <a:srgbClr val="99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nl-NL" altLang="en-US"/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240" cy="336"/>
              </a:xfrm>
              <a:prstGeom prst="rect">
                <a:avLst/>
              </a:prstGeom>
              <a:noFill/>
              <a:ln w="31750">
                <a:solidFill>
                  <a:srgbClr val="99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nl-NL" altLang="en-US"/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3072" y="1584"/>
                <a:ext cx="240" cy="336"/>
              </a:xfrm>
              <a:prstGeom prst="rect">
                <a:avLst/>
              </a:prstGeom>
              <a:noFill/>
              <a:ln w="31750">
                <a:solidFill>
                  <a:srgbClr val="99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nl-NL" altLang="en-US"/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3696" y="1584"/>
                <a:ext cx="240" cy="336"/>
              </a:xfrm>
              <a:prstGeom prst="rect">
                <a:avLst/>
              </a:prstGeom>
              <a:noFill/>
              <a:ln w="31750">
                <a:solidFill>
                  <a:srgbClr val="99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nl-NL" altLang="en-US"/>
              </a:p>
            </p:txBody>
          </p:sp>
        </p:grpSp>
        <p:sp>
          <p:nvSpPr>
            <p:cNvPr id="8" name="Line 12"/>
            <p:cNvSpPr>
              <a:spLocks noChangeShapeType="1"/>
            </p:cNvSpPr>
            <p:nvPr/>
          </p:nvSpPr>
          <p:spPr bwMode="auto">
            <a:xfrm flipV="1">
              <a:off x="3936" y="1152"/>
              <a:ext cx="48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4464" y="816"/>
              <a:ext cx="1303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100" b="0" dirty="0">
                  <a:solidFill>
                    <a:schemeClr val="bg1"/>
                  </a:solidFill>
                </a:rPr>
                <a:t>Data points for training</a:t>
              </a:r>
            </a:p>
          </p:txBody>
        </p: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4381500" y="3543300"/>
            <a:ext cx="5486400" cy="2895600"/>
            <a:chOff x="1392" y="1296"/>
            <a:chExt cx="3456" cy="1824"/>
          </a:xfrm>
        </p:grpSpPr>
        <p:grpSp>
          <p:nvGrpSpPr>
            <p:cNvPr id="21" name="Group 19"/>
            <p:cNvGrpSpPr>
              <a:grpSpLocks/>
            </p:cNvGrpSpPr>
            <p:nvPr/>
          </p:nvGrpSpPr>
          <p:grpSpPr bwMode="auto">
            <a:xfrm>
              <a:off x="1392" y="2784"/>
              <a:ext cx="2544" cy="336"/>
              <a:chOff x="1392" y="2496"/>
              <a:chExt cx="2544" cy="336"/>
            </a:xfrm>
          </p:grpSpPr>
          <p:sp>
            <p:nvSpPr>
              <p:cNvPr id="23" name="Rectangle 20"/>
              <p:cNvSpPr>
                <a:spLocks noChangeArrowheads="1"/>
              </p:cNvSpPr>
              <p:nvPr/>
            </p:nvSpPr>
            <p:spPr bwMode="auto">
              <a:xfrm>
                <a:off x="3456" y="2496"/>
                <a:ext cx="240" cy="336"/>
              </a:xfrm>
              <a:prstGeom prst="rect">
                <a:avLst/>
              </a:prstGeom>
              <a:noFill/>
              <a:ln w="31750">
                <a:solidFill>
                  <a:srgbClr val="99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nl-NL" altLang="en-US"/>
              </a:p>
            </p:txBody>
          </p:sp>
          <p:sp>
            <p:nvSpPr>
              <p:cNvPr id="24" name="Rectangle 21"/>
              <p:cNvSpPr>
                <a:spLocks noChangeArrowheads="1"/>
              </p:cNvSpPr>
              <p:nvPr/>
            </p:nvSpPr>
            <p:spPr bwMode="auto">
              <a:xfrm>
                <a:off x="3696" y="2496"/>
                <a:ext cx="240" cy="336"/>
              </a:xfrm>
              <a:prstGeom prst="rect">
                <a:avLst/>
              </a:prstGeom>
              <a:noFill/>
              <a:ln w="31750">
                <a:solidFill>
                  <a:srgbClr val="99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nl-NL" altLang="en-US"/>
              </a:p>
            </p:txBody>
          </p:sp>
          <p:sp>
            <p:nvSpPr>
              <p:cNvPr id="25" name="Rectangle 22"/>
              <p:cNvSpPr>
                <a:spLocks noChangeArrowheads="1"/>
              </p:cNvSpPr>
              <p:nvPr/>
            </p:nvSpPr>
            <p:spPr bwMode="auto">
              <a:xfrm>
                <a:off x="2592" y="2496"/>
                <a:ext cx="240" cy="336"/>
              </a:xfrm>
              <a:prstGeom prst="rect">
                <a:avLst/>
              </a:prstGeom>
              <a:noFill/>
              <a:ln w="31750">
                <a:solidFill>
                  <a:srgbClr val="99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nl-NL" altLang="en-US"/>
              </a:p>
            </p:txBody>
          </p:sp>
          <p:sp>
            <p:nvSpPr>
              <p:cNvPr id="26" name="Rectangle 23"/>
              <p:cNvSpPr>
                <a:spLocks noChangeArrowheads="1"/>
              </p:cNvSpPr>
              <p:nvPr/>
            </p:nvSpPr>
            <p:spPr bwMode="auto">
              <a:xfrm>
                <a:off x="3072" y="2496"/>
                <a:ext cx="240" cy="336"/>
              </a:xfrm>
              <a:prstGeom prst="rect">
                <a:avLst/>
              </a:prstGeom>
              <a:noFill/>
              <a:ln w="31750">
                <a:solidFill>
                  <a:srgbClr val="99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nl-NL" altLang="en-US"/>
              </a:p>
            </p:txBody>
          </p:sp>
          <p:sp>
            <p:nvSpPr>
              <p:cNvPr id="27" name="Rectangle 24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240" cy="336"/>
              </a:xfrm>
              <a:prstGeom prst="rect">
                <a:avLst/>
              </a:prstGeom>
              <a:noFill/>
              <a:ln w="31750">
                <a:solidFill>
                  <a:srgbClr val="99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nl-NL" altLang="en-US"/>
              </a:p>
            </p:txBody>
          </p:sp>
          <p:sp>
            <p:nvSpPr>
              <p:cNvPr id="28" name="Rectangle 25"/>
              <p:cNvSpPr>
                <a:spLocks noChangeArrowheads="1"/>
              </p:cNvSpPr>
              <p:nvPr/>
            </p:nvSpPr>
            <p:spPr bwMode="auto">
              <a:xfrm>
                <a:off x="1392" y="2496"/>
                <a:ext cx="240" cy="336"/>
              </a:xfrm>
              <a:prstGeom prst="rect">
                <a:avLst/>
              </a:prstGeom>
              <a:noFill/>
              <a:ln w="31750">
                <a:solidFill>
                  <a:srgbClr val="99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nl-NL" altLang="en-US"/>
              </a:p>
            </p:txBody>
          </p:sp>
        </p:grpSp>
        <p:sp>
          <p:nvSpPr>
            <p:cNvPr id="22" name="Line 26"/>
            <p:cNvSpPr>
              <a:spLocks noChangeShapeType="1"/>
            </p:cNvSpPr>
            <p:nvPr/>
          </p:nvSpPr>
          <p:spPr bwMode="auto">
            <a:xfrm flipV="1">
              <a:off x="3936" y="1296"/>
              <a:ext cx="912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17991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Illustrating </a:t>
            </a:r>
            <a:r>
              <a:rPr lang="en-US" dirty="0" err="1" smtClean="0"/>
              <a:t>AdaBoost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81</a:t>
            </a:fld>
            <a:endParaRPr lang="en-US" dirty="0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588658"/>
              </p:ext>
            </p:extLst>
          </p:nvPr>
        </p:nvGraphicFramePr>
        <p:xfrm>
          <a:off x="3200400" y="2644552"/>
          <a:ext cx="6961188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1" name="Visio" r:id="rId3" imgW="7014921" imgH="5220826" progId="Visio.Drawing.6">
                  <p:embed/>
                </p:oleObj>
              </mc:Choice>
              <mc:Fallback>
                <p:oleObj name="Visio" r:id="rId3" imgW="7014921" imgH="522082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644552"/>
                        <a:ext cx="6961188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724400" y="3177952"/>
            <a:ext cx="304800" cy="3810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nl-NL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248400" y="3177952"/>
            <a:ext cx="304800" cy="3810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nl-NL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315200" y="3177952"/>
            <a:ext cx="304800" cy="3810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nl-NL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858000" y="3177952"/>
            <a:ext cx="304800" cy="3810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nl-NL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7620000" y="3177952"/>
            <a:ext cx="304800" cy="3810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nl-NL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638800" y="3177952"/>
            <a:ext cx="304800" cy="3810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nl-NL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419600" y="4549552"/>
            <a:ext cx="304800" cy="3810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nl-NL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724400" y="4549552"/>
            <a:ext cx="304800" cy="3810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nl-NL" alt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029200" y="4549552"/>
            <a:ext cx="304800" cy="3810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nl-NL" alt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7315200" y="4549552"/>
            <a:ext cx="304800" cy="3810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nl-NL" alt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7620000" y="4549552"/>
            <a:ext cx="304800" cy="3810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nl-NL" alt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6248400" y="4549552"/>
            <a:ext cx="304800" cy="3810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704063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From Decision Trees To Rules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26333"/>
              </p:ext>
            </p:extLst>
          </p:nvPr>
        </p:nvGraphicFramePr>
        <p:xfrm>
          <a:off x="7158038" y="1671638"/>
          <a:ext cx="4745037" cy="514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0" name="Document" r:id="rId4" imgW="5396839" imgH="5860144" progId="Word.Document.8">
                  <p:embed/>
                </p:oleObj>
              </mc:Choice>
              <mc:Fallback>
                <p:oleObj name="Document" r:id="rId4" imgW="5396839" imgH="586014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8038" y="1671638"/>
                        <a:ext cx="4745037" cy="5145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839484"/>
              </p:ext>
            </p:extLst>
          </p:nvPr>
        </p:nvGraphicFramePr>
        <p:xfrm>
          <a:off x="741363" y="2285280"/>
          <a:ext cx="5127625" cy="410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1" name="VISIO" r:id="rId6" imgW="4062984" imgH="3247644" progId="Visio.Drawing.6">
                  <p:embed/>
                </p:oleObj>
              </mc:Choice>
              <mc:Fallback>
                <p:oleObj name="VISIO" r:id="rId6" imgW="4062984" imgH="3247644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2285280"/>
                        <a:ext cx="5127625" cy="410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4170008" y="4301405"/>
            <a:ext cx="1440160" cy="1008112"/>
          </a:xfrm>
          <a:prstGeom prst="ellips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nl-NL" alt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902000" y="7181056"/>
            <a:ext cx="7186463" cy="1040160"/>
          </a:xfrm>
        </p:spPr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en-US" sz="2100" dirty="0">
                <a:solidFill>
                  <a:srgbClr val="003399"/>
                </a:solidFill>
              </a:rPr>
              <a:t>Initial Rule:           </a:t>
            </a:r>
            <a:r>
              <a:rPr lang="en-US" altLang="en-US" sz="2100" dirty="0">
                <a:solidFill>
                  <a:schemeClr val="bg1"/>
                </a:solidFill>
              </a:rPr>
              <a:t>(Refund=No) </a:t>
            </a:r>
            <a:r>
              <a:rPr lang="en-US" altLang="en-US" sz="2100" dirty="0">
                <a:solidFill>
                  <a:schemeClr val="bg1"/>
                </a:solidFill>
                <a:sym typeface="Symbol" pitchFamily="18" charset="2"/>
              </a:rPr>
              <a:t> (Status=Married)  No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z="2100" dirty="0">
                <a:solidFill>
                  <a:srgbClr val="003399"/>
                </a:solidFill>
                <a:sym typeface="Symbol" pitchFamily="18" charset="2"/>
              </a:rPr>
              <a:t>Simplified Rule:   </a:t>
            </a:r>
            <a:r>
              <a:rPr lang="en-US" altLang="en-US" sz="2100" dirty="0">
                <a:solidFill>
                  <a:schemeClr val="bg1"/>
                </a:solidFill>
                <a:sym typeface="Symbol" pitchFamily="18" charset="2"/>
              </a:rPr>
              <a:t>(Status=Married)  No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878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pening dia's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0089B9"/>
      </a:hlink>
      <a:folHlink>
        <a:srgbClr val="0089B9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50800" tIns="50800" rIns="50800" bIns="5080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100" b="0" i="0" u="none" strike="noStrike" kern="0" cap="none" spc="0" normalizeH="0" baseline="0" noProof="0" dirty="0" smtClean="0">
            <a:ln>
              <a:noFill/>
            </a:ln>
            <a:effectLst/>
            <a:uLnTx/>
            <a:uFillTx/>
            <a:latin typeface="+mn-lt"/>
            <a:ea typeface="+mn-ea"/>
            <a:cs typeface="+mn-cs"/>
            <a:sym typeface="Kievit-Book" charset="0"/>
          </a:defRPr>
        </a:defPPr>
      </a:lstStyle>
    </a:txDef>
  </a:objectDefaults>
  <a:extraClrSchemeLst>
    <a:extraClrScheme>
      <a:clrScheme name="Opening alg.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asis pagina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BE311A"/>
      </a:hlink>
      <a:folHlink>
        <a:srgbClr val="BE311A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lIns="130046" tIns="65023" rIns="130046" bIns="65023">
        <a:spAutoFit/>
      </a:bodyPr>
      <a:lstStyle>
        <a:defPPr marL="365760" indent="-365760" eaLnBrk="1" hangingPunct="1">
          <a:buClr>
            <a:srgbClr val="C00000"/>
          </a:buClr>
          <a:buFontTx/>
          <a:buChar char="•"/>
          <a:defRPr sz="2500" dirty="0">
            <a:solidFill>
              <a:schemeClr val="bg1"/>
            </a:solidFill>
            <a:latin typeface="+mj-lt"/>
          </a:defRPr>
        </a:defPPr>
      </a:lstStyle>
    </a:txDef>
  </a:objectDefaults>
  <a:extraClrSchemeLst>
    <a:extraClrScheme>
      <a:clrScheme name="Basis pagin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3053</TotalTime>
  <Pages>0</Pages>
  <Words>3182</Words>
  <Characters>0</Characters>
  <Application>Microsoft Office PowerPoint</Application>
  <PresentationFormat>Custom</PresentationFormat>
  <Lines>0</Lines>
  <Paragraphs>720</Paragraphs>
  <Slides>81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81</vt:i4>
      </vt:variant>
    </vt:vector>
  </HeadingPairs>
  <TitlesOfParts>
    <vt:vector size="88" baseType="lpstr">
      <vt:lpstr>Opening dia's</vt:lpstr>
      <vt:lpstr>Basis pagina</vt:lpstr>
      <vt:lpstr>Document</vt:lpstr>
      <vt:lpstr>VISIO</vt:lpstr>
      <vt:lpstr>Visio</vt:lpstr>
      <vt:lpstr>Equation</vt:lpstr>
      <vt:lpstr>Worksheet</vt:lpstr>
      <vt:lpstr>Classification: Alternative Techniques</vt:lpstr>
      <vt:lpstr>Rule-based Classifier</vt:lpstr>
      <vt:lpstr>Rule-based Classifier (Example)</vt:lpstr>
      <vt:lpstr>Application of a Rule-based Classifier</vt:lpstr>
      <vt:lpstr>Rule Coverage and Accuracy</vt:lpstr>
      <vt:lpstr>How Does a Rule-based Classifier Work?</vt:lpstr>
      <vt:lpstr>Characteristics of Rule-based Classifiers</vt:lpstr>
      <vt:lpstr>From Decision Trees To Rules</vt:lpstr>
      <vt:lpstr>From Decision Trees To Rules</vt:lpstr>
      <vt:lpstr>Effect of Rule Simplification</vt:lpstr>
      <vt:lpstr>Ordered Rule Set</vt:lpstr>
      <vt:lpstr>Rule Ordering Schemes</vt:lpstr>
      <vt:lpstr>Building Classification Rules</vt:lpstr>
      <vt:lpstr>Direct Method: Sequential Covering</vt:lpstr>
      <vt:lpstr>Example of Sequential Covering</vt:lpstr>
      <vt:lpstr>Example of Sequential Covering…</vt:lpstr>
      <vt:lpstr>Aspects of Sequential Covering</vt:lpstr>
      <vt:lpstr>Rule Growing</vt:lpstr>
      <vt:lpstr>Rule Growing: CN2</vt:lpstr>
      <vt:lpstr>Rule Growing: RIPPER</vt:lpstr>
      <vt:lpstr>Rule Evaluation Metrics</vt:lpstr>
      <vt:lpstr>Stopping Criterion and Rule Pruning</vt:lpstr>
      <vt:lpstr>Summary of Direct Method</vt:lpstr>
      <vt:lpstr>Direct Method: RIPPER</vt:lpstr>
      <vt:lpstr>RIPPER: Growing a Rule</vt:lpstr>
      <vt:lpstr>RIPPER: Building a Rule Set</vt:lpstr>
      <vt:lpstr>RIPPER: Optimize the Rule Set</vt:lpstr>
      <vt:lpstr>Indirect Methods</vt:lpstr>
      <vt:lpstr>Indirect Method: C4.5rules</vt:lpstr>
      <vt:lpstr>Example</vt:lpstr>
      <vt:lpstr>C4.5 versus C4.5rules versus RIPPER</vt:lpstr>
      <vt:lpstr>C4.5 versus C4.5rules versus RIPPER</vt:lpstr>
      <vt:lpstr>Advantages of Rule-Based Classifiers</vt:lpstr>
      <vt:lpstr>Instance-Based Classifiers</vt:lpstr>
      <vt:lpstr>Examples of Instance Based Classifiers</vt:lpstr>
      <vt:lpstr>Nearest Neighbor Classifiers</vt:lpstr>
      <vt:lpstr>Nearest-Neighbor Classifiers</vt:lpstr>
      <vt:lpstr>Definition of Nearest Neighbor</vt:lpstr>
      <vt:lpstr>1 nearest-neighbor</vt:lpstr>
      <vt:lpstr>Nearest Neighbor Classification</vt:lpstr>
      <vt:lpstr>Nearest Neighbor Classification: Choice of k</vt:lpstr>
      <vt:lpstr>Nearest Neighbor Classification: Scaling Issues</vt:lpstr>
      <vt:lpstr>Nearest neighbor Classification: Lazy Learning</vt:lpstr>
      <vt:lpstr>Bayes Classifier</vt:lpstr>
      <vt:lpstr>Example of Bayes Theorem</vt:lpstr>
      <vt:lpstr>Bayesian Classifiers</vt:lpstr>
      <vt:lpstr>Bayesian Classifiers</vt:lpstr>
      <vt:lpstr>Naïve Bayes Classifier</vt:lpstr>
      <vt:lpstr>How to Estimate Probabilities from Data: Discrete Data</vt:lpstr>
      <vt:lpstr>How to Estimate Probabilities from Data: Continuous Data</vt:lpstr>
      <vt:lpstr>How to Estimate Probabilities from Data?</vt:lpstr>
      <vt:lpstr>Example of Naïve Bayes Classifier</vt:lpstr>
      <vt:lpstr>Naïve Bayes Classifier: Handling Zeroes</vt:lpstr>
      <vt:lpstr>Example of Naïve Bayes Classifier</vt:lpstr>
      <vt:lpstr>Naïve Bayes Summary</vt:lpstr>
      <vt:lpstr>Artificial Neural Networks (ANN)</vt:lpstr>
      <vt:lpstr>Artificial Neural Networks (ANN)</vt:lpstr>
      <vt:lpstr>Artificial Neural Networks (ANN)</vt:lpstr>
      <vt:lpstr>General Structure of ANN</vt:lpstr>
      <vt:lpstr>Algorithm for learning ANN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Machines: Constrained Optimization</vt:lpstr>
      <vt:lpstr>Support Vector Machines: Nonlinearly Separable Case</vt:lpstr>
      <vt:lpstr>Support Vector Machines: Nonlinearly Separable Case</vt:lpstr>
      <vt:lpstr>Nonlinear Support Vector Machines</vt:lpstr>
      <vt:lpstr>Nonlinear Support Vector Machines</vt:lpstr>
      <vt:lpstr>Ensemble Methods</vt:lpstr>
      <vt:lpstr>General Idea</vt:lpstr>
      <vt:lpstr>Why does it work?</vt:lpstr>
      <vt:lpstr>Bagging</vt:lpstr>
      <vt:lpstr>Boosting</vt:lpstr>
      <vt:lpstr>AdaBoost</vt:lpstr>
      <vt:lpstr>AdaBoost</vt:lpstr>
      <vt:lpstr>Illustrating AdaBoost</vt:lpstr>
      <vt:lpstr>Illustrating AdaBoost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Radboud University Nijmegen</dc:title>
  <dc:creator>tomh</dc:creator>
  <cp:lastModifiedBy>Tom Heskes</cp:lastModifiedBy>
  <cp:revision>338</cp:revision>
  <dcterms:created xsi:type="dcterms:W3CDTF">2010-10-05T13:34:04Z</dcterms:created>
  <dcterms:modified xsi:type="dcterms:W3CDTF">2014-12-07T21:51:49Z</dcterms:modified>
</cp:coreProperties>
</file>