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72"/>
  </p:notesMasterIdLst>
  <p:handoutMasterIdLst>
    <p:handoutMasterId r:id="rId73"/>
  </p:handoutMasterIdLst>
  <p:sldIdLst>
    <p:sldId id="344" r:id="rId3"/>
    <p:sldId id="810" r:id="rId4"/>
    <p:sldId id="811" r:id="rId5"/>
    <p:sldId id="812" r:id="rId6"/>
    <p:sldId id="874" r:id="rId7"/>
    <p:sldId id="814" r:id="rId8"/>
    <p:sldId id="875" r:id="rId9"/>
    <p:sldId id="816" r:id="rId10"/>
    <p:sldId id="817" r:id="rId11"/>
    <p:sldId id="818" r:id="rId12"/>
    <p:sldId id="819" r:id="rId13"/>
    <p:sldId id="820" r:id="rId14"/>
    <p:sldId id="821" r:id="rId15"/>
    <p:sldId id="822" r:id="rId16"/>
    <p:sldId id="823" r:id="rId17"/>
    <p:sldId id="824" r:id="rId18"/>
    <p:sldId id="897" r:id="rId19"/>
    <p:sldId id="899" r:id="rId20"/>
    <p:sldId id="830" r:id="rId21"/>
    <p:sldId id="826" r:id="rId22"/>
    <p:sldId id="898" r:id="rId23"/>
    <p:sldId id="876" r:id="rId24"/>
    <p:sldId id="877" r:id="rId25"/>
    <p:sldId id="831" r:id="rId26"/>
    <p:sldId id="878" r:id="rId27"/>
    <p:sldId id="879" r:id="rId28"/>
    <p:sldId id="834" r:id="rId29"/>
    <p:sldId id="880" r:id="rId30"/>
    <p:sldId id="881" r:id="rId31"/>
    <p:sldId id="837" r:id="rId32"/>
    <p:sldId id="838" r:id="rId33"/>
    <p:sldId id="839" r:id="rId34"/>
    <p:sldId id="840" r:id="rId35"/>
    <p:sldId id="882" r:id="rId36"/>
    <p:sldId id="883" r:id="rId37"/>
    <p:sldId id="884" r:id="rId38"/>
    <p:sldId id="844" r:id="rId39"/>
    <p:sldId id="845" r:id="rId40"/>
    <p:sldId id="846" r:id="rId41"/>
    <p:sldId id="847" r:id="rId42"/>
    <p:sldId id="848" r:id="rId43"/>
    <p:sldId id="849" r:id="rId44"/>
    <p:sldId id="850" r:id="rId45"/>
    <p:sldId id="885" r:id="rId46"/>
    <p:sldId id="852" r:id="rId47"/>
    <p:sldId id="853" r:id="rId48"/>
    <p:sldId id="886" r:id="rId49"/>
    <p:sldId id="887" r:id="rId50"/>
    <p:sldId id="888" r:id="rId51"/>
    <p:sldId id="889" r:id="rId52"/>
    <p:sldId id="890" r:id="rId53"/>
    <p:sldId id="857" r:id="rId54"/>
    <p:sldId id="858" r:id="rId55"/>
    <p:sldId id="891" r:id="rId56"/>
    <p:sldId id="892" r:id="rId57"/>
    <p:sldId id="861" r:id="rId58"/>
    <p:sldId id="862" r:id="rId59"/>
    <p:sldId id="893" r:id="rId60"/>
    <p:sldId id="864" r:id="rId61"/>
    <p:sldId id="865" r:id="rId62"/>
    <p:sldId id="866" r:id="rId63"/>
    <p:sldId id="867" r:id="rId64"/>
    <p:sldId id="868" r:id="rId65"/>
    <p:sldId id="894" r:id="rId66"/>
    <p:sldId id="895" r:id="rId67"/>
    <p:sldId id="896" r:id="rId68"/>
    <p:sldId id="872" r:id="rId69"/>
    <p:sldId id="873" r:id="rId70"/>
    <p:sldId id="900" r:id="rId71"/>
  </p:sldIdLst>
  <p:sldSz cx="13004800" cy="97536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clrMru>
    <a:srgbClr val="003399"/>
    <a:srgbClr val="006600"/>
    <a:srgbClr val="0000FF"/>
    <a:srgbClr val="3399FF"/>
    <a:srgbClr val="6699FF"/>
    <a:srgbClr val="CCECFF"/>
    <a:srgbClr val="005EA4"/>
    <a:srgbClr val="004376"/>
    <a:srgbClr val="008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89" autoAdjust="0"/>
  </p:normalViewPr>
  <p:slideViewPr>
    <p:cSldViewPr>
      <p:cViewPr varScale="1">
        <p:scale>
          <a:sx n="31" d="100"/>
          <a:sy n="31" d="100"/>
        </p:scale>
        <p:origin x="1589" y="29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9F3C1B60-2814-4519-82AD-0A53EF91101F}" type="datetime1">
              <a:rPr lang="nl-NL"/>
              <a:pPr>
                <a:defRPr/>
              </a:pPr>
              <a:t>24-11-2022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F46286C1-AFAA-4286-B478-2BD048D3571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677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3B7429B9-DCDC-4627-93FE-9751726E61D0}" type="datetime1">
              <a:rPr lang="nl-NL"/>
              <a:pPr>
                <a:defRPr/>
              </a:pPr>
              <a:t>24-11-2022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1FA36493-7C4A-445B-8505-048A75403C5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5408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7065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k is het </a:t>
            </a:r>
            <a:r>
              <a:rPr lang="en-US" altLang="en-US" dirty="0" err="1" smtClean="0"/>
              <a:t>aantal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elementen</a:t>
            </a:r>
            <a:r>
              <a:rPr lang="en-US" altLang="en-US" dirty="0" smtClean="0"/>
              <a:t> van </a:t>
            </a:r>
            <a:r>
              <a:rPr lang="en-US" altLang="en-US" dirty="0" err="1" smtClean="0"/>
              <a:t>alle</a:t>
            </a:r>
            <a:r>
              <a:rPr lang="en-US" altLang="en-US" dirty="0" smtClean="0"/>
              <a:t> items in de regel; k </a:t>
            </a:r>
            <a:r>
              <a:rPr lang="en-US" altLang="en-US" dirty="0" err="1" smtClean="0"/>
              <a:t>loopt</a:t>
            </a:r>
            <a:r>
              <a:rPr lang="en-US" altLang="en-US" dirty="0" smtClean="0"/>
              <a:t> van 1 tot d</a:t>
            </a:r>
          </a:p>
          <a:p>
            <a:r>
              <a:rPr lang="en-US" altLang="en-US" dirty="0" err="1" smtClean="0"/>
              <a:t>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zijn</a:t>
            </a:r>
            <a:r>
              <a:rPr lang="en-US" altLang="en-US" dirty="0" smtClean="0"/>
              <a:t> d </a:t>
            </a:r>
            <a:r>
              <a:rPr lang="en-US" altLang="en-US" dirty="0" err="1" smtClean="0"/>
              <a:t>boven</a:t>
            </a:r>
            <a:r>
              <a:rPr lang="en-US" altLang="en-US" dirty="0" smtClean="0"/>
              <a:t> k </a:t>
            </a:r>
            <a:r>
              <a:rPr lang="en-US" altLang="en-US" dirty="0" err="1" smtClean="0"/>
              <a:t>manieren</a:t>
            </a:r>
            <a:r>
              <a:rPr lang="en-US" altLang="en-US" dirty="0" smtClean="0"/>
              <a:t> om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van </a:t>
            </a:r>
            <a:r>
              <a:rPr lang="en-US" altLang="en-US" dirty="0" err="1" smtClean="0"/>
              <a:t>lengte</a:t>
            </a:r>
            <a:r>
              <a:rPr lang="en-US" altLang="en-US" dirty="0" smtClean="0"/>
              <a:t> k </a:t>
            </a:r>
            <a:r>
              <a:rPr lang="en-US" altLang="en-US" dirty="0" err="1" smtClean="0"/>
              <a:t>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maken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uit</a:t>
            </a:r>
            <a:r>
              <a:rPr lang="en-US" altLang="en-US" dirty="0" smtClean="0"/>
              <a:t> d items</a:t>
            </a:r>
          </a:p>
          <a:p>
            <a:r>
              <a:rPr lang="en-US" altLang="en-US" dirty="0" err="1" smtClean="0"/>
              <a:t>Vervolgens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moet</a:t>
            </a:r>
            <a:r>
              <a:rPr lang="en-US" altLang="en-US" dirty="0" smtClean="0"/>
              <a:t> je de k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gaan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splitsen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tussen</a:t>
            </a:r>
            <a:r>
              <a:rPr lang="en-US" altLang="en-US" dirty="0" smtClean="0"/>
              <a:t> j </a:t>
            </a:r>
            <a:r>
              <a:rPr lang="en-US" altLang="en-US" dirty="0" err="1" smtClean="0"/>
              <a:t>voor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pijl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k-j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pijl</a:t>
            </a:r>
            <a:endParaRPr lang="en-US" altLang="en-US" dirty="0" smtClean="0"/>
          </a:p>
          <a:p>
            <a:r>
              <a:rPr lang="en-US" altLang="en-US" dirty="0" err="1" smtClean="0"/>
              <a:t>Ook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hiervoor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zijn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weer</a:t>
            </a:r>
            <a:r>
              <a:rPr lang="en-US" altLang="en-US" dirty="0" smtClean="0"/>
              <a:t> k </a:t>
            </a:r>
            <a:r>
              <a:rPr lang="en-US" altLang="en-US" dirty="0" err="1" smtClean="0"/>
              <a:t>boven</a:t>
            </a:r>
            <a:r>
              <a:rPr lang="en-US" altLang="en-US" dirty="0" smtClean="0"/>
              <a:t> j </a:t>
            </a:r>
            <a:r>
              <a:rPr lang="en-US" altLang="en-US" dirty="0" err="1" smtClean="0"/>
              <a:t>mogelijkheden</a:t>
            </a:r>
            <a:r>
              <a:rPr lang="en-US" altLang="en-US" dirty="0" smtClean="0"/>
              <a:t>, maar j mag </a:t>
            </a:r>
            <a:r>
              <a:rPr lang="en-US" altLang="en-US" dirty="0" err="1" smtClean="0"/>
              <a:t>geen</a:t>
            </a:r>
            <a:r>
              <a:rPr lang="en-US" altLang="en-US" dirty="0" smtClean="0"/>
              <a:t> 0 of k </a:t>
            </a:r>
            <a:r>
              <a:rPr lang="en-US" altLang="en-US" dirty="0" err="1" smtClean="0"/>
              <a:t>zijn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err="1" smtClean="0"/>
              <a:t>Andere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redenering</a:t>
            </a:r>
            <a:r>
              <a:rPr lang="en-US" altLang="en-US" dirty="0" smtClean="0"/>
              <a:t>: elk item </a:t>
            </a:r>
            <a:r>
              <a:rPr lang="en-US" altLang="en-US" dirty="0" err="1" smtClean="0"/>
              <a:t>kan</a:t>
            </a:r>
            <a:r>
              <a:rPr lang="en-US" altLang="en-US" dirty="0" smtClean="0"/>
              <a:t> of </a:t>
            </a:r>
            <a:r>
              <a:rPr lang="en-US" altLang="en-US" dirty="0" err="1" smtClean="0"/>
              <a:t>voor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pijl</a:t>
            </a:r>
            <a:r>
              <a:rPr lang="en-US" altLang="en-US" dirty="0" smtClean="0"/>
              <a:t>, of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pijl</a:t>
            </a:r>
            <a:r>
              <a:rPr lang="en-US" altLang="en-US" dirty="0" smtClean="0"/>
              <a:t>, of </a:t>
            </a:r>
            <a:r>
              <a:rPr lang="en-US" altLang="en-US" dirty="0" err="1" smtClean="0"/>
              <a:t>niet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voorkomen</a:t>
            </a:r>
            <a:r>
              <a:rPr lang="en-US" altLang="en-US" dirty="0" smtClean="0"/>
              <a:t>: 3 tot de </a:t>
            </a:r>
            <a:r>
              <a:rPr lang="en-US" altLang="en-US" dirty="0" err="1" smtClean="0"/>
              <a:t>macht</a:t>
            </a:r>
            <a:r>
              <a:rPr lang="en-US" altLang="en-US" dirty="0" smtClean="0"/>
              <a:t> d.</a:t>
            </a:r>
          </a:p>
          <a:p>
            <a:r>
              <a:rPr lang="en-US" altLang="en-US" dirty="0" smtClean="0"/>
              <a:t>Maar: </a:t>
            </a:r>
            <a:r>
              <a:rPr lang="en-US" altLang="en-US" dirty="0" err="1" smtClean="0"/>
              <a:t>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zijn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geen</a:t>
            </a:r>
            <a:r>
              <a:rPr lang="en-US" altLang="en-US" dirty="0" smtClean="0"/>
              <a:t> regels met </a:t>
            </a:r>
            <a:r>
              <a:rPr lang="en-US" altLang="en-US" dirty="0" err="1" smtClean="0"/>
              <a:t>niets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voor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pijl</a:t>
            </a:r>
            <a:r>
              <a:rPr lang="en-US" altLang="en-US" dirty="0" smtClean="0"/>
              <a:t>: -2 tot de </a:t>
            </a:r>
            <a:r>
              <a:rPr lang="en-US" altLang="en-US" dirty="0" err="1" smtClean="0"/>
              <a:t>macht</a:t>
            </a:r>
            <a:r>
              <a:rPr lang="en-US" altLang="en-US" dirty="0" smtClean="0"/>
              <a:t> d,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geen</a:t>
            </a:r>
            <a:r>
              <a:rPr lang="en-US" altLang="en-US" dirty="0" smtClean="0"/>
              <a:t> regels met </a:t>
            </a:r>
            <a:r>
              <a:rPr lang="en-US" altLang="en-US" dirty="0" err="1" smtClean="0"/>
              <a:t>niets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pijl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Nog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keer</a:t>
            </a:r>
            <a:r>
              <a:rPr lang="en-US" altLang="en-US" dirty="0" smtClean="0"/>
              <a:t> -2 tot de </a:t>
            </a:r>
            <a:r>
              <a:rPr lang="en-US" altLang="en-US" dirty="0" err="1" smtClean="0"/>
              <a:t>macht</a:t>
            </a:r>
            <a:r>
              <a:rPr lang="en-US" altLang="en-US" dirty="0" smtClean="0"/>
              <a:t> d. Maar nu </a:t>
            </a:r>
            <a:r>
              <a:rPr lang="en-US" altLang="en-US" dirty="0" err="1" smtClean="0"/>
              <a:t>hebben</a:t>
            </a:r>
            <a:r>
              <a:rPr lang="en-US" altLang="en-US" dirty="0" smtClean="0"/>
              <a:t> we </a:t>
            </a:r>
            <a:r>
              <a:rPr lang="en-US" altLang="en-US" dirty="0" err="1" smtClean="0"/>
              <a:t>niets</a:t>
            </a:r>
            <a:r>
              <a:rPr lang="en-US" altLang="en-US" dirty="0" smtClean="0"/>
              <a:t> -&gt; </a:t>
            </a:r>
            <a:r>
              <a:rPr lang="en-US" altLang="en-US" dirty="0" err="1" smtClean="0"/>
              <a:t>niets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veel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afgetrokken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dus</a:t>
            </a:r>
            <a:r>
              <a:rPr lang="en-US" altLang="en-US" dirty="0" smtClean="0"/>
              <a:t> +1!</a:t>
            </a:r>
            <a:endParaRPr lang="nl-NL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NB: </a:t>
            </a:r>
            <a:r>
              <a:rPr lang="en-US" altLang="en-US" dirty="0" err="1" smtClean="0"/>
              <a:t>heeft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niets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maken</a:t>
            </a:r>
            <a:r>
              <a:rPr lang="en-US" altLang="en-US" dirty="0" smtClean="0"/>
              <a:t> met Simpson’s paradox. </a:t>
            </a:r>
            <a:r>
              <a:rPr lang="en-US" altLang="en-US" dirty="0" err="1" smtClean="0"/>
              <a:t>Aantal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mannen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vrouwen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neemt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onevenredig</a:t>
            </a:r>
            <a:r>
              <a:rPr lang="en-US" altLang="en-US" dirty="0" smtClean="0"/>
              <a:t> toe. </a:t>
            </a:r>
            <a:r>
              <a:rPr lang="en-US" altLang="en-US" dirty="0" err="1" smtClean="0"/>
              <a:t>Als</a:t>
            </a:r>
            <a:r>
              <a:rPr lang="en-US" altLang="en-US" dirty="0" smtClean="0"/>
              <a:t> je wilt </a:t>
            </a:r>
            <a:r>
              <a:rPr lang="en-US" altLang="en-US" dirty="0" err="1" smtClean="0"/>
              <a:t>dat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conclusies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mannen</a:t>
            </a:r>
            <a:r>
              <a:rPr lang="en-US" altLang="en-US" dirty="0" smtClean="0"/>
              <a:t> 2x </a:t>
            </a:r>
            <a:r>
              <a:rPr lang="en-US" altLang="en-US" dirty="0" err="1" smtClean="0"/>
              <a:t>meer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lage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hoge</a:t>
            </a:r>
            <a:r>
              <a:rPr lang="en-US" altLang="en-US" dirty="0" smtClean="0"/>
              <a:t> score; </a:t>
            </a:r>
            <a:r>
              <a:rPr lang="en-US" altLang="en-US" dirty="0" err="1" smtClean="0"/>
              <a:t>vrouwen</a:t>
            </a:r>
            <a:r>
              <a:rPr lang="en-US" altLang="en-US" dirty="0" smtClean="0"/>
              <a:t> 4 </a:t>
            </a:r>
            <a:r>
              <a:rPr lang="en-US" altLang="en-US" dirty="0" err="1" smtClean="0"/>
              <a:t>staat</a:t>
            </a:r>
            <a:r>
              <a:rPr lang="en-US" altLang="en-US" dirty="0" smtClean="0"/>
              <a:t> tot 3) </a:t>
            </a:r>
            <a:r>
              <a:rPr lang="en-US" altLang="en-US" dirty="0" err="1" smtClean="0"/>
              <a:t>onafhankelijk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zijn</a:t>
            </a:r>
            <a:r>
              <a:rPr lang="en-US" altLang="en-US" dirty="0" smtClean="0"/>
              <a:t> van het </a:t>
            </a:r>
            <a:r>
              <a:rPr lang="en-US" altLang="en-US" dirty="0" err="1" smtClean="0"/>
              <a:t>schalen</a:t>
            </a:r>
            <a:r>
              <a:rPr lang="en-US" altLang="en-US" dirty="0" smtClean="0"/>
              <a:t> van de </a:t>
            </a:r>
            <a:r>
              <a:rPr lang="en-US" altLang="en-US" dirty="0" err="1" smtClean="0"/>
              <a:t>kolom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zal</a:t>
            </a:r>
            <a:r>
              <a:rPr lang="en-US" altLang="en-US" dirty="0" smtClean="0"/>
              <a:t> je </a:t>
            </a:r>
            <a:r>
              <a:rPr lang="en-US" altLang="en-US" dirty="0" err="1" smtClean="0"/>
              <a:t>maat</a:t>
            </a:r>
            <a:r>
              <a:rPr lang="en-US" altLang="en-US" dirty="0" smtClean="0"/>
              <a:t> van </a:t>
            </a:r>
            <a:r>
              <a:rPr lang="en-US" altLang="en-US" dirty="0" err="1" smtClean="0"/>
              <a:t>interessantheid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daar</a:t>
            </a:r>
            <a:r>
              <a:rPr lang="en-US" altLang="en-US" dirty="0" smtClean="0"/>
              <a:t> invariant </a:t>
            </a:r>
            <a:r>
              <a:rPr lang="en-US" altLang="en-US" dirty="0" err="1" smtClean="0"/>
              <a:t>voor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moeten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zijn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Iets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soortgelijks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voor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rijen</a:t>
            </a:r>
            <a:r>
              <a:rPr lang="en-US" altLang="en-US" dirty="0" smtClean="0"/>
              <a:t>.</a:t>
            </a:r>
            <a:endParaRPr lang="nl-NL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36493-7C4A-445B-8505-048A75403C50}" type="slidenum">
              <a:rPr lang="nl-NL" smtClean="0"/>
              <a:pPr>
                <a:defRPr/>
              </a:pPr>
              <a:t>55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987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 smtClean="0"/>
              <a:t>Als</a:t>
            </a:r>
            <a:r>
              <a:rPr lang="en-US" altLang="en-US" dirty="0" smtClean="0"/>
              <a:t> we </a:t>
            </a:r>
            <a:r>
              <a:rPr lang="en-US" altLang="en-US" dirty="0" err="1" smtClean="0"/>
              <a:t>alleen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kijken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contingentietabellen</a:t>
            </a:r>
            <a:r>
              <a:rPr lang="en-US" altLang="en-US" dirty="0" smtClean="0"/>
              <a:t> die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fatsoenlijke</a:t>
            </a:r>
            <a:r>
              <a:rPr lang="en-US" altLang="en-US" dirty="0" smtClean="0"/>
              <a:t> support </a:t>
            </a:r>
            <a:r>
              <a:rPr lang="en-US" altLang="en-US" dirty="0" err="1" smtClean="0"/>
              <a:t>opleveren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nemen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correlaties</a:t>
            </a:r>
            <a:r>
              <a:rPr lang="en-US" altLang="en-US" dirty="0" smtClean="0"/>
              <a:t> toe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beginnen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maten</a:t>
            </a:r>
            <a:r>
              <a:rPr lang="en-US" altLang="en-US" dirty="0" smtClean="0"/>
              <a:t> van </a:t>
            </a:r>
            <a:r>
              <a:rPr lang="en-US" altLang="en-US" dirty="0" err="1" smtClean="0"/>
              <a:t>interessantheid</a:t>
            </a:r>
            <a:r>
              <a:rPr lang="en-US" altLang="en-US" dirty="0" smtClean="0"/>
              <a:t> steeds </a:t>
            </a:r>
            <a:r>
              <a:rPr lang="en-US" altLang="en-US" dirty="0" err="1" smtClean="0"/>
              <a:t>meer</a:t>
            </a:r>
            <a:r>
              <a:rPr lang="en-US" altLang="en-US" dirty="0" smtClean="0"/>
              <a:t> op </a:t>
            </a:r>
            <a:r>
              <a:rPr lang="en-US" altLang="en-US" dirty="0" err="1" smtClean="0"/>
              <a:t>elkaar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lijken</a:t>
            </a:r>
            <a:endParaRPr lang="nl-NL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36493-7C4A-445B-8505-048A75403C50}" type="slidenum">
              <a:rPr lang="nl-NL" smtClean="0"/>
              <a:pPr>
                <a:defRPr/>
              </a:pPr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7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Wanneer</a:t>
            </a:r>
            <a:r>
              <a:rPr lang="en-US" altLang="en-US" dirty="0" smtClean="0"/>
              <a:t> we de support </a:t>
            </a:r>
            <a:r>
              <a:rPr lang="en-US" altLang="en-US" dirty="0" err="1" smtClean="0"/>
              <a:t>verder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beperken</a:t>
            </a:r>
            <a:r>
              <a:rPr lang="en-US" altLang="en-US" dirty="0" smtClean="0"/>
              <a:t> tot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redelijk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bereik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nemen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correlaties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alleen</a:t>
            </a:r>
            <a:r>
              <a:rPr lang="en-US" altLang="en-US" dirty="0" smtClean="0"/>
              <a:t> nog maar </a:t>
            </a:r>
            <a:r>
              <a:rPr lang="en-US" altLang="en-US" dirty="0" err="1" smtClean="0"/>
              <a:t>verder</a:t>
            </a:r>
            <a:r>
              <a:rPr lang="en-US" altLang="en-US" dirty="0" smtClean="0"/>
              <a:t> toe.</a:t>
            </a:r>
            <a:endParaRPr lang="nl-NL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36493-7C4A-445B-8505-048A75403C50}" type="slidenum">
              <a:rPr lang="nl-NL" smtClean="0"/>
              <a:pPr>
                <a:defRPr/>
              </a:pPr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7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Voorbereiding</a:t>
            </a:r>
            <a:r>
              <a:rPr lang="en-US" altLang="en-US" dirty="0" smtClean="0"/>
              <a:t> op de </a:t>
            </a:r>
            <a:r>
              <a:rPr lang="en-US" altLang="en-US" dirty="0" err="1" smtClean="0"/>
              <a:t>volgende</a:t>
            </a:r>
            <a:r>
              <a:rPr lang="en-US" altLang="en-US" dirty="0" smtClean="0"/>
              <a:t> slide. </a:t>
            </a:r>
            <a:r>
              <a:rPr lang="en-US" altLang="en-US" dirty="0" err="1" smtClean="0"/>
              <a:t>Gegeven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geordende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transactie</a:t>
            </a:r>
            <a:r>
              <a:rPr lang="en-US" altLang="en-US" dirty="0" smtClean="0"/>
              <a:t> kun je </a:t>
            </a:r>
            <a:r>
              <a:rPr lang="en-US" altLang="en-US" dirty="0" err="1" smtClean="0"/>
              <a:t>vrij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eenvoudig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mogelijke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geordende</a:t>
            </a:r>
            <a:r>
              <a:rPr lang="en-US" altLang="en-US" dirty="0" smtClean="0"/>
              <a:t> subsets van </a:t>
            </a:r>
            <a:r>
              <a:rPr lang="en-US" altLang="en-US" dirty="0" err="1" smtClean="0"/>
              <a:t>lengte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genereren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Bij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corresponderende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mogelijk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frequente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moet</a:t>
            </a:r>
            <a:r>
              <a:rPr lang="en-US" altLang="en-US" dirty="0" smtClean="0"/>
              <a:t> je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1 op </a:t>
            </a:r>
            <a:r>
              <a:rPr lang="en-US" altLang="en-US" dirty="0" err="1" smtClean="0"/>
              <a:t>gaan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tellen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bij</a:t>
            </a:r>
            <a:r>
              <a:rPr lang="en-US" altLang="en-US" dirty="0" smtClean="0"/>
              <a:t> het </a:t>
            </a:r>
            <a:r>
              <a:rPr lang="en-US" altLang="en-US" dirty="0" err="1" smtClean="0"/>
              <a:t>voorkomen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ervan</a:t>
            </a:r>
            <a:r>
              <a:rPr lang="en-US" altLang="en-US" dirty="0" smtClean="0"/>
              <a:t>.</a:t>
            </a:r>
            <a:endParaRPr lang="nl-NL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Hash: rest van </a:t>
            </a:r>
            <a:r>
              <a:rPr lang="en-US" altLang="en-US" dirty="0" err="1" smtClean="0"/>
              <a:t>deling</a:t>
            </a:r>
            <a:r>
              <a:rPr lang="en-US" altLang="en-US" dirty="0" smtClean="0"/>
              <a:t> door 3. We </a:t>
            </a:r>
            <a:r>
              <a:rPr lang="en-US" altLang="en-US" dirty="0" err="1" smtClean="0"/>
              <a:t>gaan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transacties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straks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ordenen</a:t>
            </a:r>
            <a:r>
              <a:rPr lang="en-US" altLang="en-US" dirty="0" smtClean="0"/>
              <a:t>. Je </a:t>
            </a:r>
            <a:r>
              <a:rPr lang="en-US" altLang="en-US" dirty="0" err="1" smtClean="0"/>
              <a:t>kunt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dus</a:t>
            </a:r>
            <a:r>
              <a:rPr lang="en-US" altLang="en-US" dirty="0" smtClean="0"/>
              <a:t> 1,3,4 </a:t>
            </a:r>
            <a:r>
              <a:rPr lang="en-US" altLang="en-US" dirty="0" err="1" smtClean="0"/>
              <a:t>krijgen</a:t>
            </a:r>
            <a:r>
              <a:rPr lang="en-US" altLang="en-US" dirty="0" smtClean="0"/>
              <a:t>, maar </a:t>
            </a:r>
            <a:r>
              <a:rPr lang="en-US" altLang="en-US" dirty="0" err="1" smtClean="0"/>
              <a:t>niet</a:t>
            </a:r>
            <a:r>
              <a:rPr lang="en-US" altLang="en-US" dirty="0" smtClean="0"/>
              <a:t> 3,1,4. 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hash </a:t>
            </a:r>
            <a:r>
              <a:rPr lang="en-US" altLang="en-US" dirty="0" err="1" smtClean="0"/>
              <a:t>functie</a:t>
            </a:r>
            <a:r>
              <a:rPr lang="en-US" altLang="en-US" dirty="0" smtClean="0"/>
              <a:t> {1,2,3} {4,5,6} {7,8,9} is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niet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handig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omdat</a:t>
            </a:r>
            <a:r>
              <a:rPr lang="en-US" altLang="en-US" dirty="0" smtClean="0"/>
              <a:t> het </a:t>
            </a:r>
            <a:r>
              <a:rPr lang="en-US" altLang="en-US" dirty="0" err="1" smtClean="0"/>
              <a:t>gros</a:t>
            </a:r>
            <a:r>
              <a:rPr lang="en-US" altLang="en-US" dirty="0" smtClean="0"/>
              <a:t> van de </a:t>
            </a:r>
            <a:r>
              <a:rPr lang="en-US" altLang="en-US" dirty="0" err="1" smtClean="0"/>
              <a:t>mandjes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dezelfde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nemen</a:t>
            </a:r>
            <a:r>
              <a:rPr lang="en-US" altLang="en-US" dirty="0" smtClean="0"/>
              <a:t> de hash </a:t>
            </a:r>
            <a:r>
              <a:rPr lang="en-US" altLang="en-US" dirty="0" err="1" smtClean="0"/>
              <a:t>dus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splitsing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aanbrengt</a:t>
            </a:r>
            <a:r>
              <a:rPr lang="en-US" altLang="en-US" dirty="0" smtClean="0"/>
              <a:t>. We </a:t>
            </a:r>
            <a:r>
              <a:rPr lang="en-US" altLang="en-US" dirty="0" err="1" smtClean="0"/>
              <a:t>willen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juist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hash die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ondiepe</a:t>
            </a:r>
            <a:r>
              <a:rPr lang="en-US" altLang="en-US" dirty="0" smtClean="0"/>
              <a:t> boom </a:t>
            </a:r>
            <a:r>
              <a:rPr lang="en-US" altLang="en-US" dirty="0" err="1" smtClean="0"/>
              <a:t>oplevert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zodat</a:t>
            </a:r>
            <a:r>
              <a:rPr lang="en-US" altLang="en-US" dirty="0" smtClean="0"/>
              <a:t> we </a:t>
            </a:r>
            <a:r>
              <a:rPr lang="en-US" altLang="en-US" dirty="0" err="1" smtClean="0"/>
              <a:t>weinig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vergelijkingen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nodig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hebben</a:t>
            </a:r>
            <a:r>
              <a:rPr lang="en-US" altLang="en-US" dirty="0" smtClean="0"/>
              <a:t>.</a:t>
            </a:r>
            <a:endParaRPr lang="nl-NL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Hash: rest van </a:t>
            </a:r>
            <a:r>
              <a:rPr lang="en-US" altLang="en-US" dirty="0" err="1" smtClean="0"/>
              <a:t>deling</a:t>
            </a:r>
            <a:r>
              <a:rPr lang="en-US" altLang="en-US" dirty="0" smtClean="0"/>
              <a:t> door 3. We </a:t>
            </a:r>
            <a:r>
              <a:rPr lang="en-US" altLang="en-US" dirty="0" err="1" smtClean="0"/>
              <a:t>gaan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transacties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straks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ordenen</a:t>
            </a:r>
            <a:r>
              <a:rPr lang="en-US" altLang="en-US" dirty="0" smtClean="0"/>
              <a:t>. Je </a:t>
            </a:r>
            <a:r>
              <a:rPr lang="en-US" altLang="en-US" dirty="0" err="1" smtClean="0"/>
              <a:t>kunt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dus</a:t>
            </a:r>
            <a:r>
              <a:rPr lang="en-US" altLang="en-US" dirty="0" smtClean="0"/>
              <a:t> 1,3,4 </a:t>
            </a:r>
            <a:r>
              <a:rPr lang="en-US" altLang="en-US" dirty="0" err="1" smtClean="0"/>
              <a:t>krijgen</a:t>
            </a:r>
            <a:r>
              <a:rPr lang="en-US" altLang="en-US" dirty="0" smtClean="0"/>
              <a:t>, maar </a:t>
            </a:r>
            <a:r>
              <a:rPr lang="en-US" altLang="en-US" dirty="0" err="1" smtClean="0"/>
              <a:t>niet</a:t>
            </a:r>
            <a:r>
              <a:rPr lang="en-US" altLang="en-US" dirty="0" smtClean="0"/>
              <a:t> 3,1,4. 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hash </a:t>
            </a:r>
            <a:r>
              <a:rPr lang="en-US" altLang="en-US" dirty="0" err="1" smtClean="0"/>
              <a:t>functie</a:t>
            </a:r>
            <a:r>
              <a:rPr lang="en-US" altLang="en-US" dirty="0" smtClean="0"/>
              <a:t> {1,2,3} {4,5,6} {7,8,9} is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niet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handig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omdat</a:t>
            </a:r>
            <a:r>
              <a:rPr lang="en-US" altLang="en-US" dirty="0" smtClean="0"/>
              <a:t> het </a:t>
            </a:r>
            <a:r>
              <a:rPr lang="en-US" altLang="en-US" dirty="0" err="1" smtClean="0"/>
              <a:t>gros</a:t>
            </a:r>
            <a:r>
              <a:rPr lang="en-US" altLang="en-US" dirty="0" smtClean="0"/>
              <a:t> van de </a:t>
            </a:r>
            <a:r>
              <a:rPr lang="en-US" altLang="en-US" dirty="0" err="1" smtClean="0"/>
              <a:t>mandjes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dezelfde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nemen</a:t>
            </a:r>
            <a:r>
              <a:rPr lang="en-US" altLang="en-US" dirty="0" smtClean="0"/>
              <a:t> de hash </a:t>
            </a:r>
            <a:r>
              <a:rPr lang="en-US" altLang="en-US" dirty="0" err="1" smtClean="0"/>
              <a:t>dus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splitsing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aanbrengt</a:t>
            </a:r>
            <a:r>
              <a:rPr lang="en-US" altLang="en-US" dirty="0" smtClean="0"/>
              <a:t>. We </a:t>
            </a:r>
            <a:r>
              <a:rPr lang="en-US" altLang="en-US" dirty="0" err="1" smtClean="0"/>
              <a:t>willen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juist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hash die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ondiepe</a:t>
            </a:r>
            <a:r>
              <a:rPr lang="en-US" altLang="en-US" dirty="0" smtClean="0"/>
              <a:t> boom </a:t>
            </a:r>
            <a:r>
              <a:rPr lang="en-US" altLang="en-US" dirty="0" err="1" smtClean="0"/>
              <a:t>oplevert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zodat</a:t>
            </a:r>
            <a:r>
              <a:rPr lang="en-US" altLang="en-US" dirty="0" smtClean="0"/>
              <a:t> we </a:t>
            </a:r>
            <a:r>
              <a:rPr lang="en-US" altLang="en-US" dirty="0" err="1" smtClean="0"/>
              <a:t>weinig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vergelijkingen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nodig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hebben</a:t>
            </a:r>
            <a:r>
              <a:rPr lang="en-US" altLang="en-US" dirty="0" smtClean="0"/>
              <a:t>.</a:t>
            </a:r>
            <a:endParaRPr lang="nl-N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41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Zelfde</a:t>
            </a:r>
            <a:r>
              <a:rPr lang="en-US" altLang="en-US" dirty="0" smtClean="0"/>
              <a:t>,</a:t>
            </a:r>
            <a:r>
              <a:rPr lang="en-US" altLang="en-US" baseline="0" dirty="0" smtClean="0"/>
              <a:t> maar </a:t>
            </a:r>
            <a:r>
              <a:rPr lang="en-US" altLang="en-US" baseline="0" dirty="0" err="1" smtClean="0"/>
              <a:t>dan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voor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rechtdoor</a:t>
            </a:r>
            <a:r>
              <a:rPr lang="en-US" altLang="en-US" baseline="0" dirty="0" smtClean="0"/>
              <a:t>...</a:t>
            </a:r>
            <a:endParaRPr lang="nl-NL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…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voor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rechtsaf</a:t>
            </a:r>
            <a:r>
              <a:rPr lang="en-US" altLang="en-US" dirty="0" smtClean="0"/>
              <a:t>.</a:t>
            </a:r>
            <a:endParaRPr lang="nl-NL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 de hash tree </a:t>
            </a:r>
            <a:r>
              <a:rPr lang="en-US" altLang="en-US" dirty="0" err="1" smtClean="0"/>
              <a:t>werkt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streep</a:t>
            </a:r>
            <a:r>
              <a:rPr lang="en-US" altLang="en-US" dirty="0" smtClean="0"/>
              <a:t>. Subsets </a:t>
            </a:r>
            <a:r>
              <a:rPr lang="en-US" altLang="en-US" dirty="0" err="1" smtClean="0"/>
              <a:t>beginnend</a:t>
            </a:r>
            <a:r>
              <a:rPr lang="en-US" altLang="en-US" dirty="0" smtClean="0"/>
              <a:t> met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linksaf</a:t>
            </a:r>
            <a:r>
              <a:rPr lang="en-US" altLang="en-US" dirty="0" smtClean="0"/>
              <a:t>, met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2 </a:t>
            </a:r>
            <a:r>
              <a:rPr lang="en-US" altLang="en-US" dirty="0" err="1" smtClean="0"/>
              <a:t>rechtdoor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met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rechtsaf</a:t>
            </a:r>
            <a:r>
              <a:rPr lang="en-US" altLang="en-US" dirty="0" smtClean="0"/>
              <a:t>. Je </a:t>
            </a:r>
            <a:r>
              <a:rPr lang="en-US" altLang="en-US" dirty="0" err="1" smtClean="0"/>
              <a:t>gaat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zo</a:t>
            </a:r>
            <a:r>
              <a:rPr lang="en-US" altLang="en-US" dirty="0" smtClean="0"/>
              <a:t> door tot je </a:t>
            </a:r>
            <a:r>
              <a:rPr lang="en-US" altLang="en-US" dirty="0" err="1" smtClean="0"/>
              <a:t>bij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blad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uitkomt</a:t>
            </a:r>
            <a:r>
              <a:rPr lang="en-US" alt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36493-7C4A-445B-8505-048A75403C50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898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 de hash tree </a:t>
            </a:r>
            <a:r>
              <a:rPr lang="en-US" altLang="en-US" dirty="0" err="1" smtClean="0"/>
              <a:t>werkt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streep</a:t>
            </a:r>
            <a:r>
              <a:rPr lang="en-US" altLang="en-US" dirty="0" smtClean="0"/>
              <a:t>. Subsets </a:t>
            </a:r>
            <a:r>
              <a:rPr lang="en-US" altLang="en-US" dirty="0" err="1" smtClean="0"/>
              <a:t>beginnend</a:t>
            </a:r>
            <a:r>
              <a:rPr lang="en-US" altLang="en-US" dirty="0" smtClean="0"/>
              <a:t> met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linksaf</a:t>
            </a:r>
            <a:r>
              <a:rPr lang="en-US" altLang="en-US" dirty="0" smtClean="0"/>
              <a:t>, met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2 </a:t>
            </a:r>
            <a:r>
              <a:rPr lang="en-US" altLang="en-US" dirty="0" err="1" smtClean="0"/>
              <a:t>rechtdoor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met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3 </a:t>
            </a:r>
            <a:r>
              <a:rPr lang="en-US" altLang="en-US" dirty="0" err="1" smtClean="0"/>
              <a:t>rechtsaf</a:t>
            </a:r>
            <a:r>
              <a:rPr lang="en-US" altLang="en-US" dirty="0" smtClean="0"/>
              <a:t>. Je </a:t>
            </a:r>
            <a:r>
              <a:rPr lang="en-US" altLang="en-US" dirty="0" err="1" smtClean="0"/>
              <a:t>gaat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zo</a:t>
            </a:r>
            <a:r>
              <a:rPr lang="en-US" altLang="en-US" dirty="0" smtClean="0"/>
              <a:t> door tot je </a:t>
            </a:r>
            <a:r>
              <a:rPr lang="en-US" altLang="en-US" dirty="0" err="1" smtClean="0"/>
              <a:t>bij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blad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uitkomt</a:t>
            </a:r>
            <a:r>
              <a:rPr lang="en-US" alt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36493-7C4A-445B-8505-048A75403C50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37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Je </a:t>
            </a:r>
            <a:r>
              <a:rPr lang="en-US" altLang="en-US" dirty="0" err="1" smtClean="0"/>
              <a:t>komt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uit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bij</a:t>
            </a:r>
            <a:r>
              <a:rPr lang="en-US" altLang="en-US" dirty="0" smtClean="0"/>
              <a:t> de rode </a:t>
            </a:r>
            <a:r>
              <a:rPr lang="en-US" altLang="en-US" dirty="0" err="1" smtClean="0"/>
              <a:t>blokken</a:t>
            </a:r>
            <a:r>
              <a:rPr lang="en-US" altLang="en-US" dirty="0" smtClean="0"/>
              <a:t>. De </a:t>
            </a:r>
            <a:r>
              <a:rPr lang="en-US" altLang="en-US" dirty="0" err="1" smtClean="0"/>
              <a:t>overige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mogelijke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frequente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zijn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sowieso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uitgesloten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Bij</a:t>
            </a:r>
            <a:r>
              <a:rPr lang="en-US" altLang="en-US" dirty="0" smtClean="0"/>
              <a:t> de rode </a:t>
            </a:r>
            <a:r>
              <a:rPr lang="en-US" altLang="en-US" dirty="0" err="1" smtClean="0"/>
              <a:t>blokken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moet</a:t>
            </a:r>
            <a:r>
              <a:rPr lang="en-US" altLang="en-US" dirty="0" smtClean="0"/>
              <a:t> je </a:t>
            </a:r>
            <a:r>
              <a:rPr lang="en-US" altLang="en-US" dirty="0" err="1" smtClean="0"/>
              <a:t>checken</a:t>
            </a:r>
            <a:r>
              <a:rPr lang="en-US" altLang="en-US" dirty="0" smtClean="0"/>
              <a:t> of de </a:t>
            </a:r>
            <a:r>
              <a:rPr lang="en-US" altLang="en-US" dirty="0" err="1" smtClean="0"/>
              <a:t>frequente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in </a:t>
            </a:r>
            <a:r>
              <a:rPr lang="en-US" altLang="en-US" dirty="0" err="1" smtClean="0"/>
              <a:t>deze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blokken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inderdaad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een</a:t>
            </a:r>
            <a:r>
              <a:rPr lang="en-US" altLang="en-US" dirty="0" smtClean="0"/>
              <a:t> subset </a:t>
            </a:r>
            <a:r>
              <a:rPr lang="en-US" altLang="en-US" dirty="0" err="1" smtClean="0"/>
              <a:t>zijn</a:t>
            </a:r>
            <a:r>
              <a:rPr lang="en-US" altLang="en-US" dirty="0" smtClean="0"/>
              <a:t> van de </a:t>
            </a:r>
            <a:r>
              <a:rPr lang="en-US" altLang="en-US" dirty="0" err="1" smtClean="0"/>
              <a:t>transactie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Dit</a:t>
            </a:r>
            <a:r>
              <a:rPr lang="en-US" altLang="en-US" dirty="0" smtClean="0"/>
              <a:t> is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snel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zien</a:t>
            </a:r>
            <a:r>
              <a:rPr lang="en-US" altLang="en-US" dirty="0" smtClean="0"/>
              <a:t>.</a:t>
            </a:r>
            <a:endParaRPr lang="nl-NL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36493-7C4A-445B-8505-048A75403C50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37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29434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40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9"/>
            <a:ext cx="8789988" cy="6592042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460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2106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8498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676400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926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867" y="216747"/>
            <a:ext cx="11776569" cy="75861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584765" y="1625600"/>
            <a:ext cx="5807004" cy="73693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6608516" y="1625600"/>
            <a:ext cx="5807004" cy="35763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6608516" y="5418667"/>
            <a:ext cx="5807004" cy="35763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16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16747"/>
            <a:ext cx="11776569" cy="758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65" y="1625600"/>
            <a:ext cx="5807004" cy="7369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8516" y="1625600"/>
            <a:ext cx="5807004" cy="7369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18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/>
          </p:nvPr>
        </p:nvSpPr>
        <p:spPr>
          <a:xfrm>
            <a:off x="541867" y="216747"/>
            <a:ext cx="11873654" cy="8778240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6150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867" y="216747"/>
            <a:ext cx="11776569" cy="75861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584765" y="1625600"/>
            <a:ext cx="5807004" cy="73693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6608516" y="1625600"/>
            <a:ext cx="5807004" cy="7369387"/>
          </a:xfrm>
        </p:spPr>
        <p:txBody>
          <a:bodyPr/>
          <a:lstStyle/>
          <a:p>
            <a:pPr lvl="0"/>
            <a:endParaRPr lang="nl-NL" noProof="0" smtClean="0"/>
          </a:p>
        </p:txBody>
      </p:sp>
    </p:spTree>
    <p:extLst>
      <p:ext uri="{BB962C8B-B14F-4D97-AF65-F5344CB8AC3E}">
        <p14:creationId xmlns:p14="http://schemas.microsoft.com/office/powerpoint/2010/main" val="1682324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2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262588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40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428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331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800">
                <a:latin typeface="+mn-lt"/>
              </a:defRPr>
            </a:lvl1pPr>
            <a:lvl2pPr marL="0" indent="0">
              <a:buFont typeface="Lucida Grande"/>
              <a:buNone/>
              <a:defRPr sz="2800">
                <a:latin typeface="+mn-lt"/>
              </a:defRPr>
            </a:lvl2pPr>
            <a:lvl3pPr marL="0" indent="0">
              <a:buFont typeface="Lucida Grande"/>
              <a:buNone/>
              <a:defRPr sz="2800">
                <a:latin typeface="+mn-lt"/>
              </a:defRPr>
            </a:lvl3pPr>
            <a:lvl4pPr marL="0" indent="0">
              <a:buFont typeface="Lucida Grande"/>
              <a:buNone/>
              <a:defRPr sz="2800">
                <a:latin typeface="+mn-lt"/>
              </a:defRPr>
            </a:lvl4pPr>
            <a:lvl5pPr marL="0" indent="0">
              <a:buFont typeface="Lucida Grande"/>
              <a:buNone/>
              <a:defRPr sz="2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130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 sz="2800">
                <a:latin typeface="+mn-lt"/>
              </a:defRPr>
            </a:lvl1pPr>
            <a:lvl2pPr>
              <a:buFont typeface="Lucida Grande"/>
              <a:buChar char="-"/>
              <a:defRPr sz="24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832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45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buClr>
                <a:srgbClr val="C00000"/>
              </a:buCl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520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Arial"/>
              <a:buNone/>
              <a:defRPr sz="2500">
                <a:latin typeface="+mn-lt"/>
              </a:defRPr>
            </a:lvl2pPr>
            <a:lvl3pPr marL="0" indent="0">
              <a:buFont typeface="Arial"/>
              <a:buNone/>
              <a:defRPr sz="2500">
                <a:latin typeface="+mn-lt"/>
              </a:defRPr>
            </a:lvl3pPr>
            <a:lvl4pPr marL="0" indent="0">
              <a:buFont typeface="Arial"/>
              <a:buNone/>
              <a:defRPr sz="2500">
                <a:latin typeface="+mn-lt"/>
              </a:defRPr>
            </a:lvl4pPr>
            <a:lvl5pPr marL="0" indent="0">
              <a:buFont typeface="Arial"/>
              <a:buNone/>
              <a:defRPr sz="25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178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692275"/>
            <a:ext cx="11430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771775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 txBox="1">
            <a:spLocks noChangeArrowheads="1"/>
          </p:cNvSpPr>
          <p:nvPr/>
        </p:nvSpPr>
        <p:spPr bwMode="auto">
          <a:xfrm>
            <a:off x="1066800" y="2921000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 marL="342900" indent="-3429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nl-NL" sz="3000" smtClean="0">
              <a:solidFill>
                <a:srgbClr val="141313"/>
              </a:solidFill>
              <a:latin typeface="Arial" pitchFamily="34" charset="0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MS PGothic" pitchFamily="34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>
          <a:solidFill>
            <a:schemeClr val="tx1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 smtClean="0">
              <a:sym typeface="Kievit-Book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rgbClr val="BE31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4" name="Afbeelding 10" descr="RU_E_A4_CMYK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fld id="{4F0FB6BC-84A6-4609-A72D-14054CEE50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6" r:id="rId7"/>
    <p:sldLayoutId id="2147484377" r:id="rId8"/>
    <p:sldLayoutId id="2147484378" r:id="rId9"/>
    <p:sldLayoutId id="2147484379" r:id="rId10"/>
    <p:sldLayoutId id="2147484381" r:id="rId11"/>
    <p:sldLayoutId id="2147484383" r:id="rId12"/>
    <p:sldLayoutId id="2147484384" r:id="rId13"/>
    <p:sldLayoutId id="2147484385" r:id="rId14"/>
    <p:sldLayoutId id="2147484386" r:id="rId15"/>
    <p:sldLayoutId id="2147484387" r:id="rId1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C00000"/>
        </a:buClr>
        <a:buChar char="•"/>
        <a:defRPr sz="2500">
          <a:solidFill>
            <a:srgbClr val="141313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1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7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1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3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4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Mining: </a:t>
            </a:r>
            <a:r>
              <a:rPr lang="en-GB" dirty="0" smtClean="0">
                <a:latin typeface="Tahoma" charset="0"/>
              </a:rPr>
              <a:t>Association Analysis</a:t>
            </a:r>
            <a:endParaRPr lang="nl-N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Heskes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spcBef>
                <a:spcPts val="800"/>
              </a:spcBef>
              <a:buClr>
                <a:srgbClr val="800080"/>
              </a:buClr>
              <a:buSzPct val="6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800" dirty="0" smtClean="0">
              <a:solidFill>
                <a:srgbClr val="000000"/>
              </a:solidFill>
              <a:latin typeface="Arial" charset="0"/>
            </a:endParaRPr>
          </a:p>
          <a:p>
            <a:endParaRPr lang="en-GB" sz="2800" dirty="0">
              <a:solidFill>
                <a:srgbClr val="000000"/>
              </a:solidFill>
              <a:latin typeface="Arial" charset="0"/>
            </a:endParaRPr>
          </a:p>
          <a:p>
            <a:endParaRPr lang="nl-NL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070100"/>
            <a:ext cx="11049000" cy="6407100"/>
          </a:xfrm>
        </p:spPr>
        <p:txBody>
          <a:bodyPr/>
          <a:lstStyle/>
          <a:p>
            <a:r>
              <a:rPr lang="en-US" altLang="en-US" dirty="0" smtClean="0"/>
              <a:t>Brute-force approach: </a:t>
            </a:r>
          </a:p>
          <a:p>
            <a:pPr lvl="1"/>
            <a:r>
              <a:rPr lang="en-US" altLang="en-US" sz="2500" dirty="0" smtClean="0"/>
              <a:t>Each </a:t>
            </a:r>
            <a:r>
              <a:rPr lang="en-US" altLang="en-US" sz="2500" dirty="0" err="1" smtClean="0"/>
              <a:t>itemset</a:t>
            </a:r>
            <a:r>
              <a:rPr lang="en-US" altLang="en-US" sz="2500" dirty="0" smtClean="0"/>
              <a:t> in the lattice is a </a:t>
            </a:r>
            <a:r>
              <a:rPr lang="en-US" altLang="en-US" sz="2500" dirty="0" smtClean="0">
                <a:solidFill>
                  <a:srgbClr val="003399"/>
                </a:solidFill>
              </a:rPr>
              <a:t>candidate</a:t>
            </a:r>
            <a:r>
              <a:rPr lang="en-US" altLang="en-US" sz="2500" dirty="0" smtClean="0"/>
              <a:t> frequent </a:t>
            </a:r>
            <a:r>
              <a:rPr lang="en-US" altLang="en-US" sz="2500" dirty="0" err="1" smtClean="0"/>
              <a:t>itemset</a:t>
            </a:r>
            <a:endParaRPr lang="en-US" altLang="en-US" sz="2500" dirty="0" smtClean="0"/>
          </a:p>
          <a:p>
            <a:pPr lvl="1"/>
            <a:r>
              <a:rPr lang="en-US" altLang="en-US" sz="2500" dirty="0" smtClean="0"/>
              <a:t>Count the support of each candidate by scanning the database</a:t>
            </a:r>
            <a:br>
              <a:rPr lang="en-US" altLang="en-US" sz="2500" dirty="0" smtClean="0"/>
            </a:br>
            <a:r>
              <a:rPr lang="en-US" altLang="en-US" sz="2500" dirty="0" smtClean="0"/>
              <a:t/>
            </a:r>
            <a:br>
              <a:rPr lang="en-US" altLang="en-US" sz="2500" dirty="0" smtClean="0"/>
            </a:br>
            <a:r>
              <a:rPr lang="en-US" altLang="en-US" sz="2500" dirty="0" smtClean="0"/>
              <a:t/>
            </a:r>
            <a:br>
              <a:rPr lang="en-US" altLang="en-US" sz="2500" dirty="0" smtClean="0"/>
            </a:br>
            <a:r>
              <a:rPr lang="en-US" altLang="en-US" sz="2500" dirty="0" smtClean="0"/>
              <a:t/>
            </a:r>
            <a:br>
              <a:rPr lang="en-US" altLang="en-US" sz="2500" dirty="0" smtClean="0"/>
            </a:br>
            <a:r>
              <a:rPr lang="en-US" altLang="en-US" sz="2500" dirty="0" smtClean="0"/>
              <a:t/>
            </a:r>
            <a:br>
              <a:rPr lang="en-US" altLang="en-US" sz="2500" dirty="0" smtClean="0"/>
            </a:br>
            <a:endParaRPr lang="en-US" altLang="en-US" sz="2500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sz="2500" dirty="0" smtClean="0"/>
              <a:t>Match each transaction against every candidate</a:t>
            </a:r>
          </a:p>
          <a:p>
            <a:pPr lvl="1"/>
            <a:r>
              <a:rPr lang="en-US" altLang="en-US" sz="2500" dirty="0" smtClean="0"/>
              <a:t>Complexity ~ O(</a:t>
            </a:r>
            <a:r>
              <a:rPr lang="en-US" altLang="en-US" sz="2500" i="1" dirty="0" smtClean="0"/>
              <a:t>N M w</a:t>
            </a:r>
            <a:r>
              <a:rPr lang="en-US" altLang="en-US" sz="2500" dirty="0" smtClean="0"/>
              <a:t>) =&gt; </a:t>
            </a:r>
            <a:r>
              <a:rPr lang="en-US" altLang="en-US" sz="2500" dirty="0" smtClean="0">
                <a:solidFill>
                  <a:srgbClr val="003399"/>
                </a:solidFill>
              </a:rPr>
              <a:t>Expensive since </a:t>
            </a:r>
            <a:r>
              <a:rPr lang="en-US" altLang="en-US" sz="2500" i="1" dirty="0" smtClean="0">
                <a:solidFill>
                  <a:srgbClr val="003399"/>
                </a:solidFill>
              </a:rPr>
              <a:t>M</a:t>
            </a:r>
            <a:r>
              <a:rPr lang="en-US" altLang="en-US" sz="2500" dirty="0" smtClean="0">
                <a:solidFill>
                  <a:srgbClr val="003399"/>
                </a:solidFill>
              </a:rPr>
              <a:t> = 2</a:t>
            </a:r>
            <a:r>
              <a:rPr lang="en-US" altLang="en-US" sz="2500" i="1" baseline="30000" dirty="0" smtClean="0">
                <a:solidFill>
                  <a:srgbClr val="003399"/>
                </a:solidFill>
              </a:rPr>
              <a:t>d</a:t>
            </a:r>
            <a:r>
              <a:rPr lang="en-US" altLang="en-US" sz="2500" dirty="0" smtClean="0">
                <a:solidFill>
                  <a:srgbClr val="003399"/>
                </a:solidFill>
              </a:rPr>
              <a:t> </a:t>
            </a:r>
            <a:r>
              <a:rPr lang="en-US" altLang="en-US" sz="2500" dirty="0" smtClean="0"/>
              <a:t>!!!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132855"/>
              </p:ext>
            </p:extLst>
          </p:nvPr>
        </p:nvGraphicFramePr>
        <p:xfrm>
          <a:off x="1627858" y="3508648"/>
          <a:ext cx="10356426" cy="379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2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858" y="3508648"/>
                        <a:ext cx="10356426" cy="3793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52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Computational Complexity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Total number of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= 2</a:t>
            </a:r>
            <a:r>
              <a:rPr lang="en-US" altLang="en-US" i="1" baseline="30000" dirty="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Total number of possible association rules: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455516"/>
              </p:ext>
            </p:extLst>
          </p:nvPr>
        </p:nvGraphicFramePr>
        <p:xfrm>
          <a:off x="7703203" y="4080706"/>
          <a:ext cx="3623733" cy="1876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5" name="Equation" r:id="rId4" imgW="1371600" imgH="711000" progId="Equation.3">
                  <p:embed/>
                </p:oleObj>
              </mc:Choice>
              <mc:Fallback>
                <p:oleObj name="Equation" r:id="rId4" imgW="1371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3203" y="4080706"/>
                        <a:ext cx="3623733" cy="1876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94507" y="6610774"/>
            <a:ext cx="4551680" cy="5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 dirty="0">
                <a:solidFill>
                  <a:schemeClr val="bg1"/>
                </a:solidFill>
              </a:rPr>
              <a:t>If </a:t>
            </a:r>
            <a:r>
              <a:rPr lang="en-US" altLang="en-US" sz="2800" b="0" i="1" dirty="0">
                <a:solidFill>
                  <a:schemeClr val="bg1"/>
                </a:solidFill>
              </a:rPr>
              <a:t>d</a:t>
            </a:r>
            <a:r>
              <a:rPr lang="en-US" altLang="en-US" sz="2800" b="0" dirty="0">
                <a:solidFill>
                  <a:schemeClr val="bg1"/>
                </a:solidFill>
              </a:rPr>
              <a:t>=</a:t>
            </a:r>
            <a:r>
              <a:rPr lang="en-US" altLang="en-US" sz="2800" b="0" dirty="0">
                <a:solidFill>
                  <a:schemeClr val="bg1"/>
                </a:solidFill>
                <a:sym typeface="Symbol" pitchFamily="18" charset="2"/>
              </a:rPr>
              <a:t>6,  </a:t>
            </a:r>
            <a:r>
              <a:rPr lang="en-US" altLang="en-US" sz="2800" b="0" i="1" dirty="0">
                <a:solidFill>
                  <a:schemeClr val="bg1"/>
                </a:solidFill>
                <a:sym typeface="Symbol" pitchFamily="18" charset="2"/>
              </a:rPr>
              <a:t>R</a:t>
            </a:r>
            <a:r>
              <a:rPr lang="en-US" altLang="en-US" sz="2800" b="0" dirty="0">
                <a:solidFill>
                  <a:schemeClr val="bg1"/>
                </a:solidFill>
                <a:sym typeface="Symbol" pitchFamily="18" charset="2"/>
              </a:rPr>
              <a:t> = 602 rules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669752" y="3662780"/>
            <a:ext cx="5621057" cy="469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261013" y="7460874"/>
            <a:ext cx="5418667" cy="90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</a:rPr>
              <a:t>Note: {…} →</a:t>
            </a:r>
            <a:r>
              <a:rPr lang="en-US" altLang="en-US" sz="2500" dirty="0">
                <a:solidFill>
                  <a:schemeClr val="bg1"/>
                </a:solidFill>
              </a:rPr>
              <a:t> </a:t>
            </a:r>
            <a:r>
              <a:rPr lang="en-US" altLang="en-US" sz="2500" b="0" dirty="0">
                <a:solidFill>
                  <a:schemeClr val="bg1"/>
                </a:solidFill>
                <a:cs typeface="Arial" charset="0"/>
              </a:rPr>
              <a:t>ø and ø → </a:t>
            </a:r>
            <a:r>
              <a:rPr lang="en-US" altLang="en-US" sz="2500" b="0" dirty="0">
                <a:solidFill>
                  <a:schemeClr val="bg1"/>
                </a:solidFill>
              </a:rPr>
              <a:t>{…} not allowed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06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 Strategies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003399"/>
                </a:solidFill>
              </a:rPr>
              <a:t>number of candidates </a:t>
            </a:r>
            <a:r>
              <a:rPr lang="en-US" altLang="en-US" dirty="0"/>
              <a:t>(</a:t>
            </a:r>
            <a:r>
              <a:rPr lang="en-US" altLang="en-US" i="1" dirty="0"/>
              <a:t>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sz="2500" dirty="0"/>
              <a:t>Complete search: </a:t>
            </a:r>
            <a:r>
              <a:rPr lang="en-US" altLang="en-US" sz="2500" i="1" dirty="0"/>
              <a:t>M</a:t>
            </a:r>
            <a:r>
              <a:rPr lang="en-US" altLang="en-US" sz="2500" dirty="0"/>
              <a:t>=2</a:t>
            </a:r>
            <a:r>
              <a:rPr lang="en-US" altLang="en-US" sz="2500" i="1" baseline="30000" dirty="0"/>
              <a:t>d</a:t>
            </a:r>
          </a:p>
          <a:p>
            <a:pPr lvl="1"/>
            <a:r>
              <a:rPr lang="en-US" altLang="en-US" sz="2500" dirty="0"/>
              <a:t>Use pruning techniques to reduce </a:t>
            </a:r>
            <a:r>
              <a:rPr lang="en-US" altLang="en-US" sz="2500" i="1" dirty="0"/>
              <a:t>M</a:t>
            </a:r>
          </a:p>
          <a:p>
            <a:pPr lvl="4"/>
            <a:endParaRPr lang="en-US" altLang="en-US" sz="1400" dirty="0"/>
          </a:p>
          <a:p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003399"/>
                </a:solidFill>
              </a:rPr>
              <a:t>number of transactions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sz="2500" dirty="0"/>
              <a:t>Reduce size of </a:t>
            </a:r>
            <a:r>
              <a:rPr lang="en-US" altLang="en-US" sz="2500" i="1" dirty="0"/>
              <a:t>N</a:t>
            </a:r>
            <a:r>
              <a:rPr lang="en-US" altLang="en-US" sz="2500" dirty="0"/>
              <a:t> as the size of </a:t>
            </a:r>
            <a:r>
              <a:rPr lang="en-US" altLang="en-US" sz="2500" dirty="0" err="1"/>
              <a:t>itemset</a:t>
            </a:r>
            <a:r>
              <a:rPr lang="en-US" altLang="en-US" sz="2500" dirty="0"/>
              <a:t> increases</a:t>
            </a:r>
          </a:p>
          <a:p>
            <a:pPr lvl="1"/>
            <a:r>
              <a:rPr lang="en-US" altLang="en-US" sz="2500" dirty="0"/>
              <a:t>Used by Direct Hash &amp; Pruning and vertical-based mining algorithms</a:t>
            </a:r>
          </a:p>
          <a:p>
            <a:pPr lvl="4"/>
            <a:endParaRPr lang="en-US" altLang="en-US" sz="1300" dirty="0"/>
          </a:p>
          <a:p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003399"/>
                </a:solidFill>
              </a:rPr>
              <a:t>number of comparisons </a:t>
            </a:r>
            <a:r>
              <a:rPr lang="en-US" altLang="en-US" dirty="0"/>
              <a:t>(</a:t>
            </a:r>
            <a:r>
              <a:rPr lang="en-US" altLang="en-US" i="1" dirty="0" smtClean="0"/>
              <a:t>N 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sz="2500" dirty="0"/>
              <a:t>Use efficient data structures to store the candidates or transactions</a:t>
            </a:r>
          </a:p>
          <a:p>
            <a:pPr lvl="1"/>
            <a:r>
              <a:rPr lang="en-US" altLang="en-US" sz="2500" dirty="0"/>
              <a:t>No need to match every candidate against every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20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Reducing Number of Candidates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003399"/>
                </a:solidFill>
              </a:rPr>
              <a:t>Apriori</a:t>
            </a:r>
            <a:r>
              <a:rPr lang="en-US" altLang="en-US" dirty="0" smtClean="0">
                <a:solidFill>
                  <a:srgbClr val="003399"/>
                </a:solidFill>
              </a:rPr>
              <a:t> principle:</a:t>
            </a:r>
          </a:p>
          <a:p>
            <a:pPr lvl="1"/>
            <a:r>
              <a:rPr lang="en-US" altLang="en-US" sz="2500" dirty="0" smtClean="0"/>
              <a:t>If an </a:t>
            </a:r>
            <a:r>
              <a:rPr lang="en-US" altLang="en-US" sz="2500" dirty="0" err="1" smtClean="0"/>
              <a:t>itemset</a:t>
            </a:r>
            <a:r>
              <a:rPr lang="en-US" altLang="en-US" sz="2500" dirty="0" smtClean="0"/>
              <a:t> is frequent, then all of its subsets must also be frequent</a:t>
            </a:r>
          </a:p>
          <a:p>
            <a:pPr lvl="4"/>
            <a:endParaRPr lang="en-US" altLang="en-US" dirty="0" smtClean="0"/>
          </a:p>
          <a:p>
            <a:r>
              <a:rPr lang="en-US" altLang="en-US" dirty="0" err="1" smtClean="0"/>
              <a:t>Apriori</a:t>
            </a:r>
            <a:r>
              <a:rPr lang="en-US" altLang="en-US" dirty="0" smtClean="0"/>
              <a:t> principle holds due to the following property of the support measure: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sz="2900" dirty="0" smtClean="0"/>
              <a:t>Support of an </a:t>
            </a:r>
            <a:r>
              <a:rPr lang="en-US" altLang="en-US" sz="2900" dirty="0" err="1" smtClean="0"/>
              <a:t>itemset</a:t>
            </a:r>
            <a:r>
              <a:rPr lang="en-US" altLang="en-US" sz="2900" dirty="0" smtClean="0"/>
              <a:t> never exceeds the support of its subsets</a:t>
            </a:r>
          </a:p>
          <a:p>
            <a:pPr lvl="1"/>
            <a:endParaRPr lang="en-US" altLang="en-US" sz="2500" dirty="0" smtClean="0"/>
          </a:p>
          <a:p>
            <a:r>
              <a:rPr lang="en-US" altLang="en-US" sz="2900" dirty="0" smtClean="0"/>
              <a:t>This is known as the </a:t>
            </a:r>
            <a:r>
              <a:rPr lang="en-US" altLang="en-US" sz="2900" dirty="0" smtClean="0">
                <a:solidFill>
                  <a:srgbClr val="CC3300"/>
                </a:solidFill>
              </a:rPr>
              <a:t>monotone</a:t>
            </a:r>
            <a:r>
              <a:rPr lang="en-US" altLang="en-US" sz="2900" dirty="0" smtClean="0"/>
              <a:t> property of support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146137"/>
              </p:ext>
            </p:extLst>
          </p:nvPr>
        </p:nvGraphicFramePr>
        <p:xfrm>
          <a:off x="3334048" y="4084712"/>
          <a:ext cx="6615832" cy="67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9" name="Equation" r:id="rId3" imgW="1993680" imgH="203040" progId="Equation.3">
                  <p:embed/>
                </p:oleObj>
              </mc:Choice>
              <mc:Fallback>
                <p:oleObj name="Equation" r:id="rId3" imgW="1993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048" y="4084712"/>
                        <a:ext cx="6615832" cy="674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7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2"/>
          <p:cNvGrpSpPr>
            <a:grpSpLocks/>
          </p:cNvGrpSpPr>
          <p:nvPr/>
        </p:nvGrpSpPr>
        <p:grpSpPr bwMode="auto">
          <a:xfrm>
            <a:off x="325121" y="1548836"/>
            <a:ext cx="12560018" cy="7446151"/>
            <a:chOff x="144" y="686"/>
            <a:chExt cx="5563" cy="3298"/>
          </a:xfrm>
        </p:grpSpPr>
        <p:sp>
          <p:nvSpPr>
            <p:cNvPr id="9224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0" dirty="0">
                  <a:solidFill>
                    <a:srgbClr val="003399"/>
                  </a:solidFill>
                </a:rPr>
                <a:t>Found to be </a:t>
              </a:r>
              <a:r>
                <a:rPr lang="en-US" altLang="en-US" sz="2800" b="0" dirty="0" smtClean="0">
                  <a:solidFill>
                    <a:srgbClr val="003399"/>
                  </a:solidFill>
                </a:rPr>
                <a:t>infrequent</a:t>
              </a:r>
              <a:endParaRPr lang="en-US" altLang="en-US" sz="2800" b="0" dirty="0">
                <a:solidFill>
                  <a:srgbClr val="003399"/>
                </a:solidFill>
                <a:sym typeface="Symbol" pitchFamily="18" charset="2"/>
              </a:endParaRPr>
            </a:p>
          </p:txBody>
        </p:sp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88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1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53262" y="1548836"/>
            <a:ext cx="10631878" cy="7446151"/>
            <a:chOff x="998" y="686"/>
            <a:chExt cx="4709" cy="3298"/>
          </a:xfrm>
        </p:grpSpPr>
        <p:graphicFrame>
          <p:nvGraphicFramePr>
            <p:cNvPr id="9218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89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Text Box 9"/>
            <p:cNvSpPr txBox="1">
              <a:spLocks noChangeArrowheads="1"/>
            </p:cNvSpPr>
            <p:nvPr/>
          </p:nvSpPr>
          <p:spPr bwMode="auto">
            <a:xfrm>
              <a:off x="998" y="3308"/>
              <a:ext cx="912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0" dirty="0">
                  <a:solidFill>
                    <a:schemeClr val="accent1"/>
                  </a:solidFill>
                </a:rPr>
                <a:t>Pruned supersets</a:t>
              </a:r>
              <a:endParaRPr lang="en-US" altLang="en-US" sz="2800" b="0" dirty="0">
                <a:solidFill>
                  <a:schemeClr val="accent1"/>
                </a:solidFill>
                <a:sym typeface="Symbol" pitchFamily="18" charset="2"/>
              </a:endParaRPr>
            </a:p>
          </p:txBody>
        </p:sp>
      </p:grpSp>
      <p:sp>
        <p:nvSpPr>
          <p:cNvPr id="10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14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373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72134"/>
              </p:ext>
            </p:extLst>
          </p:nvPr>
        </p:nvGraphicFramePr>
        <p:xfrm>
          <a:off x="879546" y="1950721"/>
          <a:ext cx="3255716" cy="355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7" name="Document" r:id="rId3" imgW="2289960" imgH="2495520" progId="Word.Document.8">
                  <p:embed/>
                </p:oleObj>
              </mc:Choice>
              <mc:Fallback>
                <p:oleObj name="Document" r:id="rId3" imgW="2289960" imgH="2495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546" y="1950721"/>
                        <a:ext cx="3255716" cy="3553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413654"/>
              </p:ext>
            </p:extLst>
          </p:nvPr>
        </p:nvGraphicFramePr>
        <p:xfrm>
          <a:off x="5214479" y="3034453"/>
          <a:ext cx="4732302" cy="302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8" name="Document" r:id="rId5" imgW="3328560" imgH="2008800" progId="Word.Document.8">
                  <p:embed/>
                </p:oleObj>
              </mc:Choice>
              <mc:Fallback>
                <p:oleObj name="Document" r:id="rId5" imgW="3328560" imgH="200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479" y="3034453"/>
                        <a:ext cx="4732302" cy="3027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83361"/>
              </p:ext>
            </p:extLst>
          </p:nvPr>
        </p:nvGraphicFramePr>
        <p:xfrm>
          <a:off x="7381946" y="6502400"/>
          <a:ext cx="5405120" cy="111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9" name="Document" r:id="rId7" imgW="3124080" imgH="840600" progId="Word.Document.8">
                  <p:embed/>
                </p:oleObj>
              </mc:Choice>
              <mc:Fallback>
                <p:oleObj name="Document" r:id="rId7" imgW="3124080" imgH="84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946" y="6502400"/>
                        <a:ext cx="5405120" cy="1110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76321" y="1842348"/>
            <a:ext cx="2999600" cy="53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600" b="0">
                <a:latin typeface="Tahoma" pitchFamily="34" charset="0"/>
              </a:rPr>
              <a:t>Items (1-itemsets)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9115920" y="2923823"/>
            <a:ext cx="3664204" cy="228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b="0" dirty="0">
                <a:solidFill>
                  <a:schemeClr val="bg1"/>
                </a:solidFill>
                <a:latin typeface="+mj-lt"/>
              </a:rPr>
              <a:t>Pairs (2-itemsets)</a:t>
            </a:r>
          </a:p>
          <a:p>
            <a:endParaRPr lang="en-US" altLang="en-US" sz="2800" b="0" dirty="0">
              <a:solidFill>
                <a:schemeClr val="bg1"/>
              </a:solidFill>
              <a:latin typeface="+mj-lt"/>
            </a:endParaRPr>
          </a:p>
          <a:p>
            <a:r>
              <a:rPr lang="en-US" altLang="en-US" sz="2800" b="0" dirty="0">
                <a:solidFill>
                  <a:schemeClr val="bg1"/>
                </a:solidFill>
                <a:latin typeface="+mj-lt"/>
              </a:rPr>
              <a:t>(No need to generate</a:t>
            </a:r>
            <a:br>
              <a:rPr lang="en-US" altLang="en-US" sz="2800" b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b="0" dirty="0">
                <a:solidFill>
                  <a:schemeClr val="bg1"/>
                </a:solidFill>
                <a:latin typeface="+mj-lt"/>
              </a:rPr>
              <a:t>candidates </a:t>
            </a:r>
            <a:r>
              <a:rPr lang="en-US" altLang="en-US" sz="2800" b="0" dirty="0" smtClean="0">
                <a:solidFill>
                  <a:schemeClr val="bg1"/>
                </a:solidFill>
                <a:latin typeface="+mj-lt"/>
              </a:rPr>
              <a:t>involving</a:t>
            </a:r>
            <a:br>
              <a:rPr lang="en-US" altLang="en-US" sz="2800" b="0" dirty="0" smtClean="0">
                <a:solidFill>
                  <a:schemeClr val="bg1"/>
                </a:solidFill>
                <a:latin typeface="+mj-lt"/>
              </a:rPr>
            </a:br>
            <a:r>
              <a:rPr lang="en-US" altLang="en-US" sz="2800" b="0" dirty="0" smtClean="0">
                <a:solidFill>
                  <a:schemeClr val="bg1"/>
                </a:solidFill>
                <a:latin typeface="+mj-lt"/>
              </a:rPr>
              <a:t>Coke or </a:t>
            </a:r>
            <a:r>
              <a:rPr lang="en-US" altLang="en-US" sz="2800" b="0" dirty="0">
                <a:solidFill>
                  <a:schemeClr val="bg1"/>
                </a:solidFill>
                <a:latin typeface="+mj-lt"/>
              </a:rPr>
              <a:t>Eggs)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9645228" y="5743788"/>
            <a:ext cx="3215556" cy="53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600" b="0">
                <a:latin typeface="Tahoma" pitchFamily="34" charset="0"/>
              </a:rPr>
              <a:t>Triplets (3-itemsets)</a:t>
            </a:r>
            <a:endParaRPr lang="en-US" altLang="en-US" sz="3400" b="0">
              <a:latin typeface="Times New Roman" pitchFamily="18" charset="0"/>
            </a:endParaRP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7694507" y="5743787"/>
            <a:ext cx="433493" cy="433493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09814" y="2817707"/>
            <a:ext cx="433493" cy="433493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9861974" y="7694507"/>
            <a:ext cx="433493" cy="433493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52206" y="5431076"/>
            <a:ext cx="3744354" cy="56220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0" dirty="0">
                <a:solidFill>
                  <a:schemeClr val="bg1"/>
                </a:solidFill>
                <a:latin typeface="+mj-lt"/>
              </a:rPr>
              <a:t>Minimum Support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3" name="Text Box 13"/>
              <p:cNvSpPr txBox="1">
                <a:spLocks noChangeArrowheads="1"/>
              </p:cNvSpPr>
              <p:nvPr/>
            </p:nvSpPr>
            <p:spPr bwMode="auto">
              <a:xfrm>
                <a:off x="433493" y="6211523"/>
                <a:ext cx="5079335" cy="21396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046" tIns="65023" rIns="130046" bIns="65023" anchor="ctr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800" b="0" dirty="0" smtClean="0">
                    <a:solidFill>
                      <a:schemeClr val="bg1"/>
                    </a:solidFill>
                    <a:latin typeface="+mj-lt"/>
                  </a:rPr>
                  <a:t>If every subset is considered, </a:t>
                </a:r>
              </a:p>
              <a:p>
                <a:r>
                  <a:rPr lang="en-US" altLang="en-US" sz="2800" b="0" dirty="0">
                    <a:solidFill>
                      <a:schemeClr val="bg1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nl-NL" alt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nl-NL" alt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8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ctrlPr>
                          <a:rPr lang="en-US" altLang="en-US" sz="28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nl-NL" altLang="en-US" sz="2800" b="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nl-NL" alt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8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sz="28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800" b="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nl-NL" altLang="en-US" sz="2800" b="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nl-NL" alt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800" b="0" dirty="0" smtClean="0">
                    <a:solidFill>
                      <a:schemeClr val="bg1"/>
                    </a:solidFill>
                    <a:latin typeface="+mj-lt"/>
                  </a:rPr>
                  <a:t> = </a:t>
                </a:r>
                <a:r>
                  <a:rPr lang="en-US" altLang="en-US" sz="2800" b="0" dirty="0">
                    <a:solidFill>
                      <a:schemeClr val="bg1"/>
                    </a:solidFill>
                    <a:latin typeface="+mj-lt"/>
                  </a:rPr>
                  <a:t>41</a:t>
                </a:r>
              </a:p>
              <a:p>
                <a:r>
                  <a:rPr lang="en-US" altLang="en-US" sz="2800" b="0" dirty="0">
                    <a:solidFill>
                      <a:schemeClr val="bg1"/>
                    </a:solidFill>
                    <a:latin typeface="+mj-lt"/>
                  </a:rPr>
                  <a:t>With support-based pruning,</a:t>
                </a:r>
              </a:p>
              <a:p>
                <a:r>
                  <a:rPr lang="en-US" altLang="en-US" sz="2800" b="0" dirty="0">
                    <a:solidFill>
                      <a:schemeClr val="bg1"/>
                    </a:solidFill>
                    <a:latin typeface="+mj-lt"/>
                  </a:rPr>
                  <a:t>	6 + 6 + 1 = 13</a:t>
                </a:r>
              </a:p>
            </p:txBody>
          </p:sp>
        </mc:Choice>
        <mc:Fallback xmlns="">
          <p:sp>
            <p:nvSpPr>
              <p:cNvPr id="1025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93" y="6211523"/>
                <a:ext cx="5079335" cy="2139623"/>
              </a:xfrm>
              <a:prstGeom prst="rect">
                <a:avLst/>
              </a:prstGeom>
              <a:blipFill>
                <a:blip r:embed="rId9"/>
                <a:stretch>
                  <a:fillRect l="-1681" t="-1709" b="-65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15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4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Apriori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50229" lvl="1" indent="0">
              <a:lnSpc>
                <a:spcPct val="90000"/>
              </a:lnSpc>
              <a:buNone/>
            </a:pPr>
            <a:endParaRPr lang="en-US" altLang="en-US" dirty="0"/>
          </a:p>
          <a:p>
            <a:pPr marL="656573" indent="-406394">
              <a:lnSpc>
                <a:spcPct val="90000"/>
              </a:lnSpc>
            </a:pPr>
            <a:r>
              <a:rPr lang="en-US" altLang="en-US" dirty="0" smtClean="0"/>
              <a:t>Let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=1</a:t>
            </a:r>
          </a:p>
          <a:p>
            <a:pPr marL="656573" indent="-406394">
              <a:lnSpc>
                <a:spcPct val="90000"/>
              </a:lnSpc>
            </a:pPr>
            <a:endParaRPr lang="en-US" altLang="en-US" dirty="0" smtClean="0"/>
          </a:p>
          <a:p>
            <a:pPr marL="656573" indent="-406394">
              <a:lnSpc>
                <a:spcPct val="90000"/>
              </a:lnSpc>
            </a:pPr>
            <a:r>
              <a:rPr lang="en-US" altLang="en-US" dirty="0" smtClean="0"/>
              <a:t>Generate frequent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of length 1</a:t>
            </a:r>
          </a:p>
          <a:p>
            <a:pPr marL="656573" indent="-406394">
              <a:lnSpc>
                <a:spcPct val="90000"/>
              </a:lnSpc>
            </a:pPr>
            <a:endParaRPr lang="en-US" altLang="en-US" dirty="0" smtClean="0"/>
          </a:p>
          <a:p>
            <a:pPr marL="656573" indent="-406394">
              <a:lnSpc>
                <a:spcPct val="90000"/>
              </a:lnSpc>
            </a:pPr>
            <a:r>
              <a:rPr lang="en-US" altLang="en-US" dirty="0" smtClean="0"/>
              <a:t>Repeat until no new frequent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are identified</a:t>
            </a:r>
          </a:p>
          <a:p>
            <a:pPr marL="656573" indent="-406394">
              <a:lnSpc>
                <a:spcPct val="90000"/>
              </a:lnSpc>
            </a:pPr>
            <a:endParaRPr lang="en-US" altLang="en-US" dirty="0" smtClean="0"/>
          </a:p>
          <a:p>
            <a:pPr marL="1225525" lvl="1" indent="-325115">
              <a:lnSpc>
                <a:spcPct val="90000"/>
              </a:lnSpc>
            </a:pPr>
            <a:r>
              <a:rPr lang="en-US" altLang="en-US" sz="2500" dirty="0" smtClean="0"/>
              <a:t>Generate length (</a:t>
            </a:r>
            <a:r>
              <a:rPr lang="en-US" altLang="en-US" sz="2500" i="1" dirty="0" smtClean="0"/>
              <a:t>k</a:t>
            </a:r>
            <a:r>
              <a:rPr lang="en-US" altLang="en-US" sz="2500" dirty="0" smtClean="0"/>
              <a:t>+1) candidate </a:t>
            </a:r>
            <a:r>
              <a:rPr lang="en-US" altLang="en-US" sz="2500" dirty="0" err="1" smtClean="0"/>
              <a:t>itemsets</a:t>
            </a:r>
            <a:r>
              <a:rPr lang="en-US" altLang="en-US" sz="2500" dirty="0" smtClean="0"/>
              <a:t> from length </a:t>
            </a:r>
            <a:r>
              <a:rPr lang="en-US" altLang="en-US" sz="2500" i="1" dirty="0" smtClean="0"/>
              <a:t>k</a:t>
            </a:r>
            <a:r>
              <a:rPr lang="en-US" altLang="en-US" sz="2500" dirty="0" smtClean="0"/>
              <a:t> frequent </a:t>
            </a:r>
            <a:r>
              <a:rPr lang="en-US" altLang="en-US" sz="2500" dirty="0" err="1" smtClean="0"/>
              <a:t>itemsets</a:t>
            </a:r>
            <a:endParaRPr lang="en-US" altLang="en-US" sz="2500" dirty="0" smtClean="0"/>
          </a:p>
          <a:p>
            <a:pPr marL="1225525" lvl="1" indent="-325115">
              <a:lnSpc>
                <a:spcPct val="90000"/>
              </a:lnSpc>
            </a:pPr>
            <a:r>
              <a:rPr lang="en-US" altLang="en-US" sz="2500" dirty="0" smtClean="0"/>
              <a:t>Prune candidate </a:t>
            </a:r>
            <a:r>
              <a:rPr lang="en-US" altLang="en-US" sz="2500" dirty="0" err="1" smtClean="0"/>
              <a:t>itemsets</a:t>
            </a:r>
            <a:r>
              <a:rPr lang="en-US" altLang="en-US" sz="2500" dirty="0" smtClean="0"/>
              <a:t> containing subsets of length </a:t>
            </a:r>
            <a:r>
              <a:rPr lang="en-US" altLang="en-US" sz="2500" i="1" dirty="0" smtClean="0"/>
              <a:t>k</a:t>
            </a:r>
            <a:r>
              <a:rPr lang="en-US" altLang="en-US" sz="2500" dirty="0" smtClean="0"/>
              <a:t> that are infrequent </a:t>
            </a:r>
          </a:p>
          <a:p>
            <a:pPr marL="1225525" lvl="1" indent="-325115">
              <a:lnSpc>
                <a:spcPct val="90000"/>
              </a:lnSpc>
            </a:pPr>
            <a:r>
              <a:rPr lang="en-US" altLang="en-US" sz="2500" dirty="0" smtClean="0"/>
              <a:t>Count the support of each candidate by scanning the DB</a:t>
            </a:r>
          </a:p>
          <a:p>
            <a:pPr marL="1225525" lvl="1" indent="-325115">
              <a:lnSpc>
                <a:spcPct val="90000"/>
              </a:lnSpc>
            </a:pPr>
            <a:r>
              <a:rPr lang="en-US" altLang="en-US" sz="2500" dirty="0" smtClean="0"/>
              <a:t>Eliminate candidates that are infrequent, leaving only those that are frequent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21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Number of Comparisons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Candidate counting: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 smtClean="0"/>
              <a:t>Scan the database of transactions to determine the support of each candidate </a:t>
            </a:r>
            <a:r>
              <a:rPr lang="en-US" altLang="en-US" sz="2500" dirty="0" err="1" smtClean="0"/>
              <a:t>itemset</a:t>
            </a:r>
            <a:endParaRPr lang="en-US" altLang="en-US" sz="2500" dirty="0" smtClean="0"/>
          </a:p>
          <a:p>
            <a:pPr lvl="1">
              <a:lnSpc>
                <a:spcPct val="90000"/>
              </a:lnSpc>
            </a:pPr>
            <a:r>
              <a:rPr lang="en-US" altLang="en-US" sz="2500" dirty="0" smtClean="0"/>
              <a:t>To reduce the number of comparisons, store the candidates in a hash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 smtClean="0"/>
              <a:t>Instead of matching each transaction against every candidate, match it against candidates contained in the hashed buckets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/>
          </p:nvPr>
        </p:nvGraphicFramePr>
        <p:xfrm>
          <a:off x="1620749" y="4444752"/>
          <a:ext cx="9706187" cy="414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2" name="Visio" r:id="rId3" imgW="7643978" imgH="3191008" progId="Visio.Drawing.6">
                  <p:embed/>
                </p:oleObj>
              </mc:Choice>
              <mc:Fallback>
                <p:oleObj name="Visio" r:id="rId3" imgW="7643978" imgH="3191008" progId="Visio.Drawing.6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749" y="4444752"/>
                        <a:ext cx="9706187" cy="4140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60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Computing the support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070100"/>
            <a:ext cx="11794975" cy="6007100"/>
          </a:xfrm>
        </p:spPr>
        <p:txBody>
          <a:bodyPr/>
          <a:lstStyle/>
          <a:p>
            <a:r>
              <a:rPr lang="nl-NL" dirty="0" smtClean="0"/>
              <a:t>Example: candidate itemsets with 3 items out of 9 products:</a:t>
            </a:r>
            <a:br>
              <a:rPr lang="nl-NL" dirty="0" smtClean="0"/>
            </a:br>
            <a:r>
              <a:rPr lang="nl-NL" dirty="0" smtClean="0"/>
              <a:t>{1,2,4}, {1,2,5}, {1,3,6}, {1,4,5}, {1,5,9},</a:t>
            </a:r>
            <a:br>
              <a:rPr lang="nl-NL" dirty="0" smtClean="0"/>
            </a:br>
            <a:r>
              <a:rPr lang="nl-NL" dirty="0" smtClean="0"/>
              <a:t>{2,3,4}, {3,4,5}, {3,5,6}, {3,5,7}, {3,6,7}, {3,6,8},</a:t>
            </a:r>
            <a:br>
              <a:rPr lang="nl-NL" dirty="0" smtClean="0"/>
            </a:br>
            <a:r>
              <a:rPr lang="nl-NL" dirty="0" smtClean="0"/>
              <a:t>{4,5,7}, {4,5,8}, {5,6,7}, {6,8,9}</a:t>
            </a:r>
          </a:p>
          <a:p>
            <a:endParaRPr lang="nl-NL" dirty="0"/>
          </a:p>
          <a:p>
            <a:r>
              <a:rPr lang="nl-NL" dirty="0" smtClean="0"/>
              <a:t>New transaction t: {1,2,3,5,6}</a:t>
            </a:r>
          </a:p>
          <a:p>
            <a:endParaRPr lang="nl-NL" dirty="0"/>
          </a:p>
          <a:p>
            <a:r>
              <a:rPr lang="nl-NL" dirty="0" smtClean="0"/>
              <a:t>Plan:</a:t>
            </a:r>
          </a:p>
          <a:p>
            <a:pPr lvl="1"/>
            <a:r>
              <a:rPr lang="nl-NL" dirty="0"/>
              <a:t>C</a:t>
            </a:r>
            <a:r>
              <a:rPr lang="nl-NL" dirty="0" smtClean="0"/>
              <a:t>onsider all ordered 3-item subsets in the transaction</a:t>
            </a:r>
          </a:p>
          <a:p>
            <a:pPr lvl="1"/>
            <a:r>
              <a:rPr lang="nl-NL" dirty="0" smtClean="0"/>
              <a:t>Compare them against all candidate itemsets</a:t>
            </a:r>
          </a:p>
          <a:p>
            <a:pPr lvl="1"/>
            <a:r>
              <a:rPr lang="nl-NL" dirty="0" smtClean="0"/>
              <a:t>If there’s a match, the support of the corresponding candidate itemset gets +1</a:t>
            </a:r>
          </a:p>
          <a:p>
            <a:pPr lvl="1"/>
            <a:r>
              <a:rPr lang="nl-NL" dirty="0" smtClean="0"/>
              <a:t>Do this for all transactions</a:t>
            </a:r>
          </a:p>
          <a:p>
            <a:pPr lvl="1"/>
            <a:endParaRPr lang="nl-NL" dirty="0"/>
          </a:p>
          <a:p>
            <a:r>
              <a:rPr lang="nl-NL" dirty="0" smtClean="0"/>
              <a:t>Additional trick: store the candidate itemsets in a (hash) structure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10102800" y="3652664"/>
            <a:ext cx="2507444" cy="2322632"/>
            <a:chOff x="341782" y="1886340"/>
            <a:chExt cx="2507444" cy="2322632"/>
          </a:xfrm>
        </p:grpSpPr>
        <p:sp>
          <p:nvSpPr>
            <p:cNvPr id="104" name="Text Box 3"/>
            <p:cNvSpPr txBox="1">
              <a:spLocks noChangeAspect="1" noChangeArrowheads="1"/>
            </p:cNvSpPr>
            <p:nvPr/>
          </p:nvSpPr>
          <p:spPr bwMode="auto">
            <a:xfrm>
              <a:off x="593713" y="1924472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endParaRPr lang="nl-NL" altLang="en-US" sz="2800" b="0" smtClean="0">
                <a:solidFill>
                  <a:schemeClr val="bg2"/>
                </a:solidFill>
                <a:latin typeface="+mn-lt"/>
                <a:ea typeface="+mn-ea"/>
              </a:endParaRPr>
            </a:p>
          </p:txBody>
        </p:sp>
        <p:grpSp>
          <p:nvGrpSpPr>
            <p:cNvPr id="105" name="Group 88"/>
            <p:cNvGrpSpPr>
              <a:grpSpLocks noChangeAspect="1"/>
            </p:cNvGrpSpPr>
            <p:nvPr/>
          </p:nvGrpSpPr>
          <p:grpSpPr bwMode="auto">
            <a:xfrm>
              <a:off x="1212850" y="2392809"/>
              <a:ext cx="571500" cy="914400"/>
              <a:chOff x="2064" y="1872"/>
              <a:chExt cx="192" cy="288"/>
            </a:xfrm>
          </p:grpSpPr>
          <p:sp>
            <p:nvSpPr>
              <p:cNvPr id="113" name="Rectangle 89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14" name="Line 90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15" name="Line 91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sp>
          <p:nvSpPr>
            <p:cNvPr id="106" name="Line 92"/>
            <p:cNvSpPr>
              <a:spLocks noChangeAspect="1" noChangeShapeType="1"/>
            </p:cNvSpPr>
            <p:nvPr/>
          </p:nvSpPr>
          <p:spPr bwMode="auto">
            <a:xfrm flipH="1">
              <a:off x="359949" y="3314395"/>
              <a:ext cx="1154888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07" name="Line 93"/>
            <p:cNvSpPr>
              <a:spLocks noChangeAspect="1" noChangeShapeType="1"/>
            </p:cNvSpPr>
            <p:nvPr/>
          </p:nvSpPr>
          <p:spPr bwMode="auto">
            <a:xfrm>
              <a:off x="1520785" y="3294572"/>
              <a:ext cx="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08" name="Line 94"/>
            <p:cNvSpPr>
              <a:spLocks noChangeAspect="1" noChangeShapeType="1"/>
            </p:cNvSpPr>
            <p:nvPr/>
          </p:nvSpPr>
          <p:spPr bwMode="auto">
            <a:xfrm>
              <a:off x="1538211" y="3317431"/>
              <a:ext cx="1016812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109" name="Text Box 95"/>
            <p:cNvSpPr txBox="1">
              <a:spLocks noChangeAspect="1" noChangeArrowheads="1"/>
            </p:cNvSpPr>
            <p:nvPr/>
          </p:nvSpPr>
          <p:spPr bwMode="auto">
            <a:xfrm>
              <a:off x="341782" y="3351662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+mn-lt"/>
                  <a:ea typeface="+mn-ea"/>
                </a:rPr>
                <a:t>1,4,7</a:t>
              </a:r>
              <a:endParaRPr lang="en-US" altLang="en-US" sz="2000" b="0" dirty="0" smtClean="0">
                <a:solidFill>
                  <a:schemeClr val="bg2"/>
                </a:solidFill>
                <a:latin typeface="+mn-lt"/>
                <a:ea typeface="+mn-ea"/>
              </a:endParaRPr>
            </a:p>
          </p:txBody>
        </p:sp>
        <p:sp>
          <p:nvSpPr>
            <p:cNvPr id="110" name="Text Box 96"/>
            <p:cNvSpPr txBox="1">
              <a:spLocks noChangeAspect="1" noChangeArrowheads="1"/>
            </p:cNvSpPr>
            <p:nvPr/>
          </p:nvSpPr>
          <p:spPr bwMode="auto">
            <a:xfrm>
              <a:off x="808609" y="3794106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+mn-lt"/>
                  <a:ea typeface="+mn-ea"/>
                </a:rPr>
                <a:t>2,5,8</a:t>
              </a:r>
              <a:endParaRPr lang="en-US" altLang="en-US" sz="2000" b="0" dirty="0" smtClean="0">
                <a:solidFill>
                  <a:schemeClr val="bg2"/>
                </a:solidFill>
                <a:latin typeface="+mn-lt"/>
                <a:ea typeface="+mn-ea"/>
              </a:endParaRPr>
            </a:p>
          </p:txBody>
        </p:sp>
        <p:sp>
          <p:nvSpPr>
            <p:cNvPr id="111" name="Text Box 97"/>
            <p:cNvSpPr txBox="1">
              <a:spLocks noChangeAspect="1" noChangeArrowheads="1"/>
            </p:cNvSpPr>
            <p:nvPr/>
          </p:nvSpPr>
          <p:spPr bwMode="auto">
            <a:xfrm>
              <a:off x="2095494" y="3514390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+mn-lt"/>
                  <a:ea typeface="+mn-ea"/>
                </a:rPr>
                <a:t>3,6,9</a:t>
              </a:r>
            </a:p>
          </p:txBody>
        </p:sp>
        <p:sp>
          <p:nvSpPr>
            <p:cNvPr id="112" name="Text Box 98"/>
            <p:cNvSpPr txBox="1">
              <a:spLocks noChangeAspect="1" noChangeArrowheads="1"/>
            </p:cNvSpPr>
            <p:nvPr/>
          </p:nvSpPr>
          <p:spPr bwMode="auto">
            <a:xfrm>
              <a:off x="424294" y="1886340"/>
              <a:ext cx="2249334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500" b="0" dirty="0" smtClean="0">
                  <a:solidFill>
                    <a:schemeClr val="bg2"/>
                  </a:solidFill>
                  <a:latin typeface="+mn-lt"/>
                  <a:ea typeface="+mn-ea"/>
                </a:rPr>
                <a:t>Hash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251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All ordered 3-item subsets</a:t>
            </a:r>
          </a:p>
        </p:txBody>
      </p:sp>
      <p:graphicFrame>
        <p:nvGraphicFramePr>
          <p:cNvPr id="12290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35142002"/>
              </p:ext>
            </p:extLst>
          </p:nvPr>
        </p:nvGraphicFramePr>
        <p:xfrm>
          <a:off x="2709333" y="1051851"/>
          <a:ext cx="9645227" cy="728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5" name="Visio" r:id="rId4" imgW="9765132" imgH="7372400" progId="Visio.Drawing.6">
                  <p:embed/>
                </p:oleObj>
              </mc:Choice>
              <mc:Fallback>
                <p:oleObj name="Visio" r:id="rId4" imgW="9765132" imgH="7372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333" y="1051851"/>
                        <a:ext cx="9645227" cy="7281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33494" y="1517227"/>
            <a:ext cx="4660053" cy="133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0"/>
              <a:t>Given a transaction t, what are the possible subsets of size 3?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19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95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6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Generate Hash Tree</a:t>
            </a:r>
          </a:p>
        </p:txBody>
      </p:sp>
      <p:grpSp>
        <p:nvGrpSpPr>
          <p:cNvPr id="138" name="Group 4"/>
          <p:cNvGrpSpPr>
            <a:grpSpLocks noChangeAspect="1"/>
          </p:cNvGrpSpPr>
          <p:nvPr/>
        </p:nvGrpSpPr>
        <p:grpSpPr bwMode="auto">
          <a:xfrm>
            <a:off x="1981194" y="1736706"/>
            <a:ext cx="9829788" cy="6286500"/>
            <a:chOff x="1296" y="1056"/>
            <a:chExt cx="4128" cy="2640"/>
          </a:xfrm>
        </p:grpSpPr>
        <p:grpSp>
          <p:nvGrpSpPr>
            <p:cNvPr id="139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219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20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21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0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216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7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8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1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213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4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5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2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210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1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2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3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207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8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9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4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204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5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6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5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201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2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3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6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40"/>
              <a:chOff x="432" y="3408"/>
              <a:chExt cx="480" cy="240"/>
            </a:xfrm>
          </p:grpSpPr>
          <p:sp>
            <p:nvSpPr>
              <p:cNvPr id="199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0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1 5 9</a:t>
                </a:r>
              </a:p>
            </p:txBody>
          </p:sp>
        </p:grpSp>
        <p:grpSp>
          <p:nvGrpSpPr>
            <p:cNvPr id="147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40"/>
              <a:chOff x="432" y="3408"/>
              <a:chExt cx="480" cy="240"/>
            </a:xfrm>
          </p:grpSpPr>
          <p:sp>
            <p:nvSpPr>
              <p:cNvPr id="197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8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1 4 5</a:t>
                </a:r>
              </a:p>
            </p:txBody>
          </p:sp>
        </p:grpSp>
        <p:grpSp>
          <p:nvGrpSpPr>
            <p:cNvPr id="148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40"/>
              <a:chOff x="432" y="3408"/>
              <a:chExt cx="480" cy="240"/>
            </a:xfrm>
          </p:grpSpPr>
          <p:sp>
            <p:nvSpPr>
              <p:cNvPr id="195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6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1 3 6</a:t>
                </a:r>
              </a:p>
            </p:txBody>
          </p:sp>
        </p:grpSp>
        <p:grpSp>
          <p:nvGrpSpPr>
            <p:cNvPr id="149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40"/>
              <a:chOff x="432" y="3408"/>
              <a:chExt cx="480" cy="240"/>
            </a:xfrm>
          </p:grpSpPr>
          <p:sp>
            <p:nvSpPr>
              <p:cNvPr id="193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4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3 4 5</a:t>
                </a:r>
              </a:p>
            </p:txBody>
          </p:sp>
        </p:grpSp>
        <p:grpSp>
          <p:nvGrpSpPr>
            <p:cNvPr id="150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80"/>
              <a:chOff x="3792" y="3312"/>
              <a:chExt cx="480" cy="480"/>
            </a:xfrm>
          </p:grpSpPr>
          <p:grpSp>
            <p:nvGrpSpPr>
              <p:cNvPr id="187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91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3 6 7</a:t>
                  </a:r>
                </a:p>
              </p:txBody>
            </p:sp>
          </p:grpSp>
          <p:grpSp>
            <p:nvGrpSpPr>
              <p:cNvPr id="188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89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3 6 8</a:t>
                  </a:r>
                </a:p>
              </p:txBody>
            </p:sp>
          </p:grpSp>
        </p:grpSp>
        <p:grpSp>
          <p:nvGrpSpPr>
            <p:cNvPr id="151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20"/>
              <a:chOff x="4800" y="3216"/>
              <a:chExt cx="480" cy="720"/>
            </a:xfrm>
          </p:grpSpPr>
          <p:grpSp>
            <p:nvGrpSpPr>
              <p:cNvPr id="177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80"/>
                <a:chOff x="3792" y="3312"/>
                <a:chExt cx="480" cy="480"/>
              </a:xfrm>
            </p:grpSpPr>
            <p:grpSp>
              <p:nvGrpSpPr>
                <p:cNvPr id="181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40"/>
                  <a:chOff x="432" y="3408"/>
                  <a:chExt cx="480" cy="240"/>
                </a:xfrm>
              </p:grpSpPr>
              <p:sp>
                <p:nvSpPr>
                  <p:cNvPr id="18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3 5 6</a:t>
                    </a:r>
                  </a:p>
                </p:txBody>
              </p:sp>
            </p:grpSp>
            <p:grpSp>
              <p:nvGrpSpPr>
                <p:cNvPr id="182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40"/>
                  <a:chOff x="432" y="3408"/>
                  <a:chExt cx="480" cy="240"/>
                </a:xfrm>
              </p:grpSpPr>
              <p:sp>
                <p:nvSpPr>
                  <p:cNvPr id="18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4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178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40"/>
                <a:chOff x="432" y="3408"/>
                <a:chExt cx="480" cy="240"/>
              </a:xfrm>
            </p:grpSpPr>
            <p:sp>
              <p:nvSpPr>
                <p:cNvPr id="179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6 8 9</a:t>
                  </a:r>
                </a:p>
              </p:txBody>
            </p:sp>
          </p:grpSp>
        </p:grpSp>
        <p:grpSp>
          <p:nvGrpSpPr>
            <p:cNvPr id="152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80"/>
              <a:chOff x="3792" y="3312"/>
              <a:chExt cx="480" cy="480"/>
            </a:xfrm>
          </p:grpSpPr>
          <p:grpSp>
            <p:nvGrpSpPr>
              <p:cNvPr id="171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75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2 3 4</a:t>
                  </a:r>
                </a:p>
              </p:txBody>
            </p:sp>
          </p:grpSp>
          <p:grpSp>
            <p:nvGrpSpPr>
              <p:cNvPr id="172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73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5 6 7</a:t>
                  </a:r>
                </a:p>
              </p:txBody>
            </p:sp>
          </p:grpSp>
        </p:grpSp>
        <p:grpSp>
          <p:nvGrpSpPr>
            <p:cNvPr id="153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80"/>
              <a:chOff x="3792" y="3312"/>
              <a:chExt cx="480" cy="480"/>
            </a:xfrm>
          </p:grpSpPr>
          <p:grpSp>
            <p:nvGrpSpPr>
              <p:cNvPr id="165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69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1 2 4</a:t>
                  </a:r>
                </a:p>
              </p:txBody>
            </p:sp>
          </p:grpSp>
          <p:grpSp>
            <p:nvGrpSpPr>
              <p:cNvPr id="166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67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4 5 7</a:t>
                  </a:r>
                </a:p>
              </p:txBody>
            </p:sp>
          </p:grpSp>
        </p:grpSp>
        <p:grpSp>
          <p:nvGrpSpPr>
            <p:cNvPr id="154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80"/>
              <a:chOff x="3792" y="3312"/>
              <a:chExt cx="480" cy="480"/>
            </a:xfrm>
          </p:grpSpPr>
          <p:grpSp>
            <p:nvGrpSpPr>
              <p:cNvPr id="159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1 2 5</a:t>
                  </a:r>
                </a:p>
              </p:txBody>
            </p:sp>
          </p:grpSp>
          <p:grpSp>
            <p:nvGrpSpPr>
              <p:cNvPr id="160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61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4 5 8</a:t>
                  </a:r>
                </a:p>
              </p:txBody>
            </p:sp>
          </p:grpSp>
        </p:grpSp>
        <p:grpSp>
          <p:nvGrpSpPr>
            <p:cNvPr id="155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56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7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8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41782" y="1886340"/>
            <a:ext cx="2507444" cy="2322632"/>
            <a:chOff x="341782" y="1886340"/>
            <a:chExt cx="2507444" cy="2322632"/>
          </a:xfrm>
        </p:grpSpPr>
        <p:sp>
          <p:nvSpPr>
            <p:cNvPr id="137" name="Text Box 3"/>
            <p:cNvSpPr txBox="1">
              <a:spLocks noChangeAspect="1" noChangeArrowheads="1"/>
            </p:cNvSpPr>
            <p:nvPr/>
          </p:nvSpPr>
          <p:spPr bwMode="auto">
            <a:xfrm>
              <a:off x="593713" y="1924472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endParaRPr lang="nl-NL" altLang="en-US" sz="2800" b="0" smtClean="0">
                <a:solidFill>
                  <a:schemeClr val="bg2"/>
                </a:solidFill>
                <a:latin typeface="+mn-lt"/>
                <a:ea typeface="+mn-ea"/>
              </a:endParaRPr>
            </a:p>
          </p:txBody>
        </p:sp>
        <p:grpSp>
          <p:nvGrpSpPr>
            <p:cNvPr id="222" name="Group 88"/>
            <p:cNvGrpSpPr>
              <a:grpSpLocks noChangeAspect="1"/>
            </p:cNvGrpSpPr>
            <p:nvPr/>
          </p:nvGrpSpPr>
          <p:grpSpPr bwMode="auto">
            <a:xfrm>
              <a:off x="1212850" y="2392809"/>
              <a:ext cx="571500" cy="914400"/>
              <a:chOff x="2064" y="1872"/>
              <a:chExt cx="192" cy="288"/>
            </a:xfrm>
          </p:grpSpPr>
          <p:sp>
            <p:nvSpPr>
              <p:cNvPr id="223" name="Rectangle 89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24" name="Line 90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25" name="Line 91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sp>
          <p:nvSpPr>
            <p:cNvPr id="226" name="Line 92"/>
            <p:cNvSpPr>
              <a:spLocks noChangeAspect="1" noChangeShapeType="1"/>
            </p:cNvSpPr>
            <p:nvPr/>
          </p:nvSpPr>
          <p:spPr bwMode="auto">
            <a:xfrm flipH="1">
              <a:off x="359949" y="3314395"/>
              <a:ext cx="1154888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27" name="Line 93"/>
            <p:cNvSpPr>
              <a:spLocks noChangeAspect="1" noChangeShapeType="1"/>
            </p:cNvSpPr>
            <p:nvPr/>
          </p:nvSpPr>
          <p:spPr bwMode="auto">
            <a:xfrm>
              <a:off x="1520785" y="3294572"/>
              <a:ext cx="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28" name="Line 94"/>
            <p:cNvSpPr>
              <a:spLocks noChangeAspect="1" noChangeShapeType="1"/>
            </p:cNvSpPr>
            <p:nvPr/>
          </p:nvSpPr>
          <p:spPr bwMode="auto">
            <a:xfrm>
              <a:off x="1538211" y="3317431"/>
              <a:ext cx="1016812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29" name="Text Box 95"/>
            <p:cNvSpPr txBox="1">
              <a:spLocks noChangeAspect="1" noChangeArrowheads="1"/>
            </p:cNvSpPr>
            <p:nvPr/>
          </p:nvSpPr>
          <p:spPr bwMode="auto">
            <a:xfrm>
              <a:off x="341782" y="3351662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+mn-lt"/>
                  <a:ea typeface="+mn-ea"/>
                </a:rPr>
                <a:t>1,4,7</a:t>
              </a:r>
              <a:endParaRPr lang="en-US" altLang="en-US" sz="2000" b="0" dirty="0" smtClean="0">
                <a:solidFill>
                  <a:schemeClr val="bg2"/>
                </a:solidFill>
                <a:latin typeface="+mn-lt"/>
                <a:ea typeface="+mn-ea"/>
              </a:endParaRPr>
            </a:p>
          </p:txBody>
        </p:sp>
        <p:sp>
          <p:nvSpPr>
            <p:cNvPr id="230" name="Text Box 96"/>
            <p:cNvSpPr txBox="1">
              <a:spLocks noChangeAspect="1" noChangeArrowheads="1"/>
            </p:cNvSpPr>
            <p:nvPr/>
          </p:nvSpPr>
          <p:spPr bwMode="auto">
            <a:xfrm>
              <a:off x="808609" y="3794106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+mn-lt"/>
                  <a:ea typeface="+mn-ea"/>
                </a:rPr>
                <a:t>2,5,8</a:t>
              </a:r>
              <a:endParaRPr lang="en-US" altLang="en-US" sz="2000" b="0" dirty="0" smtClean="0">
                <a:solidFill>
                  <a:schemeClr val="bg2"/>
                </a:solidFill>
                <a:latin typeface="+mn-lt"/>
                <a:ea typeface="+mn-ea"/>
              </a:endParaRPr>
            </a:p>
          </p:txBody>
        </p:sp>
        <p:sp>
          <p:nvSpPr>
            <p:cNvPr id="231" name="Text Box 97"/>
            <p:cNvSpPr txBox="1">
              <a:spLocks noChangeAspect="1" noChangeArrowheads="1"/>
            </p:cNvSpPr>
            <p:nvPr/>
          </p:nvSpPr>
          <p:spPr bwMode="auto">
            <a:xfrm>
              <a:off x="2095494" y="3514390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+mn-lt"/>
                  <a:ea typeface="+mn-ea"/>
                </a:rPr>
                <a:t>3,6,9</a:t>
              </a:r>
            </a:p>
          </p:txBody>
        </p:sp>
        <p:sp>
          <p:nvSpPr>
            <p:cNvPr id="232" name="Text Box 98"/>
            <p:cNvSpPr txBox="1">
              <a:spLocks noChangeAspect="1" noChangeArrowheads="1"/>
            </p:cNvSpPr>
            <p:nvPr/>
          </p:nvSpPr>
          <p:spPr bwMode="auto">
            <a:xfrm>
              <a:off x="424294" y="1886340"/>
              <a:ext cx="2249334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500" b="0" dirty="0" smtClean="0">
                  <a:solidFill>
                    <a:schemeClr val="bg2"/>
                  </a:solidFill>
                  <a:latin typeface="+mn-lt"/>
                  <a:ea typeface="+mn-ea"/>
                </a:rPr>
                <a:t>Hash Function</a:t>
              </a:r>
            </a:p>
          </p:txBody>
        </p:sp>
      </p:grpSp>
      <p:sp>
        <p:nvSpPr>
          <p:cNvPr id="233" name="Text Box 99"/>
          <p:cNvSpPr txBox="1">
            <a:spLocks noChangeAspect="1" noChangeArrowheads="1"/>
          </p:cNvSpPr>
          <p:nvPr/>
        </p:nvSpPr>
        <p:spPr bwMode="auto">
          <a:xfrm>
            <a:off x="8103852" y="2011797"/>
            <a:ext cx="321107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500" b="0" dirty="0" smtClean="0">
                <a:solidFill>
                  <a:schemeClr val="bg2"/>
                </a:solidFill>
                <a:latin typeface="+mn-lt"/>
                <a:ea typeface="+mn-ea"/>
              </a:rPr>
              <a:t>Candidate Hash Tree</a:t>
            </a:r>
          </a:p>
        </p:txBody>
      </p:sp>
      <p:sp>
        <p:nvSpPr>
          <p:cNvPr id="23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>
                <a:solidFill>
                  <a:schemeClr val="bg2"/>
                </a:solidFill>
              </a:rPr>
              <a:pPr/>
              <a:t>20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2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Generate Hash Tree</a:t>
            </a:r>
          </a:p>
        </p:txBody>
      </p:sp>
      <p:sp>
        <p:nvSpPr>
          <p:cNvPr id="137" name="Text Box 3"/>
          <p:cNvSpPr txBox="1">
            <a:spLocks noChangeAspect="1" noChangeArrowheads="1"/>
          </p:cNvSpPr>
          <p:nvPr/>
        </p:nvSpPr>
        <p:spPr bwMode="auto">
          <a:xfrm>
            <a:off x="593713" y="1924472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endParaRPr lang="nl-NL" altLang="en-US" sz="2800" b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138" name="Group 4"/>
          <p:cNvGrpSpPr>
            <a:grpSpLocks noChangeAspect="1"/>
          </p:cNvGrpSpPr>
          <p:nvPr/>
        </p:nvGrpSpPr>
        <p:grpSpPr bwMode="auto">
          <a:xfrm>
            <a:off x="1981194" y="1736706"/>
            <a:ext cx="9829788" cy="6286500"/>
            <a:chOff x="1296" y="1056"/>
            <a:chExt cx="4128" cy="2640"/>
          </a:xfrm>
        </p:grpSpPr>
        <p:grpSp>
          <p:nvGrpSpPr>
            <p:cNvPr id="139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219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20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21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0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216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7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8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1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213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4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5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2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210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1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2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3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207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8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9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4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204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5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6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5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201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2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3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6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40"/>
              <a:chOff x="432" y="3408"/>
              <a:chExt cx="480" cy="240"/>
            </a:xfrm>
          </p:grpSpPr>
          <p:sp>
            <p:nvSpPr>
              <p:cNvPr id="199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0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 5 9</a:t>
                </a:r>
              </a:p>
            </p:txBody>
          </p:sp>
        </p:grpSp>
        <p:grpSp>
          <p:nvGrpSpPr>
            <p:cNvPr id="147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40"/>
              <a:chOff x="432" y="3408"/>
              <a:chExt cx="480" cy="240"/>
            </a:xfrm>
          </p:grpSpPr>
          <p:sp>
            <p:nvSpPr>
              <p:cNvPr id="197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8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1 4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 5</a:t>
                </a:r>
              </a:p>
            </p:txBody>
          </p:sp>
        </p:grpSp>
        <p:grpSp>
          <p:nvGrpSpPr>
            <p:cNvPr id="148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40"/>
              <a:chOff x="432" y="3408"/>
              <a:chExt cx="480" cy="240"/>
            </a:xfrm>
          </p:grpSpPr>
          <p:sp>
            <p:nvSpPr>
              <p:cNvPr id="195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6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 3 6</a:t>
                </a:r>
              </a:p>
            </p:txBody>
          </p:sp>
        </p:grpSp>
        <p:grpSp>
          <p:nvGrpSpPr>
            <p:cNvPr id="149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40"/>
              <a:chOff x="432" y="3408"/>
              <a:chExt cx="480" cy="240"/>
            </a:xfrm>
          </p:grpSpPr>
          <p:sp>
            <p:nvSpPr>
              <p:cNvPr id="193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4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3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4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 5</a:t>
                </a:r>
              </a:p>
            </p:txBody>
          </p:sp>
        </p:grpSp>
        <p:grpSp>
          <p:nvGrpSpPr>
            <p:cNvPr id="150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80"/>
              <a:chOff x="3792" y="3312"/>
              <a:chExt cx="480" cy="480"/>
            </a:xfrm>
          </p:grpSpPr>
          <p:grpSp>
            <p:nvGrpSpPr>
              <p:cNvPr id="187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91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3 6 7</a:t>
                  </a:r>
                </a:p>
              </p:txBody>
            </p:sp>
          </p:grpSp>
          <p:grpSp>
            <p:nvGrpSpPr>
              <p:cNvPr id="188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89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3 6 8</a:t>
                  </a:r>
                </a:p>
              </p:txBody>
            </p:sp>
          </p:grpSp>
        </p:grpSp>
        <p:grpSp>
          <p:nvGrpSpPr>
            <p:cNvPr id="151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20"/>
              <a:chOff x="4800" y="3216"/>
              <a:chExt cx="480" cy="720"/>
            </a:xfrm>
          </p:grpSpPr>
          <p:grpSp>
            <p:nvGrpSpPr>
              <p:cNvPr id="177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80"/>
                <a:chOff x="3792" y="3312"/>
                <a:chExt cx="480" cy="480"/>
              </a:xfrm>
            </p:grpSpPr>
            <p:grpSp>
              <p:nvGrpSpPr>
                <p:cNvPr id="181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40"/>
                  <a:chOff x="432" y="3408"/>
                  <a:chExt cx="480" cy="240"/>
                </a:xfrm>
              </p:grpSpPr>
              <p:sp>
                <p:nvSpPr>
                  <p:cNvPr id="18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3 5 6</a:t>
                    </a:r>
                  </a:p>
                </p:txBody>
              </p:sp>
            </p:grpSp>
            <p:grpSp>
              <p:nvGrpSpPr>
                <p:cNvPr id="182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40"/>
                  <a:chOff x="432" y="3408"/>
                  <a:chExt cx="480" cy="240"/>
                </a:xfrm>
              </p:grpSpPr>
              <p:sp>
                <p:nvSpPr>
                  <p:cNvPr id="18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4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178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40"/>
                <a:chOff x="432" y="3408"/>
                <a:chExt cx="480" cy="240"/>
              </a:xfrm>
            </p:grpSpPr>
            <p:sp>
              <p:nvSpPr>
                <p:cNvPr id="179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6 8 9</a:t>
                  </a:r>
                </a:p>
              </p:txBody>
            </p:sp>
          </p:grpSp>
        </p:grpSp>
        <p:grpSp>
          <p:nvGrpSpPr>
            <p:cNvPr id="152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80"/>
              <a:chOff x="3792" y="3312"/>
              <a:chExt cx="480" cy="480"/>
            </a:xfrm>
          </p:grpSpPr>
          <p:grpSp>
            <p:nvGrpSpPr>
              <p:cNvPr id="171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75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2 3 4</a:t>
                  </a:r>
                </a:p>
              </p:txBody>
            </p:sp>
          </p:grpSp>
          <p:grpSp>
            <p:nvGrpSpPr>
              <p:cNvPr id="172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73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5 6 7</a:t>
                  </a:r>
                </a:p>
              </p:txBody>
            </p:sp>
          </p:grpSp>
        </p:grpSp>
        <p:grpSp>
          <p:nvGrpSpPr>
            <p:cNvPr id="153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80"/>
              <a:chOff x="3792" y="3312"/>
              <a:chExt cx="480" cy="480"/>
            </a:xfrm>
          </p:grpSpPr>
          <p:grpSp>
            <p:nvGrpSpPr>
              <p:cNvPr id="165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69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2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</a:t>
                  </a:r>
                </a:p>
              </p:txBody>
            </p:sp>
          </p:grpSp>
          <p:grpSp>
            <p:nvGrpSpPr>
              <p:cNvPr id="166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67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5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7</a:t>
                  </a:r>
                </a:p>
              </p:txBody>
            </p:sp>
          </p:grpSp>
        </p:grpSp>
        <p:grpSp>
          <p:nvGrpSpPr>
            <p:cNvPr id="154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80"/>
              <a:chOff x="3792" y="3312"/>
              <a:chExt cx="480" cy="480"/>
            </a:xfrm>
          </p:grpSpPr>
          <p:grpSp>
            <p:nvGrpSpPr>
              <p:cNvPr id="159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2 5</a:t>
                  </a:r>
                </a:p>
              </p:txBody>
            </p:sp>
          </p:grpSp>
          <p:grpSp>
            <p:nvGrpSpPr>
              <p:cNvPr id="160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61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5 8</a:t>
                  </a:r>
                </a:p>
              </p:txBody>
            </p:sp>
          </p:grpSp>
        </p:grpSp>
        <p:grpSp>
          <p:nvGrpSpPr>
            <p:cNvPr id="155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56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7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8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22" name="Group 88"/>
          <p:cNvGrpSpPr>
            <a:grpSpLocks noChangeAspect="1"/>
          </p:cNvGrpSpPr>
          <p:nvPr/>
        </p:nvGrpSpPr>
        <p:grpSpPr bwMode="auto">
          <a:xfrm>
            <a:off x="1212850" y="2392809"/>
            <a:ext cx="571500" cy="914400"/>
            <a:chOff x="2064" y="1872"/>
            <a:chExt cx="192" cy="288"/>
          </a:xfrm>
        </p:grpSpPr>
        <p:sp>
          <p:nvSpPr>
            <p:cNvPr id="223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24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25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sp>
        <p:nvSpPr>
          <p:cNvPr id="226" name="Line 92"/>
          <p:cNvSpPr>
            <a:spLocks noChangeAspect="1" noChangeShapeType="1"/>
          </p:cNvSpPr>
          <p:nvPr/>
        </p:nvSpPr>
        <p:spPr bwMode="auto">
          <a:xfrm flipH="1">
            <a:off x="359949" y="3314395"/>
            <a:ext cx="1154888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7" name="Line 93"/>
          <p:cNvSpPr>
            <a:spLocks noChangeAspect="1" noChangeShapeType="1"/>
          </p:cNvSpPr>
          <p:nvPr/>
        </p:nvSpPr>
        <p:spPr bwMode="auto">
          <a:xfrm>
            <a:off x="1520785" y="3294572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8" name="Line 94"/>
          <p:cNvSpPr>
            <a:spLocks noChangeAspect="1" noChangeShapeType="1"/>
          </p:cNvSpPr>
          <p:nvPr/>
        </p:nvSpPr>
        <p:spPr bwMode="auto">
          <a:xfrm>
            <a:off x="1538211" y="3317431"/>
            <a:ext cx="1016812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9" name="Text Box 95"/>
          <p:cNvSpPr txBox="1">
            <a:spLocks noChangeAspect="1" noChangeArrowheads="1"/>
          </p:cNvSpPr>
          <p:nvPr/>
        </p:nvSpPr>
        <p:spPr bwMode="auto">
          <a:xfrm>
            <a:off x="341782" y="3351662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000" dirty="0" smtClean="0">
                <a:solidFill>
                  <a:schemeClr val="accent1"/>
                </a:solidFill>
                <a:latin typeface="+mn-lt"/>
                <a:ea typeface="+mn-ea"/>
              </a:rPr>
              <a:t>1,4,7</a:t>
            </a:r>
            <a:endParaRPr lang="en-US" altLang="en-US" sz="2000" b="0" dirty="0" smtClean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230" name="Text Box 96"/>
          <p:cNvSpPr txBox="1">
            <a:spLocks noChangeAspect="1" noChangeArrowheads="1"/>
          </p:cNvSpPr>
          <p:nvPr/>
        </p:nvSpPr>
        <p:spPr bwMode="auto">
          <a:xfrm>
            <a:off x="808609" y="3794106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000" dirty="0" smtClean="0">
                <a:solidFill>
                  <a:srgbClr val="000000"/>
                </a:solidFill>
                <a:latin typeface="+mn-lt"/>
                <a:ea typeface="+mn-ea"/>
              </a:rPr>
              <a:t>2,5,8</a:t>
            </a:r>
            <a:endParaRPr lang="en-US" altLang="en-US" sz="2000" b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1" name="Text Box 97"/>
          <p:cNvSpPr txBox="1">
            <a:spLocks noChangeAspect="1" noChangeArrowheads="1"/>
          </p:cNvSpPr>
          <p:nvPr/>
        </p:nvSpPr>
        <p:spPr bwMode="auto">
          <a:xfrm>
            <a:off x="2095494" y="3514390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000" dirty="0" smtClean="0">
                <a:solidFill>
                  <a:srgbClr val="000000"/>
                </a:solidFill>
                <a:latin typeface="+mn-lt"/>
                <a:ea typeface="+mn-ea"/>
              </a:rPr>
              <a:t>3,6,9</a:t>
            </a:r>
          </a:p>
        </p:txBody>
      </p:sp>
      <p:sp>
        <p:nvSpPr>
          <p:cNvPr id="232" name="Text Box 98"/>
          <p:cNvSpPr txBox="1">
            <a:spLocks noChangeAspect="1" noChangeArrowheads="1"/>
          </p:cNvSpPr>
          <p:nvPr/>
        </p:nvSpPr>
        <p:spPr bwMode="auto">
          <a:xfrm>
            <a:off x="424294" y="1886340"/>
            <a:ext cx="22493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500" b="0" dirty="0" smtClean="0">
                <a:solidFill>
                  <a:srgbClr val="000000"/>
                </a:solidFill>
                <a:latin typeface="+mn-lt"/>
                <a:ea typeface="+mn-ea"/>
              </a:rPr>
              <a:t>Hash Function</a:t>
            </a:r>
          </a:p>
        </p:txBody>
      </p:sp>
      <p:sp>
        <p:nvSpPr>
          <p:cNvPr id="233" name="Text Box 99"/>
          <p:cNvSpPr txBox="1">
            <a:spLocks noChangeAspect="1" noChangeArrowheads="1"/>
          </p:cNvSpPr>
          <p:nvPr/>
        </p:nvSpPr>
        <p:spPr bwMode="auto">
          <a:xfrm>
            <a:off x="8103852" y="2011797"/>
            <a:ext cx="321107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500" b="0" dirty="0" smtClean="0">
                <a:solidFill>
                  <a:srgbClr val="000000"/>
                </a:solidFill>
                <a:latin typeface="+mn-lt"/>
                <a:ea typeface="+mn-ea"/>
              </a:rPr>
              <a:t>Candidate Hash Tree</a:t>
            </a:r>
          </a:p>
        </p:txBody>
      </p:sp>
      <p:sp>
        <p:nvSpPr>
          <p:cNvPr id="234" name="Text Box 100"/>
          <p:cNvSpPr txBox="1">
            <a:spLocks noChangeAspect="1" noChangeArrowheads="1"/>
          </p:cNvSpPr>
          <p:nvPr/>
        </p:nvSpPr>
        <p:spPr bwMode="auto">
          <a:xfrm>
            <a:off x="80143" y="5328558"/>
            <a:ext cx="17145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Hash on 1, 4 or 7</a:t>
            </a:r>
            <a:endParaRPr kumimoji="0" lang="en-US" alt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sym typeface="Symbol" pitchFamily="18" charset="2"/>
            </a:endParaRPr>
          </a:p>
        </p:txBody>
      </p:sp>
      <p:sp>
        <p:nvSpPr>
          <p:cNvPr id="235" name="Rectangle 101"/>
          <p:cNvSpPr>
            <a:spLocks noChangeAspect="1" noChangeArrowheads="1"/>
          </p:cNvSpPr>
          <p:nvPr/>
        </p:nvSpPr>
        <p:spPr bwMode="auto">
          <a:xfrm>
            <a:off x="1676400" y="4822806"/>
            <a:ext cx="4648189" cy="3438370"/>
          </a:xfrm>
          <a:prstGeom prst="rect">
            <a:avLst/>
          </a:prstGeom>
          <a:noFill/>
          <a:ln w="571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36" name="Rectangle 102"/>
          <p:cNvSpPr>
            <a:spLocks noChangeAspect="1" noChangeArrowheads="1"/>
          </p:cNvSpPr>
          <p:nvPr/>
        </p:nvSpPr>
        <p:spPr bwMode="auto">
          <a:xfrm>
            <a:off x="6525962" y="5222856"/>
            <a:ext cx="1714500" cy="1143000"/>
          </a:xfrm>
          <a:prstGeom prst="rect">
            <a:avLst/>
          </a:prstGeom>
          <a:noFill/>
          <a:ln w="571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3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03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Generate Hash Tree</a:t>
            </a:r>
          </a:p>
        </p:txBody>
      </p:sp>
      <p:sp>
        <p:nvSpPr>
          <p:cNvPr id="137" name="Text Box 3"/>
          <p:cNvSpPr txBox="1">
            <a:spLocks noChangeAspect="1" noChangeArrowheads="1"/>
          </p:cNvSpPr>
          <p:nvPr/>
        </p:nvSpPr>
        <p:spPr bwMode="auto">
          <a:xfrm>
            <a:off x="593713" y="1924472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endParaRPr lang="nl-NL" altLang="en-US" sz="2800" b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138" name="Group 4"/>
          <p:cNvGrpSpPr>
            <a:grpSpLocks noChangeAspect="1"/>
          </p:cNvGrpSpPr>
          <p:nvPr/>
        </p:nvGrpSpPr>
        <p:grpSpPr bwMode="auto">
          <a:xfrm>
            <a:off x="1981194" y="1736706"/>
            <a:ext cx="9829788" cy="6286500"/>
            <a:chOff x="1296" y="1056"/>
            <a:chExt cx="4128" cy="2640"/>
          </a:xfrm>
        </p:grpSpPr>
        <p:grpSp>
          <p:nvGrpSpPr>
            <p:cNvPr id="139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219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20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21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0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216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7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8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1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213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4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5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2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210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1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2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3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207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8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9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4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204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5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6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5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201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2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3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6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40"/>
              <a:chOff x="432" y="3408"/>
              <a:chExt cx="480" cy="240"/>
            </a:xfrm>
          </p:grpSpPr>
          <p:sp>
            <p:nvSpPr>
              <p:cNvPr id="199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0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5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 9</a:t>
                </a:r>
              </a:p>
            </p:txBody>
          </p:sp>
        </p:grpSp>
        <p:grpSp>
          <p:nvGrpSpPr>
            <p:cNvPr id="147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40"/>
              <a:chOff x="432" y="3408"/>
              <a:chExt cx="480" cy="240"/>
            </a:xfrm>
          </p:grpSpPr>
          <p:sp>
            <p:nvSpPr>
              <p:cNvPr id="197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8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1 4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5</a:t>
                </a:r>
              </a:p>
            </p:txBody>
          </p:sp>
        </p:grpSp>
        <p:grpSp>
          <p:nvGrpSpPr>
            <p:cNvPr id="148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40"/>
              <a:chOff x="432" y="3408"/>
              <a:chExt cx="480" cy="240"/>
            </a:xfrm>
          </p:grpSpPr>
          <p:sp>
            <p:nvSpPr>
              <p:cNvPr id="195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6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1 3 6</a:t>
                </a:r>
              </a:p>
            </p:txBody>
          </p:sp>
        </p:grpSp>
        <p:grpSp>
          <p:nvGrpSpPr>
            <p:cNvPr id="149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40"/>
              <a:chOff x="432" y="3408"/>
              <a:chExt cx="480" cy="240"/>
            </a:xfrm>
          </p:grpSpPr>
          <p:sp>
            <p:nvSpPr>
              <p:cNvPr id="193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4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3 4 5</a:t>
                </a:r>
              </a:p>
            </p:txBody>
          </p:sp>
        </p:grpSp>
        <p:grpSp>
          <p:nvGrpSpPr>
            <p:cNvPr id="150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80"/>
              <a:chOff x="3792" y="3312"/>
              <a:chExt cx="480" cy="480"/>
            </a:xfrm>
          </p:grpSpPr>
          <p:grpSp>
            <p:nvGrpSpPr>
              <p:cNvPr id="187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91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3 6 7</a:t>
                  </a:r>
                </a:p>
              </p:txBody>
            </p:sp>
          </p:grpSp>
          <p:grpSp>
            <p:nvGrpSpPr>
              <p:cNvPr id="188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89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3 6 8</a:t>
                  </a:r>
                </a:p>
              </p:txBody>
            </p:sp>
          </p:grpSp>
        </p:grpSp>
        <p:grpSp>
          <p:nvGrpSpPr>
            <p:cNvPr id="151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20"/>
              <a:chOff x="4800" y="3216"/>
              <a:chExt cx="480" cy="720"/>
            </a:xfrm>
          </p:grpSpPr>
          <p:grpSp>
            <p:nvGrpSpPr>
              <p:cNvPr id="177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80"/>
                <a:chOff x="3792" y="3312"/>
                <a:chExt cx="480" cy="480"/>
              </a:xfrm>
            </p:grpSpPr>
            <p:grpSp>
              <p:nvGrpSpPr>
                <p:cNvPr id="181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40"/>
                  <a:chOff x="432" y="3408"/>
                  <a:chExt cx="480" cy="240"/>
                </a:xfrm>
              </p:grpSpPr>
              <p:sp>
                <p:nvSpPr>
                  <p:cNvPr id="18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 </a:t>
                    </a: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5</a:t>
                    </a: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 6</a:t>
                    </a:r>
                  </a:p>
                </p:txBody>
              </p:sp>
            </p:grpSp>
            <p:grpSp>
              <p:nvGrpSpPr>
                <p:cNvPr id="182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40"/>
                  <a:chOff x="432" y="3408"/>
                  <a:chExt cx="480" cy="240"/>
                </a:xfrm>
              </p:grpSpPr>
              <p:sp>
                <p:nvSpPr>
                  <p:cNvPr id="18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4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 </a:t>
                    </a: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5</a:t>
                    </a: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178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40"/>
                <a:chOff x="432" y="3408"/>
                <a:chExt cx="480" cy="240"/>
              </a:xfrm>
            </p:grpSpPr>
            <p:sp>
              <p:nvSpPr>
                <p:cNvPr id="179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6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8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9</a:t>
                  </a:r>
                </a:p>
              </p:txBody>
            </p:sp>
          </p:grpSp>
        </p:grpSp>
        <p:grpSp>
          <p:nvGrpSpPr>
            <p:cNvPr id="152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80"/>
              <a:chOff x="3792" y="3312"/>
              <a:chExt cx="480" cy="480"/>
            </a:xfrm>
          </p:grpSpPr>
          <p:grpSp>
            <p:nvGrpSpPr>
              <p:cNvPr id="171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75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2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3 4</a:t>
                  </a:r>
                </a:p>
              </p:txBody>
            </p:sp>
          </p:grpSp>
          <p:grpSp>
            <p:nvGrpSpPr>
              <p:cNvPr id="172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73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5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6 7</a:t>
                  </a:r>
                </a:p>
              </p:txBody>
            </p:sp>
          </p:grpSp>
        </p:grpSp>
        <p:grpSp>
          <p:nvGrpSpPr>
            <p:cNvPr id="153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80"/>
              <a:chOff x="3792" y="3312"/>
              <a:chExt cx="480" cy="480"/>
            </a:xfrm>
          </p:grpSpPr>
          <p:grpSp>
            <p:nvGrpSpPr>
              <p:cNvPr id="165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69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2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4</a:t>
                  </a:r>
                </a:p>
              </p:txBody>
            </p:sp>
          </p:grpSp>
          <p:grpSp>
            <p:nvGrpSpPr>
              <p:cNvPr id="166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67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5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7</a:t>
                  </a:r>
                </a:p>
              </p:txBody>
            </p:sp>
          </p:grpSp>
        </p:grpSp>
        <p:grpSp>
          <p:nvGrpSpPr>
            <p:cNvPr id="154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80"/>
              <a:chOff x="3792" y="3312"/>
              <a:chExt cx="480" cy="480"/>
            </a:xfrm>
          </p:grpSpPr>
          <p:grpSp>
            <p:nvGrpSpPr>
              <p:cNvPr id="159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2 5</a:t>
                  </a:r>
                </a:p>
              </p:txBody>
            </p:sp>
          </p:grpSp>
          <p:grpSp>
            <p:nvGrpSpPr>
              <p:cNvPr id="160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61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5 8</a:t>
                  </a:r>
                </a:p>
              </p:txBody>
            </p:sp>
          </p:grpSp>
        </p:grpSp>
        <p:grpSp>
          <p:nvGrpSpPr>
            <p:cNvPr id="155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56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7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8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22" name="Group 88"/>
          <p:cNvGrpSpPr>
            <a:grpSpLocks noChangeAspect="1"/>
          </p:cNvGrpSpPr>
          <p:nvPr/>
        </p:nvGrpSpPr>
        <p:grpSpPr bwMode="auto">
          <a:xfrm>
            <a:off x="1212850" y="2392809"/>
            <a:ext cx="571500" cy="914400"/>
            <a:chOff x="2064" y="1872"/>
            <a:chExt cx="192" cy="288"/>
          </a:xfrm>
        </p:grpSpPr>
        <p:sp>
          <p:nvSpPr>
            <p:cNvPr id="223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24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25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sp>
        <p:nvSpPr>
          <p:cNvPr id="226" name="Line 92"/>
          <p:cNvSpPr>
            <a:spLocks noChangeAspect="1" noChangeShapeType="1"/>
          </p:cNvSpPr>
          <p:nvPr/>
        </p:nvSpPr>
        <p:spPr bwMode="auto">
          <a:xfrm flipH="1">
            <a:off x="359949" y="3314395"/>
            <a:ext cx="1154888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7" name="Line 93"/>
          <p:cNvSpPr>
            <a:spLocks noChangeAspect="1" noChangeShapeType="1"/>
          </p:cNvSpPr>
          <p:nvPr/>
        </p:nvSpPr>
        <p:spPr bwMode="auto">
          <a:xfrm>
            <a:off x="1520785" y="3294572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8" name="Line 94"/>
          <p:cNvSpPr>
            <a:spLocks noChangeAspect="1" noChangeShapeType="1"/>
          </p:cNvSpPr>
          <p:nvPr/>
        </p:nvSpPr>
        <p:spPr bwMode="auto">
          <a:xfrm>
            <a:off x="1538211" y="3317431"/>
            <a:ext cx="1016812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9" name="Text Box 95"/>
          <p:cNvSpPr txBox="1">
            <a:spLocks noChangeAspect="1" noChangeArrowheads="1"/>
          </p:cNvSpPr>
          <p:nvPr/>
        </p:nvSpPr>
        <p:spPr bwMode="auto">
          <a:xfrm>
            <a:off x="341782" y="3351662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000" dirty="0" smtClean="0">
                <a:solidFill>
                  <a:schemeClr val="bg1"/>
                </a:solidFill>
                <a:latin typeface="+mn-lt"/>
                <a:ea typeface="+mn-ea"/>
              </a:rPr>
              <a:t>1,4,7</a:t>
            </a:r>
            <a:endParaRPr lang="en-US" altLang="en-US" sz="2000" b="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30" name="Text Box 96"/>
          <p:cNvSpPr txBox="1">
            <a:spLocks noChangeAspect="1" noChangeArrowheads="1"/>
          </p:cNvSpPr>
          <p:nvPr/>
        </p:nvSpPr>
        <p:spPr bwMode="auto">
          <a:xfrm>
            <a:off x="808609" y="3794106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000" dirty="0" smtClean="0">
                <a:solidFill>
                  <a:schemeClr val="accent1"/>
                </a:solidFill>
                <a:latin typeface="+mn-lt"/>
                <a:ea typeface="+mn-ea"/>
              </a:rPr>
              <a:t>2,5,8</a:t>
            </a:r>
            <a:endParaRPr lang="en-US" altLang="en-US" sz="2000" b="0" dirty="0" smtClean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231" name="Text Box 97"/>
          <p:cNvSpPr txBox="1">
            <a:spLocks noChangeAspect="1" noChangeArrowheads="1"/>
          </p:cNvSpPr>
          <p:nvPr/>
        </p:nvSpPr>
        <p:spPr bwMode="auto">
          <a:xfrm>
            <a:off x="2095494" y="3514390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000" dirty="0" smtClean="0">
                <a:solidFill>
                  <a:srgbClr val="000000"/>
                </a:solidFill>
                <a:latin typeface="+mn-lt"/>
                <a:ea typeface="+mn-ea"/>
              </a:rPr>
              <a:t>3,6,9</a:t>
            </a:r>
          </a:p>
        </p:txBody>
      </p:sp>
      <p:sp>
        <p:nvSpPr>
          <p:cNvPr id="232" name="Text Box 98"/>
          <p:cNvSpPr txBox="1">
            <a:spLocks noChangeAspect="1" noChangeArrowheads="1"/>
          </p:cNvSpPr>
          <p:nvPr/>
        </p:nvSpPr>
        <p:spPr bwMode="auto">
          <a:xfrm>
            <a:off x="424294" y="1886340"/>
            <a:ext cx="22493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500" b="0" dirty="0" smtClean="0">
                <a:solidFill>
                  <a:srgbClr val="000000"/>
                </a:solidFill>
                <a:latin typeface="+mn-lt"/>
                <a:ea typeface="+mn-ea"/>
              </a:rPr>
              <a:t>Hash Function</a:t>
            </a:r>
          </a:p>
        </p:txBody>
      </p:sp>
      <p:sp>
        <p:nvSpPr>
          <p:cNvPr id="233" name="Text Box 99"/>
          <p:cNvSpPr txBox="1">
            <a:spLocks noChangeAspect="1" noChangeArrowheads="1"/>
          </p:cNvSpPr>
          <p:nvPr/>
        </p:nvSpPr>
        <p:spPr bwMode="auto">
          <a:xfrm>
            <a:off x="8103852" y="2011797"/>
            <a:ext cx="321107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500" b="0" dirty="0" smtClean="0">
                <a:solidFill>
                  <a:srgbClr val="000000"/>
                </a:solidFill>
                <a:latin typeface="+mn-lt"/>
                <a:ea typeface="+mn-ea"/>
              </a:rPr>
              <a:t>Candidate Hash Tree</a:t>
            </a:r>
          </a:p>
        </p:txBody>
      </p:sp>
      <p:sp>
        <p:nvSpPr>
          <p:cNvPr id="234" name="Text Box 100"/>
          <p:cNvSpPr txBox="1">
            <a:spLocks noChangeAspect="1" noChangeArrowheads="1"/>
          </p:cNvSpPr>
          <p:nvPr/>
        </p:nvSpPr>
        <p:spPr bwMode="auto">
          <a:xfrm>
            <a:off x="80143" y="5328558"/>
            <a:ext cx="17145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Hash on 2, </a:t>
            </a:r>
            <a:r>
              <a:rPr lang="en-US" altLang="en-US" sz="2500" b="0" kern="0" dirty="0">
                <a:solidFill>
                  <a:schemeClr val="accent1"/>
                </a:solidFill>
                <a:latin typeface="+mn-lt"/>
                <a:ea typeface="+mn-ea"/>
              </a:rPr>
              <a:t>5</a:t>
            </a: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 or 8</a:t>
            </a:r>
            <a:endParaRPr kumimoji="0" lang="en-US" alt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sym typeface="Symbol" pitchFamily="18" charset="2"/>
            </a:endParaRPr>
          </a:p>
        </p:txBody>
      </p:sp>
      <p:sp>
        <p:nvSpPr>
          <p:cNvPr id="235" name="Rectangle 101"/>
          <p:cNvSpPr>
            <a:spLocks noChangeAspect="1" noChangeArrowheads="1"/>
          </p:cNvSpPr>
          <p:nvPr/>
        </p:nvSpPr>
        <p:spPr bwMode="auto">
          <a:xfrm>
            <a:off x="1676400" y="6541990"/>
            <a:ext cx="4648189" cy="1719185"/>
          </a:xfrm>
          <a:prstGeom prst="rect">
            <a:avLst/>
          </a:prstGeom>
          <a:noFill/>
          <a:ln w="571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36" name="Rectangle 102"/>
          <p:cNvSpPr>
            <a:spLocks noChangeAspect="1" noChangeArrowheads="1"/>
          </p:cNvSpPr>
          <p:nvPr/>
        </p:nvSpPr>
        <p:spPr bwMode="auto">
          <a:xfrm>
            <a:off x="5810237" y="3394056"/>
            <a:ext cx="1700275" cy="1657350"/>
          </a:xfrm>
          <a:prstGeom prst="rect">
            <a:avLst/>
          </a:prstGeom>
          <a:noFill/>
          <a:ln w="571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3" name="Rectangle 102"/>
          <p:cNvSpPr>
            <a:spLocks noChangeAspect="1" noChangeArrowheads="1"/>
          </p:cNvSpPr>
          <p:nvPr/>
        </p:nvSpPr>
        <p:spPr bwMode="auto">
          <a:xfrm>
            <a:off x="8330517" y="5289708"/>
            <a:ext cx="1700275" cy="2179380"/>
          </a:xfrm>
          <a:prstGeom prst="rect">
            <a:avLst/>
          </a:prstGeom>
          <a:noFill/>
          <a:ln w="571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8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Generate Hash Tree</a:t>
            </a:r>
          </a:p>
        </p:txBody>
      </p:sp>
      <p:sp>
        <p:nvSpPr>
          <p:cNvPr id="137" name="Text Box 3"/>
          <p:cNvSpPr txBox="1">
            <a:spLocks noChangeAspect="1" noChangeArrowheads="1"/>
          </p:cNvSpPr>
          <p:nvPr/>
        </p:nvSpPr>
        <p:spPr bwMode="auto">
          <a:xfrm>
            <a:off x="593713" y="1924472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endParaRPr lang="nl-NL" altLang="en-US" sz="2800" b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138" name="Group 4"/>
          <p:cNvGrpSpPr>
            <a:grpSpLocks noChangeAspect="1"/>
          </p:cNvGrpSpPr>
          <p:nvPr/>
        </p:nvGrpSpPr>
        <p:grpSpPr bwMode="auto">
          <a:xfrm>
            <a:off x="1981194" y="1736706"/>
            <a:ext cx="9829788" cy="6286500"/>
            <a:chOff x="1296" y="1056"/>
            <a:chExt cx="4128" cy="2640"/>
          </a:xfrm>
        </p:grpSpPr>
        <p:grpSp>
          <p:nvGrpSpPr>
            <p:cNvPr id="139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219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20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21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0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216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7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8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1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213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4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5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2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210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1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12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3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207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8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9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4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204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5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6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5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201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2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3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46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40"/>
              <a:chOff x="432" y="3408"/>
              <a:chExt cx="480" cy="240"/>
            </a:xfrm>
          </p:grpSpPr>
          <p:sp>
            <p:nvSpPr>
              <p:cNvPr id="199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0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1 5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9</a:t>
                </a:r>
              </a:p>
            </p:txBody>
          </p:sp>
        </p:grpSp>
        <p:grpSp>
          <p:nvGrpSpPr>
            <p:cNvPr id="147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40"/>
              <a:chOff x="432" y="3408"/>
              <a:chExt cx="480" cy="240"/>
            </a:xfrm>
          </p:grpSpPr>
          <p:sp>
            <p:nvSpPr>
              <p:cNvPr id="197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8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1 4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5</a:t>
                </a:r>
              </a:p>
            </p:txBody>
          </p:sp>
        </p:grpSp>
        <p:grpSp>
          <p:nvGrpSpPr>
            <p:cNvPr id="148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40"/>
              <a:chOff x="432" y="3408"/>
              <a:chExt cx="480" cy="240"/>
            </a:xfrm>
          </p:grpSpPr>
          <p:sp>
            <p:nvSpPr>
              <p:cNvPr id="195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6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3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 6</a:t>
                </a:r>
              </a:p>
            </p:txBody>
          </p:sp>
        </p:grpSp>
        <p:grpSp>
          <p:nvGrpSpPr>
            <p:cNvPr id="149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40"/>
              <a:chOff x="432" y="3408"/>
              <a:chExt cx="480" cy="240"/>
            </a:xfrm>
          </p:grpSpPr>
          <p:sp>
            <p:nvSpPr>
              <p:cNvPr id="193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4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3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 4 5</a:t>
                </a:r>
              </a:p>
            </p:txBody>
          </p:sp>
        </p:grpSp>
        <p:grpSp>
          <p:nvGrpSpPr>
            <p:cNvPr id="150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80"/>
              <a:chOff x="3792" y="3312"/>
              <a:chExt cx="480" cy="480"/>
            </a:xfrm>
          </p:grpSpPr>
          <p:grpSp>
            <p:nvGrpSpPr>
              <p:cNvPr id="187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91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7</a:t>
                  </a:r>
                </a:p>
              </p:txBody>
            </p:sp>
          </p:grpSp>
          <p:grpSp>
            <p:nvGrpSpPr>
              <p:cNvPr id="188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89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9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8</a:t>
                  </a:r>
                </a:p>
              </p:txBody>
            </p:sp>
          </p:grpSp>
        </p:grpSp>
        <p:grpSp>
          <p:nvGrpSpPr>
            <p:cNvPr id="151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20"/>
              <a:chOff x="4800" y="3216"/>
              <a:chExt cx="480" cy="720"/>
            </a:xfrm>
          </p:grpSpPr>
          <p:grpSp>
            <p:nvGrpSpPr>
              <p:cNvPr id="177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80"/>
                <a:chOff x="3792" y="3312"/>
                <a:chExt cx="480" cy="480"/>
              </a:xfrm>
            </p:grpSpPr>
            <p:grpSp>
              <p:nvGrpSpPr>
                <p:cNvPr id="181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40"/>
                  <a:chOff x="432" y="3408"/>
                  <a:chExt cx="480" cy="240"/>
                </a:xfrm>
              </p:grpSpPr>
              <p:sp>
                <p:nvSpPr>
                  <p:cNvPr id="18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</a:t>
                    </a: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 5 6</a:t>
                    </a:r>
                  </a:p>
                </p:txBody>
              </p:sp>
            </p:grpSp>
            <p:grpSp>
              <p:nvGrpSpPr>
                <p:cNvPr id="182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40"/>
                  <a:chOff x="432" y="3408"/>
                  <a:chExt cx="480" cy="240"/>
                </a:xfrm>
              </p:grpSpPr>
              <p:sp>
                <p:nvSpPr>
                  <p:cNvPr id="18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4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</a:t>
                    </a: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178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40"/>
                <a:chOff x="432" y="3408"/>
                <a:chExt cx="480" cy="240"/>
              </a:xfrm>
            </p:grpSpPr>
            <p:sp>
              <p:nvSpPr>
                <p:cNvPr id="179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8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6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8 9</a:t>
                  </a:r>
                </a:p>
              </p:txBody>
            </p:sp>
          </p:grpSp>
        </p:grpSp>
        <p:grpSp>
          <p:nvGrpSpPr>
            <p:cNvPr id="152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80"/>
              <a:chOff x="3792" y="3312"/>
              <a:chExt cx="480" cy="480"/>
            </a:xfrm>
          </p:grpSpPr>
          <p:grpSp>
            <p:nvGrpSpPr>
              <p:cNvPr id="171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75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2 3 4</a:t>
                  </a:r>
                </a:p>
              </p:txBody>
            </p:sp>
          </p:grpSp>
          <p:grpSp>
            <p:nvGrpSpPr>
              <p:cNvPr id="172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73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5 6 7</a:t>
                  </a:r>
                </a:p>
              </p:txBody>
            </p:sp>
          </p:grpSp>
        </p:grpSp>
        <p:grpSp>
          <p:nvGrpSpPr>
            <p:cNvPr id="153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80"/>
              <a:chOff x="3792" y="3312"/>
              <a:chExt cx="480" cy="480"/>
            </a:xfrm>
          </p:grpSpPr>
          <p:grpSp>
            <p:nvGrpSpPr>
              <p:cNvPr id="165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69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7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1 2 4</a:t>
                  </a:r>
                </a:p>
              </p:txBody>
            </p:sp>
          </p:grpSp>
          <p:grpSp>
            <p:nvGrpSpPr>
              <p:cNvPr id="166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67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4 5 7</a:t>
                  </a:r>
                </a:p>
              </p:txBody>
            </p:sp>
          </p:grpSp>
        </p:grpSp>
        <p:grpSp>
          <p:nvGrpSpPr>
            <p:cNvPr id="154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80"/>
              <a:chOff x="3792" y="3312"/>
              <a:chExt cx="480" cy="480"/>
            </a:xfrm>
          </p:grpSpPr>
          <p:grpSp>
            <p:nvGrpSpPr>
              <p:cNvPr id="159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1 2 5</a:t>
                  </a:r>
                </a:p>
              </p:txBody>
            </p:sp>
          </p:grpSp>
          <p:grpSp>
            <p:nvGrpSpPr>
              <p:cNvPr id="160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61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4 5 8</a:t>
                  </a:r>
                </a:p>
              </p:txBody>
            </p:sp>
          </p:grpSp>
        </p:grpSp>
        <p:grpSp>
          <p:nvGrpSpPr>
            <p:cNvPr id="155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56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7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58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22" name="Group 88"/>
          <p:cNvGrpSpPr>
            <a:grpSpLocks noChangeAspect="1"/>
          </p:cNvGrpSpPr>
          <p:nvPr/>
        </p:nvGrpSpPr>
        <p:grpSpPr bwMode="auto">
          <a:xfrm>
            <a:off x="1212850" y="2392809"/>
            <a:ext cx="571500" cy="914400"/>
            <a:chOff x="2064" y="1872"/>
            <a:chExt cx="192" cy="288"/>
          </a:xfrm>
        </p:grpSpPr>
        <p:sp>
          <p:nvSpPr>
            <p:cNvPr id="223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24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25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</p:grpSp>
      <p:sp>
        <p:nvSpPr>
          <p:cNvPr id="226" name="Line 92"/>
          <p:cNvSpPr>
            <a:spLocks noChangeAspect="1" noChangeShapeType="1"/>
          </p:cNvSpPr>
          <p:nvPr/>
        </p:nvSpPr>
        <p:spPr bwMode="auto">
          <a:xfrm flipH="1">
            <a:off x="359949" y="3314395"/>
            <a:ext cx="1154888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7" name="Line 93"/>
          <p:cNvSpPr>
            <a:spLocks noChangeAspect="1" noChangeShapeType="1"/>
          </p:cNvSpPr>
          <p:nvPr/>
        </p:nvSpPr>
        <p:spPr bwMode="auto">
          <a:xfrm>
            <a:off x="1520785" y="3294572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8" name="Line 94"/>
          <p:cNvSpPr>
            <a:spLocks noChangeAspect="1" noChangeShapeType="1"/>
          </p:cNvSpPr>
          <p:nvPr/>
        </p:nvSpPr>
        <p:spPr bwMode="auto">
          <a:xfrm>
            <a:off x="1538211" y="3317431"/>
            <a:ext cx="1016812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29" name="Text Box 95"/>
          <p:cNvSpPr txBox="1">
            <a:spLocks noChangeAspect="1" noChangeArrowheads="1"/>
          </p:cNvSpPr>
          <p:nvPr/>
        </p:nvSpPr>
        <p:spPr bwMode="auto">
          <a:xfrm>
            <a:off x="341782" y="3351662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000" dirty="0" smtClean="0">
                <a:solidFill>
                  <a:schemeClr val="bg1"/>
                </a:solidFill>
                <a:latin typeface="+mn-lt"/>
                <a:ea typeface="+mn-ea"/>
              </a:rPr>
              <a:t>1,4,7</a:t>
            </a:r>
            <a:endParaRPr lang="en-US" altLang="en-US" sz="2000" b="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30" name="Text Box 96"/>
          <p:cNvSpPr txBox="1">
            <a:spLocks noChangeAspect="1" noChangeArrowheads="1"/>
          </p:cNvSpPr>
          <p:nvPr/>
        </p:nvSpPr>
        <p:spPr bwMode="auto">
          <a:xfrm>
            <a:off x="808609" y="3794106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000" dirty="0" smtClean="0">
                <a:solidFill>
                  <a:schemeClr val="bg2"/>
                </a:solidFill>
                <a:latin typeface="+mn-lt"/>
                <a:ea typeface="+mn-ea"/>
              </a:rPr>
              <a:t>2,5,8</a:t>
            </a:r>
            <a:endParaRPr lang="en-US" altLang="en-US" sz="2000" b="0" dirty="0" smtClean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231" name="Text Box 97"/>
          <p:cNvSpPr txBox="1">
            <a:spLocks noChangeAspect="1" noChangeArrowheads="1"/>
          </p:cNvSpPr>
          <p:nvPr/>
        </p:nvSpPr>
        <p:spPr bwMode="auto">
          <a:xfrm>
            <a:off x="2095494" y="3514390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000" dirty="0" smtClean="0">
                <a:solidFill>
                  <a:schemeClr val="accent1"/>
                </a:solidFill>
                <a:latin typeface="+mn-lt"/>
                <a:ea typeface="+mn-ea"/>
              </a:rPr>
              <a:t>3,6,9</a:t>
            </a:r>
          </a:p>
        </p:txBody>
      </p:sp>
      <p:sp>
        <p:nvSpPr>
          <p:cNvPr id="232" name="Text Box 98"/>
          <p:cNvSpPr txBox="1">
            <a:spLocks noChangeAspect="1" noChangeArrowheads="1"/>
          </p:cNvSpPr>
          <p:nvPr/>
        </p:nvSpPr>
        <p:spPr bwMode="auto">
          <a:xfrm>
            <a:off x="424294" y="1886340"/>
            <a:ext cx="22493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500" b="0" dirty="0" smtClean="0">
                <a:solidFill>
                  <a:srgbClr val="000000"/>
                </a:solidFill>
                <a:latin typeface="+mn-lt"/>
                <a:ea typeface="+mn-ea"/>
              </a:rPr>
              <a:t>Hash Function</a:t>
            </a:r>
          </a:p>
        </p:txBody>
      </p:sp>
      <p:sp>
        <p:nvSpPr>
          <p:cNvPr id="233" name="Text Box 99"/>
          <p:cNvSpPr txBox="1">
            <a:spLocks noChangeAspect="1" noChangeArrowheads="1"/>
          </p:cNvSpPr>
          <p:nvPr/>
        </p:nvSpPr>
        <p:spPr bwMode="auto">
          <a:xfrm>
            <a:off x="8103852" y="2011797"/>
            <a:ext cx="321107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500" b="0" dirty="0" smtClean="0">
                <a:solidFill>
                  <a:srgbClr val="000000"/>
                </a:solidFill>
                <a:latin typeface="+mn-lt"/>
                <a:ea typeface="+mn-ea"/>
              </a:rPr>
              <a:t>Candidate Hash Tree</a:t>
            </a:r>
          </a:p>
        </p:txBody>
      </p:sp>
      <p:sp>
        <p:nvSpPr>
          <p:cNvPr id="234" name="Text Box 100"/>
          <p:cNvSpPr txBox="1">
            <a:spLocks noChangeAspect="1" noChangeArrowheads="1"/>
          </p:cNvSpPr>
          <p:nvPr/>
        </p:nvSpPr>
        <p:spPr bwMode="auto">
          <a:xfrm>
            <a:off x="80143" y="5328558"/>
            <a:ext cx="17145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Hash on 3, </a:t>
            </a:r>
            <a:r>
              <a:rPr lang="en-US" altLang="en-US" sz="2500" b="0" kern="0" noProof="0" dirty="0" smtClean="0">
                <a:solidFill>
                  <a:schemeClr val="accent1"/>
                </a:solidFill>
                <a:latin typeface="+mn-lt"/>
                <a:ea typeface="+mn-ea"/>
              </a:rPr>
              <a:t>6</a:t>
            </a: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 or 9</a:t>
            </a:r>
            <a:endParaRPr kumimoji="0" lang="en-US" altLang="en-US" sz="25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sym typeface="Symbol" pitchFamily="18" charset="2"/>
            </a:endParaRPr>
          </a:p>
        </p:txBody>
      </p:sp>
      <p:sp>
        <p:nvSpPr>
          <p:cNvPr id="235" name="Rectangle 101"/>
          <p:cNvSpPr>
            <a:spLocks noChangeAspect="1" noChangeArrowheads="1"/>
          </p:cNvSpPr>
          <p:nvPr/>
        </p:nvSpPr>
        <p:spPr bwMode="auto">
          <a:xfrm>
            <a:off x="4724391" y="6582132"/>
            <a:ext cx="1600198" cy="909716"/>
          </a:xfrm>
          <a:prstGeom prst="rect">
            <a:avLst/>
          </a:prstGeom>
          <a:noFill/>
          <a:ln w="571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36" name="Rectangle 102"/>
          <p:cNvSpPr>
            <a:spLocks noChangeAspect="1" noChangeArrowheads="1"/>
          </p:cNvSpPr>
          <p:nvPr/>
        </p:nvSpPr>
        <p:spPr bwMode="auto">
          <a:xfrm>
            <a:off x="6525961" y="5222855"/>
            <a:ext cx="5593063" cy="2456547"/>
          </a:xfrm>
          <a:prstGeom prst="rect">
            <a:avLst/>
          </a:prstGeom>
          <a:noFill/>
          <a:ln w="571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3" name="Rectangle 101"/>
          <p:cNvSpPr>
            <a:spLocks noChangeAspect="1" noChangeArrowheads="1"/>
          </p:cNvSpPr>
          <p:nvPr/>
        </p:nvSpPr>
        <p:spPr bwMode="auto">
          <a:xfrm>
            <a:off x="4524365" y="4876800"/>
            <a:ext cx="1600198" cy="909716"/>
          </a:xfrm>
          <a:prstGeom prst="rect">
            <a:avLst/>
          </a:prstGeom>
          <a:noFill/>
          <a:ln w="571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5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24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154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Subset Operation Using Hash Tree</a:t>
            </a:r>
          </a:p>
        </p:txBody>
      </p:sp>
      <p:grpSp>
        <p:nvGrpSpPr>
          <p:cNvPr id="49156" name="Group 71"/>
          <p:cNvGrpSpPr>
            <a:grpSpLocks/>
          </p:cNvGrpSpPr>
          <p:nvPr/>
        </p:nvGrpSpPr>
        <p:grpSpPr bwMode="auto">
          <a:xfrm>
            <a:off x="4625133" y="1731598"/>
            <a:ext cx="1517227" cy="480906"/>
            <a:chOff x="4416" y="1440"/>
            <a:chExt cx="672" cy="213"/>
          </a:xfrm>
        </p:grpSpPr>
        <p:sp>
          <p:nvSpPr>
            <p:cNvPr id="49197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nl-NL" altLang="en-US" sz="4000">
                <a:latin typeface="Wingdings" pitchFamily="2" charset="2"/>
              </a:endParaRPr>
            </a:p>
          </p:txBody>
        </p:sp>
        <p:sp>
          <p:nvSpPr>
            <p:cNvPr id="49198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3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500" b="0" dirty="0" smtClean="0">
                  <a:solidFill>
                    <a:schemeClr val="bg1"/>
                  </a:solidFill>
                  <a:latin typeface="+mj-lt"/>
                </a:rPr>
                <a:t>1 2 3 5 6</a:t>
              </a:r>
              <a:endParaRPr lang="en-US" altLang="en-US" sz="2500" b="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9157" name="Line 74"/>
          <p:cNvSpPr>
            <a:spLocks noChangeShapeType="1"/>
          </p:cNvSpPr>
          <p:nvPr/>
        </p:nvSpPr>
        <p:spPr bwMode="auto">
          <a:xfrm flipH="1">
            <a:off x="5341975" y="2240753"/>
            <a:ext cx="0" cy="596963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9158" name="Line 75"/>
          <p:cNvSpPr>
            <a:spLocks noChangeShapeType="1"/>
          </p:cNvSpPr>
          <p:nvPr/>
        </p:nvSpPr>
        <p:spPr bwMode="auto">
          <a:xfrm>
            <a:off x="2629481" y="3508860"/>
            <a:ext cx="108373" cy="1083733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9159" name="Line 76"/>
          <p:cNvSpPr>
            <a:spLocks noChangeShapeType="1"/>
          </p:cNvSpPr>
          <p:nvPr/>
        </p:nvSpPr>
        <p:spPr bwMode="auto">
          <a:xfrm flipH="1">
            <a:off x="5463360" y="3752337"/>
            <a:ext cx="1292964" cy="907718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9160" name="Line 77"/>
          <p:cNvSpPr>
            <a:spLocks noChangeShapeType="1"/>
          </p:cNvSpPr>
          <p:nvPr/>
        </p:nvSpPr>
        <p:spPr bwMode="auto">
          <a:xfrm flipH="1">
            <a:off x="7977957" y="4050726"/>
            <a:ext cx="890260" cy="609329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grpSp>
        <p:nvGrpSpPr>
          <p:cNvPr id="49161" name="Group 78"/>
          <p:cNvGrpSpPr>
            <a:grpSpLocks/>
          </p:cNvGrpSpPr>
          <p:nvPr/>
        </p:nvGrpSpPr>
        <p:grpSpPr bwMode="auto">
          <a:xfrm>
            <a:off x="1605856" y="2926083"/>
            <a:ext cx="1950720" cy="511996"/>
            <a:chOff x="1344" y="1536"/>
            <a:chExt cx="863" cy="205"/>
          </a:xfrm>
        </p:grpSpPr>
        <p:grpSp>
          <p:nvGrpSpPr>
            <p:cNvPr id="49191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05"/>
              <a:chOff x="336" y="1440"/>
              <a:chExt cx="432" cy="205"/>
            </a:xfrm>
          </p:grpSpPr>
          <p:sp>
            <p:nvSpPr>
              <p:cNvPr id="49195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96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28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 smtClean="0">
                    <a:solidFill>
                      <a:schemeClr val="bg1"/>
                    </a:solidFill>
                    <a:latin typeface="+mj-lt"/>
                  </a:rPr>
                  <a:t>1 +</a:t>
                </a:r>
                <a:endParaRPr lang="en-US" altLang="en-US" sz="25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49192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05"/>
              <a:chOff x="432" y="1728"/>
              <a:chExt cx="432" cy="205"/>
            </a:xfrm>
          </p:grpSpPr>
          <p:sp>
            <p:nvSpPr>
              <p:cNvPr id="49193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94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387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2 3 5 6</a:t>
                </a:r>
              </a:p>
            </p:txBody>
          </p:sp>
        </p:grpSp>
      </p:grpSp>
      <p:grpSp>
        <p:nvGrpSpPr>
          <p:cNvPr id="49162" name="Group 85"/>
          <p:cNvGrpSpPr>
            <a:grpSpLocks/>
          </p:cNvGrpSpPr>
          <p:nvPr/>
        </p:nvGrpSpPr>
        <p:grpSpPr bwMode="auto">
          <a:xfrm>
            <a:off x="6103827" y="3149581"/>
            <a:ext cx="1623342" cy="480904"/>
            <a:chOff x="2880" y="1635"/>
            <a:chExt cx="719" cy="213"/>
          </a:xfrm>
        </p:grpSpPr>
        <p:grpSp>
          <p:nvGrpSpPr>
            <p:cNvPr id="49185" name="Group 86"/>
            <p:cNvGrpSpPr>
              <a:grpSpLocks/>
            </p:cNvGrpSpPr>
            <p:nvPr/>
          </p:nvGrpSpPr>
          <p:grpSpPr bwMode="auto">
            <a:xfrm>
              <a:off x="3122" y="1635"/>
              <a:ext cx="477" cy="213"/>
              <a:chOff x="4346" y="1440"/>
              <a:chExt cx="742" cy="221"/>
            </a:xfrm>
          </p:grpSpPr>
          <p:sp>
            <p:nvSpPr>
              <p:cNvPr id="49189" name="Rectangle 87"/>
              <p:cNvSpPr>
                <a:spLocks noChangeArrowheads="1"/>
              </p:cNvSpPr>
              <p:nvPr/>
            </p:nvSpPr>
            <p:spPr bwMode="auto">
              <a:xfrm>
                <a:off x="4346" y="1440"/>
                <a:ext cx="74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90" name="Text Box 88"/>
              <p:cNvSpPr txBox="1">
                <a:spLocks noChangeArrowheads="1"/>
              </p:cNvSpPr>
              <p:nvPr/>
            </p:nvSpPr>
            <p:spPr bwMode="auto">
              <a:xfrm>
                <a:off x="4414" y="1442"/>
                <a:ext cx="619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3 5 6</a:t>
                </a:r>
              </a:p>
            </p:txBody>
          </p:sp>
        </p:grpSp>
        <p:grpSp>
          <p:nvGrpSpPr>
            <p:cNvPr id="49186" name="Group 89"/>
            <p:cNvGrpSpPr>
              <a:grpSpLocks/>
            </p:cNvGrpSpPr>
            <p:nvPr/>
          </p:nvGrpSpPr>
          <p:grpSpPr bwMode="auto">
            <a:xfrm>
              <a:off x="2880" y="1635"/>
              <a:ext cx="289" cy="211"/>
              <a:chOff x="336" y="1443"/>
              <a:chExt cx="432" cy="211"/>
            </a:xfrm>
          </p:grpSpPr>
          <p:sp>
            <p:nvSpPr>
              <p:cNvPr id="49187" name="Rectangle 90"/>
              <p:cNvSpPr>
                <a:spLocks noChangeArrowheads="1"/>
              </p:cNvSpPr>
              <p:nvPr/>
            </p:nvSpPr>
            <p:spPr bwMode="auto">
              <a:xfrm>
                <a:off x="336" y="1443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88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3"/>
                <a:ext cx="4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2 +</a:t>
                </a:r>
              </a:p>
            </p:txBody>
          </p:sp>
        </p:grpSp>
      </p:grpSp>
      <p:grpSp>
        <p:nvGrpSpPr>
          <p:cNvPr id="49163" name="Group 92"/>
          <p:cNvGrpSpPr>
            <a:grpSpLocks/>
          </p:cNvGrpSpPr>
          <p:nvPr/>
        </p:nvGrpSpPr>
        <p:grpSpPr bwMode="auto">
          <a:xfrm>
            <a:off x="8228514" y="3436640"/>
            <a:ext cx="1298222" cy="483164"/>
            <a:chOff x="3792" y="2064"/>
            <a:chExt cx="575" cy="214"/>
          </a:xfrm>
        </p:grpSpPr>
        <p:grpSp>
          <p:nvGrpSpPr>
            <p:cNvPr id="49179" name="Group 93"/>
            <p:cNvGrpSpPr>
              <a:grpSpLocks/>
            </p:cNvGrpSpPr>
            <p:nvPr/>
          </p:nvGrpSpPr>
          <p:grpSpPr bwMode="auto">
            <a:xfrm>
              <a:off x="4079" y="2064"/>
              <a:ext cx="288" cy="214"/>
              <a:chOff x="4416" y="1437"/>
              <a:chExt cx="672" cy="222"/>
            </a:xfrm>
          </p:grpSpPr>
          <p:sp>
            <p:nvSpPr>
              <p:cNvPr id="49183" name="Rectangle 94"/>
              <p:cNvSpPr>
                <a:spLocks noChangeArrowheads="1"/>
              </p:cNvSpPr>
              <p:nvPr/>
            </p:nvSpPr>
            <p:spPr bwMode="auto">
              <a:xfrm>
                <a:off x="4416" y="1437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84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51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5 6</a:t>
                </a:r>
              </a:p>
            </p:txBody>
          </p:sp>
        </p:grpSp>
        <p:grpSp>
          <p:nvGrpSpPr>
            <p:cNvPr id="49180" name="Group 96"/>
            <p:cNvGrpSpPr>
              <a:grpSpLocks/>
            </p:cNvGrpSpPr>
            <p:nvPr/>
          </p:nvGrpSpPr>
          <p:grpSpPr bwMode="auto">
            <a:xfrm>
              <a:off x="3792" y="2064"/>
              <a:ext cx="288" cy="211"/>
              <a:chOff x="336" y="1440"/>
              <a:chExt cx="432" cy="211"/>
            </a:xfrm>
          </p:grpSpPr>
          <p:sp>
            <p:nvSpPr>
              <p:cNvPr id="49181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82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2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3 +</a:t>
                </a:r>
              </a:p>
            </p:txBody>
          </p:sp>
        </p:grpSp>
      </p:grpSp>
      <p:sp>
        <p:nvSpPr>
          <p:cNvPr id="49165" name="Text Box 113"/>
          <p:cNvSpPr txBox="1">
            <a:spLocks noChangeArrowheads="1"/>
          </p:cNvSpPr>
          <p:nvPr/>
        </p:nvSpPr>
        <p:spPr bwMode="auto">
          <a:xfrm>
            <a:off x="6142360" y="1739118"/>
            <a:ext cx="1830369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transaction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38158" y="1490668"/>
            <a:ext cx="2507444" cy="2322632"/>
            <a:chOff x="341782" y="1886340"/>
            <a:chExt cx="2507444" cy="2322632"/>
          </a:xfrm>
        </p:grpSpPr>
        <p:sp>
          <p:nvSpPr>
            <p:cNvPr id="114" name="Text Box 3"/>
            <p:cNvSpPr txBox="1">
              <a:spLocks noChangeAspect="1" noChangeArrowheads="1"/>
            </p:cNvSpPr>
            <p:nvPr/>
          </p:nvSpPr>
          <p:spPr bwMode="auto">
            <a:xfrm>
              <a:off x="593713" y="1924472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endParaRPr lang="nl-NL" altLang="en-US" sz="2800" b="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99" name="Group 88"/>
            <p:cNvGrpSpPr>
              <a:grpSpLocks noChangeAspect="1"/>
            </p:cNvGrpSpPr>
            <p:nvPr/>
          </p:nvGrpSpPr>
          <p:grpSpPr bwMode="auto">
            <a:xfrm>
              <a:off x="1212850" y="2392809"/>
              <a:ext cx="571500" cy="914400"/>
              <a:chOff x="2064" y="1872"/>
              <a:chExt cx="192" cy="288"/>
            </a:xfrm>
          </p:grpSpPr>
          <p:sp>
            <p:nvSpPr>
              <p:cNvPr id="200" name="Rectangle 89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1" name="Line 90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2" name="Line 91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sp>
          <p:nvSpPr>
            <p:cNvPr id="203" name="Line 92"/>
            <p:cNvSpPr>
              <a:spLocks noChangeAspect="1" noChangeShapeType="1"/>
            </p:cNvSpPr>
            <p:nvPr/>
          </p:nvSpPr>
          <p:spPr bwMode="auto">
            <a:xfrm flipH="1">
              <a:off x="359949" y="3314395"/>
              <a:ext cx="1154888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04" name="Line 93"/>
            <p:cNvSpPr>
              <a:spLocks noChangeAspect="1" noChangeShapeType="1"/>
            </p:cNvSpPr>
            <p:nvPr/>
          </p:nvSpPr>
          <p:spPr bwMode="auto">
            <a:xfrm>
              <a:off x="1520785" y="3294572"/>
              <a:ext cx="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05" name="Line 94"/>
            <p:cNvSpPr>
              <a:spLocks noChangeAspect="1" noChangeShapeType="1"/>
            </p:cNvSpPr>
            <p:nvPr/>
          </p:nvSpPr>
          <p:spPr bwMode="auto">
            <a:xfrm>
              <a:off x="1538211" y="3317431"/>
              <a:ext cx="1016812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06" name="Text Box 95"/>
            <p:cNvSpPr txBox="1">
              <a:spLocks noChangeAspect="1" noChangeArrowheads="1"/>
            </p:cNvSpPr>
            <p:nvPr/>
          </p:nvSpPr>
          <p:spPr bwMode="auto">
            <a:xfrm>
              <a:off x="341782" y="3351662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1"/>
                  </a:solidFill>
                  <a:latin typeface="+mn-lt"/>
                  <a:ea typeface="+mn-ea"/>
                </a:rPr>
                <a:t>1,4,7</a:t>
              </a:r>
              <a:endParaRPr lang="en-US" altLang="en-US" sz="2000" b="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07" name="Text Box 96"/>
            <p:cNvSpPr txBox="1">
              <a:spLocks noChangeAspect="1" noChangeArrowheads="1"/>
            </p:cNvSpPr>
            <p:nvPr/>
          </p:nvSpPr>
          <p:spPr bwMode="auto">
            <a:xfrm>
              <a:off x="808609" y="3794106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+mn-lt"/>
                  <a:ea typeface="+mn-ea"/>
                </a:rPr>
                <a:t>2,5,8</a:t>
              </a:r>
              <a:endParaRPr lang="en-US" altLang="en-US" sz="2000" b="0" dirty="0" smtClean="0">
                <a:solidFill>
                  <a:schemeClr val="bg2"/>
                </a:solidFill>
                <a:latin typeface="+mn-lt"/>
                <a:ea typeface="+mn-ea"/>
              </a:endParaRPr>
            </a:p>
          </p:txBody>
        </p:sp>
        <p:sp>
          <p:nvSpPr>
            <p:cNvPr id="208" name="Text Box 97"/>
            <p:cNvSpPr txBox="1">
              <a:spLocks noChangeAspect="1" noChangeArrowheads="1"/>
            </p:cNvSpPr>
            <p:nvPr/>
          </p:nvSpPr>
          <p:spPr bwMode="auto">
            <a:xfrm>
              <a:off x="2095494" y="3514390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1"/>
                  </a:solidFill>
                  <a:latin typeface="+mn-lt"/>
                  <a:ea typeface="+mn-ea"/>
                </a:rPr>
                <a:t>3,6,9</a:t>
              </a:r>
            </a:p>
          </p:txBody>
        </p:sp>
        <p:sp>
          <p:nvSpPr>
            <p:cNvPr id="209" name="Text Box 98"/>
            <p:cNvSpPr txBox="1">
              <a:spLocks noChangeAspect="1" noChangeArrowheads="1"/>
            </p:cNvSpPr>
            <p:nvPr/>
          </p:nvSpPr>
          <p:spPr bwMode="auto">
            <a:xfrm>
              <a:off x="424294" y="1886340"/>
              <a:ext cx="2249334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500" b="0" dirty="0" smtClean="0">
                  <a:solidFill>
                    <a:srgbClr val="000000"/>
                  </a:solidFill>
                  <a:latin typeface="+mn-lt"/>
                  <a:ea typeface="+mn-ea"/>
                </a:rPr>
                <a:t>Hash Function</a:t>
              </a:r>
            </a:p>
          </p:txBody>
        </p:sp>
      </p:grp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777068" y="2910780"/>
            <a:ext cx="9829788" cy="6286500"/>
            <a:chOff x="1296" y="1056"/>
            <a:chExt cx="4128" cy="2640"/>
          </a:xfrm>
        </p:grpSpPr>
        <p:grpSp>
          <p:nvGrpSpPr>
            <p:cNvPr id="116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196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8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193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4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5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18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190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1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2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19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187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8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9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0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184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5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6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1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181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2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3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2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178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9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0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3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40"/>
              <a:chOff x="432" y="3408"/>
              <a:chExt cx="480" cy="240"/>
            </a:xfrm>
          </p:grpSpPr>
          <p:sp>
            <p:nvSpPr>
              <p:cNvPr id="176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7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5 9</a:t>
                </a:r>
              </a:p>
            </p:txBody>
          </p:sp>
        </p:grpSp>
        <p:grpSp>
          <p:nvGrpSpPr>
            <p:cNvPr id="124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40"/>
              <a:chOff x="432" y="3408"/>
              <a:chExt cx="480" cy="240"/>
            </a:xfrm>
          </p:grpSpPr>
          <p:sp>
            <p:nvSpPr>
              <p:cNvPr id="174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5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1 4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5</a:t>
                </a:r>
              </a:p>
            </p:txBody>
          </p:sp>
        </p:grpSp>
        <p:grpSp>
          <p:nvGrpSpPr>
            <p:cNvPr id="125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40"/>
              <a:chOff x="432" y="3408"/>
              <a:chExt cx="480" cy="240"/>
            </a:xfrm>
          </p:grpSpPr>
          <p:sp>
            <p:nvSpPr>
              <p:cNvPr id="172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3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1 3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6</a:t>
                </a:r>
              </a:p>
            </p:txBody>
          </p:sp>
        </p:grpSp>
        <p:grpSp>
          <p:nvGrpSpPr>
            <p:cNvPr id="126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40"/>
              <a:chOff x="432" y="3408"/>
              <a:chExt cx="480" cy="240"/>
            </a:xfrm>
          </p:grpSpPr>
          <p:sp>
            <p:nvSpPr>
              <p:cNvPr id="170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1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3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4 5</a:t>
                </a:r>
              </a:p>
            </p:txBody>
          </p:sp>
        </p:grpSp>
        <p:grpSp>
          <p:nvGrpSpPr>
            <p:cNvPr id="127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80"/>
              <a:chOff x="3792" y="3312"/>
              <a:chExt cx="480" cy="480"/>
            </a:xfrm>
          </p:grpSpPr>
          <p:grpSp>
            <p:nvGrpSpPr>
              <p:cNvPr id="164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68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7</a:t>
                  </a:r>
                </a:p>
              </p:txBody>
            </p:sp>
          </p:grpSp>
          <p:grpSp>
            <p:nvGrpSpPr>
              <p:cNvPr id="165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66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8</a:t>
                  </a:r>
                </a:p>
              </p:txBody>
            </p:sp>
          </p:grpSp>
        </p:grpSp>
        <p:grpSp>
          <p:nvGrpSpPr>
            <p:cNvPr id="128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20"/>
              <a:chOff x="4800" y="3216"/>
              <a:chExt cx="480" cy="720"/>
            </a:xfrm>
          </p:grpSpPr>
          <p:grpSp>
            <p:nvGrpSpPr>
              <p:cNvPr id="154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80"/>
                <a:chOff x="3792" y="3312"/>
                <a:chExt cx="480" cy="480"/>
              </a:xfrm>
            </p:grpSpPr>
            <p:grpSp>
              <p:nvGrpSpPr>
                <p:cNvPr id="158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40"/>
                  <a:chOff x="432" y="3408"/>
                  <a:chExt cx="480" cy="240"/>
                </a:xfrm>
              </p:grpSpPr>
              <p:sp>
                <p:nvSpPr>
                  <p:cNvPr id="16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3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3 5 6</a:t>
                    </a:r>
                  </a:p>
                </p:txBody>
              </p:sp>
            </p:grpSp>
            <p:grpSp>
              <p:nvGrpSpPr>
                <p:cNvPr id="159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40"/>
                  <a:chOff x="432" y="3408"/>
                  <a:chExt cx="480" cy="240"/>
                </a:xfrm>
              </p:grpSpPr>
              <p:sp>
                <p:nvSpPr>
                  <p:cNvPr id="16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</a:t>
                    </a: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155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40"/>
                <a:chOff x="432" y="3408"/>
                <a:chExt cx="480" cy="240"/>
              </a:xfrm>
            </p:grpSpPr>
            <p:sp>
              <p:nvSpPr>
                <p:cNvPr id="156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5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6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8 9</a:t>
                  </a:r>
                </a:p>
              </p:txBody>
            </p:sp>
          </p:grpSp>
        </p:grpSp>
        <p:grpSp>
          <p:nvGrpSpPr>
            <p:cNvPr id="129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80"/>
              <a:chOff x="3792" y="3312"/>
              <a:chExt cx="480" cy="480"/>
            </a:xfrm>
          </p:grpSpPr>
          <p:grpSp>
            <p:nvGrpSpPr>
              <p:cNvPr id="148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52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5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2 3 4</a:t>
                  </a:r>
                </a:p>
              </p:txBody>
            </p:sp>
          </p:grpSp>
          <p:grpSp>
            <p:nvGrpSpPr>
              <p:cNvPr id="149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50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5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5 6 7</a:t>
                  </a:r>
                </a:p>
              </p:txBody>
            </p:sp>
          </p:grpSp>
        </p:grpSp>
        <p:grpSp>
          <p:nvGrpSpPr>
            <p:cNvPr id="130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80"/>
              <a:chOff x="3792" y="3312"/>
              <a:chExt cx="480" cy="480"/>
            </a:xfrm>
          </p:grpSpPr>
          <p:grpSp>
            <p:nvGrpSpPr>
              <p:cNvPr id="142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46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4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1 2 4</a:t>
                  </a:r>
                </a:p>
              </p:txBody>
            </p:sp>
          </p:grpSp>
          <p:grpSp>
            <p:nvGrpSpPr>
              <p:cNvPr id="143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44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4 5 7</a:t>
                  </a:r>
                </a:p>
              </p:txBody>
            </p:sp>
          </p:grpSp>
        </p:grpSp>
        <p:grpSp>
          <p:nvGrpSpPr>
            <p:cNvPr id="131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80"/>
              <a:chOff x="3792" y="3312"/>
              <a:chExt cx="480" cy="480"/>
            </a:xfrm>
          </p:grpSpPr>
          <p:grpSp>
            <p:nvGrpSpPr>
              <p:cNvPr id="136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40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4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1 2 5</a:t>
                  </a:r>
                </a:p>
              </p:txBody>
            </p:sp>
          </p:grpSp>
          <p:grpSp>
            <p:nvGrpSpPr>
              <p:cNvPr id="137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38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3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4 5 8</a:t>
                  </a:r>
                </a:p>
              </p:txBody>
            </p:sp>
          </p:grpSp>
        </p:grpSp>
        <p:grpSp>
          <p:nvGrpSpPr>
            <p:cNvPr id="132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33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34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35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59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25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154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Subset Operation Using Hash Tree</a:t>
            </a:r>
          </a:p>
        </p:txBody>
      </p:sp>
      <p:grpSp>
        <p:nvGrpSpPr>
          <p:cNvPr id="49156" name="Group 71"/>
          <p:cNvGrpSpPr>
            <a:grpSpLocks/>
          </p:cNvGrpSpPr>
          <p:nvPr/>
        </p:nvGrpSpPr>
        <p:grpSpPr bwMode="auto">
          <a:xfrm>
            <a:off x="4697141" y="1731598"/>
            <a:ext cx="1517227" cy="480906"/>
            <a:chOff x="4416" y="1440"/>
            <a:chExt cx="672" cy="213"/>
          </a:xfrm>
        </p:grpSpPr>
        <p:sp>
          <p:nvSpPr>
            <p:cNvPr id="49197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nl-NL" altLang="en-US" sz="4000">
                <a:latin typeface="Wingdings" pitchFamily="2" charset="2"/>
              </a:endParaRPr>
            </a:p>
          </p:txBody>
        </p:sp>
        <p:sp>
          <p:nvSpPr>
            <p:cNvPr id="49198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3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500" b="0" dirty="0" smtClean="0">
                  <a:solidFill>
                    <a:schemeClr val="bg1"/>
                  </a:solidFill>
                  <a:latin typeface="+mj-lt"/>
                </a:rPr>
                <a:t>1 2 3 5 6</a:t>
              </a:r>
              <a:endParaRPr lang="en-US" altLang="en-US" sz="2500" b="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9157" name="Line 74"/>
          <p:cNvSpPr>
            <a:spLocks noChangeShapeType="1"/>
          </p:cNvSpPr>
          <p:nvPr/>
        </p:nvSpPr>
        <p:spPr bwMode="auto">
          <a:xfrm flipH="1">
            <a:off x="5413983" y="2240753"/>
            <a:ext cx="0" cy="596963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9158" name="Line 75"/>
          <p:cNvSpPr>
            <a:spLocks noChangeShapeType="1"/>
          </p:cNvSpPr>
          <p:nvPr/>
        </p:nvSpPr>
        <p:spPr bwMode="auto">
          <a:xfrm>
            <a:off x="1677865" y="5566885"/>
            <a:ext cx="951616" cy="48714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9159" name="Line 76"/>
          <p:cNvSpPr>
            <a:spLocks noChangeShapeType="1"/>
          </p:cNvSpPr>
          <p:nvPr/>
        </p:nvSpPr>
        <p:spPr bwMode="auto">
          <a:xfrm flipH="1">
            <a:off x="5535368" y="3752337"/>
            <a:ext cx="1292964" cy="907718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9160" name="Line 77"/>
          <p:cNvSpPr>
            <a:spLocks noChangeShapeType="1"/>
          </p:cNvSpPr>
          <p:nvPr/>
        </p:nvSpPr>
        <p:spPr bwMode="auto">
          <a:xfrm flipH="1">
            <a:off x="8049965" y="4050726"/>
            <a:ext cx="890260" cy="609329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grpSp>
        <p:nvGrpSpPr>
          <p:cNvPr id="49161" name="Group 78"/>
          <p:cNvGrpSpPr>
            <a:grpSpLocks/>
          </p:cNvGrpSpPr>
          <p:nvPr/>
        </p:nvGrpSpPr>
        <p:grpSpPr bwMode="auto">
          <a:xfrm>
            <a:off x="1677864" y="2926083"/>
            <a:ext cx="1950720" cy="511996"/>
            <a:chOff x="1344" y="1536"/>
            <a:chExt cx="863" cy="205"/>
          </a:xfrm>
        </p:grpSpPr>
        <p:grpSp>
          <p:nvGrpSpPr>
            <p:cNvPr id="49191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05"/>
              <a:chOff x="336" y="1440"/>
              <a:chExt cx="432" cy="205"/>
            </a:xfrm>
          </p:grpSpPr>
          <p:sp>
            <p:nvSpPr>
              <p:cNvPr id="49195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96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28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 smtClean="0">
                    <a:solidFill>
                      <a:schemeClr val="bg1"/>
                    </a:solidFill>
                    <a:latin typeface="+mj-lt"/>
                  </a:rPr>
                  <a:t>1 +</a:t>
                </a:r>
                <a:endParaRPr lang="en-US" altLang="en-US" sz="25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49192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05"/>
              <a:chOff x="432" y="1728"/>
              <a:chExt cx="432" cy="205"/>
            </a:xfrm>
          </p:grpSpPr>
          <p:sp>
            <p:nvSpPr>
              <p:cNvPr id="49193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94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387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2 3 5 6</a:t>
                </a:r>
              </a:p>
            </p:txBody>
          </p:sp>
        </p:grpSp>
      </p:grpSp>
      <p:grpSp>
        <p:nvGrpSpPr>
          <p:cNvPr id="49162" name="Group 85"/>
          <p:cNvGrpSpPr>
            <a:grpSpLocks/>
          </p:cNvGrpSpPr>
          <p:nvPr/>
        </p:nvGrpSpPr>
        <p:grpSpPr bwMode="auto">
          <a:xfrm>
            <a:off x="6175835" y="3149581"/>
            <a:ext cx="1623342" cy="480904"/>
            <a:chOff x="2880" y="1635"/>
            <a:chExt cx="719" cy="213"/>
          </a:xfrm>
        </p:grpSpPr>
        <p:grpSp>
          <p:nvGrpSpPr>
            <p:cNvPr id="49185" name="Group 86"/>
            <p:cNvGrpSpPr>
              <a:grpSpLocks/>
            </p:cNvGrpSpPr>
            <p:nvPr/>
          </p:nvGrpSpPr>
          <p:grpSpPr bwMode="auto">
            <a:xfrm>
              <a:off x="3122" y="1635"/>
              <a:ext cx="477" cy="213"/>
              <a:chOff x="4346" y="1440"/>
              <a:chExt cx="742" cy="221"/>
            </a:xfrm>
          </p:grpSpPr>
          <p:sp>
            <p:nvSpPr>
              <p:cNvPr id="49189" name="Rectangle 87"/>
              <p:cNvSpPr>
                <a:spLocks noChangeArrowheads="1"/>
              </p:cNvSpPr>
              <p:nvPr/>
            </p:nvSpPr>
            <p:spPr bwMode="auto">
              <a:xfrm>
                <a:off x="4346" y="1440"/>
                <a:ext cx="74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90" name="Text Box 88"/>
              <p:cNvSpPr txBox="1">
                <a:spLocks noChangeArrowheads="1"/>
              </p:cNvSpPr>
              <p:nvPr/>
            </p:nvSpPr>
            <p:spPr bwMode="auto">
              <a:xfrm>
                <a:off x="4414" y="1442"/>
                <a:ext cx="619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3 5 6</a:t>
                </a:r>
              </a:p>
            </p:txBody>
          </p:sp>
        </p:grpSp>
        <p:grpSp>
          <p:nvGrpSpPr>
            <p:cNvPr id="49186" name="Group 89"/>
            <p:cNvGrpSpPr>
              <a:grpSpLocks/>
            </p:cNvGrpSpPr>
            <p:nvPr/>
          </p:nvGrpSpPr>
          <p:grpSpPr bwMode="auto">
            <a:xfrm>
              <a:off x="2880" y="1635"/>
              <a:ext cx="289" cy="211"/>
              <a:chOff x="336" y="1443"/>
              <a:chExt cx="432" cy="211"/>
            </a:xfrm>
          </p:grpSpPr>
          <p:sp>
            <p:nvSpPr>
              <p:cNvPr id="49187" name="Rectangle 90"/>
              <p:cNvSpPr>
                <a:spLocks noChangeArrowheads="1"/>
              </p:cNvSpPr>
              <p:nvPr/>
            </p:nvSpPr>
            <p:spPr bwMode="auto">
              <a:xfrm>
                <a:off x="336" y="1443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88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3"/>
                <a:ext cx="4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2 +</a:t>
                </a:r>
              </a:p>
            </p:txBody>
          </p:sp>
        </p:grpSp>
      </p:grpSp>
      <p:grpSp>
        <p:nvGrpSpPr>
          <p:cNvPr id="49163" name="Group 92"/>
          <p:cNvGrpSpPr>
            <a:grpSpLocks/>
          </p:cNvGrpSpPr>
          <p:nvPr/>
        </p:nvGrpSpPr>
        <p:grpSpPr bwMode="auto">
          <a:xfrm>
            <a:off x="8300522" y="3436640"/>
            <a:ext cx="1298222" cy="483164"/>
            <a:chOff x="3792" y="2064"/>
            <a:chExt cx="575" cy="214"/>
          </a:xfrm>
        </p:grpSpPr>
        <p:grpSp>
          <p:nvGrpSpPr>
            <p:cNvPr id="49179" name="Group 93"/>
            <p:cNvGrpSpPr>
              <a:grpSpLocks/>
            </p:cNvGrpSpPr>
            <p:nvPr/>
          </p:nvGrpSpPr>
          <p:grpSpPr bwMode="auto">
            <a:xfrm>
              <a:off x="4079" y="2064"/>
              <a:ext cx="288" cy="214"/>
              <a:chOff x="4416" y="1437"/>
              <a:chExt cx="672" cy="222"/>
            </a:xfrm>
          </p:grpSpPr>
          <p:sp>
            <p:nvSpPr>
              <p:cNvPr id="49183" name="Rectangle 94"/>
              <p:cNvSpPr>
                <a:spLocks noChangeArrowheads="1"/>
              </p:cNvSpPr>
              <p:nvPr/>
            </p:nvSpPr>
            <p:spPr bwMode="auto">
              <a:xfrm>
                <a:off x="4416" y="1437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84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51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5 6</a:t>
                </a:r>
              </a:p>
            </p:txBody>
          </p:sp>
        </p:grpSp>
        <p:grpSp>
          <p:nvGrpSpPr>
            <p:cNvPr id="49180" name="Group 96"/>
            <p:cNvGrpSpPr>
              <a:grpSpLocks/>
            </p:cNvGrpSpPr>
            <p:nvPr/>
          </p:nvGrpSpPr>
          <p:grpSpPr bwMode="auto">
            <a:xfrm>
              <a:off x="3792" y="2064"/>
              <a:ext cx="288" cy="211"/>
              <a:chOff x="336" y="1440"/>
              <a:chExt cx="432" cy="211"/>
            </a:xfrm>
          </p:grpSpPr>
          <p:sp>
            <p:nvSpPr>
              <p:cNvPr id="49181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82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2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3 +</a:t>
                </a:r>
              </a:p>
            </p:txBody>
          </p:sp>
        </p:grpSp>
      </p:grpSp>
      <p:sp>
        <p:nvSpPr>
          <p:cNvPr id="49165" name="Text Box 113"/>
          <p:cNvSpPr txBox="1">
            <a:spLocks noChangeArrowheads="1"/>
          </p:cNvSpPr>
          <p:nvPr/>
        </p:nvSpPr>
        <p:spPr bwMode="auto">
          <a:xfrm>
            <a:off x="6214368" y="1739118"/>
            <a:ext cx="1830369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transaction</a:t>
            </a:r>
          </a:p>
        </p:txBody>
      </p: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849076" y="2910780"/>
            <a:ext cx="9829788" cy="6286500"/>
            <a:chOff x="1296" y="1056"/>
            <a:chExt cx="4128" cy="2640"/>
          </a:xfrm>
        </p:grpSpPr>
        <p:grpSp>
          <p:nvGrpSpPr>
            <p:cNvPr id="116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196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8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193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4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5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18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190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1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2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19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187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8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9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0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184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5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6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1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181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2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3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2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178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9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0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3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40"/>
              <a:chOff x="432" y="3408"/>
              <a:chExt cx="480" cy="240"/>
            </a:xfrm>
          </p:grpSpPr>
          <p:sp>
            <p:nvSpPr>
              <p:cNvPr id="176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7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5 9</a:t>
                </a:r>
              </a:p>
            </p:txBody>
          </p:sp>
        </p:grpSp>
        <p:grpSp>
          <p:nvGrpSpPr>
            <p:cNvPr id="124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40"/>
              <a:chOff x="432" y="3408"/>
              <a:chExt cx="480" cy="240"/>
            </a:xfrm>
          </p:grpSpPr>
          <p:sp>
            <p:nvSpPr>
              <p:cNvPr id="174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5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1 4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5</a:t>
                </a:r>
              </a:p>
            </p:txBody>
          </p:sp>
        </p:grpSp>
        <p:grpSp>
          <p:nvGrpSpPr>
            <p:cNvPr id="125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40"/>
              <a:chOff x="432" y="3408"/>
              <a:chExt cx="480" cy="240"/>
            </a:xfrm>
          </p:grpSpPr>
          <p:sp>
            <p:nvSpPr>
              <p:cNvPr id="172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3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1 3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6</a:t>
                </a:r>
              </a:p>
            </p:txBody>
          </p:sp>
        </p:grpSp>
        <p:grpSp>
          <p:nvGrpSpPr>
            <p:cNvPr id="126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40"/>
              <a:chOff x="432" y="3408"/>
              <a:chExt cx="480" cy="240"/>
            </a:xfrm>
          </p:grpSpPr>
          <p:sp>
            <p:nvSpPr>
              <p:cNvPr id="170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1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3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4 5</a:t>
                </a:r>
              </a:p>
            </p:txBody>
          </p:sp>
        </p:grpSp>
        <p:grpSp>
          <p:nvGrpSpPr>
            <p:cNvPr id="127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80"/>
              <a:chOff x="3792" y="3312"/>
              <a:chExt cx="480" cy="480"/>
            </a:xfrm>
          </p:grpSpPr>
          <p:grpSp>
            <p:nvGrpSpPr>
              <p:cNvPr id="164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68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7</a:t>
                  </a:r>
                </a:p>
              </p:txBody>
            </p:sp>
          </p:grpSp>
          <p:grpSp>
            <p:nvGrpSpPr>
              <p:cNvPr id="165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66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8</a:t>
                  </a:r>
                </a:p>
              </p:txBody>
            </p:sp>
          </p:grpSp>
        </p:grpSp>
        <p:grpSp>
          <p:nvGrpSpPr>
            <p:cNvPr id="128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20"/>
              <a:chOff x="4800" y="3216"/>
              <a:chExt cx="480" cy="720"/>
            </a:xfrm>
          </p:grpSpPr>
          <p:grpSp>
            <p:nvGrpSpPr>
              <p:cNvPr id="154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80"/>
                <a:chOff x="3792" y="3312"/>
                <a:chExt cx="480" cy="480"/>
              </a:xfrm>
            </p:grpSpPr>
            <p:grpSp>
              <p:nvGrpSpPr>
                <p:cNvPr id="158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40"/>
                  <a:chOff x="432" y="3408"/>
                  <a:chExt cx="480" cy="240"/>
                </a:xfrm>
              </p:grpSpPr>
              <p:sp>
                <p:nvSpPr>
                  <p:cNvPr id="16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3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3 5 6</a:t>
                    </a:r>
                  </a:p>
                </p:txBody>
              </p:sp>
            </p:grpSp>
            <p:grpSp>
              <p:nvGrpSpPr>
                <p:cNvPr id="159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40"/>
                  <a:chOff x="432" y="3408"/>
                  <a:chExt cx="480" cy="240"/>
                </a:xfrm>
              </p:grpSpPr>
              <p:sp>
                <p:nvSpPr>
                  <p:cNvPr id="16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</a:t>
                    </a: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155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40"/>
                <a:chOff x="432" y="3408"/>
                <a:chExt cx="480" cy="240"/>
              </a:xfrm>
            </p:grpSpPr>
            <p:sp>
              <p:nvSpPr>
                <p:cNvPr id="156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5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6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8 9</a:t>
                  </a:r>
                </a:p>
              </p:txBody>
            </p:sp>
          </p:grpSp>
        </p:grpSp>
        <p:grpSp>
          <p:nvGrpSpPr>
            <p:cNvPr id="129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80"/>
              <a:chOff x="3792" y="3312"/>
              <a:chExt cx="480" cy="480"/>
            </a:xfrm>
          </p:grpSpPr>
          <p:grpSp>
            <p:nvGrpSpPr>
              <p:cNvPr id="148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52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5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2 3 4</a:t>
                  </a:r>
                </a:p>
              </p:txBody>
            </p:sp>
          </p:grpSp>
          <p:grpSp>
            <p:nvGrpSpPr>
              <p:cNvPr id="149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50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5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5 6 7</a:t>
                  </a:r>
                </a:p>
              </p:txBody>
            </p:sp>
          </p:grpSp>
        </p:grpSp>
        <p:grpSp>
          <p:nvGrpSpPr>
            <p:cNvPr id="130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80"/>
              <a:chOff x="3792" y="3312"/>
              <a:chExt cx="480" cy="480"/>
            </a:xfrm>
          </p:grpSpPr>
          <p:grpSp>
            <p:nvGrpSpPr>
              <p:cNvPr id="142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46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4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1 2 4</a:t>
                  </a:r>
                </a:p>
              </p:txBody>
            </p:sp>
          </p:grpSp>
          <p:grpSp>
            <p:nvGrpSpPr>
              <p:cNvPr id="143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44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4 5 7</a:t>
                  </a:r>
                </a:p>
              </p:txBody>
            </p:sp>
          </p:grpSp>
        </p:grpSp>
        <p:grpSp>
          <p:nvGrpSpPr>
            <p:cNvPr id="131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80"/>
              <a:chOff x="3792" y="3312"/>
              <a:chExt cx="480" cy="480"/>
            </a:xfrm>
          </p:grpSpPr>
          <p:grpSp>
            <p:nvGrpSpPr>
              <p:cNvPr id="136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40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4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1 2 5</a:t>
                  </a:r>
                </a:p>
              </p:txBody>
            </p:sp>
          </p:grpSp>
          <p:grpSp>
            <p:nvGrpSpPr>
              <p:cNvPr id="137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38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3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4 5 8</a:t>
                  </a:r>
                </a:p>
              </p:txBody>
            </p:sp>
          </p:grpSp>
        </p:grpSp>
        <p:grpSp>
          <p:nvGrpSpPr>
            <p:cNvPr id="132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33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34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35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9971620" y="1490668"/>
            <a:ext cx="2507444" cy="2322632"/>
            <a:chOff x="341782" y="1886340"/>
            <a:chExt cx="2507444" cy="2322632"/>
          </a:xfrm>
        </p:grpSpPr>
        <p:sp>
          <p:nvSpPr>
            <p:cNvPr id="114" name="Text Box 3"/>
            <p:cNvSpPr txBox="1">
              <a:spLocks noChangeAspect="1" noChangeArrowheads="1"/>
            </p:cNvSpPr>
            <p:nvPr/>
          </p:nvSpPr>
          <p:spPr bwMode="auto">
            <a:xfrm>
              <a:off x="593713" y="1924472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endParaRPr lang="nl-NL" altLang="en-US" sz="2800" b="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99" name="Group 88"/>
            <p:cNvGrpSpPr>
              <a:grpSpLocks noChangeAspect="1"/>
            </p:cNvGrpSpPr>
            <p:nvPr/>
          </p:nvGrpSpPr>
          <p:grpSpPr bwMode="auto">
            <a:xfrm>
              <a:off x="1212850" y="2392809"/>
              <a:ext cx="571500" cy="914400"/>
              <a:chOff x="2064" y="1872"/>
              <a:chExt cx="192" cy="288"/>
            </a:xfrm>
          </p:grpSpPr>
          <p:sp>
            <p:nvSpPr>
              <p:cNvPr id="200" name="Rectangle 89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1" name="Line 90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2" name="Line 91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sp>
          <p:nvSpPr>
            <p:cNvPr id="203" name="Line 92"/>
            <p:cNvSpPr>
              <a:spLocks noChangeAspect="1" noChangeShapeType="1"/>
            </p:cNvSpPr>
            <p:nvPr/>
          </p:nvSpPr>
          <p:spPr bwMode="auto">
            <a:xfrm flipH="1">
              <a:off x="359949" y="3314395"/>
              <a:ext cx="1154888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04" name="Line 93"/>
            <p:cNvSpPr>
              <a:spLocks noChangeAspect="1" noChangeShapeType="1"/>
            </p:cNvSpPr>
            <p:nvPr/>
          </p:nvSpPr>
          <p:spPr bwMode="auto">
            <a:xfrm>
              <a:off x="1520785" y="3294572"/>
              <a:ext cx="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05" name="Line 94"/>
            <p:cNvSpPr>
              <a:spLocks noChangeAspect="1" noChangeShapeType="1"/>
            </p:cNvSpPr>
            <p:nvPr/>
          </p:nvSpPr>
          <p:spPr bwMode="auto">
            <a:xfrm>
              <a:off x="1538211" y="3317431"/>
              <a:ext cx="1016812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06" name="Text Box 95"/>
            <p:cNvSpPr txBox="1">
              <a:spLocks noChangeAspect="1" noChangeArrowheads="1"/>
            </p:cNvSpPr>
            <p:nvPr/>
          </p:nvSpPr>
          <p:spPr bwMode="auto">
            <a:xfrm>
              <a:off x="341782" y="3351662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1"/>
                  </a:solidFill>
                  <a:latin typeface="+mn-lt"/>
                  <a:ea typeface="+mn-ea"/>
                </a:rPr>
                <a:t>1,4,7</a:t>
              </a:r>
              <a:endParaRPr lang="en-US" altLang="en-US" sz="2000" b="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07" name="Text Box 96"/>
            <p:cNvSpPr txBox="1">
              <a:spLocks noChangeAspect="1" noChangeArrowheads="1"/>
            </p:cNvSpPr>
            <p:nvPr/>
          </p:nvSpPr>
          <p:spPr bwMode="auto">
            <a:xfrm>
              <a:off x="808609" y="3794106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+mn-lt"/>
                  <a:ea typeface="+mn-ea"/>
                </a:rPr>
                <a:t>2,5,8</a:t>
              </a:r>
              <a:endParaRPr lang="en-US" altLang="en-US" sz="2000" b="0" dirty="0" smtClean="0">
                <a:solidFill>
                  <a:schemeClr val="bg2"/>
                </a:solidFill>
                <a:latin typeface="+mn-lt"/>
                <a:ea typeface="+mn-ea"/>
              </a:endParaRPr>
            </a:p>
          </p:txBody>
        </p:sp>
        <p:sp>
          <p:nvSpPr>
            <p:cNvPr id="208" name="Text Box 97"/>
            <p:cNvSpPr txBox="1">
              <a:spLocks noChangeAspect="1" noChangeArrowheads="1"/>
            </p:cNvSpPr>
            <p:nvPr/>
          </p:nvSpPr>
          <p:spPr bwMode="auto">
            <a:xfrm>
              <a:off x="2095494" y="3514390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1"/>
                  </a:solidFill>
                  <a:latin typeface="+mn-lt"/>
                  <a:ea typeface="+mn-ea"/>
                </a:rPr>
                <a:t>3,6,9</a:t>
              </a:r>
            </a:p>
          </p:txBody>
        </p:sp>
        <p:sp>
          <p:nvSpPr>
            <p:cNvPr id="209" name="Text Box 98"/>
            <p:cNvSpPr txBox="1">
              <a:spLocks noChangeAspect="1" noChangeArrowheads="1"/>
            </p:cNvSpPr>
            <p:nvPr/>
          </p:nvSpPr>
          <p:spPr bwMode="auto">
            <a:xfrm>
              <a:off x="424294" y="1886340"/>
              <a:ext cx="2249334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500" b="0" dirty="0" smtClean="0">
                  <a:solidFill>
                    <a:srgbClr val="000000"/>
                  </a:solidFill>
                  <a:latin typeface="+mn-lt"/>
                  <a:ea typeface="+mn-ea"/>
                </a:rPr>
                <a:t>Hash Function</a:t>
              </a:r>
            </a:p>
          </p:txBody>
        </p:sp>
      </p:grpSp>
      <p:grpSp>
        <p:nvGrpSpPr>
          <p:cNvPr id="231" name="Group 91"/>
          <p:cNvGrpSpPr>
            <a:grpSpLocks noChangeAspect="1"/>
          </p:cNvGrpSpPr>
          <p:nvPr/>
        </p:nvGrpSpPr>
        <p:grpSpPr bwMode="auto">
          <a:xfrm>
            <a:off x="165700" y="3878931"/>
            <a:ext cx="1975694" cy="477916"/>
            <a:chOff x="0" y="1728"/>
            <a:chExt cx="864" cy="209"/>
          </a:xfrm>
        </p:grpSpPr>
        <p:grpSp>
          <p:nvGrpSpPr>
            <p:cNvPr id="232" name="Group 92"/>
            <p:cNvGrpSpPr>
              <a:grpSpLocks/>
            </p:cNvGrpSpPr>
            <p:nvPr/>
          </p:nvGrpSpPr>
          <p:grpSpPr bwMode="auto">
            <a:xfrm>
              <a:off x="432" y="1728"/>
              <a:ext cx="432" cy="209"/>
              <a:chOff x="432" y="1728"/>
              <a:chExt cx="432" cy="209"/>
            </a:xfrm>
          </p:grpSpPr>
          <p:sp>
            <p:nvSpPr>
              <p:cNvPr id="236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37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393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3 5 6</a:t>
                </a:r>
              </a:p>
            </p:txBody>
          </p:sp>
        </p:grpSp>
        <p:grpSp>
          <p:nvGrpSpPr>
            <p:cNvPr id="233" name="Group 95"/>
            <p:cNvGrpSpPr>
              <a:grpSpLocks/>
            </p:cNvGrpSpPr>
            <p:nvPr/>
          </p:nvGrpSpPr>
          <p:grpSpPr bwMode="auto">
            <a:xfrm>
              <a:off x="0" y="1728"/>
              <a:ext cx="432" cy="209"/>
              <a:chOff x="336" y="1440"/>
              <a:chExt cx="432" cy="209"/>
            </a:xfrm>
          </p:grpSpPr>
          <p:sp>
            <p:nvSpPr>
              <p:cNvPr id="234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35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97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1 2 +</a:t>
                </a:r>
              </a:p>
            </p:txBody>
          </p:sp>
        </p:grpSp>
      </p:grpSp>
      <p:grpSp>
        <p:nvGrpSpPr>
          <p:cNvPr id="238" name="Group 98"/>
          <p:cNvGrpSpPr>
            <a:grpSpLocks noChangeAspect="1"/>
          </p:cNvGrpSpPr>
          <p:nvPr/>
        </p:nvGrpSpPr>
        <p:grpSpPr bwMode="auto">
          <a:xfrm>
            <a:off x="165696" y="4488529"/>
            <a:ext cx="1696720" cy="482489"/>
            <a:chOff x="0" y="2160"/>
            <a:chExt cx="742" cy="211"/>
          </a:xfrm>
        </p:grpSpPr>
        <p:grpSp>
          <p:nvGrpSpPr>
            <p:cNvPr id="239" name="Group 99"/>
            <p:cNvGrpSpPr>
              <a:grpSpLocks/>
            </p:cNvGrpSpPr>
            <p:nvPr/>
          </p:nvGrpSpPr>
          <p:grpSpPr bwMode="auto">
            <a:xfrm>
              <a:off x="432" y="2162"/>
              <a:ext cx="310" cy="209"/>
              <a:chOff x="4416" y="1440"/>
              <a:chExt cx="672" cy="217"/>
            </a:xfrm>
          </p:grpSpPr>
          <p:sp>
            <p:nvSpPr>
              <p:cNvPr id="243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44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59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5 6</a:t>
                </a:r>
              </a:p>
            </p:txBody>
          </p:sp>
        </p:grpSp>
        <p:grpSp>
          <p:nvGrpSpPr>
            <p:cNvPr id="240" name="Group 102"/>
            <p:cNvGrpSpPr>
              <a:grpSpLocks/>
            </p:cNvGrpSpPr>
            <p:nvPr/>
          </p:nvGrpSpPr>
          <p:grpSpPr bwMode="auto">
            <a:xfrm>
              <a:off x="0" y="2160"/>
              <a:ext cx="432" cy="209"/>
              <a:chOff x="336" y="1440"/>
              <a:chExt cx="432" cy="209"/>
            </a:xfrm>
          </p:grpSpPr>
          <p:sp>
            <p:nvSpPr>
              <p:cNvPr id="241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42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97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1 3 +</a:t>
                </a:r>
              </a:p>
            </p:txBody>
          </p:sp>
        </p:grpSp>
      </p:grpSp>
      <p:grpSp>
        <p:nvGrpSpPr>
          <p:cNvPr id="245" name="Group 105"/>
          <p:cNvGrpSpPr>
            <a:grpSpLocks noChangeAspect="1"/>
          </p:cNvGrpSpPr>
          <p:nvPr/>
        </p:nvGrpSpPr>
        <p:grpSpPr bwMode="auto">
          <a:xfrm>
            <a:off x="165701" y="5098117"/>
            <a:ext cx="1426892" cy="482488"/>
            <a:chOff x="0" y="2544"/>
            <a:chExt cx="624" cy="211"/>
          </a:xfrm>
        </p:grpSpPr>
        <p:grpSp>
          <p:nvGrpSpPr>
            <p:cNvPr id="246" name="Group 106"/>
            <p:cNvGrpSpPr>
              <a:grpSpLocks/>
            </p:cNvGrpSpPr>
            <p:nvPr/>
          </p:nvGrpSpPr>
          <p:grpSpPr bwMode="auto">
            <a:xfrm>
              <a:off x="417" y="2546"/>
              <a:ext cx="207" cy="209"/>
              <a:chOff x="4363" y="1440"/>
              <a:chExt cx="725" cy="217"/>
            </a:xfrm>
          </p:grpSpPr>
          <p:sp>
            <p:nvSpPr>
              <p:cNvPr id="250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51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55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6</a:t>
                </a:r>
              </a:p>
            </p:txBody>
          </p:sp>
        </p:grpSp>
        <p:grpSp>
          <p:nvGrpSpPr>
            <p:cNvPr id="247" name="Group 109"/>
            <p:cNvGrpSpPr>
              <a:grpSpLocks/>
            </p:cNvGrpSpPr>
            <p:nvPr/>
          </p:nvGrpSpPr>
          <p:grpSpPr bwMode="auto">
            <a:xfrm>
              <a:off x="0" y="2544"/>
              <a:ext cx="432" cy="209"/>
              <a:chOff x="336" y="1440"/>
              <a:chExt cx="432" cy="209"/>
            </a:xfrm>
          </p:grpSpPr>
          <p:sp>
            <p:nvSpPr>
              <p:cNvPr id="248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49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97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1 5 +</a:t>
                </a:r>
              </a:p>
            </p:txBody>
          </p:sp>
        </p:grpSp>
      </p:grpSp>
      <p:sp>
        <p:nvSpPr>
          <p:cNvPr id="252" name="Line 75"/>
          <p:cNvSpPr>
            <a:spLocks noChangeShapeType="1"/>
          </p:cNvSpPr>
          <p:nvPr/>
        </p:nvSpPr>
        <p:spPr bwMode="auto">
          <a:xfrm>
            <a:off x="2629481" y="3508860"/>
            <a:ext cx="108373" cy="1083733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53" name="Line 75"/>
          <p:cNvSpPr>
            <a:spLocks noChangeShapeType="1"/>
          </p:cNvSpPr>
          <p:nvPr/>
        </p:nvSpPr>
        <p:spPr bwMode="auto">
          <a:xfrm>
            <a:off x="1946830" y="4957298"/>
            <a:ext cx="1588291" cy="1268181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54" name="Line 75"/>
          <p:cNvSpPr>
            <a:spLocks noChangeShapeType="1"/>
          </p:cNvSpPr>
          <p:nvPr/>
        </p:nvSpPr>
        <p:spPr bwMode="auto">
          <a:xfrm>
            <a:off x="2220674" y="4225231"/>
            <a:ext cx="589190" cy="182879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26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154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Subset Operation Using Hash Tree</a:t>
            </a:r>
          </a:p>
        </p:txBody>
      </p:sp>
      <p:grpSp>
        <p:nvGrpSpPr>
          <p:cNvPr id="49156" name="Group 71"/>
          <p:cNvGrpSpPr>
            <a:grpSpLocks/>
          </p:cNvGrpSpPr>
          <p:nvPr/>
        </p:nvGrpSpPr>
        <p:grpSpPr bwMode="auto">
          <a:xfrm>
            <a:off x="4697141" y="1731598"/>
            <a:ext cx="1517227" cy="480906"/>
            <a:chOff x="4416" y="1440"/>
            <a:chExt cx="672" cy="213"/>
          </a:xfrm>
        </p:grpSpPr>
        <p:sp>
          <p:nvSpPr>
            <p:cNvPr id="49197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nl-NL" altLang="en-US" sz="4000">
                <a:latin typeface="Wingdings" pitchFamily="2" charset="2"/>
              </a:endParaRPr>
            </a:p>
          </p:txBody>
        </p:sp>
        <p:sp>
          <p:nvSpPr>
            <p:cNvPr id="49198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3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500" b="0" dirty="0" smtClean="0">
                  <a:solidFill>
                    <a:schemeClr val="bg1"/>
                  </a:solidFill>
                  <a:latin typeface="+mj-lt"/>
                </a:rPr>
                <a:t>1 2 3 5 6</a:t>
              </a:r>
              <a:endParaRPr lang="en-US" altLang="en-US" sz="2500" b="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9157" name="Line 74"/>
          <p:cNvSpPr>
            <a:spLocks noChangeShapeType="1"/>
          </p:cNvSpPr>
          <p:nvPr/>
        </p:nvSpPr>
        <p:spPr bwMode="auto">
          <a:xfrm flipH="1">
            <a:off x="5413983" y="2240753"/>
            <a:ext cx="0" cy="596963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9158" name="Line 75"/>
          <p:cNvSpPr>
            <a:spLocks noChangeShapeType="1"/>
          </p:cNvSpPr>
          <p:nvPr/>
        </p:nvSpPr>
        <p:spPr bwMode="auto">
          <a:xfrm>
            <a:off x="1677865" y="5566885"/>
            <a:ext cx="951616" cy="48714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9159" name="Line 76"/>
          <p:cNvSpPr>
            <a:spLocks noChangeShapeType="1"/>
          </p:cNvSpPr>
          <p:nvPr/>
        </p:nvSpPr>
        <p:spPr bwMode="auto">
          <a:xfrm flipH="1">
            <a:off x="5535368" y="3752337"/>
            <a:ext cx="1292964" cy="907718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9160" name="Line 77"/>
          <p:cNvSpPr>
            <a:spLocks noChangeShapeType="1"/>
          </p:cNvSpPr>
          <p:nvPr/>
        </p:nvSpPr>
        <p:spPr bwMode="auto">
          <a:xfrm flipH="1">
            <a:off x="8049965" y="4050726"/>
            <a:ext cx="890260" cy="609329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grpSp>
        <p:nvGrpSpPr>
          <p:cNvPr id="49161" name="Group 78"/>
          <p:cNvGrpSpPr>
            <a:grpSpLocks/>
          </p:cNvGrpSpPr>
          <p:nvPr/>
        </p:nvGrpSpPr>
        <p:grpSpPr bwMode="auto">
          <a:xfrm>
            <a:off x="1677864" y="2926083"/>
            <a:ext cx="1950720" cy="511996"/>
            <a:chOff x="1344" y="1536"/>
            <a:chExt cx="863" cy="205"/>
          </a:xfrm>
        </p:grpSpPr>
        <p:grpSp>
          <p:nvGrpSpPr>
            <p:cNvPr id="49191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05"/>
              <a:chOff x="336" y="1440"/>
              <a:chExt cx="432" cy="205"/>
            </a:xfrm>
          </p:grpSpPr>
          <p:sp>
            <p:nvSpPr>
              <p:cNvPr id="49195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96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28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 smtClean="0">
                    <a:solidFill>
                      <a:schemeClr val="bg1"/>
                    </a:solidFill>
                    <a:latin typeface="+mj-lt"/>
                  </a:rPr>
                  <a:t>1 +</a:t>
                </a:r>
                <a:endParaRPr lang="en-US" altLang="en-US" sz="2500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49192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05"/>
              <a:chOff x="432" y="1728"/>
              <a:chExt cx="432" cy="205"/>
            </a:xfrm>
          </p:grpSpPr>
          <p:sp>
            <p:nvSpPr>
              <p:cNvPr id="49193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94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387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2 3 5 6</a:t>
                </a:r>
              </a:p>
            </p:txBody>
          </p:sp>
        </p:grpSp>
      </p:grpSp>
      <p:grpSp>
        <p:nvGrpSpPr>
          <p:cNvPr id="49162" name="Group 85"/>
          <p:cNvGrpSpPr>
            <a:grpSpLocks/>
          </p:cNvGrpSpPr>
          <p:nvPr/>
        </p:nvGrpSpPr>
        <p:grpSpPr bwMode="auto">
          <a:xfrm>
            <a:off x="6175835" y="3149581"/>
            <a:ext cx="1623342" cy="480904"/>
            <a:chOff x="2880" y="1635"/>
            <a:chExt cx="719" cy="213"/>
          </a:xfrm>
        </p:grpSpPr>
        <p:grpSp>
          <p:nvGrpSpPr>
            <p:cNvPr id="49185" name="Group 86"/>
            <p:cNvGrpSpPr>
              <a:grpSpLocks/>
            </p:cNvGrpSpPr>
            <p:nvPr/>
          </p:nvGrpSpPr>
          <p:grpSpPr bwMode="auto">
            <a:xfrm>
              <a:off x="3122" y="1635"/>
              <a:ext cx="477" cy="213"/>
              <a:chOff x="4346" y="1440"/>
              <a:chExt cx="742" cy="221"/>
            </a:xfrm>
          </p:grpSpPr>
          <p:sp>
            <p:nvSpPr>
              <p:cNvPr id="49189" name="Rectangle 87"/>
              <p:cNvSpPr>
                <a:spLocks noChangeArrowheads="1"/>
              </p:cNvSpPr>
              <p:nvPr/>
            </p:nvSpPr>
            <p:spPr bwMode="auto">
              <a:xfrm>
                <a:off x="4346" y="1440"/>
                <a:ext cx="74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90" name="Text Box 88"/>
              <p:cNvSpPr txBox="1">
                <a:spLocks noChangeArrowheads="1"/>
              </p:cNvSpPr>
              <p:nvPr/>
            </p:nvSpPr>
            <p:spPr bwMode="auto">
              <a:xfrm>
                <a:off x="4414" y="1442"/>
                <a:ext cx="619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3 5 6</a:t>
                </a:r>
              </a:p>
            </p:txBody>
          </p:sp>
        </p:grpSp>
        <p:grpSp>
          <p:nvGrpSpPr>
            <p:cNvPr id="49186" name="Group 89"/>
            <p:cNvGrpSpPr>
              <a:grpSpLocks/>
            </p:cNvGrpSpPr>
            <p:nvPr/>
          </p:nvGrpSpPr>
          <p:grpSpPr bwMode="auto">
            <a:xfrm>
              <a:off x="2880" y="1635"/>
              <a:ext cx="289" cy="211"/>
              <a:chOff x="336" y="1443"/>
              <a:chExt cx="432" cy="211"/>
            </a:xfrm>
          </p:grpSpPr>
          <p:sp>
            <p:nvSpPr>
              <p:cNvPr id="49187" name="Rectangle 90"/>
              <p:cNvSpPr>
                <a:spLocks noChangeArrowheads="1"/>
              </p:cNvSpPr>
              <p:nvPr/>
            </p:nvSpPr>
            <p:spPr bwMode="auto">
              <a:xfrm>
                <a:off x="336" y="1443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88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3"/>
                <a:ext cx="4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2 +</a:t>
                </a:r>
              </a:p>
            </p:txBody>
          </p:sp>
        </p:grpSp>
      </p:grpSp>
      <p:grpSp>
        <p:nvGrpSpPr>
          <p:cNvPr id="49163" name="Group 92"/>
          <p:cNvGrpSpPr>
            <a:grpSpLocks/>
          </p:cNvGrpSpPr>
          <p:nvPr/>
        </p:nvGrpSpPr>
        <p:grpSpPr bwMode="auto">
          <a:xfrm>
            <a:off x="8300522" y="3436640"/>
            <a:ext cx="1298222" cy="483164"/>
            <a:chOff x="3792" y="2064"/>
            <a:chExt cx="575" cy="214"/>
          </a:xfrm>
        </p:grpSpPr>
        <p:grpSp>
          <p:nvGrpSpPr>
            <p:cNvPr id="49179" name="Group 93"/>
            <p:cNvGrpSpPr>
              <a:grpSpLocks/>
            </p:cNvGrpSpPr>
            <p:nvPr/>
          </p:nvGrpSpPr>
          <p:grpSpPr bwMode="auto">
            <a:xfrm>
              <a:off x="4079" y="2064"/>
              <a:ext cx="288" cy="214"/>
              <a:chOff x="4416" y="1437"/>
              <a:chExt cx="672" cy="222"/>
            </a:xfrm>
          </p:grpSpPr>
          <p:sp>
            <p:nvSpPr>
              <p:cNvPr id="49183" name="Rectangle 94"/>
              <p:cNvSpPr>
                <a:spLocks noChangeArrowheads="1"/>
              </p:cNvSpPr>
              <p:nvPr/>
            </p:nvSpPr>
            <p:spPr bwMode="auto">
              <a:xfrm>
                <a:off x="4416" y="1437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84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51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5 6</a:t>
                </a:r>
              </a:p>
            </p:txBody>
          </p:sp>
        </p:grpSp>
        <p:grpSp>
          <p:nvGrpSpPr>
            <p:cNvPr id="49180" name="Group 96"/>
            <p:cNvGrpSpPr>
              <a:grpSpLocks/>
            </p:cNvGrpSpPr>
            <p:nvPr/>
          </p:nvGrpSpPr>
          <p:grpSpPr bwMode="auto">
            <a:xfrm>
              <a:off x="3792" y="2064"/>
              <a:ext cx="288" cy="211"/>
              <a:chOff x="336" y="1440"/>
              <a:chExt cx="432" cy="211"/>
            </a:xfrm>
          </p:grpSpPr>
          <p:sp>
            <p:nvSpPr>
              <p:cNvPr id="49181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endParaRPr lang="nl-NL" altLang="en-US" sz="4000">
                  <a:latin typeface="Wingdings" pitchFamily="2" charset="2"/>
                </a:endParaRPr>
              </a:p>
            </p:txBody>
          </p:sp>
          <p:sp>
            <p:nvSpPr>
              <p:cNvPr id="49182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2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sz="2500" b="0" dirty="0">
                    <a:solidFill>
                      <a:schemeClr val="bg1"/>
                    </a:solidFill>
                    <a:latin typeface="+mj-lt"/>
                  </a:rPr>
                  <a:t>3 +</a:t>
                </a:r>
              </a:p>
            </p:txBody>
          </p:sp>
        </p:grpSp>
      </p:grpSp>
      <p:sp>
        <p:nvSpPr>
          <p:cNvPr id="49165" name="Text Box 113"/>
          <p:cNvSpPr txBox="1">
            <a:spLocks noChangeArrowheads="1"/>
          </p:cNvSpPr>
          <p:nvPr/>
        </p:nvSpPr>
        <p:spPr bwMode="auto">
          <a:xfrm>
            <a:off x="6214368" y="1739118"/>
            <a:ext cx="1830369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transaction</a:t>
            </a:r>
          </a:p>
        </p:txBody>
      </p: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849076" y="2910780"/>
            <a:ext cx="9829788" cy="6286500"/>
            <a:chOff x="1296" y="1056"/>
            <a:chExt cx="4128" cy="2640"/>
          </a:xfrm>
        </p:grpSpPr>
        <p:grpSp>
          <p:nvGrpSpPr>
            <p:cNvPr id="116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196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8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193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4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5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18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190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1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92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19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187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8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9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0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184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5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6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1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181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2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3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2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178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9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80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grpSp>
          <p:nvGrpSpPr>
            <p:cNvPr id="123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40"/>
              <a:chOff x="432" y="3408"/>
              <a:chExt cx="480" cy="240"/>
            </a:xfrm>
          </p:grpSpPr>
          <p:sp>
            <p:nvSpPr>
              <p:cNvPr id="176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7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5 9</a:t>
                </a:r>
              </a:p>
            </p:txBody>
          </p:sp>
        </p:grpSp>
        <p:grpSp>
          <p:nvGrpSpPr>
            <p:cNvPr id="124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40"/>
              <a:chOff x="432" y="3408"/>
              <a:chExt cx="480" cy="240"/>
            </a:xfrm>
          </p:grpSpPr>
          <p:sp>
            <p:nvSpPr>
              <p:cNvPr id="174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5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1 4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5</a:t>
                </a:r>
              </a:p>
            </p:txBody>
          </p:sp>
        </p:grpSp>
        <p:grpSp>
          <p:nvGrpSpPr>
            <p:cNvPr id="125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40"/>
              <a:chOff x="432" y="3408"/>
              <a:chExt cx="480" cy="240"/>
            </a:xfrm>
          </p:grpSpPr>
          <p:sp>
            <p:nvSpPr>
              <p:cNvPr id="172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3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1 3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6</a:t>
                </a:r>
              </a:p>
            </p:txBody>
          </p:sp>
        </p:grpSp>
        <p:grpSp>
          <p:nvGrpSpPr>
            <p:cNvPr id="126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40"/>
              <a:chOff x="432" y="3408"/>
              <a:chExt cx="480" cy="240"/>
            </a:xfrm>
          </p:grpSpPr>
          <p:sp>
            <p:nvSpPr>
              <p:cNvPr id="170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71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1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3 </a:t>
                </a:r>
                <a:r>
                  <a:rPr kumimoji="0" lang="en-US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+mn-ea"/>
                  </a:rPr>
                  <a:t>4 5</a:t>
                </a:r>
              </a:p>
            </p:txBody>
          </p:sp>
        </p:grpSp>
        <p:grpSp>
          <p:nvGrpSpPr>
            <p:cNvPr id="127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80"/>
              <a:chOff x="3792" y="3312"/>
              <a:chExt cx="480" cy="480"/>
            </a:xfrm>
          </p:grpSpPr>
          <p:grpSp>
            <p:nvGrpSpPr>
              <p:cNvPr id="164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68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7</a:t>
                  </a:r>
                </a:p>
              </p:txBody>
            </p:sp>
          </p:grpSp>
          <p:grpSp>
            <p:nvGrpSpPr>
              <p:cNvPr id="165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66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6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3 6 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8</a:t>
                  </a:r>
                </a:p>
              </p:txBody>
            </p:sp>
          </p:grpSp>
        </p:grpSp>
        <p:grpSp>
          <p:nvGrpSpPr>
            <p:cNvPr id="128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20"/>
              <a:chOff x="4800" y="3216"/>
              <a:chExt cx="480" cy="720"/>
            </a:xfrm>
          </p:grpSpPr>
          <p:grpSp>
            <p:nvGrpSpPr>
              <p:cNvPr id="154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80"/>
                <a:chOff x="3792" y="3312"/>
                <a:chExt cx="480" cy="480"/>
              </a:xfrm>
            </p:grpSpPr>
            <p:grpSp>
              <p:nvGrpSpPr>
                <p:cNvPr id="158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40"/>
                  <a:chOff x="432" y="3408"/>
                  <a:chExt cx="480" cy="240"/>
                </a:xfrm>
              </p:grpSpPr>
              <p:sp>
                <p:nvSpPr>
                  <p:cNvPr id="16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3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3 5 6</a:t>
                    </a:r>
                  </a:p>
                </p:txBody>
              </p:sp>
            </p:grpSp>
            <p:grpSp>
              <p:nvGrpSpPr>
                <p:cNvPr id="159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40"/>
                  <a:chOff x="432" y="3408"/>
                  <a:chExt cx="480" cy="240"/>
                </a:xfrm>
              </p:grpSpPr>
              <p:sp>
                <p:nvSpPr>
                  <p:cNvPr id="16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13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3</a:t>
                    </a:r>
                    <a:r>
                      <a:rPr kumimoji="0" lang="en-US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155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40"/>
                <a:chOff x="432" y="3408"/>
                <a:chExt cx="480" cy="240"/>
              </a:xfrm>
            </p:grpSpPr>
            <p:sp>
              <p:nvSpPr>
                <p:cNvPr id="156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5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6</a:t>
                  </a: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 8 9</a:t>
                  </a:r>
                </a:p>
              </p:txBody>
            </p:sp>
          </p:grpSp>
        </p:grpSp>
        <p:grpSp>
          <p:nvGrpSpPr>
            <p:cNvPr id="129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80"/>
              <a:chOff x="3792" y="3312"/>
              <a:chExt cx="480" cy="480"/>
            </a:xfrm>
          </p:grpSpPr>
          <p:grpSp>
            <p:nvGrpSpPr>
              <p:cNvPr id="148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52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5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2 3 4</a:t>
                  </a:r>
                </a:p>
              </p:txBody>
            </p:sp>
          </p:grpSp>
          <p:grpSp>
            <p:nvGrpSpPr>
              <p:cNvPr id="149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50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5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5 6 7</a:t>
                  </a:r>
                </a:p>
              </p:txBody>
            </p:sp>
          </p:grpSp>
        </p:grpSp>
        <p:grpSp>
          <p:nvGrpSpPr>
            <p:cNvPr id="130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80"/>
              <a:chOff x="3792" y="3312"/>
              <a:chExt cx="480" cy="480"/>
            </a:xfrm>
          </p:grpSpPr>
          <p:grpSp>
            <p:nvGrpSpPr>
              <p:cNvPr id="142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46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4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1 2 4</a:t>
                  </a:r>
                </a:p>
              </p:txBody>
            </p:sp>
          </p:grpSp>
          <p:grpSp>
            <p:nvGrpSpPr>
              <p:cNvPr id="143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44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4 5 7</a:t>
                  </a:r>
                </a:p>
              </p:txBody>
            </p:sp>
          </p:grpSp>
        </p:grpSp>
        <p:grpSp>
          <p:nvGrpSpPr>
            <p:cNvPr id="131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80"/>
              <a:chOff x="3792" y="3312"/>
              <a:chExt cx="480" cy="480"/>
            </a:xfrm>
          </p:grpSpPr>
          <p:grpSp>
            <p:nvGrpSpPr>
              <p:cNvPr id="136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40"/>
                <a:chOff x="432" y="3408"/>
                <a:chExt cx="480" cy="240"/>
              </a:xfrm>
            </p:grpSpPr>
            <p:sp>
              <p:nvSpPr>
                <p:cNvPr id="140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4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1 2 5</a:t>
                  </a:r>
                </a:p>
              </p:txBody>
            </p:sp>
          </p:grpSp>
          <p:grpSp>
            <p:nvGrpSpPr>
              <p:cNvPr id="137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40"/>
                <a:chOff x="432" y="3408"/>
                <a:chExt cx="480" cy="240"/>
              </a:xfrm>
            </p:grpSpPr>
            <p:sp>
              <p:nvSpPr>
                <p:cNvPr id="138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</a:endParaRPr>
                </a:p>
              </p:txBody>
            </p:sp>
            <p:sp>
              <p:nvSpPr>
                <p:cNvPr id="13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13" cy="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n-lt"/>
                      <a:ea typeface="+mn-ea"/>
                    </a:rPr>
                    <a:t>4 5 8</a:t>
                  </a:r>
                </a:p>
              </p:txBody>
            </p:sp>
          </p:grpSp>
        </p:grpSp>
        <p:grpSp>
          <p:nvGrpSpPr>
            <p:cNvPr id="132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33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34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135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9971620" y="1490668"/>
            <a:ext cx="2507444" cy="2322632"/>
            <a:chOff x="341782" y="1886340"/>
            <a:chExt cx="2507444" cy="2322632"/>
          </a:xfrm>
        </p:grpSpPr>
        <p:sp>
          <p:nvSpPr>
            <p:cNvPr id="114" name="Text Box 3"/>
            <p:cNvSpPr txBox="1">
              <a:spLocks noChangeAspect="1" noChangeArrowheads="1"/>
            </p:cNvSpPr>
            <p:nvPr/>
          </p:nvSpPr>
          <p:spPr bwMode="auto">
            <a:xfrm>
              <a:off x="593713" y="1924472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endParaRPr lang="nl-NL" altLang="en-US" sz="2800" b="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99" name="Group 88"/>
            <p:cNvGrpSpPr>
              <a:grpSpLocks noChangeAspect="1"/>
            </p:cNvGrpSpPr>
            <p:nvPr/>
          </p:nvGrpSpPr>
          <p:grpSpPr bwMode="auto">
            <a:xfrm>
              <a:off x="1212850" y="2392809"/>
              <a:ext cx="571500" cy="914400"/>
              <a:chOff x="2064" y="1872"/>
              <a:chExt cx="192" cy="288"/>
            </a:xfrm>
          </p:grpSpPr>
          <p:sp>
            <p:nvSpPr>
              <p:cNvPr id="200" name="Rectangle 89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1" name="Line 90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  <p:sp>
            <p:nvSpPr>
              <p:cNvPr id="202" name="Line 91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</a:endParaRPr>
              </a:p>
            </p:txBody>
          </p:sp>
        </p:grpSp>
        <p:sp>
          <p:nvSpPr>
            <p:cNvPr id="203" name="Line 92"/>
            <p:cNvSpPr>
              <a:spLocks noChangeAspect="1" noChangeShapeType="1"/>
            </p:cNvSpPr>
            <p:nvPr/>
          </p:nvSpPr>
          <p:spPr bwMode="auto">
            <a:xfrm flipH="1">
              <a:off x="359949" y="3314395"/>
              <a:ext cx="1154888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04" name="Line 93"/>
            <p:cNvSpPr>
              <a:spLocks noChangeAspect="1" noChangeShapeType="1"/>
            </p:cNvSpPr>
            <p:nvPr/>
          </p:nvSpPr>
          <p:spPr bwMode="auto">
            <a:xfrm>
              <a:off x="1520785" y="3294572"/>
              <a:ext cx="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05" name="Line 94"/>
            <p:cNvSpPr>
              <a:spLocks noChangeAspect="1" noChangeShapeType="1"/>
            </p:cNvSpPr>
            <p:nvPr/>
          </p:nvSpPr>
          <p:spPr bwMode="auto">
            <a:xfrm>
              <a:off x="1538211" y="3317431"/>
              <a:ext cx="1016812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endParaRPr>
            </a:p>
          </p:txBody>
        </p:sp>
        <p:sp>
          <p:nvSpPr>
            <p:cNvPr id="206" name="Text Box 95"/>
            <p:cNvSpPr txBox="1">
              <a:spLocks noChangeAspect="1" noChangeArrowheads="1"/>
            </p:cNvSpPr>
            <p:nvPr/>
          </p:nvSpPr>
          <p:spPr bwMode="auto">
            <a:xfrm>
              <a:off x="341782" y="3351662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1"/>
                  </a:solidFill>
                  <a:latin typeface="+mn-lt"/>
                  <a:ea typeface="+mn-ea"/>
                </a:rPr>
                <a:t>1,4,7</a:t>
              </a:r>
              <a:endParaRPr lang="en-US" altLang="en-US" sz="2000" b="0" dirty="0" smtClea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07" name="Text Box 96"/>
            <p:cNvSpPr txBox="1">
              <a:spLocks noChangeAspect="1" noChangeArrowheads="1"/>
            </p:cNvSpPr>
            <p:nvPr/>
          </p:nvSpPr>
          <p:spPr bwMode="auto">
            <a:xfrm>
              <a:off x="808609" y="3794106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+mn-lt"/>
                  <a:ea typeface="+mn-ea"/>
                </a:rPr>
                <a:t>2,5,8</a:t>
              </a:r>
              <a:endParaRPr lang="en-US" altLang="en-US" sz="2000" b="0" dirty="0" smtClean="0">
                <a:solidFill>
                  <a:schemeClr val="bg2"/>
                </a:solidFill>
                <a:latin typeface="+mn-lt"/>
                <a:ea typeface="+mn-ea"/>
              </a:endParaRPr>
            </a:p>
          </p:txBody>
        </p:sp>
        <p:sp>
          <p:nvSpPr>
            <p:cNvPr id="208" name="Text Box 97"/>
            <p:cNvSpPr txBox="1">
              <a:spLocks noChangeAspect="1" noChangeArrowheads="1"/>
            </p:cNvSpPr>
            <p:nvPr/>
          </p:nvSpPr>
          <p:spPr bwMode="auto">
            <a:xfrm>
              <a:off x="2095494" y="3514390"/>
              <a:ext cx="753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000" dirty="0" smtClean="0">
                  <a:solidFill>
                    <a:schemeClr val="bg1"/>
                  </a:solidFill>
                  <a:latin typeface="+mn-lt"/>
                  <a:ea typeface="+mn-ea"/>
                </a:rPr>
                <a:t>3,6,9</a:t>
              </a:r>
            </a:p>
          </p:txBody>
        </p:sp>
        <p:sp>
          <p:nvSpPr>
            <p:cNvPr id="209" name="Text Box 98"/>
            <p:cNvSpPr txBox="1">
              <a:spLocks noChangeAspect="1" noChangeArrowheads="1"/>
            </p:cNvSpPr>
            <p:nvPr/>
          </p:nvSpPr>
          <p:spPr bwMode="auto">
            <a:xfrm>
              <a:off x="424294" y="1886340"/>
              <a:ext cx="2249334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en-US" sz="2500" b="0" dirty="0" smtClean="0">
                  <a:solidFill>
                    <a:srgbClr val="000000"/>
                  </a:solidFill>
                  <a:latin typeface="+mn-lt"/>
                  <a:ea typeface="+mn-ea"/>
                </a:rPr>
                <a:t>Hash Function</a:t>
              </a:r>
            </a:p>
          </p:txBody>
        </p:sp>
      </p:grpSp>
      <p:grpSp>
        <p:nvGrpSpPr>
          <p:cNvPr id="231" name="Group 91"/>
          <p:cNvGrpSpPr>
            <a:grpSpLocks noChangeAspect="1"/>
          </p:cNvGrpSpPr>
          <p:nvPr/>
        </p:nvGrpSpPr>
        <p:grpSpPr bwMode="auto">
          <a:xfrm>
            <a:off x="165700" y="3878931"/>
            <a:ext cx="1975694" cy="477916"/>
            <a:chOff x="0" y="1728"/>
            <a:chExt cx="864" cy="209"/>
          </a:xfrm>
        </p:grpSpPr>
        <p:grpSp>
          <p:nvGrpSpPr>
            <p:cNvPr id="232" name="Group 92"/>
            <p:cNvGrpSpPr>
              <a:grpSpLocks/>
            </p:cNvGrpSpPr>
            <p:nvPr/>
          </p:nvGrpSpPr>
          <p:grpSpPr bwMode="auto">
            <a:xfrm>
              <a:off x="432" y="1728"/>
              <a:ext cx="432" cy="209"/>
              <a:chOff x="432" y="1728"/>
              <a:chExt cx="432" cy="209"/>
            </a:xfrm>
          </p:grpSpPr>
          <p:sp>
            <p:nvSpPr>
              <p:cNvPr id="236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37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393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3 5 6</a:t>
                </a:r>
              </a:p>
            </p:txBody>
          </p:sp>
        </p:grpSp>
        <p:grpSp>
          <p:nvGrpSpPr>
            <p:cNvPr id="233" name="Group 95"/>
            <p:cNvGrpSpPr>
              <a:grpSpLocks/>
            </p:cNvGrpSpPr>
            <p:nvPr/>
          </p:nvGrpSpPr>
          <p:grpSpPr bwMode="auto">
            <a:xfrm>
              <a:off x="0" y="1728"/>
              <a:ext cx="432" cy="209"/>
              <a:chOff x="336" y="1440"/>
              <a:chExt cx="432" cy="209"/>
            </a:xfrm>
          </p:grpSpPr>
          <p:sp>
            <p:nvSpPr>
              <p:cNvPr id="234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35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97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1 2 +</a:t>
                </a:r>
              </a:p>
            </p:txBody>
          </p:sp>
        </p:grpSp>
      </p:grpSp>
      <p:grpSp>
        <p:nvGrpSpPr>
          <p:cNvPr id="238" name="Group 98"/>
          <p:cNvGrpSpPr>
            <a:grpSpLocks noChangeAspect="1"/>
          </p:cNvGrpSpPr>
          <p:nvPr/>
        </p:nvGrpSpPr>
        <p:grpSpPr bwMode="auto">
          <a:xfrm>
            <a:off x="165696" y="4488529"/>
            <a:ext cx="1696720" cy="482489"/>
            <a:chOff x="0" y="2160"/>
            <a:chExt cx="742" cy="211"/>
          </a:xfrm>
        </p:grpSpPr>
        <p:grpSp>
          <p:nvGrpSpPr>
            <p:cNvPr id="239" name="Group 99"/>
            <p:cNvGrpSpPr>
              <a:grpSpLocks/>
            </p:cNvGrpSpPr>
            <p:nvPr/>
          </p:nvGrpSpPr>
          <p:grpSpPr bwMode="auto">
            <a:xfrm>
              <a:off x="432" y="2162"/>
              <a:ext cx="310" cy="209"/>
              <a:chOff x="4416" y="1440"/>
              <a:chExt cx="672" cy="217"/>
            </a:xfrm>
          </p:grpSpPr>
          <p:sp>
            <p:nvSpPr>
              <p:cNvPr id="243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44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59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5 6</a:t>
                </a:r>
              </a:p>
            </p:txBody>
          </p:sp>
        </p:grpSp>
        <p:grpSp>
          <p:nvGrpSpPr>
            <p:cNvPr id="240" name="Group 102"/>
            <p:cNvGrpSpPr>
              <a:grpSpLocks/>
            </p:cNvGrpSpPr>
            <p:nvPr/>
          </p:nvGrpSpPr>
          <p:grpSpPr bwMode="auto">
            <a:xfrm>
              <a:off x="0" y="2160"/>
              <a:ext cx="432" cy="209"/>
              <a:chOff x="336" y="1440"/>
              <a:chExt cx="432" cy="209"/>
            </a:xfrm>
          </p:grpSpPr>
          <p:sp>
            <p:nvSpPr>
              <p:cNvPr id="241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42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97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1 3 +</a:t>
                </a:r>
              </a:p>
            </p:txBody>
          </p:sp>
        </p:grpSp>
      </p:grpSp>
      <p:grpSp>
        <p:nvGrpSpPr>
          <p:cNvPr id="245" name="Group 105"/>
          <p:cNvGrpSpPr>
            <a:grpSpLocks noChangeAspect="1"/>
          </p:cNvGrpSpPr>
          <p:nvPr/>
        </p:nvGrpSpPr>
        <p:grpSpPr bwMode="auto">
          <a:xfrm>
            <a:off x="165701" y="5098117"/>
            <a:ext cx="1426892" cy="482488"/>
            <a:chOff x="0" y="2544"/>
            <a:chExt cx="624" cy="211"/>
          </a:xfrm>
        </p:grpSpPr>
        <p:grpSp>
          <p:nvGrpSpPr>
            <p:cNvPr id="246" name="Group 106"/>
            <p:cNvGrpSpPr>
              <a:grpSpLocks/>
            </p:cNvGrpSpPr>
            <p:nvPr/>
          </p:nvGrpSpPr>
          <p:grpSpPr bwMode="auto">
            <a:xfrm>
              <a:off x="417" y="2546"/>
              <a:ext cx="207" cy="209"/>
              <a:chOff x="4363" y="1440"/>
              <a:chExt cx="725" cy="217"/>
            </a:xfrm>
          </p:grpSpPr>
          <p:sp>
            <p:nvSpPr>
              <p:cNvPr id="250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51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55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6</a:t>
                </a:r>
              </a:p>
            </p:txBody>
          </p:sp>
        </p:grpSp>
        <p:grpSp>
          <p:nvGrpSpPr>
            <p:cNvPr id="247" name="Group 109"/>
            <p:cNvGrpSpPr>
              <a:grpSpLocks/>
            </p:cNvGrpSpPr>
            <p:nvPr/>
          </p:nvGrpSpPr>
          <p:grpSpPr bwMode="auto">
            <a:xfrm>
              <a:off x="0" y="2544"/>
              <a:ext cx="432" cy="209"/>
              <a:chOff x="336" y="1440"/>
              <a:chExt cx="432" cy="209"/>
            </a:xfrm>
          </p:grpSpPr>
          <p:sp>
            <p:nvSpPr>
              <p:cNvPr id="248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altLang="en-US" sz="25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</a:endParaRPr>
              </a:p>
            </p:txBody>
          </p:sp>
          <p:sp>
            <p:nvSpPr>
              <p:cNvPr id="249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97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5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+mn-ea"/>
                  </a:rPr>
                  <a:t>1 5 +</a:t>
                </a:r>
              </a:p>
            </p:txBody>
          </p:sp>
        </p:grpSp>
      </p:grpSp>
      <p:sp>
        <p:nvSpPr>
          <p:cNvPr id="252" name="Line 75"/>
          <p:cNvSpPr>
            <a:spLocks noChangeShapeType="1"/>
          </p:cNvSpPr>
          <p:nvPr/>
        </p:nvSpPr>
        <p:spPr bwMode="auto">
          <a:xfrm>
            <a:off x="2629481" y="3508860"/>
            <a:ext cx="108373" cy="1083733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53" name="Line 75"/>
          <p:cNvSpPr>
            <a:spLocks noChangeShapeType="1"/>
          </p:cNvSpPr>
          <p:nvPr/>
        </p:nvSpPr>
        <p:spPr bwMode="auto">
          <a:xfrm>
            <a:off x="1946830" y="4957298"/>
            <a:ext cx="1588291" cy="1268181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54" name="Line 75"/>
          <p:cNvSpPr>
            <a:spLocks noChangeShapeType="1"/>
          </p:cNvSpPr>
          <p:nvPr/>
        </p:nvSpPr>
        <p:spPr bwMode="auto">
          <a:xfrm>
            <a:off x="2220674" y="4225231"/>
            <a:ext cx="589190" cy="182879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10" name="Rectangle 3209"/>
          <p:cNvSpPr>
            <a:spLocks noChangeArrowheads="1"/>
          </p:cNvSpPr>
          <p:nvPr/>
        </p:nvSpPr>
        <p:spPr bwMode="auto">
          <a:xfrm>
            <a:off x="2243534" y="7952680"/>
            <a:ext cx="1314447" cy="1336040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211" name="Rectangle 3209"/>
          <p:cNvSpPr>
            <a:spLocks noChangeArrowheads="1"/>
          </p:cNvSpPr>
          <p:nvPr/>
        </p:nvSpPr>
        <p:spPr bwMode="auto">
          <a:xfrm>
            <a:off x="4854275" y="4719136"/>
            <a:ext cx="1309982" cy="1380614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213" name="Rectangle 3209"/>
          <p:cNvSpPr>
            <a:spLocks noChangeArrowheads="1"/>
          </p:cNvSpPr>
          <p:nvPr/>
        </p:nvSpPr>
        <p:spPr bwMode="auto">
          <a:xfrm>
            <a:off x="7340782" y="6494977"/>
            <a:ext cx="1407910" cy="2083178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214" name="Rectangle 3209"/>
          <p:cNvSpPr>
            <a:spLocks noChangeArrowheads="1"/>
          </p:cNvSpPr>
          <p:nvPr/>
        </p:nvSpPr>
        <p:spPr bwMode="auto">
          <a:xfrm>
            <a:off x="3500833" y="6076890"/>
            <a:ext cx="1353442" cy="844867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215" name="Rectangle 3209"/>
          <p:cNvSpPr>
            <a:spLocks noChangeArrowheads="1"/>
          </p:cNvSpPr>
          <p:nvPr/>
        </p:nvSpPr>
        <p:spPr bwMode="auto">
          <a:xfrm>
            <a:off x="3688416" y="7780915"/>
            <a:ext cx="1407910" cy="890587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217" name="Text Box 3219"/>
          <p:cNvSpPr txBox="1">
            <a:spLocks noChangeArrowheads="1"/>
          </p:cNvSpPr>
          <p:nvPr/>
        </p:nvSpPr>
        <p:spPr bwMode="auto">
          <a:xfrm>
            <a:off x="9547903" y="4754507"/>
            <a:ext cx="320544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en-US" sz="2500" b="0" dirty="0" smtClean="0">
                <a:solidFill>
                  <a:srgbClr val="000000"/>
                </a:solidFill>
                <a:latin typeface="+mj-lt"/>
                <a:ea typeface="+mn-ea"/>
              </a:rPr>
              <a:t>Match transaction </a:t>
            </a:r>
            <a:r>
              <a:rPr lang="en-US" altLang="en-US" sz="2500" b="0" smtClean="0">
                <a:solidFill>
                  <a:srgbClr val="000000"/>
                </a:solidFill>
                <a:latin typeface="+mj-lt"/>
                <a:ea typeface="+mn-ea"/>
              </a:rPr>
              <a:t>against </a:t>
            </a:r>
            <a:r>
              <a:rPr lang="en-US" altLang="en-US" sz="2500" b="0">
                <a:solidFill>
                  <a:srgbClr val="000000"/>
                </a:solidFill>
                <a:latin typeface="+mj-lt"/>
                <a:ea typeface="+mn-ea"/>
              </a:rPr>
              <a:t>9</a:t>
            </a:r>
            <a:r>
              <a:rPr lang="en-US" altLang="en-US" sz="2500" b="0" smtClea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en-US" sz="2500" b="0" dirty="0" smtClean="0">
                <a:solidFill>
                  <a:srgbClr val="000000"/>
                </a:solidFill>
                <a:latin typeface="+mj-lt"/>
                <a:ea typeface="+mn-ea"/>
              </a:rPr>
              <a:t>out of 15 candidates</a:t>
            </a:r>
          </a:p>
        </p:txBody>
      </p:sp>
    </p:spTree>
    <p:extLst>
      <p:ext uri="{BB962C8B-B14F-4D97-AF65-F5344CB8AC3E}">
        <p14:creationId xmlns:p14="http://schemas.microsoft.com/office/powerpoint/2010/main" val="2887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Factors Affecting Complexity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bg1"/>
                </a:solidFill>
              </a:rPr>
              <a:t>Choice of minimum </a:t>
            </a:r>
            <a:r>
              <a:rPr lang="en-US" altLang="en-US" dirty="0">
                <a:solidFill>
                  <a:srgbClr val="003399"/>
                </a:solidFill>
              </a:rPr>
              <a:t>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solidFill>
                  <a:schemeClr val="bg1"/>
                </a:solidFill>
              </a:rPr>
              <a:t>lowering </a:t>
            </a:r>
            <a:r>
              <a:rPr lang="en-US" altLang="en-US" sz="2500" dirty="0">
                <a:solidFill>
                  <a:schemeClr val="bg1"/>
                </a:solidFill>
              </a:rPr>
              <a:t>support threshold results in more frequent </a:t>
            </a:r>
            <a:r>
              <a:rPr lang="en-US" altLang="en-US" sz="2500" dirty="0" err="1">
                <a:solidFill>
                  <a:schemeClr val="bg1"/>
                </a:solidFill>
              </a:rPr>
              <a:t>itemsets</a:t>
            </a:r>
            <a:endParaRPr lang="en-US" altLang="en-US" sz="25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solidFill>
                  <a:schemeClr val="bg1"/>
                </a:solidFill>
              </a:rPr>
              <a:t>this </a:t>
            </a:r>
            <a:r>
              <a:rPr lang="en-US" altLang="en-US" sz="2500" dirty="0">
                <a:solidFill>
                  <a:schemeClr val="bg1"/>
                </a:solidFill>
              </a:rPr>
              <a:t>may increase number of candidates and max length of frequent </a:t>
            </a:r>
            <a:r>
              <a:rPr lang="en-US" altLang="en-US" sz="2500" dirty="0" err="1" smtClean="0">
                <a:solidFill>
                  <a:schemeClr val="bg1"/>
                </a:solidFill>
              </a:rPr>
              <a:t>itemsets</a:t>
            </a:r>
            <a:endParaRPr lang="en-US" altLang="en-US" sz="25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en-US" sz="2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bg1"/>
                </a:solidFill>
              </a:rPr>
              <a:t>Dimensionality (</a:t>
            </a:r>
            <a:r>
              <a:rPr lang="en-US" altLang="en-US" dirty="0">
                <a:solidFill>
                  <a:srgbClr val="003399"/>
                </a:solidFill>
              </a:rPr>
              <a:t>number of items</a:t>
            </a:r>
            <a:r>
              <a:rPr lang="en-US" altLang="en-US" dirty="0">
                <a:solidFill>
                  <a:schemeClr val="bg1"/>
                </a:solidFill>
              </a:rPr>
              <a:t>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solidFill>
                  <a:schemeClr val="bg1"/>
                </a:solidFill>
              </a:rPr>
              <a:t>more </a:t>
            </a:r>
            <a:r>
              <a:rPr lang="en-US" altLang="en-US" sz="2500" dirty="0">
                <a:solidFill>
                  <a:schemeClr val="bg1"/>
                </a:solidFill>
              </a:rPr>
              <a:t>space is needed to store support count of each item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solidFill>
                  <a:schemeClr val="bg1"/>
                </a:solidFill>
              </a:rPr>
              <a:t>if </a:t>
            </a:r>
            <a:r>
              <a:rPr lang="en-US" altLang="en-US" sz="2500" dirty="0">
                <a:solidFill>
                  <a:schemeClr val="bg1"/>
                </a:solidFill>
              </a:rPr>
              <a:t>number of frequent items also increases, both computation and I/O costs may also </a:t>
            </a:r>
            <a:r>
              <a:rPr lang="en-US" altLang="en-US" sz="2500" dirty="0" smtClean="0">
                <a:solidFill>
                  <a:schemeClr val="bg1"/>
                </a:solidFill>
              </a:rPr>
              <a:t>increase</a:t>
            </a:r>
          </a:p>
          <a:p>
            <a:pPr lvl="1">
              <a:lnSpc>
                <a:spcPct val="80000"/>
              </a:lnSpc>
            </a:pPr>
            <a:endParaRPr lang="en-US" altLang="en-US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3399"/>
                </a:solidFill>
              </a:rPr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solidFill>
                  <a:schemeClr val="bg1"/>
                </a:solidFill>
              </a:rPr>
              <a:t>since </a:t>
            </a:r>
            <a:r>
              <a:rPr lang="en-US" altLang="en-US" sz="2500" dirty="0" err="1">
                <a:solidFill>
                  <a:schemeClr val="bg1"/>
                </a:solidFill>
              </a:rPr>
              <a:t>Apriori</a:t>
            </a:r>
            <a:r>
              <a:rPr lang="en-US" altLang="en-US" sz="2500" dirty="0">
                <a:solidFill>
                  <a:schemeClr val="bg1"/>
                </a:solidFill>
              </a:rPr>
              <a:t> makes multiple passes, run time of algorithm may increase with number of </a:t>
            </a:r>
            <a:r>
              <a:rPr lang="en-US" altLang="en-US" sz="2500" dirty="0" smtClean="0">
                <a:solidFill>
                  <a:schemeClr val="bg1"/>
                </a:solidFill>
              </a:rPr>
              <a:t>transactions</a:t>
            </a:r>
          </a:p>
          <a:p>
            <a:pPr lvl="1">
              <a:lnSpc>
                <a:spcPct val="80000"/>
              </a:lnSpc>
            </a:pPr>
            <a:endParaRPr lang="en-US" altLang="en-US" sz="25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3399"/>
                </a:solidFill>
              </a:rPr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solidFill>
                  <a:schemeClr val="bg1"/>
                </a:solidFill>
              </a:rPr>
              <a:t>transaction </a:t>
            </a:r>
            <a:r>
              <a:rPr lang="en-US" altLang="en-US" sz="2500" dirty="0">
                <a:solidFill>
                  <a:schemeClr val="bg1"/>
                </a:solidFill>
              </a:rPr>
              <a:t>width increases with denser data sets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solidFill>
                  <a:schemeClr val="bg1"/>
                </a:solidFill>
              </a:rPr>
              <a:t>this </a:t>
            </a:r>
            <a:r>
              <a:rPr lang="en-US" altLang="en-US" sz="2500" dirty="0">
                <a:solidFill>
                  <a:schemeClr val="bg1"/>
                </a:solidFill>
              </a:rPr>
              <a:t>may increase max length of frequent </a:t>
            </a:r>
            <a:r>
              <a:rPr lang="en-US" altLang="en-US" sz="2500" dirty="0" err="1">
                <a:solidFill>
                  <a:schemeClr val="bg1"/>
                </a:solidFill>
              </a:rPr>
              <a:t>itemsets</a:t>
            </a:r>
            <a:r>
              <a:rPr lang="en-US" altLang="en-US" sz="2500" dirty="0">
                <a:solidFill>
                  <a:schemeClr val="bg1"/>
                </a:solidFill>
              </a:rPr>
              <a:t> and traversals of hash tree (number of subsets in a transaction increases with its width)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27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3019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Compact Representation of Frequent </a:t>
            </a:r>
            <a:r>
              <a:rPr lang="en-US" altLang="en-US" dirty="0" err="1"/>
              <a:t>Itemsets</a:t>
            </a:r>
            <a:endParaRPr lang="en-US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5884912"/>
            <a:ext cx="11049000" cy="2192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bg1"/>
                </a:solidFill>
              </a:rPr>
              <a:t>Some </a:t>
            </a:r>
            <a:r>
              <a:rPr lang="en-US" altLang="en-US" dirty="0" err="1">
                <a:solidFill>
                  <a:schemeClr val="bg1"/>
                </a:solidFill>
              </a:rPr>
              <a:t>itemsets</a:t>
            </a:r>
            <a:r>
              <a:rPr lang="en-US" altLang="en-US" dirty="0">
                <a:solidFill>
                  <a:schemeClr val="bg1"/>
                </a:solidFill>
              </a:rPr>
              <a:t> are redundant because they have identical support as their </a:t>
            </a:r>
            <a:r>
              <a:rPr lang="en-US" altLang="en-US" dirty="0" smtClean="0">
                <a:solidFill>
                  <a:schemeClr val="bg1"/>
                </a:solidFill>
              </a:rPr>
              <a:t>supersets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bg1"/>
                </a:solidFill>
              </a:rPr>
              <a:t>Number of frequent </a:t>
            </a:r>
            <a:r>
              <a:rPr lang="en-US" altLang="en-US" dirty="0" err="1">
                <a:solidFill>
                  <a:schemeClr val="bg1"/>
                </a:solidFill>
              </a:rPr>
              <a:t>itemsets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bg1"/>
                </a:solidFill>
              </a:rPr>
              <a:t>Need a compact representation</a:t>
            </a:r>
            <a:endParaRPr lang="en-US" altLang="en-US" sz="2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36" y="1996480"/>
            <a:ext cx="11887493" cy="362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481620"/>
              </p:ext>
            </p:extLst>
          </p:nvPr>
        </p:nvGraphicFramePr>
        <p:xfrm>
          <a:off x="6070352" y="6532984"/>
          <a:ext cx="1937613" cy="1152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46" name="Equation" r:id="rId4" imgW="1409400" imgH="838080" progId="Equation.3">
                  <p:embed/>
                </p:oleObj>
              </mc:Choice>
              <mc:Fallback>
                <p:oleObj name="Equation" r:id="rId4" imgW="1409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352" y="6532984"/>
                        <a:ext cx="1937613" cy="1152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28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5385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Factors Affecting Complexity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err="1"/>
              <a:t>itemset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chemeClr val="accent1"/>
                </a:solidFill>
              </a:rPr>
              <a:t>closed</a:t>
            </a:r>
            <a:r>
              <a:rPr lang="en-US" altLang="en-US" dirty="0"/>
              <a:t> if none of its immediate supersets has the same support as the </a:t>
            </a:r>
            <a:r>
              <a:rPr lang="en-US" altLang="en-US" dirty="0" err="1"/>
              <a:t>itemset</a:t>
            </a:r>
            <a:endParaRPr lang="en-US" altLang="en-US" dirty="0"/>
          </a:p>
          <a:p>
            <a:r>
              <a:rPr lang="en-US" altLang="en-US" dirty="0" smtClean="0"/>
              <a:t>Compact </a:t>
            </a:r>
            <a:r>
              <a:rPr lang="en-US" altLang="en-US" dirty="0"/>
              <a:t>representation of </a:t>
            </a:r>
            <a:r>
              <a:rPr lang="en-US" altLang="en-US" dirty="0" err="1"/>
              <a:t>itemsets</a:t>
            </a:r>
            <a:r>
              <a:rPr lang="en-US" altLang="en-US" dirty="0"/>
              <a:t> without loss of support info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621644"/>
              </p:ext>
            </p:extLst>
          </p:nvPr>
        </p:nvGraphicFramePr>
        <p:xfrm>
          <a:off x="1192213" y="4194002"/>
          <a:ext cx="2779712" cy="25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37" name="Worksheet" r:id="rId3" imgW="1952671" imgH="1781332" progId="Excel.Sheet.8">
                  <p:embed/>
                </p:oleObj>
              </mc:Choice>
              <mc:Fallback>
                <p:oleObj name="Worksheet" r:id="rId3" imgW="1952671" imgH="1781332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4194002"/>
                        <a:ext cx="2779712" cy="253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066560"/>
              </p:ext>
            </p:extLst>
          </p:nvPr>
        </p:nvGraphicFramePr>
        <p:xfrm>
          <a:off x="5527675" y="3652838"/>
          <a:ext cx="3195638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38" name="Worksheet" r:id="rId5" imgW="2247768" imgH="3149731" progId="Excel.Sheet.8">
                  <p:embed/>
                </p:oleObj>
              </mc:Choice>
              <mc:Fallback>
                <p:oleObj name="Worksheet" r:id="rId5" imgW="2247768" imgH="3149731" progId="Excel.Sheet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3652838"/>
                        <a:ext cx="3195638" cy="447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281198"/>
              </p:ext>
            </p:extLst>
          </p:nvPr>
        </p:nvGraphicFramePr>
        <p:xfrm>
          <a:off x="9212263" y="4086052"/>
          <a:ext cx="3024187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39" name="Worksheet" r:id="rId7" imgW="2152620" imgH="1781332" progId="Excel.Sheet.8">
                  <p:embed/>
                </p:oleObj>
              </mc:Choice>
              <mc:Fallback>
                <p:oleObj name="Worksheet" r:id="rId7" imgW="2152620" imgH="1781332" progId="Excel.Sheet.8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2263" y="4086052"/>
                        <a:ext cx="3024187" cy="257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29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696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33494" y="4009814"/>
            <a:ext cx="5960533" cy="5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25120" y="4876801"/>
          <a:ext cx="6177280" cy="360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0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" y="4876801"/>
                        <a:ext cx="6177280" cy="3601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935893" y="4334934"/>
            <a:ext cx="5418667" cy="5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Example of Association Rules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586134" y="5201920"/>
            <a:ext cx="4660053" cy="133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0"/>
              <a:t>{Diaper} </a:t>
            </a:r>
            <a:r>
              <a:rPr lang="en-US" altLang="en-US" sz="2600" b="0">
                <a:sym typeface="Symbol" pitchFamily="18" charset="2"/>
              </a:rPr>
              <a:t> {Beer},</a:t>
            </a:r>
            <a:br>
              <a:rPr lang="en-US" altLang="en-US" sz="2600" b="0">
                <a:sym typeface="Symbol" pitchFamily="18" charset="2"/>
              </a:rPr>
            </a:br>
            <a:r>
              <a:rPr lang="en-US" altLang="en-US" sz="2600" b="0">
                <a:sym typeface="Symbol" pitchFamily="18" charset="2"/>
              </a:rPr>
              <a:t>{Milk, Bread}  {Eggs,Coke},</a:t>
            </a:r>
            <a:br>
              <a:rPr lang="en-US" altLang="en-US" sz="2600" b="0">
                <a:sym typeface="Symbol" pitchFamily="18" charset="2"/>
              </a:rPr>
            </a:br>
            <a:r>
              <a:rPr lang="en-US" altLang="en-US" sz="26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935893" y="7044267"/>
            <a:ext cx="5743787" cy="99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/>
              <a:t>Implication means co-occurrence, not causality!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69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Frequent Itemset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81450"/>
              </p:ext>
            </p:extLst>
          </p:nvPr>
        </p:nvGraphicFramePr>
        <p:xfrm>
          <a:off x="1652694" y="1661186"/>
          <a:ext cx="10155484" cy="693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7"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694" y="1661186"/>
                        <a:ext cx="10155484" cy="693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340622" y="7881364"/>
            <a:ext cx="1580444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Border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1867" y="7472706"/>
            <a:ext cx="2013937" cy="90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Infrequent </a:t>
            </a:r>
            <a:r>
              <a:rPr lang="en-US" altLang="en-US" sz="2500" b="0" dirty="0" err="1" smtClean="0">
                <a:solidFill>
                  <a:schemeClr val="bg1"/>
                </a:solidFill>
                <a:latin typeface="+mj-lt"/>
              </a:rPr>
              <a:t>itemsets</a:t>
            </a:r>
            <a:endParaRPr lang="en-US" altLang="en-US" sz="25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85776" y="2212504"/>
            <a:ext cx="1582703" cy="90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Maximal </a:t>
            </a:r>
            <a:r>
              <a:rPr lang="en-US" altLang="en-US" sz="2500" b="0" dirty="0" err="1" smtClean="0">
                <a:solidFill>
                  <a:schemeClr val="bg1"/>
                </a:solidFill>
                <a:latin typeface="+mj-lt"/>
              </a:rPr>
              <a:t>itemsets</a:t>
            </a:r>
            <a:endParaRPr lang="en-US" altLang="en-US" sz="25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1765582" y="6045790"/>
            <a:ext cx="225778" cy="1528516"/>
          </a:xfrm>
          <a:prstGeom prst="line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 flipV="1">
            <a:off x="2442916" y="3088102"/>
            <a:ext cx="1465298" cy="918916"/>
          </a:xfrm>
          <a:prstGeom prst="line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2442916" y="5944191"/>
            <a:ext cx="1465298" cy="1630116"/>
          </a:xfrm>
          <a:prstGeom prst="line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2555805" y="7371107"/>
            <a:ext cx="903111" cy="408657"/>
          </a:xfrm>
          <a:prstGeom prst="line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 flipV="1">
            <a:off x="2330027" y="7982964"/>
            <a:ext cx="3835965" cy="408658"/>
          </a:xfrm>
          <a:prstGeom prst="line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 flipV="1">
            <a:off x="2217138" y="3189702"/>
            <a:ext cx="3743396" cy="2372924"/>
          </a:xfrm>
          <a:prstGeom prst="line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2104250" y="5944191"/>
            <a:ext cx="790222" cy="1528515"/>
          </a:xfrm>
          <a:prstGeom prst="line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644033" y="471927"/>
            <a:ext cx="6313071" cy="9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 dirty="0">
                <a:solidFill>
                  <a:schemeClr val="bg1"/>
                </a:solidFill>
              </a:rPr>
              <a:t>An </a:t>
            </a:r>
            <a:r>
              <a:rPr lang="en-US" altLang="en-US" sz="2800" b="0" dirty="0" err="1">
                <a:solidFill>
                  <a:schemeClr val="bg1"/>
                </a:solidFill>
              </a:rPr>
              <a:t>itemset</a:t>
            </a:r>
            <a:r>
              <a:rPr lang="en-US" altLang="en-US" sz="2800" b="0" dirty="0">
                <a:solidFill>
                  <a:schemeClr val="bg1"/>
                </a:solidFill>
              </a:rPr>
              <a:t> is </a:t>
            </a:r>
            <a:r>
              <a:rPr lang="en-US" altLang="en-US" sz="2800" b="0" dirty="0">
                <a:solidFill>
                  <a:schemeClr val="accent1"/>
                </a:solidFill>
              </a:rPr>
              <a:t>maximal frequent </a:t>
            </a:r>
            <a:r>
              <a:rPr lang="en-US" altLang="en-US" sz="2800" b="0" dirty="0">
                <a:solidFill>
                  <a:schemeClr val="bg1"/>
                </a:solidFill>
              </a:rPr>
              <a:t>if none of its immediate supersets is frequent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0512213" y="1924472"/>
            <a:ext cx="2275840" cy="167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disadvantage:</a:t>
            </a:r>
            <a:br>
              <a:rPr lang="en-US" altLang="en-US" sz="2500" b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no info about support of subsets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30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057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Itemsets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624615"/>
              </p:ext>
            </p:extLst>
          </p:nvPr>
        </p:nvGraphicFramePr>
        <p:xfrm>
          <a:off x="325120" y="2607100"/>
          <a:ext cx="2275840" cy="313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6"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" y="2607100"/>
                        <a:ext cx="2275840" cy="3133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2600961" y="1517226"/>
          <a:ext cx="10281920" cy="752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7" name="VISIO" r:id="rId5" imgW="10116360" imgH="7404120" progId="Visio.Drawing.6">
                  <p:embed/>
                </p:oleObj>
              </mc:Choice>
              <mc:Fallback>
                <p:oleObj name="VISIO" r:id="rId5" imgW="10116360" imgH="7404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961" y="1517226"/>
                        <a:ext cx="10281920" cy="7522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187093" y="1348408"/>
            <a:ext cx="2580003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Transaction Ids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9103359" y="1842347"/>
            <a:ext cx="1419002" cy="541867"/>
          </a:xfrm>
          <a:prstGeom prst="line">
            <a:avLst/>
          </a:prstGeom>
          <a:noFill/>
          <a:ln w="444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11054079" y="1950720"/>
            <a:ext cx="129000" cy="325120"/>
          </a:xfrm>
          <a:prstGeom prst="line">
            <a:avLst/>
          </a:prstGeom>
          <a:noFill/>
          <a:ln w="444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66893" y="7352501"/>
            <a:ext cx="2983180" cy="90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Not supported by any transactions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550073" y="8045152"/>
            <a:ext cx="3710940" cy="624715"/>
          </a:xfrm>
          <a:prstGeom prst="line">
            <a:avLst/>
          </a:prstGeom>
          <a:noFill/>
          <a:ln w="5080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3550073" y="7802880"/>
            <a:ext cx="2627207" cy="0"/>
          </a:xfrm>
          <a:prstGeom prst="line">
            <a:avLst/>
          </a:prstGeom>
          <a:noFill/>
          <a:ln w="5080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31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43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Frequent Itemsets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86975"/>
              </p:ext>
            </p:extLst>
          </p:nvPr>
        </p:nvGraphicFramePr>
        <p:xfrm>
          <a:off x="325120" y="1517227"/>
          <a:ext cx="10078720" cy="73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6" name="VISIO" r:id="rId3" imgW="10164960" imgH="7378560" progId="Visio.Drawing.6">
                  <p:embed/>
                </p:oleObj>
              </mc:Choice>
              <mc:Fallback>
                <p:oleObj name="VISIO" r:id="rId3" imgW="10164960" imgH="7378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" y="1517227"/>
                        <a:ext cx="10078720" cy="73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0" y="1714513"/>
            <a:ext cx="3251200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Minimum support = 2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970347" y="7261014"/>
            <a:ext cx="2796749" cy="109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>
                <a:solidFill>
                  <a:schemeClr val="bg1"/>
                </a:solidFill>
                <a:latin typeface="+mj-lt"/>
              </a:rPr>
              <a:t># Closed = 9</a:t>
            </a:r>
          </a:p>
          <a:p>
            <a:pPr>
              <a:spcBef>
                <a:spcPct val="50000"/>
              </a:spcBef>
            </a:pPr>
            <a:r>
              <a:rPr lang="en-US" altLang="en-US" sz="2500" b="0">
                <a:solidFill>
                  <a:schemeClr val="bg1"/>
                </a:solidFill>
                <a:latin typeface="+mj-lt"/>
              </a:rPr>
              <a:t># Maximal = 4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0728960" y="2709334"/>
            <a:ext cx="2038136" cy="90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Closed and maximal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9211733" y="3142826"/>
            <a:ext cx="1517227" cy="866987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10295467" y="3142826"/>
            <a:ext cx="433493" cy="866987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6935893" y="1950720"/>
            <a:ext cx="866987" cy="541867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8035713" y="1195591"/>
            <a:ext cx="2167467" cy="90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j-lt"/>
              </a:rPr>
              <a:t>Closed but not maximal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5635413" y="1733974"/>
            <a:ext cx="2167467" cy="758613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8128000" y="2059094"/>
            <a:ext cx="0" cy="433493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32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095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Itemsets</a:t>
            </a:r>
          </a:p>
        </p:txBody>
      </p:sp>
      <p:graphicFrame>
        <p:nvGraphicFramePr>
          <p:cNvPr id="1843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800736"/>
              </p:ext>
            </p:extLst>
          </p:nvPr>
        </p:nvGraphicFramePr>
        <p:xfrm>
          <a:off x="3550072" y="2140496"/>
          <a:ext cx="6421618" cy="59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9" name="Visio" r:id="rId3" imgW="6603848" imgH="6157987" progId="Visio.Drawing.6">
                  <p:embed/>
                </p:oleObj>
              </mc:Choice>
              <mc:Fallback>
                <p:oleObj name="Visio" r:id="rId3" imgW="6603848" imgH="615798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072" y="2140496"/>
                        <a:ext cx="6421618" cy="59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33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878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Methods for Frequent </a:t>
            </a:r>
            <a:r>
              <a:rPr lang="en-US" dirty="0" err="1"/>
              <a:t>Itemset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0" dirty="0" smtClean="0"/>
              <a:t>General-to-specific (as </a:t>
            </a:r>
            <a:r>
              <a:rPr lang="en-US" altLang="en-US" sz="2900" dirty="0" err="1"/>
              <a:t>Apriori</a:t>
            </a:r>
            <a:r>
              <a:rPr lang="en-US" altLang="en-US" sz="2900" dirty="0"/>
              <a:t>) vs Specific-to-general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64887864"/>
              </p:ext>
            </p:extLst>
          </p:nvPr>
        </p:nvGraphicFramePr>
        <p:xfrm>
          <a:off x="1461840" y="3246834"/>
          <a:ext cx="974725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5" name="Visio" r:id="rId3" imgW="9745574" imgH="5086201" progId="Visio.Drawing.6">
                  <p:embed/>
                </p:oleObj>
              </mc:Choice>
              <mc:Fallback>
                <p:oleObj name="Visio" r:id="rId3" imgW="9745574" imgH="5086201" progId="Visio.Drawing.6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840" y="3246834"/>
                        <a:ext cx="974725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680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Methods for Frequent </a:t>
            </a:r>
            <a:r>
              <a:rPr lang="en-US" dirty="0" err="1"/>
              <a:t>Itemset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0" dirty="0" smtClean="0"/>
              <a:t>Equivalent </a:t>
            </a:r>
            <a:r>
              <a:rPr lang="en-US" altLang="en-US" sz="2900" dirty="0"/>
              <a:t>Classes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2264712"/>
              </p:ext>
            </p:extLst>
          </p:nvPr>
        </p:nvGraphicFramePr>
        <p:xfrm>
          <a:off x="2397944" y="2644552"/>
          <a:ext cx="9786937" cy="56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9" name="Visio" r:id="rId3" imgW="9786468" imgH="5617746" progId="Visio.Drawing.6">
                  <p:embed/>
                </p:oleObj>
              </mc:Choice>
              <mc:Fallback>
                <p:oleObj name="Visio" r:id="rId3" imgW="9786468" imgH="5617746" progId="Visio.Drawing.6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944" y="2644552"/>
                        <a:ext cx="9786937" cy="561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800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Methods for Frequent </a:t>
            </a:r>
            <a:r>
              <a:rPr lang="en-US" dirty="0" err="1"/>
              <a:t>Itemset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</a:t>
            </a:r>
            <a:r>
              <a:rPr lang="en-US" altLang="en-US" dirty="0" smtClean="0"/>
              <a:t>readth-first vs depth-first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290389"/>
              </p:ext>
            </p:extLst>
          </p:nvPr>
        </p:nvGraphicFramePr>
        <p:xfrm>
          <a:off x="597744" y="3114824"/>
          <a:ext cx="11812587" cy="478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3" name="Visio" r:id="rId3" imgW="9664141" imgH="3915272" progId="Visio.Drawing.6">
                  <p:embed/>
                </p:oleObj>
              </mc:Choice>
              <mc:Fallback>
                <p:oleObj name="Visio" r:id="rId3" imgW="9664141" imgH="391527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44" y="3114824"/>
                        <a:ext cx="11812587" cy="478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351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Given a frequent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L, find all non-empty subsets f </a:t>
            </a:r>
            <a:r>
              <a:rPr lang="en-US" altLang="en-US" dirty="0" smtClean="0">
                <a:sym typeface="Symbol" pitchFamily="18" charset="2"/>
              </a:rPr>
              <a:t> L such that f  L – f satisfies the minimum confidence requirement</a:t>
            </a:r>
          </a:p>
          <a:p>
            <a:endParaRPr lang="en-US" altLang="en-US" dirty="0" smtClean="0">
              <a:sym typeface="Symbol" pitchFamily="18" charset="2"/>
            </a:endParaRPr>
          </a:p>
          <a:p>
            <a:r>
              <a:rPr lang="en-US" altLang="en-US" dirty="0" smtClean="0">
                <a:sym typeface="Symbol" pitchFamily="18" charset="2"/>
              </a:rPr>
              <a:t>If {A,B,C,D} is a frequent </a:t>
            </a:r>
            <a:r>
              <a:rPr lang="en-US" altLang="en-US" dirty="0" err="1" smtClean="0">
                <a:sym typeface="Symbol" pitchFamily="18" charset="2"/>
              </a:rPr>
              <a:t>itemset</a:t>
            </a:r>
            <a:r>
              <a:rPr lang="en-US" altLang="en-US" dirty="0" smtClean="0">
                <a:sym typeface="Symbol" pitchFamily="18" charset="2"/>
              </a:rPr>
              <a:t>, candidate rules: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ABC  D, 	ABD  C, 	ACD  B, 	BCD  A,</a:t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A  BCD,	B  ACD,	C  ABD, 	D  ABC,</a:t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AB  CD,	AC  BD, 	AD  BC, 	BC  AD, </a:t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BD  AC, 	CD  AB</a:t>
            </a:r>
            <a:endParaRPr lang="en-US" altLang="en-US" sz="2800" dirty="0">
              <a:sym typeface="Symbol" pitchFamily="18" charset="2"/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If |L| =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, then there are 2</a:t>
            </a:r>
            <a:r>
              <a:rPr lang="en-US" altLang="en-US" i="1" baseline="30000" dirty="0" smtClean="0"/>
              <a:t>k</a:t>
            </a:r>
            <a:r>
              <a:rPr lang="en-US" altLang="en-US" dirty="0" smtClean="0"/>
              <a:t> – 2 candidate association rules (ignoring L </a:t>
            </a:r>
            <a:r>
              <a:rPr lang="en-US" altLang="en-US" dirty="0" smtClean="0">
                <a:sym typeface="Symbol" pitchFamily="18" charset="2"/>
              </a:rPr>
              <a:t>  and   L)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37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9174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How to efficiently generate rules from frequent </a:t>
            </a:r>
            <a:r>
              <a:rPr lang="en-US" altLang="en-US" dirty="0" err="1" smtClean="0">
                <a:sym typeface="Symbol" pitchFamily="18" charset="2"/>
              </a:rPr>
              <a:t>itemsets</a:t>
            </a:r>
            <a:r>
              <a:rPr lang="en-US" altLang="en-US" dirty="0" smtClean="0">
                <a:sym typeface="Symbol" pitchFamily="18" charset="2"/>
              </a:rPr>
              <a:t>?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In general, confidence does not have a monotone property:</a:t>
            </a:r>
            <a:r>
              <a:rPr lang="en-US" altLang="en-US" dirty="0">
                <a:sym typeface="Symbol" pitchFamily="18" charset="2"/>
              </a:rPr>
              <a:t/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	</a:t>
            </a:r>
            <a:r>
              <a:rPr lang="en-US" altLang="en-US" sz="2800" dirty="0" smtClean="0">
                <a:sym typeface="Symbol" pitchFamily="18" charset="2"/>
              </a:rPr>
              <a:t>c(ABC D) can be larger or smaller than c(AB D)</a:t>
            </a:r>
          </a:p>
          <a:p>
            <a:pPr lvl="3">
              <a:lnSpc>
                <a:spcPct val="90000"/>
              </a:lnSpc>
            </a:pPr>
            <a:endParaRPr lang="en-US" altLang="en-US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But confidence of rules generated from the </a:t>
            </a:r>
            <a:r>
              <a:rPr lang="en-US" altLang="en-US" dirty="0" smtClean="0">
                <a:solidFill>
                  <a:srgbClr val="003399"/>
                </a:solidFill>
                <a:sym typeface="Symbol" pitchFamily="18" charset="2"/>
              </a:rPr>
              <a:t>same </a:t>
            </a:r>
            <a:r>
              <a:rPr lang="en-US" altLang="en-US" dirty="0" err="1" smtClean="0">
                <a:solidFill>
                  <a:srgbClr val="003399"/>
                </a:solidFill>
                <a:sym typeface="Symbol" pitchFamily="18" charset="2"/>
              </a:rPr>
              <a:t>itemset</a:t>
            </a:r>
            <a:r>
              <a:rPr lang="en-US" altLang="en-US" dirty="0" smtClean="0">
                <a:solidFill>
                  <a:srgbClr val="003399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does have a monotone property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For example, L = {A,B,C,D}: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		c(ABC  D)  c(AB  CD)  c(A  BCD)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itchFamily="18" charset="2"/>
              </a:rPr>
              <a:t>Confidence is a decreasing function of the number of items on the RHS of the rule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38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0157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 for Apriori Algorithm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1300480" y="2018454"/>
          <a:ext cx="10837333" cy="610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0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480" y="2018454"/>
                        <a:ext cx="10837333" cy="6109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9814768" y="1950720"/>
            <a:ext cx="2601414" cy="56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b="0" dirty="0">
                <a:solidFill>
                  <a:srgbClr val="003399"/>
                </a:solidFill>
                <a:latin typeface="+mj-lt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4809" y="2018454"/>
            <a:ext cx="11903005" cy="6723662"/>
            <a:chOff x="-40" y="894"/>
            <a:chExt cx="5272" cy="2978"/>
          </a:xfrm>
        </p:grpSpPr>
        <p:graphicFrame>
          <p:nvGraphicFramePr>
            <p:cNvPr id="2253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5939048"/>
                </p:ext>
              </p:extLst>
            </p:nvPr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01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7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538" name="Text Box 8"/>
            <p:cNvSpPr txBox="1">
              <a:spLocks noChangeArrowheads="1"/>
            </p:cNvSpPr>
            <p:nvPr/>
          </p:nvSpPr>
          <p:spPr bwMode="auto">
            <a:xfrm>
              <a:off x="-40" y="3143"/>
              <a:ext cx="72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500" b="0" dirty="0">
                  <a:solidFill>
                    <a:schemeClr val="bg2"/>
                  </a:solidFill>
                </a:rPr>
                <a:t>Pruned Rules</a:t>
              </a:r>
            </a:p>
          </p:txBody>
        </p:sp>
      </p:grpSp>
      <p:sp>
        <p:nvSpPr>
          <p:cNvPr id="22535" name="Line 9"/>
          <p:cNvSpPr>
            <a:spLocks noChangeShapeType="1"/>
          </p:cNvSpPr>
          <p:nvPr/>
        </p:nvSpPr>
        <p:spPr bwMode="auto">
          <a:xfrm>
            <a:off x="1317824" y="2644552"/>
            <a:ext cx="1584175" cy="637813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237703" y="2031827"/>
            <a:ext cx="2664295" cy="90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2"/>
                </a:solidFill>
                <a:latin typeface="+mj-lt"/>
              </a:rPr>
              <a:t>Low Confidence Rule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39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49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87672" indent="-487672"/>
            <a:r>
              <a:rPr lang="en-US" altLang="en-US" sz="2800" dirty="0" err="1">
                <a:solidFill>
                  <a:srgbClr val="003399"/>
                </a:solidFill>
              </a:rPr>
              <a:t>Itemset</a:t>
            </a:r>
            <a:endParaRPr lang="en-US" altLang="en-US" sz="2800" dirty="0">
              <a:solidFill>
                <a:srgbClr val="003399"/>
              </a:solidFill>
            </a:endParaRPr>
          </a:p>
          <a:p>
            <a:pPr marL="1056623" lvl="1" indent="-406394"/>
            <a:r>
              <a:rPr lang="en-US" altLang="en-US" sz="2600" dirty="0"/>
              <a:t>A collection of one or more items</a:t>
            </a:r>
          </a:p>
          <a:p>
            <a:pPr marL="1625575" lvl="2" indent="-325115"/>
            <a:r>
              <a:rPr lang="en-US" altLang="en-US" sz="2300" dirty="0"/>
              <a:t>Example: {Milk, Bread, Diaper}</a:t>
            </a:r>
          </a:p>
          <a:p>
            <a:pPr marL="1056623" lvl="1" indent="-406394"/>
            <a:r>
              <a:rPr lang="en-US" altLang="en-US" sz="2600" dirty="0"/>
              <a:t>k-</a:t>
            </a:r>
            <a:r>
              <a:rPr lang="en-US" altLang="en-US" sz="2600" dirty="0" err="1"/>
              <a:t>itemset</a:t>
            </a:r>
            <a:endParaRPr lang="en-US" altLang="en-US" sz="2600" dirty="0"/>
          </a:p>
          <a:p>
            <a:pPr marL="1625575" lvl="2" indent="-325115"/>
            <a:r>
              <a:rPr lang="en-US" altLang="en-US" sz="2300" dirty="0"/>
              <a:t>An </a:t>
            </a:r>
            <a:r>
              <a:rPr lang="en-US" altLang="en-US" sz="2300" dirty="0" err="1"/>
              <a:t>itemset</a:t>
            </a:r>
            <a:r>
              <a:rPr lang="en-US" altLang="en-US" sz="2300" dirty="0"/>
              <a:t> that contains k items</a:t>
            </a:r>
            <a:endParaRPr lang="en-US" altLang="en-US" sz="2300" b="1" dirty="0"/>
          </a:p>
          <a:p>
            <a:pPr marL="487672" indent="-487672"/>
            <a:r>
              <a:rPr lang="en-US" altLang="en-US" sz="2800" dirty="0">
                <a:solidFill>
                  <a:srgbClr val="003399"/>
                </a:solidFill>
              </a:rPr>
              <a:t>Support count (</a:t>
            </a:r>
            <a:r>
              <a:rPr lang="en-US" altLang="en-US" sz="2800" dirty="0">
                <a:solidFill>
                  <a:srgbClr val="003399"/>
                </a:solidFill>
                <a:sym typeface="Symbol" pitchFamily="18" charset="2"/>
              </a:rPr>
              <a:t>)</a:t>
            </a:r>
          </a:p>
          <a:p>
            <a:pPr marL="1056623" lvl="1" indent="-406394"/>
            <a:r>
              <a:rPr lang="en-US" altLang="en-US" sz="2600" dirty="0"/>
              <a:t>Frequency of occurrence of an </a:t>
            </a:r>
            <a:r>
              <a:rPr lang="en-US" altLang="en-US" sz="2600" dirty="0" err="1"/>
              <a:t>itemset</a:t>
            </a:r>
            <a:endParaRPr lang="en-US" altLang="en-US" sz="2600" dirty="0"/>
          </a:p>
          <a:p>
            <a:pPr marL="1056623" lvl="1" indent="-406394"/>
            <a:r>
              <a:rPr lang="en-US" altLang="en-US" sz="2600" dirty="0"/>
              <a:t>E.g.   </a:t>
            </a:r>
            <a:r>
              <a:rPr lang="en-US" altLang="en-US" sz="2600" dirty="0">
                <a:sym typeface="Symbol" pitchFamily="18" charset="2"/>
              </a:rPr>
              <a:t>({Milk, Bread</a:t>
            </a:r>
            <a:r>
              <a:rPr lang="en-US" altLang="en-US" sz="2600" dirty="0" smtClean="0">
                <a:sym typeface="Symbol" pitchFamily="18" charset="2"/>
              </a:rPr>
              <a:t>, Diaper</a:t>
            </a:r>
            <a:r>
              <a:rPr lang="en-US" altLang="en-US" sz="2600" dirty="0">
                <a:sym typeface="Symbol" pitchFamily="18" charset="2"/>
              </a:rPr>
              <a:t>}) = </a:t>
            </a:r>
            <a:r>
              <a:rPr lang="en-US" altLang="en-US" sz="2600" dirty="0" smtClean="0">
                <a:sym typeface="Symbol" pitchFamily="18" charset="2"/>
              </a:rPr>
              <a:t>2</a:t>
            </a:r>
            <a:endParaRPr lang="en-US" altLang="en-US" sz="2600" dirty="0"/>
          </a:p>
          <a:p>
            <a:pPr marL="487672" indent="-487672"/>
            <a:r>
              <a:rPr lang="en-US" altLang="en-US" sz="2800" dirty="0">
                <a:solidFill>
                  <a:srgbClr val="003399"/>
                </a:solidFill>
              </a:rPr>
              <a:t>Support</a:t>
            </a:r>
          </a:p>
          <a:p>
            <a:pPr marL="1056623" lvl="1" indent="-406394"/>
            <a:r>
              <a:rPr lang="en-US" altLang="en-US" sz="2600" dirty="0"/>
              <a:t>Fraction of transactions that contain an </a:t>
            </a:r>
            <a:r>
              <a:rPr lang="en-US" altLang="en-US" sz="2600" dirty="0" err="1"/>
              <a:t>itemset</a:t>
            </a:r>
            <a:endParaRPr lang="en-US" altLang="en-US" sz="2600" dirty="0"/>
          </a:p>
          <a:p>
            <a:pPr marL="1056623" lvl="1" indent="-406394"/>
            <a:r>
              <a:rPr lang="en-US" altLang="en-US" sz="2600" dirty="0"/>
              <a:t>E.g.   s({Milk, Bread, Diaper}) = 2/5</a:t>
            </a:r>
          </a:p>
          <a:p>
            <a:pPr marL="487672" indent="-487672"/>
            <a:r>
              <a:rPr lang="en-US" altLang="en-US" sz="2800" dirty="0">
                <a:solidFill>
                  <a:srgbClr val="003399"/>
                </a:solidFill>
              </a:rPr>
              <a:t>Frequent </a:t>
            </a:r>
            <a:r>
              <a:rPr lang="en-US" altLang="en-US" sz="2800" dirty="0" err="1" smtClean="0">
                <a:solidFill>
                  <a:srgbClr val="003399"/>
                </a:solidFill>
              </a:rPr>
              <a:t>itemset</a:t>
            </a:r>
            <a:endParaRPr lang="en-US" altLang="en-US" sz="2800" dirty="0">
              <a:solidFill>
                <a:srgbClr val="003399"/>
              </a:solidFill>
            </a:endParaRPr>
          </a:p>
          <a:p>
            <a:pPr marL="1056623" lvl="1" indent="-406394"/>
            <a:r>
              <a:rPr lang="en-US" altLang="en-US" sz="2600" dirty="0"/>
              <a:t>An </a:t>
            </a:r>
            <a:r>
              <a:rPr lang="en-US" altLang="en-US" sz="2600" dirty="0" err="1"/>
              <a:t>itemset</a:t>
            </a:r>
            <a:r>
              <a:rPr lang="en-US" altLang="en-US" sz="2600" dirty="0"/>
              <a:t> whose support is greater than or equal to a </a:t>
            </a:r>
            <a:r>
              <a:rPr lang="en-US" altLang="en-US" sz="2600" i="1" dirty="0" err="1"/>
              <a:t>minsup</a:t>
            </a:r>
            <a:r>
              <a:rPr lang="en-US" altLang="en-US" sz="2600" dirty="0"/>
              <a:t> threshold</a:t>
            </a:r>
          </a:p>
        </p:txBody>
      </p:sp>
      <p:graphicFrame>
        <p:nvGraphicFramePr>
          <p:cNvPr id="2050" name="Object 45"/>
          <p:cNvGraphicFramePr>
            <a:graphicFrameLocks noGrp="1" noChangeAspect="1"/>
          </p:cNvGraphicFramePr>
          <p:nvPr>
            <p:ph type="clipArt" sz="half" idx="4294967295"/>
            <p:extLst>
              <p:ext uri="{D42A27DB-BD31-4B8C-83A1-F6EECF244321}">
                <p14:modId xmlns:p14="http://schemas.microsoft.com/office/powerpoint/2010/main" val="2936755071"/>
              </p:ext>
            </p:extLst>
          </p:nvPr>
        </p:nvGraphicFramePr>
        <p:xfrm>
          <a:off x="7366496" y="844352"/>
          <a:ext cx="5202237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4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496" y="844352"/>
                        <a:ext cx="5202237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01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 Generation for Apriori Algorithm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Candidate rule is generated by merging two rules that share the same prefix in the rule consequent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join(CD=&gt;AB,BD=&gt;AC)</a:t>
            </a:r>
            <a:br>
              <a:rPr lang="en-US" altLang="en-US" dirty="0" smtClean="0"/>
            </a:br>
            <a:r>
              <a:rPr lang="en-US" altLang="en-US" dirty="0" smtClean="0"/>
              <a:t>would produce the candidate</a:t>
            </a:r>
            <a:br>
              <a:rPr lang="en-US" altLang="en-US" dirty="0" smtClean="0"/>
            </a:br>
            <a:r>
              <a:rPr lang="en-US" altLang="en-US" dirty="0" smtClean="0"/>
              <a:t>rule D =&gt; ABC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Prune rule D=&gt;ABC if its</a:t>
            </a:r>
            <a:br>
              <a:rPr lang="en-US" altLang="en-US" dirty="0" smtClean="0"/>
            </a:br>
            <a:r>
              <a:rPr lang="en-US" altLang="en-US" dirty="0" smtClean="0"/>
              <a:t>subset AD=&gt;BC does not have</a:t>
            </a:r>
            <a:br>
              <a:rPr lang="en-US" altLang="en-US" dirty="0" smtClean="0"/>
            </a:br>
            <a:r>
              <a:rPr lang="en-US" altLang="en-US" dirty="0" smtClean="0"/>
              <a:t>high confidence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7586133" y="3359573"/>
          <a:ext cx="4876800" cy="407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9" name="VISIO" r:id="rId3" imgW="2777760" imgH="2320560" progId="Visio.Drawing.6">
                  <p:embed/>
                </p:oleObj>
              </mc:Choice>
              <mc:Fallback>
                <p:oleObj name="VISIO" r:id="rId3" imgW="2777760" imgH="2320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133" y="3359573"/>
                        <a:ext cx="4876800" cy="407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40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539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Pattern Evaluation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Association rule algorithms tend to produce too many rules </a:t>
            </a:r>
          </a:p>
          <a:p>
            <a:pPr lvl="1"/>
            <a:r>
              <a:rPr lang="en-US" altLang="en-US" sz="2500" dirty="0" smtClean="0"/>
              <a:t>many of them are uninteresting or redundant</a:t>
            </a:r>
          </a:p>
          <a:p>
            <a:pPr lvl="1"/>
            <a:r>
              <a:rPr lang="en-US" altLang="en-US" sz="2500" dirty="0"/>
              <a:t>r</a:t>
            </a:r>
            <a:r>
              <a:rPr lang="en-US" altLang="en-US" sz="2500" dirty="0" smtClean="0"/>
              <a:t>edundant if {A,B,C} </a:t>
            </a:r>
            <a:r>
              <a:rPr lang="en-US" altLang="en-US" sz="2500" dirty="0" smtClean="0">
                <a:sym typeface="Symbol" pitchFamily="18" charset="2"/>
              </a:rPr>
              <a:t> {D} and </a:t>
            </a:r>
            <a:r>
              <a:rPr lang="en-US" altLang="en-US" sz="2500" dirty="0" smtClean="0"/>
              <a:t>{A,B} </a:t>
            </a:r>
            <a:r>
              <a:rPr lang="en-US" altLang="en-US" sz="2500" dirty="0" smtClean="0">
                <a:sym typeface="Symbol" pitchFamily="18" charset="2"/>
              </a:rPr>
              <a:t> {D} have the same support and confidence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r>
              <a:rPr lang="en-US" altLang="en-US" dirty="0" smtClean="0">
                <a:solidFill>
                  <a:srgbClr val="003399"/>
                </a:solidFill>
              </a:rPr>
              <a:t>Interestingness measures </a:t>
            </a:r>
            <a:r>
              <a:rPr lang="en-US" altLang="en-US" dirty="0" smtClean="0"/>
              <a:t>can be used to prune/rank the derived patterns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the original formulation of association rules, support and confidence are the only measures used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41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44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of Interestingness Measure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42472"/>
              </p:ext>
            </p:extLst>
          </p:nvPr>
        </p:nvGraphicFramePr>
        <p:xfrm>
          <a:off x="2109912" y="1408853"/>
          <a:ext cx="9793092" cy="678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3" name="VISIO" r:id="rId3" imgW="9959400" imgH="7830720" progId="Visio.Drawing.6">
                  <p:embed/>
                </p:oleObj>
              </mc:Choice>
              <mc:Fallback>
                <p:oleObj name="VISIO" r:id="rId3" imgW="9959400" imgH="783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12" y="1408853"/>
                        <a:ext cx="9793092" cy="6782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8854" y="1625600"/>
            <a:ext cx="6935893" cy="3467947"/>
            <a:chOff x="624" y="720"/>
            <a:chExt cx="3072" cy="1536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624" y="720"/>
              <a:ext cx="1488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2800" b="0" dirty="0">
                  <a:solidFill>
                    <a:schemeClr val="bg2"/>
                  </a:solidFill>
                </a:rPr>
                <a:t>Interestingness Measures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1392" y="1296"/>
              <a:ext cx="946" cy="96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2016" y="1056"/>
              <a:ext cx="1151" cy="594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2160" y="912"/>
              <a:ext cx="1536" cy="231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42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907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Computing Interestingness Measure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4137" indent="-404137"/>
            <a:r>
              <a:rPr lang="en-US" altLang="en-US" dirty="0"/>
              <a:t>Given a rule X </a:t>
            </a:r>
            <a:r>
              <a:rPr lang="en-US" altLang="en-US" dirty="0">
                <a:sym typeface="Symbol" pitchFamily="18" charset="2"/>
              </a:rPr>
              <a:t> Y, i</a:t>
            </a:r>
            <a:r>
              <a:rPr lang="en-US" altLang="en-US" dirty="0"/>
              <a:t>nformation needed to compute rule interestingness can be obtained from a </a:t>
            </a:r>
            <a:r>
              <a:rPr lang="en-US" altLang="en-US" dirty="0">
                <a:solidFill>
                  <a:srgbClr val="C00000"/>
                </a:solidFill>
              </a:rPr>
              <a:t>contingency table</a:t>
            </a:r>
          </a:p>
        </p:txBody>
      </p:sp>
      <p:graphicFrame>
        <p:nvGraphicFramePr>
          <p:cNvPr id="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96258"/>
              </p:ext>
            </p:extLst>
          </p:nvPr>
        </p:nvGraphicFramePr>
        <p:xfrm>
          <a:off x="1533848" y="3868688"/>
          <a:ext cx="4066728" cy="2426524"/>
        </p:xfrm>
        <a:graphic>
          <a:graphicData uri="http://schemas.openxmlformats.org/drawingml/2006/table">
            <a:tbl>
              <a:tblPr firstRow="1" firstCol="1" lastRow="1" lastCol="1">
                <a:tableStyleId>{7DF18680-E054-41AD-8BC1-D1AEF772440D}</a:tableStyleId>
              </a:tblPr>
              <a:tblGrid>
                <a:gridCol w="101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Y 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f</a:t>
                      </a:r>
                      <a:r>
                        <a:rPr kumimoji="0" lang="en-US" sz="2500" b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11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f</a:t>
                      </a:r>
                      <a:r>
                        <a:rPr kumimoji="0" lang="en-US" sz="2500" b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f</a:t>
                      </a:r>
                      <a:r>
                        <a:rPr kumimoji="0" lang="en-US" sz="2500" b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1+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X 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f</a:t>
                      </a:r>
                      <a:r>
                        <a:rPr kumimoji="0" lang="en-US" sz="2500" b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01</a:t>
                      </a:r>
                      <a:endParaRPr kumimoji="0" lang="en-US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f</a:t>
                      </a:r>
                      <a:r>
                        <a:rPr kumimoji="0" lang="en-US" sz="2500" b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00</a:t>
                      </a:r>
                      <a:endParaRPr kumimoji="0" lang="en-US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f</a:t>
                      </a:r>
                      <a:r>
                        <a:rPr kumimoji="0" lang="en-US" sz="2500" b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o</a:t>
                      </a:r>
                      <a:r>
                        <a:rPr kumimoji="0" lang="en-US" sz="2500" b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f</a:t>
                      </a:r>
                      <a:r>
                        <a:rPr kumimoji="0" lang="en-US" sz="2500" b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+1</a:t>
                      </a:r>
                      <a:endParaRPr kumimoji="0" lang="en-US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f</a:t>
                      </a:r>
                      <a:r>
                        <a:rPr kumimoji="0" lang="en-US" sz="2500" b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+0</a:t>
                      </a:r>
                      <a:endParaRPr kumimoji="0" lang="en-US" sz="25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|T|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6790432" y="4542056"/>
            <a:ext cx="4114800" cy="1631950"/>
            <a:chOff x="1152" y="3024"/>
            <a:chExt cx="2592" cy="1028"/>
          </a:xfrm>
        </p:grpSpPr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C0C0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en-US" alt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f</a:t>
              </a:r>
              <a:r>
                <a:rPr kumimoji="0" lang="en-US" altLang="en-US" sz="25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11</a:t>
              </a:r>
              <a:r>
                <a:rPr kumimoji="0" lang="en-US" alt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: support of X and Y</a:t>
              </a:r>
              <a:br>
                <a:rPr kumimoji="0" lang="en-US" alt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</a:br>
              <a:r>
                <a:rPr kumimoji="0" lang="en-US" alt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f</a:t>
              </a:r>
              <a:r>
                <a:rPr kumimoji="0" lang="en-US" altLang="en-US" sz="25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10</a:t>
              </a:r>
              <a:r>
                <a:rPr kumimoji="0" lang="en-US" alt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: support of X and Y</a:t>
              </a:r>
              <a:br>
                <a:rPr kumimoji="0" lang="en-US" alt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</a:br>
              <a:r>
                <a:rPr kumimoji="0" lang="en-US" alt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f</a:t>
              </a:r>
              <a:r>
                <a:rPr kumimoji="0" lang="en-US" altLang="en-US" sz="25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01</a:t>
              </a:r>
              <a:r>
                <a:rPr kumimoji="0" lang="en-US" alt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: support of X and Y</a:t>
              </a:r>
              <a:br>
                <a:rPr kumimoji="0" lang="en-US" alt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</a:br>
              <a:r>
                <a:rPr kumimoji="0" lang="en-US" alt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f</a:t>
              </a:r>
              <a:r>
                <a:rPr kumimoji="0" lang="en-US" altLang="en-US" sz="25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00</a:t>
              </a:r>
              <a:r>
                <a:rPr kumimoji="0" lang="en-US" altLang="en-US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</a:rPr>
                <a:t>: support of X and Y</a:t>
              </a: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049" y="3312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2461" y="3797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2461" y="355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3036" y="3801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endParaRPr>
            </a:p>
          </p:txBody>
        </p:sp>
      </p:grp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5727738" y="7045761"/>
            <a:ext cx="6738664" cy="1054135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C0C0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</a:rPr>
              <a:t>Used to define various measures: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C0C0"/>
              </a:buClr>
              <a:buSzPct val="75000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 support, confidence, lift, Gini,</a:t>
            </a:r>
            <a:r>
              <a:rPr lang="en-US" altLang="en-US" sz="2500" b="0" kern="0" dirty="0">
                <a:solidFill>
                  <a:srgbClr val="000000"/>
                </a:solidFill>
                <a:ea typeface="+mn-ea"/>
              </a:rPr>
              <a:t> </a:t>
            </a:r>
            <a:r>
              <a:rPr kumimoji="0" lang="en-US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J-measure, etc.</a:t>
            </a: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 flipV="1">
            <a:off x="4270152" y="6749008"/>
            <a:ext cx="1295400" cy="7620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400" b="1" smtClean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H="1">
            <a:off x="3982120" y="3940696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1957512" y="5164832"/>
            <a:ext cx="152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52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43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7953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Drawback of Confidence</a:t>
            </a:r>
            <a:endParaRPr lang="en-US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4137" indent="-404137"/>
            <a:r>
              <a:rPr lang="en-US" altLang="en-US" dirty="0">
                <a:latin typeface="+mj-lt"/>
              </a:rPr>
              <a:t>Association </a:t>
            </a:r>
            <a:r>
              <a:rPr lang="en-US" altLang="en-US" dirty="0" smtClean="0">
                <a:latin typeface="+mj-lt"/>
              </a:rPr>
              <a:t>rule</a:t>
            </a:r>
            <a:r>
              <a:rPr lang="en-US" altLang="en-US" dirty="0">
                <a:latin typeface="+mj-lt"/>
              </a:rPr>
              <a:t>: </a:t>
            </a:r>
            <a:r>
              <a:rPr lang="en-US" altLang="en-US" dirty="0">
                <a:solidFill>
                  <a:schemeClr val="accent1"/>
                </a:solidFill>
                <a:latin typeface="+mj-lt"/>
              </a:rPr>
              <a:t>Tea </a:t>
            </a:r>
            <a:r>
              <a:rPr lang="en-US" altLang="en-US" dirty="0">
                <a:solidFill>
                  <a:schemeClr val="accent1"/>
                </a:solidFill>
                <a:latin typeface="+mj-lt"/>
                <a:sym typeface="Symbol" pitchFamily="18" charset="2"/>
              </a:rPr>
              <a:t></a:t>
            </a:r>
            <a:r>
              <a:rPr lang="en-US" altLang="en-US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+mj-lt"/>
              </a:rPr>
              <a:t>Coffee</a:t>
            </a:r>
            <a:r>
              <a:rPr lang="en-US" altLang="en-US" dirty="0">
                <a:latin typeface="+mj-lt"/>
              </a:rPr>
              <a:t/>
            </a:r>
            <a:br>
              <a:rPr lang="en-US" altLang="en-US" dirty="0">
                <a:latin typeface="+mj-lt"/>
              </a:rPr>
            </a:br>
            <a:endParaRPr lang="en-US" altLang="en-US" dirty="0">
              <a:latin typeface="+mj-lt"/>
            </a:endParaRPr>
          </a:p>
          <a:p>
            <a:pPr marL="404137" indent="-404137"/>
            <a:r>
              <a:rPr lang="en-US" altLang="en-US" dirty="0" smtClean="0"/>
              <a:t>Confidence = </a:t>
            </a:r>
            <a:r>
              <a:rPr lang="en-US" altLang="en-US" dirty="0"/>
              <a:t>P(</a:t>
            </a:r>
            <a:r>
              <a:rPr lang="en-US" altLang="en-US" dirty="0" err="1"/>
              <a:t>Coffee|Tea</a:t>
            </a:r>
            <a:r>
              <a:rPr lang="en-US" altLang="en-US" dirty="0"/>
              <a:t>) = </a:t>
            </a:r>
            <a:r>
              <a:rPr lang="en-US" altLang="en-US" dirty="0">
                <a:solidFill>
                  <a:srgbClr val="003399"/>
                </a:solidFill>
              </a:rPr>
              <a:t>0.75</a:t>
            </a:r>
          </a:p>
          <a:p>
            <a:pPr marL="404137" indent="-404137"/>
            <a:endParaRPr lang="en-US" altLang="en-US" dirty="0" smtClean="0"/>
          </a:p>
          <a:p>
            <a:pPr marL="404137" indent="-404137"/>
            <a:r>
              <a:rPr lang="en-US" altLang="en-US" dirty="0" smtClean="0"/>
              <a:t>But </a:t>
            </a:r>
            <a:r>
              <a:rPr lang="en-US" altLang="en-US" dirty="0"/>
              <a:t>P(Coffee) = </a:t>
            </a:r>
            <a:r>
              <a:rPr lang="en-US" altLang="en-US" dirty="0">
                <a:solidFill>
                  <a:srgbClr val="003399"/>
                </a:solidFill>
              </a:rPr>
              <a:t>0.9</a:t>
            </a:r>
          </a:p>
          <a:p>
            <a:pPr marL="404137" indent="-404137"/>
            <a:endParaRPr lang="en-US" altLang="en-US" dirty="0" smtClean="0"/>
          </a:p>
          <a:p>
            <a:pPr marL="404137" indent="-404137"/>
            <a:r>
              <a:rPr lang="en-US" altLang="en-US" dirty="0" smtClean="0"/>
              <a:t>Although </a:t>
            </a:r>
            <a:r>
              <a:rPr lang="en-US" altLang="en-US" dirty="0"/>
              <a:t>confidence is high, rule is </a:t>
            </a:r>
            <a:r>
              <a:rPr lang="en-US" altLang="en-US" dirty="0" smtClean="0"/>
              <a:t>uninteresting</a:t>
            </a:r>
            <a:endParaRPr lang="en-US" altLang="en-US" dirty="0"/>
          </a:p>
          <a:p>
            <a:pPr marL="404137" indent="-404137"/>
            <a:endParaRPr lang="en-US" altLang="en-US" dirty="0" smtClean="0"/>
          </a:p>
          <a:p>
            <a:pPr marL="404137" indent="-404137"/>
            <a:r>
              <a:rPr lang="en-US" altLang="en-US" dirty="0" smtClean="0"/>
              <a:t>P(</a:t>
            </a:r>
            <a:r>
              <a:rPr lang="en-US" altLang="en-US" dirty="0" err="1" smtClean="0"/>
              <a:t>Coffee|Tea</a:t>
            </a:r>
            <a:r>
              <a:rPr lang="en-US" altLang="en-US" dirty="0"/>
              <a:t>) = 0.9375</a:t>
            </a:r>
          </a:p>
        </p:txBody>
      </p:sp>
      <p:graphicFrame>
        <p:nvGraphicFramePr>
          <p:cNvPr id="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06587"/>
              </p:ext>
            </p:extLst>
          </p:nvPr>
        </p:nvGraphicFramePr>
        <p:xfrm>
          <a:off x="7582520" y="1636440"/>
          <a:ext cx="4896544" cy="2426524"/>
        </p:xfrm>
        <a:graphic>
          <a:graphicData uri="http://schemas.openxmlformats.org/drawingml/2006/table">
            <a:tbl>
              <a:tblPr firstRow="1" firstCol="1" lastRow="1" lastCol="1">
                <a:tableStyleId>{7DF18680-E054-41AD-8BC1-D1AEF772440D}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Coffee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Coffee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Tea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20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Tea 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75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</a:t>
                      </a:r>
                      <a:endParaRPr lang="en-US" sz="2500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chemeClr val="bg2"/>
                          </a:solidFill>
                        </a:rPr>
                        <a:t>80</a:t>
                      </a:r>
                      <a:endParaRPr lang="en-US" sz="2500" b="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90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Line 40"/>
          <p:cNvSpPr>
            <a:spLocks noChangeShapeType="1"/>
          </p:cNvSpPr>
          <p:nvPr/>
        </p:nvSpPr>
        <p:spPr bwMode="auto">
          <a:xfrm flipH="1">
            <a:off x="10246816" y="1708448"/>
            <a:ext cx="86409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8006184" y="2932584"/>
            <a:ext cx="4404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2902000" y="5524872"/>
            <a:ext cx="64807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44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8187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Statistical Independence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Population of 1000 students</a:t>
            </a:r>
          </a:p>
          <a:p>
            <a:pPr lvl="1"/>
            <a:endParaRPr lang="en-US" altLang="en-US" sz="2500" dirty="0" smtClean="0"/>
          </a:p>
          <a:p>
            <a:pPr lvl="1"/>
            <a:r>
              <a:rPr lang="en-US" altLang="en-US" sz="2500" dirty="0" smtClean="0"/>
              <a:t>600 students know how to swim (S)</a:t>
            </a:r>
          </a:p>
          <a:p>
            <a:pPr lvl="1"/>
            <a:r>
              <a:rPr lang="en-US" altLang="en-US" sz="2500" dirty="0" smtClean="0"/>
              <a:t>700 students know how to bike (B)</a:t>
            </a:r>
          </a:p>
          <a:p>
            <a:pPr lvl="1"/>
            <a:r>
              <a:rPr lang="en-US" altLang="en-US" sz="2500" dirty="0" smtClean="0"/>
              <a:t>420 students know how to swim and bike (S,B)</a:t>
            </a:r>
          </a:p>
          <a:p>
            <a:pPr lvl="1"/>
            <a:endParaRPr lang="en-US" altLang="en-US" sz="2500" dirty="0" smtClean="0"/>
          </a:p>
          <a:p>
            <a:pPr lvl="1"/>
            <a:r>
              <a:rPr lang="en-US" altLang="en-US" sz="2500" dirty="0" smtClean="0"/>
              <a:t>P(S</a:t>
            </a:r>
            <a:r>
              <a:rPr lang="en-US" altLang="en-US" sz="2500" dirty="0" smtClean="0">
                <a:sym typeface="Symbol" pitchFamily="18" charset="2"/>
              </a:rPr>
              <a:t>B) = 420/1000 = 0.42</a:t>
            </a:r>
          </a:p>
          <a:p>
            <a:pPr lvl="1"/>
            <a:r>
              <a:rPr lang="en-US" altLang="en-US" sz="2500" dirty="0" smtClean="0">
                <a:sym typeface="Symbol" pitchFamily="18" charset="2"/>
              </a:rPr>
              <a:t>P(S)  P(B) = 0.6  0.7 = 0.42</a:t>
            </a:r>
          </a:p>
          <a:p>
            <a:pPr lvl="1"/>
            <a:endParaRPr lang="en-US" altLang="en-US" sz="2500" dirty="0" smtClean="0">
              <a:sym typeface="Symbol" pitchFamily="18" charset="2"/>
            </a:endParaRPr>
          </a:p>
          <a:p>
            <a:pPr lvl="1"/>
            <a:r>
              <a:rPr lang="en-US" altLang="en-US" sz="2500" dirty="0" smtClean="0">
                <a:sym typeface="Symbol" pitchFamily="18" charset="2"/>
              </a:rPr>
              <a:t>P(SB) = P(S)  P(B) =&gt; Statistical independence</a:t>
            </a:r>
          </a:p>
          <a:p>
            <a:pPr lvl="1"/>
            <a:r>
              <a:rPr lang="en-US" altLang="en-US" sz="2500" dirty="0" smtClean="0">
                <a:sym typeface="Symbol" pitchFamily="18" charset="2"/>
              </a:rPr>
              <a:t>P(SB) &gt; P(S)  P(B) =&gt; Positively correlated</a:t>
            </a:r>
          </a:p>
          <a:p>
            <a:pPr lvl="1"/>
            <a:r>
              <a:rPr lang="en-US" altLang="en-US" sz="2500" dirty="0" smtClean="0">
                <a:sym typeface="Symbol" pitchFamily="18" charset="2"/>
              </a:rPr>
              <a:t>P(SB) &lt; P(S)  P(B) =&gt; Negatively correlated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45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807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Statistical-based Measures</a:t>
            </a:r>
            <a:endParaRPr lang="en-US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Measures that take into account statistical dependence</a:t>
            </a:r>
            <a:endParaRPr lang="en-US" altLang="en-US" dirty="0" smtClean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115246"/>
              </p:ext>
            </p:extLst>
          </p:nvPr>
        </p:nvGraphicFramePr>
        <p:xfrm>
          <a:off x="1457325" y="3806825"/>
          <a:ext cx="10066338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7" name="Equation" r:id="rId3" imgW="3352680" imgH="1104840" progId="Equation.3">
                  <p:embed/>
                </p:oleObj>
              </mc:Choice>
              <mc:Fallback>
                <p:oleObj name="Equation" r:id="rId3" imgW="33526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3806825"/>
                        <a:ext cx="10066338" cy="331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46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13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Lift/Interest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4137" indent="-404137"/>
            <a:r>
              <a:rPr lang="en-US" altLang="en-US" dirty="0">
                <a:latin typeface="+mj-lt"/>
              </a:rPr>
              <a:t>Association </a:t>
            </a:r>
            <a:r>
              <a:rPr lang="en-US" altLang="en-US" dirty="0" smtClean="0">
                <a:latin typeface="+mj-lt"/>
              </a:rPr>
              <a:t>rule</a:t>
            </a:r>
            <a:r>
              <a:rPr lang="en-US" altLang="en-US" dirty="0">
                <a:latin typeface="+mj-lt"/>
              </a:rPr>
              <a:t>: </a:t>
            </a:r>
            <a:r>
              <a:rPr lang="en-US" altLang="en-US" dirty="0">
                <a:solidFill>
                  <a:schemeClr val="accent1"/>
                </a:solidFill>
                <a:latin typeface="+mj-lt"/>
              </a:rPr>
              <a:t>Tea </a:t>
            </a:r>
            <a:r>
              <a:rPr lang="en-US" altLang="en-US" dirty="0">
                <a:solidFill>
                  <a:schemeClr val="accent1"/>
                </a:solidFill>
                <a:latin typeface="+mj-lt"/>
                <a:sym typeface="Symbol" pitchFamily="18" charset="2"/>
              </a:rPr>
              <a:t></a:t>
            </a:r>
            <a:r>
              <a:rPr lang="en-US" altLang="en-US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+mj-lt"/>
              </a:rPr>
              <a:t>Coffee</a:t>
            </a:r>
            <a:r>
              <a:rPr lang="en-US" altLang="en-US" dirty="0">
                <a:latin typeface="+mj-lt"/>
              </a:rPr>
              <a:t/>
            </a:r>
            <a:br>
              <a:rPr lang="en-US" altLang="en-US" dirty="0">
                <a:latin typeface="+mj-lt"/>
              </a:rPr>
            </a:br>
            <a:endParaRPr lang="en-US" altLang="en-US" dirty="0">
              <a:latin typeface="+mj-lt"/>
            </a:endParaRPr>
          </a:p>
          <a:p>
            <a:pPr marL="404137" indent="-404137"/>
            <a:r>
              <a:rPr lang="en-US" altLang="en-US" dirty="0" smtClean="0"/>
              <a:t>Confidence = </a:t>
            </a:r>
            <a:r>
              <a:rPr lang="en-US" altLang="en-US" dirty="0"/>
              <a:t>P(</a:t>
            </a:r>
            <a:r>
              <a:rPr lang="en-US" altLang="en-US" dirty="0" err="1"/>
              <a:t>Coffee|Tea</a:t>
            </a:r>
            <a:r>
              <a:rPr lang="en-US" altLang="en-US" dirty="0"/>
              <a:t>) = </a:t>
            </a:r>
            <a:r>
              <a:rPr lang="en-US" altLang="en-US" dirty="0">
                <a:solidFill>
                  <a:srgbClr val="003399"/>
                </a:solidFill>
              </a:rPr>
              <a:t>0.75</a:t>
            </a:r>
          </a:p>
          <a:p>
            <a:pPr marL="404137" indent="-404137"/>
            <a:endParaRPr lang="en-US" altLang="en-US" dirty="0" smtClean="0"/>
          </a:p>
          <a:p>
            <a:pPr marL="404137" indent="-404137"/>
            <a:r>
              <a:rPr lang="en-US" altLang="en-US" dirty="0" smtClean="0"/>
              <a:t>But </a:t>
            </a:r>
            <a:r>
              <a:rPr lang="en-US" altLang="en-US" dirty="0"/>
              <a:t>P(Coffee) = </a:t>
            </a:r>
            <a:r>
              <a:rPr lang="en-US" altLang="en-US" dirty="0" smtClean="0">
                <a:solidFill>
                  <a:srgbClr val="003399"/>
                </a:solidFill>
              </a:rPr>
              <a:t>0.9</a:t>
            </a:r>
          </a:p>
          <a:p>
            <a:pPr marL="404137" indent="-404137"/>
            <a:endParaRPr lang="en-US" altLang="en-US" dirty="0">
              <a:solidFill>
                <a:srgbClr val="003399"/>
              </a:solidFill>
              <a:latin typeface="Tahoma" pitchFamily="34" charset="0"/>
              <a:sym typeface="Symbol" pitchFamily="18" charset="2"/>
            </a:endParaRPr>
          </a:p>
          <a:p>
            <a:pPr marL="404137" indent="-404137"/>
            <a:r>
              <a:rPr lang="en-US" altLang="en-US" dirty="0" smtClean="0">
                <a:solidFill>
                  <a:srgbClr val="003399"/>
                </a:solidFill>
                <a:latin typeface="Tahoma" pitchFamily="34" charset="0"/>
                <a:sym typeface="Symbol" pitchFamily="18" charset="2"/>
              </a:rPr>
              <a:t>Lift</a:t>
            </a:r>
            <a:r>
              <a:rPr lang="en-US" altLang="en-US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Tahoma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Tahoma" pitchFamily="34" charset="0"/>
              </a:rPr>
              <a:t> 0.75/0.9= </a:t>
            </a:r>
            <a:r>
              <a:rPr lang="en-US" altLang="en-US" dirty="0">
                <a:solidFill>
                  <a:srgbClr val="003399"/>
                </a:solidFill>
                <a:latin typeface="Tahoma" pitchFamily="34" charset="0"/>
              </a:rPr>
              <a:t>0.8333</a:t>
            </a:r>
            <a:r>
              <a:rPr lang="en-US" altLang="en-US" dirty="0">
                <a:latin typeface="Tahoma" pitchFamily="34" charset="0"/>
              </a:rPr>
              <a:t> (&lt; 1, therefore is negatively associated)</a:t>
            </a:r>
          </a:p>
        </p:txBody>
      </p:sp>
      <p:graphicFrame>
        <p:nvGraphicFramePr>
          <p:cNvPr id="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17903"/>
              </p:ext>
            </p:extLst>
          </p:nvPr>
        </p:nvGraphicFramePr>
        <p:xfrm>
          <a:off x="7582520" y="1636440"/>
          <a:ext cx="4896544" cy="2426524"/>
        </p:xfrm>
        <a:graphic>
          <a:graphicData uri="http://schemas.openxmlformats.org/drawingml/2006/table">
            <a:tbl>
              <a:tblPr firstRow="1" firstCol="1" lastRow="1" lastCol="1">
                <a:tableStyleId>{7DF18680-E054-41AD-8BC1-D1AEF772440D}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Coffee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Coffee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Tea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20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Tea 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75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</a:t>
                      </a:r>
                      <a:endParaRPr lang="en-US" sz="2500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chemeClr val="bg2"/>
                          </a:solidFill>
                        </a:rPr>
                        <a:t>80</a:t>
                      </a:r>
                      <a:endParaRPr lang="en-US" sz="2500" b="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90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100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Line 40"/>
          <p:cNvSpPr>
            <a:spLocks noChangeShapeType="1"/>
          </p:cNvSpPr>
          <p:nvPr/>
        </p:nvSpPr>
        <p:spPr bwMode="auto">
          <a:xfrm flipH="1">
            <a:off x="10246816" y="1708448"/>
            <a:ext cx="864096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 w="28575">
                <a:solidFill>
                  <a:schemeClr val="tx1"/>
                </a:solidFill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8006184" y="2932584"/>
            <a:ext cx="44043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 w="28575">
                <a:solidFill>
                  <a:schemeClr val="tx1"/>
                </a:solidFill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47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69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Drawback of Lift and Interest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0113" y="7037040"/>
            <a:ext cx="11049000" cy="1040160"/>
          </a:xfrm>
        </p:spPr>
        <p:txBody>
          <a:bodyPr/>
          <a:lstStyle/>
          <a:p>
            <a:r>
              <a:rPr lang="en-US" dirty="0" smtClean="0"/>
              <a:t>Not invariant under </a:t>
            </a:r>
            <a:r>
              <a:rPr lang="en-US" dirty="0" smtClean="0">
                <a:solidFill>
                  <a:srgbClr val="003399"/>
                </a:solidFill>
              </a:rPr>
              <a:t>inversion operation </a:t>
            </a:r>
            <a:r>
              <a:rPr lang="en-US" dirty="0" smtClean="0"/>
              <a:t>(0 →1 and 1→0)</a:t>
            </a:r>
            <a:endParaRPr lang="en-US" dirty="0"/>
          </a:p>
        </p:txBody>
      </p:sp>
      <p:graphicFrame>
        <p:nvGraphicFramePr>
          <p:cNvPr id="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99151"/>
              </p:ext>
            </p:extLst>
          </p:nvPr>
        </p:nvGraphicFramePr>
        <p:xfrm>
          <a:off x="1173808" y="2140496"/>
          <a:ext cx="4066728" cy="2426524"/>
        </p:xfrm>
        <a:graphic>
          <a:graphicData uri="http://schemas.openxmlformats.org/drawingml/2006/table">
            <a:tbl>
              <a:tblPr firstRow="1" firstCol="1" lastRow="1" lastCol="1">
                <a:tableStyleId>{7DF18680-E054-41AD-8BC1-D1AEF772440D}</a:tableStyleId>
              </a:tblPr>
              <a:tblGrid>
                <a:gridCol w="101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Y 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X 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90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90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90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Line 40"/>
          <p:cNvSpPr>
            <a:spLocks noChangeShapeType="1"/>
          </p:cNvSpPr>
          <p:nvPr/>
        </p:nvSpPr>
        <p:spPr bwMode="auto">
          <a:xfrm flipH="1">
            <a:off x="3622080" y="2212504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1597472" y="3436640"/>
            <a:ext cx="152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5990"/>
              </p:ext>
            </p:extLst>
          </p:nvPr>
        </p:nvGraphicFramePr>
        <p:xfrm>
          <a:off x="6862440" y="2163356"/>
          <a:ext cx="4066728" cy="2426524"/>
        </p:xfrm>
        <a:graphic>
          <a:graphicData uri="http://schemas.openxmlformats.org/drawingml/2006/table">
            <a:tbl>
              <a:tblPr firstRow="1" firstCol="1" lastRow="1" lastCol="1">
                <a:tableStyleId>{7DF18680-E054-41AD-8BC1-D1AEF772440D}</a:tableStyleId>
              </a:tblPr>
              <a:tblGrid>
                <a:gridCol w="101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Y 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90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90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X 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90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Line 40"/>
          <p:cNvSpPr>
            <a:spLocks noChangeShapeType="1"/>
          </p:cNvSpPr>
          <p:nvPr/>
        </p:nvSpPr>
        <p:spPr bwMode="auto">
          <a:xfrm flipH="1">
            <a:off x="9310712" y="2235364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8" name="Line 41"/>
          <p:cNvSpPr>
            <a:spLocks noChangeShapeType="1"/>
          </p:cNvSpPr>
          <p:nvPr/>
        </p:nvSpPr>
        <p:spPr bwMode="auto">
          <a:xfrm>
            <a:off x="7286104" y="3459500"/>
            <a:ext cx="152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857268"/>
              </p:ext>
            </p:extLst>
          </p:nvPr>
        </p:nvGraphicFramePr>
        <p:xfrm>
          <a:off x="1597472" y="5668888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9" name="Equation" r:id="rId3" imgW="2527300" imgH="787400" progId="Equation.3">
                  <p:embed/>
                </p:oleObj>
              </mc:Choice>
              <mc:Fallback>
                <p:oleObj name="Equation" r:id="rId3" imgW="2527300" imgH="7874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472" y="5668888"/>
                        <a:ext cx="307181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97894"/>
              </p:ext>
            </p:extLst>
          </p:nvPr>
        </p:nvGraphicFramePr>
        <p:xfrm>
          <a:off x="7266548" y="5668888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0" name="Equation" r:id="rId5" imgW="2781300" imgH="787400" progId="Equation.3">
                  <p:embed/>
                </p:oleObj>
              </mc:Choice>
              <mc:Fallback>
                <p:oleObj name="Equation" r:id="rId5" imgW="2781300" imgH="787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548" y="5668888"/>
                        <a:ext cx="33813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48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0818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Interestingness Measures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8"/>
          <a:stretch/>
        </p:blipFill>
        <p:spPr bwMode="auto">
          <a:xfrm>
            <a:off x="957784" y="1852463"/>
            <a:ext cx="11233248" cy="630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118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Definition: Association Rule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87672" indent="-487672"/>
            <a:r>
              <a:rPr lang="en-US" altLang="en-US" dirty="0">
                <a:solidFill>
                  <a:srgbClr val="003399"/>
                </a:solidFill>
              </a:rPr>
              <a:t>Association </a:t>
            </a:r>
            <a:r>
              <a:rPr lang="en-US" altLang="en-US" dirty="0" smtClean="0">
                <a:solidFill>
                  <a:srgbClr val="003399"/>
                </a:solidFill>
              </a:rPr>
              <a:t>rule</a:t>
            </a:r>
            <a:endParaRPr lang="en-US" altLang="en-US" dirty="0">
              <a:solidFill>
                <a:srgbClr val="003399"/>
              </a:solidFill>
            </a:endParaRPr>
          </a:p>
          <a:p>
            <a:pPr marL="887722" lvl="1" indent="-487672"/>
            <a:r>
              <a:rPr lang="en-US" altLang="en-US" sz="2500" dirty="0">
                <a:solidFill>
                  <a:schemeClr val="bg2"/>
                </a:solidFill>
              </a:rPr>
              <a:t>An implication expression of the </a:t>
            </a:r>
            <a:r>
              <a:rPr lang="en-US" altLang="en-US" sz="2500" dirty="0" smtClean="0">
                <a:solidFill>
                  <a:schemeClr val="bg2"/>
                </a:solidFill>
              </a:rPr>
              <a:t>form</a:t>
            </a:r>
            <a:br>
              <a:rPr lang="en-US" altLang="en-US" sz="2500" dirty="0" smtClean="0">
                <a:solidFill>
                  <a:schemeClr val="bg2"/>
                </a:solidFill>
              </a:rPr>
            </a:br>
            <a:r>
              <a:rPr lang="en-US" altLang="en-US" sz="2500" dirty="0" smtClean="0">
                <a:solidFill>
                  <a:schemeClr val="bg2"/>
                </a:solidFill>
              </a:rPr>
              <a:t>X </a:t>
            </a:r>
            <a:r>
              <a:rPr lang="en-US" altLang="en-US" sz="2800" dirty="0">
                <a:sym typeface="Symbol" pitchFamily="18" charset="2"/>
              </a:rPr>
              <a:t> </a:t>
            </a:r>
            <a:r>
              <a:rPr lang="en-US" altLang="en-US" sz="2500" dirty="0" smtClean="0">
                <a:solidFill>
                  <a:schemeClr val="bg2"/>
                </a:solidFill>
              </a:rPr>
              <a:t>Y</a:t>
            </a:r>
            <a:r>
              <a:rPr lang="en-US" altLang="en-US" sz="2500" dirty="0">
                <a:solidFill>
                  <a:schemeClr val="bg2"/>
                </a:solidFill>
              </a:rPr>
              <a:t>, where X and Y are </a:t>
            </a:r>
            <a:r>
              <a:rPr lang="en-US" altLang="en-US" sz="2500" dirty="0" err="1">
                <a:solidFill>
                  <a:schemeClr val="bg2"/>
                </a:solidFill>
              </a:rPr>
              <a:t>itemsets</a:t>
            </a:r>
            <a:endParaRPr lang="en-US" altLang="en-US" sz="2500" dirty="0">
              <a:solidFill>
                <a:schemeClr val="bg2"/>
              </a:solidFill>
            </a:endParaRPr>
          </a:p>
          <a:p>
            <a:pPr marL="887722" lvl="1" indent="-487672"/>
            <a:r>
              <a:rPr lang="en-US" altLang="en-US" sz="2500" dirty="0">
                <a:solidFill>
                  <a:schemeClr val="bg2"/>
                </a:solidFill>
              </a:rPr>
              <a:t>Example:</a:t>
            </a:r>
            <a:br>
              <a:rPr lang="en-US" altLang="en-US" sz="2500" dirty="0">
                <a:solidFill>
                  <a:schemeClr val="bg2"/>
                </a:solidFill>
              </a:rPr>
            </a:br>
            <a:r>
              <a:rPr lang="en-US" altLang="en-US" sz="2500" dirty="0">
                <a:solidFill>
                  <a:schemeClr val="bg2"/>
                </a:solidFill>
              </a:rPr>
              <a:t>   {Milk, Diaper} </a:t>
            </a:r>
            <a:r>
              <a:rPr lang="en-US" altLang="en-US" sz="2800" dirty="0" smtClean="0">
                <a:sym typeface="Symbol" pitchFamily="18" charset="2"/>
              </a:rPr>
              <a:t> </a:t>
            </a:r>
            <a:r>
              <a:rPr lang="en-US" altLang="en-US" sz="2500" dirty="0" smtClean="0">
                <a:solidFill>
                  <a:schemeClr val="bg2"/>
                </a:solidFill>
              </a:rPr>
              <a:t>{</a:t>
            </a:r>
            <a:r>
              <a:rPr lang="en-US" altLang="en-US" sz="2500" dirty="0">
                <a:solidFill>
                  <a:schemeClr val="bg2"/>
                </a:solidFill>
              </a:rPr>
              <a:t>Beer} </a:t>
            </a:r>
          </a:p>
          <a:p>
            <a:pPr marL="487672" indent="-487672"/>
            <a:endParaRPr lang="en-US" altLang="en-US" dirty="0">
              <a:solidFill>
                <a:srgbClr val="003399"/>
              </a:solidFill>
            </a:endParaRPr>
          </a:p>
          <a:p>
            <a:pPr marL="487672" indent="-487672"/>
            <a:r>
              <a:rPr lang="en-US" altLang="en-US" dirty="0">
                <a:solidFill>
                  <a:srgbClr val="003399"/>
                </a:solidFill>
              </a:rPr>
              <a:t>Rule </a:t>
            </a:r>
            <a:r>
              <a:rPr lang="en-US" altLang="en-US" dirty="0" smtClean="0">
                <a:solidFill>
                  <a:srgbClr val="003399"/>
                </a:solidFill>
              </a:rPr>
              <a:t>evaluation metrics</a:t>
            </a:r>
            <a:endParaRPr lang="en-US" altLang="en-US" dirty="0">
              <a:solidFill>
                <a:srgbClr val="003399"/>
              </a:solidFill>
            </a:endParaRPr>
          </a:p>
          <a:p>
            <a:pPr marL="887722" lvl="1" indent="-487672"/>
            <a:r>
              <a:rPr lang="en-US" altLang="en-US" sz="2500" dirty="0">
                <a:solidFill>
                  <a:srgbClr val="003399"/>
                </a:solidFill>
              </a:rPr>
              <a:t>Support</a:t>
            </a:r>
            <a:r>
              <a:rPr lang="en-US" altLang="en-US" sz="2500" dirty="0">
                <a:solidFill>
                  <a:schemeClr val="bg2"/>
                </a:solidFill>
              </a:rPr>
              <a:t> (s</a:t>
            </a:r>
            <a:r>
              <a:rPr lang="en-US" altLang="en-US" sz="2500" dirty="0" smtClean="0">
                <a:solidFill>
                  <a:schemeClr val="bg2"/>
                </a:solidFill>
              </a:rPr>
              <a:t>):</a:t>
            </a:r>
            <a:br>
              <a:rPr lang="en-US" altLang="en-US" sz="2500" dirty="0" smtClean="0">
                <a:solidFill>
                  <a:schemeClr val="bg2"/>
                </a:solidFill>
              </a:rPr>
            </a:br>
            <a:r>
              <a:rPr lang="en-US" altLang="en-US" sz="2500" dirty="0" smtClean="0">
                <a:solidFill>
                  <a:schemeClr val="bg2"/>
                </a:solidFill>
              </a:rPr>
              <a:t>Fraction </a:t>
            </a:r>
            <a:r>
              <a:rPr lang="en-US" altLang="en-US" sz="2500" dirty="0">
                <a:solidFill>
                  <a:schemeClr val="bg2"/>
                </a:solidFill>
              </a:rPr>
              <a:t>of transactions that </a:t>
            </a:r>
            <a:r>
              <a:rPr lang="en-US" altLang="en-US" sz="2500" dirty="0" smtClean="0">
                <a:solidFill>
                  <a:schemeClr val="bg2"/>
                </a:solidFill>
              </a:rPr>
              <a:t>contain</a:t>
            </a:r>
            <a:br>
              <a:rPr lang="en-US" altLang="en-US" sz="2500" dirty="0" smtClean="0">
                <a:solidFill>
                  <a:schemeClr val="bg2"/>
                </a:solidFill>
              </a:rPr>
            </a:br>
            <a:r>
              <a:rPr lang="en-US" altLang="en-US" sz="2500" dirty="0" smtClean="0">
                <a:solidFill>
                  <a:schemeClr val="bg2"/>
                </a:solidFill>
              </a:rPr>
              <a:t>both </a:t>
            </a:r>
            <a:r>
              <a:rPr lang="en-US" altLang="en-US" sz="2500" dirty="0">
                <a:solidFill>
                  <a:schemeClr val="bg2"/>
                </a:solidFill>
              </a:rPr>
              <a:t>X and Y</a:t>
            </a:r>
          </a:p>
          <a:p>
            <a:pPr marL="887722" lvl="1" indent="-487672"/>
            <a:r>
              <a:rPr lang="en-US" altLang="en-US" sz="2500" dirty="0">
                <a:solidFill>
                  <a:srgbClr val="003399"/>
                </a:solidFill>
              </a:rPr>
              <a:t>Confidence</a:t>
            </a:r>
            <a:r>
              <a:rPr lang="en-US" altLang="en-US" sz="2500" dirty="0">
                <a:solidFill>
                  <a:schemeClr val="bg2"/>
                </a:solidFill>
              </a:rPr>
              <a:t> (</a:t>
            </a:r>
            <a:r>
              <a:rPr lang="en-US" altLang="en-US" sz="2500" dirty="0" smtClean="0">
                <a:solidFill>
                  <a:schemeClr val="bg2"/>
                </a:solidFill>
              </a:rPr>
              <a:t>c):</a:t>
            </a:r>
            <a:br>
              <a:rPr lang="en-US" altLang="en-US" sz="2500" dirty="0" smtClean="0">
                <a:solidFill>
                  <a:schemeClr val="bg2"/>
                </a:solidFill>
              </a:rPr>
            </a:br>
            <a:r>
              <a:rPr lang="en-US" altLang="en-US" sz="2500" dirty="0" smtClean="0">
                <a:solidFill>
                  <a:schemeClr val="bg2"/>
                </a:solidFill>
              </a:rPr>
              <a:t>Measures </a:t>
            </a:r>
            <a:r>
              <a:rPr lang="en-US" altLang="en-US" sz="2500" dirty="0">
                <a:solidFill>
                  <a:schemeClr val="bg2"/>
                </a:solidFill>
              </a:rPr>
              <a:t>how often items in Y </a:t>
            </a:r>
            <a:br>
              <a:rPr lang="en-US" altLang="en-US" sz="2500" dirty="0">
                <a:solidFill>
                  <a:schemeClr val="bg2"/>
                </a:solidFill>
              </a:rPr>
            </a:br>
            <a:r>
              <a:rPr lang="en-US" altLang="en-US" sz="2500" dirty="0">
                <a:solidFill>
                  <a:schemeClr val="bg2"/>
                </a:solidFill>
              </a:rPr>
              <a:t>appear in transactions that</a:t>
            </a:r>
            <a:br>
              <a:rPr lang="en-US" altLang="en-US" sz="2500" dirty="0">
                <a:solidFill>
                  <a:schemeClr val="bg2"/>
                </a:solidFill>
              </a:rPr>
            </a:br>
            <a:r>
              <a:rPr lang="en-US" altLang="en-US" sz="2500" dirty="0">
                <a:solidFill>
                  <a:schemeClr val="bg2"/>
                </a:solidFill>
              </a:rPr>
              <a:t>contain X</a:t>
            </a:r>
          </a:p>
        </p:txBody>
      </p:sp>
      <p:graphicFrame>
        <p:nvGraphicFramePr>
          <p:cNvPr id="2050" name="Object 45"/>
          <p:cNvGraphicFramePr>
            <a:graphicFrameLocks noGrp="1" noChangeAspect="1"/>
          </p:cNvGraphicFramePr>
          <p:nvPr>
            <p:ph type="clipArt" sz="half" idx="4294967295"/>
            <p:extLst>
              <p:ext uri="{D42A27DB-BD31-4B8C-83A1-F6EECF244321}">
                <p14:modId xmlns:p14="http://schemas.microsoft.com/office/powerpoint/2010/main" val="643659895"/>
              </p:ext>
            </p:extLst>
          </p:nvPr>
        </p:nvGraphicFramePr>
        <p:xfrm>
          <a:off x="7366496" y="1538163"/>
          <a:ext cx="5202237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0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496" y="1538163"/>
                        <a:ext cx="5202237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487320" y="4948487"/>
            <a:ext cx="5081588" cy="2887664"/>
            <a:chOff x="2319" y="2077"/>
            <a:chExt cx="3201" cy="1819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334" y="2077"/>
              <a:ext cx="9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0" dirty="0">
                  <a:solidFill>
                    <a:srgbClr val="003399"/>
                  </a:solidFill>
                  <a:latin typeface="+mn-lt"/>
                </a:rPr>
                <a:t>Example:</a:t>
              </a:r>
            </a:p>
          </p:txBody>
        </p:sp>
        <p:graphicFrame>
          <p:nvGraphicFramePr>
            <p:cNvPr id="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2400591"/>
                </p:ext>
              </p:extLst>
            </p:nvPr>
          </p:nvGraphicFramePr>
          <p:xfrm>
            <a:off x="3290" y="2478"/>
            <a:ext cx="223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11" name="Equation" r:id="rId5" imgW="1460160" imgH="203040" progId="Equation.3">
                    <p:embed/>
                  </p:oleObj>
                </mc:Choice>
                <mc:Fallback>
                  <p:oleObj name="Equation" r:id="rId5" imgW="1460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" y="2478"/>
                          <a:ext cx="223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579811"/>
                </p:ext>
              </p:extLst>
            </p:nvPr>
          </p:nvGraphicFramePr>
          <p:xfrm>
            <a:off x="2369" y="2803"/>
            <a:ext cx="3151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12" name="Equation" r:id="rId7" imgW="4317840" imgH="787320" progId="Equation.3">
                    <p:embed/>
                  </p:oleObj>
                </mc:Choice>
                <mc:Fallback>
                  <p:oleObj name="Equation" r:id="rId7" imgW="431784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9" y="2803"/>
                          <a:ext cx="3151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9332102"/>
                </p:ext>
              </p:extLst>
            </p:nvPr>
          </p:nvGraphicFramePr>
          <p:xfrm>
            <a:off x="2319" y="3332"/>
            <a:ext cx="3170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13" name="Equation" r:id="rId9" imgW="4470120" imgH="787320" progId="Equation.3">
                    <p:embed/>
                  </p:oleObj>
                </mc:Choice>
                <mc:Fallback>
                  <p:oleObj name="Equation" r:id="rId9" imgW="447012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3332"/>
                          <a:ext cx="3170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20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Interestingness Measures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26" b="-1689"/>
          <a:stretch/>
        </p:blipFill>
        <p:spPr bwMode="auto">
          <a:xfrm>
            <a:off x="982792" y="2743200"/>
            <a:ext cx="11233248" cy="518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5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Interestingness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There are lots of measures </a:t>
            </a:r>
            <a:r>
              <a:rPr lang="en-US" altLang="en-US" dirty="0" smtClean="0">
                <a:solidFill>
                  <a:schemeClr val="bg1"/>
                </a:solidFill>
              </a:rPr>
              <a:t>of interestingness proposed </a:t>
            </a:r>
            <a:r>
              <a:rPr lang="en-US" altLang="en-US" dirty="0">
                <a:solidFill>
                  <a:schemeClr val="bg1"/>
                </a:solidFill>
              </a:rPr>
              <a:t>in the literature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chemeClr val="bg1"/>
                </a:solidFill>
              </a:rPr>
              <a:t>Some </a:t>
            </a:r>
            <a:r>
              <a:rPr lang="en-US" altLang="en-US" dirty="0">
                <a:solidFill>
                  <a:schemeClr val="bg1"/>
                </a:solidFill>
              </a:rPr>
              <a:t>measures are good for certain applications, but not for others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chemeClr val="bg1"/>
                </a:solidFill>
              </a:rPr>
              <a:t>What </a:t>
            </a:r>
            <a:r>
              <a:rPr lang="en-US" altLang="en-US" dirty="0">
                <a:solidFill>
                  <a:schemeClr val="bg1"/>
                </a:solidFill>
              </a:rPr>
              <a:t>criteria should we use to determine whether a measure is good or bad?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chemeClr val="bg1"/>
                </a:solidFill>
              </a:rPr>
              <a:t>What </a:t>
            </a:r>
            <a:r>
              <a:rPr lang="en-US" altLang="en-US" dirty="0">
                <a:solidFill>
                  <a:schemeClr val="bg1"/>
                </a:solidFill>
              </a:rPr>
              <a:t>about </a:t>
            </a:r>
            <a:r>
              <a:rPr lang="en-US" altLang="en-US" dirty="0" err="1">
                <a:solidFill>
                  <a:schemeClr val="bg1"/>
                </a:solidFill>
              </a:rPr>
              <a:t>Apriori</a:t>
            </a:r>
            <a:r>
              <a:rPr lang="en-US" altLang="en-US" dirty="0">
                <a:solidFill>
                  <a:schemeClr val="bg1"/>
                </a:solidFill>
              </a:rPr>
              <a:t>-style support based pruning? How does </a:t>
            </a:r>
            <a:r>
              <a:rPr lang="en-US" altLang="en-US" dirty="0" smtClean="0">
                <a:solidFill>
                  <a:schemeClr val="bg1"/>
                </a:solidFill>
              </a:rPr>
              <a:t>this affect </a:t>
            </a:r>
            <a:r>
              <a:rPr lang="en-US" altLang="en-US" dirty="0">
                <a:solidFill>
                  <a:schemeClr val="bg1"/>
                </a:solidFill>
              </a:rPr>
              <a:t>these measures?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41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A Good Measure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CC3300"/>
                </a:solidFill>
              </a:rPr>
              <a:t>Piatetsky</a:t>
            </a:r>
            <a:r>
              <a:rPr lang="en-US" altLang="en-US" dirty="0" smtClean="0">
                <a:solidFill>
                  <a:srgbClr val="CC3300"/>
                </a:solidFill>
              </a:rPr>
              <a:t>-Shapiro</a:t>
            </a:r>
            <a:r>
              <a:rPr lang="en-US" altLang="en-US" dirty="0" smtClean="0"/>
              <a:t>: 3 properties a good measure M must satisfy:</a:t>
            </a:r>
          </a:p>
          <a:p>
            <a:endParaRPr lang="en-US" altLang="en-US" dirty="0" smtClean="0"/>
          </a:p>
          <a:p>
            <a:pPr lvl="1"/>
            <a:r>
              <a:rPr lang="en-US" altLang="en-US" sz="2800" dirty="0" smtClean="0"/>
              <a:t>M(A,B) = 0 if A and B are statistically independent</a:t>
            </a:r>
          </a:p>
          <a:p>
            <a:pPr lvl="1"/>
            <a:endParaRPr lang="en-US" altLang="en-US" sz="2800" dirty="0" smtClean="0"/>
          </a:p>
          <a:p>
            <a:pPr lvl="1"/>
            <a:r>
              <a:rPr lang="en-US" altLang="en-US" sz="2800" dirty="0" smtClean="0"/>
              <a:t>M(A,B) increase monotonically with P(A,B) when P(A) and P(B) remain unchanged</a:t>
            </a:r>
          </a:p>
          <a:p>
            <a:pPr lvl="1"/>
            <a:endParaRPr lang="en-US" altLang="en-US" sz="2800" dirty="0" smtClean="0"/>
          </a:p>
          <a:p>
            <a:pPr lvl="1"/>
            <a:r>
              <a:rPr lang="en-US" altLang="en-US" sz="2800" dirty="0" smtClean="0"/>
              <a:t>M(A,B) decreases monotonically with P(A) [or P(B)] when P(A,B) and P(B) [or P(A)] remain unchanged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52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807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Comparing Different Measures</a:t>
            </a:r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058685"/>
              </p:ext>
            </p:extLst>
          </p:nvPr>
        </p:nvGraphicFramePr>
        <p:xfrm>
          <a:off x="8022540" y="484312"/>
          <a:ext cx="4768427" cy="381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4" name="Worksheet" r:id="rId3" imgW="4077081" imgH="3353206" progId="Excel.Sheet.8">
                  <p:embed/>
                </p:oleObj>
              </mc:Choice>
              <mc:Fallback>
                <p:oleObj name="Worksheet" r:id="rId3" imgW="4077081" imgH="335320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540" y="484312"/>
                        <a:ext cx="4768427" cy="3811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492587" y="1625601"/>
            <a:ext cx="4009813" cy="116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3400" b="0"/>
              <a:t>10 examples of contingency tables:</a:t>
            </a:r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76208"/>
              </p:ext>
            </p:extLst>
          </p:nvPr>
        </p:nvGraphicFramePr>
        <p:xfrm>
          <a:off x="216747" y="5024428"/>
          <a:ext cx="12571307" cy="358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5" name="Bitmap Image" r:id="rId5" imgW="10402752" imgH="2838846" progId="Paint.Picture">
                  <p:embed/>
                </p:oleObj>
              </mc:Choice>
              <mc:Fallback>
                <p:oleObj name="Bitmap Image" r:id="rId5" imgW="10402752" imgH="28388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47" y="5024428"/>
                        <a:ext cx="12571307" cy="3587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97744" y="3940696"/>
            <a:ext cx="5635413" cy="99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800" b="0" dirty="0">
                <a:solidFill>
                  <a:schemeClr val="bg1"/>
                </a:solidFill>
              </a:rPr>
              <a:t>Rankings of contingency tables using various measures: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310293" y="8167255"/>
            <a:ext cx="541867" cy="541867"/>
          </a:xfrm>
          <a:prstGeom prst="ellipse">
            <a:avLst/>
          </a:prstGeom>
          <a:noFill/>
          <a:ln w="635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8046720" y="8167255"/>
            <a:ext cx="541867" cy="541867"/>
          </a:xfrm>
          <a:prstGeom prst="ellipse">
            <a:avLst/>
          </a:prstGeom>
          <a:noFill/>
          <a:ln w="635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53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952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Property under Variable Permutation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113" y="4804792"/>
            <a:ext cx="11049000" cy="3272408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Does M(A,B) = M(B,A)?</a:t>
            </a:r>
          </a:p>
          <a:p>
            <a:endParaRPr lang="en-US" dirty="0"/>
          </a:p>
          <a:p>
            <a:r>
              <a:rPr lang="en-US" dirty="0"/>
              <a:t>Symmetric </a:t>
            </a:r>
            <a:r>
              <a:rPr lang="en-US" dirty="0" smtClean="0"/>
              <a:t>measures:</a:t>
            </a:r>
            <a:br>
              <a:rPr lang="en-US" dirty="0" smtClean="0"/>
            </a:br>
            <a:r>
              <a:rPr lang="en-US" dirty="0" smtClean="0"/>
              <a:t>support</a:t>
            </a:r>
            <a:r>
              <a:rPr lang="en-US" dirty="0"/>
              <a:t>, lift, collective strength, cosine, </a:t>
            </a:r>
            <a:r>
              <a:rPr lang="en-US" dirty="0" err="1"/>
              <a:t>Jaccard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Asymmetric measures:</a:t>
            </a:r>
            <a:br>
              <a:rPr lang="en-US" dirty="0" smtClean="0"/>
            </a:br>
            <a:r>
              <a:rPr lang="en-US" dirty="0" smtClean="0"/>
              <a:t>confidence</a:t>
            </a:r>
            <a:r>
              <a:rPr lang="en-US" dirty="0"/>
              <a:t>, conviction, Laplace, J-measure,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538778"/>
              </p:ext>
            </p:extLst>
          </p:nvPr>
        </p:nvGraphicFramePr>
        <p:xfrm>
          <a:off x="1101800" y="2500536"/>
          <a:ext cx="1030922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4" name="VISIO" r:id="rId3" imgW="7251085" imgH="1280771" progId="Visio.Drawing.6">
                  <p:embed/>
                </p:oleObj>
              </mc:Choice>
              <mc:Fallback>
                <p:oleObj name="VISIO" r:id="rId3" imgW="7251085" imgH="128077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00" y="2500536"/>
                        <a:ext cx="10309225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54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90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Property under Row/Column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Grade-Gender Example (</a:t>
            </a:r>
            <a:r>
              <a:rPr lang="en-US" altLang="en-US" dirty="0" err="1"/>
              <a:t>Mosteller</a:t>
            </a:r>
            <a:r>
              <a:rPr lang="en-US" altLang="en-US" dirty="0"/>
              <a:t>, 1968</a:t>
            </a:r>
            <a:r>
              <a:rPr lang="en-US" altLang="en-US" dirty="0" smtClean="0"/>
              <a:t>):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5"/>
            <a:r>
              <a:rPr lang="en-US" altLang="en-US" dirty="0" smtClean="0"/>
              <a:t>								  2x	     10x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Mosteller</a:t>
            </a:r>
            <a:r>
              <a:rPr lang="en-US" altLang="en-US" dirty="0"/>
              <a:t>: </a:t>
            </a:r>
            <a:r>
              <a:rPr lang="en-US" altLang="en-US" dirty="0" smtClean="0"/>
              <a:t>Underlying </a:t>
            </a:r>
            <a:r>
              <a:rPr lang="en-US" altLang="en-US" dirty="0"/>
              <a:t>association should be independent </a:t>
            </a:r>
            <a:r>
              <a:rPr lang="en-US" altLang="en-US" dirty="0" smtClean="0"/>
              <a:t>of the </a:t>
            </a:r>
            <a:r>
              <a:rPr lang="en-US" altLang="en-US" dirty="0"/>
              <a:t>relative number of male and female </a:t>
            </a:r>
            <a:r>
              <a:rPr lang="en-US" altLang="en-US" dirty="0" smtClean="0"/>
              <a:t>students in </a:t>
            </a:r>
            <a:r>
              <a:rPr lang="en-US" altLang="en-US" dirty="0"/>
              <a:t>the samples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21623"/>
              </p:ext>
            </p:extLst>
          </p:nvPr>
        </p:nvGraphicFramePr>
        <p:xfrm>
          <a:off x="597744" y="2932584"/>
          <a:ext cx="5184576" cy="2426524"/>
        </p:xfrm>
        <a:graphic>
          <a:graphicData uri="http://schemas.openxmlformats.org/drawingml/2006/table">
            <a:tbl>
              <a:tblPr firstRow="1" firstCol="1" lastRow="1" lastCol="1">
                <a:tableStyleId>{7DF18680-E054-41AD-8BC1-D1AEF772440D}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Male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High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Low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</a:t>
                      </a:r>
                      <a:endParaRPr lang="en-US" sz="2500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2500" b="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7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62188"/>
              </p:ext>
            </p:extLst>
          </p:nvPr>
        </p:nvGraphicFramePr>
        <p:xfrm>
          <a:off x="6790432" y="2913152"/>
          <a:ext cx="5184576" cy="2426524"/>
        </p:xfrm>
        <a:graphic>
          <a:graphicData uri="http://schemas.openxmlformats.org/drawingml/2006/table">
            <a:tbl>
              <a:tblPr firstRow="1" firstCol="1" lastRow="1" lastCol="1">
                <a:tableStyleId>{7DF18680-E054-41AD-8BC1-D1AEF772440D}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Male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High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2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34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Low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4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30</a:t>
                      </a:r>
                      <a:endParaRPr lang="en-US" sz="2500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chemeClr val="bg2"/>
                          </a:solidFill>
                        </a:rPr>
                        <a:t>42</a:t>
                      </a:r>
                      <a:endParaRPr lang="en-US" sz="2500" b="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6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70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76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Line 60"/>
          <p:cNvSpPr>
            <a:spLocks noChangeShapeType="1"/>
          </p:cNvSpPr>
          <p:nvPr/>
        </p:nvSpPr>
        <p:spPr bwMode="auto">
          <a:xfrm>
            <a:off x="10030792" y="5500737"/>
            <a:ext cx="0" cy="38417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8734648" y="5500736"/>
            <a:ext cx="0" cy="38417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39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 under Inversion Operation</a:t>
            </a: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20030"/>
              </p:ext>
            </p:extLst>
          </p:nvPr>
        </p:nvGraphicFramePr>
        <p:xfrm>
          <a:off x="4198144" y="1776181"/>
          <a:ext cx="7032385" cy="633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6" name="VISIO" r:id="rId3" imgW="5761800" imgH="5190480" progId="Visio.Drawing.6">
                  <p:embed/>
                </p:oleObj>
              </mc:Choice>
              <mc:Fallback>
                <p:oleObj name="VISIO" r:id="rId3" imgW="5761800" imgH="5190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144" y="1776181"/>
                        <a:ext cx="7032385" cy="6336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28360" y="2452769"/>
            <a:ext cx="2435579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500" b="0" dirty="0">
                <a:solidFill>
                  <a:schemeClr val="bg2"/>
                </a:solidFill>
                <a:latin typeface="+mj-lt"/>
              </a:rPr>
              <a:t>Transaction 1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43037" y="6521003"/>
            <a:ext cx="2435579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500" b="0" dirty="0">
                <a:solidFill>
                  <a:schemeClr val="bg2"/>
                </a:solidFill>
                <a:latin typeface="+mj-lt"/>
              </a:rPr>
              <a:t>Transaction N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244872" y="2710788"/>
            <a:ext cx="541867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296237" y="6779022"/>
            <a:ext cx="541867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 sz="25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009867" y="3361028"/>
            <a:ext cx="758613" cy="29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en-US" sz="72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en-US" sz="72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en-US" sz="72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en-US" sz="72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en-US" sz="7200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2"/>
                </a:solidFill>
                <a:latin typeface="+mj-lt"/>
              </a:rPr>
              <a:pPr/>
              <a:t>56</a:t>
            </a:fld>
            <a:endParaRPr lang="en-US" sz="2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331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</a:t>
            </a:r>
            <a:r>
              <a:rPr lang="en-US" altLang="en-US" smtClean="0">
                <a:sym typeface="Symbol" pitchFamily="18" charset="2"/>
              </a:rPr>
              <a:t>-Coefficient</a:t>
            </a:r>
            <a:endParaRPr lang="en-US" altLang="en-US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ym typeface="Symbol" pitchFamily="18" charset="2"/>
              </a:rPr>
              <a:t>-coefficient is analogous to correlation coefficient for continuous variables</a:t>
            </a:r>
          </a:p>
          <a:p>
            <a:r>
              <a:rPr lang="en-US" altLang="en-US" dirty="0" smtClean="0">
                <a:sym typeface="Symbol" pitchFamily="18" charset="2"/>
              </a:rPr>
              <a:t>invariant under </a:t>
            </a:r>
            <a:r>
              <a:rPr lang="en-US" altLang="en-US" dirty="0" smtClean="0">
                <a:solidFill>
                  <a:srgbClr val="003399"/>
                </a:solidFill>
                <a:sym typeface="Symbol" pitchFamily="18" charset="2"/>
              </a:rPr>
              <a:t>inversion operation</a:t>
            </a:r>
          </a:p>
        </p:txBody>
      </p:sp>
      <p:graphicFrame>
        <p:nvGraphicFramePr>
          <p:cNvPr id="3174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107647"/>
              </p:ext>
            </p:extLst>
          </p:nvPr>
        </p:nvGraphicFramePr>
        <p:xfrm>
          <a:off x="1448379" y="6425655"/>
          <a:ext cx="4083199" cy="154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4" name="Equation" r:id="rId3" imgW="2958840" imgH="1117440" progId="Equation.3">
                  <p:embed/>
                </p:oleObj>
              </mc:Choice>
              <mc:Fallback>
                <p:oleObj name="Equation" r:id="rId3" imgW="295884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379" y="6425655"/>
                        <a:ext cx="4083199" cy="1542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38194"/>
              </p:ext>
            </p:extLst>
          </p:nvPr>
        </p:nvGraphicFramePr>
        <p:xfrm>
          <a:off x="6934448" y="6425655"/>
          <a:ext cx="4096959" cy="154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5" name="Equation" r:id="rId5" imgW="2958840" imgH="1117440" progId="Equation.3">
                  <p:embed/>
                </p:oleObj>
              </mc:Choice>
              <mc:Fallback>
                <p:oleObj name="Equation" r:id="rId5" imgW="295884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448" y="6425655"/>
                        <a:ext cx="4096959" cy="1547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25202"/>
              </p:ext>
            </p:extLst>
          </p:nvPr>
        </p:nvGraphicFramePr>
        <p:xfrm>
          <a:off x="1173808" y="3723560"/>
          <a:ext cx="4066728" cy="2426524"/>
        </p:xfrm>
        <a:graphic>
          <a:graphicData uri="http://schemas.openxmlformats.org/drawingml/2006/table">
            <a:tbl>
              <a:tblPr firstRow="1" firstCol="1" lastRow="1" lastCol="1">
                <a:tableStyleId>{7DF18680-E054-41AD-8BC1-D1AEF772440D}</a:tableStyleId>
              </a:tblPr>
              <a:tblGrid>
                <a:gridCol w="101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Y 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60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70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X 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20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30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70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30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Line 40"/>
          <p:cNvSpPr>
            <a:spLocks noChangeShapeType="1"/>
          </p:cNvSpPr>
          <p:nvPr/>
        </p:nvSpPr>
        <p:spPr bwMode="auto">
          <a:xfrm flipH="1">
            <a:off x="3622080" y="3796680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1597472" y="5020816"/>
            <a:ext cx="152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28679"/>
              </p:ext>
            </p:extLst>
          </p:nvPr>
        </p:nvGraphicFramePr>
        <p:xfrm>
          <a:off x="6862440" y="3746420"/>
          <a:ext cx="4066728" cy="2426524"/>
        </p:xfrm>
        <a:graphic>
          <a:graphicData uri="http://schemas.openxmlformats.org/drawingml/2006/table">
            <a:tbl>
              <a:tblPr firstRow="1" firstCol="1" lastRow="1" lastCol="1">
                <a:tableStyleId>{7DF18680-E054-41AD-8BC1-D1AEF772440D}</a:tableStyleId>
              </a:tblPr>
              <a:tblGrid>
                <a:gridCol w="101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Y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Y 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20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30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X 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60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70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nl-NL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30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70</a:t>
                      </a:r>
                      <a:endParaRPr kumimoji="0" lang="en-US" sz="2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Line 40"/>
          <p:cNvSpPr>
            <a:spLocks noChangeShapeType="1"/>
          </p:cNvSpPr>
          <p:nvPr/>
        </p:nvSpPr>
        <p:spPr bwMode="auto">
          <a:xfrm flipH="1">
            <a:off x="9310712" y="3819540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  <p:sp>
        <p:nvSpPr>
          <p:cNvPr id="18" name="Line 41"/>
          <p:cNvSpPr>
            <a:spLocks noChangeShapeType="1"/>
          </p:cNvSpPr>
          <p:nvPr/>
        </p:nvSpPr>
        <p:spPr bwMode="auto">
          <a:xfrm>
            <a:off x="7286104" y="5043676"/>
            <a:ext cx="152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9753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under Null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5308848"/>
            <a:ext cx="11049000" cy="2768352"/>
          </a:xfrm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Invariant</a:t>
            </a:r>
            <a:r>
              <a:rPr lang="en-US" dirty="0" smtClean="0"/>
              <a:t> measures:</a:t>
            </a:r>
            <a:br>
              <a:rPr lang="en-US" dirty="0" smtClean="0"/>
            </a:br>
            <a:r>
              <a:rPr lang="en-US" dirty="0" smtClean="0"/>
              <a:t>support, cosine, </a:t>
            </a:r>
            <a:r>
              <a:rPr lang="en-US" dirty="0" err="1" smtClean="0"/>
              <a:t>Jaccard</a:t>
            </a:r>
            <a:r>
              <a:rPr lang="en-US" dirty="0" smtClean="0"/>
              <a:t>, ...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3399"/>
                </a:solidFill>
              </a:rPr>
              <a:t>Non-invariant</a:t>
            </a:r>
            <a:r>
              <a:rPr lang="en-US" dirty="0" smtClean="0"/>
              <a:t> measures:</a:t>
            </a:r>
            <a:br>
              <a:rPr lang="en-US" dirty="0" smtClean="0"/>
            </a:br>
            <a:r>
              <a:rPr lang="en-US" dirty="0" smtClean="0"/>
              <a:t>correlation, Gini, mutual information, odds ratio...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50834"/>
              </p:ext>
            </p:extLst>
          </p:nvPr>
        </p:nvGraphicFramePr>
        <p:xfrm>
          <a:off x="1821880" y="2716560"/>
          <a:ext cx="9417351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5" name="VISIO" r:id="rId3" imgW="7251085" imgH="1277718" progId="Visio.Drawing.6">
                  <p:embed/>
                </p:oleObj>
              </mc:Choice>
              <mc:Fallback>
                <p:oleObj name="VISIO" r:id="rId3" imgW="7251085" imgH="127771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880" y="2716560"/>
                        <a:ext cx="9417351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51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 Measures have Different Properties</a:t>
            </a:r>
            <a:endParaRPr lang="en-US" altLang="en-US"/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86750"/>
              </p:ext>
            </p:extLst>
          </p:nvPr>
        </p:nvGraphicFramePr>
        <p:xfrm>
          <a:off x="1029792" y="1893008"/>
          <a:ext cx="10456285" cy="665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8" name="Worksheet" r:id="rId3" imgW="6001131" imgH="3819754" progId="Excel.Sheet.8">
                  <p:embed/>
                </p:oleObj>
              </mc:Choice>
              <mc:Fallback>
                <p:oleObj name="Worksheet" r:id="rId3" imgW="6001131" imgH="3819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792" y="1893008"/>
                        <a:ext cx="10456285" cy="6656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1"/>
                </a:solidFill>
                <a:latin typeface="+mj-lt"/>
              </a:rPr>
              <a:pPr/>
              <a:t>59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8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Given a set of transactions T, the goal of association rule mining is to find all rules having</a:t>
            </a:r>
          </a:p>
          <a:p>
            <a:pPr lvl="1"/>
            <a:r>
              <a:rPr lang="en-US" altLang="en-US" sz="2500" dirty="0" smtClean="0"/>
              <a:t>support </a:t>
            </a:r>
            <a:r>
              <a:rPr lang="en-US" altLang="en-US" sz="2500" dirty="0" smtClean="0">
                <a:cs typeface="Arial" charset="0"/>
              </a:rPr>
              <a:t>≥ </a:t>
            </a:r>
            <a:r>
              <a:rPr lang="en-US" altLang="en-US" sz="2500" i="1" dirty="0" err="1" smtClean="0">
                <a:cs typeface="Arial" charset="0"/>
              </a:rPr>
              <a:t>minsup</a:t>
            </a:r>
            <a:r>
              <a:rPr lang="en-US" altLang="en-US" sz="2500" i="1" dirty="0" smtClean="0">
                <a:cs typeface="Arial" charset="0"/>
              </a:rPr>
              <a:t> </a:t>
            </a:r>
            <a:r>
              <a:rPr lang="en-US" altLang="en-US" sz="2500" dirty="0" smtClean="0">
                <a:cs typeface="Arial" charset="0"/>
              </a:rPr>
              <a:t>threshold</a:t>
            </a:r>
          </a:p>
          <a:p>
            <a:pPr lvl="1"/>
            <a:r>
              <a:rPr lang="en-US" altLang="en-US" sz="2500" dirty="0" smtClean="0">
                <a:cs typeface="Arial" charset="0"/>
              </a:rPr>
              <a:t>confidence ≥ </a:t>
            </a:r>
            <a:r>
              <a:rPr lang="en-US" altLang="en-US" sz="2500" i="1" dirty="0" err="1" smtClean="0">
                <a:cs typeface="Arial" charset="0"/>
              </a:rPr>
              <a:t>minconf</a:t>
            </a:r>
            <a:r>
              <a:rPr lang="en-US" altLang="en-US" sz="2500" i="1" dirty="0" smtClean="0">
                <a:cs typeface="Arial" charset="0"/>
              </a:rPr>
              <a:t> </a:t>
            </a:r>
            <a:r>
              <a:rPr lang="en-US" altLang="en-US" sz="2500" dirty="0" smtClean="0">
                <a:cs typeface="Arial" charset="0"/>
              </a:rPr>
              <a:t>threshold</a:t>
            </a:r>
          </a:p>
          <a:p>
            <a:pPr lvl="1"/>
            <a:endParaRPr lang="en-US" altLang="en-US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Brute-force approach:</a:t>
            </a:r>
          </a:p>
          <a:p>
            <a:pPr lvl="1"/>
            <a:r>
              <a:rPr lang="en-US" altLang="en-US" sz="2500" dirty="0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 sz="2500" dirty="0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 sz="2500" dirty="0" smtClean="0">
                <a:cs typeface="Arial" charset="0"/>
              </a:rPr>
              <a:t>Prune rules that fail the </a:t>
            </a:r>
            <a:r>
              <a:rPr lang="en-US" altLang="en-US" sz="2500" i="1" dirty="0" err="1" smtClean="0">
                <a:cs typeface="Arial" charset="0"/>
              </a:rPr>
              <a:t>minsup</a:t>
            </a:r>
            <a:r>
              <a:rPr lang="en-US" altLang="en-US" sz="2500" dirty="0" smtClean="0">
                <a:cs typeface="Arial" charset="0"/>
              </a:rPr>
              <a:t> and </a:t>
            </a:r>
            <a:r>
              <a:rPr lang="en-US" altLang="en-US" sz="2500" i="1" dirty="0" err="1" smtClean="0">
                <a:cs typeface="Arial" charset="0"/>
              </a:rPr>
              <a:t>minconf</a:t>
            </a:r>
            <a:r>
              <a:rPr lang="en-US" altLang="en-US" sz="2500" dirty="0" smtClean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 </a:t>
            </a:r>
            <a:r>
              <a:rPr lang="en-US" altLang="en-US" dirty="0" smtClean="0">
                <a:solidFill>
                  <a:schemeClr val="accent1"/>
                </a:solidFill>
                <a:cs typeface="Arial" charset="0"/>
              </a:rPr>
              <a:t>Computationally prohibitive</a:t>
            </a:r>
            <a:r>
              <a:rPr lang="en-US" altLang="en-US" dirty="0" smtClean="0">
                <a:cs typeface="Arial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43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Support-based Pruning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Most of the association rule mining algorithms use support measure to prune rules and </a:t>
            </a:r>
            <a:r>
              <a:rPr lang="en-US" altLang="en-US" dirty="0" err="1" smtClean="0"/>
              <a:t>itemsets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Study effect of support pruning on correlation of </a:t>
            </a:r>
            <a:r>
              <a:rPr lang="en-US" altLang="en-US" dirty="0" err="1" smtClean="0"/>
              <a:t>itemsets</a:t>
            </a:r>
            <a:endParaRPr lang="en-US" altLang="en-US" dirty="0" smtClean="0"/>
          </a:p>
          <a:p>
            <a:pPr lvl="1"/>
            <a:endParaRPr lang="en-US" altLang="en-US" sz="2500" dirty="0" smtClean="0"/>
          </a:p>
          <a:p>
            <a:pPr lvl="1"/>
            <a:r>
              <a:rPr lang="en-US" altLang="en-US" sz="2500" dirty="0" smtClean="0"/>
              <a:t>Generate 10000 random contingency tables</a:t>
            </a:r>
          </a:p>
          <a:p>
            <a:pPr lvl="1"/>
            <a:endParaRPr lang="en-US" altLang="en-US" sz="2500" dirty="0" smtClean="0"/>
          </a:p>
          <a:p>
            <a:pPr lvl="1"/>
            <a:r>
              <a:rPr lang="en-US" altLang="en-US" sz="2500" dirty="0" smtClean="0"/>
              <a:t>Compute support and pairwise correlation for each table</a:t>
            </a:r>
          </a:p>
          <a:p>
            <a:pPr lvl="1"/>
            <a:endParaRPr lang="en-US" altLang="en-US" sz="2500" dirty="0" smtClean="0"/>
          </a:p>
          <a:p>
            <a:pPr lvl="1"/>
            <a:r>
              <a:rPr lang="en-US" altLang="en-US" sz="2500" dirty="0" smtClean="0"/>
              <a:t>Apply support-based pruning and examine the tables that are removed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1"/>
                </a:solidFill>
                <a:latin typeface="+mj-lt"/>
              </a:rPr>
              <a:pPr/>
              <a:t>60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68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 of Support-based Pruning</a:t>
            </a: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38564"/>
              </p:ext>
            </p:extLst>
          </p:nvPr>
        </p:nvGraphicFramePr>
        <p:xfrm>
          <a:off x="2469952" y="2284512"/>
          <a:ext cx="8243184" cy="582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2" name="Worksheet" r:id="rId3" imgW="8677656" imgH="5972454" progId="Excel.Sheet.8">
                  <p:embed/>
                </p:oleObj>
              </mc:Choice>
              <mc:Fallback>
                <p:oleObj name="Worksheet" r:id="rId3" imgW="8677656" imgH="59724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952" y="2284512"/>
                        <a:ext cx="8243184" cy="5828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1"/>
                </a:solidFill>
                <a:latin typeface="+mj-lt"/>
              </a:rPr>
              <a:pPr/>
              <a:t>61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57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 of Support-based Pruning</a:t>
            </a: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587213"/>
              </p:ext>
            </p:extLst>
          </p:nvPr>
        </p:nvGraphicFramePr>
        <p:xfrm>
          <a:off x="216747" y="2066286"/>
          <a:ext cx="5960533" cy="403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4" name="Worksheet" r:id="rId3" imgW="8534781" imgH="5467706" progId="Excel.Sheet.8">
                  <p:embed/>
                </p:oleObj>
              </mc:Choice>
              <mc:Fallback>
                <p:oleObj name="Worksheet" r:id="rId3" imgW="8534781" imgH="546770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47" y="2066286"/>
                        <a:ext cx="5960533" cy="403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565607"/>
              </p:ext>
            </p:extLst>
          </p:nvPr>
        </p:nvGraphicFramePr>
        <p:xfrm>
          <a:off x="6806563" y="700336"/>
          <a:ext cx="5960533" cy="403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5" name="Worksheet" r:id="rId5" imgW="8687181" imgH="5972454" progId="Excel.Sheet.8">
                  <p:embed/>
                </p:oleObj>
              </mc:Choice>
              <mc:Fallback>
                <p:oleObj name="Worksheet" r:id="rId5" imgW="8687181" imgH="59724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563" y="700336"/>
                        <a:ext cx="5960533" cy="403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845039"/>
              </p:ext>
            </p:extLst>
          </p:nvPr>
        </p:nvGraphicFramePr>
        <p:xfrm>
          <a:off x="6806563" y="4583713"/>
          <a:ext cx="5960533" cy="4027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6" name="Worksheet" r:id="rId7" imgW="8515731" imgH="5439258" progId="Excel.Sheet.8">
                  <p:embed/>
                </p:oleObj>
              </mc:Choice>
              <mc:Fallback>
                <p:oleObj name="Worksheet" r:id="rId7" imgW="8515731" imgH="54392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563" y="4583713"/>
                        <a:ext cx="5960533" cy="4027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58614" y="6285654"/>
            <a:ext cx="4985173" cy="14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800" b="0" dirty="0">
                <a:solidFill>
                  <a:schemeClr val="bg1"/>
                </a:solidFill>
              </a:rPr>
              <a:t>Support-based pruning eliminates mostly negatively correlated </a:t>
            </a:r>
            <a:r>
              <a:rPr lang="en-US" altLang="en-US" sz="2800" b="0" dirty="0" err="1">
                <a:solidFill>
                  <a:schemeClr val="bg1"/>
                </a:solidFill>
              </a:rPr>
              <a:t>itemsets</a:t>
            </a:r>
            <a:endParaRPr lang="en-US" altLang="en-US" sz="2800" b="0" dirty="0">
              <a:solidFill>
                <a:schemeClr val="bg1"/>
              </a:solidFill>
            </a:endParaRP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3251200" y="2716525"/>
            <a:ext cx="0" cy="24925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9841016" y="1350575"/>
            <a:ext cx="0" cy="24925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V="1">
            <a:off x="9841016" y="5252015"/>
            <a:ext cx="0" cy="24925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1"/>
                </a:solidFill>
                <a:latin typeface="+mj-lt"/>
              </a:rPr>
              <a:pPr/>
              <a:t>62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27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 of Support-based Pruning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Investigate how support-based pruning affects other measures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Steps:</a:t>
            </a:r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Generate 10000 contingency tables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Rank each table according to the different measures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Compute the pair-wise correlation between the measures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1"/>
                </a:solidFill>
                <a:latin typeface="+mj-lt"/>
              </a:rPr>
              <a:pPr/>
              <a:t>63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482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Effect of Support-based Pruning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Without </a:t>
            </a:r>
            <a:r>
              <a:rPr lang="en-US" altLang="en-US" dirty="0" smtClean="0"/>
              <a:t>support pruning (all pairs)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sz="2500" dirty="0"/>
              <a:t>Red cells indicate correlation between</a:t>
            </a:r>
            <a:br>
              <a:rPr lang="en-US" altLang="en-US" sz="2500" dirty="0"/>
            </a:br>
            <a:r>
              <a:rPr lang="en-US" altLang="en-US" sz="2500" dirty="0"/>
              <a:t>    the pair of measures &gt; 0.85 </a:t>
            </a:r>
          </a:p>
          <a:p>
            <a:r>
              <a:rPr lang="en-US" altLang="en-US" sz="2500" dirty="0"/>
              <a:t> 40.14% pairs have correlation &gt; 0.85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6" y="2644552"/>
            <a:ext cx="5996839" cy="421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52" y="2500536"/>
            <a:ext cx="4562772" cy="320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568474" y="3436640"/>
            <a:ext cx="228600" cy="228600"/>
          </a:xfrm>
          <a:prstGeom prst="ellipse">
            <a:avLst/>
          </a:prstGeom>
          <a:noFill/>
          <a:ln w="571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70552" y="5946775"/>
            <a:ext cx="475252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500" b="0" dirty="0">
                <a:solidFill>
                  <a:schemeClr val="bg1"/>
                </a:solidFill>
              </a:rPr>
              <a:t>Scatter Plot between Correlation &amp; </a:t>
            </a:r>
            <a:r>
              <a:rPr lang="en-US" altLang="en-US" sz="2500" b="0" dirty="0" err="1">
                <a:solidFill>
                  <a:schemeClr val="bg1"/>
                </a:solidFill>
              </a:rPr>
              <a:t>Jaccard</a:t>
            </a:r>
            <a:r>
              <a:rPr lang="en-US" altLang="en-US" sz="2500" b="0" dirty="0">
                <a:solidFill>
                  <a:schemeClr val="bg1"/>
                </a:solidFill>
              </a:rPr>
              <a:t> Measure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926336" y="3550940"/>
            <a:ext cx="1143000" cy="0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1"/>
                </a:solidFill>
                <a:latin typeface="+mj-lt"/>
              </a:rPr>
              <a:pPr/>
              <a:t>64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7381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52" y="2520676"/>
            <a:ext cx="4562772" cy="320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6" y="2676208"/>
            <a:ext cx="5951808" cy="418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Effect of Support-based Pruning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0.5% </a:t>
            </a:r>
            <a:r>
              <a:rPr lang="en-US" altLang="en-US" dirty="0" smtClean="0"/>
              <a:t>≤ support </a:t>
            </a:r>
            <a:r>
              <a:rPr lang="en-US" altLang="en-US" dirty="0"/>
              <a:t>≤</a:t>
            </a:r>
            <a:r>
              <a:rPr lang="en-US" altLang="en-US" dirty="0" smtClean="0"/>
              <a:t> </a:t>
            </a:r>
            <a:r>
              <a:rPr lang="en-US" altLang="en-US" dirty="0"/>
              <a:t>50%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sz="2500" dirty="0"/>
              <a:t>61.45% pairs have correlation &gt; </a:t>
            </a:r>
            <a:r>
              <a:rPr lang="en-US" altLang="en-US" sz="2500" dirty="0" smtClean="0"/>
              <a:t>0.85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307012" y="3940696"/>
            <a:ext cx="228600" cy="228600"/>
          </a:xfrm>
          <a:prstGeom prst="ellipse">
            <a:avLst/>
          </a:prstGeom>
          <a:noFill/>
          <a:ln w="571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70552" y="5946775"/>
            <a:ext cx="475252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500" b="0" dirty="0">
                <a:solidFill>
                  <a:schemeClr val="bg1"/>
                </a:solidFill>
              </a:rPr>
              <a:t>Scatter Plot between Correlation &amp; </a:t>
            </a:r>
            <a:r>
              <a:rPr lang="en-US" altLang="en-US" sz="2500" b="0" dirty="0" err="1">
                <a:solidFill>
                  <a:schemeClr val="bg1"/>
                </a:solidFill>
              </a:rPr>
              <a:t>Jaccard</a:t>
            </a:r>
            <a:r>
              <a:rPr lang="en-US" altLang="en-US" sz="2500" b="0" dirty="0">
                <a:solidFill>
                  <a:schemeClr val="bg1"/>
                </a:solidFill>
              </a:rPr>
              <a:t> Measure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749289" y="4034676"/>
            <a:ext cx="1143000" cy="0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1"/>
                </a:solidFill>
                <a:latin typeface="+mj-lt"/>
              </a:rPr>
              <a:pPr/>
              <a:t>65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99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76" y="2710384"/>
            <a:ext cx="5917148" cy="415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0.5% </a:t>
            </a:r>
            <a:r>
              <a:rPr lang="en-US" altLang="en-US" dirty="0" smtClean="0"/>
              <a:t>≤ support </a:t>
            </a:r>
            <a:r>
              <a:rPr lang="en-US" altLang="en-US" dirty="0"/>
              <a:t>≤</a:t>
            </a:r>
            <a:r>
              <a:rPr lang="en-US" altLang="en-US" dirty="0" smtClean="0"/>
              <a:t> 30</a:t>
            </a:r>
            <a:r>
              <a:rPr lang="en-US" altLang="en-US" dirty="0"/>
              <a:t>%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sz="2400" dirty="0"/>
              <a:t>76.42% pairs have correlation &gt; 0.85</a:t>
            </a:r>
            <a:endParaRPr lang="en-US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52" y="2584334"/>
            <a:ext cx="4562772" cy="320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Effect of Support-based Pruning</a:t>
            </a:r>
            <a:endParaRPr lang="en-US" dirty="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653052" y="4608514"/>
            <a:ext cx="228600" cy="228600"/>
          </a:xfrm>
          <a:prstGeom prst="ellipse">
            <a:avLst/>
          </a:prstGeom>
          <a:noFill/>
          <a:ln w="571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70552" y="5946775"/>
            <a:ext cx="475252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500" b="0" dirty="0">
                <a:solidFill>
                  <a:schemeClr val="bg1"/>
                </a:solidFill>
              </a:rPr>
              <a:t>Scatter Plot between Correlation &amp; </a:t>
            </a:r>
            <a:r>
              <a:rPr lang="en-US" altLang="en-US" sz="2500" b="0" dirty="0" err="1">
                <a:solidFill>
                  <a:schemeClr val="bg1"/>
                </a:solidFill>
              </a:rPr>
              <a:t>Jaccard</a:t>
            </a:r>
            <a:r>
              <a:rPr lang="en-US" altLang="en-US" sz="2500" b="0" dirty="0">
                <a:solidFill>
                  <a:schemeClr val="bg1"/>
                </a:solidFill>
              </a:rPr>
              <a:t> Measure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134248" y="4722814"/>
            <a:ext cx="1784710" cy="0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1"/>
                </a:solidFill>
                <a:latin typeface="+mj-lt"/>
              </a:rPr>
              <a:pPr/>
              <a:t>66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81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Subjective Interestingness Measure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Objective measure: </a:t>
            </a:r>
          </a:p>
          <a:p>
            <a:pPr lvl="1"/>
            <a:r>
              <a:rPr lang="en-US" altLang="en-US" sz="2500" dirty="0" smtClean="0"/>
              <a:t>Rank patterns based on statistics computed from data</a:t>
            </a:r>
          </a:p>
          <a:p>
            <a:pPr lvl="1"/>
            <a:r>
              <a:rPr lang="en-US" altLang="en-US" sz="2500" dirty="0" smtClean="0"/>
              <a:t>e.g., 21 measures of association (support, confidence, Laplace, Gini, mutual information, </a:t>
            </a:r>
            <a:r>
              <a:rPr lang="en-US" altLang="en-US" sz="2500" dirty="0" err="1" smtClean="0"/>
              <a:t>Jaccard</a:t>
            </a:r>
            <a:r>
              <a:rPr lang="en-US" altLang="en-US" sz="2500" dirty="0" smtClean="0"/>
              <a:t>, </a:t>
            </a:r>
            <a:r>
              <a:rPr lang="en-US" altLang="en-US" sz="2500" dirty="0" err="1" smtClean="0"/>
              <a:t>etc</a:t>
            </a:r>
            <a:r>
              <a:rPr lang="en-US" altLang="en-US" sz="2500" dirty="0" smtClean="0"/>
              <a:t>).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marL="342900" lvl="1" indent="-342900">
              <a:buClr>
                <a:srgbClr val="C00000"/>
              </a:buClr>
              <a:buFontTx/>
              <a:buChar char="•"/>
            </a:pPr>
            <a:r>
              <a:rPr lang="en-US" altLang="en-US" sz="2800" dirty="0" smtClean="0"/>
              <a:t>Subjective measure (</a:t>
            </a:r>
            <a:r>
              <a:rPr lang="en-US" altLang="en-US" sz="2800" dirty="0" err="1" smtClean="0"/>
              <a:t>Silberschatz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&amp; </a:t>
            </a:r>
            <a:r>
              <a:rPr lang="en-US" altLang="en-US" sz="2800" dirty="0" err="1"/>
              <a:t>Tuzhilin</a:t>
            </a:r>
            <a:r>
              <a:rPr lang="en-US" altLang="en-US" sz="2800" dirty="0" smtClean="0"/>
              <a:t>):</a:t>
            </a:r>
          </a:p>
          <a:p>
            <a:pPr lvl="1"/>
            <a:r>
              <a:rPr lang="en-US" altLang="en-US" sz="2500" dirty="0" smtClean="0"/>
              <a:t>Rank patterns according to user’s interpretation </a:t>
            </a:r>
          </a:p>
          <a:p>
            <a:pPr lvl="1"/>
            <a:r>
              <a:rPr lang="en-US" altLang="en-US" sz="2500" dirty="0" smtClean="0"/>
              <a:t>A pattern is subjectively interesting if it contradicts the</a:t>
            </a:r>
            <a:r>
              <a:rPr lang="en-US" altLang="en-US" sz="2500" dirty="0"/>
              <a:t> </a:t>
            </a:r>
            <a:r>
              <a:rPr lang="en-US" altLang="en-US" sz="2500" dirty="0" smtClean="0"/>
              <a:t>expectation of a user</a:t>
            </a:r>
          </a:p>
          <a:p>
            <a:pPr lvl="1"/>
            <a:r>
              <a:rPr lang="en-US" altLang="en-US" sz="2500" dirty="0" smtClean="0"/>
              <a:t>A pattern is subjectively interesting if it is actionable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1"/>
                </a:solidFill>
                <a:latin typeface="+mj-lt"/>
              </a:rPr>
              <a:pPr/>
              <a:t>67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7222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Interestingness via Unexpectedness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Need to model expectation of users (domain knowledge)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Need to combine expectation of users with evidence from data (i.e., extracted patterns)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7428089" y="2770294"/>
            <a:ext cx="27732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700" b="0">
                <a:solidFill>
                  <a:srgbClr val="000000"/>
                </a:solidFill>
              </a:rPr>
              <a:t>+</a:t>
            </a:r>
            <a:endParaRPr lang="en-US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7886419" y="2892214"/>
            <a:ext cx="449321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500" b="0" dirty="0">
                <a:solidFill>
                  <a:srgbClr val="000000"/>
                </a:solidFill>
              </a:rPr>
              <a:t>Pattern expected to be frequent</a:t>
            </a:r>
            <a:endParaRPr lang="en-US" altLang="en-US" sz="2500" dirty="0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7457441" y="3368605"/>
            <a:ext cx="158698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700" b="0">
                <a:solidFill>
                  <a:srgbClr val="000000"/>
                </a:solidFill>
              </a:rPr>
              <a:t>-</a:t>
            </a:r>
            <a:endParaRPr lang="en-US" alt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7886418" y="3517619"/>
            <a:ext cx="47416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500" b="0">
                <a:solidFill>
                  <a:srgbClr val="000000"/>
                </a:solidFill>
              </a:rPr>
              <a:t>Pattern expected to be infrequent</a:t>
            </a:r>
            <a:endParaRPr lang="en-US" altLang="en-US" sz="2500"/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7886418" y="4039165"/>
            <a:ext cx="39946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500" b="0" dirty="0">
                <a:solidFill>
                  <a:srgbClr val="000000"/>
                </a:solidFill>
              </a:rPr>
              <a:t>Pattern found to be frequent</a:t>
            </a:r>
            <a:endParaRPr lang="en-US" altLang="en-US" sz="2500" dirty="0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7358099" y="4016587"/>
            <a:ext cx="356729" cy="358986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7886419" y="4671343"/>
            <a:ext cx="424314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500" b="0">
                <a:solidFill>
                  <a:srgbClr val="000000"/>
                </a:solidFill>
              </a:rPr>
              <a:t>Pattern found to be infrequent</a:t>
            </a:r>
            <a:endParaRPr lang="en-US" altLang="en-US" sz="2500"/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7398739" y="5648961"/>
            <a:ext cx="27732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700" b="0">
                <a:solidFill>
                  <a:srgbClr val="000000"/>
                </a:solidFill>
              </a:rPr>
              <a:t>+</a:t>
            </a:r>
            <a:endParaRPr lang="en-US" altLang="en-US"/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7457441" y="6337583"/>
            <a:ext cx="158698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700" b="0">
                <a:solidFill>
                  <a:srgbClr val="000000"/>
                </a:solidFill>
              </a:rPr>
              <a:t>-</a:t>
            </a:r>
            <a:endParaRPr lang="en-US" alt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7358099" y="5709921"/>
            <a:ext cx="356729" cy="361244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7358099" y="6477566"/>
            <a:ext cx="356729" cy="356729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nl-NL" altLang="en-US"/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8541175" y="5761850"/>
            <a:ext cx="261930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500" b="0">
                <a:solidFill>
                  <a:srgbClr val="000000"/>
                </a:solidFill>
              </a:rPr>
              <a:t>Expected Patterns</a:t>
            </a:r>
            <a:endParaRPr lang="en-US" altLang="en-US" sz="2500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8051236" y="5621867"/>
            <a:ext cx="158698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700" b="0">
                <a:solidFill>
                  <a:srgbClr val="000000"/>
                </a:solidFill>
              </a:rPr>
              <a:t>-</a:t>
            </a:r>
            <a:endParaRPr lang="en-US" altLang="en-US"/>
          </a:p>
        </p:txBody>
      </p:sp>
      <p:sp>
        <p:nvSpPr>
          <p:cNvPr id="36882" name="Freeform 17"/>
          <p:cNvSpPr>
            <a:spLocks/>
          </p:cNvSpPr>
          <p:nvPr/>
        </p:nvSpPr>
        <p:spPr bwMode="auto">
          <a:xfrm>
            <a:off x="7960925" y="5712178"/>
            <a:ext cx="356729" cy="356729"/>
          </a:xfrm>
          <a:custGeom>
            <a:avLst/>
            <a:gdLst>
              <a:gd name="T0" fmla="*/ 0 w 316"/>
              <a:gd name="T1" fmla="*/ 2147483647 h 316"/>
              <a:gd name="T2" fmla="*/ 2147483647 w 316"/>
              <a:gd name="T3" fmla="*/ 2147483647 h 316"/>
              <a:gd name="T4" fmla="*/ 2147483647 w 316"/>
              <a:gd name="T5" fmla="*/ 2147483647 h 316"/>
              <a:gd name="T6" fmla="*/ 2147483647 w 316"/>
              <a:gd name="T7" fmla="*/ 2147483647 h 316"/>
              <a:gd name="T8" fmla="*/ 2147483647 w 316"/>
              <a:gd name="T9" fmla="*/ 2147483647 h 316"/>
              <a:gd name="T10" fmla="*/ 2147483647 w 316"/>
              <a:gd name="T11" fmla="*/ 2147483647 h 316"/>
              <a:gd name="T12" fmla="*/ 2147483647 w 316"/>
              <a:gd name="T13" fmla="*/ 2147483647 h 316"/>
              <a:gd name="T14" fmla="*/ 2147483647 w 316"/>
              <a:gd name="T15" fmla="*/ 2147483647 h 316"/>
              <a:gd name="T16" fmla="*/ 2147483647 w 316"/>
              <a:gd name="T17" fmla="*/ 0 h 316"/>
              <a:gd name="T18" fmla="*/ 2147483647 w 316"/>
              <a:gd name="T19" fmla="*/ 0 h 316"/>
              <a:gd name="T20" fmla="*/ 2147483647 w 316"/>
              <a:gd name="T21" fmla="*/ 2147483647 h 316"/>
              <a:gd name="T22" fmla="*/ 2147483647 w 316"/>
              <a:gd name="T23" fmla="*/ 2147483647 h 316"/>
              <a:gd name="T24" fmla="*/ 2147483647 w 316"/>
              <a:gd name="T25" fmla="*/ 2147483647 h 316"/>
              <a:gd name="T26" fmla="*/ 2147483647 w 316"/>
              <a:gd name="T27" fmla="*/ 2147483647 h 316"/>
              <a:gd name="T28" fmla="*/ 2147483647 w 316"/>
              <a:gd name="T29" fmla="*/ 2147483647 h 316"/>
              <a:gd name="T30" fmla="*/ 2147483647 w 316"/>
              <a:gd name="T31" fmla="*/ 2147483647 h 316"/>
              <a:gd name="T32" fmla="*/ 2147483647 w 316"/>
              <a:gd name="T33" fmla="*/ 2147483647 h 316"/>
              <a:gd name="T34" fmla="*/ 2147483647 w 316"/>
              <a:gd name="T35" fmla="*/ 2147483647 h 316"/>
              <a:gd name="T36" fmla="*/ 2147483647 w 316"/>
              <a:gd name="T37" fmla="*/ 2147483647 h 316"/>
              <a:gd name="T38" fmla="*/ 2147483647 w 316"/>
              <a:gd name="T39" fmla="*/ 2147483647 h 316"/>
              <a:gd name="T40" fmla="*/ 2147483647 w 316"/>
              <a:gd name="T41" fmla="*/ 2147483647 h 316"/>
              <a:gd name="T42" fmla="*/ 2147483647 w 316"/>
              <a:gd name="T43" fmla="*/ 2147483647 h 316"/>
              <a:gd name="T44" fmla="*/ 2147483647 w 316"/>
              <a:gd name="T45" fmla="*/ 2147483647 h 316"/>
              <a:gd name="T46" fmla="*/ 2147483647 w 316"/>
              <a:gd name="T47" fmla="*/ 2147483647 h 316"/>
              <a:gd name="T48" fmla="*/ 2147483647 w 316"/>
              <a:gd name="T49" fmla="*/ 2147483647 h 316"/>
              <a:gd name="T50" fmla="*/ 2147483647 w 316"/>
              <a:gd name="T51" fmla="*/ 2147483647 h 316"/>
              <a:gd name="T52" fmla="*/ 2147483647 w 316"/>
              <a:gd name="T53" fmla="*/ 2147483647 h 316"/>
              <a:gd name="T54" fmla="*/ 2147483647 w 316"/>
              <a:gd name="T55" fmla="*/ 2147483647 h 316"/>
              <a:gd name="T56" fmla="*/ 2147483647 w 316"/>
              <a:gd name="T57" fmla="*/ 2147483647 h 316"/>
              <a:gd name="T58" fmla="*/ 2147483647 w 316"/>
              <a:gd name="T59" fmla="*/ 2147483647 h 316"/>
              <a:gd name="T60" fmla="*/ 2147483647 w 316"/>
              <a:gd name="T61" fmla="*/ 2147483647 h 316"/>
              <a:gd name="T62" fmla="*/ 2147483647 w 316"/>
              <a:gd name="T63" fmla="*/ 2147483647 h 316"/>
              <a:gd name="T64" fmla="*/ 2147483647 w 316"/>
              <a:gd name="T65" fmla="*/ 2147483647 h 316"/>
              <a:gd name="T66" fmla="*/ 2147483647 w 316"/>
              <a:gd name="T67" fmla="*/ 2147483647 h 316"/>
              <a:gd name="T68" fmla="*/ 0 w 316"/>
              <a:gd name="T69" fmla="*/ 2147483647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6"/>
              <a:gd name="T106" fmla="*/ 0 h 316"/>
              <a:gd name="T107" fmla="*/ 316 w 316"/>
              <a:gd name="T108" fmla="*/ 316 h 3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6883" name="Rectangle 18"/>
          <p:cNvSpPr>
            <a:spLocks noChangeArrowheads="1"/>
          </p:cNvSpPr>
          <p:nvPr/>
        </p:nvSpPr>
        <p:spPr bwMode="auto">
          <a:xfrm>
            <a:off x="7992533" y="6337583"/>
            <a:ext cx="27732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700" b="0">
                <a:solidFill>
                  <a:srgbClr val="000000"/>
                </a:solidFill>
              </a:rPr>
              <a:t>+</a:t>
            </a:r>
            <a:endParaRPr lang="en-US" altLang="en-US"/>
          </a:p>
        </p:txBody>
      </p:sp>
      <p:sp>
        <p:nvSpPr>
          <p:cNvPr id="36884" name="Freeform 19"/>
          <p:cNvSpPr>
            <a:spLocks/>
          </p:cNvSpPr>
          <p:nvPr/>
        </p:nvSpPr>
        <p:spPr bwMode="auto">
          <a:xfrm>
            <a:off x="7954152" y="6457245"/>
            <a:ext cx="356729" cy="356729"/>
          </a:xfrm>
          <a:custGeom>
            <a:avLst/>
            <a:gdLst>
              <a:gd name="T0" fmla="*/ 0 w 316"/>
              <a:gd name="T1" fmla="*/ 2147483647 h 316"/>
              <a:gd name="T2" fmla="*/ 2147483647 w 316"/>
              <a:gd name="T3" fmla="*/ 2147483647 h 316"/>
              <a:gd name="T4" fmla="*/ 2147483647 w 316"/>
              <a:gd name="T5" fmla="*/ 2147483647 h 316"/>
              <a:gd name="T6" fmla="*/ 2147483647 w 316"/>
              <a:gd name="T7" fmla="*/ 2147483647 h 316"/>
              <a:gd name="T8" fmla="*/ 2147483647 w 316"/>
              <a:gd name="T9" fmla="*/ 2147483647 h 316"/>
              <a:gd name="T10" fmla="*/ 2147483647 w 316"/>
              <a:gd name="T11" fmla="*/ 2147483647 h 316"/>
              <a:gd name="T12" fmla="*/ 2147483647 w 316"/>
              <a:gd name="T13" fmla="*/ 2147483647 h 316"/>
              <a:gd name="T14" fmla="*/ 2147483647 w 316"/>
              <a:gd name="T15" fmla="*/ 2147483647 h 316"/>
              <a:gd name="T16" fmla="*/ 2147483647 w 316"/>
              <a:gd name="T17" fmla="*/ 0 h 316"/>
              <a:gd name="T18" fmla="*/ 2147483647 w 316"/>
              <a:gd name="T19" fmla="*/ 0 h 316"/>
              <a:gd name="T20" fmla="*/ 2147483647 w 316"/>
              <a:gd name="T21" fmla="*/ 2147483647 h 316"/>
              <a:gd name="T22" fmla="*/ 2147483647 w 316"/>
              <a:gd name="T23" fmla="*/ 2147483647 h 316"/>
              <a:gd name="T24" fmla="*/ 2147483647 w 316"/>
              <a:gd name="T25" fmla="*/ 2147483647 h 316"/>
              <a:gd name="T26" fmla="*/ 2147483647 w 316"/>
              <a:gd name="T27" fmla="*/ 2147483647 h 316"/>
              <a:gd name="T28" fmla="*/ 2147483647 w 316"/>
              <a:gd name="T29" fmla="*/ 2147483647 h 316"/>
              <a:gd name="T30" fmla="*/ 2147483647 w 316"/>
              <a:gd name="T31" fmla="*/ 2147483647 h 316"/>
              <a:gd name="T32" fmla="*/ 2147483647 w 316"/>
              <a:gd name="T33" fmla="*/ 2147483647 h 316"/>
              <a:gd name="T34" fmla="*/ 2147483647 w 316"/>
              <a:gd name="T35" fmla="*/ 2147483647 h 316"/>
              <a:gd name="T36" fmla="*/ 2147483647 w 316"/>
              <a:gd name="T37" fmla="*/ 2147483647 h 316"/>
              <a:gd name="T38" fmla="*/ 2147483647 w 316"/>
              <a:gd name="T39" fmla="*/ 2147483647 h 316"/>
              <a:gd name="T40" fmla="*/ 2147483647 w 316"/>
              <a:gd name="T41" fmla="*/ 2147483647 h 316"/>
              <a:gd name="T42" fmla="*/ 2147483647 w 316"/>
              <a:gd name="T43" fmla="*/ 2147483647 h 316"/>
              <a:gd name="T44" fmla="*/ 2147483647 w 316"/>
              <a:gd name="T45" fmla="*/ 2147483647 h 316"/>
              <a:gd name="T46" fmla="*/ 2147483647 w 316"/>
              <a:gd name="T47" fmla="*/ 2147483647 h 316"/>
              <a:gd name="T48" fmla="*/ 2147483647 w 316"/>
              <a:gd name="T49" fmla="*/ 2147483647 h 316"/>
              <a:gd name="T50" fmla="*/ 2147483647 w 316"/>
              <a:gd name="T51" fmla="*/ 2147483647 h 316"/>
              <a:gd name="T52" fmla="*/ 2147483647 w 316"/>
              <a:gd name="T53" fmla="*/ 2147483647 h 316"/>
              <a:gd name="T54" fmla="*/ 2147483647 w 316"/>
              <a:gd name="T55" fmla="*/ 2147483647 h 316"/>
              <a:gd name="T56" fmla="*/ 2147483647 w 316"/>
              <a:gd name="T57" fmla="*/ 2147483647 h 316"/>
              <a:gd name="T58" fmla="*/ 2147483647 w 316"/>
              <a:gd name="T59" fmla="*/ 2147483647 h 316"/>
              <a:gd name="T60" fmla="*/ 2147483647 w 316"/>
              <a:gd name="T61" fmla="*/ 2147483647 h 316"/>
              <a:gd name="T62" fmla="*/ 2147483647 w 316"/>
              <a:gd name="T63" fmla="*/ 2147483647 h 316"/>
              <a:gd name="T64" fmla="*/ 2147483647 w 316"/>
              <a:gd name="T65" fmla="*/ 2147483647 h 316"/>
              <a:gd name="T66" fmla="*/ 2147483647 w 316"/>
              <a:gd name="T67" fmla="*/ 2147483647 h 316"/>
              <a:gd name="T68" fmla="*/ 0 w 316"/>
              <a:gd name="T69" fmla="*/ 2147483647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6"/>
              <a:gd name="T106" fmla="*/ 0 h 316"/>
              <a:gd name="T107" fmla="*/ 316 w 316"/>
              <a:gd name="T108" fmla="*/ 316 h 3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8541174" y="6477565"/>
            <a:ext cx="299280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500" b="0">
                <a:solidFill>
                  <a:srgbClr val="000000"/>
                </a:solidFill>
              </a:rPr>
              <a:t>Unexpected Patterns</a:t>
            </a:r>
            <a:endParaRPr lang="en-US" altLang="en-US" sz="2500"/>
          </a:p>
        </p:txBody>
      </p:sp>
      <p:sp>
        <p:nvSpPr>
          <p:cNvPr id="36886" name="Freeform 21"/>
          <p:cNvSpPr>
            <a:spLocks/>
          </p:cNvSpPr>
          <p:nvPr/>
        </p:nvSpPr>
        <p:spPr bwMode="auto">
          <a:xfrm>
            <a:off x="7369387" y="4660054"/>
            <a:ext cx="356729" cy="356729"/>
          </a:xfrm>
          <a:custGeom>
            <a:avLst/>
            <a:gdLst>
              <a:gd name="T0" fmla="*/ 0 w 316"/>
              <a:gd name="T1" fmla="*/ 2147483647 h 316"/>
              <a:gd name="T2" fmla="*/ 2147483647 w 316"/>
              <a:gd name="T3" fmla="*/ 2147483647 h 316"/>
              <a:gd name="T4" fmla="*/ 2147483647 w 316"/>
              <a:gd name="T5" fmla="*/ 2147483647 h 316"/>
              <a:gd name="T6" fmla="*/ 2147483647 w 316"/>
              <a:gd name="T7" fmla="*/ 2147483647 h 316"/>
              <a:gd name="T8" fmla="*/ 2147483647 w 316"/>
              <a:gd name="T9" fmla="*/ 2147483647 h 316"/>
              <a:gd name="T10" fmla="*/ 2147483647 w 316"/>
              <a:gd name="T11" fmla="*/ 2147483647 h 316"/>
              <a:gd name="T12" fmla="*/ 2147483647 w 316"/>
              <a:gd name="T13" fmla="*/ 2147483647 h 316"/>
              <a:gd name="T14" fmla="*/ 2147483647 w 316"/>
              <a:gd name="T15" fmla="*/ 2147483647 h 316"/>
              <a:gd name="T16" fmla="*/ 2147483647 w 316"/>
              <a:gd name="T17" fmla="*/ 0 h 316"/>
              <a:gd name="T18" fmla="*/ 2147483647 w 316"/>
              <a:gd name="T19" fmla="*/ 0 h 316"/>
              <a:gd name="T20" fmla="*/ 2147483647 w 316"/>
              <a:gd name="T21" fmla="*/ 2147483647 h 316"/>
              <a:gd name="T22" fmla="*/ 2147483647 w 316"/>
              <a:gd name="T23" fmla="*/ 2147483647 h 316"/>
              <a:gd name="T24" fmla="*/ 2147483647 w 316"/>
              <a:gd name="T25" fmla="*/ 2147483647 h 316"/>
              <a:gd name="T26" fmla="*/ 2147483647 w 316"/>
              <a:gd name="T27" fmla="*/ 2147483647 h 316"/>
              <a:gd name="T28" fmla="*/ 2147483647 w 316"/>
              <a:gd name="T29" fmla="*/ 2147483647 h 316"/>
              <a:gd name="T30" fmla="*/ 2147483647 w 316"/>
              <a:gd name="T31" fmla="*/ 2147483647 h 316"/>
              <a:gd name="T32" fmla="*/ 2147483647 w 316"/>
              <a:gd name="T33" fmla="*/ 2147483647 h 316"/>
              <a:gd name="T34" fmla="*/ 2147483647 w 316"/>
              <a:gd name="T35" fmla="*/ 2147483647 h 316"/>
              <a:gd name="T36" fmla="*/ 2147483647 w 316"/>
              <a:gd name="T37" fmla="*/ 2147483647 h 316"/>
              <a:gd name="T38" fmla="*/ 2147483647 w 316"/>
              <a:gd name="T39" fmla="*/ 2147483647 h 316"/>
              <a:gd name="T40" fmla="*/ 2147483647 w 316"/>
              <a:gd name="T41" fmla="*/ 2147483647 h 316"/>
              <a:gd name="T42" fmla="*/ 2147483647 w 316"/>
              <a:gd name="T43" fmla="*/ 2147483647 h 316"/>
              <a:gd name="T44" fmla="*/ 2147483647 w 316"/>
              <a:gd name="T45" fmla="*/ 2147483647 h 316"/>
              <a:gd name="T46" fmla="*/ 2147483647 w 316"/>
              <a:gd name="T47" fmla="*/ 2147483647 h 316"/>
              <a:gd name="T48" fmla="*/ 2147483647 w 316"/>
              <a:gd name="T49" fmla="*/ 2147483647 h 316"/>
              <a:gd name="T50" fmla="*/ 2147483647 w 316"/>
              <a:gd name="T51" fmla="*/ 2147483647 h 316"/>
              <a:gd name="T52" fmla="*/ 2147483647 w 316"/>
              <a:gd name="T53" fmla="*/ 2147483647 h 316"/>
              <a:gd name="T54" fmla="*/ 2147483647 w 316"/>
              <a:gd name="T55" fmla="*/ 2147483647 h 316"/>
              <a:gd name="T56" fmla="*/ 2147483647 w 316"/>
              <a:gd name="T57" fmla="*/ 2147483647 h 316"/>
              <a:gd name="T58" fmla="*/ 2147483647 w 316"/>
              <a:gd name="T59" fmla="*/ 2147483647 h 316"/>
              <a:gd name="T60" fmla="*/ 2147483647 w 316"/>
              <a:gd name="T61" fmla="*/ 2147483647 h 316"/>
              <a:gd name="T62" fmla="*/ 2147483647 w 316"/>
              <a:gd name="T63" fmla="*/ 2147483647 h 316"/>
              <a:gd name="T64" fmla="*/ 2147483647 w 316"/>
              <a:gd name="T65" fmla="*/ 2147483647 h 316"/>
              <a:gd name="T66" fmla="*/ 2147483647 w 316"/>
              <a:gd name="T67" fmla="*/ 2147483647 h 316"/>
              <a:gd name="T68" fmla="*/ 0 w 316"/>
              <a:gd name="T69" fmla="*/ 2147483647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6"/>
              <a:gd name="T106" fmla="*/ 0 h 316"/>
              <a:gd name="T107" fmla="*/ 316 w 316"/>
              <a:gd name="T108" fmla="*/ 316 h 3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graphicFrame>
        <p:nvGraphicFramePr>
          <p:cNvPr id="368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488815"/>
              </p:ext>
            </p:extLst>
          </p:nvPr>
        </p:nvGraphicFramePr>
        <p:xfrm>
          <a:off x="1677864" y="2578488"/>
          <a:ext cx="4566042" cy="4519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9" name="Bitmap Image" r:id="rId3" imgW="5695238" imgH="5638095" progId="Paint.Picture">
                  <p:embed/>
                </p:oleObj>
              </mc:Choice>
              <mc:Fallback>
                <p:oleObj name="Bitmap Image" r:id="rId3" imgW="5695238" imgH="56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64" y="2578488"/>
                        <a:ext cx="4566042" cy="4519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z="2000" smtClean="0">
                <a:solidFill>
                  <a:schemeClr val="bg1"/>
                </a:solidFill>
                <a:latin typeface="+mj-lt"/>
              </a:rPr>
              <a:pPr/>
              <a:t>68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698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Association </a:t>
            </a:r>
            <a:r>
              <a:rPr lang="nl-NL" smtClean="0"/>
              <a:t>rule mining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Find potentially interesting association rules</a:t>
            </a:r>
          </a:p>
          <a:p>
            <a:endParaRPr lang="nl-NL" dirty="0"/>
          </a:p>
          <a:p>
            <a:r>
              <a:rPr lang="nl-NL" smtClean="0"/>
              <a:t>Main technical challenge </a:t>
            </a:r>
            <a:r>
              <a:rPr lang="nl-NL" dirty="0" smtClean="0"/>
              <a:t>is the computational complexity</a:t>
            </a:r>
          </a:p>
          <a:p>
            <a:endParaRPr lang="nl-NL" dirty="0"/>
          </a:p>
          <a:p>
            <a:r>
              <a:rPr lang="nl-NL" dirty="0" smtClean="0"/>
              <a:t>Various tricks to make this work in practice:</a:t>
            </a:r>
          </a:p>
          <a:p>
            <a:pPr lvl="1"/>
            <a:r>
              <a:rPr lang="nl-NL" dirty="0" smtClean="0"/>
              <a:t>First search for frequent itemsets, only then for interesting rules</a:t>
            </a:r>
          </a:p>
          <a:p>
            <a:pPr lvl="1"/>
            <a:r>
              <a:rPr lang="nl-NL" dirty="0" smtClean="0"/>
              <a:t>Monotonicity properties of support and confidence</a:t>
            </a:r>
          </a:p>
          <a:p>
            <a:pPr lvl="1"/>
            <a:r>
              <a:rPr lang="nl-NL" dirty="0" smtClean="0"/>
              <a:t>Clever ways to compare transactions against candidate itemsets</a:t>
            </a:r>
          </a:p>
          <a:p>
            <a:pPr lvl="1"/>
            <a:endParaRPr lang="nl-NL" dirty="0"/>
          </a:p>
          <a:p>
            <a:r>
              <a:rPr lang="nl-NL" dirty="0" smtClean="0"/>
              <a:t>Many different measures of “interestingness”, typically highly correlated in practice</a:t>
            </a:r>
          </a:p>
          <a:p>
            <a:endParaRPr lang="nl-NL" dirty="0"/>
          </a:p>
          <a:p>
            <a:r>
              <a:rPr lang="nl-NL" dirty="0" smtClean="0"/>
              <a:t>Real challenge is to find associations that are surprising and actionable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0FB6BC-84A6-4609-A72D-14054CEE50D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0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5668888"/>
            <a:ext cx="11049000" cy="240831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500" dirty="0">
                <a:sym typeface="Symbol" pitchFamily="18" charset="2"/>
              </a:rPr>
              <a:t>All the </a:t>
            </a:r>
            <a:r>
              <a:rPr lang="en-US" altLang="en-US" sz="2500" dirty="0">
                <a:solidFill>
                  <a:schemeClr val="bg2"/>
                </a:solidFill>
                <a:sym typeface="Symbol" pitchFamily="18" charset="2"/>
              </a:rPr>
              <a:t>above rules are binary partitions of the same </a:t>
            </a:r>
            <a:r>
              <a:rPr lang="en-US" altLang="en-US" sz="2500" dirty="0" err="1">
                <a:solidFill>
                  <a:schemeClr val="bg2"/>
                </a:solidFill>
                <a:sym typeface="Symbol" pitchFamily="18" charset="2"/>
              </a:rPr>
              <a:t>itemset</a:t>
            </a:r>
            <a:r>
              <a:rPr lang="en-US" altLang="en-US" sz="2500" dirty="0">
                <a:solidFill>
                  <a:schemeClr val="bg2"/>
                </a:solidFill>
                <a:sym typeface="Symbol" pitchFamily="18" charset="2"/>
              </a:rPr>
              <a:t>: </a:t>
            </a:r>
            <a:br>
              <a:rPr lang="en-US" altLang="en-US" sz="2500" dirty="0">
                <a:solidFill>
                  <a:schemeClr val="bg2"/>
                </a:solidFill>
                <a:sym typeface="Symbol" pitchFamily="18" charset="2"/>
              </a:rPr>
            </a:br>
            <a:r>
              <a:rPr lang="en-US" altLang="en-US" sz="2500" dirty="0">
                <a:solidFill>
                  <a:schemeClr val="bg2"/>
                </a:solidFill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</a:pPr>
            <a:r>
              <a:rPr lang="en-US" altLang="en-US" sz="2500" dirty="0">
                <a:solidFill>
                  <a:schemeClr val="bg2"/>
                </a:solidFill>
                <a:sym typeface="Symbol" pitchFamily="18" charset="2"/>
              </a:rPr>
              <a:t>Rules originating from the same </a:t>
            </a:r>
            <a:r>
              <a:rPr lang="en-US" altLang="en-US" sz="2500" dirty="0" err="1">
                <a:solidFill>
                  <a:schemeClr val="bg2"/>
                </a:solidFill>
                <a:sym typeface="Symbol" pitchFamily="18" charset="2"/>
              </a:rPr>
              <a:t>itemset</a:t>
            </a:r>
            <a:r>
              <a:rPr lang="en-US" altLang="en-US" sz="2500" dirty="0">
                <a:solidFill>
                  <a:schemeClr val="bg2"/>
                </a:solidFill>
                <a:sym typeface="Symbol" pitchFamily="18" charset="2"/>
              </a:rPr>
              <a:t> have </a:t>
            </a:r>
            <a:r>
              <a:rPr lang="en-US" altLang="en-US" sz="2500" dirty="0">
                <a:solidFill>
                  <a:srgbClr val="003399"/>
                </a:solidFill>
                <a:sym typeface="Symbol" pitchFamily="18" charset="2"/>
              </a:rPr>
              <a:t>identical support </a:t>
            </a:r>
            <a:r>
              <a:rPr lang="en-US" altLang="en-US" sz="2500" dirty="0">
                <a:solidFill>
                  <a:schemeClr val="bg2"/>
                </a:solidFill>
                <a:sym typeface="Symbol" pitchFamily="18" charset="2"/>
              </a:rPr>
              <a:t>but can have </a:t>
            </a:r>
            <a:r>
              <a:rPr lang="en-US" altLang="en-US" sz="2500" dirty="0">
                <a:solidFill>
                  <a:srgbClr val="003399"/>
                </a:solidFill>
                <a:sym typeface="Symbol" pitchFamily="18" charset="2"/>
              </a:rPr>
              <a:t>different confidence</a:t>
            </a:r>
          </a:p>
          <a:p>
            <a:pPr>
              <a:spcBef>
                <a:spcPct val="50000"/>
              </a:spcBef>
            </a:pPr>
            <a:r>
              <a:rPr lang="en-US" altLang="en-US" sz="2500" dirty="0" smtClean="0">
                <a:solidFill>
                  <a:schemeClr val="bg2"/>
                </a:solidFill>
                <a:sym typeface="Symbol" pitchFamily="18" charset="2"/>
              </a:rPr>
              <a:t>Thus</a:t>
            </a:r>
            <a:r>
              <a:rPr lang="en-US" altLang="en-US" sz="2500" dirty="0">
                <a:solidFill>
                  <a:schemeClr val="bg2"/>
                </a:solidFill>
                <a:sym typeface="Symbol" pitchFamily="18" charset="2"/>
              </a:rPr>
              <a:t>, we may decouple the support and confidence requirements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68907" y="1733973"/>
            <a:ext cx="6719147" cy="308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b="0" dirty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r>
              <a:rPr lang="en-US" altLang="en-US" sz="3400" b="0" dirty="0">
                <a:solidFill>
                  <a:srgbClr val="CC3300"/>
                </a:solidFill>
                <a:sym typeface="Symbol" pitchFamily="18" charset="2"/>
              </a:rPr>
              <a:t/>
            </a:r>
            <a:br>
              <a:rPr lang="en-US" altLang="en-US" sz="3400" b="0" dirty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b="0" dirty="0">
              <a:solidFill>
                <a:srgbClr val="CC3300"/>
              </a:solidFill>
              <a:sym typeface="Symbol" pitchFamily="18" charset="2"/>
            </a:endParaRPr>
          </a:p>
          <a:p>
            <a:r>
              <a:rPr lang="en-US" altLang="en-US" sz="2500" b="0" dirty="0">
                <a:solidFill>
                  <a:schemeClr val="bg2"/>
                </a:solidFill>
              </a:rPr>
              <a:t>{</a:t>
            </a:r>
            <a:r>
              <a:rPr lang="en-US" altLang="en-US" sz="2500" b="0" dirty="0" err="1">
                <a:solidFill>
                  <a:schemeClr val="bg2"/>
                </a:solidFill>
              </a:rPr>
              <a:t>Milk,Diaper</a:t>
            </a:r>
            <a:r>
              <a:rPr lang="en-US" altLang="en-US" sz="2500" b="0" dirty="0">
                <a:solidFill>
                  <a:schemeClr val="bg2"/>
                </a:solidFill>
              </a:rPr>
              <a:t>} </a:t>
            </a:r>
            <a:r>
              <a:rPr lang="en-US" altLang="en-US" sz="2500" b="0" dirty="0">
                <a:solidFill>
                  <a:schemeClr val="bg2"/>
                </a:solidFill>
                <a:sym typeface="Symbol" pitchFamily="18" charset="2"/>
              </a:rPr>
              <a:t> {Beer} (s=0.4, c=0.67)</a:t>
            </a:r>
            <a:br>
              <a:rPr lang="en-US" altLang="en-US" sz="2500" b="0" dirty="0">
                <a:solidFill>
                  <a:schemeClr val="bg2"/>
                </a:solidFill>
                <a:sym typeface="Symbol" pitchFamily="18" charset="2"/>
              </a:rPr>
            </a:br>
            <a:r>
              <a:rPr lang="en-US" altLang="en-US" sz="2500" b="0" dirty="0">
                <a:solidFill>
                  <a:schemeClr val="bg2"/>
                </a:solidFill>
              </a:rPr>
              <a:t>{</a:t>
            </a:r>
            <a:r>
              <a:rPr lang="en-US" altLang="en-US" sz="2500" b="0" dirty="0" err="1">
                <a:solidFill>
                  <a:schemeClr val="bg2"/>
                </a:solidFill>
              </a:rPr>
              <a:t>Milk,Beer</a:t>
            </a:r>
            <a:r>
              <a:rPr lang="en-US" altLang="en-US" sz="2500" b="0" dirty="0">
                <a:solidFill>
                  <a:schemeClr val="bg2"/>
                </a:solidFill>
              </a:rPr>
              <a:t>} </a:t>
            </a:r>
            <a:r>
              <a:rPr lang="en-US" altLang="en-US" sz="2500" b="0" dirty="0">
                <a:solidFill>
                  <a:schemeClr val="bg2"/>
                </a:solidFill>
                <a:sym typeface="Symbol" pitchFamily="18" charset="2"/>
              </a:rPr>
              <a:t> {Diaper} (s=0.4, c=1.0)</a:t>
            </a:r>
          </a:p>
          <a:p>
            <a:r>
              <a:rPr lang="en-US" altLang="en-US" sz="2500" b="0" dirty="0">
                <a:solidFill>
                  <a:schemeClr val="bg2"/>
                </a:solidFill>
              </a:rPr>
              <a:t>{</a:t>
            </a:r>
            <a:r>
              <a:rPr lang="en-US" altLang="en-US" sz="2500" b="0" dirty="0" err="1">
                <a:solidFill>
                  <a:schemeClr val="bg2"/>
                </a:solidFill>
              </a:rPr>
              <a:t>Diaper,Beer</a:t>
            </a:r>
            <a:r>
              <a:rPr lang="en-US" altLang="en-US" sz="2500" b="0" dirty="0">
                <a:solidFill>
                  <a:schemeClr val="bg2"/>
                </a:solidFill>
              </a:rPr>
              <a:t>} </a:t>
            </a:r>
            <a:r>
              <a:rPr lang="en-US" altLang="en-US" sz="2500" b="0" dirty="0">
                <a:solidFill>
                  <a:schemeClr val="bg2"/>
                </a:solidFill>
                <a:sym typeface="Symbol" pitchFamily="18" charset="2"/>
              </a:rPr>
              <a:t> {Milk} (s=0.4, c=0.67)</a:t>
            </a:r>
          </a:p>
          <a:p>
            <a:r>
              <a:rPr lang="en-US" altLang="en-US" sz="2500" b="0" dirty="0">
                <a:solidFill>
                  <a:schemeClr val="bg2"/>
                </a:solidFill>
                <a:sym typeface="Symbol" pitchFamily="18" charset="2"/>
              </a:rPr>
              <a:t>{Beer}  {</a:t>
            </a:r>
            <a:r>
              <a:rPr lang="en-US" altLang="en-US" sz="2500" b="0" dirty="0" err="1">
                <a:solidFill>
                  <a:schemeClr val="bg2"/>
                </a:solidFill>
                <a:sym typeface="Symbol" pitchFamily="18" charset="2"/>
              </a:rPr>
              <a:t>Milk,Diaper</a:t>
            </a:r>
            <a:r>
              <a:rPr lang="en-US" altLang="en-US" sz="2500" b="0" dirty="0">
                <a:solidFill>
                  <a:schemeClr val="bg2"/>
                </a:solidFill>
                <a:sym typeface="Symbol" pitchFamily="18" charset="2"/>
              </a:rPr>
              <a:t>} (s=0.4, c=0.67) </a:t>
            </a:r>
            <a:br>
              <a:rPr lang="en-US" altLang="en-US" sz="2500" b="0" dirty="0">
                <a:solidFill>
                  <a:schemeClr val="bg2"/>
                </a:solidFill>
                <a:sym typeface="Symbol" pitchFamily="18" charset="2"/>
              </a:rPr>
            </a:br>
            <a:r>
              <a:rPr lang="en-US" altLang="en-US" sz="2500" b="0" dirty="0">
                <a:solidFill>
                  <a:schemeClr val="bg2"/>
                </a:solidFill>
                <a:sym typeface="Symbol" pitchFamily="18" charset="2"/>
              </a:rPr>
              <a:t>{Diaper}  {</a:t>
            </a:r>
            <a:r>
              <a:rPr lang="en-US" altLang="en-US" sz="2500" b="0" dirty="0" err="1">
                <a:solidFill>
                  <a:schemeClr val="bg2"/>
                </a:solidFill>
                <a:sym typeface="Symbol" pitchFamily="18" charset="2"/>
              </a:rPr>
              <a:t>Milk,Beer</a:t>
            </a:r>
            <a:r>
              <a:rPr lang="en-US" altLang="en-US" sz="2500" b="0" dirty="0">
                <a:solidFill>
                  <a:schemeClr val="bg2"/>
                </a:solidFill>
                <a:sym typeface="Symbol" pitchFamily="18" charset="2"/>
              </a:rPr>
              <a:t>} (s=0.4, c=0.5) </a:t>
            </a:r>
          </a:p>
          <a:p>
            <a:r>
              <a:rPr lang="en-US" altLang="en-US" sz="2500" b="0" dirty="0">
                <a:solidFill>
                  <a:schemeClr val="bg2"/>
                </a:solidFill>
                <a:sym typeface="Symbol" pitchFamily="18" charset="2"/>
              </a:rPr>
              <a:t>{Milk}  {</a:t>
            </a:r>
            <a:r>
              <a:rPr lang="en-US" altLang="en-US" sz="2500" b="0" dirty="0" err="1">
                <a:solidFill>
                  <a:schemeClr val="bg2"/>
                </a:solidFill>
                <a:sym typeface="Symbol" pitchFamily="18" charset="2"/>
              </a:rPr>
              <a:t>Diaper,Beer</a:t>
            </a:r>
            <a:r>
              <a:rPr lang="en-US" altLang="en-US" sz="2500" b="0" dirty="0">
                <a:solidFill>
                  <a:schemeClr val="bg2"/>
                </a:solidFill>
                <a:sym typeface="Symbol" pitchFamily="18" charset="2"/>
              </a:rPr>
              <a:t>} (s=0.4, c=0.5)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33494" y="2167467"/>
          <a:ext cx="5310293" cy="318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24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94" y="2167467"/>
                        <a:ext cx="5310293" cy="3187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3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Two-step approach: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3399"/>
                </a:solidFill>
              </a:rPr>
              <a:t>Frequent </a:t>
            </a:r>
            <a:r>
              <a:rPr lang="en-US" dirty="0" err="1" smtClean="0">
                <a:solidFill>
                  <a:srgbClr val="003399"/>
                </a:solidFill>
              </a:rPr>
              <a:t>itemset</a:t>
            </a:r>
            <a:r>
              <a:rPr lang="en-US" dirty="0" smtClean="0">
                <a:solidFill>
                  <a:srgbClr val="003399"/>
                </a:solidFill>
              </a:rPr>
              <a:t> generation</a:t>
            </a:r>
            <a:br>
              <a:rPr lang="en-US" dirty="0" smtClean="0">
                <a:solidFill>
                  <a:srgbClr val="003399"/>
                </a:solidFill>
              </a:rPr>
            </a:br>
            <a:r>
              <a:rPr lang="en-US" dirty="0" smtClean="0">
                <a:solidFill>
                  <a:srgbClr val="003399"/>
                </a:solidFill>
              </a:rPr>
              <a:t/>
            </a:r>
            <a:br>
              <a:rPr lang="en-US" dirty="0" smtClean="0">
                <a:solidFill>
                  <a:srgbClr val="003399"/>
                </a:solidFill>
              </a:rPr>
            </a:br>
            <a:r>
              <a:rPr lang="en-US" dirty="0" smtClean="0"/>
              <a:t>Generate </a:t>
            </a:r>
            <a:r>
              <a:rPr lang="en-US" dirty="0"/>
              <a:t>all </a:t>
            </a:r>
            <a:r>
              <a:rPr lang="en-US" dirty="0" err="1"/>
              <a:t>itemsets</a:t>
            </a:r>
            <a:r>
              <a:rPr lang="en-US" dirty="0"/>
              <a:t> whose support </a:t>
            </a:r>
            <a:r>
              <a:rPr lang="en-US" altLang="en-US" dirty="0">
                <a:sym typeface="Symbol" pitchFamily="18" charset="2"/>
              </a:rPr>
              <a:t></a:t>
            </a:r>
            <a:r>
              <a:rPr lang="en-US" dirty="0" smtClean="0"/>
              <a:t> </a:t>
            </a:r>
            <a:r>
              <a:rPr lang="en-US" dirty="0" err="1" smtClean="0"/>
              <a:t>minsup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3399"/>
                </a:solidFill>
              </a:rPr>
              <a:t>Rule generation</a:t>
            </a:r>
            <a:br>
              <a:rPr lang="en-US" dirty="0" smtClean="0">
                <a:solidFill>
                  <a:srgbClr val="003399"/>
                </a:solidFill>
              </a:rPr>
            </a:br>
            <a:r>
              <a:rPr lang="en-US" dirty="0" smtClean="0">
                <a:solidFill>
                  <a:srgbClr val="003399"/>
                </a:solidFill>
              </a:rPr>
              <a:t/>
            </a:r>
            <a:br>
              <a:rPr lang="en-US" dirty="0" smtClean="0">
                <a:solidFill>
                  <a:srgbClr val="003399"/>
                </a:solidFill>
              </a:rPr>
            </a:br>
            <a:r>
              <a:rPr lang="en-US" dirty="0" smtClean="0"/>
              <a:t>Generate </a:t>
            </a:r>
            <a:r>
              <a:rPr lang="en-US" dirty="0"/>
              <a:t>high confidence rules from each frequent </a:t>
            </a:r>
            <a:r>
              <a:rPr lang="en-US" dirty="0" err="1"/>
              <a:t>itemset</a:t>
            </a:r>
            <a:r>
              <a:rPr lang="en-US" dirty="0"/>
              <a:t>, where each rule is a binary partitioning of a frequent </a:t>
            </a:r>
            <a:r>
              <a:rPr lang="en-US" dirty="0" err="1"/>
              <a:t>itemset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Frequent </a:t>
            </a:r>
            <a:r>
              <a:rPr lang="en-US" dirty="0" err="1"/>
              <a:t>itemset</a:t>
            </a:r>
            <a:r>
              <a:rPr lang="en-US" dirty="0"/>
              <a:t> generation is still computationally expensive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7784" y="8802688"/>
            <a:ext cx="3033712" cy="519112"/>
          </a:xfrm>
        </p:spPr>
        <p:txBody>
          <a:bodyPr/>
          <a:lstStyle/>
          <a:p>
            <a:fld id="{4F0FB6BC-84A6-4609-A72D-14054CEE50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6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07196"/>
              </p:ext>
            </p:extLst>
          </p:nvPr>
        </p:nvGraphicFramePr>
        <p:xfrm>
          <a:off x="1173808" y="1780456"/>
          <a:ext cx="9035614" cy="682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7" name="VISIO" r:id="rId3" imgW="9807480" imgH="7407000" progId="Visio.Drawing.6">
                  <p:embed/>
                </p:oleObj>
              </mc:Choice>
              <mc:Fallback>
                <p:oleObj name="VISIO" r:id="rId3" imgW="9807480" imgH="74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808" y="1780456"/>
                        <a:ext cx="9035614" cy="6825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905794" y="7109048"/>
            <a:ext cx="3901440" cy="128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</a:rPr>
              <a:t>Given d items, there are 2</a:t>
            </a:r>
            <a:r>
              <a:rPr lang="en-US" altLang="en-US" sz="2500" b="0" baseline="30000" dirty="0">
                <a:solidFill>
                  <a:schemeClr val="bg1"/>
                </a:solidFill>
              </a:rPr>
              <a:t>d</a:t>
            </a:r>
            <a:r>
              <a:rPr lang="en-US" altLang="en-US" sz="2500" b="0" dirty="0">
                <a:solidFill>
                  <a:schemeClr val="bg1"/>
                </a:solidFill>
              </a:rPr>
              <a:t> possible candidate </a:t>
            </a:r>
            <a:r>
              <a:rPr lang="en-US" altLang="en-US" sz="2500" b="0" dirty="0" err="1">
                <a:solidFill>
                  <a:schemeClr val="bg1"/>
                </a:solidFill>
              </a:rPr>
              <a:t>itemsets</a:t>
            </a:r>
            <a:endParaRPr lang="en-US" altLang="en-US" sz="2500" b="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957784" y="8802688"/>
            <a:ext cx="3033712" cy="519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9pPr>
          </a:lstStyle>
          <a:p>
            <a:fld id="{4F0FB6BC-84A6-4609-A72D-14054CEE50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30046" tIns="65023" rIns="130046" bIns="65023">
        <a:spAutoFit/>
      </a:bodyPr>
      <a:lstStyle>
        <a:defPPr marL="365760" indent="-365760" eaLnBrk="1" hangingPunct="1">
          <a:buClr>
            <a:srgbClr val="C00000"/>
          </a:buClr>
          <a:buFontTx/>
          <a:buChar char="•"/>
          <a:defRPr sz="2500" dirty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3158</Words>
  <Characters>0</Characters>
  <Application>Microsoft Office PowerPoint</Application>
  <PresentationFormat>Custom</PresentationFormat>
  <Lines>0</Lines>
  <Paragraphs>830</Paragraphs>
  <Slides>69</Slides>
  <Notes>12</Notes>
  <HiddenSlides>10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69</vt:i4>
      </vt:variant>
    </vt:vector>
  </HeadingPairs>
  <TitlesOfParts>
    <vt:vector size="94" baseType="lpstr">
      <vt:lpstr>MS PGothic</vt:lpstr>
      <vt:lpstr>MS PGothic</vt:lpstr>
      <vt:lpstr>American Typewriter</vt:lpstr>
      <vt:lpstr>Arial</vt:lpstr>
      <vt:lpstr>Calibri</vt:lpstr>
      <vt:lpstr>Cambria Math</vt:lpstr>
      <vt:lpstr>Kievit-Book</vt:lpstr>
      <vt:lpstr>Kievit-Medium</vt:lpstr>
      <vt:lpstr>Lucida Grande</vt:lpstr>
      <vt:lpstr>Monotype Sorts</vt:lpstr>
      <vt:lpstr>Symbol</vt:lpstr>
      <vt:lpstr>Tahoma</vt:lpstr>
      <vt:lpstr>Times New Roman</vt:lpstr>
      <vt:lpstr>Wingdings</vt:lpstr>
      <vt:lpstr>ヒラギノ明朝 ProN W3</vt:lpstr>
      <vt:lpstr>ヒラギノ角ゴ ProN W3</vt:lpstr>
      <vt:lpstr>ヒラギノ角ゴ ProN W6</vt:lpstr>
      <vt:lpstr>Opening dia's</vt:lpstr>
      <vt:lpstr>Basis pagina</vt:lpstr>
      <vt:lpstr>Document</vt:lpstr>
      <vt:lpstr>Equation</vt:lpstr>
      <vt:lpstr>VISIO</vt:lpstr>
      <vt:lpstr>Visio</vt:lpstr>
      <vt:lpstr>Worksheet</vt:lpstr>
      <vt:lpstr>Bitmap Image</vt:lpstr>
      <vt:lpstr>Data Mining: Association Analysis</vt:lpstr>
      <vt:lpstr>PowerPoint Presentation</vt:lpstr>
      <vt:lpstr>Association Rule Mining</vt:lpstr>
      <vt:lpstr>Definition: Frequent Itemset</vt:lpstr>
      <vt:lpstr>Definition: Association Rule</vt:lpstr>
      <vt:lpstr>Association Rule Mining Task</vt:lpstr>
      <vt:lpstr>Association Rule Mining Task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Illustrating Apriori Principle</vt:lpstr>
      <vt:lpstr>Illustrating Apriori Principle</vt:lpstr>
      <vt:lpstr>Apriori Algorithm</vt:lpstr>
      <vt:lpstr>Reducing Number of Comparisons</vt:lpstr>
      <vt:lpstr>Computing the support</vt:lpstr>
      <vt:lpstr>All ordered 3-item subsets</vt:lpstr>
      <vt:lpstr>Generate Hash Tree</vt:lpstr>
      <vt:lpstr>Generate Hash Tree</vt:lpstr>
      <vt:lpstr>Generate Hash Tree</vt:lpstr>
      <vt:lpstr>Generate Hash Tree</vt:lpstr>
      <vt:lpstr>Subset Operation Using Hash Tree</vt:lpstr>
      <vt:lpstr>Subset Operation Using Hash Tree</vt:lpstr>
      <vt:lpstr>Subset Operation Using Hash Tree</vt:lpstr>
      <vt:lpstr>Factors Affecting Complexity</vt:lpstr>
      <vt:lpstr>Compact Representation of Frequent Itemsets</vt:lpstr>
      <vt:lpstr>Factors Affecting Complexity</vt:lpstr>
      <vt:lpstr>Maximal Frequent Itemset</vt:lpstr>
      <vt:lpstr>Maximal vs Closed Itemsets</vt:lpstr>
      <vt:lpstr>Maximal vs Closed Frequent Itemsets</vt:lpstr>
      <vt:lpstr>Maximal vs Closed Itemsets</vt:lpstr>
      <vt:lpstr>Alternative Methods for Frequent Itemset Generation</vt:lpstr>
      <vt:lpstr>Alternative Methods for Frequent Itemset Generation</vt:lpstr>
      <vt:lpstr>Alternative Methods for Frequent Itemset Generation</vt:lpstr>
      <vt:lpstr>Rule Generation</vt:lpstr>
      <vt:lpstr>Rule Generation</vt:lpstr>
      <vt:lpstr>Rule Generation for Apriori Algorithm</vt:lpstr>
      <vt:lpstr>Rule Generation for Apriori Algorithm</vt:lpstr>
      <vt:lpstr>Pattern Evaluation</vt:lpstr>
      <vt:lpstr>Application of Interestingness Measure</vt:lpstr>
      <vt:lpstr>Computing Interestingness Measure</vt:lpstr>
      <vt:lpstr>Drawback of Confidence</vt:lpstr>
      <vt:lpstr>Statistical Independence</vt:lpstr>
      <vt:lpstr>Statistical-based Measures</vt:lpstr>
      <vt:lpstr>Example: Lift/Interest</vt:lpstr>
      <vt:lpstr>Drawback of Lift and Interest</vt:lpstr>
      <vt:lpstr>Interestingness Measures (1)</vt:lpstr>
      <vt:lpstr>Interestingness Measures (2)</vt:lpstr>
      <vt:lpstr>Interestingness Measures</vt:lpstr>
      <vt:lpstr>Properties of A Good Measure</vt:lpstr>
      <vt:lpstr>Comparing Different Measures</vt:lpstr>
      <vt:lpstr>Property under Variable Permutation</vt:lpstr>
      <vt:lpstr>Property under Row/Column Scaling</vt:lpstr>
      <vt:lpstr>Property under Inversion Operation</vt:lpstr>
      <vt:lpstr>Example: -Coefficient</vt:lpstr>
      <vt:lpstr>Property under Null Addition</vt:lpstr>
      <vt:lpstr>Different Measures have Different Properties</vt:lpstr>
      <vt:lpstr>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Subjective Interestingness Measure</vt:lpstr>
      <vt:lpstr>Interestingness via Unexpectedness</vt:lpstr>
      <vt:lpstr>Association rule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tomh</dc:creator>
  <cp:lastModifiedBy>Tom Heskes</cp:lastModifiedBy>
  <cp:revision>526</cp:revision>
  <cp:lastPrinted>2013-04-17T12:13:15Z</cp:lastPrinted>
  <dcterms:created xsi:type="dcterms:W3CDTF">2010-10-05T13:34:04Z</dcterms:created>
  <dcterms:modified xsi:type="dcterms:W3CDTF">2022-11-24T09:11:01Z</dcterms:modified>
</cp:coreProperties>
</file>