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</p:sldMasterIdLst>
  <p:notesMasterIdLst>
    <p:notesMasterId r:id="rId53"/>
  </p:notesMasterIdLst>
  <p:handoutMasterIdLst>
    <p:handoutMasterId r:id="rId54"/>
  </p:handoutMasterIdLst>
  <p:sldIdLst>
    <p:sldId id="344" r:id="rId3"/>
    <p:sldId id="429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71" r:id="rId39"/>
    <p:sldId id="470" r:id="rId40"/>
    <p:sldId id="466" r:id="rId41"/>
    <p:sldId id="467" r:id="rId42"/>
    <p:sldId id="468" r:id="rId43"/>
    <p:sldId id="469" r:id="rId44"/>
    <p:sldId id="472" r:id="rId45"/>
    <p:sldId id="478" r:id="rId46"/>
    <p:sldId id="473" r:id="rId47"/>
    <p:sldId id="474" r:id="rId48"/>
    <p:sldId id="475" r:id="rId49"/>
    <p:sldId id="476" r:id="rId50"/>
    <p:sldId id="477" r:id="rId51"/>
    <p:sldId id="479" r:id="rId52"/>
  </p:sldIdLst>
  <p:sldSz cx="13004800" cy="9753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5pPr>
    <a:lvl6pPr marL="22860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6pPr>
    <a:lvl7pPr marL="27432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7pPr>
    <a:lvl8pPr marL="32004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8pPr>
    <a:lvl9pPr marL="3657600" algn="l" defTabSz="914400" rtl="0" eaLnBrk="1" latinLnBrk="0" hangingPunct="1">
      <a:defRPr sz="4000" kern="1200">
        <a:solidFill>
          <a:srgbClr val="FFFFFF"/>
        </a:solidFill>
        <a:latin typeface="American Typewriter" charset="0"/>
        <a:ea typeface="ヒラギノ明朝 ProN W3" charset="-128"/>
        <a:cs typeface="+mn-cs"/>
        <a:sym typeface="American Typewrite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3399FF"/>
    <a:srgbClr val="6699FF"/>
    <a:srgbClr val="CCECFF"/>
    <a:srgbClr val="005EA4"/>
    <a:srgbClr val="004376"/>
    <a:srgbClr val="00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>
      <p:cViewPr varScale="1">
        <p:scale>
          <a:sx n="62" d="100"/>
          <a:sy n="62" d="100"/>
        </p:scale>
        <p:origin x="845" y="5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A984639D-FCE2-4757-BE21-F0228282FF94}" type="datetime1">
              <a:rPr lang="nl-NL"/>
              <a:pPr>
                <a:defRPr/>
              </a:pPr>
              <a:t>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6B5EC726-F62D-4E8E-888A-8480C2C93B5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6142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E1AAEAC3-A79D-418D-971F-FA49AD2550C0}" type="datetime1">
              <a:rPr lang="nl-NL"/>
              <a:pPr>
                <a:defRPr/>
              </a:pPr>
              <a:t>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nl-NL" noProof="0" smtClean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5B2CCB76-A1AA-436A-8DB6-B2A85A6B140E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6074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nl-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152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opsomming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7240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2132012" y="806079"/>
            <a:ext cx="8789988" cy="6592042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>
                <a:ln w="25400">
                  <a:solidFill>
                    <a:schemeClr val="tx1"/>
                  </a:solidFill>
                </a:ln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57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004800" cy="84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620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 noChangeAspect="1"/>
          </p:cNvSpPr>
          <p:nvPr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4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02400" y="0"/>
            <a:ext cx="6502400" cy="4248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>
            <a:off x="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>
            <a:off x="6502400" y="4240800"/>
            <a:ext cx="6502400" cy="4212000"/>
          </a:xfrm>
          <a:solidFill>
            <a:schemeClr val="tx1"/>
          </a:solidFill>
          <a:ln w="2540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579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2"/>
          <p:cNvSpPr>
            <a:spLocks noGrp="1" noChangeAspect="1"/>
          </p:cNvSpPr>
          <p:nvPr userDrawn="1"/>
        </p:nvSpPr>
        <p:spPr bwMode="auto">
          <a:xfrm>
            <a:off x="10056813" y="5289550"/>
            <a:ext cx="87915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/>
          <a:p>
            <a:pPr marL="342900" indent="-342900" eaLnBrk="0" hangingPunct="0">
              <a:buFontTx/>
              <a:buChar char="•"/>
            </a:pPr>
            <a:endParaRPr lang="nl-NL" sz="2100">
              <a:solidFill>
                <a:srgbClr val="141313"/>
              </a:solidFill>
              <a:latin typeface="Arial" pitchFamily="34" charset="0"/>
              <a:ea typeface="MS PGothic" pitchFamily="34" charset="-128"/>
              <a:sym typeface="Kievit-Book" charset="0"/>
            </a:endParaRP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0" y="1676400"/>
            <a:ext cx="13003200" cy="5727600"/>
          </a:xfrm>
          <a:solidFill>
            <a:schemeClr val="tx1"/>
          </a:solidFill>
          <a:ln w="25400">
            <a:noFill/>
          </a:ln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900113" y="990600"/>
            <a:ext cx="11049000" cy="6096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159000" y="7543799"/>
            <a:ext cx="8763000" cy="53340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70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kst en 2 inhoudselem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quarter" idx="2"/>
          </p:nvPr>
        </p:nvSpPr>
        <p:spPr>
          <a:xfrm>
            <a:off x="6608516" y="1625600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3"/>
          </p:nvPr>
        </p:nvSpPr>
        <p:spPr>
          <a:xfrm>
            <a:off x="6608516" y="5418667"/>
            <a:ext cx="5807004" cy="357632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867" y="216747"/>
            <a:ext cx="11776569" cy="75861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584765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08516" y="1625600"/>
            <a:ext cx="5807004" cy="73693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9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1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4512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2 met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>
              <a:defRPr sz="2500">
                <a:latin typeface="Arial"/>
                <a:cs typeface="Arial"/>
              </a:defRPr>
            </a:lvl1pPr>
            <a:lvl2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2pPr>
            <a:lvl3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3pPr>
            <a:lvl4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4pPr>
            <a:lvl5pPr>
              <a:buFont typeface="Lucida Grande"/>
              <a:buChar char="-"/>
              <a:defRPr sz="21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7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8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1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166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pening 2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2"/>
          <p:cNvSpPr>
            <a:spLocks noGrp="1" noChangeAspect="1"/>
          </p:cNvSpPr>
          <p:nvPr>
            <p:ph type="pic" idx="12"/>
          </p:nvPr>
        </p:nvSpPr>
        <p:spPr>
          <a:xfrm rot="240000">
            <a:off x="6785903" y="3124973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10" name="Tijdelijke aanduiding voor afbeelding 2"/>
          <p:cNvSpPr>
            <a:spLocks noGrp="1" noChangeAspect="1"/>
          </p:cNvSpPr>
          <p:nvPr>
            <p:ph type="pic" idx="11"/>
          </p:nvPr>
        </p:nvSpPr>
        <p:spPr>
          <a:xfrm rot="21420000">
            <a:off x="6525879" y="3232016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3" y="1692275"/>
            <a:ext cx="11430000" cy="1054800"/>
          </a:xfrm>
        </p:spPr>
        <p:txBody>
          <a:bodyPr/>
          <a:lstStyle>
            <a:lvl1pPr>
              <a:defRPr sz="5000"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772000"/>
            <a:ext cx="5284800" cy="5155200"/>
          </a:xfrm>
        </p:spPr>
        <p:txBody>
          <a:bodyPr/>
          <a:lstStyle>
            <a:lvl1pPr marL="0" indent="0">
              <a:buNone/>
              <a:defRPr sz="25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2500">
                <a:latin typeface="Arial"/>
                <a:cs typeface="Arial"/>
              </a:defRPr>
            </a:lvl2pPr>
            <a:lvl3pPr marL="0" indent="0">
              <a:buFont typeface="Arial"/>
              <a:buNone/>
              <a:defRPr sz="2500">
                <a:latin typeface="Arial"/>
                <a:cs typeface="Arial"/>
              </a:defRPr>
            </a:lvl3pPr>
            <a:lvl4pPr marL="0" indent="0">
              <a:buFont typeface="Arial"/>
              <a:buNone/>
              <a:defRPr sz="2500">
                <a:latin typeface="Arial"/>
                <a:cs typeface="Arial"/>
              </a:defRPr>
            </a:lvl4pPr>
            <a:lvl5pPr marL="0" indent="0">
              <a:buFont typeface="Arial"/>
              <a:buNone/>
              <a:defRPr sz="2500">
                <a:latin typeface="Arial"/>
                <a:cs typeface="Arial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731000" y="3126600"/>
            <a:ext cx="5760000" cy="3960000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>
              <a:sym typeface="Kievit-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33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177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kolom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7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Lucida Grande"/>
              <a:buNone/>
              <a:defRPr sz="2500">
                <a:latin typeface="+mn-lt"/>
              </a:defRPr>
            </a:lvl2pPr>
            <a:lvl3pPr marL="0" indent="0">
              <a:buFont typeface="Lucida Grande"/>
              <a:buNone/>
              <a:defRPr sz="2500">
                <a:latin typeface="+mn-lt"/>
              </a:defRPr>
            </a:lvl3pPr>
            <a:lvl4pPr marL="0" indent="0">
              <a:buFont typeface="Lucida Grande"/>
              <a:buNone/>
              <a:defRPr sz="2500">
                <a:latin typeface="+mn-lt"/>
              </a:defRPr>
            </a:lvl4pPr>
            <a:lvl5pPr marL="0" indent="0">
              <a:buFont typeface="Lucida Grande"/>
              <a:buNone/>
              <a:defRPr sz="25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989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900113" y="2070100"/>
            <a:ext cx="11049000" cy="6007100"/>
          </a:xfrm>
        </p:spPr>
        <p:txBody>
          <a:bodyPr numCol="2"/>
          <a:lstStyle>
            <a:lvl1pPr>
              <a:buClr>
                <a:srgbClr val="C00000"/>
              </a:buClr>
              <a:defRPr sz="2500">
                <a:latin typeface="+mn-lt"/>
              </a:defRPr>
            </a:lvl1pPr>
            <a:lvl2pPr>
              <a:buFont typeface="Lucida Grande"/>
              <a:buChar char="-"/>
              <a:defRPr sz="2100">
                <a:latin typeface="+mn-lt"/>
              </a:defRPr>
            </a:lvl2pPr>
            <a:lvl3pPr>
              <a:buFont typeface="Lucida Grande"/>
              <a:buChar char="-"/>
              <a:defRPr sz="2100">
                <a:latin typeface="+mn-lt"/>
              </a:defRPr>
            </a:lvl3pPr>
            <a:lvl4pPr>
              <a:buFont typeface="Lucida Grande"/>
              <a:buChar char="-"/>
              <a:defRPr sz="2100">
                <a:latin typeface="+mn-lt"/>
              </a:defRPr>
            </a:lvl4pPr>
            <a:lvl5pPr>
              <a:buFont typeface="Lucida Grande"/>
              <a:buChar char="-"/>
              <a:defRPr sz="2100">
                <a:latin typeface="+mn-lt"/>
              </a:defRPr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01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lom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2070000"/>
            <a:ext cx="5328000" cy="6007100"/>
          </a:xfrm>
        </p:spPr>
        <p:txBody>
          <a:bodyPr/>
          <a:lstStyle>
            <a:lvl1pPr marL="0" indent="0">
              <a:buNone/>
              <a:defRPr sz="2500">
                <a:latin typeface="+mn-lt"/>
              </a:defRPr>
            </a:lvl1pPr>
            <a:lvl2pPr marL="0" indent="0">
              <a:buFont typeface="Arial"/>
              <a:buNone/>
              <a:defRPr sz="2500">
                <a:latin typeface="+mn-lt"/>
              </a:defRPr>
            </a:lvl2pPr>
            <a:lvl3pPr marL="0" indent="0">
              <a:buFont typeface="Arial"/>
              <a:buNone/>
              <a:defRPr sz="2500">
                <a:latin typeface="+mn-lt"/>
              </a:defRPr>
            </a:lvl3pPr>
            <a:lvl4pPr marL="0" indent="0">
              <a:buFont typeface="Arial"/>
              <a:buNone/>
              <a:defRPr sz="2500">
                <a:latin typeface="+mn-lt"/>
              </a:defRPr>
            </a:lvl4pPr>
            <a:lvl5pPr marL="0" indent="0">
              <a:buFont typeface="Arial"/>
              <a:buNone/>
              <a:defRPr sz="25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afbeelding 2"/>
          <p:cNvSpPr>
            <a:spLocks noGrp="1" noChangeAspect="1"/>
          </p:cNvSpPr>
          <p:nvPr>
            <p:ph type="pic" idx="10"/>
          </p:nvPr>
        </p:nvSpPr>
        <p:spPr>
          <a:xfrm>
            <a:off x="6577200" y="2133600"/>
            <a:ext cx="5328000" cy="3679643"/>
          </a:xfrm>
          <a:solidFill>
            <a:schemeClr val="tx1"/>
          </a:solidFill>
          <a:ln w="25400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>
              <a:sym typeface="Kievit-Book" charset="0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890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692275"/>
            <a:ext cx="11430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Medium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771775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 txBox="1">
            <a:spLocks noChangeArrowheads="1"/>
          </p:cNvSpPr>
          <p:nvPr/>
        </p:nvSpPr>
        <p:spPr bwMode="auto">
          <a:xfrm>
            <a:off x="1066800" y="2921000"/>
            <a:ext cx="11430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342900" indent="-3429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1pPr>
            <a:lvl2pPr marL="742950" indent="-28575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2pPr>
            <a:lvl3pPr marL="11430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3pPr>
            <a:lvl4pPr marL="16002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4pPr>
            <a:lvl5pPr marL="2057400" indent="-228600" eaLnBrk="0" hangingPunct="0"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merican Typewriter" charset="0"/>
                <a:ea typeface="ヒラギノ明朝 ProN W3" charset="-128"/>
                <a:sym typeface="American Typewriter" charset="0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nl-NL" sz="3000" smtClean="0">
              <a:solidFill>
                <a:srgbClr val="141313"/>
              </a:solidFill>
              <a:latin typeface="Arial" pitchFamily="34" charset="0"/>
              <a:sym typeface="Kievit-Book" charset="0"/>
            </a:endParaRPr>
          </a:p>
        </p:txBody>
      </p:sp>
      <p:pic>
        <p:nvPicPr>
          <p:cNvPr id="1030" name="Afbeelding 5" descr="RU_E_A4_diap.ps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/>
          <a:ea typeface="MS PGothic" pitchFamily="34" charset="-128"/>
          <a:cs typeface="Arial"/>
          <a:sym typeface="Kievit-Medium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  <a:ea typeface="MS PGothic" pitchFamily="34" charset="-128"/>
          <a:cs typeface="Arial" charset="0"/>
          <a:sym typeface="Kievit-Medium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Kievit-Medium" charset="0"/>
          <a:ea typeface="ヒラギノ角ゴ ProN W6" charset="-128"/>
          <a:cs typeface="ヒラギノ角ゴ ProN W6" charset="-128"/>
          <a:sym typeface="Kievit-Medium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buChar char="•"/>
        <a:defRPr sz="2500">
          <a:solidFill>
            <a:schemeClr val="tx1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990600"/>
            <a:ext cx="11049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070100"/>
            <a:ext cx="110490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smtClean="0">
              <a:sym typeface="Kievit-Book" charset="0"/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0" y="8483600"/>
            <a:ext cx="13003213" cy="0"/>
          </a:xfrm>
          <a:prstGeom prst="line">
            <a:avLst/>
          </a:prstGeom>
          <a:noFill/>
          <a:ln w="25400">
            <a:solidFill>
              <a:srgbClr val="BE31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Afbeelding 10" descr="RU_E_A4_CMYK.eps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0" y="8802688"/>
            <a:ext cx="36734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fld id="{EB5C5CCF-FD16-409F-8BB5-8E1B0A44DA5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368" r:id="rId1"/>
    <p:sldLayoutId id="2147484369" r:id="rId2"/>
    <p:sldLayoutId id="2147484370" r:id="rId3"/>
    <p:sldLayoutId id="2147484371" r:id="rId4"/>
    <p:sldLayoutId id="2147484372" r:id="rId5"/>
    <p:sldLayoutId id="2147484373" r:id="rId6"/>
    <p:sldLayoutId id="2147484377" r:id="rId7"/>
    <p:sldLayoutId id="2147484378" r:id="rId8"/>
    <p:sldLayoutId id="2147484379" r:id="rId9"/>
    <p:sldLayoutId id="2147484380" r:id="rId10"/>
    <p:sldLayoutId id="2147484376" r:id="rId11"/>
    <p:sldLayoutId id="2147484381" r:id="rId12"/>
    <p:sldLayoutId id="2147484382" r:id="rId1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BE311A"/>
          </a:solidFill>
          <a:latin typeface="Arial" charset="0"/>
          <a:ea typeface="MS PGothic" pitchFamily="34" charset="-128"/>
          <a:cs typeface="Arial" charset="0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rgbClr val="901F1F"/>
          </a:solidFill>
          <a:latin typeface="Kievit-Book" charset="0"/>
          <a:ea typeface="ヒラギノ角ゴ ProN W3" charset="-128"/>
          <a:cs typeface="ヒラギノ角ゴ ProN W3" charset="-128"/>
          <a:sym typeface="Kievit-Book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C00000"/>
        </a:buClr>
        <a:buChar char="•"/>
        <a:defRPr sz="2500">
          <a:solidFill>
            <a:srgbClr val="141313"/>
          </a:solidFill>
          <a:latin typeface="Arial"/>
          <a:ea typeface="MS PGothic" pitchFamily="34" charset="-128"/>
          <a:cs typeface="Arial"/>
          <a:sym typeface="Kievit-Book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har char="•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3000">
          <a:solidFill>
            <a:srgbClr val="141313"/>
          </a:solidFill>
          <a:latin typeface="+mn-lt"/>
          <a:ea typeface="MS PGothic" pitchFamily="34" charset="-128"/>
          <a:cs typeface="+mn-cs"/>
          <a:sym typeface="Kievit-Boo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141313"/>
          </a:solidFill>
          <a:latin typeface="+mn-lt"/>
          <a:ea typeface="+mn-ea"/>
          <a:cs typeface="+mn-cs"/>
          <a:sym typeface="Kievit-Book" charset="0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9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.png"/><Relationship Id="rId4" Type="http://schemas.openxmlformats.org/officeDocument/2006/relationships/image" Target="../media/image8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5.bin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5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92.wmf"/><Relationship Id="rId9" Type="http://schemas.openxmlformats.org/officeDocument/2006/relationships/image" Target="../media/image94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Mining: Linear Algebra (Recap)</a:t>
            </a:r>
            <a:endParaRPr 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Tom Heskes</a:t>
            </a:r>
            <a:endParaRPr lang="nl-N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8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64770"/>
              </p:ext>
            </p:extLst>
          </p:nvPr>
        </p:nvGraphicFramePr>
        <p:xfrm>
          <a:off x="1261170" y="3818905"/>
          <a:ext cx="4938164" cy="106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5" name="Equation" r:id="rId3" imgW="2120760" imgH="457200" progId="Equation.3">
                  <p:embed/>
                </p:oleObj>
              </mc:Choice>
              <mc:Fallback>
                <p:oleObj name="Equation" r:id="rId3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170" y="3818905"/>
                        <a:ext cx="4938164" cy="106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Dot Product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product or scalar product or inner product:</a:t>
            </a:r>
          </a:p>
          <a:p>
            <a:endParaRPr lang="en-US" dirty="0" smtClean="0"/>
          </a:p>
          <a:p>
            <a:pPr>
              <a:lnSpc>
                <a:spcPct val="7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73123"/>
              </p:ext>
            </p:extLst>
          </p:nvPr>
        </p:nvGraphicFramePr>
        <p:xfrm>
          <a:off x="3640064" y="2492375"/>
          <a:ext cx="6030688" cy="1088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6" name="Equation" r:id="rId5" imgW="2387520" imgH="431640" progId="Equation.3">
                  <p:embed/>
                </p:oleObj>
              </mc:Choice>
              <mc:Fallback>
                <p:oleObj name="Equation" r:id="rId5" imgW="238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064" y="2492375"/>
                        <a:ext cx="6030688" cy="10882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754234"/>
              </p:ext>
            </p:extLst>
          </p:nvPr>
        </p:nvGraphicFramePr>
        <p:xfrm>
          <a:off x="1252314" y="3796680"/>
          <a:ext cx="2160712" cy="1064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7" name="Equation" r:id="rId7" imgW="927000" imgH="457200" progId="Equation.3">
                  <p:embed/>
                </p:oleObj>
              </mc:Choice>
              <mc:Fallback>
                <p:oleObj name="Equation" r:id="rId7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314" y="3796680"/>
                        <a:ext cx="2160712" cy="1064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438490"/>
              </p:ext>
            </p:extLst>
          </p:nvPr>
        </p:nvGraphicFramePr>
        <p:xfrm>
          <a:off x="1245817" y="5380856"/>
          <a:ext cx="6480720" cy="165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8" name="Equation" r:id="rId9" imgW="2781000" imgH="711000" progId="Equation.3">
                  <p:embed/>
                </p:oleObj>
              </mc:Choice>
              <mc:Fallback>
                <p:oleObj name="Equation" r:id="rId9" imgW="2781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17" y="5380856"/>
                        <a:ext cx="6480720" cy="1658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10928"/>
              </p:ext>
            </p:extLst>
          </p:nvPr>
        </p:nvGraphicFramePr>
        <p:xfrm>
          <a:off x="1234828" y="5380856"/>
          <a:ext cx="2367710" cy="165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9" name="Equation" r:id="rId11" imgW="1015920" imgH="711000" progId="Equation.3">
                  <p:embed/>
                </p:oleObj>
              </mc:Choice>
              <mc:Fallback>
                <p:oleObj name="Equation" r:id="rId11" imgW="10159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828" y="5380856"/>
                        <a:ext cx="2367710" cy="1658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Orthogonal Vectors</a:t>
            </a:r>
          </a:p>
        </p:txBody>
      </p:sp>
      <p:sp>
        <p:nvSpPr>
          <p:cNvPr id="512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vectors </a:t>
            </a:r>
            <a:r>
              <a:rPr lang="en-US" b="1" dirty="0" smtClean="0"/>
              <a:t>u</a:t>
            </a:r>
            <a:r>
              <a:rPr lang="en-US" dirty="0" smtClean="0"/>
              <a:t> and </a:t>
            </a:r>
            <a:r>
              <a:rPr lang="en-US" b="1" dirty="0" smtClean="0"/>
              <a:t>v</a:t>
            </a:r>
            <a:r>
              <a:rPr lang="en-US" dirty="0" smtClean="0"/>
              <a:t> are said to be orthogonal if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Euclidean space: orthogonal = perpendicular</a:t>
            </a:r>
          </a:p>
          <a:p>
            <a:endParaRPr lang="en-US" dirty="0" smtClean="0"/>
          </a:p>
        </p:txBody>
      </p:sp>
      <p:sp>
        <p:nvSpPr>
          <p:cNvPr id="5125" name="AutoShape 3"/>
          <p:cNvSpPr>
            <a:spLocks noChangeAspect="1" noChangeArrowheads="1" noTextEdit="1"/>
          </p:cNvSpPr>
          <p:nvPr/>
        </p:nvSpPr>
        <p:spPr bwMode="auto">
          <a:xfrm>
            <a:off x="4307840" y="4985173"/>
            <a:ext cx="5418667" cy="355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441079"/>
              </p:ext>
            </p:extLst>
          </p:nvPr>
        </p:nvGraphicFramePr>
        <p:xfrm>
          <a:off x="5710312" y="2709864"/>
          <a:ext cx="1235000" cy="40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8" name="Equation" r:id="rId3" imgW="545760" imgH="177480" progId="Equation.3">
                  <p:embed/>
                </p:oleObj>
              </mc:Choice>
              <mc:Fallback>
                <p:oleObj name="Equation" r:id="rId3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312" y="2709864"/>
                        <a:ext cx="1235000" cy="401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11216"/>
              </p:ext>
            </p:extLst>
          </p:nvPr>
        </p:nvGraphicFramePr>
        <p:xfrm>
          <a:off x="2100758" y="3818786"/>
          <a:ext cx="7137946" cy="149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9" name="Equation" r:id="rId5" imgW="3403440" imgH="711000" progId="Equation.3">
                  <p:embed/>
                </p:oleObj>
              </mc:Choice>
              <mc:Fallback>
                <p:oleObj name="Equation" r:id="rId5" imgW="3403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758" y="3818786"/>
                        <a:ext cx="7137946" cy="149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4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Length and Angles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Length of a vector: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Generalization of </a:t>
            </a:r>
            <a:r>
              <a:rPr lang="en-US" dirty="0" err="1" smtClean="0"/>
              <a:t>Pythogoras</a:t>
            </a:r>
            <a:r>
              <a:rPr lang="en-US" dirty="0" smtClean="0"/>
              <a:t>: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Dot product in terms of angles: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90205"/>
              </p:ext>
            </p:extLst>
          </p:nvPr>
        </p:nvGraphicFramePr>
        <p:xfrm>
          <a:off x="4156125" y="1708448"/>
          <a:ext cx="6251104" cy="1139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3" imgW="2641320" imgH="482400" progId="Equation.3">
                  <p:embed/>
                </p:oleObj>
              </mc:Choice>
              <mc:Fallback>
                <p:oleObj name="Equation" r:id="rId3" imgW="264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25" y="1708448"/>
                        <a:ext cx="6251104" cy="1139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54950"/>
              </p:ext>
            </p:extLst>
          </p:nvPr>
        </p:nvGraphicFramePr>
        <p:xfrm>
          <a:off x="3262040" y="5281041"/>
          <a:ext cx="3178770" cy="63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1" name="Equation" r:id="rId5" imgW="1269720" imgH="253800" progId="Equation.3">
                  <p:embed/>
                </p:oleObj>
              </mc:Choice>
              <mc:Fallback>
                <p:oleObj name="Equation" r:id="rId5" imgW="1269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040" y="5281041"/>
                        <a:ext cx="3178770" cy="634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7726536" y="3200126"/>
            <a:ext cx="2952328" cy="2080915"/>
            <a:chOff x="6553200" y="2514600"/>
            <a:chExt cx="2361862" cy="1664732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6553200" y="2514600"/>
              <a:ext cx="1905000" cy="1143000"/>
              <a:chOff x="3648" y="1728"/>
              <a:chExt cx="1584" cy="1104"/>
            </a:xfrm>
          </p:grpSpPr>
          <p:sp>
            <p:nvSpPr>
              <p:cNvPr id="26" name="Line 5"/>
              <p:cNvSpPr>
                <a:spLocks noChangeShapeType="1"/>
              </p:cNvSpPr>
              <p:nvPr/>
            </p:nvSpPr>
            <p:spPr bwMode="auto">
              <a:xfrm flipV="1">
                <a:off x="3648" y="2832"/>
                <a:ext cx="15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5232" y="1728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3648" y="1728"/>
                <a:ext cx="1584" cy="11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7315200" y="2743200"/>
              <a:ext cx="2977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7543800" y="3810000"/>
              <a:ext cx="37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  <a:endPara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8539062" y="2895600"/>
              <a:ext cx="37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2</a:t>
              </a:r>
              <a:endPara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</a:t>
            </a:r>
          </a:p>
        </p:txBody>
      </p:sp>
      <p:sp>
        <p:nvSpPr>
          <p:cNvPr id="7177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Projection of </a:t>
            </a:r>
            <a:r>
              <a:rPr lang="en-US" b="1" smtClean="0"/>
              <a:t>v</a:t>
            </a:r>
            <a:r>
              <a:rPr lang="en-US" smtClean="0"/>
              <a:t> on </a:t>
            </a:r>
            <a:r>
              <a:rPr lang="en-US" b="1" smtClean="0"/>
              <a:t>u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Example:</a:t>
            </a:r>
          </a:p>
        </p:txBody>
      </p:sp>
      <p:graphicFrame>
        <p:nvGraphicFramePr>
          <p:cNvPr id="717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364409"/>
              </p:ext>
            </p:extLst>
          </p:nvPr>
        </p:nvGraphicFramePr>
        <p:xfrm>
          <a:off x="2031855" y="2756534"/>
          <a:ext cx="4110505" cy="104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8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855" y="2756534"/>
                        <a:ext cx="4110505" cy="104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737224"/>
              </p:ext>
            </p:extLst>
          </p:nvPr>
        </p:nvGraphicFramePr>
        <p:xfrm>
          <a:off x="1965896" y="5812904"/>
          <a:ext cx="991112" cy="89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9" name="Equation" r:id="rId5" imgW="507960" imgH="457200" progId="Equation.3">
                  <p:embed/>
                </p:oleObj>
              </mc:Choice>
              <mc:Fallback>
                <p:oleObj name="Equation" r:id="rId5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896" y="5812904"/>
                        <a:ext cx="991112" cy="89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431118"/>
              </p:ext>
            </p:extLst>
          </p:nvPr>
        </p:nvGraphicFramePr>
        <p:xfrm>
          <a:off x="4439221" y="5812904"/>
          <a:ext cx="991112" cy="89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0" name="Equation" r:id="rId7" imgW="507960" imgH="457200" progId="Equation.3">
                  <p:embed/>
                </p:oleObj>
              </mc:Choice>
              <mc:Fallback>
                <p:oleObj name="Equation" r:id="rId7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221" y="5812904"/>
                        <a:ext cx="991112" cy="89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032754"/>
              </p:ext>
            </p:extLst>
          </p:nvPr>
        </p:nvGraphicFramePr>
        <p:xfrm>
          <a:off x="6950645" y="5812904"/>
          <a:ext cx="1116305" cy="89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1" name="Equation" r:id="rId9" imgW="571320" imgH="457200" progId="Equation.3">
                  <p:embed/>
                </p:oleObj>
              </mc:Choice>
              <mc:Fallback>
                <p:oleObj name="Equation" r:id="rId9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645" y="5812904"/>
                        <a:ext cx="1116305" cy="89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64016"/>
              </p:ext>
            </p:extLst>
          </p:nvPr>
        </p:nvGraphicFramePr>
        <p:xfrm>
          <a:off x="6952845" y="6021023"/>
          <a:ext cx="8683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2" name="Equation" r:id="rId11" imgW="444240" imgH="228600" progId="Equation.3">
                  <p:embed/>
                </p:oleObj>
              </mc:Choice>
              <mc:Fallback>
                <p:oleObj name="Equation" r:id="rId11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845" y="6021023"/>
                        <a:ext cx="8683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11489"/>
              </p:ext>
            </p:extLst>
          </p:nvPr>
        </p:nvGraphicFramePr>
        <p:xfrm>
          <a:off x="9690100" y="5310188"/>
          <a:ext cx="1970747" cy="104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3" name="Equation" r:id="rId13" imgW="888840" imgH="469800" progId="Equation.3">
                  <p:embed/>
                </p:oleObj>
              </mc:Choice>
              <mc:Fallback>
                <p:oleObj name="Equation" r:id="rId13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100" y="5310188"/>
                        <a:ext cx="1970747" cy="1040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3"/>
          <p:cNvGrpSpPr>
            <a:grpSpLocks noChangeAspect="1"/>
          </p:cNvGrpSpPr>
          <p:nvPr/>
        </p:nvGrpSpPr>
        <p:grpSpPr bwMode="auto">
          <a:xfrm>
            <a:off x="7947819" y="1448395"/>
            <a:ext cx="3810000" cy="3429000"/>
            <a:chOff x="3216" y="1728"/>
            <a:chExt cx="1920" cy="1728"/>
          </a:xfrm>
        </p:grpSpPr>
        <p:grpSp>
          <p:nvGrpSpPr>
            <p:cNvPr id="37" name="Group 18"/>
            <p:cNvGrpSpPr>
              <a:grpSpLocks/>
            </p:cNvGrpSpPr>
            <p:nvPr/>
          </p:nvGrpSpPr>
          <p:grpSpPr bwMode="auto">
            <a:xfrm>
              <a:off x="3216" y="1728"/>
              <a:ext cx="1920" cy="1728"/>
              <a:chOff x="576" y="960"/>
              <a:chExt cx="1920" cy="1728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V="1">
                <a:off x="576" y="2064"/>
                <a:ext cx="1152" cy="62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 flipV="1">
                <a:off x="576" y="1632"/>
                <a:ext cx="1920" cy="10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8"/>
              <p:cNvSpPr>
                <a:spLocks noChangeShapeType="1"/>
              </p:cNvSpPr>
              <p:nvPr/>
            </p:nvSpPr>
            <p:spPr bwMode="auto">
              <a:xfrm flipV="1">
                <a:off x="576" y="960"/>
                <a:ext cx="1536" cy="172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1382" y="2327"/>
                <a:ext cx="18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</a:t>
                </a: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344"/>
                <a:ext cx="17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v</a:t>
                </a:r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>
                <a:off x="2112" y="960"/>
                <a:ext cx="384" cy="6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Text Box 15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v</a:t>
                </a:r>
                <a:r>
                  <a:rPr kumimoji="0" lang="en-US" sz="2400" b="0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</a:t>
                </a: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7" name="Arc 16"/>
              <p:cNvSpPr>
                <a:spLocks/>
              </p:cNvSpPr>
              <p:nvPr/>
            </p:nvSpPr>
            <p:spPr bwMode="auto">
              <a:xfrm rot="-2335938">
                <a:off x="1200" y="2016"/>
                <a:ext cx="144" cy="288"/>
              </a:xfrm>
              <a:custGeom>
                <a:avLst/>
                <a:gdLst>
                  <a:gd name="T0" fmla="*/ 0 w 21600"/>
                  <a:gd name="T1" fmla="*/ 0 h 40308"/>
                  <a:gd name="T2" fmla="*/ 0 w 21600"/>
                  <a:gd name="T3" fmla="*/ 0 h 40308"/>
                  <a:gd name="T4" fmla="*/ 0 w 21600"/>
                  <a:gd name="T5" fmla="*/ 0 h 403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0308"/>
                  <a:gd name="T11" fmla="*/ 21600 w 21600"/>
                  <a:gd name="T12" fmla="*/ 40308 h 403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030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318"/>
                      <a:pt x="17481" y="36449"/>
                      <a:pt x="10796" y="40307"/>
                    </a:cubicBezTo>
                  </a:path>
                  <a:path w="21600" h="4030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318"/>
                      <a:pt x="17481" y="36449"/>
                      <a:pt x="10796" y="4030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Text Box 17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θ</a:t>
                </a:r>
              </a:p>
            </p:txBody>
          </p:sp>
        </p:grp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4944" y="2352"/>
              <a:ext cx="4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flipH="1">
              <a:off x="4944" y="2304"/>
              <a:ext cx="96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6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(In)dependence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set of vectors is linearly {independent / dependent} if {no / at least one} vector in the set can be written as a linear combination of the other vectors in the set.</a:t>
            </a:r>
          </a:p>
          <a:p>
            <a:endParaRPr lang="en-US" smtClean="0"/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488389"/>
              </p:ext>
            </p:extLst>
          </p:nvPr>
        </p:nvGraphicFramePr>
        <p:xfrm>
          <a:off x="2544767" y="3705469"/>
          <a:ext cx="1664589" cy="97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7" y="3705469"/>
                        <a:ext cx="1664589" cy="97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23302"/>
              </p:ext>
            </p:extLst>
          </p:nvPr>
        </p:nvGraphicFramePr>
        <p:xfrm>
          <a:off x="6772280" y="3705469"/>
          <a:ext cx="2407285" cy="97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name="Equation" r:id="rId5" imgW="1193760" imgH="482400" progId="Equation.3">
                  <p:embed/>
                </p:oleObj>
              </mc:Choice>
              <mc:Fallback>
                <p:oleObj name="Equation" r:id="rId5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80" y="3705469"/>
                        <a:ext cx="2407285" cy="97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833459"/>
              </p:ext>
            </p:extLst>
          </p:nvPr>
        </p:nvGraphicFramePr>
        <p:xfrm>
          <a:off x="6969130" y="6174031"/>
          <a:ext cx="1894525" cy="97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6" name="Equation" r:id="rId7" imgW="939600" imgH="482400" progId="Equation.3">
                  <p:embed/>
                </p:oleObj>
              </mc:Choice>
              <mc:Fallback>
                <p:oleObj name="Equation" r:id="rId7" imgW="939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0" y="6174031"/>
                        <a:ext cx="1894525" cy="97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436764"/>
              </p:ext>
            </p:extLst>
          </p:nvPr>
        </p:nvGraphicFramePr>
        <p:xfrm>
          <a:off x="2525717" y="6174031"/>
          <a:ext cx="1664589" cy="974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Equation" r:id="rId9" imgW="825480" imgH="482400" progId="Equation.3">
                  <p:embed/>
                </p:oleObj>
              </mc:Choice>
              <mc:Fallback>
                <p:oleObj name="Equation" r:id="rId9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7" y="6174031"/>
                        <a:ext cx="1664589" cy="974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2205277" y="4739800"/>
            <a:ext cx="2514498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3399"/>
                </a:solidFill>
              </a:rPr>
              <a:t>independent</a:t>
            </a:r>
          </a:p>
        </p:txBody>
      </p:sp>
      <p:sp>
        <p:nvSpPr>
          <p:cNvPr id="990217" name="Text Box 9"/>
          <p:cNvSpPr txBox="1">
            <a:spLocks noChangeArrowheads="1"/>
          </p:cNvSpPr>
          <p:nvPr/>
        </p:nvSpPr>
        <p:spPr bwMode="auto">
          <a:xfrm>
            <a:off x="7009347" y="4819904"/>
            <a:ext cx="2376264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3399"/>
                </a:solidFill>
              </a:rPr>
              <a:t>dependent</a:t>
            </a:r>
          </a:p>
        </p:txBody>
      </p:sp>
      <p:sp>
        <p:nvSpPr>
          <p:cNvPr id="990218" name="Text Box 10"/>
          <p:cNvSpPr txBox="1">
            <a:spLocks noChangeArrowheads="1"/>
          </p:cNvSpPr>
          <p:nvPr/>
        </p:nvSpPr>
        <p:spPr bwMode="auto">
          <a:xfrm>
            <a:off x="7009347" y="7469088"/>
            <a:ext cx="2733413" cy="50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3399"/>
                </a:solidFill>
              </a:rPr>
              <a:t>dependent</a:t>
            </a:r>
          </a:p>
        </p:txBody>
      </p:sp>
      <p:sp>
        <p:nvSpPr>
          <p:cNvPr id="990219" name="Text Box 11"/>
          <p:cNvSpPr txBox="1">
            <a:spLocks noChangeArrowheads="1"/>
          </p:cNvSpPr>
          <p:nvPr/>
        </p:nvSpPr>
        <p:spPr bwMode="auto">
          <a:xfrm>
            <a:off x="2205277" y="7469088"/>
            <a:ext cx="2928971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3399"/>
                </a:solidFill>
              </a:rPr>
              <a:t>independent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00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6" grpId="0"/>
      <p:bldP spid="990217" grpId="0"/>
      <p:bldP spid="990218" grpId="0"/>
      <p:bldP spid="9902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Vectors and Data analysis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used in computing similarities and distances between objects</a:t>
            </a:r>
          </a:p>
          <a:p>
            <a:endParaRPr lang="en-US" dirty="0" smtClean="0"/>
          </a:p>
          <a:p>
            <a:r>
              <a:rPr lang="en-US" dirty="0" smtClean="0"/>
              <a:t>For example, cosine similarity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Euclidean distance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606097"/>
              </p:ext>
            </p:extLst>
          </p:nvPr>
        </p:nvGraphicFramePr>
        <p:xfrm>
          <a:off x="4630192" y="3364632"/>
          <a:ext cx="2534285" cy="973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Equation" r:id="rId3" imgW="1155600" imgH="444240" progId="Equation.3">
                  <p:embed/>
                </p:oleObj>
              </mc:Choice>
              <mc:Fallback>
                <p:oleObj name="Equation" r:id="rId3" imgW="1155600" imgH="4442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192" y="3364632"/>
                        <a:ext cx="2534285" cy="9730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666110"/>
              </p:ext>
            </p:extLst>
          </p:nvPr>
        </p:nvGraphicFramePr>
        <p:xfrm>
          <a:off x="3199853" y="5668888"/>
          <a:ext cx="5152152" cy="58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Equation" r:id="rId5" imgW="2349360" imgH="266400" progId="Equation.3">
                  <p:embed/>
                </p:oleObj>
              </mc:Choice>
              <mc:Fallback>
                <p:oleObj name="Equation" r:id="rId5" imgW="2349360" imgH="266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853" y="5668888"/>
                        <a:ext cx="5152152" cy="584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2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set of elements, organized into rows and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m</a:t>
            </a:r>
            <a:r>
              <a:rPr lang="en-US" dirty="0"/>
              <a:t>” matrix: </a:t>
            </a:r>
            <a:r>
              <a:rPr lang="en-US" i="1" dirty="0"/>
              <a:t>n</a:t>
            </a:r>
            <a:r>
              <a:rPr lang="en-US" dirty="0"/>
              <a:t> rows and </a:t>
            </a:r>
            <a:r>
              <a:rPr lang="en-US" i="1" dirty="0"/>
              <a:t>m</a:t>
            </a:r>
            <a:r>
              <a:rPr lang="en-US" dirty="0"/>
              <a:t> columns</a:t>
            </a:r>
          </a:p>
          <a:p>
            <a:endParaRPr lang="en-US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64985"/>
              </p:ext>
            </p:extLst>
          </p:nvPr>
        </p:nvGraphicFramePr>
        <p:xfrm>
          <a:off x="4457700" y="3317414"/>
          <a:ext cx="1560195" cy="1631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3" imgW="495000" imgH="457200" progId="Equation.3">
                  <p:embed/>
                </p:oleObj>
              </mc:Choice>
              <mc:Fallback>
                <p:oleObj name="Equation" r:id="rId3" imgW="49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317414"/>
                        <a:ext cx="1560195" cy="1631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399641" y="3248947"/>
            <a:ext cx="157888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270152" y="3508648"/>
            <a:ext cx="0" cy="14401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832348" y="2644552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rows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57984" y="3886036"/>
            <a:ext cx="1332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a</a:t>
            </a:r>
            <a:r>
              <a:rPr lang="en-US" dirty="0" smtClean="0"/>
              <a:t> Set of Vectors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subscript indexes rows</a:t>
            </a:r>
          </a:p>
          <a:p>
            <a:endParaRPr lang="en-US" dirty="0" smtClean="0"/>
          </a:p>
          <a:p>
            <a:r>
              <a:rPr lang="en-US" dirty="0" smtClean="0"/>
              <a:t>Second subscript indexes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Column of row vectors or row of column vectors</a:t>
            </a:r>
          </a:p>
          <a:p>
            <a:endParaRPr lang="en-US" dirty="0" smtClean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36636"/>
              </p:ext>
            </p:extLst>
          </p:nvPr>
        </p:nvGraphicFramePr>
        <p:xfrm>
          <a:off x="1893888" y="3754113"/>
          <a:ext cx="7622208" cy="205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3" imgW="3479760" imgH="939600" progId="Equation.3">
                  <p:embed/>
                </p:oleObj>
              </mc:Choice>
              <mc:Fallback>
                <p:oleObj name="Equation" r:id="rId3" imgW="3479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754113"/>
                        <a:ext cx="7622208" cy="2058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17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Transpose of a Matrix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66205"/>
              </p:ext>
            </p:extLst>
          </p:nvPr>
        </p:nvGraphicFramePr>
        <p:xfrm>
          <a:off x="1429728" y="2416176"/>
          <a:ext cx="3560504" cy="407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3" name="Equation" r:id="rId3" imgW="1917360" imgH="2197080" progId="Equation.3">
                  <p:embed/>
                </p:oleObj>
              </mc:Choice>
              <mc:Fallback>
                <p:oleObj name="Equation" r:id="rId3" imgW="1917360" imgH="2197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728" y="2416176"/>
                        <a:ext cx="3560504" cy="4079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93112"/>
              </p:ext>
            </p:extLst>
          </p:nvPr>
        </p:nvGraphicFramePr>
        <p:xfrm>
          <a:off x="6478588" y="3062288"/>
          <a:ext cx="183991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Equation" r:id="rId5" imgW="990360" imgH="1422360" progId="Equation.3">
                  <p:embed/>
                </p:oleObj>
              </mc:Choice>
              <mc:Fallback>
                <p:oleObj name="Equation" r:id="rId5" imgW="990360" imgH="14223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3062288"/>
                        <a:ext cx="1839912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809728"/>
              </p:ext>
            </p:extLst>
          </p:nvPr>
        </p:nvGraphicFramePr>
        <p:xfrm>
          <a:off x="9826625" y="3251200"/>
          <a:ext cx="1793875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5" name="Equation" r:id="rId7" imgW="965160" imgH="1180800" progId="Equation.3">
                  <p:embed/>
                </p:oleObj>
              </mc:Choice>
              <mc:Fallback>
                <p:oleObj name="Equation" r:id="rId7" imgW="965160" imgH="1180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25" y="3251200"/>
                        <a:ext cx="1793875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152640" y="7477761"/>
            <a:ext cx="4985173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500" b="0" dirty="0">
                <a:solidFill>
                  <a:schemeClr val="bg1"/>
                </a:solidFill>
              </a:rPr>
              <a:t>Note that (</a:t>
            </a:r>
            <a:r>
              <a:rPr lang="en-US" sz="2500" dirty="0">
                <a:solidFill>
                  <a:schemeClr val="bg1"/>
                </a:solidFill>
              </a:rPr>
              <a:t>X</a:t>
            </a:r>
            <a:r>
              <a:rPr lang="en-US" sz="2500" b="0" i="1" baseline="30000" dirty="0">
                <a:solidFill>
                  <a:schemeClr val="bg1"/>
                </a:solidFill>
                <a:cs typeface="Times New Roman" pitchFamily="18" charset="0"/>
              </a:rPr>
              <a:t>T</a:t>
            </a:r>
            <a:r>
              <a:rPr lang="en-US" sz="2500" b="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en-US" sz="2500" b="0" i="1" baseline="30000" dirty="0">
                <a:solidFill>
                  <a:schemeClr val="bg1"/>
                </a:solidFill>
                <a:cs typeface="Times New Roman" pitchFamily="18" charset="0"/>
              </a:rPr>
              <a:t>T</a:t>
            </a:r>
            <a:r>
              <a:rPr lang="en-US" sz="2500" b="0" dirty="0">
                <a:solidFill>
                  <a:schemeClr val="bg1"/>
                </a:solidFill>
                <a:cs typeface="Times New Roman" pitchFamily="18" charset="0"/>
              </a:rPr>
              <a:t> = </a:t>
            </a:r>
            <a:r>
              <a:rPr lang="en-US" sz="2500" dirty="0">
                <a:solidFill>
                  <a:schemeClr val="bg1"/>
                </a:solidFill>
                <a:cs typeface="Times New Roman" pitchFamily="18" charset="0"/>
              </a:rPr>
              <a:t>X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2295" name="Double Bracket 6"/>
          <p:cNvSpPr>
            <a:spLocks noChangeArrowheads="1"/>
          </p:cNvSpPr>
          <p:nvPr/>
        </p:nvSpPr>
        <p:spPr bwMode="auto">
          <a:xfrm>
            <a:off x="1842347" y="2600960"/>
            <a:ext cx="3684693" cy="2384213"/>
          </a:xfrm>
          <a:prstGeom prst="bracketPair">
            <a:avLst>
              <a:gd name="adj" fmla="val 16667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12296" name="Double Bracket 7"/>
          <p:cNvSpPr>
            <a:spLocks noChangeArrowheads="1"/>
          </p:cNvSpPr>
          <p:nvPr/>
        </p:nvSpPr>
        <p:spPr bwMode="auto">
          <a:xfrm>
            <a:off x="1842347" y="5635414"/>
            <a:ext cx="3684693" cy="2384213"/>
          </a:xfrm>
          <a:prstGeom prst="bracketPair">
            <a:avLst>
              <a:gd name="adj" fmla="val 16667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3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Matrix Addition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Commutative:		</a:t>
            </a:r>
            <a:r>
              <a:rPr lang="en-US" b="1" dirty="0" smtClean="0"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+</a:t>
            </a:r>
            <a:r>
              <a:rPr lang="en-US" b="1" dirty="0" smtClean="0">
                <a:cs typeface="Times New Roman" pitchFamily="18" charset="0"/>
              </a:rPr>
              <a:t> B </a:t>
            </a:r>
            <a:r>
              <a:rPr lang="en-US" dirty="0" smtClean="0">
                <a:cs typeface="Times New Roman" pitchFamily="18" charset="0"/>
              </a:rPr>
              <a:t>=</a:t>
            </a:r>
            <a:r>
              <a:rPr lang="en-US" b="1" dirty="0" smtClean="0">
                <a:cs typeface="Times New Roman" pitchFamily="18" charset="0"/>
              </a:rPr>
              <a:t> B </a:t>
            </a:r>
            <a:r>
              <a:rPr lang="en-US" dirty="0" smtClean="0">
                <a:cs typeface="Times New Roman" pitchFamily="18" charset="0"/>
              </a:rPr>
              <a:t>+</a:t>
            </a:r>
            <a:r>
              <a:rPr lang="en-US" b="1" dirty="0" smtClean="0">
                <a:cs typeface="Times New Roman" pitchFamily="18" charset="0"/>
              </a:rPr>
              <a:t> A</a:t>
            </a:r>
          </a:p>
          <a:p>
            <a:endParaRPr lang="en-US" b="1" dirty="0" smtClean="0">
              <a:cs typeface="Times New Roman" pitchFamily="18" charset="0"/>
            </a:endParaRPr>
          </a:p>
          <a:p>
            <a:r>
              <a:rPr lang="en-US" dirty="0" smtClean="0"/>
              <a:t>Associative:		</a:t>
            </a:r>
            <a:r>
              <a:rPr lang="en-US" b="1" dirty="0" smtClean="0"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+ (</a:t>
            </a:r>
            <a:r>
              <a:rPr lang="en-US" b="1" dirty="0" smtClean="0">
                <a:cs typeface="Times New Roman" pitchFamily="18" charset="0"/>
              </a:rPr>
              <a:t>B </a:t>
            </a:r>
            <a:r>
              <a:rPr lang="en-US" dirty="0" smtClean="0">
                <a:cs typeface="Times New Roman" pitchFamily="18" charset="0"/>
              </a:rPr>
              <a:t>+</a:t>
            </a:r>
            <a:r>
              <a:rPr lang="en-US" b="1" dirty="0" smtClean="0">
                <a:cs typeface="Times New Roman" pitchFamily="18" charset="0"/>
              </a:rPr>
              <a:t> C</a:t>
            </a:r>
            <a:r>
              <a:rPr lang="en-US" dirty="0" smtClean="0">
                <a:cs typeface="Times New Roman" pitchFamily="18" charset="0"/>
              </a:rPr>
              <a:t>) = (</a:t>
            </a:r>
            <a:r>
              <a:rPr lang="en-US" b="1" dirty="0" smtClean="0"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+</a:t>
            </a:r>
            <a:r>
              <a:rPr lang="en-US" b="1" dirty="0" smtClean="0">
                <a:cs typeface="Times New Roman" pitchFamily="18" charset="0"/>
              </a:rPr>
              <a:t> B</a:t>
            </a:r>
            <a:r>
              <a:rPr lang="en-US" dirty="0" smtClean="0">
                <a:cs typeface="Times New Roman" pitchFamily="18" charset="0"/>
              </a:rPr>
              <a:t>) +</a:t>
            </a:r>
            <a:r>
              <a:rPr lang="en-US" b="1" dirty="0" smtClean="0">
                <a:cs typeface="Times New Roman" pitchFamily="18" charset="0"/>
              </a:rPr>
              <a:t> 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Identity:			</a:t>
            </a:r>
            <a:r>
              <a:rPr lang="en-US" b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+ </a:t>
            </a:r>
            <a:r>
              <a:rPr lang="en-US" b="1" dirty="0" smtClean="0">
                <a:cs typeface="Times New Roman" pitchFamily="18" charset="0"/>
              </a:rPr>
              <a:t>0</a:t>
            </a:r>
            <a:r>
              <a:rPr lang="en-US" dirty="0" smtClean="0">
                <a:cs typeface="Times New Roman" pitchFamily="18" charset="0"/>
              </a:rPr>
              <a:t> = </a:t>
            </a:r>
            <a:r>
              <a:rPr lang="en-US" b="1" dirty="0" smtClean="0">
                <a:cs typeface="Times New Roman" pitchFamily="18" charset="0"/>
              </a:rPr>
              <a:t>A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Additive inverse:		</a:t>
            </a:r>
            <a:r>
              <a:rPr lang="en-US" b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 + (-</a:t>
            </a:r>
            <a:r>
              <a:rPr lang="en-US" b="1" dirty="0" smtClean="0">
                <a:cs typeface="Times New Roman" pitchFamily="18" charset="0"/>
              </a:rPr>
              <a:t>A</a:t>
            </a:r>
            <a:r>
              <a:rPr lang="en-US" dirty="0" smtClean="0">
                <a:cs typeface="Times New Roman" pitchFamily="18" charset="0"/>
              </a:rPr>
              <a:t>) = </a:t>
            </a:r>
            <a:r>
              <a:rPr lang="en-US" b="1" dirty="0" smtClean="0">
                <a:cs typeface="Times New Roman" pitchFamily="18" charset="0"/>
              </a:rPr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Algebra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vectors and matrices</a:t>
            </a:r>
          </a:p>
          <a:p>
            <a:endParaRPr lang="en-US" smtClean="0"/>
          </a:p>
          <a:p>
            <a:r>
              <a:rPr lang="en-US" smtClean="0"/>
              <a:t>operations on these</a:t>
            </a:r>
          </a:p>
          <a:p>
            <a:endParaRPr lang="en-US" smtClean="0"/>
          </a:p>
          <a:p>
            <a:r>
              <a:rPr lang="en-US" smtClean="0"/>
              <a:t>SVD and PCA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Note: see Appendix A and B of TSK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9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Multiplying a Matrix by a Scalar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Associativity:		</a:t>
            </a:r>
            <a:r>
              <a:rPr lang="en-US" i="1" dirty="0" smtClean="0"/>
              <a:t>b</a:t>
            </a:r>
            <a:r>
              <a:rPr lang="en-US" dirty="0" smtClean="0"/>
              <a:t> (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) = (</a:t>
            </a:r>
            <a:r>
              <a:rPr lang="en-US" i="1" dirty="0" smtClean="0"/>
              <a:t>b c</a:t>
            </a:r>
            <a:r>
              <a:rPr lang="en-US" dirty="0" smtClean="0"/>
              <a:t>) </a:t>
            </a:r>
            <a:r>
              <a:rPr lang="en-US" b="1" dirty="0" smtClean="0"/>
              <a:t>A</a:t>
            </a:r>
          </a:p>
          <a:p>
            <a:endParaRPr lang="en-US" b="1" dirty="0" smtClean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 (I):		(</a:t>
            </a:r>
            <a:r>
              <a:rPr lang="en-US" i="1" dirty="0" smtClean="0"/>
              <a:t>b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)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</a:p>
          <a:p>
            <a:endParaRPr lang="en-US" dirty="0" smtClean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 (II):		</a:t>
            </a:r>
            <a:r>
              <a:rPr lang="en-US" i="1" dirty="0" smtClean="0"/>
              <a:t>c</a:t>
            </a:r>
            <a:r>
              <a:rPr lang="en-US" dirty="0" smtClean="0"/>
              <a:t> (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A </a:t>
            </a:r>
            <a:r>
              <a:rPr lang="en-US" dirty="0" smtClean="0"/>
              <a:t>+ </a:t>
            </a: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</a:p>
          <a:p>
            <a:endParaRPr lang="en-US" b="1" dirty="0" smtClean="0"/>
          </a:p>
          <a:p>
            <a:r>
              <a:rPr lang="en-US" dirty="0" smtClean="0"/>
              <a:t>Scalar identity:		1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b="1" dirty="0" smtClean="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37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</a:t>
            </a:r>
          </a:p>
        </p:txBody>
      </p:sp>
      <p:sp>
        <p:nvSpPr>
          <p:cNvPr id="14343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</a:t>
            </a:r>
          </a:p>
        </p:txBody>
      </p:sp>
      <p:sp>
        <p:nvSpPr>
          <p:cNvPr id="14344" name="Rectangle 3"/>
          <p:cNvSpPr>
            <a:spLocks noChangeArrowheads="1"/>
          </p:cNvSpPr>
          <p:nvPr/>
        </p:nvSpPr>
        <p:spPr bwMode="auto">
          <a:xfrm>
            <a:off x="0" y="4212113"/>
            <a:ext cx="262697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nl-NL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029346"/>
              </p:ext>
            </p:extLst>
          </p:nvPr>
        </p:nvGraphicFramePr>
        <p:xfrm>
          <a:off x="2170113" y="3394075"/>
          <a:ext cx="2817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4" name="Equation" r:id="rId3" imgW="1409400" imgH="431640" progId="Equation.3">
                  <p:embed/>
                </p:oleObj>
              </mc:Choice>
              <mc:Fallback>
                <p:oleObj name="Equation" r:id="rId3" imgW="1409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394075"/>
                        <a:ext cx="28178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5" name="Group 5"/>
          <p:cNvGrpSpPr>
            <a:grpSpLocks noChangeAspect="1"/>
          </p:cNvGrpSpPr>
          <p:nvPr/>
        </p:nvGrpSpPr>
        <p:grpSpPr bwMode="auto">
          <a:xfrm>
            <a:off x="1605856" y="2010688"/>
            <a:ext cx="2124117" cy="1137920"/>
            <a:chOff x="2496" y="1908"/>
            <a:chExt cx="588" cy="252"/>
          </a:xfrm>
        </p:grpSpPr>
        <p:sp>
          <p:nvSpPr>
            <p:cNvPr id="14347" name="AutoShape 6"/>
            <p:cNvSpPr>
              <a:spLocks noChangeAspect="1" noChangeArrowheads="1"/>
            </p:cNvSpPr>
            <p:nvPr/>
          </p:nvSpPr>
          <p:spPr bwMode="auto">
            <a:xfrm>
              <a:off x="2544" y="1920"/>
              <a:ext cx="4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graphicFrame>
          <p:nvGraphicFramePr>
            <p:cNvPr id="143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5757549"/>
                </p:ext>
              </p:extLst>
            </p:nvPr>
          </p:nvGraphicFramePr>
          <p:xfrm>
            <a:off x="2508" y="1908"/>
            <a:ext cx="57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55" name="Equation" r:id="rId5" imgW="914400" imgH="241200" progId="Equation.3">
                    <p:embed/>
                  </p:oleObj>
                </mc:Choice>
                <mc:Fallback>
                  <p:oleObj name="Equation" r:id="rId5" imgW="914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1908"/>
                          <a:ext cx="57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>
              <a:off x="2768" y="2160"/>
              <a:ext cx="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9"/>
            <p:cNvSpPr>
              <a:spLocks noChangeShapeType="1"/>
            </p:cNvSpPr>
            <p:nvPr/>
          </p:nvSpPr>
          <p:spPr bwMode="auto">
            <a:xfrm flipV="1">
              <a:off x="2768" y="2064"/>
              <a:ext cx="0" cy="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 flipV="1">
              <a:off x="3072" y="2064"/>
              <a:ext cx="0" cy="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>
              <a:off x="2496" y="2160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2"/>
            <p:cNvSpPr>
              <a:spLocks noChangeShapeType="1"/>
            </p:cNvSpPr>
            <p:nvPr/>
          </p:nvSpPr>
          <p:spPr bwMode="auto">
            <a:xfrm flipV="1">
              <a:off x="2496" y="2064"/>
              <a:ext cx="0" cy="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3"/>
            <p:cNvSpPr>
              <a:spLocks noChangeShapeType="1"/>
            </p:cNvSpPr>
            <p:nvPr/>
          </p:nvSpPr>
          <p:spPr bwMode="auto">
            <a:xfrm flipV="1">
              <a:off x="2652" y="2064"/>
              <a:ext cx="0" cy="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>
              <a:off x="2895" y="2112"/>
              <a:ext cx="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5"/>
            <p:cNvSpPr>
              <a:spLocks noChangeShapeType="1"/>
            </p:cNvSpPr>
            <p:nvPr/>
          </p:nvSpPr>
          <p:spPr bwMode="auto">
            <a:xfrm flipV="1">
              <a:off x="2894" y="2060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16"/>
            <p:cNvSpPr>
              <a:spLocks noChangeShapeType="1"/>
            </p:cNvSpPr>
            <p:nvPr/>
          </p:nvSpPr>
          <p:spPr bwMode="auto">
            <a:xfrm flipV="1">
              <a:off x="2938" y="2060"/>
              <a:ext cx="0" cy="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Rectangle 17"/>
          <p:cNvSpPr>
            <a:spLocks noChangeArrowheads="1"/>
          </p:cNvSpPr>
          <p:nvPr/>
        </p:nvSpPr>
        <p:spPr bwMode="auto">
          <a:xfrm>
            <a:off x="0" y="3229979"/>
            <a:ext cx="262697" cy="74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nl-NL"/>
          </a:p>
        </p:txBody>
      </p:sp>
      <p:graphicFrame>
        <p:nvGraphicFramePr>
          <p:cNvPr id="1433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64134"/>
              </p:ext>
            </p:extLst>
          </p:nvPr>
        </p:nvGraphicFramePr>
        <p:xfrm>
          <a:off x="636588" y="5956300"/>
          <a:ext cx="12115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6" name="Equation" r:id="rId7" imgW="6057720" imgH="711000" progId="Equation.3">
                  <p:embed/>
                </p:oleObj>
              </mc:Choice>
              <mc:Fallback>
                <p:oleObj name="Equation" r:id="rId7" imgW="6057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5956300"/>
                        <a:ext cx="121158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604151"/>
              </p:ext>
            </p:extLst>
          </p:nvPr>
        </p:nvGraphicFramePr>
        <p:xfrm>
          <a:off x="8590632" y="2606741"/>
          <a:ext cx="2691217" cy="177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7" name="Equation" r:id="rId9" imgW="1422360" imgH="939600" progId="Equation.3">
                  <p:embed/>
                </p:oleObj>
              </mc:Choice>
              <mc:Fallback>
                <p:oleObj name="Equation" r:id="rId9" imgW="1422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0632" y="2606741"/>
                        <a:ext cx="2691217" cy="1777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8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Multiplying a Matrix by a Matrix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Associativity:		</a:t>
            </a:r>
            <a:r>
              <a:rPr lang="en-US" b="1" dirty="0" smtClean="0"/>
              <a:t>A</a:t>
            </a:r>
            <a:r>
              <a:rPr lang="en-US" dirty="0" smtClean="0"/>
              <a:t> (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dirty="0" smtClean="0"/>
              <a:t>) = (</a:t>
            </a:r>
            <a:r>
              <a:rPr lang="en-US" b="1" dirty="0" smtClean="0"/>
              <a:t>A B</a:t>
            </a:r>
            <a:r>
              <a:rPr lang="en-US" dirty="0" smtClean="0"/>
              <a:t>) </a:t>
            </a:r>
            <a:r>
              <a:rPr lang="en-US" b="1" dirty="0" smtClean="0"/>
              <a:t>C</a:t>
            </a:r>
          </a:p>
          <a:p>
            <a:endParaRPr lang="en-US" b="1" dirty="0" smtClean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:		(</a:t>
            </a:r>
            <a:r>
              <a:rPr lang="en-US" b="1" dirty="0" smtClean="0"/>
              <a:t>B</a:t>
            </a:r>
            <a:r>
              <a:rPr lang="en-US" dirty="0" smtClean="0"/>
              <a:t> + </a:t>
            </a:r>
            <a:r>
              <a:rPr lang="en-US" b="1" dirty="0" smtClean="0"/>
              <a:t>C</a:t>
            </a:r>
            <a:r>
              <a:rPr lang="en-US" dirty="0" smtClean="0"/>
              <a:t>)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br>
              <a:rPr lang="en-US" b="1" dirty="0" smtClean="0"/>
            </a:br>
            <a:r>
              <a:rPr lang="en-US" b="1" dirty="0" smtClean="0"/>
              <a:t>					      </a:t>
            </a:r>
            <a:r>
              <a:rPr lang="en-US" dirty="0" smtClean="0"/>
              <a:t>and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	A </a:t>
            </a:r>
            <a:r>
              <a:rPr lang="en-US" dirty="0" smtClean="0"/>
              <a:t>(</a:t>
            </a:r>
            <a:r>
              <a:rPr lang="en-US" b="1" dirty="0" smtClean="0"/>
              <a:t>B </a:t>
            </a:r>
            <a:r>
              <a:rPr lang="en-US" dirty="0" smtClean="0"/>
              <a:t>+</a:t>
            </a:r>
            <a:r>
              <a:rPr lang="en-US" b="1" dirty="0" smtClean="0"/>
              <a:t> C</a:t>
            </a:r>
            <a:r>
              <a:rPr lang="en-US" dirty="0" smtClean="0"/>
              <a:t>) =</a:t>
            </a:r>
            <a:r>
              <a:rPr lang="en-US" b="1" dirty="0" smtClean="0"/>
              <a:t> A B </a:t>
            </a:r>
            <a:r>
              <a:rPr lang="en-US" dirty="0" smtClean="0"/>
              <a:t>+</a:t>
            </a:r>
            <a:r>
              <a:rPr lang="en-US" b="1" dirty="0" smtClean="0"/>
              <a:t> A C</a:t>
            </a:r>
          </a:p>
          <a:p>
            <a:endParaRPr lang="en-US" b="1" dirty="0" smtClean="0"/>
          </a:p>
          <a:p>
            <a:r>
              <a:rPr lang="en-US" dirty="0" smtClean="0"/>
              <a:t>Identity matrix:		</a:t>
            </a:r>
            <a:r>
              <a:rPr lang="en-US" b="1" dirty="0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b="1" dirty="0" smtClean="0"/>
              <a:t>A </a:t>
            </a:r>
            <a:r>
              <a:rPr lang="en-US" dirty="0" smtClean="0"/>
              <a:t>=</a:t>
            </a:r>
            <a:r>
              <a:rPr lang="en-US" b="1" dirty="0" smtClean="0"/>
              <a:t> A I</a:t>
            </a:r>
          </a:p>
          <a:p>
            <a:endParaRPr lang="en-US" b="1" dirty="0" smtClean="0"/>
          </a:p>
          <a:p>
            <a:r>
              <a:rPr lang="en-US" i="1" dirty="0" smtClean="0">
                <a:solidFill>
                  <a:srgbClr val="003399"/>
                </a:solidFill>
              </a:rPr>
              <a:t>No </a:t>
            </a:r>
            <a:r>
              <a:rPr lang="en-US" i="1" dirty="0" err="1" smtClean="0">
                <a:solidFill>
                  <a:srgbClr val="003399"/>
                </a:solidFill>
              </a:rPr>
              <a:t>commutativity</a:t>
            </a:r>
            <a:r>
              <a:rPr lang="en-US" i="1" dirty="0" smtClean="0">
                <a:solidFill>
                  <a:srgbClr val="003399"/>
                </a:solidFill>
              </a:rPr>
              <a:t>:</a:t>
            </a:r>
            <a:r>
              <a:rPr lang="en-US" i="1" dirty="0" smtClean="0"/>
              <a:t>	</a:t>
            </a:r>
            <a:r>
              <a:rPr lang="en-US" b="1" dirty="0" smtClean="0"/>
              <a:t>A B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≠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B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0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Think of a matrix as a transformation on a line or set of lines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506881"/>
              </p:ext>
            </p:extLst>
          </p:nvPr>
        </p:nvGraphicFramePr>
        <p:xfrm>
          <a:off x="2109912" y="4936943"/>
          <a:ext cx="30162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3" imgW="1257120" imgH="482400" progId="Equation.3">
                  <p:embed/>
                </p:oleObj>
              </mc:Choice>
              <mc:Fallback>
                <p:oleObj name="Equation" r:id="rId3" imgW="12571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912" y="4936943"/>
                        <a:ext cx="30162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7017787" y="3918144"/>
            <a:ext cx="3045048" cy="3048744"/>
            <a:chOff x="5486400" y="3124200"/>
            <a:chExt cx="1828800" cy="2133600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5486400" y="3429000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5486400" y="5257800"/>
              <a:ext cx="1828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5486400" y="3429000"/>
              <a:ext cx="533400" cy="18288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5486400" y="4648200"/>
              <a:ext cx="1143000" cy="609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6019800" y="3124200"/>
              <a:ext cx="223547" cy="32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6689725" y="4379913"/>
              <a:ext cx="274572" cy="323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u’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7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Matrix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direction, only changing length: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Easy to check: </a:t>
            </a:r>
            <a:r>
              <a:rPr lang="en-US" b="1" dirty="0" smtClean="0"/>
              <a:t>C u</a:t>
            </a:r>
            <a:r>
              <a:rPr lang="en-US" dirty="0" smtClean="0"/>
              <a:t> = c </a:t>
            </a:r>
            <a:r>
              <a:rPr lang="en-US" b="1" dirty="0" smtClean="0"/>
              <a:t>u</a:t>
            </a:r>
            <a:r>
              <a:rPr lang="en-US" dirty="0" smtClean="0"/>
              <a:t> for any </a:t>
            </a:r>
            <a:r>
              <a:rPr lang="en-US" b="1" dirty="0" smtClean="0"/>
              <a:t>u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19256"/>
              </p:ext>
            </p:extLst>
          </p:nvPr>
        </p:nvGraphicFramePr>
        <p:xfrm>
          <a:off x="4846216" y="3026723"/>
          <a:ext cx="3105572" cy="228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3" imgW="1244520" imgH="914400" progId="Equation.3">
                  <p:embed/>
                </p:oleObj>
              </mc:Choice>
              <mc:Fallback>
                <p:oleObj name="Equation" r:id="rId3" imgW="1244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16" y="3026723"/>
                        <a:ext cx="3105572" cy="228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45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Rotation Matrix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Rotate, leave length intact</a:t>
            </a:r>
          </a:p>
          <a:p>
            <a:endParaRPr lang="en-US" dirty="0" smtClean="0"/>
          </a:p>
          <a:p>
            <a:r>
              <a:rPr lang="en-US" dirty="0" smtClean="0"/>
              <a:t>Two-dimensional rotation around angle </a:t>
            </a:r>
            <a:r>
              <a:rPr lang="el-GR" i="1" dirty="0" smtClean="0">
                <a:cs typeface="Arial" charset="0"/>
              </a:rPr>
              <a:t>θ</a:t>
            </a:r>
            <a:endParaRPr lang="en-US" i="1" dirty="0" smtClean="0">
              <a:cs typeface="Arial" charset="0"/>
            </a:endParaRPr>
          </a:p>
          <a:p>
            <a:endParaRPr lang="en-US" i="1" dirty="0" smtClean="0">
              <a:cs typeface="Arial" charset="0"/>
            </a:endParaRPr>
          </a:p>
          <a:p>
            <a:endParaRPr lang="en-US" i="1" dirty="0" smtClean="0">
              <a:cs typeface="Arial" charset="0"/>
            </a:endParaRPr>
          </a:p>
          <a:p>
            <a:endParaRPr lang="en-US" i="1" dirty="0" smtClean="0">
              <a:cs typeface="Arial" charset="0"/>
            </a:endParaRPr>
          </a:p>
          <a:p>
            <a:endParaRPr lang="en-US" i="1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For example, </a:t>
            </a:r>
            <a:r>
              <a:rPr lang="el-GR" i="1" dirty="0" smtClean="0">
                <a:cs typeface="Arial" charset="0"/>
              </a:rPr>
              <a:t>θ</a:t>
            </a:r>
            <a:r>
              <a:rPr lang="en-US" i="1" dirty="0" smtClean="0">
                <a:cs typeface="Arial" charset="0"/>
              </a:rPr>
              <a:t> = 90º</a:t>
            </a:r>
            <a:r>
              <a:rPr lang="en-US" dirty="0" smtClean="0">
                <a:cs typeface="Arial" charset="0"/>
              </a:rPr>
              <a:t>: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70725"/>
              </p:ext>
            </p:extLst>
          </p:nvPr>
        </p:nvGraphicFramePr>
        <p:xfrm>
          <a:off x="3467100" y="3508375"/>
          <a:ext cx="33829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3" imgW="1511280" imgH="457200" progId="Equation.3">
                  <p:embed/>
                </p:oleObj>
              </mc:Choice>
              <mc:Fallback>
                <p:oleObj name="Equation" r:id="rId3" imgW="1511280" imgH="457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508375"/>
                        <a:ext cx="3382963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948793"/>
              </p:ext>
            </p:extLst>
          </p:nvPr>
        </p:nvGraphicFramePr>
        <p:xfrm>
          <a:off x="1544638" y="6028928"/>
          <a:ext cx="4695031" cy="108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5" imgW="2095200" imgH="482400" progId="Equation.3">
                  <p:embed/>
                </p:oleObj>
              </mc:Choice>
              <mc:Fallback>
                <p:oleObj name="Equation" r:id="rId5" imgW="20952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6028928"/>
                        <a:ext cx="4695031" cy="1081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8163226" y="3482379"/>
            <a:ext cx="3639864" cy="2488860"/>
            <a:chOff x="6172200" y="3200400"/>
            <a:chExt cx="2667000" cy="1828800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6172200" y="3200400"/>
              <a:ext cx="2667000" cy="1828800"/>
              <a:chOff x="3888" y="2016"/>
              <a:chExt cx="1680" cy="1152"/>
            </a:xfrm>
          </p:grpSpPr>
          <p:sp>
            <p:nvSpPr>
              <p:cNvPr id="35" name="Line 6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 flipV="1">
                <a:off x="4416" y="2784"/>
                <a:ext cx="720" cy="38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5174" y="2615"/>
                <a:ext cx="17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</a:t>
                </a: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21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u’</a:t>
                </a:r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rot="16200000" flipV="1">
                <a:off x="3864" y="2616"/>
                <a:ext cx="720" cy="38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4" name="Arc 14"/>
            <p:cNvSpPr>
              <a:spLocks/>
            </p:cNvSpPr>
            <p:nvPr/>
          </p:nvSpPr>
          <p:spPr bwMode="auto">
            <a:xfrm rot="10466821" flipH="1" flipV="1">
              <a:off x="6858000" y="4267200"/>
              <a:ext cx="609600" cy="2286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24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 Matrix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 along one of the coordinate axes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graphicFrame>
        <p:nvGraphicFramePr>
          <p:cNvPr id="1008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87593"/>
              </p:ext>
            </p:extLst>
          </p:nvPr>
        </p:nvGraphicFramePr>
        <p:xfrm>
          <a:off x="4929188" y="4659313"/>
          <a:ext cx="416520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Equation" r:id="rId3" imgW="2082600" imgH="482400" progId="Equation.3">
                  <p:embed/>
                </p:oleObj>
              </mc:Choice>
              <mc:Fallback>
                <p:oleObj name="Equation" r:id="rId3" imgW="2082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659313"/>
                        <a:ext cx="416520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85256"/>
              </p:ext>
            </p:extLst>
          </p:nvPr>
        </p:nvGraphicFramePr>
        <p:xfrm>
          <a:off x="4918224" y="4660776"/>
          <a:ext cx="398736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1" name="Equation" r:id="rId5" imgW="1993680" imgH="482400" progId="Equation.3">
                  <p:embed/>
                </p:oleObj>
              </mc:Choice>
              <mc:Fallback>
                <p:oleObj name="Equation" r:id="rId5" imgW="1993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224" y="4660776"/>
                        <a:ext cx="398736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217686"/>
              </p:ext>
            </p:extLst>
          </p:nvPr>
        </p:nvGraphicFramePr>
        <p:xfrm>
          <a:off x="4918224" y="4660776"/>
          <a:ext cx="193032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Equation" r:id="rId7" imgW="965160" imgH="482400" progId="Equation.3">
                  <p:embed/>
                </p:oleObj>
              </mc:Choice>
              <mc:Fallback>
                <p:oleObj name="Equation" r:id="rId7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224" y="4660776"/>
                        <a:ext cx="1930320" cy="96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260624" y="4606079"/>
            <a:ext cx="3657600" cy="2464296"/>
            <a:chOff x="990600" y="3276600"/>
            <a:chExt cx="2667000" cy="1828800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990600" y="3276600"/>
              <a:ext cx="2667000" cy="1828800"/>
              <a:chOff x="3744" y="1488"/>
              <a:chExt cx="1680" cy="1152"/>
            </a:xfrm>
          </p:grpSpPr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 flipV="1">
                <a:off x="4272" y="1488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4608" y="2208"/>
                <a:ext cx="171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3744" y="2208"/>
                <a:ext cx="200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u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’</a:t>
                </a: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3720" y="2088"/>
                <a:ext cx="720" cy="38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 rot="5400000" flipH="1" flipV="1">
                <a:off x="4104" y="2088"/>
                <a:ext cx="720" cy="384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Arc 24"/>
            <p:cNvSpPr>
              <a:spLocks/>
            </p:cNvSpPr>
            <p:nvPr/>
          </p:nvSpPr>
          <p:spPr bwMode="auto">
            <a:xfrm rot="9051132" flipH="1" flipV="1">
              <a:off x="1600200" y="4114800"/>
              <a:ext cx="457200" cy="29686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51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205123"/>
              </p:ext>
            </p:extLst>
          </p:nvPr>
        </p:nvGraphicFramePr>
        <p:xfrm>
          <a:off x="5226050" y="3359150"/>
          <a:ext cx="21240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7" name="Equation" r:id="rId3" imgW="965160" imgH="482400" progId="Equation.3">
                  <p:embed/>
                </p:oleObj>
              </mc:Choice>
              <mc:Fallback>
                <p:oleObj name="Equation" r:id="rId3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359150"/>
                        <a:ext cx="212407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 Matrix</a:t>
            </a:r>
          </a:p>
        </p:txBody>
      </p:sp>
      <p:graphicFrame>
        <p:nvGraphicFramePr>
          <p:cNvPr id="1009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5330"/>
              </p:ext>
            </p:extLst>
          </p:nvPr>
        </p:nvGraphicFramePr>
        <p:xfrm>
          <a:off x="5226050" y="3359150"/>
          <a:ext cx="4191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8" name="Equation" r:id="rId5" imgW="1904760" imgH="482400" progId="Equation.3">
                  <p:embed/>
                </p:oleObj>
              </mc:Choice>
              <mc:Fallback>
                <p:oleObj name="Equation" r:id="rId5" imgW="190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359150"/>
                        <a:ext cx="419100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onto lower-dimensional subspace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 case, projection onto vector </a:t>
            </a:r>
            <a:r>
              <a:rPr lang="en-US" b="1" dirty="0" smtClean="0"/>
              <a:t>u</a:t>
            </a:r>
            <a:r>
              <a:rPr lang="en-US" dirty="0" smtClean="0"/>
              <a:t>: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 smtClean="0"/>
              <a:t>			see </a:t>
            </a:r>
          </a:p>
        </p:txBody>
      </p:sp>
      <p:graphicFrame>
        <p:nvGraphicFramePr>
          <p:cNvPr id="1009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36372"/>
              </p:ext>
            </p:extLst>
          </p:nvPr>
        </p:nvGraphicFramePr>
        <p:xfrm>
          <a:off x="5226050" y="3359150"/>
          <a:ext cx="41894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9" name="Equation" r:id="rId7" imgW="1904760" imgH="482400" progId="Equation.3">
                  <p:embed/>
                </p:oleObj>
              </mc:Choice>
              <mc:Fallback>
                <p:oleObj name="Equation" r:id="rId7" imgW="1904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359150"/>
                        <a:ext cx="4189413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63242"/>
              </p:ext>
            </p:extLst>
          </p:nvPr>
        </p:nvGraphicFramePr>
        <p:xfrm>
          <a:off x="1550988" y="6740525"/>
          <a:ext cx="13414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0" name="Equation" r:id="rId9" imgW="609480" imgH="495000" progId="Equation.3">
                  <p:embed/>
                </p:oleObj>
              </mc:Choice>
              <mc:Fallback>
                <p:oleObj name="Equation" r:id="rId9" imgW="6094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6740525"/>
                        <a:ext cx="1341437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11676"/>
              </p:ext>
            </p:extLst>
          </p:nvPr>
        </p:nvGraphicFramePr>
        <p:xfrm>
          <a:off x="5435600" y="6740525"/>
          <a:ext cx="33797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1" name="Equation" r:id="rId11" imgW="1536480" imgH="495000" progId="Equation.3">
                  <p:embed/>
                </p:oleObj>
              </mc:Choice>
              <mc:Fallback>
                <p:oleObj name="Equation" r:id="rId11" imgW="15364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6740525"/>
                        <a:ext cx="3379788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676400" y="2957513"/>
            <a:ext cx="2514600" cy="1828800"/>
            <a:chOff x="1295400" y="2209800"/>
            <a:chExt cx="2514600" cy="1828800"/>
          </a:xfrm>
        </p:grpSpPr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1981200" y="2209800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1981200" y="4038600"/>
              <a:ext cx="1828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295400" y="2819400"/>
              <a:ext cx="4571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u’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rot="16200000" flipV="1">
              <a:off x="1409700" y="3467100"/>
              <a:ext cx="114300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rot="5400000" flipH="1" flipV="1">
              <a:off x="1714500" y="3162300"/>
              <a:ext cx="1143000" cy="60960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rc 16"/>
            <p:cNvSpPr>
              <a:spLocks/>
            </p:cNvSpPr>
            <p:nvPr/>
          </p:nvSpPr>
          <p:spPr bwMode="auto">
            <a:xfrm rot="9051132" flipH="1" flipV="1">
              <a:off x="2078038" y="2901950"/>
              <a:ext cx="304800" cy="22225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01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transformations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are linear transformations: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b="1" dirty="0" smtClean="0"/>
              <a:t>A</a:t>
            </a:r>
            <a:r>
              <a:rPr lang="en-US" dirty="0" smtClean="0"/>
              <a:t> (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) = </a:t>
            </a:r>
            <a:r>
              <a:rPr lang="en-US" b="1" dirty="0" smtClean="0"/>
              <a:t>A u</a:t>
            </a:r>
            <a:r>
              <a:rPr lang="en-US" dirty="0" smtClean="0"/>
              <a:t> + </a:t>
            </a:r>
            <a:r>
              <a:rPr lang="en-US" b="1" dirty="0" smtClean="0"/>
              <a:t>A v</a:t>
            </a:r>
          </a:p>
          <a:p>
            <a:endParaRPr lang="en-US" b="1" dirty="0" smtClean="0"/>
          </a:p>
          <a:p>
            <a:r>
              <a:rPr lang="en-US" i="1" dirty="0" smtClean="0"/>
              <a:t>Column space</a:t>
            </a:r>
            <a:r>
              <a:rPr lang="en-US" dirty="0" smtClean="0"/>
              <a:t>: the set of all column vectors. Any result can be written as the linear combination of those vectors: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Similarly, </a:t>
            </a:r>
            <a:r>
              <a:rPr lang="en-US" i="1" dirty="0" smtClean="0"/>
              <a:t>row space</a:t>
            </a:r>
            <a:r>
              <a:rPr lang="en-US" dirty="0" smtClean="0"/>
              <a:t>, set of all row vectors:</a:t>
            </a:r>
            <a:endParaRPr lang="en-US" i="1" dirty="0" smtClean="0"/>
          </a:p>
          <a:p>
            <a:endParaRPr lang="en-US" dirty="0" smtClean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7869"/>
              </p:ext>
            </p:extLst>
          </p:nvPr>
        </p:nvGraphicFramePr>
        <p:xfrm>
          <a:off x="3406056" y="4449564"/>
          <a:ext cx="25717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3" imgW="1168200" imgH="457200" progId="Equation.3">
                  <p:embed/>
                </p:oleObj>
              </mc:Choice>
              <mc:Fallback>
                <p:oleObj name="Equation" r:id="rId3" imgW="116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056" y="4449564"/>
                        <a:ext cx="25717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79149"/>
              </p:ext>
            </p:extLst>
          </p:nvPr>
        </p:nvGraphicFramePr>
        <p:xfrm>
          <a:off x="3334048" y="6159723"/>
          <a:ext cx="25415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Equation" r:id="rId5" imgW="1155600" imgH="431640" progId="Equation.3">
                  <p:embed/>
                </p:oleObj>
              </mc:Choice>
              <mc:Fallback>
                <p:oleObj name="Equation" r:id="rId5" imgW="115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048" y="6159723"/>
                        <a:ext cx="254158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Rank of a Matrix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 of {column/row} space {</a:t>
            </a:r>
            <a:r>
              <a:rPr lang="en-US" dirty="0" err="1" smtClean="0"/>
              <a:t>d</a:t>
            </a:r>
            <a:r>
              <a:rPr lang="en-US" i="1" baseline="-25000" dirty="0" err="1" smtClean="0"/>
              <a:t>col</a:t>
            </a:r>
            <a:r>
              <a:rPr lang="en-US" i="1" baseline="-25000" dirty="0" smtClean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d</a:t>
            </a:r>
            <a:r>
              <a:rPr lang="en-US" i="1" baseline="-25000" dirty="0" err="1" smtClean="0"/>
              <a:t>row</a:t>
            </a:r>
            <a:r>
              <a:rPr lang="en-US" dirty="0" smtClean="0"/>
              <a:t>}: number of linearly independent {columns/rows} of </a:t>
            </a:r>
            <a:r>
              <a:rPr lang="en-US" b="1" dirty="0" smtClean="0"/>
              <a:t>A</a:t>
            </a:r>
          </a:p>
          <a:p>
            <a:endParaRPr lang="en-US" b="1" dirty="0" smtClean="0"/>
          </a:p>
          <a:p>
            <a:r>
              <a:rPr lang="en-US" dirty="0" smtClean="0"/>
              <a:t>It can be shown that </a:t>
            </a:r>
            <a:r>
              <a:rPr lang="en-US" dirty="0" err="1" smtClean="0"/>
              <a:t>d</a:t>
            </a:r>
            <a:r>
              <a:rPr lang="en-US" i="1" baseline="-25000" dirty="0" err="1" smtClean="0"/>
              <a:t>col</a:t>
            </a:r>
            <a:r>
              <a:rPr lang="en-US" i="1" baseline="-25000" dirty="0" smtClean="0"/>
              <a:t> </a:t>
            </a:r>
            <a:r>
              <a:rPr lang="en-US" dirty="0" smtClean="0"/>
              <a:t> = </a:t>
            </a:r>
            <a:r>
              <a:rPr lang="en-US" dirty="0" err="1" smtClean="0"/>
              <a:t>d</a:t>
            </a:r>
            <a:r>
              <a:rPr lang="en-US" i="1" baseline="-25000" dirty="0" err="1" smtClean="0"/>
              <a:t>row</a:t>
            </a:r>
            <a:r>
              <a:rPr lang="en-US" dirty="0" smtClean="0"/>
              <a:t>, which is called the rank of the matrix</a:t>
            </a:r>
            <a:endParaRPr lang="en-US" i="1" baseline="-25000" dirty="0" smtClean="0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348020"/>
              </p:ext>
            </p:extLst>
          </p:nvPr>
        </p:nvGraphicFramePr>
        <p:xfrm>
          <a:off x="2884488" y="4551363"/>
          <a:ext cx="13684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0" name="Equation" r:id="rId3" imgW="622080" imgH="482400" progId="Equation.3">
                  <p:embed/>
                </p:oleObj>
              </mc:Choice>
              <mc:Fallback>
                <p:oleObj name="Equation" r:id="rId3" imgW="62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551363"/>
                        <a:ext cx="13684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66904"/>
              </p:ext>
            </p:extLst>
          </p:nvPr>
        </p:nvGraphicFramePr>
        <p:xfrm>
          <a:off x="6851650" y="4551363"/>
          <a:ext cx="21796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1" name="Equation" r:id="rId5" imgW="990360" imgH="457200" progId="Equation.3">
                  <p:embed/>
                </p:oleObj>
              </mc:Choice>
              <mc:Fallback>
                <p:oleObj name="Equation" r:id="rId5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551363"/>
                        <a:ext cx="21796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20" name="Text Box 8"/>
          <p:cNvSpPr txBox="1">
            <a:spLocks noChangeArrowheads="1"/>
          </p:cNvSpPr>
          <p:nvPr/>
        </p:nvSpPr>
        <p:spPr bwMode="auto">
          <a:xfrm>
            <a:off x="3118024" y="5596880"/>
            <a:ext cx="140885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011721" name="Text Box 9"/>
          <p:cNvSpPr txBox="1">
            <a:spLocks noChangeArrowheads="1"/>
          </p:cNvSpPr>
          <p:nvPr/>
        </p:nvSpPr>
        <p:spPr bwMode="auto">
          <a:xfrm>
            <a:off x="7561330" y="5596880"/>
            <a:ext cx="433493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3399"/>
                </a:solidFill>
              </a:rPr>
              <a:t>2</a:t>
            </a:r>
          </a:p>
        </p:txBody>
      </p:sp>
      <p:sp>
        <p:nvSpPr>
          <p:cNvPr id="1011722" name="Text Box 10"/>
          <p:cNvSpPr txBox="1">
            <a:spLocks noChangeArrowheads="1"/>
          </p:cNvSpPr>
          <p:nvPr/>
        </p:nvSpPr>
        <p:spPr bwMode="auto">
          <a:xfrm>
            <a:off x="7472701" y="7541096"/>
            <a:ext cx="54186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03399"/>
                </a:solidFill>
              </a:rPr>
              <a:t>1</a:t>
            </a:r>
          </a:p>
        </p:txBody>
      </p:sp>
      <p:sp>
        <p:nvSpPr>
          <p:cNvPr id="1011723" name="Text Box 11"/>
          <p:cNvSpPr txBox="1">
            <a:spLocks noChangeArrowheads="1"/>
          </p:cNvSpPr>
          <p:nvPr/>
        </p:nvSpPr>
        <p:spPr bwMode="auto">
          <a:xfrm>
            <a:off x="3137767" y="7541096"/>
            <a:ext cx="54186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3399"/>
                </a:solidFill>
              </a:rPr>
              <a:t>1</a:t>
            </a:r>
          </a:p>
        </p:txBody>
      </p:sp>
      <p:graphicFrame>
        <p:nvGraphicFramePr>
          <p:cNvPr id="1011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92624"/>
              </p:ext>
            </p:extLst>
          </p:nvPr>
        </p:nvGraphicFramePr>
        <p:xfrm>
          <a:off x="2408238" y="6424910"/>
          <a:ext cx="21780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2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6424910"/>
                        <a:ext cx="21780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71852"/>
              </p:ext>
            </p:extLst>
          </p:nvPr>
        </p:nvGraphicFramePr>
        <p:xfrm>
          <a:off x="7219950" y="6316960"/>
          <a:ext cx="13684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3" name="Equation" r:id="rId9" imgW="622080" imgH="482400" progId="Equation.3">
                  <p:embed/>
                </p:oleObj>
              </mc:Choice>
              <mc:Fallback>
                <p:oleObj name="Equation" r:id="rId9" imgW="622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6316960"/>
                        <a:ext cx="13684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72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20" grpId="0"/>
      <p:bldP spid="1011721" grpId="0"/>
      <p:bldP spid="1011722" grpId="0"/>
      <p:bldP spid="10117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070100"/>
            <a:ext cx="5746303" cy="6007100"/>
          </a:xfrm>
        </p:spPr>
        <p:txBody>
          <a:bodyPr/>
          <a:lstStyle/>
          <a:p>
            <a:r>
              <a:rPr lang="en-US" sz="2800" dirty="0"/>
              <a:t>A vector has a length and a direction</a:t>
            </a:r>
          </a:p>
          <a:p>
            <a:endParaRPr lang="en-US" sz="2800" dirty="0"/>
          </a:p>
          <a:p>
            <a:r>
              <a:rPr lang="en-US" sz="2800" dirty="0"/>
              <a:t>Interpretation: a line in N dimensional space</a:t>
            </a:r>
          </a:p>
          <a:p>
            <a:endParaRPr lang="en-US" sz="2800" dirty="0"/>
          </a:p>
          <a:p>
            <a:r>
              <a:rPr lang="en-US" sz="2800" dirty="0"/>
              <a:t>For example, 2 steps in x-direction and 1 step in y-direction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59770"/>
              </p:ext>
            </p:extLst>
          </p:nvPr>
        </p:nvGraphicFramePr>
        <p:xfrm>
          <a:off x="7078464" y="1996480"/>
          <a:ext cx="1468834" cy="1869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Equation" r:id="rId3" imgW="558720" imgH="711000" progId="Equation.3">
                  <p:embed/>
                </p:oleObj>
              </mc:Choice>
              <mc:Fallback>
                <p:oleObj name="Equation" r:id="rId3" imgW="558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464" y="1996480"/>
                        <a:ext cx="1468834" cy="1869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>
            <a:grpSpLocks noChangeAspect="1"/>
          </p:cNvGrpSpPr>
          <p:nvPr/>
        </p:nvGrpSpPr>
        <p:grpSpPr bwMode="auto">
          <a:xfrm>
            <a:off x="8691639" y="4388273"/>
            <a:ext cx="3956753" cy="3175000"/>
            <a:chOff x="2822" y="2736"/>
            <a:chExt cx="1402" cy="112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024" y="2736"/>
              <a:ext cx="0" cy="96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024" y="3696"/>
              <a:ext cx="12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926" y="3657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0" dirty="0">
                  <a:solidFill>
                    <a:schemeClr val="bg1"/>
                  </a:solidFill>
                </a:rPr>
                <a:t>x</a:t>
              </a:r>
              <a:endParaRPr lang="en-US" sz="2600" b="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22" y="2807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0" dirty="0">
                  <a:solidFill>
                    <a:schemeClr val="bg1"/>
                  </a:solidFill>
                </a:rPr>
                <a:t>y</a:t>
              </a:r>
              <a:endParaRPr lang="en-US" sz="2600" b="0" dirty="0">
                <a:solidFill>
                  <a:schemeClr val="bg1"/>
                </a:solidFill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024" y="3312"/>
              <a:ext cx="816" cy="38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08" y="3177"/>
              <a:ext cx="15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80309"/>
              </p:ext>
            </p:extLst>
          </p:nvPr>
        </p:nvGraphicFramePr>
        <p:xfrm>
          <a:off x="6267450" y="6151563"/>
          <a:ext cx="1247863" cy="112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5" imgW="507960" imgH="457200" progId="Equation.3">
                  <p:embed/>
                </p:oleObj>
              </mc:Choice>
              <mc:Fallback>
                <p:oleObj name="Equation" r:id="rId5" imgW="507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6151563"/>
                        <a:ext cx="1247863" cy="1123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Inverse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for square matrices with rank equal to the number of rows (and thus columns)</a:t>
            </a:r>
          </a:p>
          <a:p>
            <a:endParaRPr lang="en-US" smtClean="0"/>
          </a:p>
          <a:p>
            <a:r>
              <a:rPr lang="en-US" smtClean="0"/>
              <a:t>Rotation matrices are invertible, projection matrices not</a:t>
            </a:r>
          </a:p>
          <a:p>
            <a:endParaRPr lang="en-US" smtClean="0"/>
          </a:p>
          <a:p>
            <a:r>
              <a:rPr lang="en-US" smtClean="0"/>
              <a:t>The inverse of a matrix is such that:</a:t>
            </a:r>
            <a:br>
              <a:rPr lang="en-US" smtClean="0"/>
            </a:br>
            <a:r>
              <a:rPr lang="en-US" b="1" smtClean="0"/>
              <a:t>AA</a:t>
            </a:r>
            <a:r>
              <a:rPr lang="en-US" b="1" baseline="30000" smtClean="0"/>
              <a:t>-1</a:t>
            </a:r>
            <a:r>
              <a:rPr lang="en-US" b="1" smtClean="0"/>
              <a:t> = I = A</a:t>
            </a:r>
            <a:r>
              <a:rPr lang="en-US" b="1" baseline="30000" smtClean="0"/>
              <a:t>-1</a:t>
            </a:r>
            <a:r>
              <a:rPr lang="en-US" b="1" smtClean="0"/>
              <a:t>A </a:t>
            </a:r>
            <a:r>
              <a:rPr lang="en-US" smtClean="0"/>
              <a:t>with</a:t>
            </a:r>
            <a:r>
              <a:rPr lang="en-US" b="1" smtClean="0"/>
              <a:t> I </a:t>
            </a:r>
            <a:r>
              <a:rPr lang="en-US" smtClean="0"/>
              <a:t>the identity matrix</a:t>
            </a:r>
          </a:p>
          <a:p>
            <a:endParaRPr lang="en-US" smtClean="0"/>
          </a:p>
          <a:p>
            <a:r>
              <a:rPr lang="en-US" smtClean="0"/>
              <a:t>Inversion is a bit tricky: </a:t>
            </a:r>
            <a:r>
              <a:rPr lang="en-US" b="1" smtClean="0"/>
              <a:t>(AB)</a:t>
            </a:r>
            <a:r>
              <a:rPr lang="en-US" b="1" baseline="30000" smtClean="0"/>
              <a:t>-1</a:t>
            </a:r>
            <a:r>
              <a:rPr lang="en-US" b="1" smtClean="0"/>
              <a:t> = B</a:t>
            </a:r>
            <a:r>
              <a:rPr lang="en-US" b="1" baseline="30000" smtClean="0"/>
              <a:t>-1</a:t>
            </a:r>
            <a:r>
              <a:rPr lang="en-US" b="1" smtClean="0"/>
              <a:t>A</a:t>
            </a:r>
            <a:r>
              <a:rPr lang="en-US" b="1" baseline="30000" smtClean="0"/>
              <a:t>-1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81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07178"/>
              </p:ext>
            </p:extLst>
          </p:nvPr>
        </p:nvGraphicFramePr>
        <p:xfrm>
          <a:off x="1393336" y="5048076"/>
          <a:ext cx="10149624" cy="262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3" imgW="5638680" imgH="1460160" progId="Equation.3">
                  <p:embed/>
                </p:oleObj>
              </mc:Choice>
              <mc:Fallback>
                <p:oleObj name="Equation" r:id="rId3" imgW="563868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36" y="5048076"/>
                        <a:ext cx="10149624" cy="262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22534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Diagonal matrix (but only then...)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Rotation matrix</a:t>
            </a:r>
          </a:p>
        </p:txBody>
      </p:sp>
      <p:graphicFrame>
        <p:nvGraphicFramePr>
          <p:cNvPr id="10137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70827"/>
              </p:ext>
            </p:extLst>
          </p:nvPr>
        </p:nvGraphicFramePr>
        <p:xfrm>
          <a:off x="1816100" y="2764984"/>
          <a:ext cx="2216808" cy="95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5" imgW="1231560" imgH="533160" progId="Equation.3">
                  <p:embed/>
                </p:oleObj>
              </mc:Choice>
              <mc:Fallback>
                <p:oleObj name="Equation" r:id="rId5" imgW="1231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764984"/>
                        <a:ext cx="2216808" cy="95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04317"/>
              </p:ext>
            </p:extLst>
          </p:nvPr>
        </p:nvGraphicFramePr>
        <p:xfrm>
          <a:off x="1789112" y="2777684"/>
          <a:ext cx="1668600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7" imgW="927000" imgH="507960" progId="Equation.3">
                  <p:embed/>
                </p:oleObj>
              </mc:Choice>
              <mc:Fallback>
                <p:oleObj name="Equation" r:id="rId7" imgW="927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2" y="2777684"/>
                        <a:ext cx="1668600" cy="91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163138"/>
              </p:ext>
            </p:extLst>
          </p:nvPr>
        </p:nvGraphicFramePr>
        <p:xfrm>
          <a:off x="1393336" y="5048250"/>
          <a:ext cx="2948400" cy="8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1" name="Equation" r:id="rId9" imgW="1638000" imgH="495000" progId="Equation.3">
                  <p:embed/>
                </p:oleObj>
              </mc:Choice>
              <mc:Fallback>
                <p:oleObj name="Equation" r:id="rId9" imgW="1638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336" y="5048250"/>
                        <a:ext cx="2948400" cy="8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 txBox="1">
            <a:spLocks noChangeArrowheads="1"/>
          </p:cNvSpPr>
          <p:nvPr/>
        </p:nvSpPr>
        <p:spPr bwMode="auto">
          <a:xfrm>
            <a:off x="1052513" y="6100936"/>
            <a:ext cx="110490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Char char="•"/>
              <a:defRPr sz="2500">
                <a:solidFill>
                  <a:srgbClr val="141313"/>
                </a:solidFill>
                <a:latin typeface="+mn-lt"/>
                <a:ea typeface="MS PGothic" pitchFamily="34" charset="-128"/>
                <a:cs typeface="Arial"/>
                <a:sym typeface="Kievit-Book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Lucida Grande"/>
              <a:buChar char="-"/>
              <a:defRPr sz="2100">
                <a:solidFill>
                  <a:srgbClr val="141313"/>
                </a:solidFill>
                <a:latin typeface="+mn-lt"/>
                <a:ea typeface="MS PGothic" pitchFamily="34" charset="-128"/>
                <a:cs typeface="+mn-cs"/>
                <a:sym typeface="Kievit-Book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141313"/>
                </a:solidFill>
                <a:latin typeface="+mn-lt"/>
                <a:ea typeface="+mn-ea"/>
                <a:cs typeface="+mn-cs"/>
                <a:sym typeface="Kievit-Book" charset="0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dirty="0" smtClean="0"/>
              <a:t>					since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4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Eigenvalues and Eigenvectors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</a:t>
            </a:r>
            <a:r>
              <a:rPr lang="en-US" dirty="0" smtClean="0"/>
              <a:t> is an eigenvector of matrix </a:t>
            </a:r>
            <a:r>
              <a:rPr lang="en-US" b="1" dirty="0" smtClean="0"/>
              <a:t>A</a:t>
            </a:r>
            <a:r>
              <a:rPr lang="en-US" dirty="0" smtClean="0"/>
              <a:t> with corresponding eigenvalue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 if </a:t>
            </a:r>
            <a:r>
              <a:rPr lang="en-US" b="1" dirty="0" smtClean="0">
                <a:cs typeface="Arial" charset="0"/>
              </a:rPr>
              <a:t>A u</a:t>
            </a:r>
            <a:r>
              <a:rPr lang="en-US" dirty="0" smtClean="0">
                <a:cs typeface="Arial" charset="0"/>
              </a:rPr>
              <a:t> =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u</a:t>
            </a:r>
          </a:p>
          <a:p>
            <a:endParaRPr lang="en-US" b="1" dirty="0" smtClean="0">
              <a:cs typeface="Arial" charset="0"/>
            </a:endParaRPr>
          </a:p>
          <a:p>
            <a:r>
              <a:rPr lang="en-US" b="1" dirty="0" smtClean="0">
                <a:cs typeface="Arial" charset="0"/>
              </a:rPr>
              <a:t>u</a:t>
            </a:r>
            <a:r>
              <a:rPr lang="en-US" dirty="0" smtClean="0">
                <a:cs typeface="Arial" charset="0"/>
              </a:rPr>
              <a:t> should be such that its direction does not change, only the length</a:t>
            </a:r>
          </a:p>
          <a:p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Example, the matrix           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has 2 eigenvalue/vector </a:t>
            </a:r>
            <a:r>
              <a:rPr lang="en-US" dirty="0" err="1" smtClean="0">
                <a:cs typeface="Arial" charset="0"/>
              </a:rPr>
              <a:t>combi’s</a:t>
            </a:r>
            <a:r>
              <a:rPr lang="en-US" dirty="0" smtClean="0">
                <a:cs typeface="Arial" charset="0"/>
              </a:rPr>
              <a:t>: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                                          and</a:t>
            </a:r>
            <a:endParaRPr lang="el-GR" b="1" dirty="0" smtClean="0">
              <a:cs typeface="Arial" charset="0"/>
            </a:endParaRP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705568"/>
              </p:ext>
            </p:extLst>
          </p:nvPr>
        </p:nvGraphicFramePr>
        <p:xfrm>
          <a:off x="2974008" y="4300736"/>
          <a:ext cx="10302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4" name="Equation" r:id="rId3" imgW="482400" imgH="482400" progId="Equation.3">
                  <p:embed/>
                </p:oleObj>
              </mc:Choice>
              <mc:Fallback>
                <p:oleObj name="Equation" r:id="rId3" imgW="48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008" y="4300736"/>
                        <a:ext cx="10302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95840"/>
              </p:ext>
            </p:extLst>
          </p:nvPr>
        </p:nvGraphicFramePr>
        <p:xfrm>
          <a:off x="1461840" y="6420767"/>
          <a:ext cx="32512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Equation" r:id="rId5" imgW="1523880" imgH="457200" progId="Equation.3">
                  <p:embed/>
                </p:oleObj>
              </mc:Choice>
              <mc:Fallback>
                <p:oleObj name="Equation" r:id="rId5" imgW="1523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840" y="6420767"/>
                        <a:ext cx="32512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14916"/>
              </p:ext>
            </p:extLst>
          </p:nvPr>
        </p:nvGraphicFramePr>
        <p:xfrm>
          <a:off x="6790432" y="6420767"/>
          <a:ext cx="38750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6" name="Equation" r:id="rId7" imgW="1815840" imgH="457200" progId="Equation.3">
                  <p:embed/>
                </p:oleObj>
              </mc:Choice>
              <mc:Fallback>
                <p:oleObj name="Equation" r:id="rId7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432" y="6420767"/>
                        <a:ext cx="38750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10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Eigenvalue Decomposition (1)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b="1" dirty="0" smtClean="0"/>
              <a:t>A</a:t>
            </a:r>
            <a:r>
              <a:rPr lang="en-US" dirty="0" smtClean="0"/>
              <a:t> is an </a:t>
            </a:r>
            <a:r>
              <a:rPr lang="en-US" i="1" dirty="0" smtClean="0"/>
              <a:t>n</a:t>
            </a:r>
            <a:r>
              <a:rPr lang="en-US" dirty="0" smtClean="0"/>
              <a:t> by </a:t>
            </a:r>
            <a:r>
              <a:rPr lang="en-US" i="1" dirty="0" smtClean="0"/>
              <a:t>n</a:t>
            </a:r>
            <a:r>
              <a:rPr lang="en-US" dirty="0" smtClean="0"/>
              <a:t> matrix with </a:t>
            </a:r>
            <a:r>
              <a:rPr lang="en-US" i="1" dirty="0" smtClean="0"/>
              <a:t>n</a:t>
            </a:r>
            <a:r>
              <a:rPr lang="en-US" dirty="0" smtClean="0"/>
              <a:t> independent (orthogonal) eigenvectors </a:t>
            </a:r>
            <a:r>
              <a:rPr lang="en-US" b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through </a:t>
            </a:r>
            <a:r>
              <a:rPr lang="en-US" b="1" dirty="0" smtClean="0"/>
              <a:t>u</a:t>
            </a:r>
            <a:r>
              <a:rPr lang="en-US" i="1" baseline="-25000" dirty="0" smtClean="0"/>
              <a:t>n</a:t>
            </a:r>
            <a:r>
              <a:rPr lang="en-US" dirty="0" smtClean="0"/>
              <a:t> and corresponding nonnegative eigenvalues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through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i="1" baseline="-25000" dirty="0" smtClean="0">
                <a:cs typeface="Arial" charset="0"/>
              </a:rPr>
              <a:t>n</a:t>
            </a:r>
            <a:r>
              <a:rPr lang="en-US" dirty="0" smtClean="0">
                <a:cs typeface="Arial" charset="0"/>
              </a:rPr>
              <a:t>, </a:t>
            </a:r>
            <a:r>
              <a:rPr lang="en-US" dirty="0" smtClean="0"/>
              <a:t>then it can be decomposed 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                         and </a:t>
            </a:r>
            <a:r>
              <a:rPr lang="el-GR" b="1" dirty="0" smtClean="0">
                <a:cs typeface="Arial" charset="0"/>
              </a:rPr>
              <a:t>Λ</a:t>
            </a:r>
            <a:r>
              <a:rPr lang="en-US" dirty="0" smtClean="0"/>
              <a:t> a diagonal matrix with elements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through </a:t>
            </a:r>
            <a:r>
              <a:rPr lang="el-GR" i="1" dirty="0" smtClean="0">
                <a:cs typeface="Arial" charset="0"/>
              </a:rPr>
              <a:t>λ</a:t>
            </a:r>
            <a:r>
              <a:rPr lang="en-US" i="1" baseline="-25000" dirty="0" smtClean="0">
                <a:cs typeface="Arial" charset="0"/>
              </a:rPr>
              <a:t>n</a:t>
            </a:r>
          </a:p>
          <a:p>
            <a:endParaRPr lang="en-US" dirty="0" smtClean="0">
              <a:cs typeface="Arial" charset="0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9124"/>
              </p:ext>
            </p:extLst>
          </p:nvPr>
        </p:nvGraphicFramePr>
        <p:xfrm>
          <a:off x="2855913" y="4106483"/>
          <a:ext cx="3073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106483"/>
                        <a:ext cx="3073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13758"/>
              </p:ext>
            </p:extLst>
          </p:nvPr>
        </p:nvGraphicFramePr>
        <p:xfrm>
          <a:off x="2124988" y="5352216"/>
          <a:ext cx="180288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Equation" r:id="rId5" imgW="901440" imgH="215640" progId="Equation.3">
                  <p:embed/>
                </p:oleObj>
              </mc:Choice>
              <mc:Fallback>
                <p:oleObj name="Equation" r:id="rId5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988" y="5352216"/>
                        <a:ext cx="1802880" cy="431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66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Eigenvalue Decomposition (2)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Check:</a:t>
            </a:r>
          </a:p>
          <a:p>
            <a:endParaRPr lang="en-US" smtClean="0">
              <a:cs typeface="Arial" charset="0"/>
            </a:endParaRPr>
          </a:p>
          <a:p>
            <a:endParaRPr lang="en-US" smtClean="0">
              <a:cs typeface="Arial" charset="0"/>
            </a:endParaRPr>
          </a:p>
          <a:p>
            <a:endParaRPr lang="en-US" smtClean="0">
              <a:cs typeface="Arial" charset="0"/>
            </a:endParaRPr>
          </a:p>
          <a:p>
            <a:endParaRPr lang="en-US" smtClean="0">
              <a:cs typeface="Arial" charset="0"/>
            </a:endParaRPr>
          </a:p>
          <a:p>
            <a:r>
              <a:rPr lang="en-US" smtClean="0">
                <a:cs typeface="Arial" charset="0"/>
              </a:rPr>
              <a:t>Example:</a:t>
            </a:r>
            <a:endParaRPr lang="el-GR" smtClean="0">
              <a:cs typeface="Arial" charset="0"/>
            </a:endParaRPr>
          </a:p>
        </p:txBody>
      </p:sp>
      <p:graphicFrame>
        <p:nvGraphicFramePr>
          <p:cNvPr id="256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64795"/>
              </p:ext>
            </p:extLst>
          </p:nvPr>
        </p:nvGraphicFramePr>
        <p:xfrm>
          <a:off x="1924050" y="2742718"/>
          <a:ext cx="5084640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3" imgW="2311200" imgH="431640" progId="Equation.3">
                  <p:embed/>
                </p:oleObj>
              </mc:Choice>
              <mc:Fallback>
                <p:oleObj name="Equation" r:id="rId3" imgW="231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742718"/>
                        <a:ext cx="5084640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028931"/>
              </p:ext>
            </p:extLst>
          </p:nvPr>
        </p:nvGraphicFramePr>
        <p:xfrm>
          <a:off x="2325936" y="5781136"/>
          <a:ext cx="7158009" cy="147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5" imgW="2222280" imgH="457200" progId="Equation.3">
                  <p:embed/>
                </p:oleObj>
              </mc:Choice>
              <mc:Fallback>
                <p:oleObj name="Equation" r:id="rId5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936" y="5781136"/>
                        <a:ext cx="7158009" cy="147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4628024" y="5529930"/>
            <a:ext cx="650240" cy="184234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5425171" y="5529930"/>
            <a:ext cx="758613" cy="184234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 rot="5400000">
            <a:off x="8236374" y="5963423"/>
            <a:ext cx="758613" cy="184234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 rot="5400000">
            <a:off x="8236374" y="5096437"/>
            <a:ext cx="758613" cy="1842347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5610" name="Oval 12"/>
          <p:cNvSpPr>
            <a:spLocks noChangeArrowheads="1"/>
          </p:cNvSpPr>
          <p:nvPr/>
        </p:nvSpPr>
        <p:spPr bwMode="auto">
          <a:xfrm rot="2891414">
            <a:off x="6080038" y="5975842"/>
            <a:ext cx="1885245" cy="975360"/>
          </a:xfrm>
          <a:prstGeom prst="ellips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5201920" y="4012704"/>
            <a:ext cx="2492587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chemeClr val="accent1"/>
                </a:solidFill>
              </a:rPr>
              <a:t>eigenvectors</a:t>
            </a: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4953143" y="4554570"/>
            <a:ext cx="790643" cy="8669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H="1">
            <a:off x="5804476" y="4662944"/>
            <a:ext cx="156056" cy="772866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>
            <a:off x="6719147" y="4554570"/>
            <a:ext cx="1192107" cy="8669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6394027" y="4554570"/>
            <a:ext cx="1408853" cy="195072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5093547" y="7697397"/>
            <a:ext cx="2492587" cy="5006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</a:rPr>
              <a:t>eigenvalues</a:t>
            </a: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 flipV="1">
            <a:off x="6177280" y="7155530"/>
            <a:ext cx="650240" cy="433493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eigenvalue decomposition to non-square matrices</a:t>
            </a:r>
          </a:p>
          <a:p>
            <a:endParaRPr lang="en-US" dirty="0" smtClean="0"/>
          </a:p>
          <a:p>
            <a:r>
              <a:rPr lang="en-US" b="1" dirty="0" smtClean="0"/>
              <a:t>A</a:t>
            </a:r>
            <a:r>
              <a:rPr lang="en-US" dirty="0" smtClean="0"/>
              <a:t> is </a:t>
            </a:r>
            <a:r>
              <a:rPr lang="en-US" i="1" dirty="0" smtClean="0"/>
              <a:t>m</a:t>
            </a:r>
            <a:r>
              <a:rPr lang="en-US" dirty="0" smtClean="0"/>
              <a:t> by </a:t>
            </a:r>
            <a:r>
              <a:rPr lang="en-US" i="1" dirty="0" smtClean="0"/>
              <a:t>n</a:t>
            </a:r>
            <a:r>
              <a:rPr lang="en-US" dirty="0" smtClean="0"/>
              <a:t>, can be expressed as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U</a:t>
            </a:r>
            <a:r>
              <a:rPr lang="en-US" dirty="0" smtClean="0"/>
              <a:t> is </a:t>
            </a:r>
            <a:r>
              <a:rPr lang="en-US" i="1" dirty="0" smtClean="0"/>
              <a:t>m</a:t>
            </a:r>
            <a:r>
              <a:rPr lang="en-US" dirty="0" smtClean="0"/>
              <a:t> by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b="1" dirty="0" smtClean="0"/>
              <a:t>V</a:t>
            </a:r>
            <a:r>
              <a:rPr lang="en-US" dirty="0" smtClean="0"/>
              <a:t> is </a:t>
            </a:r>
            <a:r>
              <a:rPr lang="en-US" i="1" dirty="0" smtClean="0"/>
              <a:t>n</a:t>
            </a:r>
            <a:r>
              <a:rPr lang="en-US" dirty="0" smtClean="0"/>
              <a:t> by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l-GR" b="1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is a diagonal matrix with non-negative entries; </a:t>
            </a:r>
            <a:r>
              <a:rPr lang="en-US" b="1" dirty="0" smtClean="0">
                <a:cs typeface="Arial" charset="0"/>
              </a:rPr>
              <a:t>U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b="1" dirty="0" smtClean="0">
                <a:cs typeface="Arial" charset="0"/>
              </a:rPr>
              <a:t>V</a:t>
            </a:r>
            <a:r>
              <a:rPr lang="en-US" dirty="0" smtClean="0">
                <a:cs typeface="Arial" charset="0"/>
              </a:rPr>
              <a:t> are orthonormal, i.e., </a:t>
            </a:r>
            <a:r>
              <a:rPr lang="en-US" b="1" dirty="0" smtClean="0">
                <a:cs typeface="Arial" charset="0"/>
              </a:rPr>
              <a:t>U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U</a:t>
            </a:r>
            <a:r>
              <a:rPr lang="en-US" i="1" baseline="30000" dirty="0" smtClean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 = </a:t>
            </a:r>
            <a:r>
              <a:rPr lang="en-US" b="1" dirty="0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b="1" dirty="0" smtClean="0">
                <a:cs typeface="Arial" charset="0"/>
              </a:rPr>
              <a:t>V V</a:t>
            </a:r>
            <a:r>
              <a:rPr lang="en-US" i="1" baseline="30000" dirty="0" smtClean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 = </a:t>
            </a:r>
            <a:r>
              <a:rPr lang="en-US" b="1" dirty="0" smtClean="0">
                <a:cs typeface="Arial" charset="0"/>
              </a:rPr>
              <a:t>I</a:t>
            </a:r>
          </a:p>
          <a:p>
            <a:endParaRPr lang="en-US" b="1" dirty="0">
              <a:cs typeface="Arial" charset="0"/>
            </a:endParaRPr>
          </a:p>
          <a:p>
            <a:r>
              <a:rPr lang="en-US" dirty="0"/>
              <a:t>Relation to eigenvalue decomposition: </a:t>
            </a:r>
            <a:r>
              <a:rPr lang="en-US" b="1" dirty="0" err="1"/>
              <a:t>u</a:t>
            </a:r>
            <a:r>
              <a:rPr lang="en-US" i="1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(left singular </a:t>
            </a:r>
            <a:r>
              <a:rPr lang="en-US" dirty="0" smtClean="0"/>
              <a:t>vectors</a:t>
            </a:r>
            <a:r>
              <a:rPr lang="en-US" dirty="0"/>
              <a:t>) are eigenvectors of </a:t>
            </a:r>
            <a:r>
              <a:rPr lang="en-US" b="1" dirty="0"/>
              <a:t>AA</a:t>
            </a:r>
            <a:r>
              <a:rPr lang="en-US" i="1" baseline="30000" dirty="0"/>
              <a:t>T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’s (right singular </a:t>
            </a:r>
            <a:r>
              <a:rPr lang="en-US" dirty="0" smtClean="0"/>
              <a:t>vectors</a:t>
            </a:r>
            <a:r>
              <a:rPr lang="en-US" dirty="0"/>
              <a:t>) of </a:t>
            </a:r>
            <a:r>
              <a:rPr lang="en-US" b="1" dirty="0"/>
              <a:t>A</a:t>
            </a:r>
            <a:r>
              <a:rPr lang="en-US" i="1" baseline="30000" dirty="0"/>
              <a:t>T</a:t>
            </a:r>
            <a:r>
              <a:rPr lang="en-US" b="1" dirty="0"/>
              <a:t>A</a:t>
            </a:r>
          </a:p>
          <a:p>
            <a:endParaRPr lang="en-US" b="1" dirty="0"/>
          </a:p>
          <a:p>
            <a:r>
              <a:rPr lang="en-US" dirty="0"/>
              <a:t>Dimensionality reduction: set small singular values to zero</a:t>
            </a:r>
          </a:p>
          <a:p>
            <a:endParaRPr lang="el-GR" b="1" dirty="0" smtClean="0">
              <a:cs typeface="Arial" charset="0"/>
            </a:endParaRP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74929"/>
              </p:ext>
            </p:extLst>
          </p:nvPr>
        </p:nvGraphicFramePr>
        <p:xfrm>
          <a:off x="3982120" y="3436640"/>
          <a:ext cx="3623479" cy="100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7" name="Equation" r:id="rId3" imgW="1549080" imgH="431640" progId="Equation.3">
                  <p:embed/>
                </p:oleObj>
              </mc:Choice>
              <mc:Fallback>
                <p:oleObj name="Equation" r:id="rId3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120" y="3436640"/>
                        <a:ext cx="3623479" cy="1009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SVD for Dimensionality Reduction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picture as a matrix </a:t>
            </a:r>
            <a:r>
              <a:rPr lang="en-US" b="1" dirty="0" smtClean="0"/>
              <a:t>A</a:t>
            </a:r>
            <a:r>
              <a:rPr lang="en-US" dirty="0" smtClean="0"/>
              <a:t> of gray values</a:t>
            </a:r>
          </a:p>
          <a:p>
            <a:r>
              <a:rPr lang="en-US" dirty="0" smtClean="0"/>
              <a:t>Apply SVD: </a:t>
            </a:r>
            <a:r>
              <a:rPr lang="en-US" b="1" dirty="0" smtClean="0"/>
              <a:t>A</a:t>
            </a:r>
            <a:r>
              <a:rPr lang="en-US" dirty="0" smtClean="0"/>
              <a:t> = </a:t>
            </a:r>
            <a:r>
              <a:rPr lang="en-US" b="1" dirty="0" smtClean="0"/>
              <a:t>U </a:t>
            </a:r>
            <a:r>
              <a:rPr lang="el-GR" b="1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V</a:t>
            </a:r>
            <a:r>
              <a:rPr lang="en-US" i="1" baseline="30000" dirty="0" smtClean="0">
                <a:cs typeface="Arial" charset="0"/>
              </a:rPr>
              <a:t>T</a:t>
            </a:r>
            <a:endParaRPr lang="el-GR" dirty="0" smtClean="0">
              <a:cs typeface="Arial" charset="0"/>
            </a:endParaRPr>
          </a:p>
          <a:p>
            <a:r>
              <a:rPr lang="en-US" dirty="0" smtClean="0"/>
              <a:t>Keep only 20 singular values: set </a:t>
            </a:r>
            <a:r>
              <a:rPr lang="el-GR" i="1" u="sng" dirty="0" smtClean="0">
                <a:cs typeface="Arial" charset="0"/>
              </a:rPr>
              <a:t>σ</a:t>
            </a:r>
            <a:r>
              <a:rPr lang="en-US" i="1" baseline="-25000" dirty="0" err="1" smtClean="0">
                <a:cs typeface="Arial" charset="0"/>
              </a:rPr>
              <a:t>i</a:t>
            </a:r>
            <a:r>
              <a:rPr lang="en-US" baseline="-25000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= 0 for </a:t>
            </a:r>
            <a:r>
              <a:rPr lang="en-US" i="1" dirty="0" err="1" smtClean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 &gt; 20</a:t>
            </a:r>
            <a:endParaRPr lang="el-GR" dirty="0" smtClean="0">
              <a:cs typeface="Arial" charset="0"/>
            </a:endParaRPr>
          </a:p>
          <a:p>
            <a:r>
              <a:rPr lang="en-US" dirty="0" smtClean="0"/>
              <a:t>Transform back to </a:t>
            </a:r>
            <a:r>
              <a:rPr lang="en-US" b="1" u="sng" dirty="0" smtClean="0"/>
              <a:t>A</a:t>
            </a:r>
            <a:r>
              <a:rPr lang="en-US" dirty="0" smtClean="0"/>
              <a:t> = </a:t>
            </a:r>
            <a:r>
              <a:rPr lang="en-US" b="1" dirty="0" smtClean="0"/>
              <a:t>U </a:t>
            </a:r>
            <a:r>
              <a:rPr lang="el-GR" b="1" u="sng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V</a:t>
            </a:r>
            <a:r>
              <a:rPr lang="en-US" i="1" baseline="30000" dirty="0" smtClean="0">
                <a:cs typeface="Arial" charset="0"/>
              </a:rPr>
              <a:t>T</a:t>
            </a:r>
          </a:p>
        </p:txBody>
      </p:sp>
      <p:pic>
        <p:nvPicPr>
          <p:cNvPr id="44036" name="Picture 4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36" y="4228728"/>
            <a:ext cx="2217138" cy="306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 descr="singularval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9" t="2940" r="50394" b="47453"/>
          <a:stretch>
            <a:fillRect/>
          </a:stretch>
        </p:blipFill>
        <p:spPr bwMode="auto">
          <a:xfrm>
            <a:off x="4334934" y="4474825"/>
            <a:ext cx="3691467" cy="326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 descr="cuto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640" y="4258078"/>
            <a:ext cx="2194560" cy="303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517227" y="7509278"/>
            <a:ext cx="162560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</a:rPr>
              <a:t>original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9428480" y="7509278"/>
            <a:ext cx="1950720" cy="50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3399"/>
                </a:solidFill>
              </a:rPr>
              <a:t>compressed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2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Dimensionality Reduction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Purpose: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Avoid curse of dimensionality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 amount of time and memory required by data mining algorithms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Allow data to be more easily visualized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help to eliminate irrelevant features or reduce noise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Techniques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Principal Component Analysis/Singular Value Decomposition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Others: supervised and non-linear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2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 Component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direction with the largest variation makes the </a:t>
            </a:r>
            <a:r>
              <a:rPr lang="en-US" dirty="0" smtClean="0">
                <a:solidFill>
                  <a:srgbClr val="003399"/>
                </a:solidFill>
              </a:rPr>
              <a:t>first principal component</a:t>
            </a:r>
          </a:p>
          <a:p>
            <a:endParaRPr lang="en-US" dirty="0" smtClean="0"/>
          </a:p>
          <a:p>
            <a:r>
              <a:rPr lang="en-US" dirty="0" smtClean="0"/>
              <a:t>The direction orthogonal to the principal direction with then the largest variation makes the second principal component, and so on</a:t>
            </a:r>
          </a:p>
          <a:p>
            <a:endParaRPr lang="en-US" dirty="0" smtClean="0"/>
          </a:p>
          <a:p>
            <a:r>
              <a:rPr lang="en-US" dirty="0" smtClean="0"/>
              <a:t>These happen to correspond to </a:t>
            </a:r>
            <a:r>
              <a:rPr lang="en-US" dirty="0" smtClean="0">
                <a:solidFill>
                  <a:srgbClr val="003399"/>
                </a:solidFill>
              </a:rPr>
              <a:t>eigenvectors of the covariance matrix</a:t>
            </a:r>
            <a:r>
              <a:rPr lang="en-US" dirty="0" smtClean="0"/>
              <a:t>, ordered by their corresponding eigenvalues</a:t>
            </a:r>
          </a:p>
          <a:p>
            <a:endParaRPr lang="en-US" dirty="0" smtClean="0"/>
          </a:p>
          <a:p>
            <a:r>
              <a:rPr lang="en-US" dirty="0" smtClean="0"/>
              <a:t>Equivalent: singular value decomposition on mean-centered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Statistics</a:t>
            </a:r>
          </a:p>
        </p:txBody>
      </p:sp>
      <p:sp>
        <p:nvSpPr>
          <p:cNvPr id="2765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 matrix </a:t>
            </a:r>
            <a:r>
              <a:rPr lang="en-US" b="1" dirty="0" smtClean="0"/>
              <a:t>X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objects in </a:t>
            </a:r>
            <a:r>
              <a:rPr lang="en-US" i="1" dirty="0" smtClean="0"/>
              <a:t>m</a:t>
            </a:r>
            <a:r>
              <a:rPr lang="en-US" dirty="0" smtClean="0"/>
              <a:t> dims</a:t>
            </a:r>
          </a:p>
          <a:p>
            <a:endParaRPr lang="en-US" dirty="0" smtClean="0"/>
          </a:p>
          <a:p>
            <a:r>
              <a:rPr lang="en-US" dirty="0" smtClean="0"/>
              <a:t>Mean</a:t>
            </a:r>
          </a:p>
          <a:p>
            <a:endParaRPr lang="en-US" dirty="0" smtClean="0"/>
          </a:p>
          <a:p>
            <a:r>
              <a:rPr lang="en-US" dirty="0" smtClean="0"/>
              <a:t>Variance</a:t>
            </a:r>
          </a:p>
          <a:p>
            <a:endParaRPr lang="en-US" dirty="0" smtClean="0"/>
          </a:p>
          <a:p>
            <a:r>
              <a:rPr lang="en-US" dirty="0" smtClean="0"/>
              <a:t>Covariance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Covariance matrix </a:t>
            </a:r>
            <a:r>
              <a:rPr lang="el-GR" b="1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with </a:t>
            </a:r>
            <a:r>
              <a:rPr lang="el-GR" i="1" dirty="0" smtClean="0">
                <a:cs typeface="Arial" charset="0"/>
              </a:rPr>
              <a:t>σ</a:t>
            </a:r>
            <a:r>
              <a:rPr lang="en-US" i="1" baseline="-25000" dirty="0" err="1" smtClean="0">
                <a:cs typeface="Arial" charset="0"/>
              </a:rPr>
              <a:t>jk</a:t>
            </a:r>
            <a:r>
              <a:rPr lang="en-US" dirty="0" smtClean="0">
                <a:cs typeface="Arial" charset="0"/>
              </a:rPr>
              <a:t> = </a:t>
            </a:r>
            <a:r>
              <a:rPr lang="en-US" dirty="0" err="1" smtClean="0">
                <a:cs typeface="Arial" charset="0"/>
              </a:rPr>
              <a:t>Cov</a:t>
            </a:r>
            <a:r>
              <a:rPr lang="en-US" dirty="0" smtClean="0">
                <a:cs typeface="Arial" charset="0"/>
              </a:rPr>
              <a:t>(</a:t>
            </a:r>
            <a:r>
              <a:rPr lang="en-US" i="1" dirty="0" err="1" smtClean="0">
                <a:cs typeface="Arial" charset="0"/>
              </a:rPr>
              <a:t>x</a:t>
            </a:r>
            <a:r>
              <a:rPr lang="en-US" i="1" baseline="-25000" dirty="0" err="1" smtClean="0">
                <a:cs typeface="Arial" charset="0"/>
              </a:rPr>
              <a:t>j</a:t>
            </a:r>
            <a:r>
              <a:rPr lang="en-US" i="1" dirty="0" err="1" smtClean="0">
                <a:cs typeface="Arial" charset="0"/>
              </a:rPr>
              <a:t>,x</a:t>
            </a:r>
            <a:r>
              <a:rPr lang="en-US" i="1" baseline="-25000" dirty="0" err="1">
                <a:cs typeface="Arial" charset="0"/>
              </a:rPr>
              <a:t>k</a:t>
            </a:r>
            <a:r>
              <a:rPr lang="en-US" dirty="0" smtClean="0">
                <a:cs typeface="Arial" charset="0"/>
              </a:rPr>
              <a:t>)</a:t>
            </a:r>
            <a:endParaRPr lang="el-GR" dirty="0" smtClean="0">
              <a:cs typeface="Arial" charset="0"/>
            </a:endParaRPr>
          </a:p>
        </p:txBody>
      </p:sp>
      <p:graphicFrame>
        <p:nvGraphicFramePr>
          <p:cNvPr id="27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39452"/>
              </p:ext>
            </p:extLst>
          </p:nvPr>
        </p:nvGraphicFramePr>
        <p:xfrm>
          <a:off x="2389188" y="2644775"/>
          <a:ext cx="492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9" name="Equation" r:id="rId3" imgW="2463480" imgH="431640" progId="Equation.3">
                  <p:embed/>
                </p:oleObj>
              </mc:Choice>
              <mc:Fallback>
                <p:oleObj name="Equation" r:id="rId3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644775"/>
                        <a:ext cx="492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77089"/>
              </p:ext>
            </p:extLst>
          </p:nvPr>
        </p:nvGraphicFramePr>
        <p:xfrm>
          <a:off x="3333750" y="5021263"/>
          <a:ext cx="447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0" name="Equation" r:id="rId5" imgW="2234880" imgH="431640" progId="Equation.3">
                  <p:embed/>
                </p:oleObj>
              </mc:Choice>
              <mc:Fallback>
                <p:oleObj name="Equation" r:id="rId5" imgW="2234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5021263"/>
                        <a:ext cx="447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046048"/>
              </p:ext>
            </p:extLst>
          </p:nvPr>
        </p:nvGraphicFramePr>
        <p:xfrm>
          <a:off x="2944813" y="3436938"/>
          <a:ext cx="30972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1" name="Equation" r:id="rId7" imgW="1549080" imgH="431640" progId="Equation.3">
                  <p:embed/>
                </p:oleObj>
              </mc:Choice>
              <mc:Fallback>
                <p:oleObj name="Equation" r:id="rId7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3436938"/>
                        <a:ext cx="30972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Vectors: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415" y="2070100"/>
            <a:ext cx="5302697" cy="60071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Head-to-tail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Note: interpretation always relative to “tail”</a:t>
            </a: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1917700" y="2950029"/>
            <a:ext cx="3268980" cy="3665220"/>
            <a:chOff x="1917700" y="2950029"/>
            <a:chExt cx="2514600" cy="2819400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V="1">
              <a:off x="1917700" y="4778829"/>
              <a:ext cx="1828800" cy="99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1917700" y="3940629"/>
              <a:ext cx="68580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2603500" y="2950029"/>
              <a:ext cx="1828800" cy="99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V="1">
              <a:off x="3746500" y="2950029"/>
              <a:ext cx="68580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917700" y="3026229"/>
              <a:ext cx="2438400" cy="2743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3197225" y="5196342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051300" y="387871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v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136900" y="3116717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962150" y="441211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v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674852" y="3935379"/>
              <a:ext cx="723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u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+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v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5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6254044" y="3467947"/>
            <a:ext cx="0" cy="368017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rot="5400000">
            <a:off x="8969023" y="4433146"/>
            <a:ext cx="0" cy="542995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8679" name="Oval 8"/>
          <p:cNvSpPr>
            <a:spLocks noChangeArrowheads="1"/>
          </p:cNvSpPr>
          <p:nvPr/>
        </p:nvSpPr>
        <p:spPr bwMode="auto">
          <a:xfrm rot="4256796">
            <a:off x="9533467" y="4410569"/>
            <a:ext cx="126436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 rot="4256796">
            <a:off x="9597814" y="420398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1" name="Oval 10"/>
          <p:cNvSpPr>
            <a:spLocks noChangeArrowheads="1"/>
          </p:cNvSpPr>
          <p:nvPr/>
        </p:nvSpPr>
        <p:spPr bwMode="auto">
          <a:xfrm rot="4256796">
            <a:off x="9789724" y="4366542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2" name="Oval 11"/>
          <p:cNvSpPr>
            <a:spLocks noChangeArrowheads="1"/>
          </p:cNvSpPr>
          <p:nvPr/>
        </p:nvSpPr>
        <p:spPr bwMode="auto">
          <a:xfrm rot="4256796">
            <a:off x="9859716" y="456974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 rot="4256796">
            <a:off x="9938738" y="4190436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 rot="4256796">
            <a:off x="10049370" y="4368801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 rot="4256796">
            <a:off x="9617005" y="4654410"/>
            <a:ext cx="128693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6" name="Oval 15"/>
          <p:cNvSpPr>
            <a:spLocks noChangeArrowheads="1"/>
          </p:cNvSpPr>
          <p:nvPr/>
        </p:nvSpPr>
        <p:spPr bwMode="auto">
          <a:xfrm rot="4256796">
            <a:off x="9399130" y="4687147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7" name="Oval 16"/>
          <p:cNvSpPr>
            <a:spLocks noChangeArrowheads="1"/>
          </p:cNvSpPr>
          <p:nvPr/>
        </p:nvSpPr>
        <p:spPr bwMode="auto">
          <a:xfrm rot="4256796">
            <a:off x="9344943" y="4258169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8" name="Oval 17"/>
          <p:cNvSpPr>
            <a:spLocks noChangeArrowheads="1"/>
          </p:cNvSpPr>
          <p:nvPr/>
        </p:nvSpPr>
        <p:spPr bwMode="auto">
          <a:xfrm rot="4256796">
            <a:off x="9313334" y="4438792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 rot="4256796">
            <a:off x="9435255" y="4879059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 rot="4256796">
            <a:off x="9234312" y="4797779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1" name="Oval 20"/>
          <p:cNvSpPr>
            <a:spLocks noChangeArrowheads="1"/>
          </p:cNvSpPr>
          <p:nvPr/>
        </p:nvSpPr>
        <p:spPr bwMode="auto">
          <a:xfrm rot="4256796">
            <a:off x="9193672" y="4973885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2" name="Oval 21"/>
          <p:cNvSpPr>
            <a:spLocks noChangeArrowheads="1"/>
          </p:cNvSpPr>
          <p:nvPr/>
        </p:nvSpPr>
        <p:spPr bwMode="auto">
          <a:xfrm rot="4256796">
            <a:off x="9069494" y="428526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3" name="Oval 22"/>
          <p:cNvSpPr>
            <a:spLocks noChangeArrowheads="1"/>
          </p:cNvSpPr>
          <p:nvPr/>
        </p:nvSpPr>
        <p:spPr bwMode="auto">
          <a:xfrm rot="4256796">
            <a:off x="9154160" y="4640862"/>
            <a:ext cx="126436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4" name="Oval 23"/>
          <p:cNvSpPr>
            <a:spLocks noChangeArrowheads="1"/>
          </p:cNvSpPr>
          <p:nvPr/>
        </p:nvSpPr>
        <p:spPr bwMode="auto">
          <a:xfrm rot="4256796">
            <a:off x="9051432" y="448846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5" name="Oval 24"/>
          <p:cNvSpPr>
            <a:spLocks noChangeArrowheads="1"/>
          </p:cNvSpPr>
          <p:nvPr/>
        </p:nvSpPr>
        <p:spPr bwMode="auto">
          <a:xfrm rot="4256796">
            <a:off x="9020951" y="5047263"/>
            <a:ext cx="128693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6" name="Oval 25"/>
          <p:cNvSpPr>
            <a:spLocks noChangeArrowheads="1"/>
          </p:cNvSpPr>
          <p:nvPr/>
        </p:nvSpPr>
        <p:spPr bwMode="auto">
          <a:xfrm rot="4256796">
            <a:off x="9058205" y="4797779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7" name="Oval 26"/>
          <p:cNvSpPr>
            <a:spLocks noChangeArrowheads="1"/>
          </p:cNvSpPr>
          <p:nvPr/>
        </p:nvSpPr>
        <p:spPr bwMode="auto">
          <a:xfrm rot="4256796">
            <a:off x="8885485" y="4360898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 rot="4256796">
            <a:off x="8798561" y="5122899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699" name="Oval 28"/>
          <p:cNvSpPr>
            <a:spLocks noChangeArrowheads="1"/>
          </p:cNvSpPr>
          <p:nvPr/>
        </p:nvSpPr>
        <p:spPr bwMode="auto">
          <a:xfrm rot="4256796">
            <a:off x="8897903" y="4617157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0" name="Oval 29"/>
          <p:cNvSpPr>
            <a:spLocks noChangeArrowheads="1"/>
          </p:cNvSpPr>
          <p:nvPr/>
        </p:nvSpPr>
        <p:spPr bwMode="auto">
          <a:xfrm rot="4256796">
            <a:off x="8885485" y="4871156"/>
            <a:ext cx="128693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1" name="Oval 30"/>
          <p:cNvSpPr>
            <a:spLocks noChangeArrowheads="1"/>
          </p:cNvSpPr>
          <p:nvPr/>
        </p:nvSpPr>
        <p:spPr bwMode="auto">
          <a:xfrm rot="4256796">
            <a:off x="8676641" y="440718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2" name="Oval 31"/>
          <p:cNvSpPr>
            <a:spLocks noChangeArrowheads="1"/>
          </p:cNvSpPr>
          <p:nvPr/>
        </p:nvSpPr>
        <p:spPr bwMode="auto">
          <a:xfrm rot="4256796">
            <a:off x="8668739" y="4920827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3" name="Oval 32"/>
          <p:cNvSpPr>
            <a:spLocks noChangeArrowheads="1"/>
          </p:cNvSpPr>
          <p:nvPr/>
        </p:nvSpPr>
        <p:spPr bwMode="auto">
          <a:xfrm rot="4256796">
            <a:off x="8660836" y="4687147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4" name="Oval 33"/>
          <p:cNvSpPr>
            <a:spLocks noChangeArrowheads="1"/>
          </p:cNvSpPr>
          <p:nvPr/>
        </p:nvSpPr>
        <p:spPr bwMode="auto">
          <a:xfrm rot="4256796">
            <a:off x="8453121" y="4693921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5" name="Oval 34"/>
          <p:cNvSpPr>
            <a:spLocks noChangeArrowheads="1"/>
          </p:cNvSpPr>
          <p:nvPr/>
        </p:nvSpPr>
        <p:spPr bwMode="auto">
          <a:xfrm rot="4256796">
            <a:off x="8471183" y="4888090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6" name="Oval 35"/>
          <p:cNvSpPr>
            <a:spLocks noChangeArrowheads="1"/>
          </p:cNvSpPr>
          <p:nvPr/>
        </p:nvSpPr>
        <p:spPr bwMode="auto">
          <a:xfrm rot="4256796">
            <a:off x="8432801" y="4472659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7" name="Oval 36"/>
          <p:cNvSpPr>
            <a:spLocks noChangeArrowheads="1"/>
          </p:cNvSpPr>
          <p:nvPr/>
        </p:nvSpPr>
        <p:spPr bwMode="auto">
          <a:xfrm rot="4256796" flipV="1">
            <a:off x="7184249" y="5253850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8" name="Oval 37"/>
          <p:cNvSpPr>
            <a:spLocks noChangeArrowheads="1"/>
          </p:cNvSpPr>
          <p:nvPr/>
        </p:nvSpPr>
        <p:spPr bwMode="auto">
          <a:xfrm rot="4256796" flipV="1">
            <a:off x="7007013" y="5130800"/>
            <a:ext cx="128694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09" name="Oval 38"/>
          <p:cNvSpPr>
            <a:spLocks noChangeArrowheads="1"/>
          </p:cNvSpPr>
          <p:nvPr/>
        </p:nvSpPr>
        <p:spPr bwMode="auto">
          <a:xfrm rot="4256796" flipV="1">
            <a:off x="6957343" y="5376898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0" name="Oval 39"/>
          <p:cNvSpPr>
            <a:spLocks noChangeArrowheads="1"/>
          </p:cNvSpPr>
          <p:nvPr/>
        </p:nvSpPr>
        <p:spPr bwMode="auto">
          <a:xfrm rot="4256796" flipV="1">
            <a:off x="7026205" y="5578970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1" name="Oval 40"/>
          <p:cNvSpPr>
            <a:spLocks noChangeArrowheads="1"/>
          </p:cNvSpPr>
          <p:nvPr/>
        </p:nvSpPr>
        <p:spPr bwMode="auto">
          <a:xfrm rot="4256796" flipV="1">
            <a:off x="6730436" y="5328356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2" name="Oval 41"/>
          <p:cNvSpPr>
            <a:spLocks noChangeArrowheads="1"/>
          </p:cNvSpPr>
          <p:nvPr/>
        </p:nvSpPr>
        <p:spPr bwMode="auto">
          <a:xfrm rot="4256796" flipV="1">
            <a:off x="6753015" y="5538330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3" name="Oval 42"/>
          <p:cNvSpPr>
            <a:spLocks noChangeArrowheads="1"/>
          </p:cNvSpPr>
          <p:nvPr/>
        </p:nvSpPr>
        <p:spPr bwMode="auto">
          <a:xfrm rot="4256796" flipV="1">
            <a:off x="7267787" y="5495432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4" name="Oval 43"/>
          <p:cNvSpPr>
            <a:spLocks noChangeArrowheads="1"/>
          </p:cNvSpPr>
          <p:nvPr/>
        </p:nvSpPr>
        <p:spPr bwMode="auto">
          <a:xfrm rot="4256796" flipV="1">
            <a:off x="7459698" y="5387058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5" name="Oval 44"/>
          <p:cNvSpPr>
            <a:spLocks noChangeArrowheads="1"/>
          </p:cNvSpPr>
          <p:nvPr/>
        </p:nvSpPr>
        <p:spPr bwMode="auto">
          <a:xfrm rot="4256796" flipV="1">
            <a:off x="7238436" y="5016782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6" name="Oval 45"/>
          <p:cNvSpPr>
            <a:spLocks noChangeArrowheads="1"/>
          </p:cNvSpPr>
          <p:nvPr/>
        </p:nvSpPr>
        <p:spPr bwMode="auto">
          <a:xfrm rot="4256796" flipV="1">
            <a:off x="7373902" y="5138702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7" name="Oval 46"/>
          <p:cNvSpPr>
            <a:spLocks noChangeArrowheads="1"/>
          </p:cNvSpPr>
          <p:nvPr/>
        </p:nvSpPr>
        <p:spPr bwMode="auto">
          <a:xfrm rot="4256796" flipV="1">
            <a:off x="7550009" y="5560907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8" name="Oval 47"/>
          <p:cNvSpPr>
            <a:spLocks noChangeArrowheads="1"/>
          </p:cNvSpPr>
          <p:nvPr/>
        </p:nvSpPr>
        <p:spPr bwMode="auto">
          <a:xfrm rot="4256796" flipV="1">
            <a:off x="7658382" y="5373511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19" name="Oval 48"/>
          <p:cNvSpPr>
            <a:spLocks noChangeArrowheads="1"/>
          </p:cNvSpPr>
          <p:nvPr/>
        </p:nvSpPr>
        <p:spPr bwMode="auto">
          <a:xfrm rot="4256796" flipV="1">
            <a:off x="7798364" y="5486400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0" name="Oval 49"/>
          <p:cNvSpPr>
            <a:spLocks noChangeArrowheads="1"/>
          </p:cNvSpPr>
          <p:nvPr/>
        </p:nvSpPr>
        <p:spPr bwMode="auto">
          <a:xfrm rot="4256796" flipV="1">
            <a:off x="7474373" y="4866640"/>
            <a:ext cx="126436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1" name="Oval 50"/>
          <p:cNvSpPr>
            <a:spLocks noChangeArrowheads="1"/>
          </p:cNvSpPr>
          <p:nvPr/>
        </p:nvSpPr>
        <p:spPr bwMode="auto">
          <a:xfrm rot="4256796" flipV="1">
            <a:off x="7624517" y="5199663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2" name="Oval 51"/>
          <p:cNvSpPr>
            <a:spLocks noChangeArrowheads="1"/>
          </p:cNvSpPr>
          <p:nvPr/>
        </p:nvSpPr>
        <p:spPr bwMode="auto">
          <a:xfrm rot="4256796" flipV="1">
            <a:off x="7610970" y="5016783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3" name="Oval 52"/>
          <p:cNvSpPr>
            <a:spLocks noChangeArrowheads="1"/>
          </p:cNvSpPr>
          <p:nvPr/>
        </p:nvSpPr>
        <p:spPr bwMode="auto">
          <a:xfrm rot="4256796" flipV="1">
            <a:off x="7980116" y="5437858"/>
            <a:ext cx="128694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4" name="Oval 53"/>
          <p:cNvSpPr>
            <a:spLocks noChangeArrowheads="1"/>
          </p:cNvSpPr>
          <p:nvPr/>
        </p:nvSpPr>
        <p:spPr bwMode="auto">
          <a:xfrm rot="4256796" flipV="1">
            <a:off x="7797236" y="5264009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5" name="Oval 54"/>
          <p:cNvSpPr>
            <a:spLocks noChangeArrowheads="1"/>
          </p:cNvSpPr>
          <p:nvPr/>
        </p:nvSpPr>
        <p:spPr bwMode="auto">
          <a:xfrm rot="4256796" flipV="1">
            <a:off x="7666285" y="4812454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6" name="Oval 55"/>
          <p:cNvSpPr>
            <a:spLocks noChangeArrowheads="1"/>
          </p:cNvSpPr>
          <p:nvPr/>
        </p:nvSpPr>
        <p:spPr bwMode="auto">
          <a:xfrm rot="4256796" flipV="1">
            <a:off x="8202507" y="5359965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7" name="Oval 56"/>
          <p:cNvSpPr>
            <a:spLocks noChangeArrowheads="1"/>
          </p:cNvSpPr>
          <p:nvPr/>
        </p:nvSpPr>
        <p:spPr bwMode="auto">
          <a:xfrm rot="4256796" flipV="1">
            <a:off x="7811912" y="5023556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8" name="Oval 57"/>
          <p:cNvSpPr>
            <a:spLocks noChangeArrowheads="1"/>
          </p:cNvSpPr>
          <p:nvPr/>
        </p:nvSpPr>
        <p:spPr bwMode="auto">
          <a:xfrm rot="4256796" flipV="1">
            <a:off x="7977859" y="5214338"/>
            <a:ext cx="126436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29" name="Oval 58"/>
          <p:cNvSpPr>
            <a:spLocks noChangeArrowheads="1"/>
          </p:cNvSpPr>
          <p:nvPr/>
        </p:nvSpPr>
        <p:spPr bwMode="auto">
          <a:xfrm rot="4256796" flipV="1">
            <a:off x="7857067" y="4721014"/>
            <a:ext cx="128693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0" name="Oval 59"/>
          <p:cNvSpPr>
            <a:spLocks noChangeArrowheads="1"/>
          </p:cNvSpPr>
          <p:nvPr/>
        </p:nvSpPr>
        <p:spPr bwMode="auto">
          <a:xfrm rot="4256796" flipV="1">
            <a:off x="8179930" y="5118383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1" name="Oval 60"/>
          <p:cNvSpPr>
            <a:spLocks noChangeArrowheads="1"/>
          </p:cNvSpPr>
          <p:nvPr/>
        </p:nvSpPr>
        <p:spPr bwMode="auto">
          <a:xfrm rot="4256796" flipV="1">
            <a:off x="8042204" y="4930987"/>
            <a:ext cx="128694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2" name="Oval 61"/>
          <p:cNvSpPr>
            <a:spLocks noChangeArrowheads="1"/>
          </p:cNvSpPr>
          <p:nvPr/>
        </p:nvSpPr>
        <p:spPr bwMode="auto">
          <a:xfrm rot="4256796" flipV="1">
            <a:off x="8210409" y="4807937"/>
            <a:ext cx="126436" cy="128694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3" name="Oval 62"/>
          <p:cNvSpPr>
            <a:spLocks noChangeArrowheads="1"/>
          </p:cNvSpPr>
          <p:nvPr/>
        </p:nvSpPr>
        <p:spPr bwMode="auto">
          <a:xfrm rot="4256796" flipV="1">
            <a:off x="8297335" y="4991948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4" name="Oval 63"/>
          <p:cNvSpPr>
            <a:spLocks noChangeArrowheads="1"/>
          </p:cNvSpPr>
          <p:nvPr/>
        </p:nvSpPr>
        <p:spPr bwMode="auto">
          <a:xfrm rot="4256796" flipV="1">
            <a:off x="8088490" y="4622801"/>
            <a:ext cx="128693" cy="12643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5" name="Oval 64"/>
          <p:cNvSpPr>
            <a:spLocks noChangeArrowheads="1"/>
          </p:cNvSpPr>
          <p:nvPr/>
        </p:nvSpPr>
        <p:spPr bwMode="auto">
          <a:xfrm rot="4256796" flipV="1">
            <a:off x="8572783" y="5125156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6" name="Oval 65"/>
          <p:cNvSpPr>
            <a:spLocks noChangeArrowheads="1"/>
          </p:cNvSpPr>
          <p:nvPr/>
        </p:nvSpPr>
        <p:spPr bwMode="auto">
          <a:xfrm rot="4256796" flipV="1">
            <a:off x="8401192" y="5271912"/>
            <a:ext cx="128693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7" name="Oval 66"/>
          <p:cNvSpPr>
            <a:spLocks noChangeArrowheads="1"/>
          </p:cNvSpPr>
          <p:nvPr/>
        </p:nvSpPr>
        <p:spPr bwMode="auto">
          <a:xfrm rot="4256796" flipV="1">
            <a:off x="8252179" y="4551681"/>
            <a:ext cx="128694" cy="12869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endParaRPr lang="nl-NL"/>
          </a:p>
        </p:txBody>
      </p:sp>
      <p:sp>
        <p:nvSpPr>
          <p:cNvPr id="28738" name="AutoShape 68"/>
          <p:cNvSpPr>
            <a:spLocks noChangeArrowheads="1"/>
          </p:cNvSpPr>
          <p:nvPr/>
        </p:nvSpPr>
        <p:spPr bwMode="auto">
          <a:xfrm flipV="1">
            <a:off x="3142827" y="4660053"/>
            <a:ext cx="1733973" cy="130048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8739" name="Text Box 70"/>
          <p:cNvSpPr txBox="1">
            <a:spLocks noChangeArrowheads="1"/>
          </p:cNvSpPr>
          <p:nvPr/>
        </p:nvSpPr>
        <p:spPr bwMode="auto">
          <a:xfrm>
            <a:off x="3098655" y="7511331"/>
            <a:ext cx="4504178" cy="5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500" b="0" dirty="0">
                <a:solidFill>
                  <a:schemeClr val="bg1"/>
                </a:solidFill>
                <a:latin typeface="+mj-lt"/>
              </a:rPr>
              <a:t>D</a:t>
            </a:r>
            <a:r>
              <a:rPr lang="en-GB" sz="2500" b="0" dirty="0" smtClean="0">
                <a:solidFill>
                  <a:schemeClr val="bg1"/>
                </a:solidFill>
                <a:latin typeface="+mj-lt"/>
              </a:rPr>
              <a:t>ata appears to be correlated</a:t>
            </a:r>
            <a:endParaRPr lang="en-GB" sz="25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740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</a:t>
            </a:r>
          </a:p>
        </p:txBody>
      </p:sp>
      <p:graphicFrame>
        <p:nvGraphicFramePr>
          <p:cNvPr id="286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988684"/>
              </p:ext>
            </p:extLst>
          </p:nvPr>
        </p:nvGraphicFramePr>
        <p:xfrm>
          <a:off x="1031875" y="2276475"/>
          <a:ext cx="2963863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5" name="Equation" r:id="rId3" imgW="952200" imgH="711000" progId="Equation.3">
                  <p:embed/>
                </p:oleObj>
              </mc:Choice>
              <mc:Fallback>
                <p:oleObj name="Equation" r:id="rId3" imgW="952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276475"/>
                        <a:ext cx="2963863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31227"/>
              </p:ext>
            </p:extLst>
          </p:nvPr>
        </p:nvGraphicFramePr>
        <p:xfrm>
          <a:off x="11360150" y="7261225"/>
          <a:ext cx="5143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6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150" y="7261225"/>
                        <a:ext cx="5143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18805"/>
              </p:ext>
            </p:extLst>
          </p:nvPr>
        </p:nvGraphicFramePr>
        <p:xfrm>
          <a:off x="5557838" y="3468688"/>
          <a:ext cx="552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7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468688"/>
                        <a:ext cx="552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29792" y="8863151"/>
            <a:ext cx="3033712" cy="519112"/>
          </a:xfrm>
          <a:prstGeom prst="rect">
            <a:avLst/>
          </a:prstGeom>
        </p:spPr>
        <p:txBody>
          <a:bodyPr/>
          <a:lstStyle/>
          <a:p>
            <a:pPr algn="l"/>
            <a:fld id="{EB5C5CCF-FD16-409F-8BB5-8E1B0A44DA51}" type="slidenum">
              <a:rPr lang="en-US" sz="2800" smtClean="0">
                <a:solidFill>
                  <a:schemeClr val="bg1"/>
                </a:solidFill>
                <a:latin typeface="+mj-lt"/>
              </a:rPr>
              <a:pPr algn="l"/>
              <a:t>40</a:t>
            </a:fld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26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a </a:t>
            </a:r>
            <a:r>
              <a:rPr lang="en-US" dirty="0" smtClean="0"/>
              <a:t>mean-centered</a:t>
            </a:r>
            <a:br>
              <a:rPr lang="en-US" dirty="0" smtClean="0"/>
            </a:br>
            <a:r>
              <a:rPr lang="en-US" dirty="0" smtClean="0"/>
              <a:t>coordinate </a:t>
            </a:r>
            <a:r>
              <a:rPr lang="en-US" dirty="0"/>
              <a:t>system</a:t>
            </a:r>
          </a:p>
          <a:p>
            <a:endParaRPr lang="en-US" dirty="0" smtClean="0"/>
          </a:p>
          <a:p>
            <a:r>
              <a:rPr lang="en-GB" dirty="0"/>
              <a:t>Calculate the </a:t>
            </a:r>
            <a:r>
              <a:rPr lang="en-GB" dirty="0" smtClean="0"/>
              <a:t>covariance matrix: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>
                <a:solidFill>
                  <a:schemeClr val="bg1"/>
                </a:solidFill>
              </a:rPr>
              <a:t>Diagonal terms are the </a:t>
            </a:r>
            <a:r>
              <a:rPr lang="en-GB" dirty="0" smtClean="0">
                <a:solidFill>
                  <a:schemeClr val="bg1"/>
                </a:solidFill>
              </a:rPr>
              <a:t>variances </a:t>
            </a:r>
            <a:r>
              <a:rPr lang="en-GB" dirty="0">
                <a:solidFill>
                  <a:schemeClr val="bg1"/>
                </a:solidFill>
              </a:rPr>
              <a:t>in the </a:t>
            </a:r>
            <a:r>
              <a:rPr lang="en-GB" dirty="0" smtClean="0">
                <a:solidFill>
                  <a:schemeClr val="bg1"/>
                </a:solidFill>
              </a:rPr>
              <a:t>two directions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Off-diagonal terms are the </a:t>
            </a:r>
            <a:r>
              <a:rPr lang="en-US" dirty="0" err="1" smtClean="0">
                <a:solidFill>
                  <a:schemeClr val="bg1"/>
                </a:solidFill>
              </a:rPr>
              <a:t>covariances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/cross-correlations</a:t>
            </a:r>
          </a:p>
          <a:p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29698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916"/>
              </p:ext>
            </p:extLst>
          </p:nvPr>
        </p:nvGraphicFramePr>
        <p:xfrm>
          <a:off x="1779588" y="4141788"/>
          <a:ext cx="38100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8" name="Equation" r:id="rId3" imgW="1638000" imgH="863280" progId="Equation.3">
                  <p:embed/>
                </p:oleObj>
              </mc:Choice>
              <mc:Fallback>
                <p:oleObj name="Equation" r:id="rId3" imgW="16380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141788"/>
                        <a:ext cx="3810000" cy="201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Oval 84"/>
          <p:cNvSpPr>
            <a:spLocks noChangeArrowheads="1"/>
          </p:cNvSpPr>
          <p:nvPr/>
        </p:nvSpPr>
        <p:spPr bwMode="auto">
          <a:xfrm>
            <a:off x="1533848" y="4012705"/>
            <a:ext cx="2312928" cy="129523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9713" name="Oval 85"/>
          <p:cNvSpPr>
            <a:spLocks noChangeArrowheads="1"/>
          </p:cNvSpPr>
          <p:nvPr/>
        </p:nvSpPr>
        <p:spPr bwMode="auto">
          <a:xfrm>
            <a:off x="3571348" y="4900979"/>
            <a:ext cx="2354988" cy="12719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9717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Covariance Matrix</a:t>
            </a:r>
          </a:p>
        </p:txBody>
      </p: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6527799" y="1565275"/>
            <a:ext cx="6043614" cy="4340225"/>
            <a:chOff x="4072227" y="1294835"/>
            <a:chExt cx="4476750" cy="3214981"/>
          </a:xfrm>
        </p:grpSpPr>
        <p:grpSp>
          <p:nvGrpSpPr>
            <p:cNvPr id="157" name="Group 5"/>
            <p:cNvGrpSpPr>
              <a:grpSpLocks/>
            </p:cNvGrpSpPr>
            <p:nvPr/>
          </p:nvGrpSpPr>
          <p:grpSpPr bwMode="auto">
            <a:xfrm>
              <a:off x="4929188" y="1981200"/>
              <a:ext cx="2424112" cy="1066800"/>
              <a:chOff x="3138" y="1252"/>
              <a:chExt cx="1527" cy="672"/>
            </a:xfrm>
          </p:grpSpPr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 rot="4256796">
                <a:off x="4380" y="1349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Oval 7"/>
              <p:cNvSpPr>
                <a:spLocks noChangeArrowheads="1"/>
              </p:cNvSpPr>
              <p:nvPr/>
            </p:nvSpPr>
            <p:spPr bwMode="auto">
              <a:xfrm rot="4256796">
                <a:off x="4408" y="125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Oval 8"/>
              <p:cNvSpPr>
                <a:spLocks noChangeArrowheads="1"/>
              </p:cNvSpPr>
              <p:nvPr/>
            </p:nvSpPr>
            <p:spPr bwMode="auto">
              <a:xfrm rot="4256796">
                <a:off x="4493" y="133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Oval 9"/>
              <p:cNvSpPr>
                <a:spLocks noChangeArrowheads="1"/>
              </p:cNvSpPr>
              <p:nvPr/>
            </p:nvSpPr>
            <p:spPr bwMode="auto">
              <a:xfrm rot="4256796">
                <a:off x="4524" y="142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Oval 10"/>
              <p:cNvSpPr>
                <a:spLocks noChangeArrowheads="1"/>
              </p:cNvSpPr>
              <p:nvPr/>
            </p:nvSpPr>
            <p:spPr bwMode="auto">
              <a:xfrm rot="4256796">
                <a:off x="4559" y="125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Oval 11"/>
              <p:cNvSpPr>
                <a:spLocks noChangeArrowheads="1"/>
              </p:cNvSpPr>
              <p:nvPr/>
            </p:nvSpPr>
            <p:spPr bwMode="auto">
              <a:xfrm rot="4256796">
                <a:off x="4608" y="133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Oval 12"/>
              <p:cNvSpPr>
                <a:spLocks noChangeArrowheads="1"/>
              </p:cNvSpPr>
              <p:nvPr/>
            </p:nvSpPr>
            <p:spPr bwMode="auto">
              <a:xfrm rot="4256796">
                <a:off x="4416" y="1458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Oval 13"/>
              <p:cNvSpPr>
                <a:spLocks noChangeArrowheads="1"/>
              </p:cNvSpPr>
              <p:nvPr/>
            </p:nvSpPr>
            <p:spPr bwMode="auto">
              <a:xfrm rot="4256796">
                <a:off x="4320" y="147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Oval 14"/>
              <p:cNvSpPr>
                <a:spLocks noChangeArrowheads="1"/>
              </p:cNvSpPr>
              <p:nvPr/>
            </p:nvSpPr>
            <p:spPr bwMode="auto">
              <a:xfrm rot="4256796">
                <a:off x="4296" y="128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Oval 15"/>
              <p:cNvSpPr>
                <a:spLocks noChangeArrowheads="1"/>
              </p:cNvSpPr>
              <p:nvPr/>
            </p:nvSpPr>
            <p:spPr bwMode="auto">
              <a:xfrm rot="4256796">
                <a:off x="4282" y="136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Oval 16"/>
              <p:cNvSpPr>
                <a:spLocks noChangeArrowheads="1"/>
              </p:cNvSpPr>
              <p:nvPr/>
            </p:nvSpPr>
            <p:spPr bwMode="auto">
              <a:xfrm rot="4256796">
                <a:off x="4336" y="1557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Oval 17"/>
              <p:cNvSpPr>
                <a:spLocks noChangeArrowheads="1"/>
              </p:cNvSpPr>
              <p:nvPr/>
            </p:nvSpPr>
            <p:spPr bwMode="auto">
              <a:xfrm rot="4256796">
                <a:off x="4247" y="152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1" name="Oval 18"/>
              <p:cNvSpPr>
                <a:spLocks noChangeArrowheads="1"/>
              </p:cNvSpPr>
              <p:nvPr/>
            </p:nvSpPr>
            <p:spPr bwMode="auto">
              <a:xfrm rot="4256796">
                <a:off x="4229" y="1599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 rot="4256796">
                <a:off x="4174" y="1294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Oval 20"/>
              <p:cNvSpPr>
                <a:spLocks noChangeArrowheads="1"/>
              </p:cNvSpPr>
              <p:nvPr/>
            </p:nvSpPr>
            <p:spPr bwMode="auto">
              <a:xfrm rot="4256796">
                <a:off x="4212" y="1451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Oval 21"/>
              <p:cNvSpPr>
                <a:spLocks noChangeArrowheads="1"/>
              </p:cNvSpPr>
              <p:nvPr/>
            </p:nvSpPr>
            <p:spPr bwMode="auto">
              <a:xfrm rot="4256796">
                <a:off x="4166" y="1384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Oval 22"/>
              <p:cNvSpPr>
                <a:spLocks noChangeArrowheads="1"/>
              </p:cNvSpPr>
              <p:nvPr/>
            </p:nvSpPr>
            <p:spPr bwMode="auto">
              <a:xfrm rot="4256796">
                <a:off x="4152" y="1632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Oval 23"/>
              <p:cNvSpPr>
                <a:spLocks noChangeArrowheads="1"/>
              </p:cNvSpPr>
              <p:nvPr/>
            </p:nvSpPr>
            <p:spPr bwMode="auto">
              <a:xfrm rot="4256796">
                <a:off x="4169" y="152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7" name="Oval 24"/>
              <p:cNvSpPr>
                <a:spLocks noChangeArrowheads="1"/>
              </p:cNvSpPr>
              <p:nvPr/>
            </p:nvSpPr>
            <p:spPr bwMode="auto">
              <a:xfrm rot="4256796">
                <a:off x="4093" y="1327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Oval 25"/>
              <p:cNvSpPr>
                <a:spLocks noChangeArrowheads="1"/>
              </p:cNvSpPr>
              <p:nvPr/>
            </p:nvSpPr>
            <p:spPr bwMode="auto">
              <a:xfrm rot="4256796">
                <a:off x="4054" y="1665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Oval 26"/>
              <p:cNvSpPr>
                <a:spLocks noChangeArrowheads="1"/>
              </p:cNvSpPr>
              <p:nvPr/>
            </p:nvSpPr>
            <p:spPr bwMode="auto">
              <a:xfrm rot="4256796">
                <a:off x="4098" y="144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Oval 27"/>
              <p:cNvSpPr>
                <a:spLocks noChangeArrowheads="1"/>
              </p:cNvSpPr>
              <p:nvPr/>
            </p:nvSpPr>
            <p:spPr bwMode="auto">
              <a:xfrm rot="4256796">
                <a:off x="4092" y="1554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Oval 28"/>
              <p:cNvSpPr>
                <a:spLocks noChangeArrowheads="1"/>
              </p:cNvSpPr>
              <p:nvPr/>
            </p:nvSpPr>
            <p:spPr bwMode="auto">
              <a:xfrm rot="4256796">
                <a:off x="4000" y="134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Oval 29"/>
              <p:cNvSpPr>
                <a:spLocks noChangeArrowheads="1"/>
              </p:cNvSpPr>
              <p:nvPr/>
            </p:nvSpPr>
            <p:spPr bwMode="auto">
              <a:xfrm rot="4256796">
                <a:off x="3997" y="1575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Oval 30"/>
              <p:cNvSpPr>
                <a:spLocks noChangeArrowheads="1"/>
              </p:cNvSpPr>
              <p:nvPr/>
            </p:nvSpPr>
            <p:spPr bwMode="auto">
              <a:xfrm rot="4256796">
                <a:off x="3993" y="147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Oval 31"/>
              <p:cNvSpPr>
                <a:spLocks noChangeArrowheads="1"/>
              </p:cNvSpPr>
              <p:nvPr/>
            </p:nvSpPr>
            <p:spPr bwMode="auto">
              <a:xfrm rot="4256796">
                <a:off x="3901" y="1475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Oval 32"/>
              <p:cNvSpPr>
                <a:spLocks noChangeArrowheads="1"/>
              </p:cNvSpPr>
              <p:nvPr/>
            </p:nvSpPr>
            <p:spPr bwMode="auto">
              <a:xfrm rot="4256796">
                <a:off x="3909" y="156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Oval 33"/>
              <p:cNvSpPr>
                <a:spLocks noChangeArrowheads="1"/>
              </p:cNvSpPr>
              <p:nvPr/>
            </p:nvSpPr>
            <p:spPr bwMode="auto">
              <a:xfrm rot="4256796">
                <a:off x="3892" y="1377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Oval 34"/>
              <p:cNvSpPr>
                <a:spLocks noChangeArrowheads="1"/>
              </p:cNvSpPr>
              <p:nvPr/>
            </p:nvSpPr>
            <p:spPr bwMode="auto">
              <a:xfrm rot="4256796" flipV="1">
                <a:off x="3339" y="1723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Oval 35"/>
              <p:cNvSpPr>
                <a:spLocks noChangeArrowheads="1"/>
              </p:cNvSpPr>
              <p:nvPr/>
            </p:nvSpPr>
            <p:spPr bwMode="auto">
              <a:xfrm rot="4256796" flipV="1">
                <a:off x="3260" y="1669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Oval 36"/>
              <p:cNvSpPr>
                <a:spLocks noChangeArrowheads="1"/>
              </p:cNvSpPr>
              <p:nvPr/>
            </p:nvSpPr>
            <p:spPr bwMode="auto">
              <a:xfrm rot="4256796" flipV="1">
                <a:off x="3239" y="1777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Oval 37"/>
              <p:cNvSpPr>
                <a:spLocks noChangeArrowheads="1"/>
              </p:cNvSpPr>
              <p:nvPr/>
            </p:nvSpPr>
            <p:spPr bwMode="auto">
              <a:xfrm rot="4256796" flipV="1">
                <a:off x="3269" y="1867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Oval 38"/>
              <p:cNvSpPr>
                <a:spLocks noChangeArrowheads="1"/>
              </p:cNvSpPr>
              <p:nvPr/>
            </p:nvSpPr>
            <p:spPr bwMode="auto">
              <a:xfrm rot="4256796" flipV="1">
                <a:off x="3138" y="1756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Oval 39"/>
              <p:cNvSpPr>
                <a:spLocks noChangeArrowheads="1"/>
              </p:cNvSpPr>
              <p:nvPr/>
            </p:nvSpPr>
            <p:spPr bwMode="auto">
              <a:xfrm rot="4256796" flipV="1">
                <a:off x="3148" y="1849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Oval 40"/>
              <p:cNvSpPr>
                <a:spLocks noChangeArrowheads="1"/>
              </p:cNvSpPr>
              <p:nvPr/>
            </p:nvSpPr>
            <p:spPr bwMode="auto">
              <a:xfrm rot="4256796" flipV="1">
                <a:off x="3376" y="183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Oval 41"/>
              <p:cNvSpPr>
                <a:spLocks noChangeArrowheads="1"/>
              </p:cNvSpPr>
              <p:nvPr/>
            </p:nvSpPr>
            <p:spPr bwMode="auto">
              <a:xfrm rot="4256796" flipV="1">
                <a:off x="3461" y="178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Oval 42"/>
              <p:cNvSpPr>
                <a:spLocks noChangeArrowheads="1"/>
              </p:cNvSpPr>
              <p:nvPr/>
            </p:nvSpPr>
            <p:spPr bwMode="auto">
              <a:xfrm rot="4256796" flipV="1">
                <a:off x="3363" y="161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Oval 43"/>
              <p:cNvSpPr>
                <a:spLocks noChangeArrowheads="1"/>
              </p:cNvSpPr>
              <p:nvPr/>
            </p:nvSpPr>
            <p:spPr bwMode="auto">
              <a:xfrm rot="4256796" flipV="1">
                <a:off x="3423" y="167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Oval 44"/>
              <p:cNvSpPr>
                <a:spLocks noChangeArrowheads="1"/>
              </p:cNvSpPr>
              <p:nvPr/>
            </p:nvSpPr>
            <p:spPr bwMode="auto">
              <a:xfrm rot="4256796" flipV="1">
                <a:off x="3501" y="1859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Oval 45"/>
              <p:cNvSpPr>
                <a:spLocks noChangeArrowheads="1"/>
              </p:cNvSpPr>
              <p:nvPr/>
            </p:nvSpPr>
            <p:spPr bwMode="auto">
              <a:xfrm rot="4256796" flipV="1">
                <a:off x="3549" y="1776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Oval 46"/>
              <p:cNvSpPr>
                <a:spLocks noChangeArrowheads="1"/>
              </p:cNvSpPr>
              <p:nvPr/>
            </p:nvSpPr>
            <p:spPr bwMode="auto">
              <a:xfrm rot="4256796" flipV="1">
                <a:off x="3611" y="1826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Oval 47"/>
              <p:cNvSpPr>
                <a:spLocks noChangeArrowheads="1"/>
              </p:cNvSpPr>
              <p:nvPr/>
            </p:nvSpPr>
            <p:spPr bwMode="auto">
              <a:xfrm rot="4256796" flipV="1">
                <a:off x="3468" y="1551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Oval 48"/>
              <p:cNvSpPr>
                <a:spLocks noChangeArrowheads="1"/>
              </p:cNvSpPr>
              <p:nvPr/>
            </p:nvSpPr>
            <p:spPr bwMode="auto">
              <a:xfrm rot="4256796" flipV="1">
                <a:off x="3534" y="1699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Oval 49"/>
              <p:cNvSpPr>
                <a:spLocks noChangeArrowheads="1"/>
              </p:cNvSpPr>
              <p:nvPr/>
            </p:nvSpPr>
            <p:spPr bwMode="auto">
              <a:xfrm rot="4256796" flipV="1">
                <a:off x="3528" y="161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Oval 50"/>
              <p:cNvSpPr>
                <a:spLocks noChangeArrowheads="1"/>
              </p:cNvSpPr>
              <p:nvPr/>
            </p:nvSpPr>
            <p:spPr bwMode="auto">
              <a:xfrm rot="4256796" flipV="1">
                <a:off x="3691" y="1805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Oval 51"/>
              <p:cNvSpPr>
                <a:spLocks noChangeArrowheads="1"/>
              </p:cNvSpPr>
              <p:nvPr/>
            </p:nvSpPr>
            <p:spPr bwMode="auto">
              <a:xfrm rot="4256796" flipV="1">
                <a:off x="3611" y="1727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Oval 52"/>
              <p:cNvSpPr>
                <a:spLocks noChangeArrowheads="1"/>
              </p:cNvSpPr>
              <p:nvPr/>
            </p:nvSpPr>
            <p:spPr bwMode="auto">
              <a:xfrm rot="4256796" flipV="1">
                <a:off x="3553" y="1527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Oval 53"/>
              <p:cNvSpPr>
                <a:spLocks noChangeArrowheads="1"/>
              </p:cNvSpPr>
              <p:nvPr/>
            </p:nvSpPr>
            <p:spPr bwMode="auto">
              <a:xfrm rot="4256796" flipV="1">
                <a:off x="3790" y="177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Oval 54"/>
              <p:cNvSpPr>
                <a:spLocks noChangeArrowheads="1"/>
              </p:cNvSpPr>
              <p:nvPr/>
            </p:nvSpPr>
            <p:spPr bwMode="auto">
              <a:xfrm rot="4256796" flipV="1">
                <a:off x="3617" y="162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Oval 55"/>
              <p:cNvSpPr>
                <a:spLocks noChangeArrowheads="1"/>
              </p:cNvSpPr>
              <p:nvPr/>
            </p:nvSpPr>
            <p:spPr bwMode="auto">
              <a:xfrm rot="4256796" flipV="1">
                <a:off x="3691" y="1705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Oval 56"/>
              <p:cNvSpPr>
                <a:spLocks noChangeArrowheads="1"/>
              </p:cNvSpPr>
              <p:nvPr/>
            </p:nvSpPr>
            <p:spPr bwMode="auto">
              <a:xfrm rot="4256796" flipV="1">
                <a:off x="3637" y="1487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Oval 57"/>
              <p:cNvSpPr>
                <a:spLocks noChangeArrowheads="1"/>
              </p:cNvSpPr>
              <p:nvPr/>
            </p:nvSpPr>
            <p:spPr bwMode="auto">
              <a:xfrm rot="4256796" flipV="1">
                <a:off x="3780" y="1663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Oval 58"/>
              <p:cNvSpPr>
                <a:spLocks noChangeArrowheads="1"/>
              </p:cNvSpPr>
              <p:nvPr/>
            </p:nvSpPr>
            <p:spPr bwMode="auto">
              <a:xfrm rot="4256796" flipV="1">
                <a:off x="3719" y="158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Oval 59"/>
              <p:cNvSpPr>
                <a:spLocks noChangeArrowheads="1"/>
              </p:cNvSpPr>
              <p:nvPr/>
            </p:nvSpPr>
            <p:spPr bwMode="auto">
              <a:xfrm rot="4256796" flipV="1">
                <a:off x="3794" y="1525"/>
                <a:ext cx="56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Oval 60"/>
              <p:cNvSpPr>
                <a:spLocks noChangeArrowheads="1"/>
              </p:cNvSpPr>
              <p:nvPr/>
            </p:nvSpPr>
            <p:spPr bwMode="auto">
              <a:xfrm rot="4256796" flipV="1">
                <a:off x="3832" y="1607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Oval 61"/>
              <p:cNvSpPr>
                <a:spLocks noChangeArrowheads="1"/>
              </p:cNvSpPr>
              <p:nvPr/>
            </p:nvSpPr>
            <p:spPr bwMode="auto">
              <a:xfrm rot="4256796" flipV="1">
                <a:off x="3739" y="1444"/>
                <a:ext cx="57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62"/>
              <p:cNvSpPr>
                <a:spLocks noChangeArrowheads="1"/>
              </p:cNvSpPr>
              <p:nvPr/>
            </p:nvSpPr>
            <p:spPr bwMode="auto">
              <a:xfrm rot="4256796" flipV="1">
                <a:off x="3954" y="1666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Oval 63"/>
              <p:cNvSpPr>
                <a:spLocks noChangeArrowheads="1"/>
              </p:cNvSpPr>
              <p:nvPr/>
            </p:nvSpPr>
            <p:spPr bwMode="auto">
              <a:xfrm rot="4256796" flipV="1">
                <a:off x="3878" y="1731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64"/>
              <p:cNvSpPr>
                <a:spLocks noChangeArrowheads="1"/>
              </p:cNvSpPr>
              <p:nvPr/>
            </p:nvSpPr>
            <p:spPr bwMode="auto">
              <a:xfrm rot="4256796" flipV="1">
                <a:off x="3812" y="1412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8" name="Line 66"/>
            <p:cNvSpPr>
              <a:spLocks noChangeShapeType="1"/>
            </p:cNvSpPr>
            <p:nvPr/>
          </p:nvSpPr>
          <p:spPr bwMode="auto">
            <a:xfrm>
              <a:off x="4646613" y="1479550"/>
              <a:ext cx="0" cy="25876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67"/>
            <p:cNvSpPr>
              <a:spLocks noChangeShapeType="1"/>
            </p:cNvSpPr>
            <p:nvPr/>
          </p:nvSpPr>
          <p:spPr bwMode="auto">
            <a:xfrm rot="5400000">
              <a:off x="6555582" y="2158206"/>
              <a:ext cx="0" cy="38179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72"/>
            <p:cNvSpPr>
              <a:spLocks noChangeShapeType="1"/>
            </p:cNvSpPr>
            <p:nvPr/>
          </p:nvSpPr>
          <p:spPr bwMode="auto">
            <a:xfrm rot="7016971" flipV="1">
              <a:off x="5702300" y="1765300"/>
              <a:ext cx="401638" cy="83343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1" name="Group 76"/>
            <p:cNvGrpSpPr>
              <a:grpSpLocks/>
            </p:cNvGrpSpPr>
            <p:nvPr/>
          </p:nvGrpSpPr>
          <p:grpSpPr bwMode="auto">
            <a:xfrm>
              <a:off x="4921250" y="1295400"/>
              <a:ext cx="2438400" cy="2438400"/>
              <a:chOff x="3072" y="912"/>
              <a:chExt cx="1536" cy="1536"/>
            </a:xfrm>
          </p:grpSpPr>
          <p:sp>
            <p:nvSpPr>
              <p:cNvPr id="167" name="Line 77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Line 78"/>
              <p:cNvSpPr>
                <a:spLocks noChangeShapeType="1"/>
              </p:cNvSpPr>
              <p:nvPr/>
            </p:nvSpPr>
            <p:spPr bwMode="auto">
              <a:xfrm rot="5400000">
                <a:off x="3840" y="912"/>
                <a:ext cx="0" cy="1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162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5271806"/>
                </p:ext>
              </p:extLst>
            </p:nvPr>
          </p:nvGraphicFramePr>
          <p:xfrm>
            <a:off x="8186792" y="4038270"/>
            <a:ext cx="362185" cy="47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59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6792" y="4038270"/>
                          <a:ext cx="362185" cy="471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976736"/>
                </p:ext>
              </p:extLst>
            </p:nvPr>
          </p:nvGraphicFramePr>
          <p:xfrm>
            <a:off x="4072227" y="1524141"/>
            <a:ext cx="388055" cy="47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60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227" y="1524141"/>
                          <a:ext cx="388055" cy="471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518392"/>
                </p:ext>
              </p:extLst>
            </p:nvPr>
          </p:nvGraphicFramePr>
          <p:xfrm>
            <a:off x="7148513" y="2590800"/>
            <a:ext cx="361950" cy="47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61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8513" y="2590800"/>
                          <a:ext cx="361950" cy="47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4471852"/>
                </p:ext>
              </p:extLst>
            </p:nvPr>
          </p:nvGraphicFramePr>
          <p:xfrm>
            <a:off x="5702061" y="1294835"/>
            <a:ext cx="386880" cy="471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62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061" y="1294835"/>
                          <a:ext cx="386880" cy="471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498477"/>
                </p:ext>
              </p:extLst>
            </p:nvPr>
          </p:nvGraphicFramePr>
          <p:xfrm>
            <a:off x="4786015" y="1586465"/>
            <a:ext cx="971315" cy="470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63" name="Equation" r:id="rId13" imgW="444240" imgH="215640" progId="Equation.3">
                    <p:embed/>
                  </p:oleObj>
                </mc:Choice>
                <mc:Fallback>
                  <p:oleObj name="Equation" r:id="rId13" imgW="444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015" y="1586465"/>
                          <a:ext cx="971315" cy="470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" name="Oval 85"/>
          <p:cNvSpPr>
            <a:spLocks noChangeArrowheads="1"/>
          </p:cNvSpPr>
          <p:nvPr/>
        </p:nvSpPr>
        <p:spPr bwMode="auto">
          <a:xfrm>
            <a:off x="3599317" y="4081918"/>
            <a:ext cx="2354988" cy="12719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229" name="Oval 85"/>
          <p:cNvSpPr>
            <a:spLocks noChangeArrowheads="1"/>
          </p:cNvSpPr>
          <p:nvPr/>
        </p:nvSpPr>
        <p:spPr bwMode="auto">
          <a:xfrm>
            <a:off x="1491788" y="4989299"/>
            <a:ext cx="2354988" cy="12719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1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2" grpId="0" animBg="1"/>
      <p:bldP spid="29713" grpId="0" animBg="1"/>
      <p:bldP spid="228" grpId="0" animBg="1"/>
      <p:bldP spid="2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to Remove the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rotate to </a:t>
            </a:r>
            <a:r>
              <a:rPr lang="en-US" dirty="0" err="1" smtClean="0"/>
              <a:t>decorrelate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Covariance </a:t>
            </a:r>
            <a:r>
              <a:rPr lang="en-US" dirty="0"/>
              <a:t>matrix </a:t>
            </a:r>
            <a:r>
              <a:rPr lang="en-US" dirty="0" smtClean="0"/>
              <a:t>in the</a:t>
            </a:r>
            <a:br>
              <a:rPr lang="en-US" dirty="0" smtClean="0"/>
            </a:br>
            <a:r>
              <a:rPr lang="en-US" dirty="0" smtClean="0"/>
              <a:t>coordinate </a:t>
            </a:r>
            <a:r>
              <a:rPr lang="en-US" dirty="0"/>
              <a:t>system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46889" y="1842730"/>
            <a:ext cx="5272136" cy="4258032"/>
            <a:chOff x="2120844" y="990600"/>
            <a:chExt cx="4324406" cy="359554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3030538" y="2747963"/>
              <a:ext cx="485775" cy="976312"/>
            </a:xfrm>
            <a:prstGeom prst="downArrow">
              <a:avLst>
                <a:gd name="adj1" fmla="val 49676"/>
                <a:gd name="adj2" fmla="val 5032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627313" y="1555750"/>
              <a:ext cx="0" cy="25876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5400000">
              <a:off x="4536282" y="2234406"/>
              <a:ext cx="0" cy="38179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4256796" flipV="1">
              <a:off x="4360863" y="723900"/>
              <a:ext cx="1588" cy="3602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rot="9656796">
              <a:off x="4171950" y="990600"/>
              <a:ext cx="0" cy="3200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4256796">
              <a:off x="4933157" y="2218531"/>
              <a:ext cx="88900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4256796">
              <a:off x="4978400" y="20732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4256796">
              <a:off x="5113338" y="2187575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rot="4256796">
              <a:off x="5162550" y="233045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rot="4256796">
              <a:off x="5218113" y="2063750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rot="4256796">
              <a:off x="5295900" y="2189163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4256796">
              <a:off x="4991894" y="2389982"/>
              <a:ext cx="90487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rot="4256796">
              <a:off x="4838700" y="241300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rot="4256796">
              <a:off x="4800600" y="21113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rot="4256796">
              <a:off x="4778375" y="22383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4256796">
              <a:off x="4864100" y="2547938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4256796">
              <a:off x="4722813" y="2490788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rot="4256796">
              <a:off x="4694238" y="261461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rot="4256796">
              <a:off x="4606925" y="213042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rot="4256796">
              <a:off x="4666457" y="2380456"/>
              <a:ext cx="88900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rot="4256796">
              <a:off x="4594225" y="227330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rot="4256796">
              <a:off x="4572794" y="2666207"/>
              <a:ext cx="90487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rot="4256796">
              <a:off x="4598988" y="2490788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rot="4256796">
              <a:off x="4477544" y="2183606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rot="4256796">
              <a:off x="4416425" y="2719388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rot="4256796">
              <a:off x="4486275" y="2363788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rot="4256796">
              <a:off x="4477544" y="2542382"/>
              <a:ext cx="90487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rot="4256796">
              <a:off x="4330700" y="221615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rot="4256796">
              <a:off x="4325144" y="2577306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rot="4256796">
              <a:off x="4319588" y="2413000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rot="4256796">
              <a:off x="4173538" y="241776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rot="4256796">
              <a:off x="4186238" y="2554288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rot="4256796">
              <a:off x="4159250" y="2262188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rot="4256796" flipV="1">
              <a:off x="3281363" y="281146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rot="4256796" flipV="1">
              <a:off x="3156744" y="2724944"/>
              <a:ext cx="90488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rot="4256796" flipV="1">
              <a:off x="3121819" y="2897981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rot="4256796" flipV="1">
              <a:off x="3170238" y="304006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rot="4256796" flipV="1">
              <a:off x="2962275" y="286385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rot="4256796" flipV="1">
              <a:off x="2978150" y="3011488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rot="4256796" flipV="1">
              <a:off x="3340100" y="298132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rot="4256796" flipV="1">
              <a:off x="3475038" y="2905125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rot="4256796" flipV="1">
              <a:off x="3319463" y="2644775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rot="4256796" flipV="1">
              <a:off x="3414713" y="2730500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rot="4256796" flipV="1">
              <a:off x="3538538" y="302736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rot="4256796" flipV="1">
              <a:off x="3614738" y="2895600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rot="4256796" flipV="1">
              <a:off x="3713163" y="2974975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rot="4256796" flipV="1">
              <a:off x="3485357" y="2539206"/>
              <a:ext cx="88900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rot="4256796" flipV="1">
              <a:off x="3590925" y="2773363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rot="4256796" flipV="1">
              <a:off x="3581400" y="26447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rot="4256796" flipV="1">
              <a:off x="3840956" y="2940844"/>
              <a:ext cx="90488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rot="4256796" flipV="1">
              <a:off x="3712369" y="2818606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rot="4256796" flipV="1">
              <a:off x="3620294" y="2501106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rot="4256796" flipV="1">
              <a:off x="3997325" y="28860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rot="4256796" flipV="1">
              <a:off x="3722688" y="2649538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rot="4256796" flipV="1">
              <a:off x="3839369" y="2783681"/>
              <a:ext cx="88900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 rot="4256796" flipV="1">
              <a:off x="3754438" y="2436813"/>
              <a:ext cx="90487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 rot="4256796" flipV="1">
              <a:off x="3981450" y="2716213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rot="4256796" flipV="1">
              <a:off x="3884613" y="2584450"/>
              <a:ext cx="90488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rot="4256796" flipV="1">
              <a:off x="4002882" y="2497931"/>
              <a:ext cx="88900" cy="9048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rot="4256796" flipV="1">
              <a:off x="4064000" y="2627313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rot="4256796" flipV="1">
              <a:off x="3917156" y="2367757"/>
              <a:ext cx="90487" cy="889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 rot="4256796" flipV="1">
              <a:off x="4257675" y="2720975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 rot="4256796" flipV="1">
              <a:off x="4137025" y="2824163"/>
              <a:ext cx="90487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 rot="4256796" flipV="1">
              <a:off x="4032250" y="2317750"/>
              <a:ext cx="90488" cy="9048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 rot="4256796">
              <a:off x="5166519" y="2004219"/>
              <a:ext cx="606425" cy="277813"/>
              <a:chOff x="4225" y="137"/>
              <a:chExt cx="956" cy="439"/>
            </a:xfrm>
          </p:grpSpPr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4225" y="137"/>
                <a:ext cx="0" cy="4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>
                <a:off x="5181" y="137"/>
                <a:ext cx="0" cy="4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>
                <a:off x="4244" y="309"/>
                <a:ext cx="9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 rot="4256796">
              <a:off x="3151188" y="3497263"/>
              <a:ext cx="374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 rot="4256796">
              <a:off x="5229225" y="2779713"/>
              <a:ext cx="374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 rot="4256796">
              <a:off x="4371182" y="2029619"/>
              <a:ext cx="0" cy="2198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4241800" y="3095625"/>
              <a:ext cx="423863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GB" sz="1000" b="0">
                <a:latin typeface="Times New Roman" pitchFamily="18" charset="0"/>
              </a:endParaRPr>
            </a:p>
            <a:p>
              <a:endParaRPr lang="en-GB" sz="1000" b="0">
                <a:latin typeface="Times New Roman" pitchFamily="18" charset="0"/>
              </a:endParaRP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4386263" y="2971800"/>
              <a:ext cx="549275" cy="38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0" dirty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</a:t>
              </a:r>
              <a:r>
                <a:rPr lang="en-GB" sz="2400" b="0" baseline="-25000" dirty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1</a:t>
              </a:r>
              <a:endParaRPr lang="en-GB" sz="2400" b="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Text Box 80"/>
            <p:cNvSpPr txBox="1">
              <a:spLocks noChangeArrowheads="1"/>
            </p:cNvSpPr>
            <p:nvPr/>
          </p:nvSpPr>
          <p:spPr bwMode="auto">
            <a:xfrm>
              <a:off x="5500230" y="1946683"/>
              <a:ext cx="549275" cy="389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sz="2400" b="0" dirty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</a:t>
              </a:r>
              <a:r>
                <a:rPr lang="en-GB" sz="2400" b="0" baseline="-25000" dirty="0">
                  <a:solidFill>
                    <a:schemeClr val="bg1"/>
                  </a:solidFill>
                  <a:latin typeface="+mj-lt"/>
                  <a:sym typeface="Symbol" pitchFamily="18" charset="2"/>
                </a:rPr>
                <a:t>2</a:t>
              </a:r>
              <a:endParaRPr lang="en-GB" sz="2400" b="0" dirty="0">
                <a:solidFill>
                  <a:schemeClr val="bg1"/>
                </a:solidFill>
                <a:latin typeface="+mj-lt"/>
              </a:endParaRPr>
            </a:p>
          </p:txBody>
        </p:sp>
        <p:graphicFrame>
          <p:nvGraphicFramePr>
            <p:cNvPr id="76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8458279"/>
                </p:ext>
              </p:extLst>
            </p:nvPr>
          </p:nvGraphicFramePr>
          <p:xfrm>
            <a:off x="6083217" y="4114283"/>
            <a:ext cx="360690" cy="471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7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3217" y="4114283"/>
                          <a:ext cx="360690" cy="471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34198"/>
                </p:ext>
              </p:extLst>
            </p:nvPr>
          </p:nvGraphicFramePr>
          <p:xfrm>
            <a:off x="2120844" y="1524424"/>
            <a:ext cx="388034" cy="470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8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0844" y="1524424"/>
                          <a:ext cx="388034" cy="470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774512"/>
                </p:ext>
              </p:extLst>
            </p:nvPr>
          </p:nvGraphicFramePr>
          <p:xfrm>
            <a:off x="5916545" y="1981537"/>
            <a:ext cx="417983" cy="470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79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6545" y="1981537"/>
                          <a:ext cx="417983" cy="470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530890"/>
                </p:ext>
              </p:extLst>
            </p:nvPr>
          </p:nvGraphicFramePr>
          <p:xfrm>
            <a:off x="3796681" y="1067311"/>
            <a:ext cx="415379" cy="470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0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681" y="1067311"/>
                          <a:ext cx="415379" cy="470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38827"/>
              </p:ext>
            </p:extLst>
          </p:nvPr>
        </p:nvGraphicFramePr>
        <p:xfrm>
          <a:off x="1604963" y="4322763"/>
          <a:ext cx="3408362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1" name="Equation" r:id="rId11" imgW="1600200" imgH="863280" progId="Equation.3">
                  <p:embed/>
                </p:oleObj>
              </mc:Choice>
              <mc:Fallback>
                <p:oleObj name="Equation" r:id="rId11" imgW="1600200" imgH="8632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322763"/>
                        <a:ext cx="3408362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97981"/>
              </p:ext>
            </p:extLst>
          </p:nvPr>
        </p:nvGraphicFramePr>
        <p:xfrm>
          <a:off x="4846216" y="3254659"/>
          <a:ext cx="1031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2" name="Equation" r:id="rId13" imgW="469800" imgH="215640" progId="Equation.3">
                  <p:embed/>
                </p:oleObj>
              </mc:Choice>
              <mc:Fallback>
                <p:oleObj name="Equation" r:id="rId13" imgW="469800" imgH="2156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16" y="3254659"/>
                        <a:ext cx="1031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Slide Number Placeholder 8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Reduction: PCA (1)</a:t>
            </a:r>
          </a:p>
        </p:txBody>
      </p:sp>
      <p:sp>
        <p:nvSpPr>
          <p:cNvPr id="47107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to find a projection that captures the largest  amount of variation in data</a:t>
            </a:r>
          </a:p>
          <a:p>
            <a:endParaRPr lang="en-US" dirty="0"/>
          </a:p>
          <a:p>
            <a:r>
              <a:rPr lang="en-US" dirty="0"/>
              <a:t>Find the eigenvectors 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covariance </a:t>
            </a:r>
            <a:r>
              <a:rPr lang="en-US" dirty="0"/>
              <a:t>matrix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eigenvectors define the new </a:t>
            </a:r>
            <a:r>
              <a:rPr lang="en-US" dirty="0" smtClean="0"/>
              <a:t>space</a:t>
            </a:r>
          </a:p>
          <a:p>
            <a:endParaRPr lang="en-US" dirty="0"/>
          </a:p>
          <a:p>
            <a:r>
              <a:rPr lang="en-US" dirty="0" smtClean="0"/>
              <a:t>Example: largest variation in the direction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the first principal component</a:t>
            </a:r>
          </a:p>
          <a:p>
            <a:endParaRPr lang="en-US" dirty="0"/>
          </a:p>
          <a:p>
            <a:r>
              <a:rPr lang="en-US" dirty="0" smtClean="0"/>
              <a:t>Next principal component </a:t>
            </a:r>
            <a:r>
              <a:rPr lang="en-US" b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perpendicular to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934449" y="3231072"/>
            <a:ext cx="5152676" cy="4021992"/>
            <a:chOff x="6934449" y="3231072"/>
            <a:chExt cx="5152676" cy="4021992"/>
          </a:xfrm>
        </p:grpSpPr>
        <p:grpSp>
          <p:nvGrpSpPr>
            <p:cNvPr id="2" name="Group 1"/>
            <p:cNvGrpSpPr/>
            <p:nvPr/>
          </p:nvGrpSpPr>
          <p:grpSpPr>
            <a:xfrm>
              <a:off x="6934449" y="3231072"/>
              <a:ext cx="5152676" cy="4021992"/>
              <a:chOff x="3461281" y="3447402"/>
              <a:chExt cx="5268975" cy="4027403"/>
            </a:xfrm>
          </p:grpSpPr>
          <p:sp>
            <p:nvSpPr>
              <p:cNvPr id="81" name="Line 35"/>
              <p:cNvSpPr>
                <a:spLocks noChangeShapeType="1"/>
              </p:cNvSpPr>
              <p:nvPr/>
            </p:nvSpPr>
            <p:spPr bwMode="auto">
              <a:xfrm flipV="1">
                <a:off x="4136859" y="3447402"/>
                <a:ext cx="0" cy="34169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>
                <a:off x="4136859" y="6864316"/>
                <a:ext cx="41813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 flipV="1">
                <a:off x="4156398" y="5025868"/>
                <a:ext cx="3985937" cy="1819878"/>
              </a:xfrm>
              <a:prstGeom prst="line">
                <a:avLst/>
              </a:prstGeom>
              <a:noFill/>
              <a:ln w="28575">
                <a:solidFill>
                  <a:srgbClr val="006B6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39"/>
              <p:cNvSpPr>
                <a:spLocks noChangeArrowheads="1"/>
              </p:cNvSpPr>
              <p:nvPr/>
            </p:nvSpPr>
            <p:spPr bwMode="auto">
              <a:xfrm>
                <a:off x="4977032" y="6092622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40"/>
              <p:cNvSpPr>
                <a:spLocks noChangeArrowheads="1"/>
              </p:cNvSpPr>
              <p:nvPr/>
            </p:nvSpPr>
            <p:spPr bwMode="auto">
              <a:xfrm>
                <a:off x="5406888" y="5801689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Oval 41"/>
              <p:cNvSpPr>
                <a:spLocks noChangeArrowheads="1"/>
              </p:cNvSpPr>
              <p:nvPr/>
            </p:nvSpPr>
            <p:spPr bwMode="auto">
              <a:xfrm>
                <a:off x="4683949" y="6470216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Oval 42"/>
              <p:cNvSpPr>
                <a:spLocks noChangeArrowheads="1"/>
              </p:cNvSpPr>
              <p:nvPr/>
            </p:nvSpPr>
            <p:spPr bwMode="auto">
              <a:xfrm>
                <a:off x="5621816" y="5939934"/>
                <a:ext cx="114792" cy="99041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43"/>
              <p:cNvSpPr>
                <a:spLocks noChangeArrowheads="1"/>
              </p:cNvSpPr>
              <p:nvPr/>
            </p:nvSpPr>
            <p:spPr bwMode="auto">
              <a:xfrm>
                <a:off x="5387349" y="6076115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44"/>
              <p:cNvSpPr>
                <a:spLocks noChangeArrowheads="1"/>
              </p:cNvSpPr>
              <p:nvPr/>
            </p:nvSpPr>
            <p:spPr bwMode="auto">
              <a:xfrm>
                <a:off x="6266600" y="6059608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45"/>
              <p:cNvSpPr>
                <a:spLocks noChangeArrowheads="1"/>
              </p:cNvSpPr>
              <p:nvPr/>
            </p:nvSpPr>
            <p:spPr bwMode="auto">
              <a:xfrm>
                <a:off x="6071211" y="6488786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Oval 46"/>
              <p:cNvSpPr>
                <a:spLocks noChangeArrowheads="1"/>
              </p:cNvSpPr>
              <p:nvPr/>
            </p:nvSpPr>
            <p:spPr bwMode="auto">
              <a:xfrm>
                <a:off x="5719511" y="6350542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Oval 47"/>
              <p:cNvSpPr>
                <a:spLocks noChangeArrowheads="1"/>
              </p:cNvSpPr>
              <p:nvPr/>
            </p:nvSpPr>
            <p:spPr bwMode="auto">
              <a:xfrm>
                <a:off x="6012594" y="5646937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Oval 48"/>
              <p:cNvSpPr>
                <a:spLocks noChangeArrowheads="1"/>
              </p:cNvSpPr>
              <p:nvPr/>
            </p:nvSpPr>
            <p:spPr bwMode="auto">
              <a:xfrm>
                <a:off x="6930923" y="5801689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Oval 49"/>
              <p:cNvSpPr>
                <a:spLocks noChangeArrowheads="1"/>
              </p:cNvSpPr>
              <p:nvPr/>
            </p:nvSpPr>
            <p:spPr bwMode="auto">
              <a:xfrm>
                <a:off x="7517090" y="5131099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5152882" y="6521799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Oval 51"/>
              <p:cNvSpPr>
                <a:spLocks noChangeArrowheads="1"/>
              </p:cNvSpPr>
              <p:nvPr/>
            </p:nvSpPr>
            <p:spPr bwMode="auto">
              <a:xfrm>
                <a:off x="6422911" y="5611861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Oval 52"/>
              <p:cNvSpPr>
                <a:spLocks noChangeArrowheads="1"/>
              </p:cNvSpPr>
              <p:nvPr/>
            </p:nvSpPr>
            <p:spPr bwMode="auto">
              <a:xfrm>
                <a:off x="6852767" y="5234266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Oval 53"/>
              <p:cNvSpPr>
                <a:spLocks noChangeArrowheads="1"/>
              </p:cNvSpPr>
              <p:nvPr/>
            </p:nvSpPr>
            <p:spPr bwMode="auto">
              <a:xfrm>
                <a:off x="5680433" y="5663444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Oval 54"/>
              <p:cNvSpPr>
                <a:spLocks noChangeArrowheads="1"/>
              </p:cNvSpPr>
              <p:nvPr/>
            </p:nvSpPr>
            <p:spPr bwMode="auto">
              <a:xfrm>
                <a:off x="6618300" y="5407588"/>
                <a:ext cx="114792" cy="99041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Oval 55"/>
              <p:cNvSpPr>
                <a:spLocks noChangeArrowheads="1"/>
              </p:cNvSpPr>
              <p:nvPr/>
            </p:nvSpPr>
            <p:spPr bwMode="auto">
              <a:xfrm>
                <a:off x="6794151" y="6111193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56"/>
              <p:cNvSpPr>
                <a:spLocks/>
              </p:cNvSpPr>
              <p:nvPr/>
            </p:nvSpPr>
            <p:spPr bwMode="auto">
              <a:xfrm>
                <a:off x="4400635" y="4984601"/>
                <a:ext cx="3558524" cy="2075734"/>
              </a:xfrm>
              <a:custGeom>
                <a:avLst/>
                <a:gdLst>
                  <a:gd name="T0" fmla="*/ 2147483647 w 1457"/>
                  <a:gd name="T1" fmla="*/ 2147483647 h 968"/>
                  <a:gd name="T2" fmla="*/ 2147483647 w 1457"/>
                  <a:gd name="T3" fmla="*/ 2147483647 h 968"/>
                  <a:gd name="T4" fmla="*/ 2147483647 w 1457"/>
                  <a:gd name="T5" fmla="*/ 2147483647 h 968"/>
                  <a:gd name="T6" fmla="*/ 2147483647 w 1457"/>
                  <a:gd name="T7" fmla="*/ 2147483647 h 968"/>
                  <a:gd name="T8" fmla="*/ 2147483647 w 1457"/>
                  <a:gd name="T9" fmla="*/ 2147483647 h 968"/>
                  <a:gd name="T10" fmla="*/ 2147483647 w 1457"/>
                  <a:gd name="T11" fmla="*/ 2147483647 h 968"/>
                  <a:gd name="T12" fmla="*/ 2147483647 w 1457"/>
                  <a:gd name="T13" fmla="*/ 2147483647 h 968"/>
                  <a:gd name="T14" fmla="*/ 2147483647 w 1457"/>
                  <a:gd name="T15" fmla="*/ 2147483647 h 9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57"/>
                  <a:gd name="T25" fmla="*/ 0 h 968"/>
                  <a:gd name="T26" fmla="*/ 1457 w 1457"/>
                  <a:gd name="T27" fmla="*/ 968 h 9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57" h="968">
                    <a:moveTo>
                      <a:pt x="4" y="796"/>
                    </a:moveTo>
                    <a:cubicBezTo>
                      <a:pt x="8" y="703"/>
                      <a:pt x="93" y="499"/>
                      <a:pt x="212" y="388"/>
                    </a:cubicBezTo>
                    <a:cubicBezTo>
                      <a:pt x="331" y="277"/>
                      <a:pt x="525" y="193"/>
                      <a:pt x="716" y="132"/>
                    </a:cubicBezTo>
                    <a:cubicBezTo>
                      <a:pt x="907" y="71"/>
                      <a:pt x="1255" y="0"/>
                      <a:pt x="1356" y="20"/>
                    </a:cubicBezTo>
                    <a:cubicBezTo>
                      <a:pt x="1457" y="40"/>
                      <a:pt x="1393" y="139"/>
                      <a:pt x="1324" y="252"/>
                    </a:cubicBezTo>
                    <a:cubicBezTo>
                      <a:pt x="1255" y="365"/>
                      <a:pt x="1129" y="584"/>
                      <a:pt x="940" y="700"/>
                    </a:cubicBezTo>
                    <a:cubicBezTo>
                      <a:pt x="751" y="816"/>
                      <a:pt x="344" y="928"/>
                      <a:pt x="188" y="948"/>
                    </a:cubicBezTo>
                    <a:cubicBezTo>
                      <a:pt x="32" y="968"/>
                      <a:pt x="0" y="889"/>
                      <a:pt x="4" y="79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Oval 57"/>
              <p:cNvSpPr>
                <a:spLocks noChangeArrowheads="1"/>
              </p:cNvSpPr>
              <p:nvPr/>
            </p:nvSpPr>
            <p:spPr bwMode="auto">
              <a:xfrm>
                <a:off x="4879338" y="6763212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Text Box 61"/>
              <p:cNvSpPr txBox="1">
                <a:spLocks noChangeArrowheads="1"/>
              </p:cNvSpPr>
              <p:nvPr/>
            </p:nvSpPr>
            <p:spPr bwMode="auto">
              <a:xfrm>
                <a:off x="3461281" y="3447665"/>
                <a:ext cx="4523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2</a:t>
                </a:r>
              </a:p>
            </p:txBody>
          </p:sp>
          <p:sp>
            <p:nvSpPr>
              <p:cNvPr id="104" name="Text Box 62"/>
              <p:cNvSpPr txBox="1">
                <a:spLocks noChangeArrowheads="1"/>
              </p:cNvSpPr>
              <p:nvPr/>
            </p:nvSpPr>
            <p:spPr bwMode="auto">
              <a:xfrm>
                <a:off x="8243428" y="7013140"/>
                <a:ext cx="4523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1</a:t>
                </a:r>
              </a:p>
            </p:txBody>
          </p:sp>
          <p:sp>
            <p:nvSpPr>
              <p:cNvPr id="105" name="Text Box 63"/>
              <p:cNvSpPr txBox="1">
                <a:spLocks noChangeArrowheads="1"/>
              </p:cNvSpPr>
              <p:nvPr/>
            </p:nvSpPr>
            <p:spPr bwMode="auto">
              <a:xfrm>
                <a:off x="8260256" y="46361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1</a:t>
                </a:r>
                <a:endParaRPr kumimoji="0" lang="en-US" sz="240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107" name="Line 37"/>
            <p:cNvSpPr>
              <a:spLocks noChangeShapeType="1"/>
            </p:cNvSpPr>
            <p:nvPr/>
          </p:nvSpPr>
          <p:spPr bwMode="auto">
            <a:xfrm flipH="1" flipV="1">
              <a:off x="9103425" y="5015533"/>
              <a:ext cx="727284" cy="1526893"/>
            </a:xfrm>
            <a:prstGeom prst="line">
              <a:avLst/>
            </a:prstGeom>
            <a:noFill/>
            <a:ln w="28575">
              <a:solidFill>
                <a:srgbClr val="006B6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8523815" y="4451152"/>
              <a:ext cx="470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e</a:t>
              </a:r>
              <a:r>
                <a:rPr kumimoji="0" lang="en-US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rPr>
                <a:t>2</a:t>
              </a:r>
              <a:endParaRPr kumimoji="0" lang="en-US" sz="24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111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70900"/>
              </p:ext>
            </p:extLst>
          </p:nvPr>
        </p:nvGraphicFramePr>
        <p:xfrm>
          <a:off x="11069193" y="5775358"/>
          <a:ext cx="1083699" cy="52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4" name="Equation" r:id="rId3" imgW="444240" imgH="215640" progId="Equation.3">
                  <p:embed/>
                </p:oleObj>
              </mc:Choice>
              <mc:Fallback>
                <p:oleObj name="Equation" r:id="rId3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9193" y="5775358"/>
                        <a:ext cx="1083699" cy="52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 flipH="1" flipV="1">
            <a:off x="9541706" y="5769709"/>
            <a:ext cx="1359031" cy="360602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 flipV="1">
            <a:off x="9429448" y="5769709"/>
            <a:ext cx="1471290" cy="222543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41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Reduction: PCA (2)</a:t>
            </a:r>
          </a:p>
        </p:txBody>
      </p:sp>
      <p:sp>
        <p:nvSpPr>
          <p:cNvPr id="47107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the data points onto the first few</a:t>
            </a:r>
            <a:br>
              <a:rPr lang="en-US" dirty="0"/>
            </a:br>
            <a:r>
              <a:rPr lang="en-US" dirty="0"/>
              <a:t>principal </a:t>
            </a:r>
            <a:r>
              <a:rPr lang="en-US" dirty="0" smtClean="0"/>
              <a:t>components</a:t>
            </a:r>
          </a:p>
          <a:p>
            <a:endParaRPr lang="en-US" dirty="0"/>
          </a:p>
          <a:p>
            <a:r>
              <a:rPr lang="en-US" dirty="0" smtClean="0"/>
              <a:t>Example: project onto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, i.e., ignore</a:t>
            </a:r>
            <a:br>
              <a:rPr lang="en-US" dirty="0" smtClean="0"/>
            </a:br>
            <a:r>
              <a:rPr lang="en-US" dirty="0" smtClean="0"/>
              <a:t>variations in the direction of </a:t>
            </a:r>
            <a:r>
              <a:rPr lang="en-US" b="1" dirty="0" smtClean="0"/>
              <a:t>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math, projection matrix: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Contribution in direction of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Reconstruction: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124755" y="1990275"/>
            <a:ext cx="5218443" cy="4021992"/>
            <a:chOff x="6934449" y="3231072"/>
            <a:chExt cx="5218443" cy="4021992"/>
          </a:xfrm>
        </p:grpSpPr>
        <p:grpSp>
          <p:nvGrpSpPr>
            <p:cNvPr id="2" name="Group 1"/>
            <p:cNvGrpSpPr/>
            <p:nvPr/>
          </p:nvGrpSpPr>
          <p:grpSpPr>
            <a:xfrm>
              <a:off x="6934449" y="3231072"/>
              <a:ext cx="5152676" cy="4021992"/>
              <a:chOff x="3461281" y="3447402"/>
              <a:chExt cx="5268975" cy="4027403"/>
            </a:xfrm>
          </p:grpSpPr>
          <p:sp>
            <p:nvSpPr>
              <p:cNvPr id="81" name="Line 35"/>
              <p:cNvSpPr>
                <a:spLocks noChangeShapeType="1"/>
              </p:cNvSpPr>
              <p:nvPr/>
            </p:nvSpPr>
            <p:spPr bwMode="auto">
              <a:xfrm flipV="1">
                <a:off x="4136859" y="3447402"/>
                <a:ext cx="0" cy="34169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36"/>
              <p:cNvSpPr>
                <a:spLocks noChangeShapeType="1"/>
              </p:cNvSpPr>
              <p:nvPr/>
            </p:nvSpPr>
            <p:spPr bwMode="auto">
              <a:xfrm>
                <a:off x="4136859" y="6864316"/>
                <a:ext cx="41813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Line 37"/>
              <p:cNvSpPr>
                <a:spLocks noChangeShapeType="1"/>
              </p:cNvSpPr>
              <p:nvPr/>
            </p:nvSpPr>
            <p:spPr bwMode="auto">
              <a:xfrm flipV="1">
                <a:off x="4156398" y="5025868"/>
                <a:ext cx="3985937" cy="1819878"/>
              </a:xfrm>
              <a:prstGeom prst="line">
                <a:avLst/>
              </a:prstGeom>
              <a:noFill/>
              <a:ln w="28575">
                <a:solidFill>
                  <a:srgbClr val="006B6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39"/>
              <p:cNvSpPr>
                <a:spLocks noChangeArrowheads="1"/>
              </p:cNvSpPr>
              <p:nvPr/>
            </p:nvSpPr>
            <p:spPr bwMode="auto">
              <a:xfrm>
                <a:off x="4977032" y="6092622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40"/>
              <p:cNvSpPr>
                <a:spLocks noChangeArrowheads="1"/>
              </p:cNvSpPr>
              <p:nvPr/>
            </p:nvSpPr>
            <p:spPr bwMode="auto">
              <a:xfrm>
                <a:off x="5406888" y="5801689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Oval 41"/>
              <p:cNvSpPr>
                <a:spLocks noChangeArrowheads="1"/>
              </p:cNvSpPr>
              <p:nvPr/>
            </p:nvSpPr>
            <p:spPr bwMode="auto">
              <a:xfrm>
                <a:off x="4683949" y="6470216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Oval 42"/>
              <p:cNvSpPr>
                <a:spLocks noChangeArrowheads="1"/>
              </p:cNvSpPr>
              <p:nvPr/>
            </p:nvSpPr>
            <p:spPr bwMode="auto">
              <a:xfrm>
                <a:off x="5621816" y="5939934"/>
                <a:ext cx="114792" cy="99041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43"/>
              <p:cNvSpPr>
                <a:spLocks noChangeArrowheads="1"/>
              </p:cNvSpPr>
              <p:nvPr/>
            </p:nvSpPr>
            <p:spPr bwMode="auto">
              <a:xfrm>
                <a:off x="5387349" y="6076115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44"/>
              <p:cNvSpPr>
                <a:spLocks noChangeArrowheads="1"/>
              </p:cNvSpPr>
              <p:nvPr/>
            </p:nvSpPr>
            <p:spPr bwMode="auto">
              <a:xfrm>
                <a:off x="6266600" y="6059608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45"/>
              <p:cNvSpPr>
                <a:spLocks noChangeArrowheads="1"/>
              </p:cNvSpPr>
              <p:nvPr/>
            </p:nvSpPr>
            <p:spPr bwMode="auto">
              <a:xfrm>
                <a:off x="6071211" y="6488786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Oval 46"/>
              <p:cNvSpPr>
                <a:spLocks noChangeArrowheads="1"/>
              </p:cNvSpPr>
              <p:nvPr/>
            </p:nvSpPr>
            <p:spPr bwMode="auto">
              <a:xfrm>
                <a:off x="5719511" y="6350542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Oval 47"/>
              <p:cNvSpPr>
                <a:spLocks noChangeArrowheads="1"/>
              </p:cNvSpPr>
              <p:nvPr/>
            </p:nvSpPr>
            <p:spPr bwMode="auto">
              <a:xfrm>
                <a:off x="6012594" y="5646937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Oval 48"/>
              <p:cNvSpPr>
                <a:spLocks noChangeArrowheads="1"/>
              </p:cNvSpPr>
              <p:nvPr/>
            </p:nvSpPr>
            <p:spPr bwMode="auto">
              <a:xfrm>
                <a:off x="6930923" y="5801689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Oval 49"/>
              <p:cNvSpPr>
                <a:spLocks noChangeArrowheads="1"/>
              </p:cNvSpPr>
              <p:nvPr/>
            </p:nvSpPr>
            <p:spPr bwMode="auto">
              <a:xfrm>
                <a:off x="7517090" y="5131099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5152882" y="6521799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Oval 51"/>
              <p:cNvSpPr>
                <a:spLocks noChangeArrowheads="1"/>
              </p:cNvSpPr>
              <p:nvPr/>
            </p:nvSpPr>
            <p:spPr bwMode="auto">
              <a:xfrm>
                <a:off x="6422911" y="5611861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Oval 52"/>
              <p:cNvSpPr>
                <a:spLocks noChangeArrowheads="1"/>
              </p:cNvSpPr>
              <p:nvPr/>
            </p:nvSpPr>
            <p:spPr bwMode="auto">
              <a:xfrm>
                <a:off x="6852767" y="5234266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Oval 53"/>
              <p:cNvSpPr>
                <a:spLocks noChangeArrowheads="1"/>
              </p:cNvSpPr>
              <p:nvPr/>
            </p:nvSpPr>
            <p:spPr bwMode="auto">
              <a:xfrm>
                <a:off x="5680433" y="5663444"/>
                <a:ext cx="114792" cy="101105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Oval 54"/>
              <p:cNvSpPr>
                <a:spLocks noChangeArrowheads="1"/>
              </p:cNvSpPr>
              <p:nvPr/>
            </p:nvSpPr>
            <p:spPr bwMode="auto">
              <a:xfrm>
                <a:off x="6618300" y="5407588"/>
                <a:ext cx="114792" cy="99041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Oval 55"/>
              <p:cNvSpPr>
                <a:spLocks noChangeArrowheads="1"/>
              </p:cNvSpPr>
              <p:nvPr/>
            </p:nvSpPr>
            <p:spPr bwMode="auto">
              <a:xfrm>
                <a:off x="6794151" y="6111193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Oval 57"/>
              <p:cNvSpPr>
                <a:spLocks noChangeArrowheads="1"/>
              </p:cNvSpPr>
              <p:nvPr/>
            </p:nvSpPr>
            <p:spPr bwMode="auto">
              <a:xfrm>
                <a:off x="4879338" y="6763212"/>
                <a:ext cx="114792" cy="101104"/>
              </a:xfrm>
              <a:prstGeom prst="ellipse">
                <a:avLst/>
              </a:prstGeom>
              <a:solidFill>
                <a:srgbClr val="003399"/>
              </a:solidFill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Text Box 61"/>
              <p:cNvSpPr txBox="1">
                <a:spLocks noChangeArrowheads="1"/>
              </p:cNvSpPr>
              <p:nvPr/>
            </p:nvSpPr>
            <p:spPr bwMode="auto">
              <a:xfrm>
                <a:off x="3461281" y="3447665"/>
                <a:ext cx="4523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2</a:t>
                </a:r>
              </a:p>
            </p:txBody>
          </p:sp>
          <p:sp>
            <p:nvSpPr>
              <p:cNvPr id="104" name="Text Box 62"/>
              <p:cNvSpPr txBox="1">
                <a:spLocks noChangeArrowheads="1"/>
              </p:cNvSpPr>
              <p:nvPr/>
            </p:nvSpPr>
            <p:spPr bwMode="auto">
              <a:xfrm>
                <a:off x="8243428" y="7013140"/>
                <a:ext cx="45236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x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1</a:t>
                </a:r>
              </a:p>
            </p:txBody>
          </p:sp>
          <p:sp>
            <p:nvSpPr>
              <p:cNvPr id="105" name="Text Box 63"/>
              <p:cNvSpPr txBox="1">
                <a:spLocks noChangeArrowheads="1"/>
              </p:cNvSpPr>
              <p:nvPr/>
            </p:nvSpPr>
            <p:spPr bwMode="auto">
              <a:xfrm>
                <a:off x="8260256" y="4636156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e</a:t>
                </a:r>
                <a:r>
                  <a:rPr kumimoji="0" lang="en-US" sz="2400" b="0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</a:rPr>
                  <a:t>1</a:t>
                </a:r>
                <a:endParaRPr kumimoji="0" lang="en-US" sz="240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p:grp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 flipV="1">
              <a:off x="8195941" y="6176725"/>
              <a:ext cx="181394" cy="41618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 flipV="1">
              <a:off x="8552514" y="6128863"/>
              <a:ext cx="148456" cy="17144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 flipV="1">
              <a:off x="8818004" y="5819163"/>
              <a:ext cx="112258" cy="21521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 flipV="1">
              <a:off x="8523815" y="5938445"/>
              <a:ext cx="121026" cy="19186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 flipV="1">
              <a:off x="9314206" y="5822618"/>
              <a:ext cx="248996" cy="52920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 flipH="1" flipV="1">
              <a:off x="9065805" y="5956084"/>
              <a:ext cx="151071" cy="31228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 flipV="1">
              <a:off x="9656353" y="5696154"/>
              <a:ext cx="133753" cy="24561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 flipV="1">
              <a:off x="8853235" y="5605892"/>
              <a:ext cx="194061" cy="3173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 flipV="1">
              <a:off x="9087285" y="5727563"/>
              <a:ext cx="129591" cy="17917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 flipV="1">
              <a:off x="9466242" y="5429045"/>
              <a:ext cx="132788" cy="2985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 flipV="1">
              <a:off x="9152080" y="5478135"/>
              <a:ext cx="162126" cy="29157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 flipH="1" flipV="1">
              <a:off x="10021785" y="5516370"/>
              <a:ext cx="229292" cy="42539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H="1" flipV="1">
              <a:off x="10065306" y="5171136"/>
              <a:ext cx="128449" cy="28000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 flipH="1" flipV="1">
              <a:off x="9896002" y="5451138"/>
              <a:ext cx="46965" cy="1547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 flipV="1">
              <a:off x="10252633" y="5413278"/>
              <a:ext cx="131004" cy="21940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H="1" flipV="1">
              <a:off x="10327508" y="5116503"/>
              <a:ext cx="112258" cy="17102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 flipH="1" flipV="1">
              <a:off x="10937786" y="4932707"/>
              <a:ext cx="75209" cy="1333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2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422062"/>
                </p:ext>
              </p:extLst>
            </p:nvPr>
          </p:nvGraphicFramePr>
          <p:xfrm>
            <a:off x="11069193" y="5775358"/>
            <a:ext cx="1083699" cy="524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56" name="Equation" r:id="rId3" imgW="444240" imgH="215640" progId="Equation.3">
                    <p:embed/>
                  </p:oleObj>
                </mc:Choice>
                <mc:Fallback>
                  <p:oleObj name="Equation" r:id="rId3" imgW="444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9193" y="5775358"/>
                          <a:ext cx="1083699" cy="524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" name="Straight Arrow Connector 52"/>
            <p:cNvCxnSpPr/>
            <p:nvPr/>
          </p:nvCxnSpPr>
          <p:spPr bwMode="auto">
            <a:xfrm flipH="1" flipV="1">
              <a:off x="9429448" y="5769709"/>
              <a:ext cx="1471290" cy="222543"/>
            </a:xfrm>
            <a:prstGeom prst="straightConnector1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938249"/>
              </p:ext>
            </p:extLst>
          </p:nvPr>
        </p:nvGraphicFramePr>
        <p:xfrm>
          <a:off x="5206256" y="4072611"/>
          <a:ext cx="1538287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7" name="Equation" r:id="rId6" imgW="698400" imgH="507960" progId="Equation.3">
                  <p:embed/>
                </p:oleObj>
              </mc:Choice>
              <mc:Fallback>
                <p:oleObj name="Equation" r:id="rId6" imgW="69840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256" y="4072611"/>
                        <a:ext cx="1538287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46273"/>
              </p:ext>
            </p:extLst>
          </p:nvPr>
        </p:nvGraphicFramePr>
        <p:xfrm>
          <a:off x="2410718" y="6028928"/>
          <a:ext cx="38036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8" name="Equation" r:id="rId8" imgW="1726920" imgH="507960" progId="Equation.3">
                  <p:embed/>
                </p:oleObj>
              </mc:Choice>
              <mc:Fallback>
                <p:oleObj name="Equation" r:id="rId8" imgW="172692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718" y="6028928"/>
                        <a:ext cx="38036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60996"/>
              </p:ext>
            </p:extLst>
          </p:nvPr>
        </p:nvGraphicFramePr>
        <p:xfrm>
          <a:off x="4027488" y="7229301"/>
          <a:ext cx="38592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9" name="Equation" r:id="rId10" imgW="1752480" imgH="469800" progId="Equation.3">
                  <p:embed/>
                </p:oleObj>
              </mc:Choice>
              <mc:Fallback>
                <p:oleObj name="Equation" r:id="rId10" imgW="17524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7229301"/>
                        <a:ext cx="38592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3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Eigenfaces (1)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7672" indent="-487672">
              <a:lnSpc>
                <a:spcPct val="90000"/>
              </a:lnSpc>
            </a:pPr>
            <a:r>
              <a:rPr lang="en-US" dirty="0" err="1"/>
              <a:t>Eigenfaces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the eigenvectors </a:t>
            </a:r>
            <a:r>
              <a:rPr lang="en-US" dirty="0" smtClean="0"/>
              <a:t>of </a:t>
            </a:r>
            <a:r>
              <a:rPr lang="en-US" dirty="0"/>
              <a:t>the covariance matrix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statistical </a:t>
            </a:r>
            <a:r>
              <a:rPr lang="en-US" dirty="0"/>
              <a:t>distribution </a:t>
            </a:r>
            <a:r>
              <a:rPr lang="en-US" dirty="0" smtClean="0"/>
              <a:t>of </a:t>
            </a:r>
            <a:r>
              <a:rPr lang="en-US" dirty="0"/>
              <a:t>the vector space </a:t>
            </a:r>
            <a:r>
              <a:rPr lang="en-US" dirty="0" smtClean="0"/>
              <a:t>of </a:t>
            </a:r>
            <a:r>
              <a:rPr lang="en-US" dirty="0"/>
              <a:t>human </a:t>
            </a:r>
            <a:r>
              <a:rPr lang="en-US" dirty="0" smtClean="0"/>
              <a:t>faces</a:t>
            </a:r>
          </a:p>
          <a:p>
            <a:pPr marL="487672" indent="-487672">
              <a:lnSpc>
                <a:spcPct val="90000"/>
              </a:lnSpc>
            </a:pPr>
            <a:endParaRPr lang="en-US" dirty="0"/>
          </a:p>
          <a:p>
            <a:pPr marL="487672" indent="-487672">
              <a:lnSpc>
                <a:spcPct val="90000"/>
              </a:lnSpc>
            </a:pPr>
            <a:r>
              <a:rPr lang="en-US" dirty="0" err="1"/>
              <a:t>Eigenfaces</a:t>
            </a:r>
            <a:r>
              <a:rPr lang="en-US" dirty="0"/>
              <a:t> are the </a:t>
            </a:r>
            <a:r>
              <a:rPr lang="en-US" dirty="0">
                <a:solidFill>
                  <a:srgbClr val="003399"/>
                </a:solidFill>
              </a:rPr>
              <a:t>‘standardized face ingredients’</a:t>
            </a:r>
            <a:r>
              <a:rPr lang="en-US" dirty="0"/>
              <a:t> derived from the statistical analysis of many pictures of human </a:t>
            </a:r>
            <a:r>
              <a:rPr lang="en-US" dirty="0" smtClean="0"/>
              <a:t>faces</a:t>
            </a:r>
          </a:p>
          <a:p>
            <a:pPr marL="487672" indent="-487672">
              <a:lnSpc>
                <a:spcPct val="90000"/>
              </a:lnSpc>
            </a:pPr>
            <a:endParaRPr lang="en-US" dirty="0"/>
          </a:p>
          <a:p>
            <a:pPr marL="487672" indent="-487672">
              <a:lnSpc>
                <a:spcPct val="90000"/>
              </a:lnSpc>
            </a:pPr>
            <a:r>
              <a:rPr lang="en-US" dirty="0"/>
              <a:t>A human face may be considered to be a combination of these standard 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3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Eigenfaces (2)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generate a </a:t>
            </a:r>
            <a:r>
              <a:rPr lang="en-US" dirty="0">
                <a:solidFill>
                  <a:srgbClr val="003399"/>
                </a:solidFill>
              </a:rPr>
              <a:t>set of </a:t>
            </a:r>
            <a:r>
              <a:rPr lang="en-US" dirty="0" err="1">
                <a:solidFill>
                  <a:srgbClr val="003399"/>
                </a:solidFill>
              </a:rPr>
              <a:t>eigenfaces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866973" indent="-866973"/>
            <a:endParaRPr lang="en-US" dirty="0"/>
          </a:p>
          <a:p>
            <a:pPr marL="866973" indent="-866973">
              <a:buFontTx/>
              <a:buAutoNum type="arabicPeriod"/>
            </a:pPr>
            <a:r>
              <a:rPr lang="en-US" dirty="0"/>
              <a:t>Large set of digitized images of human faces is taken under the same lighting </a:t>
            </a:r>
            <a:r>
              <a:rPr lang="en-US" dirty="0" smtClean="0"/>
              <a:t>conditions</a:t>
            </a:r>
          </a:p>
          <a:p>
            <a:pPr marL="866973" indent="-866973">
              <a:buFontTx/>
              <a:buAutoNum type="arabicPeriod"/>
            </a:pPr>
            <a:endParaRPr lang="en-US" dirty="0"/>
          </a:p>
          <a:p>
            <a:pPr marL="866973" indent="-866973">
              <a:buFontTx/>
              <a:buAutoNum type="arabicPeriod"/>
            </a:pPr>
            <a:r>
              <a:rPr lang="en-US" dirty="0"/>
              <a:t>The images are normalized to line up the eyes and </a:t>
            </a:r>
            <a:r>
              <a:rPr lang="en-US" dirty="0" smtClean="0"/>
              <a:t>mouths</a:t>
            </a:r>
          </a:p>
          <a:p>
            <a:pPr marL="866973" indent="-866973">
              <a:buFontTx/>
              <a:buAutoNum type="arabicPeriod"/>
            </a:pPr>
            <a:endParaRPr lang="en-US" dirty="0"/>
          </a:p>
          <a:p>
            <a:pPr marL="866973" indent="-866973">
              <a:buFontTx/>
              <a:buAutoNum type="arabicPeriod"/>
            </a:pPr>
            <a:r>
              <a:rPr lang="en-US" dirty="0"/>
              <a:t>The eigenvectors of the covariance matrix of the statistical distribution of face image vectors are then </a:t>
            </a:r>
            <a:r>
              <a:rPr lang="en-US" dirty="0" smtClean="0"/>
              <a:t>extracted</a:t>
            </a:r>
            <a:endParaRPr lang="en-US" dirty="0"/>
          </a:p>
          <a:p>
            <a:pPr marL="866973" indent="-866973">
              <a:buFontTx/>
              <a:buAutoNum type="arabicPeriod"/>
            </a:pPr>
            <a:endParaRPr lang="en-US" dirty="0" smtClean="0"/>
          </a:p>
          <a:p>
            <a:pPr marL="866973" indent="-866973">
              <a:buFontTx/>
              <a:buAutoNum type="arabicPeriod"/>
            </a:pPr>
            <a:r>
              <a:rPr lang="en-US" dirty="0" smtClean="0"/>
              <a:t>These </a:t>
            </a:r>
            <a:r>
              <a:rPr lang="en-US" dirty="0"/>
              <a:t>eigenvectors are called </a:t>
            </a:r>
            <a:r>
              <a:rPr lang="en-US" dirty="0" err="1" smtClean="0"/>
              <a:t>eigenfaces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30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Eigenfaces (3)</a:t>
            </a:r>
          </a:p>
        </p:txBody>
      </p:sp>
      <p:pic>
        <p:nvPicPr>
          <p:cNvPr id="51203" name="Picture 4" descr="Eigenfa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6" y="2391739"/>
            <a:ext cx="4074281" cy="48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224616" y="7704948"/>
            <a:ext cx="7802880" cy="53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600" b="0" dirty="0">
                <a:solidFill>
                  <a:srgbClr val="003399"/>
                </a:solidFill>
                <a:latin typeface="American Typewriter"/>
              </a:rPr>
              <a:t>http://en.wikipedia.org/wiki/Eigenface</a:t>
            </a:r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344" y="1924472"/>
            <a:ext cx="4870296" cy="487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53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Eigenfaces (4)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3" y="2070100"/>
            <a:ext cx="6106343" cy="6007100"/>
          </a:xfrm>
        </p:spPr>
        <p:txBody>
          <a:bodyPr/>
          <a:lstStyle/>
          <a:p>
            <a:pPr marL="487672" indent="-487672"/>
            <a:r>
              <a:rPr lang="en-US" sz="2400" dirty="0"/>
              <a:t>When properly weighted, </a:t>
            </a:r>
            <a:r>
              <a:rPr lang="en-US" sz="2400" dirty="0" err="1"/>
              <a:t>eigenfaces</a:t>
            </a:r>
            <a:r>
              <a:rPr lang="en-US" sz="2400" dirty="0"/>
              <a:t> can be summed together to create an approximate gray-scale rendering of a human </a:t>
            </a:r>
            <a:r>
              <a:rPr lang="en-US" sz="2400" dirty="0" smtClean="0"/>
              <a:t>face</a:t>
            </a:r>
            <a:endParaRPr lang="en-US" sz="2400" dirty="0"/>
          </a:p>
          <a:p>
            <a:pPr marL="487672" indent="-487672"/>
            <a:endParaRPr lang="en-US" sz="2400" dirty="0"/>
          </a:p>
          <a:p>
            <a:pPr marL="487672" indent="-487672"/>
            <a:r>
              <a:rPr lang="en-US" sz="2400" dirty="0"/>
              <a:t>Remarkably few eigenvector terms are needed to give a fair likeness of most people's </a:t>
            </a:r>
            <a:r>
              <a:rPr lang="en-US" sz="2400" dirty="0" smtClean="0"/>
              <a:t>faces</a:t>
            </a:r>
          </a:p>
          <a:p>
            <a:pPr marL="487672" indent="-487672"/>
            <a:endParaRPr lang="en-US" sz="2400" dirty="0"/>
          </a:p>
          <a:p>
            <a:pPr marL="487672" indent="-487672"/>
            <a:r>
              <a:rPr lang="en-US" sz="2400" dirty="0"/>
              <a:t>Hence </a:t>
            </a:r>
            <a:r>
              <a:rPr lang="en-US" sz="2400" dirty="0" err="1"/>
              <a:t>eigenfaces</a:t>
            </a:r>
            <a:r>
              <a:rPr lang="en-US" sz="2400" dirty="0"/>
              <a:t> provide a means of applying </a:t>
            </a:r>
            <a:r>
              <a:rPr lang="en-US" sz="2400" dirty="0">
                <a:solidFill>
                  <a:srgbClr val="003399"/>
                </a:solidFill>
              </a:rPr>
              <a:t>data compression </a:t>
            </a:r>
            <a:r>
              <a:rPr lang="en-US" sz="2400" dirty="0"/>
              <a:t>to faces for identification </a:t>
            </a:r>
            <a:r>
              <a:rPr lang="en-US" sz="2400" dirty="0" smtClean="0"/>
              <a:t>purposes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2560" y="2500536"/>
            <a:ext cx="3744416" cy="3744416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2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>
                <a:ea typeface="SimSun" pitchFamily="2" charset="-122"/>
              </a:rPr>
              <a:t>Dimensionality Reduction: ISOMAP</a:t>
            </a:r>
            <a:endParaRPr lang="en-US" dirty="0" smtClean="0"/>
          </a:p>
        </p:txBody>
      </p:sp>
      <p:sp>
        <p:nvSpPr>
          <p:cNvPr id="53251" name="Rectangle 8"/>
          <p:cNvSpPr>
            <a:spLocks noGrp="1" noChangeArrowheads="1"/>
          </p:cNvSpPr>
          <p:nvPr>
            <p:ph idx="1"/>
          </p:nvPr>
        </p:nvSpPr>
        <p:spPr>
          <a:xfrm>
            <a:off x="900113" y="2860576"/>
            <a:ext cx="5819034" cy="5216624"/>
          </a:xfrm>
        </p:spPr>
        <p:txBody>
          <a:bodyPr/>
          <a:lstStyle/>
          <a:p>
            <a:r>
              <a:rPr lang="en-CA" altLang="zh-CN" dirty="0">
                <a:ea typeface="SimSun" pitchFamily="2" charset="-122"/>
              </a:rPr>
              <a:t>Construct a neighbourhood graph</a:t>
            </a:r>
          </a:p>
          <a:p>
            <a:endParaRPr lang="en-CA" altLang="zh-CN" dirty="0" smtClean="0">
              <a:ea typeface="SimSun" pitchFamily="2" charset="-122"/>
            </a:endParaRPr>
          </a:p>
          <a:p>
            <a:r>
              <a:rPr lang="en-CA" altLang="zh-CN" dirty="0" smtClean="0">
                <a:ea typeface="SimSun" pitchFamily="2" charset="-122"/>
              </a:rPr>
              <a:t>For </a:t>
            </a:r>
            <a:r>
              <a:rPr lang="en-CA" altLang="zh-CN" dirty="0">
                <a:ea typeface="SimSun" pitchFamily="2" charset="-122"/>
              </a:rPr>
              <a:t>each pair of points in the graph, compute the shortest path distances – geodesic </a:t>
            </a:r>
            <a:r>
              <a:rPr lang="en-CA" altLang="zh-CN" dirty="0" smtClean="0">
                <a:ea typeface="SimSun" pitchFamily="2" charset="-122"/>
              </a:rPr>
              <a:t>distances</a:t>
            </a:r>
          </a:p>
          <a:p>
            <a:endParaRPr lang="en-CA" altLang="zh-CN" dirty="0">
              <a:ea typeface="SimSun" pitchFamily="2" charset="-122"/>
            </a:endParaRPr>
          </a:p>
          <a:p>
            <a:r>
              <a:rPr lang="en-CA" altLang="zh-CN" dirty="0" smtClean="0">
                <a:ea typeface="SimSun" pitchFamily="2" charset="-122"/>
              </a:rPr>
              <a:t>Also works for </a:t>
            </a:r>
            <a:r>
              <a:rPr lang="en-CA" altLang="zh-CN" smtClean="0">
                <a:ea typeface="SimSun" pitchFamily="2" charset="-122"/>
              </a:rPr>
              <a:t>non-linear manifolds</a:t>
            </a:r>
            <a:endParaRPr lang="en-CA" altLang="zh-CN" dirty="0">
              <a:ea typeface="SimSun" pitchFamily="2" charset="-122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6935893" y="6965032"/>
            <a:ext cx="4985173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r>
              <a:rPr lang="en-US" sz="2000" dirty="0" err="1" smtClean="0">
                <a:solidFill>
                  <a:srgbClr val="003399"/>
                </a:solidFill>
                <a:latin typeface="+mj-lt"/>
              </a:rPr>
              <a:t>Tenenbaum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, de </a:t>
            </a:r>
            <a:r>
              <a:rPr lang="en-US" sz="2000" dirty="0" smtClean="0">
                <a:solidFill>
                  <a:srgbClr val="003399"/>
                </a:solidFill>
                <a:latin typeface="+mj-lt"/>
              </a:rPr>
              <a:t>Silva,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Langford (2000)</a:t>
            </a:r>
          </a:p>
        </p:txBody>
      </p:sp>
      <p:pic>
        <p:nvPicPr>
          <p:cNvPr id="5325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7" y="1842347"/>
            <a:ext cx="5418667" cy="422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17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Properties of Vector Addition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Commutativity:		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 = </a:t>
            </a:r>
            <a:r>
              <a:rPr lang="en-US" b="1" dirty="0" smtClean="0"/>
              <a:t>v</a:t>
            </a:r>
            <a:r>
              <a:rPr lang="en-US" dirty="0" smtClean="0"/>
              <a:t> + </a:t>
            </a:r>
            <a:r>
              <a:rPr lang="en-US" b="1" dirty="0" smtClean="0"/>
              <a:t>u</a:t>
            </a:r>
          </a:p>
          <a:p>
            <a:endParaRPr lang="en-US" b="1" dirty="0" smtClean="0"/>
          </a:p>
          <a:p>
            <a:r>
              <a:rPr lang="en-US" dirty="0" smtClean="0"/>
              <a:t>Associativity:		(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) + </a:t>
            </a:r>
            <a:r>
              <a:rPr lang="en-US" b="1" dirty="0" smtClean="0"/>
              <a:t>w</a:t>
            </a:r>
            <a:r>
              <a:rPr lang="en-US" dirty="0" smtClean="0"/>
              <a:t> = </a:t>
            </a:r>
            <a:r>
              <a:rPr lang="en-US" b="1" dirty="0" smtClean="0"/>
              <a:t>u</a:t>
            </a:r>
            <a:r>
              <a:rPr lang="en-US" dirty="0" smtClean="0"/>
              <a:t> + (</a:t>
            </a:r>
            <a:r>
              <a:rPr lang="en-US" b="1" dirty="0" smtClean="0"/>
              <a:t>v</a:t>
            </a:r>
            <a:r>
              <a:rPr lang="en-US" dirty="0" smtClean="0"/>
              <a:t> + </a:t>
            </a:r>
            <a:r>
              <a:rPr lang="en-US" b="1" dirty="0" smtClean="0"/>
              <a:t>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Identity element:		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0</a:t>
            </a:r>
            <a:r>
              <a:rPr lang="en-US" dirty="0" smtClean="0"/>
              <a:t> = </a:t>
            </a:r>
            <a:r>
              <a:rPr lang="en-US" b="1" dirty="0" smtClean="0"/>
              <a:t>u</a:t>
            </a:r>
          </a:p>
          <a:p>
            <a:endParaRPr lang="en-US" b="1" dirty="0" smtClean="0"/>
          </a:p>
          <a:p>
            <a:r>
              <a:rPr lang="en-US" dirty="0" smtClean="0"/>
              <a:t>Additive inverse:		</a:t>
            </a:r>
            <a:r>
              <a:rPr lang="en-US" b="1" dirty="0" smtClean="0"/>
              <a:t>u</a:t>
            </a:r>
            <a:r>
              <a:rPr lang="en-US" dirty="0" smtClean="0"/>
              <a:t> + (-</a:t>
            </a:r>
            <a:r>
              <a:rPr lang="en-US" b="1" dirty="0" smtClean="0"/>
              <a:t>u</a:t>
            </a:r>
            <a:r>
              <a:rPr lang="en-US" dirty="0" smtClean="0"/>
              <a:t>) = </a:t>
            </a:r>
            <a:r>
              <a:rPr lang="en-US" b="1" dirty="0" smtClean="0"/>
              <a:t>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63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GANs for Face (Style) Interpolation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511" y="7613104"/>
            <a:ext cx="4438601" cy="464096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Nvidia, 2018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50</a:t>
            </a:fld>
            <a:endParaRPr lang="en-US" dirty="0"/>
          </a:p>
        </p:txBody>
      </p:sp>
      <p:pic>
        <p:nvPicPr>
          <p:cNvPr id="92162" name="Picture 2" descr="Image result for stylega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52" y="2644552"/>
            <a:ext cx="8370896" cy="47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08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Vectors: Scalar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439" y="2070100"/>
            <a:ext cx="5086673" cy="60071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same </a:t>
            </a:r>
            <a:r>
              <a:rPr lang="en-US" sz="2800" dirty="0"/>
              <a:t>direction</a:t>
            </a:r>
          </a:p>
          <a:p>
            <a:endParaRPr lang="en-US" sz="2800" dirty="0"/>
          </a:p>
          <a:p>
            <a:r>
              <a:rPr lang="en-US" sz="2800" dirty="0"/>
              <a:t>only changes length</a:t>
            </a:r>
          </a:p>
          <a:p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2647950" y="4833257"/>
            <a:ext cx="914400" cy="1066800"/>
          </a:xfrm>
          <a:prstGeom prst="line">
            <a:avLst/>
          </a:prstGeom>
          <a:noFill/>
          <a:ln w="603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647950" y="3080657"/>
            <a:ext cx="23622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305175" y="5438392"/>
            <a:ext cx="1047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95675" y="3436641"/>
            <a:ext cx="885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3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3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Multiplying a Vector by a Scalar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Associativity:		</a:t>
            </a:r>
            <a:r>
              <a:rPr lang="en-US" i="1" dirty="0" smtClean="0"/>
              <a:t>a</a:t>
            </a:r>
            <a:r>
              <a:rPr lang="en-US" dirty="0" smtClean="0"/>
              <a:t> 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dirty="0" smtClean="0"/>
              <a:t>) = (</a:t>
            </a:r>
            <a:r>
              <a:rPr lang="en-US" i="1" dirty="0" smtClean="0"/>
              <a:t>a b</a:t>
            </a:r>
            <a:r>
              <a:rPr lang="en-US" dirty="0" smtClean="0"/>
              <a:t>) </a:t>
            </a:r>
            <a:r>
              <a:rPr lang="en-US" b="1" dirty="0" smtClean="0"/>
              <a:t>u</a:t>
            </a:r>
          </a:p>
          <a:p>
            <a:endParaRPr lang="en-US" b="1" dirty="0" smtClean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 (I):		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b="1" dirty="0" smtClean="0"/>
              <a:t>u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u</a:t>
            </a:r>
          </a:p>
          <a:p>
            <a:endParaRPr lang="en-US" dirty="0" smtClean="0"/>
          </a:p>
          <a:p>
            <a:r>
              <a:rPr lang="en-US" dirty="0" err="1" smtClean="0"/>
              <a:t>Distributivity</a:t>
            </a:r>
            <a:r>
              <a:rPr lang="en-US" dirty="0" smtClean="0"/>
              <a:t> (II):		</a:t>
            </a:r>
            <a:r>
              <a:rPr lang="en-US" i="1" dirty="0" smtClean="0"/>
              <a:t>a</a:t>
            </a:r>
            <a:r>
              <a:rPr lang="en-US" dirty="0" smtClean="0"/>
              <a:t> (</a:t>
            </a:r>
            <a:r>
              <a:rPr lang="en-US" b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)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u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v</a:t>
            </a:r>
          </a:p>
          <a:p>
            <a:endParaRPr lang="en-US" b="1" dirty="0" smtClean="0"/>
          </a:p>
          <a:p>
            <a:r>
              <a:rPr lang="en-US" dirty="0" smtClean="0"/>
              <a:t>Scalar identity:		1 </a:t>
            </a:r>
            <a:r>
              <a:rPr lang="en-US" b="1" dirty="0" smtClean="0"/>
              <a:t>u</a:t>
            </a:r>
            <a:r>
              <a:rPr lang="en-US" dirty="0" smtClean="0"/>
              <a:t> = </a:t>
            </a:r>
            <a:r>
              <a:rPr lang="en-US" b="1" dirty="0" smtClean="0"/>
              <a:t>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87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Space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vectors with associated set of scalars (real numbers)</a:t>
            </a:r>
          </a:p>
          <a:p>
            <a:endParaRPr lang="en-US" dirty="0" smtClean="0"/>
          </a:p>
          <a:p>
            <a:r>
              <a:rPr lang="en-US" dirty="0" smtClean="0"/>
              <a:t>Closed under addition and scalar multiplication</a:t>
            </a:r>
          </a:p>
          <a:p>
            <a:endParaRPr lang="en-US" dirty="0" smtClean="0"/>
          </a:p>
          <a:p>
            <a:r>
              <a:rPr lang="en-US" dirty="0" smtClean="0"/>
              <a:t>Any vector can be represented as a linear combination of a basis</a:t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b="1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b="1" dirty="0" smtClean="0"/>
              <a:t>u</a:t>
            </a:r>
            <a:r>
              <a:rPr lang="en-US" i="1" baseline="-25000" dirty="0" smtClean="0"/>
              <a:t>n</a:t>
            </a:r>
            <a:r>
              <a:rPr lang="en-US" dirty="0" smtClean="0"/>
              <a:t>}, i.e., we can always find {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such that</a:t>
            </a:r>
            <a:endParaRPr lang="en-US" baseline="-25000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67823"/>
              </p:ext>
            </p:extLst>
          </p:nvPr>
        </p:nvGraphicFramePr>
        <p:xfrm>
          <a:off x="5153025" y="5381625"/>
          <a:ext cx="1659842" cy="1007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5381625"/>
                        <a:ext cx="1659842" cy="1007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4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Basis Vectors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/>
              <a:t>Basis vectors “span” the vector space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Dimension of vector space: minimum number of basis vectors needed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Typically unit length and orthogonal (more later)</a:t>
            </a:r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mtClean="0"/>
              <a:t>For example, in two-dimensional Euclidean space: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518037"/>
              </p:ext>
            </p:extLst>
          </p:nvPr>
        </p:nvGraphicFramePr>
        <p:xfrm>
          <a:off x="2974009" y="5236840"/>
          <a:ext cx="1227768" cy="102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009" y="5236840"/>
                        <a:ext cx="1227768" cy="102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50528"/>
              </p:ext>
            </p:extLst>
          </p:nvPr>
        </p:nvGraphicFramePr>
        <p:xfrm>
          <a:off x="6225208" y="5236840"/>
          <a:ext cx="1285304" cy="102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Equation" r:id="rId5" imgW="571320" imgH="457200" progId="Equation.3">
                  <p:embed/>
                </p:oleObj>
              </mc:Choice>
              <mc:Fallback>
                <p:oleObj name="Equation" r:id="rId5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208" y="5236840"/>
                        <a:ext cx="1285304" cy="102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B5C5CCF-FD16-409F-8BB5-8E1B0A44DA51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pening dia's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0089B9"/>
      </a:hlink>
      <a:folHlink>
        <a:srgbClr val="0089B9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50800" tIns="50800" rIns="50800" bIns="50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10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latin typeface="+mn-lt"/>
            <a:ea typeface="+mn-ea"/>
            <a:cs typeface="+mn-cs"/>
            <a:sym typeface="Kievit-Book" charset="0"/>
          </a:defRPr>
        </a:defPPr>
      </a:lstStyle>
    </a:txDef>
  </a:objectDefaults>
  <a:extraClrSchemeLst>
    <a:extraClrScheme>
      <a:clrScheme name="Opening alg.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sis pagina">
  <a:themeElements>
    <a:clrScheme name="RU 20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E311A"/>
      </a:accent1>
      <a:accent2>
        <a:srgbClr val="636463"/>
      </a:accent2>
      <a:accent3>
        <a:srgbClr val="A3AAA1"/>
      </a:accent3>
      <a:accent4>
        <a:srgbClr val="DADADA"/>
      </a:accent4>
      <a:accent5>
        <a:srgbClr val="C6ABAB"/>
      </a:accent5>
      <a:accent6>
        <a:srgbClr val="8A2509"/>
      </a:accent6>
      <a:hlink>
        <a:srgbClr val="BE311A"/>
      </a:hlink>
      <a:folHlink>
        <a:srgbClr val="BE311A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30046" tIns="65023" rIns="130046" bIns="65023">
        <a:spAutoFit/>
      </a:bodyPr>
      <a:lstStyle>
        <a:defPPr marL="365760" indent="-365760" eaLnBrk="1" hangingPunct="1">
          <a:buClr>
            <a:srgbClr val="C00000"/>
          </a:buClr>
          <a:buFontTx/>
          <a:buChar char="•"/>
          <a:defRPr sz="2500" dirty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asis pagi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1299</Words>
  <Characters>0</Characters>
  <Application>Microsoft Office PowerPoint</Application>
  <PresentationFormat>Custom</PresentationFormat>
  <Lines>0</Lines>
  <Paragraphs>491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MS PGothic</vt:lpstr>
      <vt:lpstr>MS PGothic</vt:lpstr>
      <vt:lpstr>SimSun</vt:lpstr>
      <vt:lpstr>American Typewriter</vt:lpstr>
      <vt:lpstr>Arial</vt:lpstr>
      <vt:lpstr>Calibri</vt:lpstr>
      <vt:lpstr>Kievit-Book</vt:lpstr>
      <vt:lpstr>Kievit-Medium</vt:lpstr>
      <vt:lpstr>Lucida Grande</vt:lpstr>
      <vt:lpstr>Monotype Sorts</vt:lpstr>
      <vt:lpstr>Symbol</vt:lpstr>
      <vt:lpstr>Times New Roman</vt:lpstr>
      <vt:lpstr>ヒラギノ明朝 ProN W3</vt:lpstr>
      <vt:lpstr>ヒラギノ角ゴ ProN W3</vt:lpstr>
      <vt:lpstr>ヒラギノ角ゴ ProN W6</vt:lpstr>
      <vt:lpstr>Opening dia's</vt:lpstr>
      <vt:lpstr>Basis pagina</vt:lpstr>
      <vt:lpstr>Equation</vt:lpstr>
      <vt:lpstr>Data Mining: Linear Algebra (Recap)</vt:lpstr>
      <vt:lpstr>Linear Algebra</vt:lpstr>
      <vt:lpstr>Vectors</vt:lpstr>
      <vt:lpstr>Vectors: Addition</vt:lpstr>
      <vt:lpstr>Properties of Vector Addition</vt:lpstr>
      <vt:lpstr>Vectors: Scalar Multiplication</vt:lpstr>
      <vt:lpstr>Multiplying a Vector by a Scalar</vt:lpstr>
      <vt:lpstr>Vector Space</vt:lpstr>
      <vt:lpstr>Basis Vectors</vt:lpstr>
      <vt:lpstr>Dot Product</vt:lpstr>
      <vt:lpstr>Orthogonal Vectors</vt:lpstr>
      <vt:lpstr>Length and Angles</vt:lpstr>
      <vt:lpstr>Projection</vt:lpstr>
      <vt:lpstr>Linear (In)dependence</vt:lpstr>
      <vt:lpstr>Vectors and Data analysis</vt:lpstr>
      <vt:lpstr>Matrices</vt:lpstr>
      <vt:lpstr>Matrix as a Set of Vectors</vt:lpstr>
      <vt:lpstr>The Transpose of a Matrix</vt:lpstr>
      <vt:lpstr>Properties of Matrix Addition</vt:lpstr>
      <vt:lpstr>Multiplying a Matrix by a Scalar</vt:lpstr>
      <vt:lpstr>Matrix Multiplication</vt:lpstr>
      <vt:lpstr>Multiplying a Matrix by a Matrix</vt:lpstr>
      <vt:lpstr>Vector Interpretation</vt:lpstr>
      <vt:lpstr>Scaling Matrix</vt:lpstr>
      <vt:lpstr>Rotation Matrix</vt:lpstr>
      <vt:lpstr>Reflection Matrix</vt:lpstr>
      <vt:lpstr>Projection Matrix</vt:lpstr>
      <vt:lpstr>Linear transformations</vt:lpstr>
      <vt:lpstr>Rank of a Matrix</vt:lpstr>
      <vt:lpstr>Matrix Inverse</vt:lpstr>
      <vt:lpstr>Examples</vt:lpstr>
      <vt:lpstr>Eigenvalues and Eigenvectors</vt:lpstr>
      <vt:lpstr>Eigenvalue Decomposition (1)</vt:lpstr>
      <vt:lpstr>Eigenvalue Decomposition (2)</vt:lpstr>
      <vt:lpstr>Singular Value Decomposition</vt:lpstr>
      <vt:lpstr>SVD for Dimensionality Reduction</vt:lpstr>
      <vt:lpstr>Dimensionality Reduction</vt:lpstr>
      <vt:lpstr>Principal Component Analysis</vt:lpstr>
      <vt:lpstr>Basic Statistics</vt:lpstr>
      <vt:lpstr>Plot</vt:lpstr>
      <vt:lpstr>Compute the Covariance Matrix</vt:lpstr>
      <vt:lpstr>Rotate to Remove the Correlations</vt:lpstr>
      <vt:lpstr>Dimensionality Reduction: PCA (1)</vt:lpstr>
      <vt:lpstr>Dimensionality Reduction: PCA (2)</vt:lpstr>
      <vt:lpstr>Eigenfaces (1)</vt:lpstr>
      <vt:lpstr>Eigenfaces (2)</vt:lpstr>
      <vt:lpstr>Eigenfaces (3)</vt:lpstr>
      <vt:lpstr>Eigenfaces (4)</vt:lpstr>
      <vt:lpstr>Dimensionality Reduction: ISOMAP</vt:lpstr>
      <vt:lpstr>GANs for Face (Style)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Radboud University Nijmegen</dc:title>
  <dc:creator>tomh</dc:creator>
  <cp:lastModifiedBy>Tom Heskes</cp:lastModifiedBy>
  <cp:revision>235</cp:revision>
  <cp:lastPrinted>2013-02-04T15:04:20Z</cp:lastPrinted>
  <dcterms:created xsi:type="dcterms:W3CDTF">2010-10-05T13:34:04Z</dcterms:created>
  <dcterms:modified xsi:type="dcterms:W3CDTF">2022-11-04T07:49:50Z</dcterms:modified>
</cp:coreProperties>
</file>