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60" r:id="rId3"/>
    <p:sldId id="264" r:id="rId4"/>
    <p:sldId id="274" r:id="rId5"/>
    <p:sldId id="273" r:id="rId6"/>
    <p:sldId id="278" r:id="rId7"/>
    <p:sldId id="279" r:id="rId8"/>
    <p:sldId id="262" r:id="rId9"/>
    <p:sldId id="263" r:id="rId10"/>
    <p:sldId id="266" r:id="rId11"/>
    <p:sldId id="267" r:id="rId12"/>
    <p:sldId id="268" r:id="rId13"/>
    <p:sldId id="269" r:id="rId14"/>
    <p:sldId id="270" r:id="rId15"/>
    <p:sldId id="277" r:id="rId16"/>
    <p:sldId id="271"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228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457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685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9144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205">
              <a:alpha val="36000"/>
            </a:srgbClr>
          </a:solid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254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4">
              <a:alpha val="36000"/>
            </a:srgbClr>
          </a:solidFill>
        </a:fill>
      </a:tcStyle>
    </a:wholeTbl>
    <a:band2H>
      <a:tcTxStyle/>
      <a:tcStyle>
        <a:tcBdr/>
        <a:fill>
          <a:solidFill>
            <a:srgbClr val="676164">
              <a:alpha val="0"/>
            </a:srgbClr>
          </a:solidFill>
        </a:fill>
      </a:tcStyle>
    </a:band2H>
    <a:firstCol>
      <a:tcTxStyle b="off" i="off">
        <a:fontRef idx="minor">
          <a:srgbClr val="FFFFFF"/>
        </a:fontRef>
        <a:srgbClr val="FFFFFF"/>
      </a:tcTxStyle>
      <a:tcStyle>
        <a:tcBdr>
          <a:left>
            <a:ln w="254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254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a:tcStyle>
        <a:tcBdr/>
        <a:fill>
          <a:solidFill>
            <a:srgbClr val="676164">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7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217" autoAdjust="0"/>
  </p:normalViewPr>
  <p:slideViewPr>
    <p:cSldViewPr snapToGrid="0">
      <p:cViewPr varScale="1">
        <p:scale>
          <a:sx n="48" d="100"/>
          <a:sy n="48" d="100"/>
        </p:scale>
        <p:origin x="1116" y="84"/>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Shape 117"/>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18" name="Shape 11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51445915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https://dzone.com/articles/difference-between-rest-and-soap-api</a:t>
            </a:r>
          </a:p>
        </p:txBody>
      </p:sp>
    </p:spTree>
    <p:extLst>
      <p:ext uri="{BB962C8B-B14F-4D97-AF65-F5344CB8AC3E}">
        <p14:creationId xmlns:p14="http://schemas.microsoft.com/office/powerpoint/2010/main" val="3737800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b="1" i="0" dirty="0">
                <a:effectLst/>
                <a:latin typeface="Helvetica Neue"/>
                <a:ea typeface="Helvetica Neue"/>
                <a:cs typeface="Helvetica Neue"/>
                <a:sym typeface="Helvetica Neue"/>
              </a:rPr>
              <a:t>Limited bandwidth and resources;</a:t>
            </a:r>
            <a:r>
              <a:rPr lang="en-US" sz="2200" b="0" i="0" dirty="0">
                <a:effectLst/>
                <a:latin typeface="Helvetica Neue"/>
                <a:ea typeface="Helvetica Neue"/>
                <a:cs typeface="Helvetica Neue"/>
                <a:sym typeface="Helvetica Neue"/>
              </a:rPr>
              <a:t> remember the return structure is really in any format (developer defined). Plus, any browser can be used because the REST approach uses the standard </a:t>
            </a:r>
            <a:r>
              <a:rPr lang="en-US" sz="2200" b="0" i="1" dirty="0">
                <a:effectLst/>
                <a:latin typeface="Helvetica Neue"/>
                <a:ea typeface="Helvetica Neue"/>
                <a:cs typeface="Helvetica Neue"/>
                <a:sym typeface="Helvetica Neue"/>
              </a:rPr>
              <a:t>GET</a:t>
            </a:r>
            <a:r>
              <a:rPr lang="en-US" sz="2200" b="0" i="0" dirty="0">
                <a:effectLst/>
                <a:latin typeface="Helvetica Neue"/>
                <a:ea typeface="Helvetica Neue"/>
                <a:cs typeface="Helvetica Neue"/>
                <a:sym typeface="Helvetica Neue"/>
              </a:rPr>
              <a:t>, </a:t>
            </a:r>
            <a:r>
              <a:rPr lang="en-US" sz="2200" b="0" i="1" dirty="0">
                <a:effectLst/>
                <a:latin typeface="Helvetica Neue"/>
                <a:ea typeface="Helvetica Neue"/>
                <a:cs typeface="Helvetica Neue"/>
                <a:sym typeface="Helvetica Neue"/>
              </a:rPr>
              <a:t>PUT</a:t>
            </a:r>
            <a:r>
              <a:rPr lang="en-US" sz="2200" b="0" i="0" dirty="0">
                <a:effectLst/>
                <a:latin typeface="Helvetica Neue"/>
                <a:ea typeface="Helvetica Neue"/>
                <a:cs typeface="Helvetica Neue"/>
                <a:sym typeface="Helvetica Neue"/>
              </a:rPr>
              <a:t>, </a:t>
            </a:r>
            <a:r>
              <a:rPr lang="en-US" sz="2200" b="0" i="1" dirty="0">
                <a:effectLst/>
                <a:latin typeface="Helvetica Neue"/>
                <a:ea typeface="Helvetica Neue"/>
                <a:cs typeface="Helvetica Neue"/>
                <a:sym typeface="Helvetica Neue"/>
              </a:rPr>
              <a:t>POST</a:t>
            </a:r>
            <a:r>
              <a:rPr lang="en-US" sz="2200" b="0" i="0" dirty="0">
                <a:effectLst/>
                <a:latin typeface="Helvetica Neue"/>
                <a:ea typeface="Helvetica Neue"/>
                <a:cs typeface="Helvetica Neue"/>
                <a:sym typeface="Helvetica Neue"/>
              </a:rPr>
              <a:t>, and </a:t>
            </a:r>
            <a:r>
              <a:rPr lang="en-US" sz="2200" b="0" i="1" dirty="0">
                <a:effectLst/>
                <a:latin typeface="Helvetica Neue"/>
                <a:ea typeface="Helvetica Neue"/>
                <a:cs typeface="Helvetica Neue"/>
                <a:sym typeface="Helvetica Neue"/>
              </a:rPr>
              <a:t>DELETE</a:t>
            </a:r>
            <a:r>
              <a:rPr lang="en-US" sz="2200" b="0" i="0" dirty="0">
                <a:effectLst/>
                <a:latin typeface="Helvetica Neue"/>
                <a:ea typeface="Helvetica Neue"/>
                <a:cs typeface="Helvetica Neue"/>
                <a:sym typeface="Helvetica Neue"/>
              </a:rPr>
              <a:t> verbs. Again, remember that REST can also use the </a:t>
            </a:r>
            <a:r>
              <a:rPr lang="en-US" sz="2200" b="0" i="1" dirty="0" err="1">
                <a:effectLst/>
                <a:latin typeface="Helvetica Neue"/>
                <a:ea typeface="Helvetica Neue"/>
                <a:cs typeface="Helvetica Neue"/>
                <a:sym typeface="Helvetica Neue"/>
              </a:rPr>
              <a:t>XMLHttpRequest</a:t>
            </a:r>
            <a:r>
              <a:rPr lang="en-US" sz="2200" b="0" i="0" dirty="0">
                <a:effectLst/>
                <a:latin typeface="Helvetica Neue"/>
                <a:ea typeface="Helvetica Neue"/>
                <a:cs typeface="Helvetica Neue"/>
                <a:sym typeface="Helvetica Neue"/>
              </a:rPr>
              <a:t> object that most modern browsers support today, which adds an extra bonus of AJAX.</a:t>
            </a:r>
          </a:p>
          <a:p>
            <a:r>
              <a:rPr lang="en-US" sz="2200" b="1" i="0" dirty="0">
                <a:effectLst/>
                <a:latin typeface="Helvetica Neue"/>
                <a:ea typeface="Helvetica Neue"/>
                <a:cs typeface="Helvetica Neue"/>
                <a:sym typeface="Helvetica Neue"/>
              </a:rPr>
              <a:t>Totally stateless operations;</a:t>
            </a:r>
            <a:r>
              <a:rPr lang="en-US" sz="2200" b="0" i="0" dirty="0">
                <a:effectLst/>
                <a:latin typeface="Helvetica Neue"/>
                <a:ea typeface="Helvetica Neue"/>
                <a:cs typeface="Helvetica Neue"/>
                <a:sym typeface="Helvetica Neue"/>
              </a:rPr>
              <a:t> if an operation needs to be continued, then REST is not the best approach and SOAP may fit it better. However, if you need stateless CRUD (Create, Read, Update, and Delete) operations, then REST is it.</a:t>
            </a:r>
          </a:p>
          <a:p>
            <a:r>
              <a:rPr lang="en-US" sz="2200" b="1" i="0" dirty="0">
                <a:effectLst/>
                <a:latin typeface="Helvetica Neue"/>
                <a:ea typeface="Helvetica Neue"/>
                <a:cs typeface="Helvetica Neue"/>
                <a:sym typeface="Helvetica Neue"/>
              </a:rPr>
              <a:t>Caching situations;</a:t>
            </a:r>
            <a:r>
              <a:rPr lang="en-US" sz="2200" b="0" i="0" dirty="0">
                <a:effectLst/>
                <a:latin typeface="Helvetica Neue"/>
                <a:ea typeface="Helvetica Neue"/>
                <a:cs typeface="Helvetica Neue"/>
                <a:sym typeface="Helvetica Neue"/>
              </a:rPr>
              <a:t> if the information can be cached because of the totally stateless operation of the REST approach, this is perfect.</a:t>
            </a:r>
          </a:p>
          <a:p>
            <a:endParaRPr lang="en-US" dirty="0"/>
          </a:p>
        </p:txBody>
      </p:sp>
    </p:spTree>
    <p:extLst>
      <p:ext uri="{BB962C8B-B14F-4D97-AF65-F5344CB8AC3E}">
        <p14:creationId xmlns:p14="http://schemas.microsoft.com/office/powerpoint/2010/main" val="1223814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9416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WebAppName</a:t>
            </a:r>
            <a:r>
              <a:rPr lang="en-US" dirty="0"/>
              <a:t>/Folder/</a:t>
            </a:r>
          </a:p>
        </p:txBody>
      </p:sp>
    </p:spTree>
    <p:extLst>
      <p:ext uri="{BB962C8B-B14F-4D97-AF65-F5344CB8AC3E}">
        <p14:creationId xmlns:p14="http://schemas.microsoft.com/office/powerpoint/2010/main" val="4266046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https://developer.github.com/v3/users/</a:t>
            </a:r>
          </a:p>
          <a:p>
            <a:r>
              <a:rPr lang="en-US" dirty="0"/>
              <a:t>Getpostman.com</a:t>
            </a:r>
          </a:p>
        </p:txBody>
      </p:sp>
    </p:spTree>
    <p:extLst>
      <p:ext uri="{BB962C8B-B14F-4D97-AF65-F5344CB8AC3E}">
        <p14:creationId xmlns:p14="http://schemas.microsoft.com/office/powerpoint/2010/main" val="804205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473200" y="1790700"/>
            <a:ext cx="21437600" cy="4927600"/>
          </a:xfrm>
          <a:prstGeom prst="rect">
            <a:avLst/>
          </a:prstGeom>
        </p:spPr>
        <p:txBody>
          <a:bodyPr anchor="b"/>
          <a:lstStyle/>
          <a:p>
            <a:r>
              <a:t>Title Text</a:t>
            </a:r>
          </a:p>
        </p:txBody>
      </p:sp>
      <p:sp>
        <p:nvSpPr>
          <p:cNvPr id="12" name="Shape 12"/>
          <p:cNvSpPr>
            <a:spLocks noGrp="1"/>
          </p:cNvSpPr>
          <p:nvPr>
            <p:ph type="body" sz="quarter" idx="1"/>
          </p:nvPr>
        </p:nvSpPr>
        <p:spPr>
          <a:xfrm>
            <a:off x="1473200" y="6845300"/>
            <a:ext cx="21437600" cy="2209800"/>
          </a:xfrm>
          <a:prstGeom prst="rect">
            <a:avLst/>
          </a:prstGeom>
        </p:spPr>
        <p:txBody>
          <a:bodyPr anchor="t"/>
          <a:lstStyle>
            <a:lvl1pPr marL="0" indent="0">
              <a:spcBef>
                <a:spcPts val="0"/>
              </a:spcBef>
              <a:buSzTx/>
              <a:buNone/>
              <a:defRPr sz="5800">
                <a:solidFill>
                  <a:srgbClr val="73BFFF"/>
                </a:solidFill>
              </a:defRPr>
            </a:lvl1pPr>
            <a:lvl2pPr marL="0" indent="228600">
              <a:spcBef>
                <a:spcPts val="0"/>
              </a:spcBef>
              <a:buSzTx/>
              <a:buNone/>
              <a:defRPr sz="5800">
                <a:solidFill>
                  <a:srgbClr val="73BFFF"/>
                </a:solidFill>
              </a:defRPr>
            </a:lvl2pPr>
            <a:lvl3pPr marL="0" indent="457200">
              <a:spcBef>
                <a:spcPts val="0"/>
              </a:spcBef>
              <a:buSzTx/>
              <a:buNone/>
              <a:defRPr sz="5800">
                <a:solidFill>
                  <a:srgbClr val="73BFFF"/>
                </a:solidFill>
              </a:defRPr>
            </a:lvl3pPr>
            <a:lvl4pPr marL="0" indent="685800">
              <a:spcBef>
                <a:spcPts val="0"/>
              </a:spcBef>
              <a:buSzTx/>
              <a:buNone/>
              <a:defRPr sz="5800">
                <a:solidFill>
                  <a:srgbClr val="73BFFF"/>
                </a:solidFill>
              </a:defRPr>
            </a:lvl4pPr>
            <a:lvl5pPr marL="0" indent="914400">
              <a:spcBef>
                <a:spcPts val="0"/>
              </a:spcBef>
              <a:buSzTx/>
              <a:buNone/>
              <a:defRPr sz="5800">
                <a:solidFill>
                  <a:srgbClr val="73BFFF"/>
                </a:solidFill>
              </a:defRPr>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xfrm>
            <a:off x="1473200" y="3898900"/>
            <a:ext cx="2143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3169900" y="3302000"/>
            <a:ext cx="9525000" cy="9207500"/>
          </a:xfrm>
          <a:prstGeom prst="rect">
            <a:avLst/>
          </a:prstGeom>
          <a:ln w="9525">
            <a:round/>
          </a:ln>
        </p:spPr>
        <p:txBody>
          <a:bodyPr lIns="91439" tIns="45719" rIns="91439" bIns="45719" anchor="t">
            <a:noAutofit/>
          </a:bodyPr>
          <a:lstStyle/>
          <a:p>
            <a:endParaRPr dirty="0"/>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1473200" y="3898900"/>
            <a:ext cx="1000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p:nvPr/>
        </p:nvSpPr>
        <p:spPr>
          <a:xfrm>
            <a:off x="11493490" y="6373383"/>
            <a:ext cx="1396722" cy="9692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dirty="0"/>
              <a:t>Text</a:t>
            </a:r>
          </a:p>
        </p:txBody>
      </p:sp>
      <p:sp>
        <p:nvSpPr>
          <p:cNvPr id="84" name="Shape 84"/>
          <p:cNvSpPr>
            <a:spLocks noGrp="1"/>
          </p:cNvSpPr>
          <p:nvPr>
            <p:ph type="pic" sz="quarter" idx="13"/>
          </p:nvPr>
        </p:nvSpPr>
        <p:spPr>
          <a:xfrm>
            <a:off x="15798800" y="6870700"/>
            <a:ext cx="7404100" cy="5549900"/>
          </a:xfrm>
          <a:prstGeom prst="rect">
            <a:avLst/>
          </a:prstGeom>
          <a:ln w="9525">
            <a:round/>
          </a:ln>
        </p:spPr>
        <p:txBody>
          <a:bodyPr lIns="91439" tIns="45719" rIns="91439" bIns="45719" anchor="t">
            <a:noAutofit/>
          </a:bodyPr>
          <a:lstStyle/>
          <a:p>
            <a:endParaRPr dirty="0"/>
          </a:p>
        </p:txBody>
      </p:sp>
      <p:sp>
        <p:nvSpPr>
          <p:cNvPr id="85" name="Shape 85"/>
          <p:cNvSpPr>
            <a:spLocks noGrp="1"/>
          </p:cNvSpPr>
          <p:nvPr>
            <p:ph type="pic" sz="quarter" idx="14"/>
          </p:nvPr>
        </p:nvSpPr>
        <p:spPr>
          <a:xfrm>
            <a:off x="15798800" y="952500"/>
            <a:ext cx="7404100" cy="5549900"/>
          </a:xfrm>
          <a:prstGeom prst="rect">
            <a:avLst/>
          </a:prstGeom>
          <a:ln w="9525">
            <a:round/>
          </a:ln>
        </p:spPr>
        <p:txBody>
          <a:bodyPr lIns="91439" tIns="45719" rIns="91439" bIns="45719" anchor="t">
            <a:noAutofit/>
          </a:bodyPr>
          <a:lstStyle/>
          <a:p>
            <a:endParaRPr dirty="0"/>
          </a:p>
        </p:txBody>
      </p:sp>
      <p:sp>
        <p:nvSpPr>
          <p:cNvPr id="86" name="Shape 86"/>
          <p:cNvSpPr>
            <a:spLocks noGrp="1"/>
          </p:cNvSpPr>
          <p:nvPr>
            <p:ph type="pic" idx="15"/>
          </p:nvPr>
        </p:nvSpPr>
        <p:spPr>
          <a:xfrm>
            <a:off x="1206500" y="952500"/>
            <a:ext cx="14173200" cy="11468100"/>
          </a:xfrm>
          <a:prstGeom prst="rect">
            <a:avLst/>
          </a:prstGeom>
          <a:ln w="9525">
            <a:round/>
          </a:ln>
        </p:spPr>
        <p:txBody>
          <a:bodyPr lIns="91439" tIns="45719" rIns="91439" bIns="45719" anchor="t">
            <a:noAutofit/>
          </a:bodyPr>
          <a:lstStyle/>
          <a:p>
            <a:endParaRPr dirty="0"/>
          </a:p>
        </p:txBody>
      </p:sp>
      <p:sp>
        <p:nvSpPr>
          <p:cNvPr id="87" name="Shape 87"/>
          <p:cNvSpPr>
            <a:spLocks noGrp="1"/>
          </p:cNvSpPr>
          <p:nvPr>
            <p:ph type="sldNum" sz="quarter" idx="2"/>
          </p:nvPr>
        </p:nvSpPr>
        <p:spPr>
          <a:xfrm>
            <a:off x="23724221" y="13125450"/>
            <a:ext cx="368504" cy="387070"/>
          </a:xfrm>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4" name="Shape 94"/>
          <p:cNvSpPr>
            <a:spLocks noGrp="1"/>
          </p:cNvSpPr>
          <p:nvPr>
            <p:ph type="body" sz="quarter" idx="13"/>
          </p:nvPr>
        </p:nvSpPr>
        <p:spPr>
          <a:xfrm>
            <a:off x="2387600" y="8966200"/>
            <a:ext cx="19621500" cy="585521"/>
          </a:xfrm>
          <a:prstGeom prst="rect">
            <a:avLst/>
          </a:prstGeom>
        </p:spPr>
        <p:txBody>
          <a:bodyPr anchor="t">
            <a:spAutoFit/>
          </a:bodyPr>
          <a:lstStyle>
            <a:lvl1pPr marL="0" indent="0" algn="ctr">
              <a:spcBef>
                <a:spcPts val="0"/>
              </a:spcBef>
              <a:buSzTx/>
              <a:buNone/>
              <a:defRPr sz="3200" i="1">
                <a:solidFill>
                  <a:srgbClr val="73BFFF"/>
                </a:solidFill>
                <a:effectLst>
                  <a:outerShdw blurRad="38100" dist="36285" dir="2700000" rotWithShape="0">
                    <a:srgbClr val="000000">
                      <a:alpha val="48000"/>
                    </a:srgbClr>
                  </a:outerShdw>
                </a:effectLst>
                <a:latin typeface="Helvetica Neue"/>
                <a:ea typeface="Helvetica Neue"/>
                <a:cs typeface="Helvetica Neue"/>
                <a:sym typeface="Helvetica Neue"/>
              </a:defRPr>
            </a:lvl1pPr>
          </a:lstStyle>
          <a:p>
            <a:r>
              <a:t>–Johnny Appleseed</a:t>
            </a:r>
          </a:p>
        </p:txBody>
      </p:sp>
      <p:sp>
        <p:nvSpPr>
          <p:cNvPr id="95" name="Shape 95"/>
          <p:cNvSpPr>
            <a:spLocks noGrp="1"/>
          </p:cNvSpPr>
          <p:nvPr>
            <p:ph type="body" sz="quarter" idx="14"/>
          </p:nvPr>
        </p:nvSpPr>
        <p:spPr>
          <a:xfrm>
            <a:off x="2387600" y="6059289"/>
            <a:ext cx="19621500" cy="850901"/>
          </a:xfrm>
          <a:prstGeom prst="rect">
            <a:avLst/>
          </a:prstGeom>
        </p:spPr>
        <p:txBody>
          <a:bodyPr>
            <a:spAutoFit/>
          </a:bodyPr>
          <a:lstStyle>
            <a:lvl1pPr marL="0" indent="0" algn="ctr">
              <a:spcBef>
                <a:spcPts val="0"/>
              </a:spcBef>
              <a:buSzTx/>
              <a:buNone/>
              <a:defRPr>
                <a:effectLst>
                  <a:outerShdw blurRad="38100" dist="54428" dir="2700000" rotWithShape="0">
                    <a:srgbClr val="000000">
                      <a:alpha val="48000"/>
                    </a:srgbClr>
                  </a:outerShdw>
                </a:effectLst>
              </a:defRPr>
            </a:lvl1pPr>
          </a:lstStyle>
          <a:p>
            <a:r>
              <a:t>“Type a quote here.” </a:t>
            </a:r>
          </a:p>
        </p:txBody>
      </p:sp>
      <p:sp>
        <p:nvSpPr>
          <p:cNvPr id="96" name="Shape 96"/>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3" name="Shape 103"/>
          <p:cNvSpPr>
            <a:spLocks noGrp="1"/>
          </p:cNvSpPr>
          <p:nvPr>
            <p:ph type="pic" idx="13"/>
          </p:nvPr>
        </p:nvSpPr>
        <p:spPr>
          <a:xfrm>
            <a:off x="0" y="0"/>
            <a:ext cx="24384000" cy="13716000"/>
          </a:xfrm>
          <a:prstGeom prst="rect">
            <a:avLst/>
          </a:prstGeom>
        </p:spPr>
        <p:txBody>
          <a:bodyPr lIns="91439" tIns="45719" rIns="91439" bIns="45719" anchor="t">
            <a:noAutofit/>
          </a:bodyPr>
          <a:lstStyle/>
          <a:p>
            <a:endParaRPr dirty="0"/>
          </a:p>
        </p:txBody>
      </p:sp>
      <p:sp>
        <p:nvSpPr>
          <p:cNvPr id="104" name="Shape 104"/>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1" name="Shape 111"/>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1473200" y="1930400"/>
            <a:ext cx="21437600" cy="98552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buBlip>
                <a:blip r:embed="rId12"/>
              </a:buBlip>
            </a:lvl1pPr>
            <a:lvl2pPr>
              <a:buBlip>
                <a:blip r:embed="rId12"/>
              </a:buBlip>
            </a:lvl2pPr>
            <a:lvl3pPr>
              <a:buBlip>
                <a:blip r:embed="rId12"/>
              </a:buBlip>
            </a:lvl3pPr>
            <a:lvl4pPr>
              <a:buBlip>
                <a:blip r:embed="rId12"/>
              </a:buBlip>
            </a:lvl4pPr>
            <a:lvl5pPr>
              <a:buBlip>
                <a:blip r:embed="rId12"/>
              </a:buBlip>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 name="Shape 3"/>
          <p:cNvSpPr>
            <a:spLocks noGrp="1"/>
          </p:cNvSpPr>
          <p:nvPr>
            <p:ph type="title"/>
          </p:nvPr>
        </p:nvSpPr>
        <p:spPr>
          <a:xfrm>
            <a:off x="1473200" y="355600"/>
            <a:ext cx="214376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4" name="Shape 4"/>
          <p:cNvSpPr>
            <a:spLocks noGrp="1"/>
          </p:cNvSpPr>
          <p:nvPr>
            <p:ph type="sldNum" sz="quarter" idx="2"/>
          </p:nvPr>
        </p:nvSpPr>
        <p:spPr>
          <a:xfrm>
            <a:off x="23721936" y="13125450"/>
            <a:ext cx="368504" cy="387070"/>
          </a:xfrm>
          <a:prstGeom prst="rect">
            <a:avLst/>
          </a:prstGeom>
          <a:ln w="12700">
            <a:miter lim="400000"/>
          </a:ln>
        </p:spPr>
        <p:txBody>
          <a:bodyPr wrap="none" lIns="50800" tIns="50800" rIns="50800" bIns="50800">
            <a:spAutoFit/>
          </a:bodyPr>
          <a:lstStyle>
            <a:lvl1pPr algn="r">
              <a:defRPr sz="1800" b="1">
                <a:solidFill>
                  <a:srgbClr val="FFFFFF">
                    <a:alpha val="70000"/>
                  </a:srgbClr>
                </a:solidFill>
                <a:latin typeface="Helvetica Neue"/>
                <a:ea typeface="Helvetica Neue"/>
                <a:cs typeface="Helvetica Neue"/>
                <a:sym typeface="Helvetica Neue"/>
              </a:defRPr>
            </a:lvl1pPr>
          </a:lstStyle>
          <a:p>
            <a:pPr>
              <a:defRPr>
                <a:effectLst/>
              </a:defRPr>
            </a:pPr>
            <a:fld id="{86CB4B4D-7CA3-9044-876B-883B54F8677D}" type="slidenum">
              <a:t>‹#›</a:t>
            </a:fld>
            <a:endParaRPr dirty="0"/>
          </a:p>
        </p:txBody>
      </p:sp>
      <p:pic>
        <p:nvPicPr>
          <p:cNvPr id="5" name="Picture 4"/>
          <p:cNvPicPr>
            <a:picLocks noChangeAspect="1"/>
          </p:cNvPicPr>
          <p:nvPr userDrawn="1"/>
        </p:nvPicPr>
        <p:blipFill rotWithShape="1">
          <a:blip r:embed="rId13" cstate="print">
            <a:extLst>
              <a:ext uri="{28A0092B-C50C-407E-A947-70E740481C1C}">
                <a14:useLocalDpi xmlns:a14="http://schemas.microsoft.com/office/drawing/2010/main" val="0"/>
              </a:ext>
            </a:extLst>
          </a:blip>
          <a:srcRect l="27973" t="20921" r="26192" b="35956"/>
          <a:stretch/>
        </p:blipFill>
        <p:spPr>
          <a:xfrm>
            <a:off x="22352000" y="11709400"/>
            <a:ext cx="1778000" cy="1676400"/>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Lst>
  <p:transition spd="med"/>
  <p:txStyles>
    <p:titleStyle>
      <a:lvl1pPr marL="0" marR="0" indent="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2286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4572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6858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9144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11430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13716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16002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18288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titleStyle>
    <p:bodyStyle>
      <a:lvl1pPr marL="635000" marR="0" indent="-635000" algn="l" defTabSz="825500" rtl="0" latinLnBrk="0">
        <a:lnSpc>
          <a:spcPct val="100000"/>
        </a:lnSpc>
        <a:spcBef>
          <a:spcPts val="5100"/>
        </a:spcBef>
        <a:spcAft>
          <a:spcPts val="0"/>
        </a:spcAft>
        <a:buClrTx/>
        <a:buSzPct val="30000"/>
        <a:buFontTx/>
        <a:buBlip>
          <a:blip r:embed="rId12"/>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1270000" marR="0" indent="-635000" algn="l" defTabSz="825500" rtl="0" latinLnBrk="0">
        <a:lnSpc>
          <a:spcPct val="100000"/>
        </a:lnSpc>
        <a:spcBef>
          <a:spcPts val="5100"/>
        </a:spcBef>
        <a:spcAft>
          <a:spcPts val="0"/>
        </a:spcAft>
        <a:buClrTx/>
        <a:buSzPct val="30000"/>
        <a:buFontTx/>
        <a:buBlip>
          <a:blip r:embed="rId12"/>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1905000" marR="0" indent="-635000" algn="l" defTabSz="825500" rtl="0" latinLnBrk="0">
        <a:lnSpc>
          <a:spcPct val="100000"/>
        </a:lnSpc>
        <a:spcBef>
          <a:spcPts val="5100"/>
        </a:spcBef>
        <a:spcAft>
          <a:spcPts val="0"/>
        </a:spcAft>
        <a:buClrTx/>
        <a:buSzPct val="30000"/>
        <a:buFontTx/>
        <a:buBlip>
          <a:blip r:embed="rId12"/>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2540000" marR="0" indent="-635000" algn="l" defTabSz="825500" rtl="0" latinLnBrk="0">
        <a:lnSpc>
          <a:spcPct val="100000"/>
        </a:lnSpc>
        <a:spcBef>
          <a:spcPts val="5100"/>
        </a:spcBef>
        <a:spcAft>
          <a:spcPts val="0"/>
        </a:spcAft>
        <a:buClrTx/>
        <a:buSzPct val="30000"/>
        <a:buFontTx/>
        <a:buBlip>
          <a:blip r:embed="rId12"/>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3175000" marR="0" indent="-635000" algn="l" defTabSz="825500" rtl="0" latinLnBrk="0">
        <a:lnSpc>
          <a:spcPct val="100000"/>
        </a:lnSpc>
        <a:spcBef>
          <a:spcPts val="5100"/>
        </a:spcBef>
        <a:spcAft>
          <a:spcPts val="0"/>
        </a:spcAft>
        <a:buClrTx/>
        <a:buSzPct val="30000"/>
        <a:buFontTx/>
        <a:buBlip>
          <a:blip r:embed="rId12"/>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3810000" marR="0" indent="-635000" algn="l" defTabSz="825500" rtl="0" latinLnBrk="0">
        <a:lnSpc>
          <a:spcPct val="100000"/>
        </a:lnSpc>
        <a:spcBef>
          <a:spcPts val="5100"/>
        </a:spcBef>
        <a:spcAft>
          <a:spcPts val="0"/>
        </a:spcAft>
        <a:buClrTx/>
        <a:buSzPct val="30000"/>
        <a:buFontTx/>
        <a:buBlip>
          <a:blip r:embed="rId12"/>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4445000" marR="0" indent="-635000" algn="l" defTabSz="825500" rtl="0" latinLnBrk="0">
        <a:lnSpc>
          <a:spcPct val="100000"/>
        </a:lnSpc>
        <a:spcBef>
          <a:spcPts val="5100"/>
        </a:spcBef>
        <a:spcAft>
          <a:spcPts val="0"/>
        </a:spcAft>
        <a:buClrTx/>
        <a:buSzPct val="30000"/>
        <a:buFontTx/>
        <a:buBlip>
          <a:blip r:embed="rId12"/>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5080000" marR="0" indent="-635000" algn="l" defTabSz="825500" rtl="0" latinLnBrk="0">
        <a:lnSpc>
          <a:spcPct val="100000"/>
        </a:lnSpc>
        <a:spcBef>
          <a:spcPts val="5100"/>
        </a:spcBef>
        <a:spcAft>
          <a:spcPts val="0"/>
        </a:spcAft>
        <a:buClrTx/>
        <a:buSzPct val="30000"/>
        <a:buFontTx/>
        <a:buBlip>
          <a:blip r:embed="rId12"/>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5715000" marR="0" indent="-635000" algn="l" defTabSz="825500" rtl="0" latinLnBrk="0">
        <a:lnSpc>
          <a:spcPct val="100000"/>
        </a:lnSpc>
        <a:spcBef>
          <a:spcPts val="5100"/>
        </a:spcBef>
        <a:spcAft>
          <a:spcPts val="0"/>
        </a:spcAft>
        <a:buClrTx/>
        <a:buSzPct val="30000"/>
        <a:buFontTx/>
        <a:buBlip>
          <a:blip r:embed="rId12"/>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bodyStyle>
    <p:otherStyle>
      <a:lvl1pPr marL="0" marR="0" indent="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1pPr>
      <a:lvl2pPr marL="0" marR="0" indent="2286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2pPr>
      <a:lvl3pPr marL="0" marR="0" indent="4572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3pPr>
      <a:lvl4pPr marL="0" marR="0" indent="6858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4pPr>
      <a:lvl5pPr marL="0" marR="0" indent="9144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5pPr>
      <a:lvl6pPr marL="0" marR="0" indent="11430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6pPr>
      <a:lvl7pPr marL="0" marR="0" indent="13716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7pPr>
      <a:lvl8pPr marL="0" marR="0" indent="16002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8pPr>
      <a:lvl9pPr marL="0" marR="0" indent="18288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p:cNvSpPr>
          <p:nvPr>
            <p:ph type="ctrTitle"/>
          </p:nvPr>
        </p:nvSpPr>
        <p:spPr>
          <a:xfrm>
            <a:off x="6590334" y="8236384"/>
            <a:ext cx="11203332" cy="1037791"/>
          </a:xfrm>
          <a:prstGeom prst="rect">
            <a:avLst/>
          </a:prstGeom>
        </p:spPr>
        <p:txBody>
          <a:bodyPr>
            <a:normAutofit fontScale="90000"/>
          </a:bodyPr>
          <a:lstStyle>
            <a:lvl1pPr algn="ctr" defTabSz="511809">
              <a:defRPr sz="6200">
                <a:effectLst>
                  <a:outerShdw blurRad="31496" dist="23622" dir="5400000" rotWithShape="0">
                    <a:srgbClr val="000000"/>
                  </a:outerShdw>
                </a:effectLst>
              </a:defRPr>
            </a:lvl1pPr>
          </a:lstStyle>
          <a:p>
            <a:r>
              <a:rPr lang="en-US" dirty="0"/>
              <a:t>Web Services</a:t>
            </a:r>
            <a:endParaRPr dirty="0"/>
          </a:p>
        </p:txBody>
      </p:sp>
      <p:pic>
        <p:nvPicPr>
          <p:cNvPr id="121" name="image3.png"/>
          <p:cNvPicPr>
            <a:picLocks noChangeAspect="1"/>
          </p:cNvPicPr>
          <p:nvPr/>
        </p:nvPicPr>
        <p:blipFill>
          <a:blip r:embed="rId2"/>
          <a:stretch>
            <a:fillRect/>
          </a:stretch>
        </p:blipFill>
        <p:spPr>
          <a:xfrm>
            <a:off x="4098207" y="5372088"/>
            <a:ext cx="16187586" cy="2971824"/>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Methods</a:t>
            </a:r>
          </a:p>
        </p:txBody>
      </p:sp>
      <p:sp>
        <p:nvSpPr>
          <p:cNvPr id="3" name="Text Placeholder 2"/>
          <p:cNvSpPr>
            <a:spLocks noGrp="1"/>
          </p:cNvSpPr>
          <p:nvPr>
            <p:ph type="body" idx="1"/>
          </p:nvPr>
        </p:nvSpPr>
        <p:spPr/>
        <p:txBody>
          <a:bodyPr>
            <a:normAutofit fontScale="92500" lnSpcReduction="10000"/>
          </a:bodyPr>
          <a:lstStyle/>
          <a:p>
            <a:r>
              <a:rPr lang="en-US" dirty="0">
                <a:solidFill>
                  <a:srgbClr val="92D050"/>
                </a:solidFill>
                <a:effectLst/>
              </a:rPr>
              <a:t>GET</a:t>
            </a:r>
            <a:r>
              <a:rPr lang="en-US" dirty="0">
                <a:effectLst/>
              </a:rPr>
              <a:t>: retrieve data from a specified resource using a HTTP request. </a:t>
            </a:r>
          </a:p>
          <a:p>
            <a:r>
              <a:rPr lang="en-US" dirty="0">
                <a:solidFill>
                  <a:srgbClr val="92D050"/>
                </a:solidFill>
                <a:effectLst/>
              </a:rPr>
              <a:t>POST</a:t>
            </a:r>
            <a:r>
              <a:rPr lang="en-US" dirty="0">
                <a:effectLst/>
              </a:rPr>
              <a:t>: submit data to be processed to a specified resource. Can make a POST request from a form.</a:t>
            </a:r>
          </a:p>
          <a:p>
            <a:r>
              <a:rPr lang="en-US" dirty="0">
                <a:solidFill>
                  <a:srgbClr val="92D050"/>
                </a:solidFill>
                <a:effectLst/>
              </a:rPr>
              <a:t>PUT</a:t>
            </a:r>
            <a:r>
              <a:rPr lang="en-US" dirty="0">
                <a:effectLst/>
              </a:rPr>
              <a:t>: update a specified resource. Actual data or properties will be in the request body. Must use </a:t>
            </a:r>
            <a:r>
              <a:rPr lang="en-US" dirty="0">
                <a:solidFill>
                  <a:srgbClr val="92D050"/>
                </a:solidFill>
                <a:effectLst/>
              </a:rPr>
              <a:t>AJAX</a:t>
            </a:r>
            <a:r>
              <a:rPr lang="en-US" dirty="0">
                <a:solidFill>
                  <a:schemeClr val="tx1"/>
                </a:solidFill>
                <a:effectLst/>
              </a:rPr>
              <a:t>,</a:t>
            </a:r>
            <a:r>
              <a:rPr lang="en-US" dirty="0">
                <a:solidFill>
                  <a:srgbClr val="92D050"/>
                </a:solidFill>
                <a:effectLst/>
              </a:rPr>
              <a:t> JavaScript</a:t>
            </a:r>
            <a:r>
              <a:rPr lang="en-US" dirty="0">
                <a:solidFill>
                  <a:schemeClr val="tx1"/>
                </a:solidFill>
                <a:effectLst/>
              </a:rPr>
              <a:t>, or </a:t>
            </a:r>
            <a:r>
              <a:rPr lang="en-US" dirty="0">
                <a:solidFill>
                  <a:srgbClr val="92D050"/>
                </a:solidFill>
                <a:effectLst/>
              </a:rPr>
              <a:t>jQuery</a:t>
            </a:r>
            <a:r>
              <a:rPr lang="en-US" dirty="0">
                <a:effectLst/>
              </a:rPr>
              <a:t> to make a request from a form.</a:t>
            </a:r>
          </a:p>
          <a:p>
            <a:r>
              <a:rPr lang="en-US" dirty="0">
                <a:solidFill>
                  <a:srgbClr val="92D050"/>
                </a:solidFill>
                <a:effectLst/>
              </a:rPr>
              <a:t>DELETE</a:t>
            </a:r>
            <a:r>
              <a:rPr lang="en-US" dirty="0">
                <a:effectLst/>
              </a:rPr>
              <a:t>: delete a specified resource</a:t>
            </a:r>
          </a:p>
          <a:p>
            <a:r>
              <a:rPr lang="en-US" dirty="0">
                <a:effectLst/>
              </a:rPr>
              <a:t>* </a:t>
            </a:r>
            <a:r>
              <a:rPr lang="en-US" dirty="0">
                <a:solidFill>
                  <a:srgbClr val="92D050"/>
                </a:solidFill>
                <a:effectLst/>
              </a:rPr>
              <a:t>GET</a:t>
            </a:r>
            <a:r>
              <a:rPr lang="en-US" dirty="0">
                <a:effectLst/>
              </a:rPr>
              <a:t> and </a:t>
            </a:r>
            <a:r>
              <a:rPr lang="en-US" dirty="0">
                <a:solidFill>
                  <a:srgbClr val="92D050"/>
                </a:solidFill>
                <a:effectLst/>
              </a:rPr>
              <a:t>POST</a:t>
            </a:r>
            <a:r>
              <a:rPr lang="en-US" dirty="0">
                <a:effectLst/>
              </a:rPr>
              <a:t> are the most popular due to retrieving and submitting data from one piece of software to another piece of software</a:t>
            </a:r>
          </a:p>
        </p:txBody>
      </p:sp>
    </p:spTree>
    <p:extLst>
      <p:ext uri="{BB962C8B-B14F-4D97-AF65-F5344CB8AC3E}">
        <p14:creationId xmlns:p14="http://schemas.microsoft.com/office/powerpoint/2010/main" val="225941703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Endpoints</a:t>
            </a:r>
          </a:p>
        </p:txBody>
      </p:sp>
      <p:sp>
        <p:nvSpPr>
          <p:cNvPr id="3" name="Text Placeholder 2"/>
          <p:cNvSpPr>
            <a:spLocks noGrp="1"/>
          </p:cNvSpPr>
          <p:nvPr>
            <p:ph type="body" idx="1"/>
          </p:nvPr>
        </p:nvSpPr>
        <p:spPr/>
        <p:txBody>
          <a:bodyPr>
            <a:normAutofit fontScale="92500" lnSpcReduction="10000"/>
          </a:bodyPr>
          <a:lstStyle/>
          <a:p>
            <a:r>
              <a:rPr lang="en-US" dirty="0">
                <a:effectLst/>
              </a:rPr>
              <a:t>Endpoints are the URI/URL where an API can be accessed by a client application</a:t>
            </a:r>
          </a:p>
          <a:p>
            <a:pPr lvl="1"/>
            <a:r>
              <a:rPr lang="en-US" dirty="0">
                <a:effectLst/>
              </a:rPr>
              <a:t>Uniform Resource Identifier (URI)</a:t>
            </a:r>
          </a:p>
          <a:p>
            <a:pPr lvl="2"/>
            <a:r>
              <a:rPr lang="en-US" dirty="0">
                <a:effectLst/>
              </a:rPr>
              <a:t>A way to identify documents using a short string of numbers, letters, and symbols</a:t>
            </a:r>
          </a:p>
          <a:p>
            <a:pPr lvl="1"/>
            <a:r>
              <a:rPr lang="en-US" dirty="0">
                <a:effectLst/>
              </a:rPr>
              <a:t>Uniform Resource Locater (URL)</a:t>
            </a:r>
          </a:p>
          <a:p>
            <a:pPr lvl="2"/>
            <a:r>
              <a:rPr lang="en-US" dirty="0">
                <a:effectLst/>
              </a:rPr>
              <a:t>Contains information about how to fetch a resource from its location</a:t>
            </a:r>
          </a:p>
          <a:p>
            <a:pPr lvl="2"/>
            <a:r>
              <a:rPr lang="en-US" dirty="0">
                <a:effectLst/>
              </a:rPr>
              <a:t>URL is a subset of URI</a:t>
            </a:r>
          </a:p>
        </p:txBody>
      </p:sp>
    </p:spTree>
    <p:extLst>
      <p:ext uri="{BB962C8B-B14F-4D97-AF65-F5344CB8AC3E}">
        <p14:creationId xmlns:p14="http://schemas.microsoft.com/office/powerpoint/2010/main" val="60630003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0" y="355600"/>
            <a:ext cx="21437600" cy="1669143"/>
          </a:xfrm>
        </p:spPr>
        <p:txBody>
          <a:bodyPr/>
          <a:lstStyle/>
          <a:p>
            <a:r>
              <a:rPr lang="en-US" dirty="0"/>
              <a:t>Endpoints Examples</a:t>
            </a:r>
          </a:p>
        </p:txBody>
      </p:sp>
      <p:sp>
        <p:nvSpPr>
          <p:cNvPr id="3" name="Text Placeholder 2"/>
          <p:cNvSpPr>
            <a:spLocks noGrp="1"/>
          </p:cNvSpPr>
          <p:nvPr>
            <p:ph type="body" idx="1"/>
          </p:nvPr>
        </p:nvSpPr>
        <p:spPr>
          <a:xfrm>
            <a:off x="1473200" y="2376435"/>
            <a:ext cx="21437600" cy="9913257"/>
          </a:xfrm>
        </p:spPr>
        <p:txBody>
          <a:bodyPr>
            <a:normAutofit fontScale="77500" lnSpcReduction="20000"/>
          </a:bodyPr>
          <a:lstStyle/>
          <a:p>
            <a:r>
              <a:rPr lang="en-US" dirty="0">
                <a:solidFill>
                  <a:srgbClr val="92D050"/>
                </a:solidFill>
                <a:effectLst/>
              </a:rPr>
              <a:t>GET</a:t>
            </a:r>
            <a:r>
              <a:rPr lang="en-US" dirty="0">
                <a:effectLst/>
              </a:rPr>
              <a:t>: https://exampleWebsite.com/api/users</a:t>
            </a:r>
          </a:p>
          <a:p>
            <a:pPr lvl="1"/>
            <a:r>
              <a:rPr lang="en-US" dirty="0">
                <a:effectLst/>
              </a:rPr>
              <a:t>Retrieves all of the users</a:t>
            </a:r>
          </a:p>
          <a:p>
            <a:r>
              <a:rPr lang="en-US" dirty="0">
                <a:solidFill>
                  <a:srgbClr val="92D050"/>
                </a:solidFill>
                <a:effectLst/>
              </a:rPr>
              <a:t>GET</a:t>
            </a:r>
            <a:r>
              <a:rPr lang="en-US" dirty="0">
                <a:effectLst/>
              </a:rPr>
              <a:t>: https://exampleWebsite.com/api/users/1</a:t>
            </a:r>
          </a:p>
          <a:p>
            <a:pPr lvl="1"/>
            <a:r>
              <a:rPr lang="en-US" dirty="0">
                <a:effectLst/>
              </a:rPr>
              <a:t>Retrieves a single user</a:t>
            </a:r>
          </a:p>
          <a:p>
            <a:r>
              <a:rPr lang="en-US" dirty="0">
                <a:solidFill>
                  <a:srgbClr val="92D050"/>
                </a:solidFill>
                <a:effectLst/>
              </a:rPr>
              <a:t>GET</a:t>
            </a:r>
            <a:r>
              <a:rPr lang="en-US" dirty="0">
                <a:effectLst/>
              </a:rPr>
              <a:t>: https://exampleWebsite.com/api/users/details/1</a:t>
            </a:r>
          </a:p>
          <a:p>
            <a:r>
              <a:rPr lang="en-US" dirty="0">
                <a:solidFill>
                  <a:srgbClr val="92D050"/>
                </a:solidFill>
                <a:effectLst/>
              </a:rPr>
              <a:t>POST</a:t>
            </a:r>
            <a:r>
              <a:rPr lang="en-US" dirty="0">
                <a:effectLst/>
              </a:rPr>
              <a:t>: https://exampleWebsite.com/api/users</a:t>
            </a:r>
          </a:p>
          <a:p>
            <a:r>
              <a:rPr lang="en-US" dirty="0">
                <a:solidFill>
                  <a:srgbClr val="92D050"/>
                </a:solidFill>
                <a:effectLst/>
              </a:rPr>
              <a:t>PUT</a:t>
            </a:r>
            <a:r>
              <a:rPr lang="en-US" dirty="0">
                <a:effectLst/>
              </a:rPr>
              <a:t>: https://exampleWebsite.com/api/users/1</a:t>
            </a:r>
          </a:p>
          <a:p>
            <a:r>
              <a:rPr lang="en-US" dirty="0">
                <a:solidFill>
                  <a:srgbClr val="92D050"/>
                </a:solidFill>
                <a:effectLst/>
              </a:rPr>
              <a:t>PUT</a:t>
            </a:r>
            <a:r>
              <a:rPr lang="en-US" dirty="0">
                <a:effectLst/>
              </a:rPr>
              <a:t>: https://exampleWebsite.com/api/users/update/1</a:t>
            </a:r>
          </a:p>
          <a:p>
            <a:r>
              <a:rPr lang="en-US" dirty="0">
                <a:solidFill>
                  <a:srgbClr val="92D050"/>
                </a:solidFill>
                <a:effectLst/>
              </a:rPr>
              <a:t>DELETE</a:t>
            </a:r>
            <a:r>
              <a:rPr lang="en-US" dirty="0">
                <a:effectLst/>
              </a:rPr>
              <a:t>: https://exampleWebsite.com/api/users/1</a:t>
            </a:r>
          </a:p>
        </p:txBody>
      </p:sp>
    </p:spTree>
    <p:extLst>
      <p:ext uri="{BB962C8B-B14F-4D97-AF65-F5344CB8AC3E}">
        <p14:creationId xmlns:p14="http://schemas.microsoft.com/office/powerpoint/2010/main" val="288805878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a:t>
            </a:r>
          </a:p>
        </p:txBody>
      </p:sp>
      <p:sp>
        <p:nvSpPr>
          <p:cNvPr id="3" name="Text Placeholder 2"/>
          <p:cNvSpPr>
            <a:spLocks noGrp="1"/>
          </p:cNvSpPr>
          <p:nvPr>
            <p:ph type="body" idx="1"/>
          </p:nvPr>
        </p:nvSpPr>
        <p:spPr/>
        <p:txBody>
          <a:bodyPr/>
          <a:lstStyle/>
          <a:p>
            <a:r>
              <a:rPr lang="en-US" dirty="0">
                <a:effectLst/>
              </a:rPr>
              <a:t>It is common for APIs to require a form of </a:t>
            </a:r>
            <a:r>
              <a:rPr lang="en-US" dirty="0">
                <a:solidFill>
                  <a:srgbClr val="92D050"/>
                </a:solidFill>
                <a:effectLst/>
              </a:rPr>
              <a:t>authentication</a:t>
            </a:r>
            <a:r>
              <a:rPr lang="en-US" dirty="0">
                <a:effectLst/>
              </a:rPr>
              <a:t> to use the server the API is providing</a:t>
            </a:r>
          </a:p>
          <a:p>
            <a:r>
              <a:rPr lang="en-US" dirty="0">
                <a:effectLst/>
              </a:rPr>
              <a:t>Typically, you will get x-amount of free API calls. After the x-amount is consumed, you will have to pay for the API calls. Some times the API calls are only available if you pay for them.</a:t>
            </a:r>
          </a:p>
          <a:p>
            <a:r>
              <a:rPr lang="en-US" dirty="0">
                <a:effectLst/>
              </a:rPr>
              <a:t>Other times all it takes is to register your web app with the owner of the API</a:t>
            </a:r>
          </a:p>
        </p:txBody>
      </p:sp>
    </p:spTree>
    <p:extLst>
      <p:ext uri="{BB962C8B-B14F-4D97-AF65-F5344CB8AC3E}">
        <p14:creationId xmlns:p14="http://schemas.microsoft.com/office/powerpoint/2010/main" val="224235261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a:t>
            </a:r>
          </a:p>
        </p:txBody>
      </p:sp>
      <p:sp>
        <p:nvSpPr>
          <p:cNvPr id="3" name="Text Placeholder 2"/>
          <p:cNvSpPr>
            <a:spLocks noGrp="1"/>
          </p:cNvSpPr>
          <p:nvPr>
            <p:ph type="body" idx="1"/>
          </p:nvPr>
        </p:nvSpPr>
        <p:spPr/>
        <p:txBody>
          <a:bodyPr>
            <a:normAutofit fontScale="92500"/>
          </a:bodyPr>
          <a:lstStyle/>
          <a:p>
            <a:r>
              <a:rPr lang="en-US" dirty="0">
                <a:effectLst/>
              </a:rPr>
              <a:t>A popular form of authentication is </a:t>
            </a:r>
            <a:r>
              <a:rPr lang="en-US" dirty="0">
                <a:solidFill>
                  <a:srgbClr val="92D050"/>
                </a:solidFill>
                <a:effectLst/>
              </a:rPr>
              <a:t>OAuth2</a:t>
            </a:r>
            <a:r>
              <a:rPr lang="en-US" dirty="0">
                <a:effectLst/>
              </a:rPr>
              <a:t>, an authorization framework</a:t>
            </a:r>
          </a:p>
          <a:p>
            <a:r>
              <a:rPr lang="en-US" dirty="0">
                <a:effectLst/>
              </a:rPr>
              <a:t>It requires a user to get an access token, which is passed along with the user to ensure they get authenticated properly</a:t>
            </a:r>
          </a:p>
          <a:p>
            <a:r>
              <a:rPr lang="en-US" dirty="0">
                <a:effectLst/>
              </a:rPr>
              <a:t>A user uses a browser (Google chrome) to reach an application. The application has functionalities the user wants to use. In order for a user to use the app, the app will need some privileges from the user to access its protected resource.</a:t>
            </a:r>
          </a:p>
          <a:p>
            <a:r>
              <a:rPr lang="en-US">
                <a:effectLst/>
              </a:rPr>
              <a:t>OAuth2 </a:t>
            </a:r>
            <a:r>
              <a:rPr lang="en-US" dirty="0">
                <a:effectLst/>
              </a:rPr>
              <a:t>is intended to prevent the application from being harmful to the user by allowing only so much privilege and access</a:t>
            </a:r>
          </a:p>
          <a:p>
            <a:endParaRPr lang="en-US" dirty="0">
              <a:effectLst/>
            </a:endParaRPr>
          </a:p>
        </p:txBody>
      </p:sp>
    </p:spTree>
    <p:extLst>
      <p:ext uri="{BB962C8B-B14F-4D97-AF65-F5344CB8AC3E}">
        <p14:creationId xmlns:p14="http://schemas.microsoft.com/office/powerpoint/2010/main" val="174270633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23694-0918-4449-8980-94D8EC2EF278}"/>
              </a:ext>
            </a:extLst>
          </p:cNvPr>
          <p:cNvSpPr>
            <a:spLocks noGrp="1"/>
          </p:cNvSpPr>
          <p:nvPr>
            <p:ph type="title"/>
          </p:nvPr>
        </p:nvSpPr>
        <p:spPr>
          <a:xfrm>
            <a:off x="1473200" y="355600"/>
            <a:ext cx="21437600" cy="2317262"/>
          </a:xfrm>
        </p:spPr>
        <p:txBody>
          <a:bodyPr>
            <a:normAutofit/>
          </a:bodyPr>
          <a:lstStyle/>
          <a:p>
            <a:r>
              <a:rPr lang="en-US" sz="8300" dirty="0"/>
              <a:t>Visual Representation of How OAuth2 Works</a:t>
            </a:r>
          </a:p>
        </p:txBody>
      </p:sp>
      <p:pic>
        <p:nvPicPr>
          <p:cNvPr id="4" name="Picture 3">
            <a:extLst>
              <a:ext uri="{FF2B5EF4-FFF2-40B4-BE49-F238E27FC236}">
                <a16:creationId xmlns:a16="http://schemas.microsoft.com/office/drawing/2014/main" id="{7D1304A9-2CA4-4E9B-9A34-879AEC769718}"/>
              </a:ext>
            </a:extLst>
          </p:cNvPr>
          <p:cNvPicPr>
            <a:picLocks noChangeAspect="1"/>
          </p:cNvPicPr>
          <p:nvPr/>
        </p:nvPicPr>
        <p:blipFill>
          <a:blip r:embed="rId2"/>
          <a:stretch>
            <a:fillRect/>
          </a:stretch>
        </p:blipFill>
        <p:spPr>
          <a:xfrm>
            <a:off x="3302000" y="3209089"/>
            <a:ext cx="17194868" cy="9610096"/>
          </a:xfrm>
          <a:prstGeom prst="rect">
            <a:avLst/>
          </a:prstGeom>
        </p:spPr>
      </p:pic>
    </p:spTree>
    <p:extLst>
      <p:ext uri="{BB962C8B-B14F-4D97-AF65-F5344CB8AC3E}">
        <p14:creationId xmlns:p14="http://schemas.microsoft.com/office/powerpoint/2010/main" val="330676892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for API</a:t>
            </a:r>
          </a:p>
        </p:txBody>
      </p:sp>
      <p:sp>
        <p:nvSpPr>
          <p:cNvPr id="3" name="Text Placeholder 2"/>
          <p:cNvSpPr>
            <a:spLocks noGrp="1"/>
          </p:cNvSpPr>
          <p:nvPr>
            <p:ph type="body" idx="1"/>
          </p:nvPr>
        </p:nvSpPr>
        <p:spPr/>
        <p:txBody>
          <a:bodyPr/>
          <a:lstStyle/>
          <a:p>
            <a:r>
              <a:rPr lang="en-US" dirty="0">
                <a:effectLst/>
              </a:rPr>
              <a:t>Postman allows you to make GET, POST, PUT requests and see the data coming back in various formats</a:t>
            </a:r>
          </a:p>
        </p:txBody>
      </p:sp>
    </p:spTree>
    <p:extLst>
      <p:ext uri="{BB962C8B-B14F-4D97-AF65-F5344CB8AC3E}">
        <p14:creationId xmlns:p14="http://schemas.microsoft.com/office/powerpoint/2010/main" val="400368041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7DE1C-ADA8-46A1-BBBB-255A0942D129}"/>
              </a:ext>
            </a:extLst>
          </p:cNvPr>
          <p:cNvSpPr>
            <a:spLocks noGrp="1"/>
          </p:cNvSpPr>
          <p:nvPr>
            <p:ph type="title"/>
          </p:nvPr>
        </p:nvSpPr>
        <p:spPr/>
        <p:txBody>
          <a:bodyPr/>
          <a:lstStyle/>
          <a:p>
            <a:r>
              <a:rPr lang="en-US" dirty="0"/>
              <a:t>Web Services</a:t>
            </a:r>
          </a:p>
        </p:txBody>
      </p:sp>
      <p:sp>
        <p:nvSpPr>
          <p:cNvPr id="3" name="Text Placeholder 2">
            <a:extLst>
              <a:ext uri="{FF2B5EF4-FFF2-40B4-BE49-F238E27FC236}">
                <a16:creationId xmlns:a16="http://schemas.microsoft.com/office/drawing/2014/main" id="{0E09EB68-5017-45CE-A969-24B7AC3C77DB}"/>
              </a:ext>
            </a:extLst>
          </p:cNvPr>
          <p:cNvSpPr>
            <a:spLocks noGrp="1"/>
          </p:cNvSpPr>
          <p:nvPr>
            <p:ph type="body" idx="1"/>
          </p:nvPr>
        </p:nvSpPr>
        <p:spPr/>
        <p:txBody>
          <a:bodyPr>
            <a:normAutofit fontScale="70000" lnSpcReduction="20000"/>
          </a:bodyPr>
          <a:lstStyle/>
          <a:p>
            <a:r>
              <a:rPr lang="en-US" dirty="0"/>
              <a:t>A </a:t>
            </a:r>
            <a:r>
              <a:rPr lang="en-US" dirty="0">
                <a:solidFill>
                  <a:srgbClr val="92D050"/>
                </a:solidFill>
              </a:rPr>
              <a:t>web service </a:t>
            </a:r>
            <a:r>
              <a:rPr lang="en-US" dirty="0"/>
              <a:t>is a software or application service used to communicate between two devices on a network</a:t>
            </a:r>
          </a:p>
          <a:p>
            <a:r>
              <a:rPr lang="en-US" dirty="0"/>
              <a:t>A </a:t>
            </a:r>
            <a:r>
              <a:rPr lang="en-US" dirty="0">
                <a:solidFill>
                  <a:srgbClr val="92D050"/>
                </a:solidFill>
              </a:rPr>
              <a:t>web service </a:t>
            </a:r>
            <a:r>
              <a:rPr lang="en-US" dirty="0">
                <a:solidFill>
                  <a:schemeClr val="tx1"/>
                </a:solidFill>
              </a:rPr>
              <a:t>involves a service provider and a server requester (client)</a:t>
            </a:r>
            <a:endParaRPr lang="en-US" dirty="0"/>
          </a:p>
          <a:p>
            <a:r>
              <a:rPr lang="en-US" dirty="0"/>
              <a:t>A </a:t>
            </a:r>
            <a:r>
              <a:rPr lang="en-US" dirty="0">
                <a:solidFill>
                  <a:srgbClr val="92D050"/>
                </a:solidFill>
              </a:rPr>
              <a:t>web service </a:t>
            </a:r>
            <a:r>
              <a:rPr lang="en-US" dirty="0"/>
              <a:t>is a function that can be accessed by other programs over the web. Data gets outputted in a format that may be consumed by another program that understands that output. The format can be XML, JSON, or something else. </a:t>
            </a:r>
          </a:p>
          <a:p>
            <a:r>
              <a:rPr lang="en-US" dirty="0">
                <a:solidFill>
                  <a:srgbClr val="92D050"/>
                </a:solidFill>
              </a:rPr>
              <a:t>Web services </a:t>
            </a:r>
            <a:r>
              <a:rPr lang="en-US" dirty="0"/>
              <a:t>make functional building blocks accessible over standard Internet protocols independent of platforms and programming languages</a:t>
            </a:r>
          </a:p>
          <a:p>
            <a:r>
              <a:rPr lang="en-US" dirty="0"/>
              <a:t>Simplified definition: a </a:t>
            </a:r>
            <a:r>
              <a:rPr lang="en-US" dirty="0">
                <a:solidFill>
                  <a:srgbClr val="92D050"/>
                </a:solidFill>
              </a:rPr>
              <a:t>web service </a:t>
            </a:r>
            <a:r>
              <a:rPr lang="en-US" dirty="0"/>
              <a:t>allows an application to retrieve information from a resource or submit information to a resource</a:t>
            </a:r>
          </a:p>
          <a:p>
            <a:pPr lvl="1"/>
            <a:r>
              <a:rPr lang="en-US" dirty="0"/>
              <a:t>i.e. Provide a street address and call a web service to have Google Maps API return a graphical map of the location</a:t>
            </a:r>
          </a:p>
        </p:txBody>
      </p:sp>
    </p:spTree>
    <p:extLst>
      <p:ext uri="{BB962C8B-B14F-4D97-AF65-F5344CB8AC3E}">
        <p14:creationId xmlns:p14="http://schemas.microsoft.com/office/powerpoint/2010/main" val="342353374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t>
            </a:r>
          </a:p>
        </p:txBody>
      </p:sp>
      <p:sp>
        <p:nvSpPr>
          <p:cNvPr id="3" name="Text Placeholder 2"/>
          <p:cNvSpPr>
            <a:spLocks noGrp="1"/>
          </p:cNvSpPr>
          <p:nvPr>
            <p:ph type="body" idx="1"/>
          </p:nvPr>
        </p:nvSpPr>
        <p:spPr>
          <a:xfrm>
            <a:off x="1473200" y="3265714"/>
            <a:ext cx="21437600" cy="8672286"/>
          </a:xfrm>
        </p:spPr>
        <p:txBody>
          <a:bodyPr>
            <a:normAutofit fontScale="92500" lnSpcReduction="20000"/>
          </a:bodyPr>
          <a:lstStyle/>
          <a:p>
            <a:r>
              <a:rPr lang="en-US" dirty="0">
                <a:solidFill>
                  <a:srgbClr val="92D050"/>
                </a:solidFill>
                <a:effectLst/>
              </a:rPr>
              <a:t>Representational State Transfer (REST)</a:t>
            </a:r>
          </a:p>
          <a:p>
            <a:r>
              <a:rPr lang="en-US" dirty="0">
                <a:solidFill>
                  <a:srgbClr val="92D050"/>
                </a:solidFill>
                <a:effectLst/>
              </a:rPr>
              <a:t>Architecture style </a:t>
            </a:r>
            <a:r>
              <a:rPr lang="en-US" dirty="0">
                <a:effectLst/>
              </a:rPr>
              <a:t>for designing networked applications</a:t>
            </a:r>
          </a:p>
          <a:p>
            <a:r>
              <a:rPr lang="en-US" dirty="0">
                <a:effectLst/>
              </a:rPr>
              <a:t>Relies on a client-server protocol, with the main one being </a:t>
            </a:r>
            <a:r>
              <a:rPr lang="en-US" dirty="0">
                <a:solidFill>
                  <a:srgbClr val="92D050"/>
                </a:solidFill>
                <a:effectLst/>
              </a:rPr>
              <a:t>HTTP</a:t>
            </a:r>
          </a:p>
          <a:p>
            <a:pPr lvl="1"/>
            <a:r>
              <a:rPr lang="en-US" dirty="0">
                <a:solidFill>
                  <a:srgbClr val="92D050"/>
                </a:solidFill>
                <a:effectLst/>
              </a:rPr>
              <a:t>HTTP </a:t>
            </a:r>
            <a:r>
              <a:rPr lang="en-US" dirty="0">
                <a:solidFill>
                  <a:schemeClr val="tx1"/>
                </a:solidFill>
                <a:effectLst/>
              </a:rPr>
              <a:t>is the foundation of the communication of the Internet. To use REST, it needs the delivery methods that </a:t>
            </a:r>
            <a:r>
              <a:rPr lang="en-US" dirty="0">
                <a:solidFill>
                  <a:srgbClr val="92D050"/>
                </a:solidFill>
                <a:effectLst/>
              </a:rPr>
              <a:t>HTTP</a:t>
            </a:r>
            <a:r>
              <a:rPr lang="en-US" dirty="0">
                <a:solidFill>
                  <a:schemeClr val="tx1"/>
                </a:solidFill>
                <a:effectLst/>
              </a:rPr>
              <a:t> offers.</a:t>
            </a:r>
          </a:p>
          <a:p>
            <a:r>
              <a:rPr lang="en-US" dirty="0">
                <a:solidFill>
                  <a:srgbClr val="92D050"/>
                </a:solidFill>
                <a:effectLst/>
              </a:rPr>
              <a:t>REST</a:t>
            </a:r>
            <a:r>
              <a:rPr lang="en-US" dirty="0">
                <a:solidFill>
                  <a:schemeClr val="tx1"/>
                </a:solidFill>
                <a:effectLst/>
              </a:rPr>
              <a:t> was made to treat objects on the server side as resources that can be created, updated, and deleted. This is accomplished through various requests.</a:t>
            </a:r>
          </a:p>
          <a:p>
            <a:r>
              <a:rPr lang="en-US" dirty="0">
                <a:solidFill>
                  <a:schemeClr val="tx1"/>
                </a:solidFill>
                <a:effectLst/>
              </a:rPr>
              <a:t>What is so great about </a:t>
            </a:r>
            <a:r>
              <a:rPr lang="en-US" dirty="0">
                <a:solidFill>
                  <a:srgbClr val="92D050"/>
                </a:solidFill>
                <a:effectLst/>
              </a:rPr>
              <a:t>REST</a:t>
            </a:r>
            <a:r>
              <a:rPr lang="en-US" dirty="0">
                <a:solidFill>
                  <a:schemeClr val="tx1"/>
                </a:solidFill>
                <a:effectLst/>
              </a:rPr>
              <a:t> is it can be used by almost any programming language</a:t>
            </a:r>
          </a:p>
        </p:txBody>
      </p:sp>
    </p:spTree>
    <p:extLst>
      <p:ext uri="{BB962C8B-B14F-4D97-AF65-F5344CB8AC3E}">
        <p14:creationId xmlns:p14="http://schemas.microsoft.com/office/powerpoint/2010/main" val="285521932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28220-A6B2-40C1-8F61-A9E4516F7AF8}"/>
              </a:ext>
            </a:extLst>
          </p:cNvPr>
          <p:cNvSpPr>
            <a:spLocks noGrp="1"/>
          </p:cNvSpPr>
          <p:nvPr>
            <p:ph type="title"/>
          </p:nvPr>
        </p:nvSpPr>
        <p:spPr/>
        <p:txBody>
          <a:bodyPr/>
          <a:lstStyle/>
          <a:p>
            <a:r>
              <a:rPr lang="en-US" dirty="0"/>
              <a:t>REST Composition</a:t>
            </a:r>
          </a:p>
        </p:txBody>
      </p:sp>
      <p:sp>
        <p:nvSpPr>
          <p:cNvPr id="3" name="Text Placeholder 2">
            <a:extLst>
              <a:ext uri="{FF2B5EF4-FFF2-40B4-BE49-F238E27FC236}">
                <a16:creationId xmlns:a16="http://schemas.microsoft.com/office/drawing/2014/main" id="{B5E4FA64-E076-4F86-8E87-7C55E97C096D}"/>
              </a:ext>
            </a:extLst>
          </p:cNvPr>
          <p:cNvSpPr>
            <a:spLocks noGrp="1"/>
          </p:cNvSpPr>
          <p:nvPr>
            <p:ph type="body" idx="1"/>
          </p:nvPr>
        </p:nvSpPr>
        <p:spPr/>
        <p:txBody>
          <a:bodyPr/>
          <a:lstStyle/>
          <a:p>
            <a:r>
              <a:rPr lang="en-US" dirty="0"/>
              <a:t>Stateless</a:t>
            </a:r>
          </a:p>
          <a:p>
            <a:pPr lvl="1"/>
            <a:r>
              <a:rPr lang="en-US" dirty="0"/>
              <a:t>Doesn’t require server to retain session information or status about each communications partner for the duration of the requests</a:t>
            </a:r>
          </a:p>
          <a:p>
            <a:r>
              <a:rPr lang="en-US" dirty="0"/>
              <a:t>CRUD (Create, Read, Update, Delete)</a:t>
            </a:r>
          </a:p>
          <a:p>
            <a:r>
              <a:rPr lang="en-US" dirty="0"/>
              <a:t>HTTP, JSON, URL, XML</a:t>
            </a:r>
          </a:p>
        </p:txBody>
      </p:sp>
    </p:spTree>
    <p:extLst>
      <p:ext uri="{BB962C8B-B14F-4D97-AF65-F5344CB8AC3E}">
        <p14:creationId xmlns:p14="http://schemas.microsoft.com/office/powerpoint/2010/main" val="62352334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83859-72AD-4B8E-8BDB-260CB61C918D}"/>
              </a:ext>
            </a:extLst>
          </p:cNvPr>
          <p:cNvSpPr>
            <a:spLocks noGrp="1"/>
          </p:cNvSpPr>
          <p:nvPr>
            <p:ph type="title"/>
          </p:nvPr>
        </p:nvSpPr>
        <p:spPr/>
        <p:txBody>
          <a:bodyPr/>
          <a:lstStyle/>
          <a:p>
            <a:r>
              <a:rPr lang="en-US" dirty="0"/>
              <a:t>When to Use REST</a:t>
            </a:r>
          </a:p>
        </p:txBody>
      </p:sp>
      <p:sp>
        <p:nvSpPr>
          <p:cNvPr id="3" name="Text Placeholder 2">
            <a:extLst>
              <a:ext uri="{FF2B5EF4-FFF2-40B4-BE49-F238E27FC236}">
                <a16:creationId xmlns:a16="http://schemas.microsoft.com/office/drawing/2014/main" id="{321AB2B8-459C-40FC-B6E1-24039A7D1C92}"/>
              </a:ext>
            </a:extLst>
          </p:cNvPr>
          <p:cNvSpPr>
            <a:spLocks noGrp="1"/>
          </p:cNvSpPr>
          <p:nvPr>
            <p:ph type="body" idx="1"/>
          </p:nvPr>
        </p:nvSpPr>
        <p:spPr/>
        <p:txBody>
          <a:bodyPr/>
          <a:lstStyle/>
          <a:p>
            <a:r>
              <a:rPr lang="en-US" dirty="0"/>
              <a:t>Limited bandwidth/resources</a:t>
            </a:r>
          </a:p>
          <a:p>
            <a:r>
              <a:rPr lang="en-US" dirty="0"/>
              <a:t>Simple, web-based operations (i.e. APIs)</a:t>
            </a:r>
          </a:p>
          <a:p>
            <a:r>
              <a:rPr lang="en-US" dirty="0"/>
              <a:t>Cacheable results</a:t>
            </a:r>
          </a:p>
          <a:p>
            <a:r>
              <a:rPr lang="en-US" dirty="0"/>
              <a:t>C#, JavaScript applications</a:t>
            </a:r>
          </a:p>
          <a:p>
            <a:r>
              <a:rPr lang="en-US" dirty="0"/>
              <a:t>See: ASP.NET Web API</a:t>
            </a:r>
          </a:p>
        </p:txBody>
      </p:sp>
    </p:spTree>
    <p:extLst>
      <p:ext uri="{BB962C8B-B14F-4D97-AF65-F5344CB8AC3E}">
        <p14:creationId xmlns:p14="http://schemas.microsoft.com/office/powerpoint/2010/main" val="261281906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67D3-04E3-498D-ADA6-945FAF089C0E}"/>
              </a:ext>
            </a:extLst>
          </p:cNvPr>
          <p:cNvSpPr>
            <a:spLocks noGrp="1"/>
          </p:cNvSpPr>
          <p:nvPr>
            <p:ph type="title"/>
          </p:nvPr>
        </p:nvSpPr>
        <p:spPr/>
        <p:txBody>
          <a:bodyPr/>
          <a:lstStyle/>
          <a:p>
            <a:r>
              <a:rPr lang="en-US" dirty="0"/>
              <a:t>REST Scenario</a:t>
            </a:r>
          </a:p>
        </p:txBody>
      </p:sp>
      <p:sp>
        <p:nvSpPr>
          <p:cNvPr id="3" name="Text Placeholder 2">
            <a:extLst>
              <a:ext uri="{FF2B5EF4-FFF2-40B4-BE49-F238E27FC236}">
                <a16:creationId xmlns:a16="http://schemas.microsoft.com/office/drawing/2014/main" id="{BFAA3556-725E-463C-B215-787A765AD488}"/>
              </a:ext>
            </a:extLst>
          </p:cNvPr>
          <p:cNvSpPr>
            <a:spLocks noGrp="1"/>
          </p:cNvSpPr>
          <p:nvPr>
            <p:ph type="body" idx="1"/>
          </p:nvPr>
        </p:nvSpPr>
        <p:spPr/>
        <p:txBody>
          <a:bodyPr>
            <a:normAutofit lnSpcReduction="10000"/>
          </a:bodyPr>
          <a:lstStyle/>
          <a:p>
            <a:r>
              <a:rPr lang="en-US" dirty="0"/>
              <a:t>You want to build a web app and you decide to decouple the functionality from the presentation of the app</a:t>
            </a:r>
          </a:p>
          <a:p>
            <a:r>
              <a:rPr lang="en-US" dirty="0"/>
              <a:t>You create an API and let others implement their own frontends over it.</a:t>
            </a:r>
          </a:p>
          <a:p>
            <a:r>
              <a:rPr lang="en-US" dirty="0"/>
              <a:t>Your API provides interchangeable mechanism between the backend (web service) that generates data, and the frontend that can display the data. The main issue is the backend and frontend must speak the same “language”</a:t>
            </a:r>
          </a:p>
          <a:p>
            <a:r>
              <a:rPr lang="en-US" dirty="0"/>
              <a:t>That is where </a:t>
            </a:r>
            <a:r>
              <a:rPr lang="en-US" dirty="0">
                <a:solidFill>
                  <a:srgbClr val="92D050"/>
                </a:solidFill>
              </a:rPr>
              <a:t>REST</a:t>
            </a:r>
            <a:r>
              <a:rPr lang="en-US" dirty="0"/>
              <a:t> becomes relevant. They are the two ways you can choose to communicate with a </a:t>
            </a:r>
            <a:r>
              <a:rPr lang="en-US" dirty="0">
                <a:solidFill>
                  <a:srgbClr val="92D050"/>
                </a:solidFill>
              </a:rPr>
              <a:t>web service</a:t>
            </a:r>
            <a:r>
              <a:rPr lang="en-US" dirty="0"/>
              <a:t>.</a:t>
            </a:r>
          </a:p>
        </p:txBody>
      </p:sp>
    </p:spTree>
    <p:extLst>
      <p:ext uri="{BB962C8B-B14F-4D97-AF65-F5344CB8AC3E}">
        <p14:creationId xmlns:p14="http://schemas.microsoft.com/office/powerpoint/2010/main" val="113335956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0965D-E605-431B-80DA-77A105A721FF}"/>
              </a:ext>
            </a:extLst>
          </p:cNvPr>
          <p:cNvSpPr>
            <a:spLocks noGrp="1"/>
          </p:cNvSpPr>
          <p:nvPr>
            <p:ph type="title"/>
          </p:nvPr>
        </p:nvSpPr>
        <p:spPr/>
        <p:txBody>
          <a:bodyPr/>
          <a:lstStyle/>
          <a:p>
            <a:r>
              <a:rPr lang="en-US" dirty="0"/>
              <a:t>REST Review</a:t>
            </a:r>
          </a:p>
        </p:txBody>
      </p:sp>
      <p:sp>
        <p:nvSpPr>
          <p:cNvPr id="3" name="Text Placeholder 2">
            <a:extLst>
              <a:ext uri="{FF2B5EF4-FFF2-40B4-BE49-F238E27FC236}">
                <a16:creationId xmlns:a16="http://schemas.microsoft.com/office/drawing/2014/main" id="{A49B1C44-CCAD-4A1C-AAAE-C12902447365}"/>
              </a:ext>
            </a:extLst>
          </p:cNvPr>
          <p:cNvSpPr>
            <a:spLocks noGrp="1"/>
          </p:cNvSpPr>
          <p:nvPr>
            <p:ph type="body" idx="1"/>
          </p:nvPr>
        </p:nvSpPr>
        <p:spPr/>
        <p:txBody>
          <a:bodyPr/>
          <a:lstStyle/>
          <a:p>
            <a:r>
              <a:rPr lang="en-US" dirty="0">
                <a:solidFill>
                  <a:srgbClr val="92D050"/>
                </a:solidFill>
                <a:effectLst/>
              </a:rPr>
              <a:t>REST</a:t>
            </a:r>
            <a:r>
              <a:rPr lang="en-US" dirty="0">
                <a:solidFill>
                  <a:schemeClr val="tx1"/>
                </a:solidFill>
                <a:effectLst/>
              </a:rPr>
              <a:t> was made to treat objects on the server side as resources that can be created, updated, and deleted. This is accomplished through various requests.</a:t>
            </a:r>
            <a:endParaRPr lang="en-US" dirty="0"/>
          </a:p>
          <a:p>
            <a:r>
              <a:rPr lang="en-US" dirty="0"/>
              <a:t>REST is an architectural style with no official standard, but uses multiple standards (HTTP, JSON, URL, XML)</a:t>
            </a:r>
          </a:p>
          <a:p>
            <a:r>
              <a:rPr lang="en-US" dirty="0"/>
              <a:t>REST API uses URL exposure  to expose business logic</a:t>
            </a:r>
          </a:p>
        </p:txBody>
      </p:sp>
    </p:spTree>
    <p:extLst>
      <p:ext uri="{BB962C8B-B14F-4D97-AF65-F5344CB8AC3E}">
        <p14:creationId xmlns:p14="http://schemas.microsoft.com/office/powerpoint/2010/main" val="399443200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0" y="355600"/>
            <a:ext cx="21437600" cy="2387600"/>
          </a:xfrm>
        </p:spPr>
        <p:txBody>
          <a:bodyPr/>
          <a:lstStyle/>
          <a:p>
            <a:r>
              <a:rPr lang="en-US" dirty="0"/>
              <a:t>API</a:t>
            </a:r>
          </a:p>
        </p:txBody>
      </p:sp>
      <p:sp>
        <p:nvSpPr>
          <p:cNvPr id="3" name="Text Placeholder 2"/>
          <p:cNvSpPr>
            <a:spLocks noGrp="1"/>
          </p:cNvSpPr>
          <p:nvPr>
            <p:ph type="body" idx="1"/>
          </p:nvPr>
        </p:nvSpPr>
        <p:spPr>
          <a:xfrm>
            <a:off x="1194359" y="3371222"/>
            <a:ext cx="21437600" cy="9782629"/>
          </a:xfrm>
        </p:spPr>
        <p:txBody>
          <a:bodyPr>
            <a:normAutofit fontScale="92500" lnSpcReduction="10000"/>
          </a:bodyPr>
          <a:lstStyle/>
          <a:p>
            <a:r>
              <a:rPr lang="en-US" dirty="0">
                <a:solidFill>
                  <a:srgbClr val="92D050"/>
                </a:solidFill>
                <a:effectLst/>
              </a:rPr>
              <a:t>Application Program Interface (API)</a:t>
            </a:r>
          </a:p>
          <a:p>
            <a:pPr lvl="1"/>
            <a:r>
              <a:rPr lang="en-US" dirty="0">
                <a:effectLst/>
              </a:rPr>
              <a:t>Set of routines, protocols, and tools for building software applications</a:t>
            </a:r>
          </a:p>
          <a:p>
            <a:pPr lvl="1"/>
            <a:r>
              <a:rPr lang="en-US" dirty="0">
                <a:effectLst/>
              </a:rPr>
              <a:t>A contract provided by one piece of software to another piece of software</a:t>
            </a:r>
          </a:p>
          <a:p>
            <a:pPr lvl="1"/>
            <a:r>
              <a:rPr lang="en-US" dirty="0">
                <a:effectLst/>
              </a:rPr>
              <a:t>Consists of a structured request and a structured response</a:t>
            </a:r>
          </a:p>
          <a:p>
            <a:pPr lvl="1"/>
            <a:r>
              <a:rPr lang="en-US" dirty="0">
                <a:effectLst/>
              </a:rPr>
              <a:t>Think of it as a messenger between running software</a:t>
            </a:r>
          </a:p>
          <a:p>
            <a:r>
              <a:rPr lang="en-US" dirty="0">
                <a:effectLst/>
              </a:rPr>
              <a:t>Essentially, one software wants information formatted a specific way and the other software will give the data in such a way, depending on the response</a:t>
            </a:r>
          </a:p>
          <a:p>
            <a:r>
              <a:rPr lang="en-US" dirty="0">
                <a:effectLst/>
              </a:rPr>
              <a:t>APIs exist everywhere (smart phones, appliances, etc.), but we are going to be focusing on Web APIs specifically</a:t>
            </a:r>
          </a:p>
          <a:p>
            <a:endParaRPr lang="en-US" dirty="0">
              <a:effectLst/>
            </a:endParaRPr>
          </a:p>
        </p:txBody>
      </p:sp>
    </p:spTree>
    <p:extLst>
      <p:ext uri="{BB962C8B-B14F-4D97-AF65-F5344CB8AC3E}">
        <p14:creationId xmlns:p14="http://schemas.microsoft.com/office/powerpoint/2010/main" val="153679995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9400" dirty="0"/>
              <a:t>Realistic Analogy to Help Understand API</a:t>
            </a:r>
          </a:p>
        </p:txBody>
      </p:sp>
      <p:sp>
        <p:nvSpPr>
          <p:cNvPr id="3" name="Text Placeholder 2"/>
          <p:cNvSpPr>
            <a:spLocks noGrp="1"/>
          </p:cNvSpPr>
          <p:nvPr>
            <p:ph type="body" idx="1"/>
          </p:nvPr>
        </p:nvSpPr>
        <p:spPr/>
        <p:txBody>
          <a:bodyPr/>
          <a:lstStyle/>
          <a:p>
            <a:r>
              <a:rPr lang="en-US" dirty="0">
                <a:effectLst/>
              </a:rPr>
              <a:t>Scenario: You are at a restaurant. The restaurant consists of cooks in the kitchen as well as waiters taking orders and serving food.</a:t>
            </a:r>
          </a:p>
          <a:p>
            <a:r>
              <a:rPr lang="en-US" dirty="0">
                <a:effectLst/>
              </a:rPr>
              <a:t>You are a client-side web application </a:t>
            </a:r>
          </a:p>
          <a:p>
            <a:r>
              <a:rPr lang="en-US" dirty="0">
                <a:effectLst/>
              </a:rPr>
              <a:t>The kitchen is the server or service that processes requests </a:t>
            </a:r>
          </a:p>
          <a:p>
            <a:r>
              <a:rPr lang="en-US" dirty="0">
                <a:effectLst/>
              </a:rPr>
              <a:t>The waiter is the API. He takes a certain order in a specific way, takes that order to the kitchen, and brings back a meal based on your request</a:t>
            </a:r>
          </a:p>
        </p:txBody>
      </p:sp>
    </p:spTree>
    <p:extLst>
      <p:ext uri="{BB962C8B-B14F-4D97-AF65-F5344CB8AC3E}">
        <p14:creationId xmlns:p14="http://schemas.microsoft.com/office/powerpoint/2010/main" val="2841657683"/>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747</TotalTime>
  <Words>1297</Words>
  <Application>Microsoft Office PowerPoint</Application>
  <PresentationFormat>Custom</PresentationFormat>
  <Paragraphs>90</Paragraphs>
  <Slides>16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Helvetica Neue</vt:lpstr>
      <vt:lpstr>Helvetica Neue Light</vt:lpstr>
      <vt:lpstr>Industrial</vt:lpstr>
      <vt:lpstr>Web Services</vt:lpstr>
      <vt:lpstr>Web Services</vt:lpstr>
      <vt:lpstr>REST</vt:lpstr>
      <vt:lpstr>REST Composition</vt:lpstr>
      <vt:lpstr>When to Use REST</vt:lpstr>
      <vt:lpstr>REST Scenario</vt:lpstr>
      <vt:lpstr>REST Review</vt:lpstr>
      <vt:lpstr>API</vt:lpstr>
      <vt:lpstr>Realistic Analogy to Help Understand API</vt:lpstr>
      <vt:lpstr>HTTP Methods</vt:lpstr>
      <vt:lpstr>Endpoints</vt:lpstr>
      <vt:lpstr>Endpoints Examples</vt:lpstr>
      <vt:lpstr>Authentication</vt:lpstr>
      <vt:lpstr>Authentication</vt:lpstr>
      <vt:lpstr>Visual Representation of How OAuth2 Works</vt:lpstr>
      <vt:lpstr>Tools for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Developer</dc:creator>
  <cp:lastModifiedBy>Mike Terrill</cp:lastModifiedBy>
  <cp:revision>75</cp:revision>
  <dcterms:modified xsi:type="dcterms:W3CDTF">2020-03-02T14:52:08Z</dcterms:modified>
</cp:coreProperties>
</file>