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8" r:id="rId10"/>
    <p:sldId id="267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6F6F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0" autoAdjust="0"/>
    <p:restoredTop sz="85480" autoAdjust="0"/>
  </p:normalViewPr>
  <p:slideViewPr>
    <p:cSldViewPr snapToGrid="0">
      <p:cViewPr varScale="1">
        <p:scale>
          <a:sx n="35" d="100"/>
          <a:sy n="35" d="100"/>
        </p:scale>
        <p:origin x="984" y="53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4591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80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61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05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Jobject</a:t>
            </a:r>
            <a:r>
              <a:rPr lang="en-US" dirty="0"/>
              <a:t> is not smart enough to know the expected data type so we must cast.</a:t>
            </a:r>
          </a:p>
        </p:txBody>
      </p:sp>
    </p:spTree>
    <p:extLst>
      <p:ext uri="{BB962C8B-B14F-4D97-AF65-F5344CB8AC3E}">
        <p14:creationId xmlns:p14="http://schemas.microsoft.com/office/powerpoint/2010/main" val="3204050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27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9900" y="1092200"/>
            <a:ext cx="9525000" cy="11506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473200" y="1803400"/>
            <a:ext cx="96393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473200" y="6718300"/>
            <a:ext cx="9639300" cy="5092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302000"/>
            <a:ext cx="9525000" cy="9207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11493490" y="6373383"/>
            <a:ext cx="1396722" cy="96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quarter" idx="13"/>
          </p:nvPr>
        </p:nvSpPr>
        <p:spPr>
          <a:xfrm>
            <a:off x="15798800" y="68707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Shape 85"/>
          <p:cNvSpPr>
            <a:spLocks noGrp="1"/>
          </p:cNvSpPr>
          <p:nvPr>
            <p:ph type="pic" sz="quarter" idx="14"/>
          </p:nvPr>
        </p:nvSpPr>
        <p:spPr>
          <a:xfrm>
            <a:off x="15798800" y="9525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hape 86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23724221" y="13125450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2"/>
              </a:buBlip>
            </a:lvl1pPr>
            <a:lvl2pPr>
              <a:buBlip>
                <a:blip r:embed="rId12"/>
              </a:buBlip>
            </a:lvl2pPr>
            <a:lvl3pPr>
              <a:buBlip>
                <a:blip r:embed="rId12"/>
              </a:buBlip>
            </a:lvl3pPr>
            <a:lvl4pPr>
              <a:buBlip>
                <a:blip r:embed="rId12"/>
              </a:buBlip>
            </a:lvl4pPr>
            <a:lvl5pPr>
              <a:buBlip>
                <a:blip r:embed="rId12"/>
              </a:buBlip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3721936" y="13125450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8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3" t="20921" r="26192" b="35956"/>
          <a:stretch/>
        </p:blipFill>
        <p:spPr>
          <a:xfrm>
            <a:off x="22352000" y="11709400"/>
            <a:ext cx="1778000" cy="16764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ctrTitle"/>
          </p:nvPr>
        </p:nvSpPr>
        <p:spPr>
          <a:xfrm>
            <a:off x="6590334" y="8236384"/>
            <a:ext cx="11203332" cy="10377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511809">
              <a:defRPr sz="6200">
                <a:effectLst>
                  <a:outerShdw blurRad="31496" dist="23622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dirty="0"/>
              <a:t>Serialize and Deserialize JSON in C#</a:t>
            </a:r>
            <a:endParaRPr dirty="0"/>
          </a:p>
        </p:txBody>
      </p:sp>
      <p:pic>
        <p:nvPicPr>
          <p:cNvPr id="12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8207" y="5372088"/>
            <a:ext cx="16187586" cy="2971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6701CA-C07A-4EE9-A7A6-86B78250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JSON Property Binding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C140D-22E1-490A-BDE7-7D98CBE2C03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73200" y="3715657"/>
            <a:ext cx="11023601" cy="9461501"/>
          </a:xfrm>
        </p:spPr>
        <p:txBody>
          <a:bodyPr>
            <a:normAutofit/>
          </a:bodyPr>
          <a:lstStyle/>
          <a:p>
            <a:r>
              <a:rPr lang="en-US" dirty="0"/>
              <a:t>We can use the </a:t>
            </a:r>
            <a:r>
              <a:rPr lang="en-US" dirty="0" err="1"/>
              <a:t>JsonProperty</a:t>
            </a:r>
            <a:r>
              <a:rPr lang="en-US" dirty="0"/>
              <a:t> attribute to specify data binding to custom named properties on our models.</a:t>
            </a:r>
          </a:p>
          <a:p>
            <a:r>
              <a:rPr lang="en-US" dirty="0"/>
              <a:t>This allows us to use one model for multiple different API responses.</a:t>
            </a:r>
          </a:p>
          <a:p>
            <a:r>
              <a:rPr lang="en-US" dirty="0"/>
              <a:t>The </a:t>
            </a:r>
            <a:r>
              <a:rPr lang="en-US" dirty="0" err="1"/>
              <a:t>JsonProperty</a:t>
            </a:r>
            <a:r>
              <a:rPr lang="en-US" dirty="0"/>
              <a:t> attribute is part of the </a:t>
            </a:r>
            <a:r>
              <a:rPr lang="en-US" dirty="0" err="1"/>
              <a:t>NewtSoft</a:t>
            </a:r>
            <a:r>
              <a:rPr lang="en-US" dirty="0"/>
              <a:t> package.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9D66D-D91B-48FB-B269-2692D2214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143" y="2928881"/>
            <a:ext cx="4962914" cy="1024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4787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327" y="293255"/>
            <a:ext cx="21437600" cy="3429000"/>
          </a:xfrm>
        </p:spPr>
        <p:txBody>
          <a:bodyPr/>
          <a:lstStyle/>
          <a:p>
            <a:r>
              <a:rPr lang="en-US" dirty="0"/>
              <a:t>JSON Object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>
          <a:xfrm>
            <a:off x="1660236" y="3158835"/>
            <a:ext cx="11972637" cy="9226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Object are closed in braces ( {} )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their name-value pairs are separated by a comma ( , ) 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and the name and value in a pair are separated by a colon ( : 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Names in an JSON object are strings</a:t>
            </a:r>
            <a:r>
              <a:rPr lang="en-US" dirty="0"/>
              <a:t> whereas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values may be of any of the seven value types including another object or an array.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22730E7-5259-4C24-A6AC-B5D9AA94E317}"/>
              </a:ext>
            </a:extLst>
          </p:cNvPr>
          <p:cNvSpPr txBox="1">
            <a:spLocks/>
          </p:cNvSpPr>
          <p:nvPr/>
        </p:nvSpPr>
        <p:spPr>
          <a:xfrm>
            <a:off x="13632873" y="293255"/>
            <a:ext cx="10531764" cy="12091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marL="0" indent="0" hangingPunct="1">
              <a:buFontTx/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D76F0E-5815-4C7F-B54C-4EFCF08375ED}"/>
              </a:ext>
            </a:extLst>
          </p:cNvPr>
          <p:cNvSpPr/>
          <p:nvPr/>
        </p:nvSpPr>
        <p:spPr>
          <a:xfrm>
            <a:off x="13965382" y="2519792"/>
            <a:ext cx="8571346" cy="8956298"/>
          </a:xfrm>
          <a:prstGeom prst="rect">
            <a:avLst/>
          </a:prstGeom>
          <a:solidFill>
            <a:schemeClr val="bg2">
              <a:lumMod val="50000"/>
              <a:alpha val="45098"/>
            </a:schemeClr>
          </a:solidFill>
        </p:spPr>
        <p:txBody>
          <a:bodyPr wrap="square">
            <a:spAutoFit/>
          </a:bodyPr>
          <a:lstStyle/>
          <a:p>
            <a:endParaRPr lang="en-US" sz="4000" dirty="0"/>
          </a:p>
          <a:p>
            <a:pPr algn="l"/>
            <a:r>
              <a:rPr lang="en-US" sz="4000" dirty="0">
                <a:solidFill>
                  <a:schemeClr val="accent1"/>
                </a:solidFill>
              </a:rPr>
              <a:t>{</a:t>
            </a:r>
          </a:p>
          <a:p>
            <a:pPr algn="l"/>
            <a:r>
              <a:rPr lang="en-US" sz="4000" dirty="0"/>
              <a:t>   </a:t>
            </a:r>
            <a:r>
              <a:rPr lang="en-US" sz="4000" dirty="0">
                <a:solidFill>
                  <a:schemeClr val="accent4"/>
                </a:solidFill>
              </a:rPr>
              <a:t>"</a:t>
            </a:r>
            <a:r>
              <a:rPr lang="en-US" sz="4000" dirty="0" err="1">
                <a:solidFill>
                  <a:schemeClr val="accent4"/>
                </a:solidFill>
              </a:rPr>
              <a:t>firstName</a:t>
            </a:r>
            <a:r>
              <a:rPr lang="en-US" sz="4000" dirty="0">
                <a:solidFill>
                  <a:schemeClr val="accent4"/>
                </a:solidFill>
              </a:rPr>
              <a:t>“ </a:t>
            </a:r>
            <a:r>
              <a:rPr lang="en-US" sz="4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"Duke“ </a:t>
            </a:r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</a:t>
            </a:r>
          </a:p>
          <a:p>
            <a:pPr algn="l"/>
            <a:r>
              <a:rPr lang="en-US" sz="4000" dirty="0"/>
              <a:t>   </a:t>
            </a:r>
            <a:r>
              <a:rPr lang="en-US" sz="4000" dirty="0">
                <a:solidFill>
                  <a:schemeClr val="accent4"/>
                </a:solidFill>
              </a:rPr>
              <a:t>"</a:t>
            </a:r>
            <a:r>
              <a:rPr lang="en-US" sz="4000" dirty="0" err="1">
                <a:solidFill>
                  <a:schemeClr val="accent4"/>
                </a:solidFill>
              </a:rPr>
              <a:t>lastName</a:t>
            </a:r>
            <a:r>
              <a:rPr lang="en-US" sz="4000" dirty="0">
                <a:solidFill>
                  <a:schemeClr val="accent4"/>
                </a:solidFill>
              </a:rPr>
              <a:t>“ </a:t>
            </a:r>
            <a:r>
              <a:rPr lang="en-US" sz="4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"Java“ </a:t>
            </a:r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</a:t>
            </a:r>
          </a:p>
          <a:p>
            <a:pPr algn="l"/>
            <a:r>
              <a:rPr lang="en-US" sz="4000" dirty="0"/>
              <a:t>   </a:t>
            </a:r>
            <a:r>
              <a:rPr lang="en-US" sz="4000" dirty="0">
                <a:solidFill>
                  <a:schemeClr val="accent4"/>
                </a:solidFill>
              </a:rPr>
              <a:t>"age“ </a:t>
            </a:r>
            <a:r>
              <a:rPr lang="en-US" sz="4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18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</a:t>
            </a:r>
          </a:p>
          <a:p>
            <a:pPr algn="l"/>
            <a:r>
              <a:rPr lang="en-US" sz="4000" dirty="0"/>
              <a:t>   </a:t>
            </a:r>
            <a:r>
              <a:rPr lang="en-US" sz="4000" dirty="0">
                <a:solidFill>
                  <a:schemeClr val="accent4"/>
                </a:solidFill>
              </a:rPr>
              <a:t>"</a:t>
            </a:r>
            <a:r>
              <a:rPr lang="en-US" sz="4000" dirty="0" err="1">
                <a:solidFill>
                  <a:schemeClr val="accent4"/>
                </a:solidFill>
              </a:rPr>
              <a:t>streetAddress</a:t>
            </a:r>
            <a:r>
              <a:rPr lang="en-US" sz="4000" dirty="0">
                <a:solidFill>
                  <a:schemeClr val="accent4"/>
                </a:solidFill>
              </a:rPr>
              <a:t>“ </a:t>
            </a:r>
            <a:r>
              <a:rPr lang="en-US" sz="4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"100 Internet Dr“ </a:t>
            </a:r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</a:t>
            </a:r>
          </a:p>
          <a:p>
            <a:pPr algn="l"/>
            <a:r>
              <a:rPr lang="en-US" sz="4000" dirty="0"/>
              <a:t>   </a:t>
            </a:r>
            <a:r>
              <a:rPr lang="en-US" sz="4000" dirty="0">
                <a:solidFill>
                  <a:schemeClr val="accent4"/>
                </a:solidFill>
              </a:rPr>
              <a:t>"city“ </a:t>
            </a:r>
            <a:r>
              <a:rPr lang="en-US" sz="4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en-US" sz="4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JavaTown</a:t>
            </a: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“ </a:t>
            </a:r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</a:t>
            </a:r>
          </a:p>
          <a:p>
            <a:pPr algn="l"/>
            <a:r>
              <a:rPr lang="en-US" sz="4000" dirty="0"/>
              <a:t>   </a:t>
            </a:r>
            <a:r>
              <a:rPr lang="en-US" sz="4000" dirty="0">
                <a:solidFill>
                  <a:schemeClr val="accent4"/>
                </a:solidFill>
              </a:rPr>
              <a:t>"state“ </a:t>
            </a:r>
            <a:r>
              <a:rPr lang="en-US" sz="4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"JA“ </a:t>
            </a:r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</a:t>
            </a:r>
          </a:p>
          <a:p>
            <a:pPr algn="l"/>
            <a:r>
              <a:rPr lang="en-US" sz="4000" dirty="0"/>
              <a:t>   </a:t>
            </a:r>
            <a:r>
              <a:rPr lang="en-US" sz="4000" dirty="0">
                <a:solidFill>
                  <a:schemeClr val="accent4"/>
                </a:solidFill>
              </a:rPr>
              <a:t>"</a:t>
            </a:r>
            <a:r>
              <a:rPr lang="en-US" sz="4000" dirty="0" err="1">
                <a:solidFill>
                  <a:schemeClr val="accent4"/>
                </a:solidFill>
              </a:rPr>
              <a:t>postalCode</a:t>
            </a:r>
            <a:r>
              <a:rPr lang="en-US" sz="4000" dirty="0">
                <a:solidFill>
                  <a:schemeClr val="accent4"/>
                </a:solidFill>
              </a:rPr>
              <a:t>“ </a:t>
            </a:r>
            <a:r>
              <a:rPr lang="en-US" sz="4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"12345“ </a:t>
            </a:r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</a:t>
            </a:r>
          </a:p>
          <a:p>
            <a:pPr algn="l"/>
            <a:r>
              <a:rPr lang="en-US" sz="4000" dirty="0"/>
              <a:t>   </a:t>
            </a:r>
            <a:r>
              <a:rPr lang="en-US" sz="4000" dirty="0">
                <a:solidFill>
                  <a:schemeClr val="accent4"/>
                </a:solidFill>
              </a:rPr>
              <a:t>"</a:t>
            </a:r>
            <a:r>
              <a:rPr lang="en-US" sz="4000" dirty="0" err="1">
                <a:solidFill>
                  <a:schemeClr val="accent4"/>
                </a:solidFill>
              </a:rPr>
              <a:t>phoneNumbers</a:t>
            </a:r>
            <a:r>
              <a:rPr lang="en-US" sz="4000" dirty="0">
                <a:solidFill>
                  <a:schemeClr val="accent4"/>
                </a:solidFill>
              </a:rPr>
              <a:t>“ </a:t>
            </a:r>
            <a:r>
              <a:rPr lang="en-US" sz="4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4000" dirty="0"/>
              <a:t> [</a:t>
            </a:r>
          </a:p>
          <a:p>
            <a:pPr algn="l"/>
            <a:r>
              <a:rPr lang="en-US" sz="4000" dirty="0"/>
              <a:t>      </a:t>
            </a:r>
            <a:r>
              <a:rPr lang="en-US" sz="4000" dirty="0">
                <a:solidFill>
                  <a:schemeClr val="accent1"/>
                </a:solidFill>
              </a:rPr>
              <a:t>{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accent4"/>
                </a:solidFill>
              </a:rPr>
              <a:t>"Mobile“ </a:t>
            </a:r>
            <a:r>
              <a:rPr lang="en-US" sz="4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"111-111-1111" </a:t>
            </a:r>
            <a:r>
              <a:rPr lang="en-US" sz="4000" dirty="0">
                <a:solidFill>
                  <a:schemeClr val="accent1"/>
                </a:solidFill>
              </a:rPr>
              <a:t>} </a:t>
            </a:r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</a:t>
            </a:r>
          </a:p>
          <a:p>
            <a:pPr algn="l"/>
            <a:r>
              <a:rPr lang="en-US" sz="4000" dirty="0"/>
              <a:t>      </a:t>
            </a:r>
            <a:r>
              <a:rPr lang="en-US" sz="4000" dirty="0">
                <a:solidFill>
                  <a:schemeClr val="accent1"/>
                </a:solidFill>
              </a:rPr>
              <a:t>{ </a:t>
            </a:r>
            <a:r>
              <a:rPr lang="en-US" sz="4000" dirty="0">
                <a:solidFill>
                  <a:schemeClr val="accent4"/>
                </a:solidFill>
              </a:rPr>
              <a:t>"Home“ </a:t>
            </a:r>
            <a:r>
              <a:rPr lang="en-US" sz="4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"222-222-2222" </a:t>
            </a:r>
            <a:r>
              <a:rPr lang="en-US" sz="4000" dirty="0">
                <a:solidFill>
                  <a:schemeClr val="accent1"/>
                </a:solidFill>
              </a:rPr>
              <a:t>}</a:t>
            </a:r>
          </a:p>
          <a:p>
            <a:pPr algn="l"/>
            <a:r>
              <a:rPr lang="en-US" sz="4000" dirty="0"/>
              <a:t>   ]</a:t>
            </a:r>
          </a:p>
          <a:p>
            <a:pPr algn="l"/>
            <a:r>
              <a:rPr lang="en-US" sz="4000" dirty="0">
                <a:solidFill>
                  <a:schemeClr val="accent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56345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3200" y="73964"/>
            <a:ext cx="21437600" cy="3429000"/>
          </a:xfrm>
        </p:spPr>
        <p:txBody>
          <a:bodyPr/>
          <a:lstStyle/>
          <a:p>
            <a:r>
              <a:rPr lang="en-US" dirty="0" err="1"/>
              <a:t>NewtonSoft</a:t>
            </a:r>
            <a:r>
              <a:rPr lang="en-US" dirty="0"/>
              <a:t> Json.NET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58705-AE2A-4388-B1A6-56D38A8EA135}"/>
              </a:ext>
            </a:extLst>
          </p:cNvPr>
          <p:cNvSpPr/>
          <p:nvPr/>
        </p:nvSpPr>
        <p:spPr>
          <a:xfrm>
            <a:off x="1473200" y="3502964"/>
            <a:ext cx="1745903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Serialize and deserialize any .NET object with Json.NET JSON serializer.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Install the </a:t>
            </a:r>
            <a:r>
              <a:rPr lang="en-US" dirty="0" err="1"/>
              <a:t>Newtonsoft.Json</a:t>
            </a:r>
            <a:r>
              <a:rPr lang="en-US" dirty="0"/>
              <a:t> NuGet package.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C3E4E0B1-1B8D-47D0-B860-6683C2889124}"/>
              </a:ext>
            </a:extLst>
          </p:cNvPr>
          <p:cNvSpPr txBox="1">
            <a:spLocks/>
          </p:cNvSpPr>
          <p:nvPr/>
        </p:nvSpPr>
        <p:spPr>
          <a:xfrm>
            <a:off x="1473200" y="6035963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hangingPunct="1"/>
            <a:endParaRPr lang="en-US" sz="5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A64B4-FD59-4CB2-AE37-EB29509F5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7704590"/>
            <a:ext cx="20972821" cy="451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5785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FB22A0-449B-48A7-AD2B-FDC4BACD7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3474936"/>
            <a:ext cx="15754927" cy="887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9230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Deserialization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5A8AF3-3DE2-4352-B2FB-36684A629B23}"/>
              </a:ext>
            </a:extLst>
          </p:cNvPr>
          <p:cNvSpPr/>
          <p:nvPr/>
        </p:nvSpPr>
        <p:spPr>
          <a:xfrm>
            <a:off x="11083637" y="1100604"/>
            <a:ext cx="1219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/>
              <a:t>@ means to interpret the string literally (that is, you cannot escape any characters within the string if you use the @ prefix)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5915EB-E102-457A-88B5-8CEAE7074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3556000"/>
            <a:ext cx="17115360" cy="870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9698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F6AE6F-49F5-4A0A-A5FD-929D81F2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Paste Special in Visual Studio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10EE2-1E84-46FF-8D6A-822D63054DD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73199" y="2402609"/>
            <a:ext cx="10007600" cy="3429000"/>
          </a:xfrm>
        </p:spPr>
        <p:txBody>
          <a:bodyPr/>
          <a:lstStyle/>
          <a:p>
            <a:r>
              <a:rPr lang="en-US" dirty="0"/>
              <a:t>Copy JSON response from postman and use Paste Special in an empty .cs file.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31CC8F-BC77-46EC-BDEB-148C93D60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2671138"/>
            <a:ext cx="11396472" cy="70852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312860-9544-416D-B2AF-AE4E3F680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198" y="5644251"/>
            <a:ext cx="10285684" cy="7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000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36EE24-7E15-46B2-8951-C5E9495F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</a:t>
            </a:r>
            <a:r>
              <a:rPr lang="en-US" dirty="0" err="1"/>
              <a:t>Rootobject</a:t>
            </a:r>
            <a:r>
              <a:rPr lang="en-US" dirty="0"/>
              <a:t> to Unique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B7036-506D-4E27-83FC-C4C8B67931E6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class will generate with the class name of “</a:t>
            </a:r>
            <a:r>
              <a:rPr lang="en-US" dirty="0" err="1"/>
              <a:t>Rootobject</a:t>
            </a:r>
            <a:r>
              <a:rPr lang="en-US" dirty="0"/>
              <a:t>”.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Rename the class to something descriptive to what the object represents.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135F22-8C3E-44A7-AA0B-7F4A598E9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202" y="2921492"/>
            <a:ext cx="6386291" cy="102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7023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6701CA-C07A-4EE9-A7A6-86B78250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Deserialization on the Object!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C140D-22E1-490A-BDE7-7D98CBE2C03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73199" y="3898900"/>
            <a:ext cx="21437599" cy="2460336"/>
          </a:xfrm>
        </p:spPr>
        <p:txBody>
          <a:bodyPr/>
          <a:lstStyle/>
          <a:p>
            <a:r>
              <a:rPr lang="en-US" dirty="0"/>
              <a:t>Now that we have generated our class, we can use the </a:t>
            </a:r>
            <a:r>
              <a:rPr lang="en-US" dirty="0" err="1"/>
              <a:t>Newtonsoft.Json</a:t>
            </a:r>
            <a:r>
              <a:rPr lang="en-US" dirty="0"/>
              <a:t> to deserialize our JSON response.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9296BA-0E6F-4981-92BD-16BB3DDD6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816" y="6858000"/>
            <a:ext cx="20423254" cy="49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5619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6701CA-C07A-4EE9-A7A6-86B78250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JObject</a:t>
            </a:r>
            <a:r>
              <a:rPr lang="en-US" dirty="0"/>
              <a:t> to Retrieve Values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C140D-22E1-490A-BDE7-7D98CBE2C03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73199" y="3898899"/>
            <a:ext cx="21437599" cy="4069443"/>
          </a:xfrm>
        </p:spPr>
        <p:txBody>
          <a:bodyPr>
            <a:normAutofit/>
          </a:bodyPr>
          <a:lstStyle/>
          <a:p>
            <a:r>
              <a:rPr lang="en-US" dirty="0"/>
              <a:t>If we do not want to deserialize the entire response, we can grab specific values using </a:t>
            </a:r>
            <a:r>
              <a:rPr lang="en-US" dirty="0" err="1"/>
              <a:t>JObject</a:t>
            </a:r>
            <a:r>
              <a:rPr lang="en-US" dirty="0"/>
              <a:t>.</a:t>
            </a:r>
          </a:p>
          <a:p>
            <a:r>
              <a:rPr lang="en-US" dirty="0"/>
              <a:t>Using </a:t>
            </a:r>
            <a:r>
              <a:rPr lang="en-US" dirty="0" err="1"/>
              <a:t>JObject.Parse</a:t>
            </a:r>
            <a:r>
              <a:rPr lang="en-US" dirty="0"/>
              <a:t> we can parse our string into a map and access values using the JSON keys.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A28D88-D0C1-4748-BEC9-1EBBC9E16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52" y="8587011"/>
            <a:ext cx="20300606" cy="342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6232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3183</TotalTime>
  <Words>399</Words>
  <Application>Microsoft Office PowerPoint</Application>
  <PresentationFormat>Custom</PresentationFormat>
  <Paragraphs>40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Helvetica Neue</vt:lpstr>
      <vt:lpstr>Helvetica Neue Light</vt:lpstr>
      <vt:lpstr>Industrial</vt:lpstr>
      <vt:lpstr>Serialize and Deserialize JSON in C#</vt:lpstr>
      <vt:lpstr>JSON Object</vt:lpstr>
      <vt:lpstr>NewtonSoft Json.NET</vt:lpstr>
      <vt:lpstr>Serialization</vt:lpstr>
      <vt:lpstr>Deserialization</vt:lpstr>
      <vt:lpstr>Paste Special in Visual Studio </vt:lpstr>
      <vt:lpstr>Change Rootobject to Unique Name</vt:lpstr>
      <vt:lpstr>Use Deserialization on the Object!</vt:lpstr>
      <vt:lpstr>Using JObject to Retrieve Values</vt:lpstr>
      <vt:lpstr>Custom JSON Property Binding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Developer</dc:creator>
  <cp:lastModifiedBy>David LaGrange</cp:lastModifiedBy>
  <cp:revision>87</cp:revision>
  <dcterms:modified xsi:type="dcterms:W3CDTF">2020-01-17T18:04:12Z</dcterms:modified>
</cp:coreProperties>
</file>