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4" r:id="rId3"/>
    <p:sldId id="339" r:id="rId4"/>
    <p:sldId id="341" r:id="rId5"/>
    <p:sldId id="343" r:id="rId6"/>
    <p:sldId id="342" r:id="rId7"/>
    <p:sldId id="344" r:id="rId8"/>
    <p:sldId id="267" r:id="rId9"/>
    <p:sldId id="338" r:id="rId10"/>
    <p:sldId id="265" r:id="rId11"/>
    <p:sldId id="345" r:id="rId12"/>
    <p:sldId id="346" r:id="rId13"/>
    <p:sldId id="347" r:id="rId14"/>
    <p:sldId id="348" r:id="rId15"/>
    <p:sldId id="349"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84DB5-3FF3-B477-8A3C-038F7A9275A4}" v="376" dt="2019-12-02T17:00:11.504"/>
    <p1510:client id="{1A3E9E5D-A37B-32C1-E88F-547CBACD79CD}" v="53" dt="2019-12-03T15:15:20.570"/>
    <p1510:client id="{1A78FBC0-964C-EAE0-E0DC-2FBBA7FFAEA7}" v="244" dt="2019-12-03T15:12:56.949"/>
    <p1510:client id="{1ACF8B90-650F-4B43-7CA8-06FB58B7C7C9}" v="777" dt="2019-10-24T13:41:55.789"/>
    <p1510:client id="{2CB365A2-DD7C-65B7-5261-FF1D18331654}" v="589" dt="2019-12-02T20:16:48.529"/>
    <p1510:client id="{2CF0E0CF-331E-A93C-7AF2-D7FD979EF29B}" v="139" dt="2019-12-02T21:16:15.950"/>
    <p1510:client id="{394AEAA1-6B52-E37B-6285-658544E28D0F}" v="1052" dt="2019-10-23T15:58:32.986"/>
    <p1510:client id="{46E98244-CDF4-DAB9-C877-1E59F4BED5B0}" v="130" dt="2019-10-25T18:51:34.018"/>
    <p1510:client id="{47960BD1-2620-F0CD-DA11-0E03F4466F34}" v="65" dt="2019-10-31T15:07:42.859"/>
    <p1510:client id="{5660FDFD-E9DC-47E8-A5A0-6F3DFB95DB8C}" v="253" dt="2019-12-03T17:36:31.641"/>
    <p1510:client id="{599C9DD4-244E-54E7-1570-FDFC287DA345}" v="19" dt="2019-12-02T15:55:25.190"/>
    <p1510:client id="{72752AA7-7FD8-17CF-7018-A9101EBEBB71}" v="708" dt="2019-10-24T15:16:25.541"/>
    <p1510:client id="{7F898AC5-864B-7EC8-6053-EF293D8D10C9}" v="14" dt="2019-12-02T19:12:18.797"/>
    <p1510:client id="{871D3F6F-E3CE-9F6D-BE31-BD968BC35A30}" v="20" dt="2019-12-02T17:29:17.907"/>
    <p1510:client id="{A24B2827-F87C-F223-9CEB-D5DE3E9289C8}" v="1" dt="2019-03-13T15:18:22.084"/>
    <p1510:client id="{AF67204B-73B9-211C-5A3E-2BCABF59AF92}" v="1023" dt="2019-12-03T16:29:45.841"/>
    <p1510:client id="{B27AE84F-5F5A-CF05-7774-0722933AF53E}" v="1712" dt="2019-11-01T18:07:04.845"/>
    <p1510:client id="{DE990CEE-A43C-0828-C62B-F161A45C3BD7}" v="104" dt="2019-12-02T19:33:23.67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205">
              <a:alpha val="36000"/>
            </a:srgbClr>
          </a:solid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Col>
    <a:la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noFill/>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lastRow>
    <a:firstRow>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noFill/>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71EB">
              <a:alpha val="60000"/>
            </a:srgbClr>
          </a:solidFill>
        </a:fill>
      </a:tcStyle>
    </a:firstRow>
  </a:tblStyle>
  <a:tblStyle styleId="{C7B018BB-80A7-4F77-B60F-C8B233D01FF8}" styleName="">
    <a:tblBg/>
    <a:wholeTbl>
      <a:tcTxStyle b="off" i="off">
        <a:fontRef idx="minor">
          <a:srgbClr val="FFFFFF"/>
        </a:fontRef>
        <a:srgbClr val="FFFFFF"/>
      </a:tcTxStyle>
      <a:tcStyle>
        <a:tcBdr>
          <a:left>
            <a:ln w="25400" cap="flat">
              <a:solidFill>
                <a:srgbClr val="000000">
                  <a:alpha val="0"/>
                </a:srgbClr>
              </a:solidFill>
              <a:prstDash val="solid"/>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25400" cap="flat">
              <a:noFill/>
              <a:miter lim="400000"/>
            </a:ln>
          </a:left>
          <a:right>
            <a:ln w="25400" cap="flat">
              <a:solidFill>
                <a:srgbClr val="000000">
                  <a:alpha val="0"/>
                </a:srgbClr>
              </a:solidFill>
              <a:prstDash val="solid"/>
              <a:miter lim="400000"/>
            </a:ln>
          </a:right>
          <a:top>
            <a:ln w="25400" cap="flat">
              <a:solidFill>
                <a:srgbClr val="000000">
                  <a:alpha val="0"/>
                </a:srgbClr>
              </a:solidFill>
              <a:prstDash val="solid"/>
              <a:miter lim="400000"/>
            </a:ln>
          </a:top>
          <a:bottom>
            <a:ln w="25400" cap="flat">
              <a:solidFill>
                <a:srgbClr val="000000">
                  <a:alpha val="0"/>
                </a:srgbClr>
              </a:solidFill>
              <a:prstDash val="solid"/>
              <a:miter lim="400000"/>
            </a:ln>
          </a:bottom>
          <a:insideH>
            <a:ln w="25400" cap="flat">
              <a:solidFill>
                <a:srgbClr val="000000">
                  <a:alpha val="0"/>
                </a:srgbClr>
              </a:solidFill>
              <a:prstDash val="solid"/>
              <a:miter lim="400000"/>
            </a:ln>
          </a:insideH>
          <a:insideV>
            <a:ln w="25400" cap="flat">
              <a:solidFill>
                <a:srgbClr val="000000">
                  <a:alpha val="0"/>
                </a:srgbClr>
              </a:solidFill>
              <a:prstDash val="solid"/>
              <a:miter lim="400000"/>
            </a:ln>
          </a:insideV>
        </a:tcBdr>
        <a:fill>
          <a:solidFill>
            <a:srgbClr val="000000">
              <a:alpha val="2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solidFill>
                <a:srgbClr val="000000">
                  <a:alpha val="0"/>
                </a:srgbClr>
              </a:solidFill>
              <a:prstDash val="solid"/>
              <a:miter lim="400000"/>
            </a:ln>
          </a:insideH>
          <a:insideV>
            <a:ln w="12700" cap="flat">
              <a:noFill/>
              <a:miter lim="400000"/>
            </a:ln>
          </a:insideV>
        </a:tcBdr>
        <a:fill>
          <a:solidFill>
            <a:srgbClr val="0097EB">
              <a:alpha val="75000"/>
            </a:srgbClr>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noFill/>
              <a:miter lim="400000"/>
            </a:ln>
          </a:insideV>
        </a:tcBdr>
        <a:fill>
          <a:noFill/>
        </a:fill>
      </a:tcStyle>
    </a:wholeTbl>
    <a:band2H>
      <a:tcTxStyle/>
      <a:tcStyle>
        <a:tcBdr/>
        <a:fill>
          <a:solidFill>
            <a:srgbClr val="94908F">
              <a:alpha val="64999"/>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D71E00">
              <a:alpha val="8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2800">
              <a:alpha val="80000"/>
            </a:srgbClr>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wholeTbl>
    <a:band2H>
      <a:tcTxStyle/>
      <a:tcStyle>
        <a:tcBdr/>
        <a:fill>
          <a:solidFill>
            <a:srgbClr val="676164">
              <a:alpha val="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50000"/>
                </a:srgbClr>
              </a:solidFill>
              <a:prstDash val="solid"/>
              <a:miter lim="400000"/>
            </a:ln>
          </a:insideV>
        </a:tcBdr>
        <a:fill>
          <a:no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FFFFF">
                  <a:alpha val="50000"/>
                </a:srgbClr>
              </a:solidFill>
              <a:prstDash val="solid"/>
              <a:miter lim="400000"/>
            </a:ln>
          </a:insideH>
          <a:insideV>
            <a:ln w="12700" cap="flat">
              <a:noFill/>
              <a:miter lim="400000"/>
            </a:ln>
          </a:insideV>
        </a:tcBdr>
        <a:fill>
          <a:solidFill>
            <a:srgbClr val="FFB400">
              <a:alpha val="90000"/>
            </a:srgbClr>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FFFFFF">
                  <a:alpha val="70000"/>
                </a:srgbClr>
              </a:solidFill>
              <a:prstDash val="solid"/>
              <a:miter lim="400000"/>
            </a:ln>
          </a:left>
          <a:right>
            <a:ln w="12700" cap="flat">
              <a:solidFill>
                <a:srgbClr val="FFFFFF">
                  <a:alpha val="70000"/>
                </a:srgbClr>
              </a:solidFill>
              <a:prstDash val="solid"/>
              <a:miter lim="400000"/>
            </a:ln>
          </a:right>
          <a:top>
            <a:ln w="12700" cap="flat">
              <a:solidFill>
                <a:srgbClr val="FFFFFF">
                  <a:alpha val="70000"/>
                </a:srgbClr>
              </a:solidFill>
              <a:prstDash val="solid"/>
              <a:miter lim="400000"/>
            </a:ln>
          </a:top>
          <a:bottom>
            <a:ln w="12700" cap="flat">
              <a:solidFill>
                <a:srgbClr val="FFFFFF">
                  <a:alpha val="70000"/>
                </a:srgbClr>
              </a:solidFill>
              <a:prstDash val="solid"/>
              <a:miter lim="400000"/>
            </a:ln>
          </a:bottom>
          <a:insideH>
            <a:ln w="12700" cap="flat">
              <a:solidFill>
                <a:srgbClr val="FFFFFF">
                  <a:alpha val="70000"/>
                </a:srgbClr>
              </a:solidFill>
              <a:prstDash val="solid"/>
              <a:miter lim="400000"/>
            </a:ln>
          </a:insideH>
          <a:insideV>
            <a:ln w="12700" cap="flat">
              <a:solidFill>
                <a:srgbClr val="FFFFFF">
                  <a:alpha val="7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FFFFF">
                  <a:alpha val="70000"/>
                </a:srgbClr>
              </a:solidFill>
              <a:prstDash val="solid"/>
              <a:miter lim="400000"/>
            </a:ln>
          </a:insideV>
        </a:tcBdr>
        <a:fill>
          <a:solidFill>
            <a:srgbClr val="676164">
              <a:alpha val="36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27D7D">
              <a:alpha val="64999"/>
            </a:srgbClr>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12700" cap="flat">
              <a:solidFill>
                <a:srgbClr val="FFFFFF">
                  <a:alpha val="50000"/>
                </a:srgbClr>
              </a:solidFill>
              <a:prstDash val="solid"/>
              <a:miter lim="400000"/>
            </a:ln>
          </a:insideV>
        </a:tcBdr>
        <a:fill>
          <a:noFill/>
        </a:fill>
      </a:tcStyle>
    </a:wholeTbl>
    <a:band2H>
      <a:tcTxStyle/>
      <a:tcStyle>
        <a:tcBdr/>
        <a:fill>
          <a:solidFill>
            <a:srgbClr val="676164">
              <a:alpha val="36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alpha val="50000"/>
                </a:srgbClr>
              </a:solidFill>
              <a:prstDash val="solid"/>
              <a:miter lim="400000"/>
            </a:ln>
          </a:right>
          <a:top>
            <a:ln w="12700" cap="flat">
              <a:solidFill>
                <a:srgbClr val="FFFFFF">
                  <a:alpha val="50000"/>
                </a:srgbClr>
              </a:solidFill>
              <a:prstDash val="solid"/>
              <a:miter lim="400000"/>
            </a:ln>
          </a:top>
          <a:bottom>
            <a:ln w="12700" cap="flat">
              <a:solidFill>
                <a:srgbClr val="FFFFFF">
                  <a:alpha val="50000"/>
                </a:srgbClr>
              </a:solidFill>
              <a:prstDash val="solid"/>
              <a:miter lim="400000"/>
            </a:ln>
          </a:bottom>
          <a:insideH>
            <a:ln w="127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firstCol>
    <a:lastRow>
      <a:tcTxStyle b="off" i="off">
        <a:fontRef idx="minor">
          <a:srgbClr val="FFFFFF"/>
        </a:fontRef>
        <a:srgbClr val="FFFFFF"/>
      </a:tcTxStyle>
      <a:tcStyle>
        <a:tcBdr>
          <a:left>
            <a:ln w="12700" cap="flat">
              <a:solidFill>
                <a:srgbClr val="FFFFFF">
                  <a:alpha val="50000"/>
                </a:srgbClr>
              </a:solidFill>
              <a:prstDash val="solid"/>
              <a:miter lim="400000"/>
            </a:ln>
          </a:left>
          <a:right>
            <a:ln w="12700" cap="flat">
              <a:solidFill>
                <a:srgbClr val="FFFFFF">
                  <a:alpha val="50000"/>
                </a:srgbClr>
              </a:solidFill>
              <a:prstDash val="solid"/>
              <a:miter lim="400000"/>
            </a:ln>
          </a:right>
          <a:top>
            <a:ln w="25400" cap="flat">
              <a:solidFill>
                <a:srgbClr val="FFFFFF">
                  <a:alpha val="50000"/>
                </a:srgbClr>
              </a:solidFill>
              <a:prstDash val="solid"/>
              <a:miter lim="400000"/>
            </a:ln>
          </a:top>
          <a:bottom>
            <a:ln w="12700" cap="flat">
              <a:noFill/>
              <a:miter lim="400000"/>
            </a:ln>
          </a:bottom>
          <a:insideH>
            <a:ln w="25400" cap="flat">
              <a:solidFill>
                <a:srgbClr val="A0A4A8"/>
              </a:solidFill>
              <a:prstDash val="solid"/>
              <a:miter lim="400000"/>
            </a:ln>
          </a:insideH>
          <a:insideV>
            <a:ln w="12700" cap="flat">
              <a:solidFill>
                <a:srgbClr val="FFFFFF">
                  <a:alpha val="50000"/>
                </a:srgbClr>
              </a:solidFill>
              <a:prstDash val="solid"/>
              <a:miter lim="400000"/>
            </a:ln>
          </a:insideV>
        </a:tcBdr>
        <a:fill>
          <a:solidFill>
            <a:srgbClr val="676164">
              <a:alpha val="36000"/>
            </a:srgbClr>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12700" cap="flat">
              <a:noFill/>
              <a:miter lim="400000"/>
            </a:ln>
          </a:top>
          <a:bottom>
            <a:ln w="25400" cap="flat">
              <a:solidFill>
                <a:srgbClr val="FFFFFF">
                  <a:alpha val="50000"/>
                </a:srgbClr>
              </a:solidFill>
              <a:prstDash val="solid"/>
              <a:miter lim="400000"/>
            </a:ln>
          </a:bottom>
          <a:insideH>
            <a:ln w="25400" cap="flat">
              <a:solidFill>
                <a:srgbClr val="A0A4A8"/>
              </a:solidFill>
              <a:prstDash val="solid"/>
              <a:miter lim="400000"/>
            </a:ln>
          </a:insideH>
          <a:insideV>
            <a:ln w="25400" cap="flat">
              <a:solidFill>
                <a:srgbClr val="FFFFFF">
                  <a:alpha val="50000"/>
                </a:srgbClr>
              </a:solidFill>
              <a:prstDash val="solid"/>
              <a:miter lim="400000"/>
            </a:ln>
          </a:insideV>
        </a:tcBdr>
        <a:fill>
          <a:solidFill>
            <a:srgbClr val="676164">
              <a:alpha val="36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6" name="Shape 216"/>
          <p:cNvSpPr>
            <a:spLocks noGrp="1" noRot="1" noChangeAspect="1"/>
          </p:cNvSpPr>
          <p:nvPr>
            <p:ph type="sldImg"/>
          </p:nvPr>
        </p:nvSpPr>
        <p:spPr>
          <a:xfrm>
            <a:off x="1143000" y="685800"/>
            <a:ext cx="4572000" cy="3429000"/>
          </a:xfrm>
          <a:prstGeom prst="rect">
            <a:avLst/>
          </a:prstGeom>
        </p:spPr>
        <p:txBody>
          <a:bodyPr/>
          <a:lstStyle/>
          <a:p>
            <a:endParaRPr/>
          </a:p>
        </p:txBody>
      </p:sp>
      <p:sp>
        <p:nvSpPr>
          <p:cNvPr id="217" name="Shape 2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473200" y="1790700"/>
            <a:ext cx="21437600" cy="4927600"/>
          </a:xfrm>
          <a:prstGeom prst="rect">
            <a:avLst/>
          </a:prstGeom>
        </p:spPr>
        <p:txBody>
          <a:bodyPr anchor="b"/>
          <a:lstStyle/>
          <a:p>
            <a:r>
              <a:t>Title Text</a:t>
            </a:r>
          </a:p>
        </p:txBody>
      </p:sp>
      <p:sp>
        <p:nvSpPr>
          <p:cNvPr id="12" name="Shape 12"/>
          <p:cNvSpPr>
            <a:spLocks noGrp="1"/>
          </p:cNvSpPr>
          <p:nvPr>
            <p:ph type="body" sz="quarter" idx="1"/>
          </p:nvPr>
        </p:nvSpPr>
        <p:spPr>
          <a:xfrm>
            <a:off x="1473200" y="6845300"/>
            <a:ext cx="21437600" cy="22098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4" name="Shape 94"/>
          <p:cNvSpPr>
            <a:spLocks noGrp="1"/>
          </p:cNvSpPr>
          <p:nvPr>
            <p:ph type="body" sz="quarter" idx="13"/>
          </p:nvPr>
        </p:nvSpPr>
        <p:spPr>
          <a:xfrm>
            <a:off x="2387600" y="8966200"/>
            <a:ext cx="19621500" cy="585521"/>
          </a:xfrm>
          <a:prstGeom prst="rect">
            <a:avLst/>
          </a:prstGeom>
        </p:spPr>
        <p:txBody>
          <a:bodyPr anchor="t">
            <a:spAutoFit/>
          </a:bodyPr>
          <a:lstStyle>
            <a:lvl1pPr marL="0" indent="0" algn="ctr">
              <a:spcBef>
                <a:spcPts val="0"/>
              </a:spcBef>
              <a:buSzTx/>
              <a:buNone/>
              <a:defRPr sz="3200" i="1">
                <a:solidFill>
                  <a:srgbClr val="73BFFF"/>
                </a:solidFill>
                <a:effectLst>
                  <a:outerShdw blurRad="38100" dist="36285" dir="2700000" rotWithShape="0">
                    <a:srgbClr val="000000">
                      <a:alpha val="48000"/>
                    </a:srgbClr>
                  </a:outerShdw>
                </a:effectLst>
                <a:latin typeface="Helvetica Neue"/>
                <a:ea typeface="Helvetica Neue"/>
                <a:cs typeface="Helvetica Neue"/>
                <a:sym typeface="Helvetica Neue"/>
              </a:defRPr>
            </a:lvl1pPr>
          </a:lstStyle>
          <a:p>
            <a:r>
              <a:t>–Johnny Appleseed</a:t>
            </a:r>
          </a:p>
        </p:txBody>
      </p:sp>
      <p:sp>
        <p:nvSpPr>
          <p:cNvPr id="95" name="Shape 95"/>
          <p:cNvSpPr>
            <a:spLocks noGrp="1"/>
          </p:cNvSpPr>
          <p:nvPr>
            <p:ph type="body" sz="quarter" idx="14"/>
          </p:nvPr>
        </p:nvSpPr>
        <p:spPr>
          <a:xfrm>
            <a:off x="2387600" y="6059289"/>
            <a:ext cx="19621500" cy="850901"/>
          </a:xfrm>
          <a:prstGeom prst="rect">
            <a:avLst/>
          </a:prstGeom>
        </p:spPr>
        <p:txBody>
          <a:bodyPr>
            <a:spAutoFit/>
          </a:bodyPr>
          <a:lstStyle>
            <a:lvl1pPr marL="0" indent="0" algn="ctr">
              <a:spcBef>
                <a:spcPts val="0"/>
              </a:spcBef>
              <a:buSzTx/>
              <a:buNone/>
              <a:defRPr>
                <a:effectLst>
                  <a:outerShdw blurRad="38100" dist="54428" dir="2700000" rotWithShape="0">
                    <a:srgbClr val="000000">
                      <a:alpha val="48000"/>
                    </a:srgbClr>
                  </a:outerShdw>
                </a:effectLst>
              </a:defRPr>
            </a:lvl1pPr>
          </a:lstStyle>
          <a:p>
            <a:r>
              <a:t>“Type a quote here.” </a:t>
            </a:r>
          </a:p>
        </p:txBody>
      </p:sp>
      <p:sp>
        <p:nvSpPr>
          <p:cNvPr id="96" name="Shape 96"/>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3" name="Shape 103"/>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4" name="Shape 104"/>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1" name="Shape 111"/>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8" name="Shape 118"/>
          <p:cNvSpPr>
            <a:spLocks noGrp="1"/>
          </p:cNvSpPr>
          <p:nvPr>
            <p:ph type="title"/>
          </p:nvPr>
        </p:nvSpPr>
        <p:spPr>
          <a:xfrm>
            <a:off x="1473200" y="5143500"/>
            <a:ext cx="21437600" cy="3429000"/>
          </a:xfrm>
          <a:prstGeom prst="rect">
            <a:avLst/>
          </a:prstGeom>
        </p:spPr>
        <p:txBody>
          <a:bodyPr/>
          <a:lstStyle/>
          <a:p>
            <a:r>
              <a:t>Title Text</a:t>
            </a:r>
          </a:p>
        </p:txBody>
      </p:sp>
      <p:sp>
        <p:nvSpPr>
          <p:cNvPr id="119" name="Shape 119"/>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26" name="Shape 126"/>
          <p:cNvSpPr>
            <a:spLocks noGrp="1"/>
          </p:cNvSpPr>
          <p:nvPr>
            <p:ph type="title"/>
          </p:nvPr>
        </p:nvSpPr>
        <p:spPr>
          <a:xfrm>
            <a:off x="1473200" y="5143500"/>
            <a:ext cx="21437600" cy="3429000"/>
          </a:xfrm>
          <a:prstGeom prst="rect">
            <a:avLst/>
          </a:prstGeom>
        </p:spPr>
        <p:txBody>
          <a:bodyPr/>
          <a:lstStyle>
            <a:lvl1pPr>
              <a:defRPr sz="9000"/>
            </a:lvl1pPr>
          </a:lstStyle>
          <a:p>
            <a:r>
              <a:t>Title Text</a:t>
            </a:r>
          </a:p>
        </p:txBody>
      </p:sp>
      <p:sp>
        <p:nvSpPr>
          <p:cNvPr id="127" name="Shape 127"/>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34" name="Shape 134"/>
          <p:cNvSpPr>
            <a:spLocks noGrp="1"/>
          </p:cNvSpPr>
          <p:nvPr>
            <p:ph type="title"/>
          </p:nvPr>
        </p:nvSpPr>
        <p:spPr>
          <a:xfrm>
            <a:off x="1473200" y="1790700"/>
            <a:ext cx="21437600" cy="4927600"/>
          </a:xfrm>
          <a:prstGeom prst="rect">
            <a:avLst/>
          </a:prstGeom>
        </p:spPr>
        <p:txBody>
          <a:bodyPr lIns="0" tIns="0" rIns="0" bIns="0" anchor="b"/>
          <a:lstStyle/>
          <a:p>
            <a:r>
              <a:t>Title Text</a:t>
            </a:r>
          </a:p>
        </p:txBody>
      </p:sp>
      <p:sp>
        <p:nvSpPr>
          <p:cNvPr id="135" name="Shape 135"/>
          <p:cNvSpPr>
            <a:spLocks noGrp="1"/>
          </p:cNvSpPr>
          <p:nvPr>
            <p:ph type="body" sz="quarter" idx="1"/>
          </p:nvPr>
        </p:nvSpPr>
        <p:spPr>
          <a:xfrm>
            <a:off x="1473200" y="6845300"/>
            <a:ext cx="21437600" cy="2209800"/>
          </a:xfrm>
          <a:prstGeom prst="rect">
            <a:avLst/>
          </a:prstGeom>
        </p:spPr>
        <p:txBody>
          <a:bodyPr lIns="0" tIns="0" rIns="0" bIns="0" anchor="t"/>
          <a:lstStyle>
            <a:lvl1pPr marL="0" indent="0">
              <a:spcBef>
                <a:spcPts val="0"/>
              </a:spcBef>
              <a:buSzTx/>
              <a:buNone/>
              <a:defRPr sz="5800">
                <a:solidFill>
                  <a:srgbClr val="73BFFF"/>
                </a:solidFill>
              </a:defRPr>
            </a:lvl1pPr>
            <a:lvl2pPr marL="0" indent="0">
              <a:spcBef>
                <a:spcPts val="0"/>
              </a:spcBef>
              <a:buSzTx/>
              <a:buNone/>
              <a:defRPr sz="5800">
                <a:solidFill>
                  <a:srgbClr val="73BFFF"/>
                </a:solidFill>
              </a:defRPr>
            </a:lvl2pPr>
            <a:lvl3pPr marL="0" indent="0">
              <a:spcBef>
                <a:spcPts val="0"/>
              </a:spcBef>
              <a:buSzTx/>
              <a:buNone/>
              <a:defRPr sz="5800">
                <a:solidFill>
                  <a:srgbClr val="73BFFF"/>
                </a:solidFill>
              </a:defRPr>
            </a:lvl3pPr>
            <a:lvl4pPr marL="0" indent="0">
              <a:spcBef>
                <a:spcPts val="0"/>
              </a:spcBef>
              <a:buSzTx/>
              <a:buNone/>
              <a:defRPr sz="5800">
                <a:solidFill>
                  <a:srgbClr val="73BFFF"/>
                </a:solidFill>
              </a:defRPr>
            </a:lvl4pPr>
            <a:lvl5pPr marL="0" indent="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136" name="Shape 136"/>
          <p:cNvSpPr>
            <a:spLocks noGrp="1"/>
          </p:cNvSpPr>
          <p:nvPr>
            <p:ph type="sldNum" sz="quarter" idx="2"/>
          </p:nvPr>
        </p:nvSpPr>
        <p:spPr>
          <a:xfrm>
            <a:off x="11785600" y="12344400"/>
            <a:ext cx="5689600" cy="736601"/>
          </a:xfrm>
          <a:prstGeom prst="rect">
            <a:avLst/>
          </a:prstGeom>
        </p:spPr>
        <p:txBody>
          <a:bodyPr lIns="45719" tIns="45719" rIns="45719" bIns="45719" anchor="ctr"/>
          <a:lstStyle>
            <a:lvl1pPr>
              <a:defRPr sz="1200" b="0">
                <a:solidFill>
                  <a:srgbClr val="FFFFFF"/>
                </a:solidFill>
                <a:latin typeface="+mn-lt"/>
                <a:ea typeface="+mn-ea"/>
                <a:cs typeface="+mn-cs"/>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Bullets &amp; Photo">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3" name="Shape 143"/>
          <p:cNvSpPr>
            <a:spLocks noGrp="1"/>
          </p:cNvSpPr>
          <p:nvPr>
            <p:ph type="title"/>
          </p:nvPr>
        </p:nvSpPr>
        <p:spPr>
          <a:prstGeom prst="rect">
            <a:avLst/>
          </a:prstGeom>
        </p:spPr>
        <p:txBody>
          <a:bodyPr lIns="0" tIns="0" rIns="0" bIns="0"/>
          <a:lstStyle/>
          <a:p>
            <a:r>
              <a:t>Title Text</a:t>
            </a:r>
          </a:p>
        </p:txBody>
      </p:sp>
      <p:sp>
        <p:nvSpPr>
          <p:cNvPr id="144" name="Shape 144"/>
          <p:cNvSpPr>
            <a:spLocks noGrp="1"/>
          </p:cNvSpPr>
          <p:nvPr>
            <p:ph type="body" sz="half" idx="1"/>
          </p:nvPr>
        </p:nvSpPr>
        <p:spPr>
          <a:xfrm>
            <a:off x="1473200" y="3898900"/>
            <a:ext cx="10007600" cy="8039100"/>
          </a:xfrm>
          <a:prstGeom prst="rect">
            <a:avLst/>
          </a:prstGeom>
        </p:spPr>
        <p:txBody>
          <a:bodyPr lIns="0" tIns="0" rIns="0" bIns="0"/>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145" name="Shape 145"/>
          <p:cNvSpPr>
            <a:spLocks noGrp="1"/>
          </p:cNvSpPr>
          <p:nvPr>
            <p:ph type="sldNum" sz="quarter" idx="2"/>
          </p:nvPr>
        </p:nvSpPr>
        <p:spPr>
          <a:xfrm>
            <a:off x="11785600" y="12344400"/>
            <a:ext cx="5689600" cy="736601"/>
          </a:xfrm>
          <a:prstGeom prst="rect">
            <a:avLst/>
          </a:prstGeom>
        </p:spPr>
        <p:txBody>
          <a:bodyPr lIns="45719" tIns="45719" rIns="45719" bIns="45719" anchor="ctr"/>
          <a:lstStyle>
            <a:lvl1pPr>
              <a:defRPr sz="1200" b="0">
                <a:solidFill>
                  <a:srgbClr val="FFFFFF"/>
                </a:solidFill>
                <a:latin typeface="+mn-lt"/>
                <a:ea typeface="+mn-ea"/>
                <a:cs typeface="+mn-cs"/>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lIns="0" tIns="0" rIns="0" bIns="0"/>
          <a:lstStyle/>
          <a:p>
            <a:r>
              <a:t>Title Text</a:t>
            </a:r>
          </a:p>
        </p:txBody>
      </p:sp>
      <p:sp>
        <p:nvSpPr>
          <p:cNvPr id="153" name="Shape 153"/>
          <p:cNvSpPr>
            <a:spLocks noGrp="1"/>
          </p:cNvSpPr>
          <p:nvPr>
            <p:ph type="body" idx="1"/>
          </p:nvPr>
        </p:nvSpPr>
        <p:spPr>
          <a:xfrm>
            <a:off x="1473200" y="3898900"/>
            <a:ext cx="21437600" cy="8039100"/>
          </a:xfrm>
          <a:prstGeom prst="rect">
            <a:avLst/>
          </a:prstGeom>
        </p:spPr>
        <p:txBody>
          <a:bodyPr lIns="0" tIns="0" rIns="0" bIns="0"/>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154" name="Shape 154"/>
          <p:cNvSpPr>
            <a:spLocks noGrp="1"/>
          </p:cNvSpPr>
          <p:nvPr>
            <p:ph type="sldNum" sz="quarter" idx="2"/>
          </p:nvPr>
        </p:nvSpPr>
        <p:spPr>
          <a:xfrm>
            <a:off x="11785600" y="12344400"/>
            <a:ext cx="5689600" cy="736601"/>
          </a:xfrm>
          <a:prstGeom prst="rect">
            <a:avLst/>
          </a:prstGeom>
        </p:spPr>
        <p:txBody>
          <a:bodyPr lIns="45719" tIns="45719" rIns="45719" bIns="45719" anchor="ctr"/>
          <a:lstStyle>
            <a:lvl1pPr>
              <a:defRPr sz="1200" b="0">
                <a:solidFill>
                  <a:srgbClr val="FFFFFF"/>
                </a:solidFill>
                <a:latin typeface="+mn-lt"/>
                <a:ea typeface="+mn-ea"/>
                <a:cs typeface="+mn-cs"/>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1" name="Shape 161"/>
          <p:cNvSpPr>
            <a:spLocks noGrp="1"/>
          </p:cNvSpPr>
          <p:nvPr>
            <p:ph type="title"/>
          </p:nvPr>
        </p:nvSpPr>
        <p:spPr>
          <a:prstGeom prst="rect">
            <a:avLst/>
          </a:prstGeom>
        </p:spPr>
        <p:txBody>
          <a:bodyPr lIns="0" tIns="0" rIns="0" bIns="0"/>
          <a:lstStyle/>
          <a:p>
            <a:r>
              <a:t>Title Text</a:t>
            </a:r>
          </a:p>
        </p:txBody>
      </p:sp>
      <p:sp>
        <p:nvSpPr>
          <p:cNvPr id="162" name="Shape 162"/>
          <p:cNvSpPr>
            <a:spLocks noGrp="1"/>
          </p:cNvSpPr>
          <p:nvPr>
            <p:ph type="body" idx="1"/>
          </p:nvPr>
        </p:nvSpPr>
        <p:spPr>
          <a:xfrm>
            <a:off x="1473200" y="3898900"/>
            <a:ext cx="21437600" cy="8039100"/>
          </a:xfrm>
          <a:prstGeom prst="rect">
            <a:avLst/>
          </a:prstGeom>
        </p:spPr>
        <p:txBody>
          <a:bodyPr lIns="0" tIns="0" rIns="0" bIns="0"/>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163" name="Shape 163"/>
          <p:cNvSpPr>
            <a:spLocks noGrp="1"/>
          </p:cNvSpPr>
          <p:nvPr>
            <p:ph type="sldNum" sz="quarter" idx="2"/>
          </p:nvPr>
        </p:nvSpPr>
        <p:spPr>
          <a:xfrm>
            <a:off x="11785600" y="12344400"/>
            <a:ext cx="5689600" cy="736601"/>
          </a:xfrm>
          <a:prstGeom prst="rect">
            <a:avLst/>
          </a:prstGeom>
        </p:spPr>
        <p:txBody>
          <a:bodyPr lIns="45719" tIns="45719" rIns="45719" bIns="45719" anchor="ctr"/>
          <a:lstStyle>
            <a:lvl1pPr>
              <a:defRPr sz="1200" b="0">
                <a:solidFill>
                  <a:srgbClr val="FFFFFF"/>
                </a:solidFill>
                <a:latin typeface="+mn-lt"/>
                <a:ea typeface="+mn-ea"/>
                <a:cs typeface="+mn-cs"/>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8" name="Shape 178"/>
          <p:cNvSpPr>
            <a:spLocks noGrp="1"/>
          </p:cNvSpPr>
          <p:nvPr>
            <p:ph type="title"/>
          </p:nvPr>
        </p:nvSpPr>
        <p:spPr>
          <a:xfrm>
            <a:off x="1473200" y="5143500"/>
            <a:ext cx="21437600" cy="3429000"/>
          </a:xfrm>
          <a:prstGeom prst="rect">
            <a:avLst/>
          </a:prstGeom>
        </p:spPr>
        <p:txBody>
          <a:bodyPr lIns="0" tIns="0" rIns="0" bIns="0"/>
          <a:lstStyle/>
          <a:p>
            <a:r>
              <a:t>Title Text</a:t>
            </a:r>
          </a:p>
        </p:txBody>
      </p:sp>
      <p:sp>
        <p:nvSpPr>
          <p:cNvPr id="179" name="Shape 179"/>
          <p:cNvSpPr>
            <a:spLocks noGrp="1"/>
          </p:cNvSpPr>
          <p:nvPr>
            <p:ph type="sldNum" sz="quarter" idx="2"/>
          </p:nvPr>
        </p:nvSpPr>
        <p:spPr>
          <a:xfrm>
            <a:off x="11785600" y="12344400"/>
            <a:ext cx="5689600" cy="736601"/>
          </a:xfrm>
          <a:prstGeom prst="rect">
            <a:avLst/>
          </a:prstGeom>
        </p:spPr>
        <p:txBody>
          <a:bodyPr lIns="45719" tIns="45719" rIns="45719" bIns="45719" anchor="ctr"/>
          <a:lstStyle>
            <a:lvl1pPr>
              <a:defRPr sz="1200" b="0">
                <a:solidFill>
                  <a:srgbClr val="FFFFFF"/>
                </a:solidFill>
                <a:latin typeface="+mn-lt"/>
                <a:ea typeface="+mn-ea"/>
                <a:cs typeface="+mn-cs"/>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473200" y="1326346"/>
            <a:ext cx="21437600" cy="8039101"/>
          </a:xfrm>
          <a:prstGeom prst="rect">
            <a:avLst/>
          </a:prstGeom>
          <a:ln w="9525">
            <a:round/>
          </a:ln>
        </p:spPr>
        <p:txBody>
          <a:bodyPr lIns="91439" tIns="45719" rIns="91439" bIns="45719" anchor="t">
            <a:noAutofit/>
          </a:bodyPr>
          <a:lstStyle/>
          <a:p>
            <a:endParaRPr/>
          </a:p>
        </p:txBody>
      </p:sp>
      <p:sp>
        <p:nvSpPr>
          <p:cNvPr id="21" name="Shape 21"/>
          <p:cNvSpPr>
            <a:spLocks noGrp="1"/>
          </p:cNvSpPr>
          <p:nvPr>
            <p:ph type="title"/>
          </p:nvPr>
        </p:nvSpPr>
        <p:spPr>
          <a:xfrm>
            <a:off x="1473200" y="9575800"/>
            <a:ext cx="21437600" cy="1714500"/>
          </a:xfrm>
          <a:prstGeom prst="rect">
            <a:avLst/>
          </a:prstGeom>
        </p:spPr>
        <p:txBody>
          <a:bodyPr anchor="b"/>
          <a:lstStyle/>
          <a:p>
            <a:r>
              <a:t>Title Text</a:t>
            </a:r>
          </a:p>
        </p:txBody>
      </p:sp>
      <p:sp>
        <p:nvSpPr>
          <p:cNvPr id="22" name="Shape 22"/>
          <p:cNvSpPr>
            <a:spLocks noGrp="1"/>
          </p:cNvSpPr>
          <p:nvPr>
            <p:ph type="body" sz="quarter" idx="1"/>
          </p:nvPr>
        </p:nvSpPr>
        <p:spPr>
          <a:xfrm>
            <a:off x="1473200" y="11290300"/>
            <a:ext cx="21437600" cy="21971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6" name="Shape 186"/>
          <p:cNvSpPr>
            <a:spLocks noGrp="1"/>
          </p:cNvSpPr>
          <p:nvPr>
            <p:ph type="sldNum" sz="quarter" idx="2"/>
          </p:nvPr>
        </p:nvSpPr>
        <p:spPr>
          <a:xfrm>
            <a:off x="11785600" y="12344400"/>
            <a:ext cx="5689600" cy="736601"/>
          </a:xfrm>
          <a:prstGeom prst="rect">
            <a:avLst/>
          </a:prstGeom>
        </p:spPr>
        <p:txBody>
          <a:bodyPr lIns="45719" tIns="45719" rIns="45719" bIns="45719" anchor="ctr"/>
          <a:lstStyle>
            <a:lvl1pPr>
              <a:defRPr sz="1200" b="0">
                <a:solidFill>
                  <a:srgbClr val="FFFFFF"/>
                </a:solidFill>
                <a:latin typeface="+mn-lt"/>
                <a:ea typeface="+mn-ea"/>
                <a:cs typeface="+mn-cs"/>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Quot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93" name="Shape 193"/>
          <p:cNvSpPr>
            <a:spLocks noGrp="1"/>
          </p:cNvSpPr>
          <p:nvPr>
            <p:ph type="sldNum" sz="quarter" idx="2"/>
          </p:nvPr>
        </p:nvSpPr>
        <p:spPr>
          <a:xfrm>
            <a:off x="11785600" y="12344400"/>
            <a:ext cx="5689600" cy="736601"/>
          </a:xfrm>
          <a:prstGeom prst="rect">
            <a:avLst/>
          </a:prstGeom>
        </p:spPr>
        <p:txBody>
          <a:bodyPr lIns="45719" tIns="45719" rIns="45719" bIns="45719" anchor="ctr"/>
          <a:lstStyle>
            <a:lvl1pPr>
              <a:defRPr sz="1200" b="0">
                <a:solidFill>
                  <a:srgbClr val="FFFFFF"/>
                </a:solidFill>
                <a:latin typeface="+mn-lt"/>
                <a:ea typeface="+mn-ea"/>
                <a:cs typeface="+mn-cs"/>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itle - Cent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00" name="Shape 200"/>
          <p:cNvSpPr>
            <a:spLocks noGrp="1"/>
          </p:cNvSpPr>
          <p:nvPr>
            <p:ph type="title"/>
          </p:nvPr>
        </p:nvSpPr>
        <p:spPr>
          <a:xfrm>
            <a:off x="1473200" y="5143500"/>
            <a:ext cx="21437600" cy="3429000"/>
          </a:xfrm>
          <a:prstGeom prst="rect">
            <a:avLst/>
          </a:prstGeom>
        </p:spPr>
        <p:txBody>
          <a:bodyPr/>
          <a:lstStyle/>
          <a:p>
            <a:r>
              <a:t>Title Text</a:t>
            </a:r>
          </a:p>
        </p:txBody>
      </p:sp>
      <p:sp>
        <p:nvSpPr>
          <p:cNvPr id="201" name="Shape 201"/>
          <p:cNvSpPr>
            <a:spLocks noGrp="1"/>
          </p:cNvSpPr>
          <p:nvPr>
            <p:ph type="sldNum" sz="quarter" idx="2"/>
          </p:nvPr>
        </p:nvSpPr>
        <p:spPr>
          <a:xfrm>
            <a:off x="23721937" y="13125450"/>
            <a:ext cx="368505" cy="387070"/>
          </a:xfrm>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08" name="Shape 208"/>
          <p:cNvSpPr>
            <a:spLocks noGrp="1"/>
          </p:cNvSpPr>
          <p:nvPr>
            <p:ph type="title"/>
          </p:nvPr>
        </p:nvSpPr>
        <p:spPr>
          <a:prstGeom prst="rect">
            <a:avLst/>
          </a:prstGeom>
        </p:spPr>
        <p:txBody>
          <a:bodyPr/>
          <a:lstStyle/>
          <a:p>
            <a:r>
              <a:t>Title Text</a:t>
            </a:r>
          </a:p>
        </p:txBody>
      </p:sp>
      <p:sp>
        <p:nvSpPr>
          <p:cNvPr id="209" name="Shape 209"/>
          <p:cNvSpPr>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10" name="Shape 210"/>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473200" y="5143500"/>
            <a:ext cx="21437600" cy="3429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9900" y="1092200"/>
            <a:ext cx="9525000" cy="11506200"/>
          </a:xfrm>
          <a:prstGeom prst="rect">
            <a:avLst/>
          </a:prstGeom>
          <a:ln w="9525">
            <a:round/>
          </a:ln>
        </p:spPr>
        <p:txBody>
          <a:bodyPr lIns="91439" tIns="45719" rIns="91439" bIns="45719" anchor="t">
            <a:noAutofit/>
          </a:bodyPr>
          <a:lstStyle/>
          <a:p>
            <a:endParaRPr/>
          </a:p>
        </p:txBody>
      </p:sp>
      <p:sp>
        <p:nvSpPr>
          <p:cNvPr id="39" name="Shape 39"/>
          <p:cNvSpPr>
            <a:spLocks noGrp="1"/>
          </p:cNvSpPr>
          <p:nvPr>
            <p:ph type="title"/>
          </p:nvPr>
        </p:nvSpPr>
        <p:spPr>
          <a:xfrm>
            <a:off x="1473200" y="1803400"/>
            <a:ext cx="9639300" cy="4927600"/>
          </a:xfrm>
          <a:prstGeom prst="rect">
            <a:avLst/>
          </a:prstGeom>
        </p:spPr>
        <p:txBody>
          <a:bodyPr anchor="b"/>
          <a:lstStyle/>
          <a:p>
            <a:r>
              <a:t>Title Text</a:t>
            </a:r>
          </a:p>
        </p:txBody>
      </p:sp>
      <p:sp>
        <p:nvSpPr>
          <p:cNvPr id="40" name="Shape 40"/>
          <p:cNvSpPr>
            <a:spLocks noGrp="1"/>
          </p:cNvSpPr>
          <p:nvPr>
            <p:ph type="body" sz="quarter" idx="1"/>
          </p:nvPr>
        </p:nvSpPr>
        <p:spPr>
          <a:xfrm>
            <a:off x="1473200" y="6718300"/>
            <a:ext cx="9639300" cy="5092700"/>
          </a:xfrm>
          <a:prstGeom prst="rect">
            <a:avLst/>
          </a:prstGeom>
        </p:spPr>
        <p:txBody>
          <a:bodyPr anchor="t"/>
          <a:lstStyle>
            <a:lvl1pPr marL="0" indent="0">
              <a:spcBef>
                <a:spcPts val="0"/>
              </a:spcBef>
              <a:buSzTx/>
              <a:buNone/>
              <a:defRPr sz="5800">
                <a:solidFill>
                  <a:srgbClr val="73BFFF"/>
                </a:solidFill>
              </a:defRPr>
            </a:lvl1pPr>
            <a:lvl2pPr marL="0" indent="228600">
              <a:spcBef>
                <a:spcPts val="0"/>
              </a:spcBef>
              <a:buSzTx/>
              <a:buNone/>
              <a:defRPr sz="5800">
                <a:solidFill>
                  <a:srgbClr val="73BFFF"/>
                </a:solidFill>
              </a:defRPr>
            </a:lvl2pPr>
            <a:lvl3pPr marL="0" indent="457200">
              <a:spcBef>
                <a:spcPts val="0"/>
              </a:spcBef>
              <a:buSzTx/>
              <a:buNone/>
              <a:defRPr sz="5800">
                <a:solidFill>
                  <a:srgbClr val="73BFFF"/>
                </a:solidFill>
              </a:defRPr>
            </a:lvl3pPr>
            <a:lvl4pPr marL="0" indent="685800">
              <a:spcBef>
                <a:spcPts val="0"/>
              </a:spcBef>
              <a:buSzTx/>
              <a:buNone/>
              <a:defRPr sz="5800">
                <a:solidFill>
                  <a:srgbClr val="73BFFF"/>
                </a:solidFill>
              </a:defRPr>
            </a:lvl4pPr>
            <a:lvl5pPr marL="0" indent="914400">
              <a:spcBef>
                <a:spcPts val="0"/>
              </a:spcBef>
              <a:buSzTx/>
              <a:buNone/>
              <a:defRPr sz="5800">
                <a:solidFill>
                  <a:srgbClr val="73BFFF"/>
                </a:solidFill>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xfrm>
            <a:off x="1473200" y="3898900"/>
            <a:ext cx="2143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302000"/>
            <a:ext cx="9525000" cy="9207500"/>
          </a:xfrm>
          <a:prstGeom prst="rect">
            <a:avLst/>
          </a:prstGeom>
          <a:ln w="9525">
            <a:round/>
          </a:ln>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473200" y="3898900"/>
            <a:ext cx="10007600" cy="80391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p:nvPr/>
        </p:nvSpPr>
        <p:spPr>
          <a:xfrm>
            <a:off x="11493490" y="6373383"/>
            <a:ext cx="1396722" cy="9692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Text</a:t>
            </a:r>
          </a:p>
        </p:txBody>
      </p:sp>
      <p:sp>
        <p:nvSpPr>
          <p:cNvPr id="84" name="Shape 84"/>
          <p:cNvSpPr>
            <a:spLocks noGrp="1"/>
          </p:cNvSpPr>
          <p:nvPr>
            <p:ph type="pic" sz="quarter" idx="13"/>
          </p:nvPr>
        </p:nvSpPr>
        <p:spPr>
          <a:xfrm>
            <a:off x="15798800" y="6870700"/>
            <a:ext cx="7404100" cy="5549900"/>
          </a:xfrm>
          <a:prstGeom prst="rect">
            <a:avLst/>
          </a:prstGeom>
          <a:ln w="9525">
            <a:round/>
          </a:ln>
        </p:spPr>
        <p:txBody>
          <a:bodyPr lIns="91439" tIns="45719" rIns="91439" bIns="45719" anchor="t">
            <a:noAutofit/>
          </a:bodyPr>
          <a:lstStyle/>
          <a:p>
            <a:endParaRPr/>
          </a:p>
        </p:txBody>
      </p:sp>
      <p:sp>
        <p:nvSpPr>
          <p:cNvPr id="85" name="Shape 85"/>
          <p:cNvSpPr>
            <a:spLocks noGrp="1"/>
          </p:cNvSpPr>
          <p:nvPr>
            <p:ph type="pic" sz="quarter" idx="14"/>
          </p:nvPr>
        </p:nvSpPr>
        <p:spPr>
          <a:xfrm>
            <a:off x="15798800" y="952500"/>
            <a:ext cx="7404100" cy="5549900"/>
          </a:xfrm>
          <a:prstGeom prst="rect">
            <a:avLst/>
          </a:prstGeom>
          <a:ln w="9525">
            <a:round/>
          </a:ln>
        </p:spPr>
        <p:txBody>
          <a:bodyPr lIns="91439" tIns="45719" rIns="91439" bIns="45719" anchor="t">
            <a:noAutofit/>
          </a:bodyPr>
          <a:lstStyle/>
          <a:p>
            <a:endParaRPr/>
          </a:p>
        </p:txBody>
      </p:sp>
      <p:sp>
        <p:nvSpPr>
          <p:cNvPr id="86" name="Shape 86"/>
          <p:cNvSpPr>
            <a:spLocks noGrp="1"/>
          </p:cNvSpPr>
          <p:nvPr>
            <p:ph type="pic" idx="15"/>
          </p:nvPr>
        </p:nvSpPr>
        <p:spPr>
          <a:xfrm>
            <a:off x="1206500" y="952500"/>
            <a:ext cx="14173200" cy="11468100"/>
          </a:xfrm>
          <a:prstGeom prst="rect">
            <a:avLst/>
          </a:prstGeom>
          <a:ln w="9525">
            <a:round/>
          </a:ln>
        </p:spPr>
        <p:txBody>
          <a:bodyPr lIns="91439" tIns="45719" rIns="91439" bIns="45719" anchor="t">
            <a:noAutofit/>
          </a:bodyPr>
          <a:lstStyle/>
          <a:p>
            <a:endParaRPr/>
          </a:p>
        </p:txBody>
      </p:sp>
      <p:sp>
        <p:nvSpPr>
          <p:cNvPr id="87" name="Shape 87"/>
          <p:cNvSpPr>
            <a:spLocks noGrp="1"/>
          </p:cNvSpPr>
          <p:nvPr>
            <p:ph type="sldNum" sz="quarter" idx="2"/>
          </p:nvPr>
        </p:nvSpPr>
        <p:spPr>
          <a:xfrm>
            <a:off x="23724221" y="13125450"/>
            <a:ext cx="368504" cy="387070"/>
          </a:xfrm>
          <a:prstGeom prst="rect">
            <a:avLst/>
          </a:prstGeom>
        </p:spPr>
        <p:txBody>
          <a:bodyPr/>
          <a:lstStyle/>
          <a:p>
            <a:pPr>
              <a:defRPr>
                <a:effectLst/>
              </a:defRPr>
            </a:pPr>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5"/>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1473200" y="1930400"/>
            <a:ext cx="21437600" cy="98552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buBlip>
                <a:blip r:embed="rId26"/>
              </a:buBlip>
            </a:lvl1pPr>
            <a:lvl2pPr>
              <a:buBlip>
                <a:blip r:embed="rId26"/>
              </a:buBlip>
            </a:lvl2pPr>
            <a:lvl3pPr>
              <a:buBlip>
                <a:blip r:embed="rId26"/>
              </a:buBlip>
            </a:lvl3pPr>
            <a:lvl4pPr>
              <a:buBlip>
                <a:blip r:embed="rId26"/>
              </a:buBlip>
            </a:lvl4pPr>
            <a:lvl5pPr>
              <a:buBlip>
                <a:blip r:embed="rId26"/>
              </a:buBlip>
            </a:lvl5pPr>
          </a:lstStyle>
          <a:p>
            <a:r>
              <a:t>Body Level One</a:t>
            </a:r>
          </a:p>
          <a:p>
            <a:pPr lvl="1"/>
            <a:r>
              <a:t>Body Level Two</a:t>
            </a:r>
          </a:p>
          <a:p>
            <a:pPr lvl="2"/>
            <a:r>
              <a:t>Body Level Three</a:t>
            </a:r>
          </a:p>
          <a:p>
            <a:pPr lvl="3"/>
            <a:r>
              <a:t>Body Level Four</a:t>
            </a:r>
          </a:p>
          <a:p>
            <a:pPr lvl="4"/>
            <a:r>
              <a:t>Body Level Five</a:t>
            </a:r>
          </a:p>
        </p:txBody>
      </p:sp>
      <p:sp>
        <p:nvSpPr>
          <p:cNvPr id="3" name="Shape 3"/>
          <p:cNvSpPr>
            <a:spLocks noGrp="1"/>
          </p:cNvSpPr>
          <p:nvPr>
            <p:ph type="title"/>
          </p:nvPr>
        </p:nvSpPr>
        <p:spPr>
          <a:xfrm>
            <a:off x="1473200" y="355600"/>
            <a:ext cx="214376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4" name="Shape 4"/>
          <p:cNvSpPr>
            <a:spLocks noGrp="1"/>
          </p:cNvSpPr>
          <p:nvPr>
            <p:ph type="sldNum" sz="quarter" idx="2"/>
          </p:nvPr>
        </p:nvSpPr>
        <p:spPr>
          <a:xfrm>
            <a:off x="23721936" y="13125450"/>
            <a:ext cx="368504" cy="387070"/>
          </a:xfrm>
          <a:prstGeom prst="rect">
            <a:avLst/>
          </a:prstGeom>
          <a:ln w="12700">
            <a:miter lim="400000"/>
          </a:ln>
        </p:spPr>
        <p:txBody>
          <a:bodyPr wrap="none" lIns="50800" tIns="50800" rIns="50800" bIns="50800">
            <a:spAutoFit/>
          </a:bodyPr>
          <a:lstStyle>
            <a:lvl1pPr algn="r">
              <a:defRPr sz="1800" b="1">
                <a:solidFill>
                  <a:srgbClr val="FFFFFF">
                    <a:alpha val="70000"/>
                  </a:srgbClr>
                </a:solidFill>
                <a:latin typeface="Helvetica Neue"/>
                <a:ea typeface="Helvetica Neue"/>
                <a:cs typeface="Helvetica Neue"/>
                <a:sym typeface="Helvetica Neue"/>
              </a:defRPr>
            </a:lvl1pPr>
          </a:lstStyle>
          <a:p>
            <a:pPr>
              <a:defRPr>
                <a:effectLst/>
              </a:defRPr>
            </a:pPr>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Lst>
  <p:transition spd="med"/>
  <p:txStyles>
    <p:titleStyle>
      <a:lvl1pPr marL="0" marR="0" indent="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l" defTabSz="825500" rtl="0" latinLnBrk="0">
        <a:lnSpc>
          <a:spcPct val="100000"/>
        </a:lnSpc>
        <a:spcBef>
          <a:spcPts val="0"/>
        </a:spcBef>
        <a:spcAft>
          <a:spcPts val="0"/>
        </a:spcAft>
        <a:buClrTx/>
        <a:buSzTx/>
        <a:buFontTx/>
        <a:buNone/>
        <a:tabLst/>
        <a:defRPr sz="10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titleStyle>
    <p:bodyStyle>
      <a:lvl1pPr marL="635000" marR="0" indent="-635000" algn="l" defTabSz="825500" rtl="0" latinLnBrk="0">
        <a:lnSpc>
          <a:spcPct val="100000"/>
        </a:lnSpc>
        <a:spcBef>
          <a:spcPts val="5100"/>
        </a:spcBef>
        <a:spcAft>
          <a:spcPts val="0"/>
        </a:spcAft>
        <a:buClrTx/>
        <a:buSzPct val="30000"/>
        <a:buFontTx/>
        <a:buBlip>
          <a:blip r:embed="rId26"/>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1270000" marR="0" indent="-635000" algn="l" defTabSz="825500" rtl="0" latinLnBrk="0">
        <a:lnSpc>
          <a:spcPct val="100000"/>
        </a:lnSpc>
        <a:spcBef>
          <a:spcPts val="5100"/>
        </a:spcBef>
        <a:spcAft>
          <a:spcPts val="0"/>
        </a:spcAft>
        <a:buClrTx/>
        <a:buSzPct val="30000"/>
        <a:buFontTx/>
        <a:buBlip>
          <a:blip r:embed="rId26"/>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1905000" marR="0" indent="-635000" algn="l" defTabSz="825500" rtl="0" latinLnBrk="0">
        <a:lnSpc>
          <a:spcPct val="100000"/>
        </a:lnSpc>
        <a:spcBef>
          <a:spcPts val="5100"/>
        </a:spcBef>
        <a:spcAft>
          <a:spcPts val="0"/>
        </a:spcAft>
        <a:buClrTx/>
        <a:buSzPct val="30000"/>
        <a:buFontTx/>
        <a:buBlip>
          <a:blip r:embed="rId26"/>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2540000" marR="0" indent="-635000" algn="l" defTabSz="825500" rtl="0" latinLnBrk="0">
        <a:lnSpc>
          <a:spcPct val="100000"/>
        </a:lnSpc>
        <a:spcBef>
          <a:spcPts val="5100"/>
        </a:spcBef>
        <a:spcAft>
          <a:spcPts val="0"/>
        </a:spcAft>
        <a:buClrTx/>
        <a:buSzPct val="30000"/>
        <a:buFontTx/>
        <a:buBlip>
          <a:blip r:embed="rId26"/>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3175000" marR="0" indent="-635000" algn="l" defTabSz="825500" rtl="0" latinLnBrk="0">
        <a:lnSpc>
          <a:spcPct val="100000"/>
        </a:lnSpc>
        <a:spcBef>
          <a:spcPts val="5100"/>
        </a:spcBef>
        <a:spcAft>
          <a:spcPts val="0"/>
        </a:spcAft>
        <a:buClrTx/>
        <a:buSzPct val="30000"/>
        <a:buFontTx/>
        <a:buBlip>
          <a:blip r:embed="rId26"/>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3810000" marR="0" indent="-635000" algn="l" defTabSz="825500" rtl="0" latinLnBrk="0">
        <a:lnSpc>
          <a:spcPct val="100000"/>
        </a:lnSpc>
        <a:spcBef>
          <a:spcPts val="5100"/>
        </a:spcBef>
        <a:spcAft>
          <a:spcPts val="0"/>
        </a:spcAft>
        <a:buClrTx/>
        <a:buSzPct val="30000"/>
        <a:buFontTx/>
        <a:buBlip>
          <a:blip r:embed="rId26"/>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4445000" marR="0" indent="-635000" algn="l" defTabSz="825500" rtl="0" latinLnBrk="0">
        <a:lnSpc>
          <a:spcPct val="100000"/>
        </a:lnSpc>
        <a:spcBef>
          <a:spcPts val="5100"/>
        </a:spcBef>
        <a:spcAft>
          <a:spcPts val="0"/>
        </a:spcAft>
        <a:buClrTx/>
        <a:buSzPct val="30000"/>
        <a:buFontTx/>
        <a:buBlip>
          <a:blip r:embed="rId26"/>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5080000" marR="0" indent="-635000" algn="l" defTabSz="825500" rtl="0" latinLnBrk="0">
        <a:lnSpc>
          <a:spcPct val="100000"/>
        </a:lnSpc>
        <a:spcBef>
          <a:spcPts val="5100"/>
        </a:spcBef>
        <a:spcAft>
          <a:spcPts val="0"/>
        </a:spcAft>
        <a:buClrTx/>
        <a:buSzPct val="30000"/>
        <a:buFontTx/>
        <a:buBlip>
          <a:blip r:embed="rId26"/>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5715000" marR="0" indent="-635000" algn="l" defTabSz="825500" rtl="0" latinLnBrk="0">
        <a:lnSpc>
          <a:spcPct val="100000"/>
        </a:lnSpc>
        <a:spcBef>
          <a:spcPts val="5100"/>
        </a:spcBef>
        <a:spcAft>
          <a:spcPts val="0"/>
        </a:spcAft>
        <a:buClrTx/>
        <a:buSzPct val="30000"/>
        <a:buFontTx/>
        <a:buBlip>
          <a:blip r:embed="rId26"/>
        </a:buBlip>
        <a:tabLst/>
        <a:defRPr sz="5000" b="0" i="0" u="none" strike="noStrike" cap="none" spc="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p:bodyStyle>
    <p:otherStyle>
      <a:lvl1pPr marL="0" marR="0" indent="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1pPr>
      <a:lvl2pPr marL="0" marR="0" indent="228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2pPr>
      <a:lvl3pPr marL="0" marR="0" indent="457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3pPr>
      <a:lvl4pPr marL="0" marR="0" indent="685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4pPr>
      <a:lvl5pPr marL="0" marR="0" indent="9144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5pPr>
      <a:lvl6pPr marL="0" marR="0" indent="11430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6pPr>
      <a:lvl7pPr marL="0" marR="0" indent="13716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7pPr>
      <a:lvl8pPr marL="0" marR="0" indent="16002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8pPr>
      <a:lvl9pPr marL="0" marR="0" indent="1828800" algn="r" defTabSz="825500" rtl="0" latinLnBrk="0">
        <a:lnSpc>
          <a:spcPct val="100000"/>
        </a:lnSpc>
        <a:spcBef>
          <a:spcPts val="0"/>
        </a:spcBef>
        <a:spcAft>
          <a:spcPts val="0"/>
        </a:spcAft>
        <a:buClrTx/>
        <a:buSzTx/>
        <a:buFontTx/>
        <a:buNone/>
        <a:tabLst/>
        <a:defRPr sz="1800" b="1"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3.xml"/><Relationship Id="rId5" Type="http://schemas.openxmlformats.org/officeDocument/2006/relationships/image" Target="../media/image1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ctrTitle"/>
          </p:nvPr>
        </p:nvSpPr>
        <p:spPr>
          <a:xfrm>
            <a:off x="6480450" y="8243842"/>
            <a:ext cx="11423100" cy="1927883"/>
          </a:xfrm>
          <a:prstGeom prst="rect">
            <a:avLst/>
          </a:prstGeom>
        </p:spPr>
        <p:txBody>
          <a:bodyPr>
            <a:normAutofit fontScale="90000"/>
          </a:bodyPr>
          <a:lstStyle/>
          <a:p>
            <a:pPr algn="ctr" defTabSz="421004">
              <a:defRPr sz="5610" i="1">
                <a:effectLst>
                  <a:outerShdw blurRad="25908" dist="19431" dir="5400000" rotWithShape="0">
                    <a:srgbClr val="000000"/>
                  </a:outerShdw>
                </a:effectLst>
                <a:latin typeface="Helvetica Neue Thin"/>
                <a:ea typeface="Helvetica Neue Thin"/>
                <a:cs typeface="Helvetica Neue Thin"/>
                <a:sym typeface="Helvetica Neue Thin"/>
              </a:defRPr>
            </a:pPr>
            <a:r>
              <a:rPr lang="en-US" sz="5600"/>
              <a:t>presents</a:t>
            </a:r>
          </a:p>
          <a:p>
            <a:pPr algn="ctr" defTabSz="421004">
              <a:defRPr sz="6119">
                <a:effectLst>
                  <a:outerShdw blurRad="25908" dist="19431" dir="5400000" rotWithShape="0">
                    <a:srgbClr val="000000"/>
                  </a:outerShdw>
                </a:effectLst>
                <a:latin typeface="Helvetica Neue Black Condensed"/>
                <a:ea typeface="Helvetica Neue Black Condensed"/>
                <a:cs typeface="Helvetica Neue Black Condensed"/>
                <a:sym typeface="Helvetica Neue Black Condensed"/>
              </a:defRPr>
            </a:pPr>
            <a:r>
              <a:rPr lang="en-US" sz="6100"/>
              <a:t>Advanced source control</a:t>
            </a:r>
            <a:br>
              <a:rPr lang="en-US" sz="6100"/>
            </a:br>
            <a:endParaRPr lang="en-US" sz="6100"/>
          </a:p>
        </p:txBody>
      </p:sp>
      <p:pic>
        <p:nvPicPr>
          <p:cNvPr id="220" name="image3.png"/>
          <p:cNvPicPr>
            <a:picLocks noChangeAspect="1"/>
          </p:cNvPicPr>
          <p:nvPr/>
        </p:nvPicPr>
        <p:blipFill>
          <a:blip r:embed="rId2"/>
          <a:stretch>
            <a:fillRect/>
          </a:stretch>
        </p:blipFill>
        <p:spPr>
          <a:xfrm>
            <a:off x="4115416" y="5337669"/>
            <a:ext cx="16187586" cy="2971824"/>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A screenshot of a cell phone&#10;&#10;Description generated with high confidence">
            <a:extLst>
              <a:ext uri="{FF2B5EF4-FFF2-40B4-BE49-F238E27FC236}">
                <a16:creationId xmlns:a16="http://schemas.microsoft.com/office/drawing/2014/main" id="{6875B4D3-B7E0-49AB-B679-6DBD5E208E40}"/>
              </a:ext>
            </a:extLst>
          </p:cNvPr>
          <p:cNvPicPr>
            <a:picLocks noChangeAspect="1"/>
          </p:cNvPicPr>
          <p:nvPr/>
        </p:nvPicPr>
        <p:blipFill>
          <a:blip r:embed="rId2"/>
          <a:stretch>
            <a:fillRect/>
          </a:stretch>
        </p:blipFill>
        <p:spPr>
          <a:xfrm>
            <a:off x="575965" y="439581"/>
            <a:ext cx="11402290" cy="5393539"/>
          </a:xfrm>
          <a:prstGeom prst="rect">
            <a:avLst/>
          </a:prstGeom>
        </p:spPr>
      </p:pic>
      <p:sp>
        <p:nvSpPr>
          <p:cNvPr id="19" name="Rectangle 18">
            <a:extLst>
              <a:ext uri="{FF2B5EF4-FFF2-40B4-BE49-F238E27FC236}">
                <a16:creationId xmlns:a16="http://schemas.microsoft.com/office/drawing/2014/main" id="{BE1622DD-4326-4B8A-8DC7-97B6C3A9CF01}"/>
              </a:ext>
            </a:extLst>
          </p:cNvPr>
          <p:cNvSpPr/>
          <p:nvPr/>
        </p:nvSpPr>
        <p:spPr>
          <a:xfrm>
            <a:off x="7656139" y="1700963"/>
            <a:ext cx="1901536" cy="656590"/>
          </a:xfrm>
          <a:prstGeom prst="rect">
            <a:avLst/>
          </a:prstGeom>
          <a:solidFill>
            <a:srgbClr val="ED7D3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600"/>
              <a:t>Master</a:t>
            </a:r>
            <a:endParaRPr lang="en-US"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endParaRPr>
          </a:p>
        </p:txBody>
      </p:sp>
      <p:sp>
        <p:nvSpPr>
          <p:cNvPr id="20" name="Rectangle 19">
            <a:extLst>
              <a:ext uri="{FF2B5EF4-FFF2-40B4-BE49-F238E27FC236}">
                <a16:creationId xmlns:a16="http://schemas.microsoft.com/office/drawing/2014/main" id="{3D355DF2-305F-4443-846C-9A022E7CC4A4}"/>
              </a:ext>
            </a:extLst>
          </p:cNvPr>
          <p:cNvSpPr/>
          <p:nvPr/>
        </p:nvSpPr>
        <p:spPr>
          <a:xfrm>
            <a:off x="9756571" y="4988636"/>
            <a:ext cx="2334490" cy="656590"/>
          </a:xfrm>
          <a:prstGeom prst="rect">
            <a:avLst/>
          </a:prstGeom>
          <a:solidFill>
            <a:srgbClr val="ED7D3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600"/>
              <a:t>newBranch</a:t>
            </a:r>
            <a:endParaRPr lang="en-US"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endParaRPr>
          </a:p>
        </p:txBody>
      </p:sp>
      <p:pic>
        <p:nvPicPr>
          <p:cNvPr id="21" name="Picture 21" descr="A picture containing clock&#10;&#10;Description generated with very high confidence">
            <a:extLst>
              <a:ext uri="{FF2B5EF4-FFF2-40B4-BE49-F238E27FC236}">
                <a16:creationId xmlns:a16="http://schemas.microsoft.com/office/drawing/2014/main" id="{7044FA82-2190-4963-8038-9DBEF7B9CF5B}"/>
              </a:ext>
            </a:extLst>
          </p:cNvPr>
          <p:cNvPicPr>
            <a:picLocks noChangeAspect="1"/>
          </p:cNvPicPr>
          <p:nvPr/>
        </p:nvPicPr>
        <p:blipFill>
          <a:blip r:embed="rId3"/>
          <a:stretch>
            <a:fillRect/>
          </a:stretch>
        </p:blipFill>
        <p:spPr>
          <a:xfrm>
            <a:off x="7582506" y="7383687"/>
            <a:ext cx="14554199" cy="5776790"/>
          </a:xfrm>
          <a:prstGeom prst="rect">
            <a:avLst/>
          </a:prstGeom>
        </p:spPr>
      </p:pic>
      <p:sp>
        <p:nvSpPr>
          <p:cNvPr id="23" name="Rectangle 22">
            <a:extLst>
              <a:ext uri="{FF2B5EF4-FFF2-40B4-BE49-F238E27FC236}">
                <a16:creationId xmlns:a16="http://schemas.microsoft.com/office/drawing/2014/main" id="{53D495E1-4950-4797-B35D-2608E99E558B}"/>
              </a:ext>
            </a:extLst>
          </p:cNvPr>
          <p:cNvSpPr/>
          <p:nvPr/>
        </p:nvSpPr>
        <p:spPr>
          <a:xfrm>
            <a:off x="19824148" y="8719225"/>
            <a:ext cx="2351808" cy="656590"/>
          </a:xfrm>
          <a:prstGeom prst="rect">
            <a:avLst/>
          </a:prstGeom>
          <a:solidFill>
            <a:srgbClr val="ED7D3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3600"/>
              <a:t>Master</a:t>
            </a:r>
            <a:endParaRPr lang="en-US" sz="36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endParaRPr>
          </a:p>
        </p:txBody>
      </p:sp>
      <p:sp>
        <p:nvSpPr>
          <p:cNvPr id="24" name="Rectangle 23">
            <a:extLst>
              <a:ext uri="{FF2B5EF4-FFF2-40B4-BE49-F238E27FC236}">
                <a16:creationId xmlns:a16="http://schemas.microsoft.com/office/drawing/2014/main" id="{DC2CA871-87AA-4D41-8825-C46F3F1644D5}"/>
              </a:ext>
            </a:extLst>
          </p:cNvPr>
          <p:cNvSpPr/>
          <p:nvPr/>
        </p:nvSpPr>
        <p:spPr>
          <a:xfrm>
            <a:off x="17295216" y="12264013"/>
            <a:ext cx="2646216" cy="718145"/>
          </a:xfrm>
          <a:prstGeom prst="rect">
            <a:avLst/>
          </a:prstGeom>
          <a:solidFill>
            <a:srgbClr val="ED7D3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4000"/>
              <a:t>newBranch</a:t>
            </a:r>
            <a:endParaRPr lang="en-US" sz="4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endParaRPr>
          </a:p>
        </p:txBody>
      </p:sp>
      <p:sp>
        <p:nvSpPr>
          <p:cNvPr id="25" name="TextBox 24">
            <a:extLst>
              <a:ext uri="{FF2B5EF4-FFF2-40B4-BE49-F238E27FC236}">
                <a16:creationId xmlns:a16="http://schemas.microsoft.com/office/drawing/2014/main" id="{259E8197-5E10-43E1-A617-13D1FD7ECEB6}"/>
              </a:ext>
            </a:extLst>
          </p:cNvPr>
          <p:cNvSpPr txBox="1"/>
          <p:nvPr/>
        </p:nvSpPr>
        <p:spPr>
          <a:xfrm>
            <a:off x="5313347" y="2503164"/>
            <a:ext cx="1842655"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1600" b="1">
                <a:solidFill>
                  <a:srgbClr val="FFFF00"/>
                </a:solidFill>
              </a:rPr>
              <a:t>Common Ancestor</a:t>
            </a:r>
          </a:p>
        </p:txBody>
      </p:sp>
      <p:sp>
        <p:nvSpPr>
          <p:cNvPr id="26" name="Rectangle: Rounded Corners 25">
            <a:extLst>
              <a:ext uri="{FF2B5EF4-FFF2-40B4-BE49-F238E27FC236}">
                <a16:creationId xmlns:a16="http://schemas.microsoft.com/office/drawing/2014/main" id="{FBDA86FB-E28C-4167-A266-E22A9D3ED40D}"/>
              </a:ext>
            </a:extLst>
          </p:cNvPr>
          <p:cNvSpPr/>
          <p:nvPr/>
        </p:nvSpPr>
        <p:spPr>
          <a:xfrm>
            <a:off x="5116391" y="2499218"/>
            <a:ext cx="2230581" cy="1070262"/>
          </a:xfrm>
          <a:prstGeom prst="roundRect">
            <a:avLst/>
          </a:prstGeom>
          <a:noFill/>
          <a:ln w="12700" cap="flat">
            <a:solidFill>
              <a:srgbClr val="FF000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7" name="Rectangle: Rounded Corners 26">
            <a:extLst>
              <a:ext uri="{FF2B5EF4-FFF2-40B4-BE49-F238E27FC236}">
                <a16:creationId xmlns:a16="http://schemas.microsoft.com/office/drawing/2014/main" id="{4D8A3221-2FF8-4917-B4F3-E9636D901BA8}"/>
              </a:ext>
            </a:extLst>
          </p:cNvPr>
          <p:cNvSpPr/>
          <p:nvPr/>
        </p:nvSpPr>
        <p:spPr>
          <a:xfrm>
            <a:off x="7526594" y="2723811"/>
            <a:ext cx="2230581" cy="1070262"/>
          </a:xfrm>
          <a:prstGeom prst="roundRect">
            <a:avLst/>
          </a:prstGeom>
          <a:noFill/>
          <a:ln w="12700" cap="flat">
            <a:solidFill>
              <a:srgbClr val="FF000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8" name="Rectangle: Rounded Corners 27">
            <a:extLst>
              <a:ext uri="{FF2B5EF4-FFF2-40B4-BE49-F238E27FC236}">
                <a16:creationId xmlns:a16="http://schemas.microsoft.com/office/drawing/2014/main" id="{E4A0A424-D8A4-418D-967C-725C78548AA5}"/>
              </a:ext>
            </a:extLst>
          </p:cNvPr>
          <p:cNvSpPr/>
          <p:nvPr/>
        </p:nvSpPr>
        <p:spPr>
          <a:xfrm>
            <a:off x="9816331" y="3533528"/>
            <a:ext cx="2230581" cy="1070262"/>
          </a:xfrm>
          <a:prstGeom prst="roundRect">
            <a:avLst/>
          </a:prstGeom>
          <a:noFill/>
          <a:ln w="12700" cap="flat">
            <a:solidFill>
              <a:srgbClr val="FF000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9" name="TextBox 28">
            <a:extLst>
              <a:ext uri="{FF2B5EF4-FFF2-40B4-BE49-F238E27FC236}">
                <a16:creationId xmlns:a16="http://schemas.microsoft.com/office/drawing/2014/main" id="{A61FA50C-65EE-4927-9A21-107D4EC9299F}"/>
              </a:ext>
            </a:extLst>
          </p:cNvPr>
          <p:cNvSpPr txBox="1"/>
          <p:nvPr/>
        </p:nvSpPr>
        <p:spPr>
          <a:xfrm>
            <a:off x="7551455" y="3433241"/>
            <a:ext cx="2206336"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1600" b="1">
                <a:solidFill>
                  <a:srgbClr val="FFFF00"/>
                </a:solidFill>
              </a:rPr>
              <a:t>Snapshot to merge into</a:t>
            </a:r>
          </a:p>
        </p:txBody>
      </p:sp>
      <p:sp>
        <p:nvSpPr>
          <p:cNvPr id="30" name="TextBox 29">
            <a:extLst>
              <a:ext uri="{FF2B5EF4-FFF2-40B4-BE49-F238E27FC236}">
                <a16:creationId xmlns:a16="http://schemas.microsoft.com/office/drawing/2014/main" id="{77B974DD-F4CF-458C-B175-584E54ACD5BD}"/>
              </a:ext>
            </a:extLst>
          </p:cNvPr>
          <p:cNvSpPr txBox="1"/>
          <p:nvPr/>
        </p:nvSpPr>
        <p:spPr>
          <a:xfrm>
            <a:off x="9944450" y="3537366"/>
            <a:ext cx="2206336"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1600" b="1">
                <a:solidFill>
                  <a:srgbClr val="FFFF00"/>
                </a:solidFill>
              </a:rPr>
              <a:t>Snapshot to merge in</a:t>
            </a:r>
          </a:p>
        </p:txBody>
      </p:sp>
      <p:sp>
        <p:nvSpPr>
          <p:cNvPr id="31" name="TextBox 30">
            <a:extLst>
              <a:ext uri="{FF2B5EF4-FFF2-40B4-BE49-F238E27FC236}">
                <a16:creationId xmlns:a16="http://schemas.microsoft.com/office/drawing/2014/main" id="{461BF117-E110-4149-9646-7E36DD316232}"/>
              </a:ext>
            </a:extLst>
          </p:cNvPr>
          <p:cNvSpPr txBox="1"/>
          <p:nvPr/>
        </p:nvSpPr>
        <p:spPr>
          <a:xfrm>
            <a:off x="9194625" y="6336377"/>
            <a:ext cx="7622129" cy="2392028"/>
          </a:xfrm>
          <a:prstGeom prst="rect">
            <a:avLst/>
          </a:prstGeom>
          <a:noFill/>
          <a:ln w="12700" cap="flat">
            <a:solidFill>
              <a:schemeClr val="accent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600">
                <a:solidFill>
                  <a:srgbClr val="FFFF00"/>
                </a:solidFill>
                <a:latin typeface="Consolas"/>
              </a:rPr>
              <a:t>$ git checkout master</a:t>
            </a:r>
          </a:p>
          <a:p>
            <a:pPr algn="l"/>
            <a:r>
              <a:rPr lang="en-US" sz="3600">
                <a:solidFill>
                  <a:schemeClr val="tx1"/>
                </a:solidFill>
              </a:rPr>
              <a:t>    switches to the master branch</a:t>
            </a:r>
          </a:p>
          <a:p>
            <a:pPr algn="l"/>
            <a:r>
              <a:rPr lang="en-US" sz="3600">
                <a:solidFill>
                  <a:srgbClr val="FFFF00"/>
                </a:solidFill>
                <a:latin typeface="Consolas"/>
              </a:rPr>
              <a:t>$ git merge </a:t>
            </a:r>
            <a:r>
              <a:rPr lang="en-US" sz="3600" err="1">
                <a:solidFill>
                  <a:srgbClr val="FFFF00"/>
                </a:solidFill>
                <a:latin typeface="Consolas"/>
              </a:rPr>
              <a:t>newBranch</a:t>
            </a:r>
            <a:endParaRPr lang="en-US" sz="3600">
              <a:solidFill>
                <a:srgbClr val="FFFF00"/>
              </a:solidFill>
              <a:latin typeface="Consolas"/>
            </a:endParaRPr>
          </a:p>
          <a:p>
            <a:pPr algn="l"/>
            <a:r>
              <a:rPr lang="en-US" sz="3600">
                <a:solidFill>
                  <a:schemeClr val="tx1"/>
                </a:solidFill>
              </a:rPr>
              <a:t>    merges </a:t>
            </a:r>
            <a:r>
              <a:rPr lang="en-US" sz="3600" err="1">
                <a:solidFill>
                  <a:schemeClr val="tx1"/>
                </a:solidFill>
              </a:rPr>
              <a:t>newBranch</a:t>
            </a:r>
            <a:r>
              <a:rPr lang="en-US" sz="3600">
                <a:solidFill>
                  <a:schemeClr val="tx1"/>
                </a:solidFill>
              </a:rPr>
              <a:t> into master</a:t>
            </a:r>
          </a:p>
        </p:txBody>
      </p:sp>
      <p:sp>
        <p:nvSpPr>
          <p:cNvPr id="33" name="Arrow: Bent 32">
            <a:extLst>
              <a:ext uri="{FF2B5EF4-FFF2-40B4-BE49-F238E27FC236}">
                <a16:creationId xmlns:a16="http://schemas.microsoft.com/office/drawing/2014/main" id="{9C46BC3F-008D-473B-BF4D-E5573310D942}"/>
              </a:ext>
            </a:extLst>
          </p:cNvPr>
          <p:cNvSpPr/>
          <p:nvPr/>
        </p:nvSpPr>
        <p:spPr>
          <a:xfrm rot="16200000" flipH="1" flipV="1">
            <a:off x="11905330" y="4220695"/>
            <a:ext cx="2121300" cy="1443820"/>
          </a:xfrm>
          <a:prstGeom prst="bentArrow">
            <a:avLst/>
          </a:prstGeom>
          <a:blipFill rotWithShape="1">
            <a:blip r:embed="rId4"/>
            <a:srcRect/>
            <a:tile tx="0" ty="0" sx="100000" sy="100000" flip="none" algn="tl"/>
          </a:blip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4" name="Arrow: Bent 33">
            <a:extLst>
              <a:ext uri="{FF2B5EF4-FFF2-40B4-BE49-F238E27FC236}">
                <a16:creationId xmlns:a16="http://schemas.microsoft.com/office/drawing/2014/main" id="{E54509ED-C603-4561-ADCA-B9D743539DA6}"/>
              </a:ext>
            </a:extLst>
          </p:cNvPr>
          <p:cNvSpPr/>
          <p:nvPr/>
        </p:nvSpPr>
        <p:spPr>
          <a:xfrm rot="5400000">
            <a:off x="18607310" y="5771069"/>
            <a:ext cx="1255116" cy="4261791"/>
          </a:xfrm>
          <a:prstGeom prst="bentArrow">
            <a:avLst/>
          </a:prstGeom>
          <a:blipFill rotWithShape="1">
            <a:blip r:embed="rId4"/>
            <a:srcRect/>
            <a:tile tx="0" ty="0" sx="100000" sy="100000" flip="none" algn="tl"/>
          </a:blip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5" name="TextBox 34">
            <a:extLst>
              <a:ext uri="{FF2B5EF4-FFF2-40B4-BE49-F238E27FC236}">
                <a16:creationId xmlns:a16="http://schemas.microsoft.com/office/drawing/2014/main" id="{1FFEAD86-E8F2-436C-A402-D4A7921FBE46}"/>
              </a:ext>
            </a:extLst>
          </p:cNvPr>
          <p:cNvSpPr txBox="1"/>
          <p:nvPr/>
        </p:nvSpPr>
        <p:spPr>
          <a:xfrm>
            <a:off x="1018618" y="11089119"/>
            <a:ext cx="11973791" cy="1764586"/>
          </a:xfrm>
          <a:prstGeom prst="rect">
            <a:avLst/>
          </a:prstGeom>
          <a:noFill/>
          <a:ln w="12700" cap="flat">
            <a:solidFill>
              <a:schemeClr val="accent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600">
                <a:solidFill>
                  <a:schemeClr val="tx1"/>
                </a:solidFill>
              </a:rPr>
              <a:t>Now that the newBranch has been merged into master, there is no further need for it.</a:t>
            </a:r>
          </a:p>
          <a:p>
            <a:pPr algn="l"/>
            <a:r>
              <a:rPr lang="en-US" sz="3600">
                <a:solidFill>
                  <a:srgbClr val="FFFF00"/>
                </a:solidFill>
                <a:latin typeface="Consolas"/>
              </a:rPr>
              <a:t>$ git branch -d </a:t>
            </a:r>
            <a:r>
              <a:rPr lang="en-US" sz="3600" err="1">
                <a:solidFill>
                  <a:srgbClr val="FFFF00"/>
                </a:solidFill>
                <a:latin typeface="Consolas"/>
              </a:rPr>
              <a:t>newBranch</a:t>
            </a:r>
            <a:r>
              <a:rPr lang="en-US" sz="3600">
                <a:solidFill>
                  <a:srgbClr val="FFFF00"/>
                </a:solidFill>
                <a:latin typeface="Consolas"/>
              </a:rPr>
              <a:t> (deletes branch)</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0528D-C254-4403-AC72-F74CB5BC82F3}"/>
              </a:ext>
            </a:extLst>
          </p:cNvPr>
          <p:cNvSpPr txBox="1"/>
          <p:nvPr/>
        </p:nvSpPr>
        <p:spPr>
          <a:xfrm>
            <a:off x="1029282" y="993483"/>
            <a:ext cx="2945176"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a:t>Forking:</a:t>
            </a:r>
          </a:p>
        </p:txBody>
      </p:sp>
      <p:sp>
        <p:nvSpPr>
          <p:cNvPr id="3" name="TextBox 2">
            <a:extLst>
              <a:ext uri="{FF2B5EF4-FFF2-40B4-BE49-F238E27FC236}">
                <a16:creationId xmlns:a16="http://schemas.microsoft.com/office/drawing/2014/main" id="{A5CDAA77-5BFD-4144-ACE9-72323B865991}"/>
              </a:ext>
            </a:extLst>
          </p:cNvPr>
          <p:cNvSpPr txBox="1"/>
          <p:nvPr/>
        </p:nvSpPr>
        <p:spPr>
          <a:xfrm>
            <a:off x="2019671" y="1982097"/>
            <a:ext cx="4652790"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t>When its not your project</a:t>
            </a:r>
          </a:p>
        </p:txBody>
      </p:sp>
      <p:sp>
        <p:nvSpPr>
          <p:cNvPr id="4" name="TextBox 3">
            <a:extLst>
              <a:ext uri="{FF2B5EF4-FFF2-40B4-BE49-F238E27FC236}">
                <a16:creationId xmlns:a16="http://schemas.microsoft.com/office/drawing/2014/main" id="{F0287E6B-F0E8-42BE-8E2A-3E4241F84380}"/>
              </a:ext>
            </a:extLst>
          </p:cNvPr>
          <p:cNvSpPr txBox="1"/>
          <p:nvPr/>
        </p:nvSpPr>
        <p:spPr>
          <a:xfrm>
            <a:off x="1855940" y="4446051"/>
            <a:ext cx="18001560"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-Most commonly, forks are used to either propose changes to someone else's project or to use someone else's project as a starting point for your own idea.</a:t>
            </a:r>
            <a:endParaRPr lang="en-US">
              <a:ea typeface="+mn-lt"/>
              <a:cs typeface="+mn-lt"/>
            </a:endParaRPr>
          </a:p>
        </p:txBody>
      </p:sp>
      <p:sp>
        <p:nvSpPr>
          <p:cNvPr id="5" name="TextBox 4">
            <a:extLst>
              <a:ext uri="{FF2B5EF4-FFF2-40B4-BE49-F238E27FC236}">
                <a16:creationId xmlns:a16="http://schemas.microsoft.com/office/drawing/2014/main" id="{CB7A91D7-71C6-450A-AE1C-3DF34FA380F0}"/>
              </a:ext>
            </a:extLst>
          </p:cNvPr>
          <p:cNvSpPr txBox="1"/>
          <p:nvPr/>
        </p:nvSpPr>
        <p:spPr>
          <a:xfrm>
            <a:off x="1849686" y="6969002"/>
            <a:ext cx="16826429" cy="30572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-A great example of using forks to propose changes, is for bug fixes. Rather than logging an issue for a bug you've found, you can:</a:t>
            </a:r>
            <a:endParaRPr lang="en-US" sz="3200"/>
          </a:p>
          <a:p>
            <a:pPr marL="457200" lvl="5" indent="-457200" algn="l">
              <a:buFont typeface="Arial"/>
              <a:buChar char="•"/>
            </a:pPr>
            <a:r>
              <a:rPr lang="en-US" sz="3200">
                <a:ea typeface="+mn-lt"/>
                <a:cs typeface="+mn-lt"/>
              </a:rPr>
              <a:t>Fork the repository.</a:t>
            </a:r>
            <a:endParaRPr lang="en-US" sz="3200"/>
          </a:p>
          <a:p>
            <a:pPr marL="457200" indent="-457200" algn="l">
              <a:buFont typeface="Arial"/>
              <a:buChar char="•"/>
            </a:pPr>
            <a:r>
              <a:rPr lang="en-US" sz="3200">
                <a:ea typeface="+mn-lt"/>
                <a:cs typeface="+mn-lt"/>
              </a:rPr>
              <a:t>Make the fix.</a:t>
            </a:r>
            <a:endParaRPr lang="en-US" sz="3200"/>
          </a:p>
          <a:p>
            <a:pPr marL="457200" indent="-457200" algn="l">
              <a:buFont typeface="Arial"/>
              <a:buChar char="•"/>
            </a:pPr>
            <a:r>
              <a:rPr lang="en-US" sz="3200">
                <a:ea typeface="+mn-lt"/>
                <a:cs typeface="+mn-lt"/>
              </a:rPr>
              <a:t>Submit a </a:t>
            </a:r>
            <a:r>
              <a:rPr lang="en-US" sz="3200" i="1">
                <a:ea typeface="+mn-lt"/>
                <a:cs typeface="+mn-lt"/>
              </a:rPr>
              <a:t>pull request</a:t>
            </a:r>
            <a:r>
              <a:rPr lang="en-US" sz="3200">
                <a:ea typeface="+mn-lt"/>
                <a:cs typeface="+mn-lt"/>
              </a:rPr>
              <a:t> </a:t>
            </a:r>
            <a:r>
              <a:rPr kumimoji="0" lang="en-US" sz="3200" b="0" i="0" u="none" strike="noStrike" cap="none" spc="0" normalizeH="0" baseline="0">
                <a:ln>
                  <a:noFill/>
                </a:ln>
                <a:effectLst>
                  <a:outerShdw blurRad="50800" dist="38100" dir="5400000" rotWithShape="0">
                    <a:srgbClr val="000000"/>
                  </a:outerShdw>
                </a:effectLst>
                <a:uFillTx/>
                <a:ea typeface="+mn-lt"/>
                <a:cs typeface="+mn-lt"/>
                <a:sym typeface="Helvetica Neue Light"/>
              </a:rPr>
              <a:t>to </a:t>
            </a:r>
            <a:r>
              <a:rPr lang="en-US" sz="3200">
                <a:ea typeface="+mn-lt"/>
                <a:cs typeface="+mn-lt"/>
              </a:rPr>
              <a:t>the project owner.</a:t>
            </a:r>
          </a:p>
          <a:p>
            <a:pPr algn="l"/>
            <a:r>
              <a:rPr lang="en-US" sz="3200"/>
              <a:t>    (</a:t>
            </a:r>
            <a:r>
              <a:rPr lang="en-US" sz="3200">
                <a:ea typeface="+mn-lt"/>
                <a:cs typeface="+mn-lt"/>
              </a:rPr>
              <a:t>If the project owner likes your work, they might pull your fix into the original repository!)</a:t>
            </a:r>
            <a:endParaRPr lang="en-US" sz="3200"/>
          </a:p>
        </p:txBody>
      </p:sp>
      <p:sp>
        <p:nvSpPr>
          <p:cNvPr id="6" name="Rectangle 5">
            <a:extLst>
              <a:ext uri="{FF2B5EF4-FFF2-40B4-BE49-F238E27FC236}">
                <a16:creationId xmlns:a16="http://schemas.microsoft.com/office/drawing/2014/main" id="{A7E0D5FC-CAC6-427F-A182-BC2F0AC588D4}"/>
              </a:ext>
            </a:extLst>
          </p:cNvPr>
          <p:cNvSpPr/>
          <p:nvPr/>
        </p:nvSpPr>
        <p:spPr>
          <a:xfrm>
            <a:off x="-4636" y="2730483"/>
            <a:ext cx="6845146" cy="216665"/>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7" name="TextBox 6">
            <a:extLst>
              <a:ext uri="{FF2B5EF4-FFF2-40B4-BE49-F238E27FC236}">
                <a16:creationId xmlns:a16="http://schemas.microsoft.com/office/drawing/2014/main" id="{7D877E65-FE25-4FCF-AF2E-BB4F2941D767}"/>
              </a:ext>
            </a:extLst>
          </p:cNvPr>
          <p:cNvSpPr txBox="1"/>
          <p:nvPr/>
        </p:nvSpPr>
        <p:spPr>
          <a:xfrm>
            <a:off x="2480763" y="5748546"/>
            <a:ext cx="12268200"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-At the heart of open source is the idea that by sharing code, we can make better, more reliable software.</a:t>
            </a:r>
            <a:endParaRPr lang="en-US" sz="3200"/>
          </a:p>
        </p:txBody>
      </p:sp>
      <p:pic>
        <p:nvPicPr>
          <p:cNvPr id="14" name="Picture 14" descr="A screenshot of a cell phone&#10;&#10;Description generated with very high confidence">
            <a:extLst>
              <a:ext uri="{FF2B5EF4-FFF2-40B4-BE49-F238E27FC236}">
                <a16:creationId xmlns:a16="http://schemas.microsoft.com/office/drawing/2014/main" id="{8D9A79A7-64A5-496E-B8F4-183CB21219C8}"/>
              </a:ext>
            </a:extLst>
          </p:cNvPr>
          <p:cNvPicPr>
            <a:picLocks noChangeAspect="1"/>
          </p:cNvPicPr>
          <p:nvPr/>
        </p:nvPicPr>
        <p:blipFill>
          <a:blip r:embed="rId2"/>
          <a:stretch>
            <a:fillRect/>
          </a:stretch>
        </p:blipFill>
        <p:spPr>
          <a:xfrm>
            <a:off x="2024265" y="10496977"/>
            <a:ext cx="7003473" cy="2877288"/>
          </a:xfrm>
          <a:prstGeom prst="rect">
            <a:avLst/>
          </a:prstGeom>
        </p:spPr>
      </p:pic>
      <p:pic>
        <p:nvPicPr>
          <p:cNvPr id="16" name="Picture 16" descr="A close up of a logo&#10;&#10;Description generated with very high confidence">
            <a:extLst>
              <a:ext uri="{FF2B5EF4-FFF2-40B4-BE49-F238E27FC236}">
                <a16:creationId xmlns:a16="http://schemas.microsoft.com/office/drawing/2014/main" id="{43644855-4248-4014-971F-58B88C05AA92}"/>
              </a:ext>
            </a:extLst>
          </p:cNvPr>
          <p:cNvPicPr>
            <a:picLocks noChangeAspect="1"/>
          </p:cNvPicPr>
          <p:nvPr/>
        </p:nvPicPr>
        <p:blipFill>
          <a:blip r:embed="rId3"/>
          <a:stretch>
            <a:fillRect/>
          </a:stretch>
        </p:blipFill>
        <p:spPr>
          <a:xfrm>
            <a:off x="19917467" y="4448841"/>
            <a:ext cx="4085850" cy="8963890"/>
          </a:xfrm>
          <a:prstGeom prst="rect">
            <a:avLst/>
          </a:prstGeom>
        </p:spPr>
      </p:pic>
      <p:sp>
        <p:nvSpPr>
          <p:cNvPr id="10" name="TextBox 9">
            <a:extLst>
              <a:ext uri="{FF2B5EF4-FFF2-40B4-BE49-F238E27FC236}">
                <a16:creationId xmlns:a16="http://schemas.microsoft.com/office/drawing/2014/main" id="{E80DD47F-6A9A-4504-94F3-C417E5601967}"/>
              </a:ext>
            </a:extLst>
          </p:cNvPr>
          <p:cNvSpPr txBox="1"/>
          <p:nvPr/>
        </p:nvSpPr>
        <p:spPr>
          <a:xfrm>
            <a:off x="1856636" y="3137179"/>
            <a:ext cx="18001560"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-A </a:t>
            </a:r>
            <a:r>
              <a:rPr lang="en-US" sz="3200" i="1">
                <a:ea typeface="+mn-lt"/>
                <a:cs typeface="+mn-lt"/>
              </a:rPr>
              <a:t>fork</a:t>
            </a:r>
            <a:r>
              <a:rPr lang="en-US" sz="3200">
                <a:ea typeface="+mn-lt"/>
                <a:cs typeface="+mn-lt"/>
              </a:rPr>
              <a:t> is a copy of a repository. Forking a repository allows you to freely experiment with changes without affecting the original project.</a:t>
            </a:r>
            <a:endParaRPr lang="en-US"/>
          </a:p>
        </p:txBody>
      </p:sp>
    </p:spTree>
    <p:extLst>
      <p:ext uri="{BB962C8B-B14F-4D97-AF65-F5344CB8AC3E}">
        <p14:creationId xmlns:p14="http://schemas.microsoft.com/office/powerpoint/2010/main" val="333766952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DE515-BB97-4F21-8E4D-6A181E4EB74E}"/>
              </a:ext>
            </a:extLst>
          </p:cNvPr>
          <p:cNvSpPr txBox="1"/>
          <p:nvPr/>
        </p:nvSpPr>
        <p:spPr>
          <a:xfrm>
            <a:off x="1182752" y="1023948"/>
            <a:ext cx="325732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a:t>Git Stash</a:t>
            </a:r>
            <a:endParaRPr kumimoji="0" lang="en-US"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 name="TextBox 2">
            <a:extLst>
              <a:ext uri="{FF2B5EF4-FFF2-40B4-BE49-F238E27FC236}">
                <a16:creationId xmlns:a16="http://schemas.microsoft.com/office/drawing/2014/main" id="{DEE89BA6-7EDD-47A2-B091-C081CA808102}"/>
              </a:ext>
            </a:extLst>
          </p:cNvPr>
          <p:cNvSpPr txBox="1"/>
          <p:nvPr/>
        </p:nvSpPr>
        <p:spPr>
          <a:xfrm>
            <a:off x="1849835" y="2798003"/>
            <a:ext cx="19709174"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latin typeface="Consolas"/>
              </a:rPr>
              <a:t>-T</a:t>
            </a:r>
            <a:r>
              <a:rPr lang="en-US" sz="3200">
                <a:latin typeface="Helvetica Neue Light"/>
              </a:rPr>
              <a:t>emporarily</a:t>
            </a:r>
            <a:r>
              <a:rPr lang="en-US" sz="3200">
                <a:ea typeface="+mn-lt"/>
                <a:cs typeface="+mn-lt"/>
              </a:rPr>
              <a:t> shelves (or </a:t>
            </a:r>
            <a:r>
              <a:rPr lang="en-US" sz="3200" i="1">
                <a:ea typeface="+mn-lt"/>
                <a:cs typeface="+mn-lt"/>
              </a:rPr>
              <a:t>stashes</a:t>
            </a:r>
            <a:r>
              <a:rPr lang="en-US" sz="3200">
                <a:ea typeface="+mn-lt"/>
                <a:cs typeface="+mn-lt"/>
              </a:rPr>
              <a:t>) changes you've made to your working copy so you can work on something else, and then come back and re-apply them later on.</a:t>
            </a:r>
            <a:endParaRPr lang="en-US" sz="3200"/>
          </a:p>
        </p:txBody>
      </p:sp>
      <p:pic>
        <p:nvPicPr>
          <p:cNvPr id="4" name="Graphic 4">
            <a:extLst>
              <a:ext uri="{FF2B5EF4-FFF2-40B4-BE49-F238E27FC236}">
                <a16:creationId xmlns:a16="http://schemas.microsoft.com/office/drawing/2014/main" id="{E086E1AB-0DCA-40C9-A293-FFDFD87479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85423" y="7699257"/>
            <a:ext cx="14606153" cy="4069009"/>
          </a:xfrm>
          <a:prstGeom prst="rect">
            <a:avLst/>
          </a:prstGeom>
        </p:spPr>
      </p:pic>
      <p:sp>
        <p:nvSpPr>
          <p:cNvPr id="6" name="TextBox 5">
            <a:extLst>
              <a:ext uri="{FF2B5EF4-FFF2-40B4-BE49-F238E27FC236}">
                <a16:creationId xmlns:a16="http://schemas.microsoft.com/office/drawing/2014/main" id="{917173AC-ED27-4935-9C8D-23C55C87C307}"/>
              </a:ext>
            </a:extLst>
          </p:cNvPr>
          <p:cNvSpPr txBox="1"/>
          <p:nvPr/>
        </p:nvSpPr>
        <p:spPr>
          <a:xfrm>
            <a:off x="1850704" y="4347729"/>
            <a:ext cx="19709174"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-Stashing is handy if you need to quickly switch context and work on something else, but you're mid-way through a code change and aren't quite ready to commit.</a:t>
            </a:r>
          </a:p>
        </p:txBody>
      </p:sp>
      <p:sp>
        <p:nvSpPr>
          <p:cNvPr id="7" name="TextBox 6">
            <a:extLst>
              <a:ext uri="{FF2B5EF4-FFF2-40B4-BE49-F238E27FC236}">
                <a16:creationId xmlns:a16="http://schemas.microsoft.com/office/drawing/2014/main" id="{D9865F0C-185C-405D-941A-63ECC795F5C7}"/>
              </a:ext>
            </a:extLst>
          </p:cNvPr>
          <p:cNvSpPr txBox="1"/>
          <p:nvPr/>
        </p:nvSpPr>
        <p:spPr>
          <a:xfrm>
            <a:off x="1851573" y="5902744"/>
            <a:ext cx="1970917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-Note that the stash is local to your Git repository; stashes are not transferred to the server when you push.</a:t>
            </a:r>
            <a:endParaRPr lang="en-US"/>
          </a:p>
        </p:txBody>
      </p:sp>
    </p:spTree>
    <p:extLst>
      <p:ext uri="{BB962C8B-B14F-4D97-AF65-F5344CB8AC3E}">
        <p14:creationId xmlns:p14="http://schemas.microsoft.com/office/powerpoint/2010/main" val="321326586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F1898D-9F9B-4330-AF0C-AC16B24ABC46}"/>
              </a:ext>
            </a:extLst>
          </p:cNvPr>
          <p:cNvSpPr txBox="1"/>
          <p:nvPr/>
        </p:nvSpPr>
        <p:spPr>
          <a:xfrm>
            <a:off x="1079802" y="1021018"/>
            <a:ext cx="6224154"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a:t>Stashing your work</a:t>
            </a:r>
          </a:p>
        </p:txBody>
      </p:sp>
      <p:sp>
        <p:nvSpPr>
          <p:cNvPr id="3" name="TextBox 2">
            <a:extLst>
              <a:ext uri="{FF2B5EF4-FFF2-40B4-BE49-F238E27FC236}">
                <a16:creationId xmlns:a16="http://schemas.microsoft.com/office/drawing/2014/main" id="{999119AF-6AA0-4275-AD3F-1655A87BB159}"/>
              </a:ext>
            </a:extLst>
          </p:cNvPr>
          <p:cNvSpPr txBox="1"/>
          <p:nvPr/>
        </p:nvSpPr>
        <p:spPr>
          <a:xfrm>
            <a:off x="1390443" y="2802942"/>
            <a:ext cx="20165290"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-The </a:t>
            </a:r>
            <a:r>
              <a:rPr lang="en-US" sz="3200" i="1">
                <a:solidFill>
                  <a:schemeClr val="accent3"/>
                </a:solidFill>
                <a:latin typeface="Consolas"/>
              </a:rPr>
              <a:t>git stash</a:t>
            </a:r>
            <a:r>
              <a:rPr lang="en-US" sz="3200">
                <a:ea typeface="+mn-lt"/>
                <a:cs typeface="+mn-lt"/>
              </a:rPr>
              <a:t> command takes your uncommitted changes (both staged and </a:t>
            </a:r>
            <a:r>
              <a:rPr lang="en-US" sz="3200" err="1">
                <a:ea typeface="+mn-lt"/>
                <a:cs typeface="+mn-lt"/>
              </a:rPr>
              <a:t>unstaged</a:t>
            </a:r>
            <a:r>
              <a:rPr lang="en-US" sz="3200">
                <a:ea typeface="+mn-lt"/>
                <a:cs typeface="+mn-lt"/>
              </a:rPr>
              <a:t>), saves them away for later use, and then reverts them from your working copy. For example:</a:t>
            </a:r>
            <a:endParaRPr lang="en-US" sz="3200"/>
          </a:p>
        </p:txBody>
      </p:sp>
      <p:sp>
        <p:nvSpPr>
          <p:cNvPr id="4" name="TextBox 3">
            <a:extLst>
              <a:ext uri="{FF2B5EF4-FFF2-40B4-BE49-F238E27FC236}">
                <a16:creationId xmlns:a16="http://schemas.microsoft.com/office/drawing/2014/main" id="{8144D2E0-00BB-49DD-BB39-19C2953600C8}"/>
              </a:ext>
            </a:extLst>
          </p:cNvPr>
          <p:cNvSpPr txBox="1"/>
          <p:nvPr/>
        </p:nvSpPr>
        <p:spPr>
          <a:xfrm>
            <a:off x="1389574" y="4689247"/>
            <a:ext cx="14138563" cy="3488134"/>
          </a:xfrm>
          <a:prstGeom prst="rect">
            <a:avLst/>
          </a:prstGeom>
          <a:solidFill>
            <a:schemeClr val="tx2">
              <a:lumMod val="10000"/>
            </a:schemeClr>
          </a:solidFill>
          <a:ln w="12700" cap="flat">
            <a:solidFill>
              <a:schemeClr val="accent1">
                <a:lumMod val="60000"/>
                <a:lumOff val="40000"/>
              </a:schemeClr>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000">
                <a:solidFill>
                  <a:schemeClr val="accent5"/>
                </a:solidFill>
                <a:latin typeface="Courier"/>
              </a:rPr>
              <a:t>$ </a:t>
            </a:r>
            <a:r>
              <a:rPr lang="en-US" sz="2000">
                <a:solidFill>
                  <a:srgbClr val="EBECF0"/>
                </a:solidFill>
                <a:latin typeface="Courier"/>
              </a:rPr>
              <a:t>git </a:t>
            </a:r>
            <a:r>
              <a:rPr lang="en-US" sz="2000">
                <a:solidFill>
                  <a:schemeClr val="accent5"/>
                </a:solidFill>
                <a:latin typeface="Courier"/>
              </a:rPr>
              <a:t>status </a:t>
            </a:r>
            <a:endParaRPr lang="en-US" sz="2000">
              <a:solidFill>
                <a:schemeClr val="accent5"/>
              </a:solidFill>
              <a:latin typeface="Helvetica Neue Light"/>
            </a:endParaRPr>
          </a:p>
          <a:p>
            <a:pPr algn="l"/>
            <a:r>
              <a:rPr lang="en-US" sz="2000">
                <a:solidFill>
                  <a:srgbClr val="EBECF0"/>
                </a:solidFill>
                <a:latin typeface="Courier"/>
              </a:rPr>
              <a:t>On branch master </a:t>
            </a:r>
            <a:endParaRPr lang="en-US" sz="2000">
              <a:latin typeface="Helvetica Neue Light"/>
            </a:endParaRPr>
          </a:p>
          <a:p>
            <a:pPr algn="l"/>
            <a:r>
              <a:rPr lang="en-US" sz="2000">
                <a:solidFill>
                  <a:srgbClr val="EBECF0"/>
                </a:solidFill>
                <a:latin typeface="Courier"/>
              </a:rPr>
              <a:t>Changes to be committed:</a:t>
            </a:r>
            <a:endParaRPr lang="en-US" sz="2000">
              <a:latin typeface="Helvetica Neue Light"/>
            </a:endParaRPr>
          </a:p>
          <a:p>
            <a:pPr algn="l"/>
            <a:r>
              <a:rPr lang="en-US" sz="2000">
                <a:solidFill>
                  <a:srgbClr val="EBECF0"/>
                </a:solidFill>
                <a:latin typeface="Courier"/>
              </a:rPr>
              <a:t>new file: style.css </a:t>
            </a:r>
            <a:endParaRPr lang="en-US" sz="2000">
              <a:latin typeface="Helvetica Neue Light"/>
            </a:endParaRPr>
          </a:p>
          <a:p>
            <a:pPr algn="l"/>
            <a:r>
              <a:rPr lang="en-US" sz="2000">
                <a:solidFill>
                  <a:srgbClr val="EBECF0"/>
                </a:solidFill>
                <a:latin typeface="Courier"/>
              </a:rPr>
              <a:t>Changes not staged for </a:t>
            </a:r>
            <a:r>
              <a:rPr lang="en-US" sz="2000">
                <a:solidFill>
                  <a:srgbClr val="00875A"/>
                </a:solidFill>
                <a:latin typeface="Courier"/>
              </a:rPr>
              <a:t>commit</a:t>
            </a:r>
            <a:r>
              <a:rPr lang="en-US" sz="2000">
                <a:solidFill>
                  <a:srgbClr val="EBECF0"/>
                </a:solidFill>
                <a:latin typeface="Courier"/>
              </a:rPr>
              <a:t>: </a:t>
            </a:r>
            <a:endParaRPr lang="en-US" sz="2000">
              <a:latin typeface="Helvetica Neue Light"/>
            </a:endParaRPr>
          </a:p>
          <a:p>
            <a:pPr algn="l"/>
            <a:r>
              <a:rPr lang="en-US" sz="2000">
                <a:solidFill>
                  <a:srgbClr val="EBECF0"/>
                </a:solidFill>
                <a:latin typeface="Courier"/>
              </a:rPr>
              <a:t>modified: index.html </a:t>
            </a:r>
            <a:endParaRPr lang="en-US" sz="2000">
              <a:latin typeface="Helvetica Neue Light"/>
            </a:endParaRPr>
          </a:p>
          <a:p>
            <a:pPr algn="l"/>
            <a:r>
              <a:rPr lang="en-US" sz="2000">
                <a:solidFill>
                  <a:schemeClr val="accent5"/>
                </a:solidFill>
                <a:latin typeface="Courier"/>
              </a:rPr>
              <a:t>$ </a:t>
            </a:r>
            <a:r>
              <a:rPr lang="en-US" sz="2000">
                <a:solidFill>
                  <a:srgbClr val="EBECF0"/>
                </a:solidFill>
                <a:latin typeface="Courier"/>
              </a:rPr>
              <a:t>git stash </a:t>
            </a:r>
            <a:endParaRPr lang="en-US" sz="2000">
              <a:latin typeface="Helvetica Neue Light"/>
            </a:endParaRPr>
          </a:p>
          <a:p>
            <a:pPr algn="l"/>
            <a:r>
              <a:rPr lang="en-US" sz="2000">
                <a:solidFill>
                  <a:srgbClr val="EBECF0"/>
                </a:solidFill>
                <a:latin typeface="Courier"/>
              </a:rPr>
              <a:t>Saved working </a:t>
            </a:r>
            <a:r>
              <a:rPr lang="en-US" sz="2000">
                <a:solidFill>
                  <a:srgbClr val="00875A"/>
                </a:solidFill>
                <a:latin typeface="Courier"/>
              </a:rPr>
              <a:t>directory</a:t>
            </a:r>
            <a:r>
              <a:rPr lang="en-US" sz="2000">
                <a:solidFill>
                  <a:srgbClr val="EBECF0"/>
                </a:solidFill>
                <a:latin typeface="Courier"/>
              </a:rPr>
              <a:t> </a:t>
            </a:r>
            <a:r>
              <a:rPr lang="en-US" sz="2000">
                <a:solidFill>
                  <a:srgbClr val="00875A"/>
                </a:solidFill>
                <a:latin typeface="Courier"/>
              </a:rPr>
              <a:t>and</a:t>
            </a:r>
            <a:r>
              <a:rPr lang="en-US" sz="2000">
                <a:solidFill>
                  <a:srgbClr val="EBECF0"/>
                </a:solidFill>
                <a:latin typeface="Courier"/>
              </a:rPr>
              <a:t> </a:t>
            </a:r>
            <a:r>
              <a:rPr lang="en-US" sz="2000">
                <a:solidFill>
                  <a:srgbClr val="00875A"/>
                </a:solidFill>
                <a:latin typeface="Courier"/>
              </a:rPr>
              <a:t>index</a:t>
            </a:r>
            <a:r>
              <a:rPr lang="en-US" sz="2000">
                <a:solidFill>
                  <a:srgbClr val="EBECF0"/>
                </a:solidFill>
                <a:latin typeface="Courier"/>
              </a:rPr>
              <a:t> state WIP </a:t>
            </a:r>
            <a:r>
              <a:rPr lang="en-US" sz="2000">
                <a:solidFill>
                  <a:srgbClr val="00875A"/>
                </a:solidFill>
                <a:latin typeface="Courier"/>
              </a:rPr>
              <a:t>on</a:t>
            </a:r>
            <a:r>
              <a:rPr lang="en-US" sz="2000">
                <a:solidFill>
                  <a:srgbClr val="EBECF0"/>
                </a:solidFill>
                <a:latin typeface="Courier"/>
              </a:rPr>
              <a:t> </a:t>
            </a:r>
            <a:r>
              <a:rPr lang="en-US" sz="2000">
                <a:solidFill>
                  <a:srgbClr val="00875A"/>
                </a:solidFill>
                <a:latin typeface="Courier"/>
              </a:rPr>
              <a:t>master</a:t>
            </a:r>
            <a:r>
              <a:rPr lang="en-US" sz="2000">
                <a:solidFill>
                  <a:srgbClr val="EBECF0"/>
                </a:solidFill>
                <a:latin typeface="Courier"/>
              </a:rPr>
              <a:t>: </a:t>
            </a:r>
            <a:r>
              <a:rPr lang="en-US" sz="2000">
                <a:solidFill>
                  <a:srgbClr val="00B8D9"/>
                </a:solidFill>
                <a:latin typeface="Courier"/>
              </a:rPr>
              <a:t>5002</a:t>
            </a:r>
            <a:r>
              <a:rPr lang="en-US" sz="2000">
                <a:solidFill>
                  <a:srgbClr val="EBECF0"/>
                </a:solidFill>
                <a:latin typeface="Courier"/>
              </a:rPr>
              <a:t>d47 our </a:t>
            </a:r>
            <a:r>
              <a:rPr lang="en-US" sz="2000">
                <a:solidFill>
                  <a:srgbClr val="00875A"/>
                </a:solidFill>
                <a:latin typeface="Courier"/>
              </a:rPr>
              <a:t>new</a:t>
            </a:r>
            <a:r>
              <a:rPr lang="en-US" sz="2000">
                <a:solidFill>
                  <a:srgbClr val="EBECF0"/>
                </a:solidFill>
                <a:latin typeface="Courier"/>
              </a:rPr>
              <a:t> homepage </a:t>
            </a:r>
            <a:endParaRPr lang="en-US" sz="2000">
              <a:latin typeface="Helvetica Neue Light"/>
            </a:endParaRPr>
          </a:p>
          <a:p>
            <a:pPr algn="l"/>
            <a:r>
              <a:rPr lang="en-US" sz="2000">
                <a:solidFill>
                  <a:srgbClr val="00875A"/>
                </a:solidFill>
                <a:latin typeface="Courier"/>
              </a:rPr>
              <a:t>HEAD</a:t>
            </a:r>
            <a:r>
              <a:rPr lang="en-US" sz="2000">
                <a:solidFill>
                  <a:srgbClr val="EBECF0"/>
                </a:solidFill>
                <a:latin typeface="Courier"/>
              </a:rPr>
              <a:t> </a:t>
            </a:r>
            <a:r>
              <a:rPr lang="en-US" sz="2000">
                <a:solidFill>
                  <a:srgbClr val="00875A"/>
                </a:solidFill>
                <a:latin typeface="Courier"/>
              </a:rPr>
              <a:t>is</a:t>
            </a:r>
            <a:r>
              <a:rPr lang="en-US" sz="2000">
                <a:solidFill>
                  <a:srgbClr val="EBECF0"/>
                </a:solidFill>
                <a:latin typeface="Courier"/>
              </a:rPr>
              <a:t> </a:t>
            </a:r>
            <a:r>
              <a:rPr lang="en-US" sz="2000">
                <a:solidFill>
                  <a:srgbClr val="00875A"/>
                </a:solidFill>
                <a:latin typeface="Courier"/>
              </a:rPr>
              <a:t>now</a:t>
            </a:r>
            <a:r>
              <a:rPr lang="en-US" sz="2000">
                <a:solidFill>
                  <a:srgbClr val="EBECF0"/>
                </a:solidFill>
                <a:latin typeface="Courier"/>
              </a:rPr>
              <a:t> </a:t>
            </a:r>
            <a:r>
              <a:rPr lang="en-US" sz="2000">
                <a:solidFill>
                  <a:srgbClr val="00875A"/>
                </a:solidFill>
                <a:latin typeface="Courier"/>
              </a:rPr>
              <a:t>at</a:t>
            </a:r>
            <a:r>
              <a:rPr lang="en-US" sz="2000">
                <a:solidFill>
                  <a:srgbClr val="EBECF0"/>
                </a:solidFill>
                <a:latin typeface="Courier"/>
              </a:rPr>
              <a:t> </a:t>
            </a:r>
            <a:r>
              <a:rPr lang="en-US" sz="2000">
                <a:solidFill>
                  <a:srgbClr val="00B8D9"/>
                </a:solidFill>
                <a:latin typeface="Courier"/>
              </a:rPr>
              <a:t>5002</a:t>
            </a:r>
            <a:r>
              <a:rPr lang="en-US" sz="2000">
                <a:solidFill>
                  <a:srgbClr val="EBECF0"/>
                </a:solidFill>
                <a:latin typeface="Courier"/>
              </a:rPr>
              <a:t>d47 our </a:t>
            </a:r>
            <a:r>
              <a:rPr lang="en-US" sz="2000">
                <a:solidFill>
                  <a:srgbClr val="00875A"/>
                </a:solidFill>
                <a:latin typeface="Courier"/>
              </a:rPr>
              <a:t>new</a:t>
            </a:r>
            <a:r>
              <a:rPr lang="en-US" sz="2000">
                <a:solidFill>
                  <a:srgbClr val="EBECF0"/>
                </a:solidFill>
                <a:latin typeface="Courier"/>
              </a:rPr>
              <a:t> homepage </a:t>
            </a:r>
            <a:endParaRPr lang="en-US" sz="2000">
              <a:latin typeface="Helvetica Neue Light"/>
            </a:endParaRPr>
          </a:p>
          <a:p>
            <a:pPr algn="l"/>
            <a:r>
              <a:rPr lang="en-US" sz="2000">
                <a:solidFill>
                  <a:schemeClr val="accent5"/>
                </a:solidFill>
                <a:latin typeface="Courier"/>
              </a:rPr>
              <a:t>$ </a:t>
            </a:r>
            <a:r>
              <a:rPr lang="en-US" sz="2000">
                <a:solidFill>
                  <a:srgbClr val="EBECF0"/>
                </a:solidFill>
                <a:latin typeface="Courier"/>
              </a:rPr>
              <a:t>git </a:t>
            </a:r>
            <a:r>
              <a:rPr lang="en-US" sz="2000">
                <a:solidFill>
                  <a:srgbClr val="00875A"/>
                </a:solidFill>
                <a:latin typeface="Courier"/>
              </a:rPr>
              <a:t>status</a:t>
            </a:r>
            <a:r>
              <a:rPr lang="en-US" sz="2000">
                <a:solidFill>
                  <a:srgbClr val="EBECF0"/>
                </a:solidFill>
                <a:latin typeface="Courier"/>
              </a:rPr>
              <a:t> </a:t>
            </a:r>
            <a:endParaRPr lang="en-US" sz="2000">
              <a:latin typeface="Helvetica Neue Light"/>
            </a:endParaRPr>
          </a:p>
          <a:p>
            <a:pPr algn="l"/>
            <a:r>
              <a:rPr lang="en-US" sz="2000">
                <a:solidFill>
                  <a:srgbClr val="00875A"/>
                </a:solidFill>
                <a:latin typeface="Courier"/>
              </a:rPr>
              <a:t>On</a:t>
            </a:r>
            <a:r>
              <a:rPr lang="en-US" sz="2000">
                <a:solidFill>
                  <a:srgbClr val="EBECF0"/>
                </a:solidFill>
                <a:latin typeface="Courier"/>
              </a:rPr>
              <a:t> branch </a:t>
            </a:r>
            <a:r>
              <a:rPr lang="en-US" sz="2000">
                <a:solidFill>
                  <a:srgbClr val="00875A"/>
                </a:solidFill>
                <a:latin typeface="Courier"/>
              </a:rPr>
              <a:t>master</a:t>
            </a:r>
            <a:r>
              <a:rPr lang="en-US" sz="2000">
                <a:solidFill>
                  <a:srgbClr val="EBECF0"/>
                </a:solidFill>
                <a:latin typeface="Courier"/>
              </a:rPr>
              <a:t> </a:t>
            </a:r>
            <a:r>
              <a:rPr lang="en-US" sz="2000">
                <a:solidFill>
                  <a:srgbClr val="00875A"/>
                </a:solidFill>
                <a:latin typeface="Courier"/>
              </a:rPr>
              <a:t>nothing</a:t>
            </a:r>
            <a:r>
              <a:rPr lang="en-US" sz="2000">
                <a:solidFill>
                  <a:srgbClr val="EBECF0"/>
                </a:solidFill>
                <a:latin typeface="Courier"/>
              </a:rPr>
              <a:t> </a:t>
            </a:r>
            <a:r>
              <a:rPr lang="en-US" sz="2000">
                <a:solidFill>
                  <a:srgbClr val="00875A"/>
                </a:solidFill>
                <a:latin typeface="Courier"/>
              </a:rPr>
              <a:t>to</a:t>
            </a:r>
            <a:r>
              <a:rPr lang="en-US" sz="2000">
                <a:solidFill>
                  <a:srgbClr val="EBECF0"/>
                </a:solidFill>
                <a:latin typeface="Courier"/>
              </a:rPr>
              <a:t> </a:t>
            </a:r>
            <a:r>
              <a:rPr lang="en-US" sz="2000">
                <a:solidFill>
                  <a:srgbClr val="00875A"/>
                </a:solidFill>
                <a:latin typeface="Courier"/>
              </a:rPr>
              <a:t>commit</a:t>
            </a:r>
            <a:r>
              <a:rPr lang="en-US" sz="2000">
                <a:solidFill>
                  <a:srgbClr val="EBECF0"/>
                </a:solidFill>
                <a:latin typeface="Courier"/>
              </a:rPr>
              <a:t>, working tree clean</a:t>
            </a:r>
            <a:endParaRPr lang="en-US" sz="2000"/>
          </a:p>
        </p:txBody>
      </p:sp>
      <p:sp>
        <p:nvSpPr>
          <p:cNvPr id="5" name="TextBox 4">
            <a:extLst>
              <a:ext uri="{FF2B5EF4-FFF2-40B4-BE49-F238E27FC236}">
                <a16:creationId xmlns:a16="http://schemas.microsoft.com/office/drawing/2014/main" id="{D7512217-88CB-4FC9-AB11-EA1F7B1505D3}"/>
              </a:ext>
            </a:extLst>
          </p:cNvPr>
          <p:cNvSpPr txBox="1"/>
          <p:nvPr/>
        </p:nvSpPr>
        <p:spPr>
          <a:xfrm>
            <a:off x="1394772" y="8953996"/>
            <a:ext cx="19507199"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-At this point you're free </a:t>
            </a:r>
            <a:r>
              <a:rPr kumimoji="0" lang="en-US" sz="3200" b="0" i="0" u="none" strike="noStrike" cap="none" spc="0" normalizeH="0" baseline="0">
                <a:ln>
                  <a:noFill/>
                </a:ln>
                <a:effectLst>
                  <a:outerShdw blurRad="50800" dist="38100" dir="5400000" rotWithShape="0">
                    <a:srgbClr val="000000"/>
                  </a:outerShdw>
                </a:effectLst>
                <a:uFillTx/>
                <a:ea typeface="+mn-lt"/>
                <a:cs typeface="+mn-lt"/>
                <a:sym typeface="Helvetica Neue Light"/>
              </a:rPr>
              <a:t>to </a:t>
            </a:r>
            <a:r>
              <a:rPr lang="en-US" sz="3200">
                <a:ea typeface="+mn-lt"/>
                <a:cs typeface="+mn-lt"/>
              </a:rPr>
              <a:t>make changes, create new commits, switch branches, and perform any other Git operations; then come back and re-apply your stash when you're ready.</a:t>
            </a:r>
            <a:endParaRPr lang="en-US" sz="3200"/>
          </a:p>
        </p:txBody>
      </p:sp>
    </p:spTree>
    <p:extLst>
      <p:ext uri="{BB962C8B-B14F-4D97-AF65-F5344CB8AC3E}">
        <p14:creationId xmlns:p14="http://schemas.microsoft.com/office/powerpoint/2010/main" val="2384111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8EE80-11B7-474F-B2CB-5FDE95682B89}"/>
              </a:ext>
            </a:extLst>
          </p:cNvPr>
          <p:cNvSpPr txBox="1"/>
          <p:nvPr/>
        </p:nvSpPr>
        <p:spPr>
          <a:xfrm>
            <a:off x="1131431" y="487305"/>
            <a:ext cx="6657110"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a:t>Re-applying stashes</a:t>
            </a:r>
          </a:p>
        </p:txBody>
      </p:sp>
      <p:sp>
        <p:nvSpPr>
          <p:cNvPr id="4" name="TextBox 3">
            <a:extLst>
              <a:ext uri="{FF2B5EF4-FFF2-40B4-BE49-F238E27FC236}">
                <a16:creationId xmlns:a16="http://schemas.microsoft.com/office/drawing/2014/main" id="{89673363-1291-4490-AD73-87AD0D8A36C0}"/>
              </a:ext>
            </a:extLst>
          </p:cNvPr>
          <p:cNvSpPr txBox="1"/>
          <p:nvPr/>
        </p:nvSpPr>
        <p:spPr>
          <a:xfrm>
            <a:off x="1500407" y="3992168"/>
            <a:ext cx="12272790" cy="3180358"/>
          </a:xfrm>
          <a:prstGeom prst="rect">
            <a:avLst/>
          </a:prstGeom>
          <a:solidFill>
            <a:schemeClr val="tx2">
              <a:lumMod val="10000"/>
            </a:schemeClr>
          </a:solidFill>
          <a:ln w="12700" cap="flat">
            <a:solidFill>
              <a:srgbClr val="00B0F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000">
                <a:solidFill>
                  <a:schemeClr val="accent5"/>
                </a:solidFill>
                <a:latin typeface="Courier"/>
                <a:ea typeface="+mn-lt"/>
                <a:cs typeface="+mn-lt"/>
              </a:rPr>
              <a:t>$ </a:t>
            </a:r>
            <a:r>
              <a:rPr lang="en-US" sz="2000">
                <a:latin typeface="Courier"/>
                <a:ea typeface="+mn-lt"/>
                <a:cs typeface="+mn-lt"/>
              </a:rPr>
              <a:t>git status </a:t>
            </a:r>
          </a:p>
          <a:p>
            <a:pPr algn="l"/>
            <a:r>
              <a:rPr lang="en-US" sz="2000">
                <a:latin typeface="Courier"/>
                <a:ea typeface="+mn-lt"/>
                <a:cs typeface="+mn-lt"/>
              </a:rPr>
              <a:t>On branch master </a:t>
            </a:r>
          </a:p>
          <a:p>
            <a:pPr algn="l"/>
            <a:r>
              <a:rPr lang="en-US" sz="2000">
                <a:latin typeface="Courier"/>
                <a:ea typeface="+mn-lt"/>
                <a:cs typeface="+mn-lt"/>
              </a:rPr>
              <a:t>nothing to </a:t>
            </a:r>
            <a:r>
              <a:rPr lang="en-US" sz="2000">
                <a:solidFill>
                  <a:schemeClr val="accent2"/>
                </a:solidFill>
                <a:latin typeface="Courier"/>
                <a:ea typeface="+mn-lt"/>
                <a:cs typeface="+mn-lt"/>
              </a:rPr>
              <a:t>commit</a:t>
            </a:r>
            <a:r>
              <a:rPr lang="en-US" sz="2000">
                <a:latin typeface="Courier"/>
                <a:ea typeface="+mn-lt"/>
                <a:cs typeface="+mn-lt"/>
              </a:rPr>
              <a:t>, working tree clean </a:t>
            </a:r>
          </a:p>
          <a:p>
            <a:pPr algn="l"/>
            <a:r>
              <a:rPr lang="en-US" sz="2000">
                <a:solidFill>
                  <a:schemeClr val="accent5"/>
                </a:solidFill>
                <a:latin typeface="Courier"/>
                <a:ea typeface="+mn-lt"/>
                <a:cs typeface="+mn-lt"/>
              </a:rPr>
              <a:t>$ </a:t>
            </a:r>
            <a:r>
              <a:rPr lang="en-US" sz="2000">
                <a:latin typeface="Courier"/>
                <a:ea typeface="+mn-lt"/>
                <a:cs typeface="+mn-lt"/>
              </a:rPr>
              <a:t>git stash pop </a:t>
            </a:r>
          </a:p>
          <a:p>
            <a:pPr algn="l"/>
            <a:r>
              <a:rPr lang="en-US" sz="2000">
                <a:solidFill>
                  <a:schemeClr val="accent2"/>
                </a:solidFill>
                <a:latin typeface="Courier"/>
                <a:ea typeface="+mn-lt"/>
                <a:cs typeface="+mn-lt"/>
              </a:rPr>
              <a:t>On </a:t>
            </a:r>
            <a:r>
              <a:rPr lang="en-US" sz="2000">
                <a:latin typeface="Courier"/>
                <a:ea typeface="+mn-lt"/>
                <a:cs typeface="+mn-lt"/>
              </a:rPr>
              <a:t>branch </a:t>
            </a:r>
            <a:r>
              <a:rPr lang="en-US" sz="2000">
                <a:solidFill>
                  <a:schemeClr val="accent2"/>
                </a:solidFill>
                <a:latin typeface="Courier"/>
                <a:ea typeface="+mn-lt"/>
                <a:cs typeface="+mn-lt"/>
              </a:rPr>
              <a:t>master </a:t>
            </a:r>
          </a:p>
          <a:p>
            <a:pPr algn="l"/>
            <a:r>
              <a:rPr lang="en-US" sz="2000">
                <a:latin typeface="Courier"/>
                <a:ea typeface="+mn-lt"/>
                <a:cs typeface="+mn-lt"/>
              </a:rPr>
              <a:t>Changes </a:t>
            </a:r>
            <a:r>
              <a:rPr kumimoji="0" lang="en-US" sz="2000" b="0" i="0" u="none" strike="noStrike" cap="none" spc="0" normalizeH="0" baseline="0">
                <a:ln>
                  <a:noFill/>
                </a:ln>
                <a:solidFill>
                  <a:schemeClr val="accent2"/>
                </a:solidFill>
                <a:effectLst>
                  <a:outerShdw blurRad="50800" dist="38100" dir="5400000" rotWithShape="0">
                    <a:srgbClr val="000000"/>
                  </a:outerShdw>
                </a:effectLst>
                <a:uFillTx/>
                <a:latin typeface="Courier"/>
                <a:ea typeface="+mn-lt"/>
                <a:cs typeface="+mn-lt"/>
                <a:sym typeface="Helvetica Neue Light"/>
              </a:rPr>
              <a:t>to </a:t>
            </a:r>
            <a:r>
              <a:rPr lang="en-US" sz="2000">
                <a:latin typeface="Courier"/>
                <a:ea typeface="+mn-lt"/>
                <a:cs typeface="+mn-lt"/>
              </a:rPr>
              <a:t>be committed: </a:t>
            </a:r>
          </a:p>
          <a:p>
            <a:pPr algn="l"/>
            <a:r>
              <a:rPr lang="en-US" sz="2000">
                <a:solidFill>
                  <a:schemeClr val="accent2"/>
                </a:solidFill>
                <a:latin typeface="Courier"/>
                <a:ea typeface="+mn-lt"/>
                <a:cs typeface="+mn-lt"/>
              </a:rPr>
              <a:t>new file</a:t>
            </a:r>
            <a:r>
              <a:rPr lang="en-US" sz="2000">
                <a:latin typeface="Courier"/>
                <a:ea typeface="+mn-lt"/>
                <a:cs typeface="+mn-lt"/>
              </a:rPr>
              <a:t>: style.css </a:t>
            </a:r>
          </a:p>
          <a:p>
            <a:pPr algn="l"/>
            <a:r>
              <a:rPr lang="en-US" sz="2000">
                <a:latin typeface="Courier"/>
                <a:ea typeface="+mn-lt"/>
                <a:cs typeface="+mn-lt"/>
              </a:rPr>
              <a:t>Changes </a:t>
            </a:r>
            <a:r>
              <a:rPr lang="en-US" sz="2000">
                <a:solidFill>
                  <a:schemeClr val="accent2"/>
                </a:solidFill>
                <a:latin typeface="Courier"/>
                <a:ea typeface="+mn-lt"/>
                <a:cs typeface="+mn-lt"/>
              </a:rPr>
              <a:t>not </a:t>
            </a:r>
            <a:r>
              <a:rPr lang="en-US" sz="2000">
                <a:latin typeface="Courier"/>
                <a:ea typeface="+mn-lt"/>
                <a:cs typeface="+mn-lt"/>
              </a:rPr>
              <a:t>staged </a:t>
            </a:r>
            <a:r>
              <a:rPr lang="en-US" sz="2000">
                <a:solidFill>
                  <a:schemeClr val="accent2"/>
                </a:solidFill>
                <a:latin typeface="Courier"/>
                <a:ea typeface="+mn-lt"/>
                <a:cs typeface="+mn-lt"/>
              </a:rPr>
              <a:t>for commit</a:t>
            </a:r>
            <a:r>
              <a:rPr lang="en-US" sz="2000">
                <a:latin typeface="Courier"/>
                <a:ea typeface="+mn-lt"/>
                <a:cs typeface="+mn-lt"/>
              </a:rPr>
              <a:t>: </a:t>
            </a:r>
          </a:p>
          <a:p>
            <a:pPr algn="l"/>
            <a:r>
              <a:rPr lang="en-US" sz="2000">
                <a:latin typeface="Courier"/>
                <a:ea typeface="+mn-lt"/>
                <a:cs typeface="+mn-lt"/>
              </a:rPr>
              <a:t>modified: index.html </a:t>
            </a:r>
          </a:p>
          <a:p>
            <a:pPr algn="l"/>
            <a:r>
              <a:rPr lang="en-US" sz="2000">
                <a:latin typeface="Courier"/>
                <a:ea typeface="+mn-lt"/>
                <a:cs typeface="+mn-lt"/>
              </a:rPr>
              <a:t>Dropped refs/stash@{</a:t>
            </a:r>
            <a:r>
              <a:rPr lang="en-US" sz="2000">
                <a:solidFill>
                  <a:schemeClr val="accent1">
                    <a:lumMod val="60000"/>
                    <a:lumOff val="40000"/>
                  </a:schemeClr>
                </a:solidFill>
                <a:latin typeface="Courier"/>
                <a:ea typeface="+mn-lt"/>
                <a:cs typeface="+mn-lt"/>
              </a:rPr>
              <a:t>0</a:t>
            </a:r>
            <a:r>
              <a:rPr lang="en-US" sz="2000">
                <a:latin typeface="Courier"/>
                <a:ea typeface="+mn-lt"/>
                <a:cs typeface="+mn-lt"/>
              </a:rPr>
              <a:t>} (</a:t>
            </a:r>
            <a:r>
              <a:rPr lang="en-US" sz="2000">
                <a:solidFill>
                  <a:schemeClr val="accent1">
                    <a:lumMod val="60000"/>
                    <a:lumOff val="40000"/>
                  </a:schemeClr>
                </a:solidFill>
                <a:latin typeface="Courier"/>
                <a:ea typeface="+mn-lt"/>
                <a:cs typeface="+mn-lt"/>
              </a:rPr>
              <a:t>32</a:t>
            </a:r>
            <a:r>
              <a:rPr lang="en-US" sz="2000">
                <a:latin typeface="Courier"/>
                <a:ea typeface="+mn-lt"/>
                <a:cs typeface="+mn-lt"/>
              </a:rPr>
              <a:t>b3aa1d185dfe6d57b3c3cc3b32cbf3e380cc6a)</a:t>
            </a:r>
            <a:endParaRPr lang="en-US" sz="2000">
              <a:latin typeface="Courier"/>
            </a:endParaRPr>
          </a:p>
        </p:txBody>
      </p:sp>
      <p:sp>
        <p:nvSpPr>
          <p:cNvPr id="5" name="TextBox 4">
            <a:extLst>
              <a:ext uri="{FF2B5EF4-FFF2-40B4-BE49-F238E27FC236}">
                <a16:creationId xmlns:a16="http://schemas.microsoft.com/office/drawing/2014/main" id="{145DB41D-ED31-41D3-A086-D71A8FEC1D75}"/>
              </a:ext>
            </a:extLst>
          </p:cNvPr>
          <p:cNvSpPr txBox="1"/>
          <p:nvPr/>
        </p:nvSpPr>
        <p:spPr>
          <a:xfrm>
            <a:off x="1493767" y="1800906"/>
            <a:ext cx="12372108"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t>-You can reapply previously stashed changes with</a:t>
            </a:r>
            <a:r>
              <a:rPr lang="en-US" sz="3200" dirty="0">
                <a:solidFill>
                  <a:schemeClr val="accent3"/>
                </a:solidFill>
              </a:rPr>
              <a:t> </a:t>
            </a:r>
            <a:r>
              <a:rPr lang="en-US" sz="3200" i="1">
                <a:solidFill>
                  <a:schemeClr val="accent3"/>
                </a:solidFill>
                <a:latin typeface="Consolas"/>
              </a:rPr>
              <a:t>git stash pop</a:t>
            </a:r>
            <a:r>
              <a:rPr lang="en-US" sz="3200" i="1">
                <a:solidFill>
                  <a:schemeClr val="accent3"/>
                </a:solidFill>
              </a:rPr>
              <a:t>.</a:t>
            </a:r>
          </a:p>
        </p:txBody>
      </p:sp>
      <p:sp>
        <p:nvSpPr>
          <p:cNvPr id="6" name="TextBox 5">
            <a:extLst>
              <a:ext uri="{FF2B5EF4-FFF2-40B4-BE49-F238E27FC236}">
                <a16:creationId xmlns:a16="http://schemas.microsoft.com/office/drawing/2014/main" id="{1F2B594F-15F6-4BCA-8FD1-F6F30A66BFE0}"/>
              </a:ext>
            </a:extLst>
          </p:cNvPr>
          <p:cNvSpPr txBox="1"/>
          <p:nvPr/>
        </p:nvSpPr>
        <p:spPr>
          <a:xfrm>
            <a:off x="1498029" y="2646364"/>
            <a:ext cx="10796154"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i="1">
                <a:ea typeface="+mn-lt"/>
                <a:cs typeface="+mn-lt"/>
              </a:rPr>
              <a:t>-</a:t>
            </a:r>
            <a:r>
              <a:rPr lang="en-US" sz="3200">
                <a:ea typeface="+mn-lt"/>
                <a:cs typeface="+mn-lt"/>
              </a:rPr>
              <a:t>Popping your stash </a:t>
            </a:r>
            <a:r>
              <a:rPr lang="en-US" sz="3200" u="sng">
                <a:ea typeface="+mn-lt"/>
                <a:cs typeface="+mn-lt"/>
              </a:rPr>
              <a:t>REMOVES</a:t>
            </a:r>
            <a:r>
              <a:rPr lang="en-US" sz="3200">
                <a:ea typeface="+mn-lt"/>
                <a:cs typeface="+mn-lt"/>
              </a:rPr>
              <a:t> the changes from your stash and reapplies them </a:t>
            </a:r>
            <a:r>
              <a:rPr kumimoji="0" lang="en-US" sz="3200" b="0" i="0" u="none" strike="noStrike" cap="none" spc="0" normalizeH="0" baseline="0">
                <a:ln>
                  <a:noFill/>
                </a:ln>
                <a:effectLst>
                  <a:outerShdw blurRad="50800" dist="38100" dir="5400000" rotWithShape="0">
                    <a:srgbClr val="000000"/>
                  </a:outerShdw>
                </a:effectLst>
                <a:uFillTx/>
                <a:ea typeface="+mn-lt"/>
                <a:cs typeface="+mn-lt"/>
                <a:sym typeface="Helvetica Neue Light"/>
              </a:rPr>
              <a:t>to </a:t>
            </a:r>
            <a:r>
              <a:rPr lang="en-US" sz="3200">
                <a:ea typeface="+mn-lt"/>
                <a:cs typeface="+mn-lt"/>
              </a:rPr>
              <a:t>your working copy.</a:t>
            </a:r>
            <a:endParaRPr lang="en-US"/>
          </a:p>
        </p:txBody>
      </p:sp>
      <p:sp>
        <p:nvSpPr>
          <p:cNvPr id="7" name="TextBox 6">
            <a:extLst>
              <a:ext uri="{FF2B5EF4-FFF2-40B4-BE49-F238E27FC236}">
                <a16:creationId xmlns:a16="http://schemas.microsoft.com/office/drawing/2014/main" id="{82F84884-05D1-45D4-98D0-FB88F1E287C7}"/>
              </a:ext>
            </a:extLst>
          </p:cNvPr>
          <p:cNvSpPr txBox="1"/>
          <p:nvPr/>
        </p:nvSpPr>
        <p:spPr>
          <a:xfrm>
            <a:off x="1498898" y="7483113"/>
            <a:ext cx="10796154"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-Alternatively, you can reapply the changes </a:t>
            </a:r>
            <a:r>
              <a:rPr kumimoji="0" lang="en-US" sz="3200" b="0" i="0" u="none" strike="noStrike" cap="none" spc="0" normalizeH="0" baseline="0">
                <a:ln>
                  <a:noFill/>
                </a:ln>
                <a:effectLst>
                  <a:outerShdw blurRad="50800" dist="38100" dir="5400000" rotWithShape="0">
                    <a:srgbClr val="000000"/>
                  </a:outerShdw>
                </a:effectLst>
                <a:uFillTx/>
                <a:ea typeface="+mn-lt"/>
                <a:cs typeface="+mn-lt"/>
                <a:sym typeface="Helvetica Neue Light"/>
              </a:rPr>
              <a:t>to </a:t>
            </a:r>
            <a:r>
              <a:rPr lang="en-US" sz="3200">
                <a:ea typeface="+mn-lt"/>
                <a:cs typeface="+mn-lt"/>
              </a:rPr>
              <a:t>your working copy </a:t>
            </a:r>
            <a:r>
              <a:rPr lang="en-US" sz="3200" u="sng">
                <a:ea typeface="+mn-lt"/>
                <a:cs typeface="+mn-lt"/>
              </a:rPr>
              <a:t>AND</a:t>
            </a:r>
            <a:r>
              <a:rPr lang="en-US" sz="3200">
                <a:ea typeface="+mn-lt"/>
                <a:cs typeface="+mn-lt"/>
              </a:rPr>
              <a:t> keep them in your stash with </a:t>
            </a:r>
            <a:r>
              <a:rPr lang="en-US" sz="3200" i="1">
                <a:solidFill>
                  <a:schemeClr val="accent3"/>
                </a:solidFill>
                <a:latin typeface="Consolas"/>
                <a:ea typeface="+mn-lt"/>
                <a:cs typeface="+mn-lt"/>
              </a:rPr>
              <a:t>git stash apply</a:t>
            </a:r>
            <a:r>
              <a:rPr lang="en-US" sz="3200">
                <a:latin typeface="Helvetica Neue Light"/>
                <a:ea typeface="+mn-lt"/>
                <a:cs typeface="+mn-lt"/>
              </a:rPr>
              <a:t>.</a:t>
            </a:r>
            <a:endParaRPr lang="en-US" sz="3200"/>
          </a:p>
        </p:txBody>
      </p:sp>
      <p:sp>
        <p:nvSpPr>
          <p:cNvPr id="8" name="TextBox 7">
            <a:extLst>
              <a:ext uri="{FF2B5EF4-FFF2-40B4-BE49-F238E27FC236}">
                <a16:creationId xmlns:a16="http://schemas.microsoft.com/office/drawing/2014/main" id="{4BC3F750-7183-4799-ADD7-AAF3503BCF4E}"/>
              </a:ext>
            </a:extLst>
          </p:cNvPr>
          <p:cNvSpPr txBox="1"/>
          <p:nvPr/>
        </p:nvSpPr>
        <p:spPr>
          <a:xfrm>
            <a:off x="1501276" y="10226689"/>
            <a:ext cx="6730972" cy="1949252"/>
          </a:xfrm>
          <a:prstGeom prst="rect">
            <a:avLst/>
          </a:prstGeom>
          <a:solidFill>
            <a:schemeClr val="tx2">
              <a:lumMod val="10000"/>
            </a:schemeClr>
          </a:solidFill>
          <a:ln w="12700" cap="flat">
            <a:solidFill>
              <a:srgbClr val="00B0F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000">
                <a:solidFill>
                  <a:schemeClr val="accent5"/>
                </a:solidFill>
                <a:latin typeface="Courier"/>
                <a:ea typeface="+mn-lt"/>
                <a:cs typeface="+mn-lt"/>
              </a:rPr>
              <a:t>$ </a:t>
            </a:r>
            <a:r>
              <a:rPr lang="en-US" sz="2000">
                <a:latin typeface="Courier"/>
                <a:ea typeface="+mn-lt"/>
                <a:cs typeface="+mn-lt"/>
              </a:rPr>
              <a:t>git stash apply </a:t>
            </a:r>
            <a:endParaRPr lang="en-US">
              <a:latin typeface="Courier"/>
              <a:ea typeface="+mn-lt"/>
              <a:cs typeface="+mn-lt"/>
            </a:endParaRPr>
          </a:p>
          <a:p>
            <a:pPr algn="l"/>
            <a:r>
              <a:rPr lang="en-US" sz="2000">
                <a:latin typeface="Courier"/>
                <a:ea typeface="+mn-lt"/>
                <a:cs typeface="+mn-lt"/>
              </a:rPr>
              <a:t>On branch master </a:t>
            </a:r>
            <a:endParaRPr lang="en-US">
              <a:latin typeface="Courier"/>
              <a:ea typeface="+mn-lt"/>
              <a:cs typeface="+mn-lt"/>
            </a:endParaRPr>
          </a:p>
          <a:p>
            <a:pPr algn="l"/>
            <a:r>
              <a:rPr lang="en-US" sz="2000">
                <a:latin typeface="Courier"/>
                <a:ea typeface="+mn-lt"/>
                <a:cs typeface="+mn-lt"/>
              </a:rPr>
              <a:t>Changes </a:t>
            </a:r>
            <a:r>
              <a:rPr kumimoji="0" lang="en-US" sz="2000" b="0" i="0" u="none" strike="noStrike" cap="none" spc="0" normalizeH="0" baseline="0">
                <a:ln>
                  <a:noFill/>
                </a:ln>
                <a:solidFill>
                  <a:schemeClr val="accent2"/>
                </a:solidFill>
                <a:effectLst>
                  <a:outerShdw blurRad="50800" dist="38100" dir="5400000" rotWithShape="0">
                    <a:srgbClr val="000000"/>
                  </a:outerShdw>
                </a:effectLst>
                <a:uFillTx/>
                <a:latin typeface="Courier"/>
                <a:ea typeface="+mn-lt"/>
                <a:cs typeface="+mn-lt"/>
                <a:sym typeface="Helvetica Neue Light"/>
              </a:rPr>
              <a:t>to </a:t>
            </a:r>
            <a:r>
              <a:rPr lang="en-US" sz="2000">
                <a:solidFill>
                  <a:schemeClr val="accent2"/>
                </a:solidFill>
                <a:latin typeface="Courier"/>
                <a:ea typeface="+mn-lt"/>
                <a:cs typeface="+mn-lt"/>
              </a:rPr>
              <a:t>be</a:t>
            </a:r>
            <a:r>
              <a:rPr lang="en-US" sz="2000">
                <a:latin typeface="Courier"/>
                <a:ea typeface="+mn-lt"/>
                <a:cs typeface="+mn-lt"/>
              </a:rPr>
              <a:t> committed: </a:t>
            </a:r>
            <a:endParaRPr lang="en-US">
              <a:latin typeface="Courier"/>
              <a:ea typeface="+mn-lt"/>
              <a:cs typeface="+mn-lt"/>
            </a:endParaRPr>
          </a:p>
          <a:p>
            <a:pPr algn="l"/>
            <a:r>
              <a:rPr lang="en-US" sz="2000">
                <a:solidFill>
                  <a:schemeClr val="accent2"/>
                </a:solidFill>
                <a:latin typeface="Courier"/>
                <a:ea typeface="+mn-lt"/>
                <a:cs typeface="+mn-lt"/>
              </a:rPr>
              <a:t>new file</a:t>
            </a:r>
            <a:r>
              <a:rPr lang="en-US" sz="2000">
                <a:latin typeface="Courier"/>
                <a:ea typeface="+mn-lt"/>
                <a:cs typeface="+mn-lt"/>
              </a:rPr>
              <a:t>: style.css </a:t>
            </a:r>
            <a:endParaRPr lang="en-US">
              <a:latin typeface="Courier"/>
              <a:ea typeface="+mn-lt"/>
              <a:cs typeface="+mn-lt"/>
            </a:endParaRPr>
          </a:p>
          <a:p>
            <a:pPr algn="l"/>
            <a:r>
              <a:rPr lang="en-US" sz="2000">
                <a:latin typeface="Courier"/>
                <a:ea typeface="+mn-lt"/>
                <a:cs typeface="+mn-lt"/>
              </a:rPr>
              <a:t>Changes not staged for commit: </a:t>
            </a:r>
            <a:endParaRPr lang="en-US">
              <a:latin typeface="Courier"/>
              <a:ea typeface="+mn-lt"/>
              <a:cs typeface="+mn-lt"/>
            </a:endParaRPr>
          </a:p>
          <a:p>
            <a:pPr algn="l"/>
            <a:r>
              <a:rPr lang="en-US" sz="2000">
                <a:latin typeface="Courier"/>
                <a:ea typeface="+mn-lt"/>
                <a:cs typeface="+mn-lt"/>
              </a:rPr>
              <a:t>modified: </a:t>
            </a:r>
            <a:r>
              <a:rPr lang="en-US" sz="2000">
                <a:solidFill>
                  <a:schemeClr val="accent5"/>
                </a:solidFill>
                <a:latin typeface="Courier"/>
                <a:ea typeface="+mn-lt"/>
                <a:cs typeface="+mn-lt"/>
              </a:rPr>
              <a:t>index</a:t>
            </a:r>
            <a:r>
              <a:rPr lang="en-US" sz="2000">
                <a:latin typeface="Courier"/>
                <a:ea typeface="+mn-lt"/>
                <a:cs typeface="+mn-lt"/>
              </a:rPr>
              <a:t>.html</a:t>
            </a:r>
            <a:endParaRPr lang="en-US">
              <a:latin typeface="Courier"/>
              <a:ea typeface="+mn-lt"/>
              <a:cs typeface="+mn-lt"/>
            </a:endParaRPr>
          </a:p>
        </p:txBody>
      </p:sp>
      <p:sp>
        <p:nvSpPr>
          <p:cNvPr id="9" name="TextBox 8">
            <a:extLst>
              <a:ext uri="{FF2B5EF4-FFF2-40B4-BE49-F238E27FC236}">
                <a16:creationId xmlns:a16="http://schemas.microsoft.com/office/drawing/2014/main" id="{2A577029-3D82-4D04-A911-BD0B9639FA41}"/>
              </a:ext>
            </a:extLst>
          </p:cNvPr>
          <p:cNvSpPr txBox="1"/>
          <p:nvPr/>
        </p:nvSpPr>
        <p:spPr>
          <a:xfrm>
            <a:off x="1499767" y="8860745"/>
            <a:ext cx="10796154"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-This is useful if you want to apply the same stashed changes </a:t>
            </a:r>
            <a:r>
              <a:rPr kumimoji="0" lang="en-US" sz="3200" b="0" i="0" u="none" strike="noStrike" cap="none" spc="0" normalizeH="0" baseline="0">
                <a:ln>
                  <a:noFill/>
                </a:ln>
                <a:effectLst>
                  <a:outerShdw blurRad="50800" dist="38100" dir="5400000" rotWithShape="0">
                    <a:srgbClr val="000000"/>
                  </a:outerShdw>
                </a:effectLst>
                <a:uFillTx/>
                <a:ea typeface="+mn-lt"/>
                <a:cs typeface="+mn-lt"/>
                <a:sym typeface="Helvetica Neue Light"/>
              </a:rPr>
              <a:t>to </a:t>
            </a:r>
            <a:r>
              <a:rPr lang="en-US" sz="3200">
                <a:ea typeface="+mn-lt"/>
                <a:cs typeface="+mn-lt"/>
              </a:rPr>
              <a:t>multiple branches.</a:t>
            </a:r>
            <a:endParaRPr lang="en-US">
              <a:ea typeface="+mn-lt"/>
              <a:cs typeface="+mn-lt"/>
            </a:endParaRPr>
          </a:p>
        </p:txBody>
      </p:sp>
    </p:spTree>
    <p:extLst>
      <p:ext uri="{BB962C8B-B14F-4D97-AF65-F5344CB8AC3E}">
        <p14:creationId xmlns:p14="http://schemas.microsoft.com/office/powerpoint/2010/main" val="330771823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7F054-F054-40EE-A492-9B8FFFE3A029}"/>
              </a:ext>
            </a:extLst>
          </p:cNvPr>
          <p:cNvSpPr txBox="1"/>
          <p:nvPr/>
        </p:nvSpPr>
        <p:spPr>
          <a:xfrm>
            <a:off x="921461" y="966597"/>
            <a:ext cx="5860473"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a:t>Multiple stashes</a:t>
            </a:r>
            <a:endParaRPr lang="en-US"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endParaRPr>
          </a:p>
        </p:txBody>
      </p:sp>
      <p:sp>
        <p:nvSpPr>
          <p:cNvPr id="3" name="TextBox 2">
            <a:extLst>
              <a:ext uri="{FF2B5EF4-FFF2-40B4-BE49-F238E27FC236}">
                <a16:creationId xmlns:a16="http://schemas.microsoft.com/office/drawing/2014/main" id="{DDA44A05-7020-43DB-9874-39BE2B568E02}"/>
              </a:ext>
            </a:extLst>
          </p:cNvPr>
          <p:cNvSpPr txBox="1"/>
          <p:nvPr/>
        </p:nvSpPr>
        <p:spPr>
          <a:xfrm>
            <a:off x="1470086" y="2151169"/>
            <a:ext cx="20303836"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t>-You aren't limited to a single stash. You can run </a:t>
            </a:r>
            <a:r>
              <a:rPr lang="en-US" sz="3200" i="1">
                <a:solidFill>
                  <a:schemeClr val="accent3"/>
                </a:solidFill>
                <a:latin typeface="Consolas"/>
              </a:rPr>
              <a:t>git stash</a:t>
            </a:r>
            <a:r>
              <a:rPr lang="en-US" sz="3200"/>
              <a:t> several times to create multiple stashes, and then use </a:t>
            </a:r>
            <a:r>
              <a:rPr lang="en-US" sz="3200" i="1">
                <a:solidFill>
                  <a:schemeClr val="accent3"/>
                </a:solidFill>
                <a:latin typeface="Consolas"/>
              </a:rPr>
              <a:t>git stash list</a:t>
            </a:r>
            <a:r>
              <a:rPr lang="en-US" sz="3200"/>
              <a:t> to view them. </a:t>
            </a:r>
          </a:p>
        </p:txBody>
      </p:sp>
      <p:sp>
        <p:nvSpPr>
          <p:cNvPr id="4" name="TextBox 3">
            <a:extLst>
              <a:ext uri="{FF2B5EF4-FFF2-40B4-BE49-F238E27FC236}">
                <a16:creationId xmlns:a16="http://schemas.microsoft.com/office/drawing/2014/main" id="{8A5808BB-CAD0-4EEE-88D9-C5B664463D5E}"/>
              </a:ext>
            </a:extLst>
          </p:cNvPr>
          <p:cNvSpPr txBox="1"/>
          <p:nvPr/>
        </p:nvSpPr>
        <p:spPr>
          <a:xfrm>
            <a:off x="1470955" y="3356705"/>
            <a:ext cx="20303836"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-By default, stashes are identified simply as a "WIP" – work in progress – on top of the branch and commit that you created the stash from. After a while it can be difficult to remember what each stash contains:</a:t>
            </a:r>
          </a:p>
        </p:txBody>
      </p:sp>
      <p:sp>
        <p:nvSpPr>
          <p:cNvPr id="6" name="TextBox 5">
            <a:extLst>
              <a:ext uri="{FF2B5EF4-FFF2-40B4-BE49-F238E27FC236}">
                <a16:creationId xmlns:a16="http://schemas.microsoft.com/office/drawing/2014/main" id="{6388A21D-3018-4955-A0B5-34839F86B035}"/>
              </a:ext>
            </a:extLst>
          </p:cNvPr>
          <p:cNvSpPr txBox="1"/>
          <p:nvPr/>
        </p:nvSpPr>
        <p:spPr>
          <a:xfrm>
            <a:off x="1465988" y="4605727"/>
            <a:ext cx="12272790" cy="1333698"/>
          </a:xfrm>
          <a:prstGeom prst="rect">
            <a:avLst/>
          </a:prstGeom>
          <a:solidFill>
            <a:schemeClr val="tx2">
              <a:lumMod val="10000"/>
            </a:schemeClr>
          </a:solidFill>
          <a:ln w="12700" cap="flat">
            <a:solidFill>
              <a:srgbClr val="00B0F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000">
                <a:solidFill>
                  <a:schemeClr val="accent5"/>
                </a:solidFill>
                <a:latin typeface="Courier"/>
                <a:ea typeface="+mn-lt"/>
                <a:cs typeface="+mn-lt"/>
              </a:rPr>
              <a:t>$ </a:t>
            </a:r>
            <a:r>
              <a:rPr lang="en-US" sz="2000">
                <a:latin typeface="Courier"/>
                <a:ea typeface="+mn-lt"/>
                <a:cs typeface="+mn-lt"/>
              </a:rPr>
              <a:t>git stash </a:t>
            </a:r>
            <a:r>
              <a:rPr lang="en-US" sz="2000">
                <a:solidFill>
                  <a:schemeClr val="accent5"/>
                </a:solidFill>
                <a:latin typeface="Courier"/>
                <a:ea typeface="+mn-lt"/>
                <a:cs typeface="+mn-lt"/>
              </a:rPr>
              <a:t>list</a:t>
            </a:r>
            <a:r>
              <a:rPr lang="en-US" sz="2000">
                <a:latin typeface="Courier"/>
                <a:ea typeface="+mn-lt"/>
                <a:cs typeface="+mn-lt"/>
              </a:rPr>
              <a:t> </a:t>
            </a:r>
            <a:endParaRPr lang="en-US">
              <a:latin typeface="Courier"/>
              <a:ea typeface="+mn-lt"/>
              <a:cs typeface="+mn-lt"/>
            </a:endParaRPr>
          </a:p>
          <a:p>
            <a:pPr algn="l"/>
            <a:r>
              <a:rPr lang="en-US" sz="2000">
                <a:latin typeface="Courier"/>
                <a:ea typeface="+mn-lt"/>
                <a:cs typeface="+mn-lt"/>
              </a:rPr>
              <a:t>stash@{</a:t>
            </a:r>
            <a:r>
              <a:rPr lang="en-US" sz="2000">
                <a:solidFill>
                  <a:schemeClr val="accent1">
                    <a:lumMod val="60000"/>
                    <a:lumOff val="40000"/>
                  </a:schemeClr>
                </a:solidFill>
                <a:latin typeface="Courier"/>
                <a:ea typeface="+mn-lt"/>
                <a:cs typeface="+mn-lt"/>
              </a:rPr>
              <a:t>0</a:t>
            </a:r>
            <a:r>
              <a:rPr lang="en-US" sz="2000">
                <a:latin typeface="Courier"/>
                <a:ea typeface="+mn-lt"/>
                <a:cs typeface="+mn-lt"/>
              </a:rPr>
              <a:t>}: WIP </a:t>
            </a:r>
            <a:r>
              <a:rPr lang="en-US" sz="2000">
                <a:solidFill>
                  <a:schemeClr val="accent2"/>
                </a:solidFill>
                <a:latin typeface="Courier"/>
                <a:ea typeface="+mn-lt"/>
                <a:cs typeface="+mn-lt"/>
              </a:rPr>
              <a:t>on</a:t>
            </a:r>
            <a:r>
              <a:rPr lang="en-US" sz="2000">
                <a:latin typeface="Courier"/>
                <a:ea typeface="+mn-lt"/>
                <a:cs typeface="+mn-lt"/>
              </a:rPr>
              <a:t> master: 5002d47 our new homepage</a:t>
            </a:r>
            <a:endParaRPr lang="en-US">
              <a:latin typeface="Courier"/>
              <a:ea typeface="+mn-lt"/>
              <a:cs typeface="+mn-lt"/>
            </a:endParaRPr>
          </a:p>
          <a:p>
            <a:pPr algn="l"/>
            <a:r>
              <a:rPr lang="en-US" sz="2000">
                <a:latin typeface="Courier"/>
                <a:ea typeface="+mn-lt"/>
                <a:cs typeface="+mn-lt"/>
              </a:rPr>
              <a:t>stash@{</a:t>
            </a:r>
            <a:r>
              <a:rPr lang="en-US" sz="2000">
                <a:solidFill>
                  <a:schemeClr val="accent1">
                    <a:lumMod val="60000"/>
                    <a:lumOff val="40000"/>
                  </a:schemeClr>
                </a:solidFill>
                <a:latin typeface="Courier"/>
                <a:ea typeface="+mn-lt"/>
                <a:cs typeface="+mn-lt"/>
              </a:rPr>
              <a:t>1</a:t>
            </a:r>
            <a:r>
              <a:rPr lang="en-US" sz="2000">
                <a:latin typeface="Courier"/>
                <a:ea typeface="+mn-lt"/>
                <a:cs typeface="+mn-lt"/>
              </a:rPr>
              <a:t>}: WIP </a:t>
            </a:r>
            <a:r>
              <a:rPr lang="en-US" sz="2000">
                <a:solidFill>
                  <a:schemeClr val="accent2"/>
                </a:solidFill>
                <a:latin typeface="Courier"/>
                <a:ea typeface="+mn-lt"/>
                <a:cs typeface="+mn-lt"/>
              </a:rPr>
              <a:t>on</a:t>
            </a:r>
            <a:r>
              <a:rPr lang="en-US" sz="2000">
                <a:latin typeface="Courier"/>
                <a:ea typeface="+mn-lt"/>
                <a:cs typeface="+mn-lt"/>
              </a:rPr>
              <a:t> master: 5002d47 our new homepage </a:t>
            </a:r>
            <a:endParaRPr lang="en-US">
              <a:latin typeface="Courier"/>
              <a:ea typeface="+mn-lt"/>
              <a:cs typeface="+mn-lt"/>
            </a:endParaRPr>
          </a:p>
          <a:p>
            <a:pPr algn="l"/>
            <a:r>
              <a:rPr lang="en-US" sz="2000">
                <a:latin typeface="Courier"/>
                <a:ea typeface="+mn-lt"/>
                <a:cs typeface="+mn-lt"/>
              </a:rPr>
              <a:t>stash@{</a:t>
            </a:r>
            <a:r>
              <a:rPr lang="en-US" sz="2000">
                <a:solidFill>
                  <a:schemeClr val="accent1">
                    <a:lumMod val="60000"/>
                    <a:lumOff val="40000"/>
                  </a:schemeClr>
                </a:solidFill>
                <a:latin typeface="Courier"/>
                <a:ea typeface="+mn-lt"/>
                <a:cs typeface="+mn-lt"/>
              </a:rPr>
              <a:t>2</a:t>
            </a:r>
            <a:r>
              <a:rPr lang="en-US" sz="2000">
                <a:latin typeface="Courier"/>
                <a:ea typeface="+mn-lt"/>
                <a:cs typeface="+mn-lt"/>
              </a:rPr>
              <a:t>}: WIP </a:t>
            </a:r>
            <a:r>
              <a:rPr lang="en-US" sz="2000">
                <a:solidFill>
                  <a:schemeClr val="accent2"/>
                </a:solidFill>
                <a:latin typeface="Courier"/>
                <a:ea typeface="+mn-lt"/>
                <a:cs typeface="+mn-lt"/>
              </a:rPr>
              <a:t>on</a:t>
            </a:r>
            <a:r>
              <a:rPr lang="en-US" sz="2000">
                <a:latin typeface="Courier"/>
                <a:ea typeface="+mn-lt"/>
                <a:cs typeface="+mn-lt"/>
              </a:rPr>
              <a:t> master: 5002d47 our new homepage</a:t>
            </a:r>
            <a:endParaRPr lang="en-US">
              <a:latin typeface="Courier"/>
            </a:endParaRPr>
          </a:p>
        </p:txBody>
      </p:sp>
      <p:sp>
        <p:nvSpPr>
          <p:cNvPr id="7" name="TextBox 6">
            <a:extLst>
              <a:ext uri="{FF2B5EF4-FFF2-40B4-BE49-F238E27FC236}">
                <a16:creationId xmlns:a16="http://schemas.microsoft.com/office/drawing/2014/main" id="{2E6286D0-A6A9-42AC-8CC6-04A967BDA61B}"/>
              </a:ext>
            </a:extLst>
          </p:cNvPr>
          <p:cNvSpPr txBox="1"/>
          <p:nvPr/>
        </p:nvSpPr>
        <p:spPr>
          <a:xfrm>
            <a:off x="1471824" y="6283087"/>
            <a:ext cx="20979244"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ea typeface="+mn-lt"/>
                <a:cs typeface="+mn-lt"/>
              </a:rPr>
              <a:t>-A much better practice would be to annotate your stashes with a descriptive message, </a:t>
            </a:r>
            <a:endParaRPr lang="en-US"/>
          </a:p>
          <a:p>
            <a:pPr algn="l"/>
            <a:r>
              <a:rPr lang="en-US" sz="3200">
                <a:ea typeface="+mn-lt"/>
                <a:cs typeface="+mn-lt"/>
              </a:rPr>
              <a:t>using </a:t>
            </a:r>
            <a:r>
              <a:rPr lang="en-US" sz="3200" i="1">
                <a:solidFill>
                  <a:schemeClr val="accent3"/>
                </a:solidFill>
                <a:latin typeface="Consolas"/>
                <a:ea typeface="+mn-lt"/>
                <a:cs typeface="+mn-lt"/>
              </a:rPr>
              <a:t>git stash save "message"</a:t>
            </a:r>
            <a:endParaRPr lang="en-US">
              <a:solidFill>
                <a:schemeClr val="accent3"/>
              </a:solidFill>
              <a:latin typeface="Helvetica Neue Light"/>
            </a:endParaRPr>
          </a:p>
        </p:txBody>
      </p:sp>
      <p:sp>
        <p:nvSpPr>
          <p:cNvPr id="8" name="TextBox 7">
            <a:extLst>
              <a:ext uri="{FF2B5EF4-FFF2-40B4-BE49-F238E27FC236}">
                <a16:creationId xmlns:a16="http://schemas.microsoft.com/office/drawing/2014/main" id="{879ABF79-D51B-4C8F-89CA-BAB842036B9E}"/>
              </a:ext>
            </a:extLst>
          </p:cNvPr>
          <p:cNvSpPr txBox="1"/>
          <p:nvPr/>
        </p:nvSpPr>
        <p:spPr>
          <a:xfrm>
            <a:off x="1466857" y="7535210"/>
            <a:ext cx="12272790" cy="2257028"/>
          </a:xfrm>
          <a:prstGeom prst="rect">
            <a:avLst/>
          </a:prstGeom>
          <a:solidFill>
            <a:schemeClr val="tx2">
              <a:lumMod val="10000"/>
            </a:schemeClr>
          </a:solidFill>
          <a:ln w="12700" cap="flat">
            <a:solidFill>
              <a:srgbClr val="00B0F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000">
                <a:solidFill>
                  <a:schemeClr val="accent5"/>
                </a:solidFill>
                <a:latin typeface="Courier"/>
                <a:ea typeface="+mn-lt"/>
                <a:cs typeface="+mn-lt"/>
              </a:rPr>
              <a:t>$</a:t>
            </a:r>
            <a:r>
              <a:rPr lang="en-US" sz="2000">
                <a:latin typeface="Courier"/>
                <a:ea typeface="+mn-lt"/>
                <a:cs typeface="+mn-lt"/>
              </a:rPr>
              <a:t> git stash save "</a:t>
            </a:r>
            <a:r>
              <a:rPr lang="en-US" sz="2000">
                <a:solidFill>
                  <a:schemeClr val="accent1">
                    <a:lumMod val="60000"/>
                    <a:lumOff val="40000"/>
                  </a:schemeClr>
                </a:solidFill>
                <a:latin typeface="Courier"/>
                <a:ea typeface="+mn-lt"/>
                <a:cs typeface="+mn-lt"/>
              </a:rPr>
              <a:t>add style to our site</a:t>
            </a:r>
            <a:r>
              <a:rPr lang="en-US" sz="2000">
                <a:latin typeface="Courier"/>
                <a:ea typeface="+mn-lt"/>
                <a:cs typeface="+mn-lt"/>
              </a:rPr>
              <a:t>" </a:t>
            </a:r>
            <a:endParaRPr lang="en-US">
              <a:latin typeface="Courier"/>
              <a:ea typeface="+mn-lt"/>
              <a:cs typeface="+mn-lt"/>
            </a:endParaRPr>
          </a:p>
          <a:p>
            <a:pPr algn="l"/>
            <a:r>
              <a:rPr lang="en-US" sz="2000">
                <a:latin typeface="Courier"/>
                <a:ea typeface="+mn-lt"/>
                <a:cs typeface="+mn-lt"/>
              </a:rPr>
              <a:t>Saved working directory </a:t>
            </a:r>
            <a:r>
              <a:rPr lang="en-US" sz="2000">
                <a:solidFill>
                  <a:schemeClr val="accent5"/>
                </a:solidFill>
                <a:latin typeface="Courier"/>
                <a:ea typeface="+mn-lt"/>
                <a:cs typeface="+mn-lt"/>
              </a:rPr>
              <a:t>and index</a:t>
            </a:r>
            <a:r>
              <a:rPr lang="en-US" sz="2000">
                <a:latin typeface="Courier"/>
                <a:ea typeface="+mn-lt"/>
                <a:cs typeface="+mn-lt"/>
              </a:rPr>
              <a:t> state On master: </a:t>
            </a:r>
            <a:r>
              <a:rPr lang="en-US" sz="2000">
                <a:solidFill>
                  <a:schemeClr val="accent1">
                    <a:lumMod val="60000"/>
                    <a:lumOff val="40000"/>
                  </a:schemeClr>
                </a:solidFill>
                <a:latin typeface="Courier"/>
                <a:ea typeface="+mn-lt"/>
                <a:cs typeface="+mn-lt"/>
              </a:rPr>
              <a:t>add style to our site </a:t>
            </a:r>
            <a:endParaRPr lang="en-US">
              <a:solidFill>
                <a:schemeClr val="accent1">
                  <a:lumMod val="60000"/>
                  <a:lumOff val="40000"/>
                </a:schemeClr>
              </a:solidFill>
              <a:latin typeface="Courier"/>
              <a:ea typeface="+mn-lt"/>
              <a:cs typeface="+mn-lt"/>
            </a:endParaRPr>
          </a:p>
          <a:p>
            <a:pPr algn="l"/>
            <a:r>
              <a:rPr lang="en-US" sz="2000">
                <a:latin typeface="Courier"/>
                <a:ea typeface="+mn-lt"/>
                <a:cs typeface="+mn-lt"/>
              </a:rPr>
              <a:t>HEAD </a:t>
            </a:r>
            <a:r>
              <a:rPr lang="en-US" sz="2000">
                <a:solidFill>
                  <a:schemeClr val="accent2"/>
                </a:solidFill>
                <a:latin typeface="Courier"/>
                <a:ea typeface="+mn-lt"/>
                <a:cs typeface="+mn-lt"/>
              </a:rPr>
              <a:t>is</a:t>
            </a:r>
            <a:r>
              <a:rPr lang="en-US" sz="2000">
                <a:latin typeface="Courier"/>
                <a:ea typeface="+mn-lt"/>
                <a:cs typeface="+mn-lt"/>
              </a:rPr>
              <a:t> now at 5002d47 our </a:t>
            </a:r>
            <a:r>
              <a:rPr lang="en-US" sz="2000">
                <a:solidFill>
                  <a:schemeClr val="accent2"/>
                </a:solidFill>
                <a:latin typeface="Courier"/>
                <a:ea typeface="+mn-lt"/>
                <a:cs typeface="+mn-lt"/>
              </a:rPr>
              <a:t>new </a:t>
            </a:r>
            <a:r>
              <a:rPr lang="en-US" sz="2000">
                <a:latin typeface="Courier"/>
                <a:ea typeface="+mn-lt"/>
                <a:cs typeface="+mn-lt"/>
              </a:rPr>
              <a:t>homepage </a:t>
            </a:r>
            <a:endParaRPr lang="en-US">
              <a:latin typeface="Courier"/>
              <a:ea typeface="+mn-lt"/>
              <a:cs typeface="+mn-lt"/>
            </a:endParaRPr>
          </a:p>
          <a:p>
            <a:pPr algn="l"/>
            <a:r>
              <a:rPr lang="en-US" sz="2000">
                <a:solidFill>
                  <a:schemeClr val="accent5"/>
                </a:solidFill>
                <a:latin typeface="Courier"/>
                <a:ea typeface="+mn-lt"/>
                <a:cs typeface="+mn-lt"/>
              </a:rPr>
              <a:t>$</a:t>
            </a:r>
            <a:r>
              <a:rPr lang="en-US" sz="2000">
                <a:latin typeface="Courier"/>
                <a:ea typeface="+mn-lt"/>
                <a:cs typeface="+mn-lt"/>
              </a:rPr>
              <a:t> git stash </a:t>
            </a:r>
            <a:r>
              <a:rPr lang="en-US" sz="2000">
                <a:solidFill>
                  <a:schemeClr val="accent5"/>
                </a:solidFill>
                <a:latin typeface="Courier"/>
                <a:ea typeface="+mn-lt"/>
                <a:cs typeface="+mn-lt"/>
              </a:rPr>
              <a:t>list </a:t>
            </a:r>
            <a:endParaRPr lang="en-US">
              <a:solidFill>
                <a:schemeClr val="accent5"/>
              </a:solidFill>
              <a:latin typeface="Courier"/>
              <a:ea typeface="+mn-lt"/>
              <a:cs typeface="+mn-lt"/>
            </a:endParaRPr>
          </a:p>
          <a:p>
            <a:pPr algn="l"/>
            <a:r>
              <a:rPr lang="en-US" sz="2000">
                <a:latin typeface="Courier"/>
                <a:ea typeface="+mn-lt"/>
                <a:cs typeface="+mn-lt"/>
              </a:rPr>
              <a:t>stash@{0}: On master: </a:t>
            </a:r>
            <a:r>
              <a:rPr lang="en-US" sz="2000">
                <a:solidFill>
                  <a:schemeClr val="accent1">
                    <a:lumMod val="60000"/>
                    <a:lumOff val="40000"/>
                  </a:schemeClr>
                </a:solidFill>
                <a:latin typeface="Courier"/>
                <a:ea typeface="+mn-lt"/>
                <a:cs typeface="+mn-lt"/>
              </a:rPr>
              <a:t>add style to our site </a:t>
            </a:r>
            <a:endParaRPr lang="en-US">
              <a:solidFill>
                <a:schemeClr val="accent1">
                  <a:lumMod val="60000"/>
                  <a:lumOff val="40000"/>
                </a:schemeClr>
              </a:solidFill>
              <a:latin typeface="Courier"/>
              <a:ea typeface="+mn-lt"/>
              <a:cs typeface="+mn-lt"/>
            </a:endParaRPr>
          </a:p>
          <a:p>
            <a:pPr algn="l"/>
            <a:r>
              <a:rPr lang="en-US" sz="2000">
                <a:latin typeface="Courier"/>
                <a:ea typeface="+mn-lt"/>
                <a:cs typeface="+mn-lt"/>
              </a:rPr>
              <a:t>stash@{1}: WIP </a:t>
            </a:r>
            <a:r>
              <a:rPr lang="en-US" sz="2000">
                <a:solidFill>
                  <a:schemeClr val="accent2"/>
                </a:solidFill>
                <a:latin typeface="Courier"/>
                <a:ea typeface="+mn-lt"/>
                <a:cs typeface="+mn-lt"/>
              </a:rPr>
              <a:t>on </a:t>
            </a:r>
            <a:r>
              <a:rPr lang="en-US" sz="2000">
                <a:latin typeface="Courier"/>
                <a:ea typeface="+mn-lt"/>
                <a:cs typeface="+mn-lt"/>
              </a:rPr>
              <a:t>master: 5002d47 our </a:t>
            </a:r>
            <a:r>
              <a:rPr lang="en-US" sz="2000">
                <a:solidFill>
                  <a:schemeClr val="accent2"/>
                </a:solidFill>
                <a:latin typeface="Courier"/>
                <a:ea typeface="+mn-lt"/>
                <a:cs typeface="+mn-lt"/>
              </a:rPr>
              <a:t>new </a:t>
            </a:r>
            <a:r>
              <a:rPr lang="en-US" sz="2000">
                <a:latin typeface="Courier"/>
                <a:ea typeface="+mn-lt"/>
                <a:cs typeface="+mn-lt"/>
              </a:rPr>
              <a:t>homepage </a:t>
            </a:r>
            <a:endParaRPr lang="en-US">
              <a:latin typeface="Courier"/>
              <a:ea typeface="+mn-lt"/>
              <a:cs typeface="+mn-lt"/>
            </a:endParaRPr>
          </a:p>
          <a:p>
            <a:pPr algn="l"/>
            <a:r>
              <a:rPr lang="en-US" sz="2000">
                <a:latin typeface="Courier"/>
                <a:ea typeface="+mn-lt"/>
                <a:cs typeface="+mn-lt"/>
              </a:rPr>
              <a:t>stash@{2}: WIP </a:t>
            </a:r>
            <a:r>
              <a:rPr lang="en-US" sz="2000">
                <a:solidFill>
                  <a:schemeClr val="accent2"/>
                </a:solidFill>
                <a:latin typeface="Courier"/>
                <a:ea typeface="+mn-lt"/>
                <a:cs typeface="+mn-lt"/>
              </a:rPr>
              <a:t>on </a:t>
            </a:r>
            <a:r>
              <a:rPr lang="en-US" sz="2000">
                <a:latin typeface="Courier"/>
                <a:ea typeface="+mn-lt"/>
                <a:cs typeface="+mn-lt"/>
              </a:rPr>
              <a:t>master: 5002d47 our </a:t>
            </a:r>
            <a:r>
              <a:rPr lang="en-US" sz="2000">
                <a:solidFill>
                  <a:schemeClr val="accent2"/>
                </a:solidFill>
                <a:latin typeface="Courier"/>
                <a:ea typeface="+mn-lt"/>
                <a:cs typeface="+mn-lt"/>
              </a:rPr>
              <a:t>new </a:t>
            </a:r>
            <a:r>
              <a:rPr lang="en-US" sz="2000">
                <a:latin typeface="Courier"/>
                <a:ea typeface="+mn-lt"/>
                <a:cs typeface="+mn-lt"/>
              </a:rPr>
              <a:t>homepage</a:t>
            </a:r>
            <a:endParaRPr lang="en-US">
              <a:latin typeface="Courier"/>
              <a:ea typeface="+mn-lt"/>
              <a:cs typeface="+mn-lt"/>
            </a:endParaRPr>
          </a:p>
        </p:txBody>
      </p:sp>
      <p:sp>
        <p:nvSpPr>
          <p:cNvPr id="9" name="TextBox 8">
            <a:extLst>
              <a:ext uri="{FF2B5EF4-FFF2-40B4-BE49-F238E27FC236}">
                <a16:creationId xmlns:a16="http://schemas.microsoft.com/office/drawing/2014/main" id="{94F206D8-21B6-4332-823E-952C66D8FD60}"/>
              </a:ext>
            </a:extLst>
          </p:cNvPr>
          <p:cNvSpPr txBox="1"/>
          <p:nvPr/>
        </p:nvSpPr>
        <p:spPr>
          <a:xfrm>
            <a:off x="1472693" y="10156101"/>
            <a:ext cx="20979244"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t>-By default, </a:t>
            </a:r>
            <a:r>
              <a:rPr lang="en-US" sz="3200" i="1">
                <a:solidFill>
                  <a:schemeClr val="accent3"/>
                </a:solidFill>
                <a:latin typeface="Consolas"/>
              </a:rPr>
              <a:t>git stash pop</a:t>
            </a:r>
            <a:r>
              <a:rPr lang="en-US" sz="3200" i="1">
                <a:solidFill>
                  <a:schemeClr val="accent3">
                    <a:lumMod val="60000"/>
                    <a:lumOff val="40000"/>
                  </a:schemeClr>
                </a:solidFill>
              </a:rPr>
              <a:t> </a:t>
            </a:r>
            <a:r>
              <a:rPr lang="en-US" sz="3200">
                <a:solidFill>
                  <a:schemeClr val="tx1"/>
                </a:solidFill>
              </a:rPr>
              <a:t>will re-apply the most recent stash.  You can choose which stash to apply by passing the identifier as the last argument.</a:t>
            </a:r>
          </a:p>
        </p:txBody>
      </p:sp>
      <p:sp>
        <p:nvSpPr>
          <p:cNvPr id="10" name="TextBox 9">
            <a:extLst>
              <a:ext uri="{FF2B5EF4-FFF2-40B4-BE49-F238E27FC236}">
                <a16:creationId xmlns:a16="http://schemas.microsoft.com/office/drawing/2014/main" id="{471DF478-362C-491F-8850-4532CFEE2CA8}"/>
              </a:ext>
            </a:extLst>
          </p:cNvPr>
          <p:cNvSpPr txBox="1"/>
          <p:nvPr/>
        </p:nvSpPr>
        <p:spPr>
          <a:xfrm rot="-10800000" flipV="1">
            <a:off x="1467727" y="11400107"/>
            <a:ext cx="4063973" cy="410369"/>
          </a:xfrm>
          <a:prstGeom prst="rect">
            <a:avLst/>
          </a:prstGeom>
          <a:solidFill>
            <a:schemeClr val="tx2">
              <a:lumMod val="10000"/>
            </a:schemeClr>
          </a:solidFill>
          <a:ln w="12700" cap="flat">
            <a:solidFill>
              <a:srgbClr val="00B0F0"/>
            </a:solidFill>
            <a:prstDash val="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000">
                <a:solidFill>
                  <a:schemeClr val="accent5"/>
                </a:solidFill>
                <a:latin typeface="Courier"/>
                <a:ea typeface="+mn-lt"/>
                <a:cs typeface="+mn-lt"/>
              </a:rPr>
              <a:t>$ </a:t>
            </a:r>
            <a:r>
              <a:rPr lang="en-US" sz="2000">
                <a:solidFill>
                  <a:schemeClr val="tx1"/>
                </a:solidFill>
                <a:latin typeface="Courier"/>
                <a:ea typeface="+mn-lt"/>
                <a:cs typeface="+mn-lt"/>
              </a:rPr>
              <a:t>git stash </a:t>
            </a:r>
            <a:r>
              <a:rPr lang="en-US" sz="2000">
                <a:solidFill>
                  <a:schemeClr val="accent2"/>
                </a:solidFill>
                <a:latin typeface="Courier"/>
                <a:ea typeface="+mn-lt"/>
                <a:cs typeface="+mn-lt"/>
              </a:rPr>
              <a:t>pop </a:t>
            </a:r>
            <a:r>
              <a:rPr lang="en-US" sz="2000">
                <a:solidFill>
                  <a:schemeClr val="tx1"/>
                </a:solidFill>
                <a:latin typeface="Courier"/>
                <a:ea typeface="+mn-lt"/>
                <a:cs typeface="+mn-lt"/>
              </a:rPr>
              <a:t>stash@{</a:t>
            </a:r>
            <a:r>
              <a:rPr lang="en-US" sz="2000">
                <a:solidFill>
                  <a:schemeClr val="accent1">
                    <a:lumMod val="60000"/>
                    <a:lumOff val="40000"/>
                  </a:schemeClr>
                </a:solidFill>
                <a:latin typeface="Courier"/>
                <a:ea typeface="+mn-lt"/>
                <a:cs typeface="+mn-lt"/>
              </a:rPr>
              <a:t>2</a:t>
            </a:r>
            <a:r>
              <a:rPr lang="en-US" sz="2000">
                <a:solidFill>
                  <a:schemeClr val="tx1"/>
                </a:solidFill>
                <a:latin typeface="Courier"/>
                <a:ea typeface="+mn-lt"/>
                <a:cs typeface="+mn-lt"/>
              </a:rPr>
              <a:t>}</a:t>
            </a:r>
            <a:endParaRPr lang="en-US">
              <a:solidFill>
                <a:schemeClr val="tx1"/>
              </a:solidFill>
              <a:latin typeface="Courier"/>
              <a:ea typeface="+mn-lt"/>
              <a:cs typeface="+mn-lt"/>
            </a:endParaRPr>
          </a:p>
        </p:txBody>
      </p:sp>
      <p:sp>
        <p:nvSpPr>
          <p:cNvPr id="11" name="TextBox 10">
            <a:extLst>
              <a:ext uri="{FF2B5EF4-FFF2-40B4-BE49-F238E27FC236}">
                <a16:creationId xmlns:a16="http://schemas.microsoft.com/office/drawing/2014/main" id="{03BDFCB8-4981-4B85-B0A2-94312A04A6DE}"/>
              </a:ext>
            </a:extLst>
          </p:cNvPr>
          <p:cNvSpPr txBox="1"/>
          <p:nvPr/>
        </p:nvSpPr>
        <p:spPr>
          <a:xfrm>
            <a:off x="1473562" y="12175447"/>
            <a:ext cx="965315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solidFill>
                  <a:schemeClr val="tx1"/>
                </a:solidFill>
              </a:rPr>
              <a:t>-Finally, to clear your stash, run </a:t>
            </a:r>
            <a:r>
              <a:rPr lang="en-US" sz="3200" i="1">
                <a:solidFill>
                  <a:schemeClr val="accent3"/>
                </a:solidFill>
                <a:latin typeface="Consolas"/>
              </a:rPr>
              <a:t>git stash clear</a:t>
            </a:r>
            <a:r>
              <a:rPr lang="en-US" sz="3200">
                <a:solidFill>
                  <a:schemeClr val="tx1"/>
                </a:solidFill>
              </a:rPr>
              <a:t>.</a:t>
            </a:r>
          </a:p>
        </p:txBody>
      </p:sp>
    </p:spTree>
    <p:extLst>
      <p:ext uri="{BB962C8B-B14F-4D97-AF65-F5344CB8AC3E}">
        <p14:creationId xmlns:p14="http://schemas.microsoft.com/office/powerpoint/2010/main" val="59390945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title"/>
          </p:nvPr>
        </p:nvSpPr>
        <p:spPr>
          <a:prstGeom prst="rect">
            <a:avLst/>
          </a:prstGeom>
        </p:spPr>
        <p:txBody>
          <a:bodyPr/>
          <a:lstStyle/>
          <a:p>
            <a:r>
              <a:rPr lang="en-US"/>
              <a:t>Branching</a:t>
            </a:r>
          </a:p>
        </p:txBody>
      </p:sp>
      <p:pic>
        <p:nvPicPr>
          <p:cNvPr id="5" name="Picture 5" descr="A screenshot of a computer&#10;&#10;Description generated with high confidence">
            <a:extLst>
              <a:ext uri="{FF2B5EF4-FFF2-40B4-BE49-F238E27FC236}">
                <a16:creationId xmlns:a16="http://schemas.microsoft.com/office/drawing/2014/main" id="{44CE1BB1-47E0-427A-906A-6D23FD0E1533}"/>
              </a:ext>
            </a:extLst>
          </p:cNvPr>
          <p:cNvPicPr>
            <a:picLocks noChangeAspect="1"/>
          </p:cNvPicPr>
          <p:nvPr/>
        </p:nvPicPr>
        <p:blipFill>
          <a:blip r:embed="rId2"/>
          <a:stretch>
            <a:fillRect/>
          </a:stretch>
        </p:blipFill>
        <p:spPr>
          <a:xfrm>
            <a:off x="2027346" y="3153239"/>
            <a:ext cx="20321153" cy="9554174"/>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title"/>
          </p:nvPr>
        </p:nvSpPr>
        <p:spPr>
          <a:xfrm>
            <a:off x="6893674" y="1661408"/>
            <a:ext cx="9366827" cy="2840182"/>
          </a:xfrm>
          <a:prstGeom prst="rect">
            <a:avLst/>
          </a:prstGeom>
        </p:spPr>
        <p:txBody>
          <a:bodyPr>
            <a:normAutofit fontScale="90000"/>
          </a:bodyPr>
          <a:lstStyle/>
          <a:p>
            <a:r>
              <a:rPr lang="en-US"/>
              <a:t>Branching Benefits</a:t>
            </a:r>
          </a:p>
        </p:txBody>
      </p:sp>
      <p:pic>
        <p:nvPicPr>
          <p:cNvPr id="2" name="Picture 2" descr="A person looking at the camera&#10;&#10;Description generated with very high confidence">
            <a:extLst>
              <a:ext uri="{FF2B5EF4-FFF2-40B4-BE49-F238E27FC236}">
                <a16:creationId xmlns:a16="http://schemas.microsoft.com/office/drawing/2014/main" id="{9FA69534-DC3A-4425-932B-58A0668A10DF}"/>
              </a:ext>
            </a:extLst>
          </p:cNvPr>
          <p:cNvPicPr>
            <a:picLocks noChangeAspect="1"/>
          </p:cNvPicPr>
          <p:nvPr/>
        </p:nvPicPr>
        <p:blipFill>
          <a:blip r:embed="rId2"/>
          <a:stretch>
            <a:fillRect/>
          </a:stretch>
        </p:blipFill>
        <p:spPr>
          <a:xfrm>
            <a:off x="7968680" y="5407255"/>
            <a:ext cx="7333561" cy="4353763"/>
          </a:xfrm>
          <a:prstGeom prst="rect">
            <a:avLst/>
          </a:prstGeom>
        </p:spPr>
      </p:pic>
      <p:sp>
        <p:nvSpPr>
          <p:cNvPr id="4" name="TextBox 3">
            <a:extLst>
              <a:ext uri="{FF2B5EF4-FFF2-40B4-BE49-F238E27FC236}">
                <a16:creationId xmlns:a16="http://schemas.microsoft.com/office/drawing/2014/main" id="{37E3290E-B9F3-4FC8-BA8F-ACA74D17676F}"/>
              </a:ext>
            </a:extLst>
          </p:cNvPr>
          <p:cNvSpPr txBox="1"/>
          <p:nvPr/>
        </p:nvSpPr>
        <p:spPr>
          <a:xfrm>
            <a:off x="5682247" y="9850142"/>
            <a:ext cx="11887199"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a:t>"One does not simply push to master"</a:t>
            </a:r>
          </a:p>
        </p:txBody>
      </p:sp>
    </p:spTree>
    <p:extLst>
      <p:ext uri="{BB962C8B-B14F-4D97-AF65-F5344CB8AC3E}">
        <p14:creationId xmlns:p14="http://schemas.microsoft.com/office/powerpoint/2010/main" val="306562673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B9F86B-6EA4-4AB1-B571-FE4095C87436}"/>
              </a:ext>
            </a:extLst>
          </p:cNvPr>
          <p:cNvSpPr txBox="1"/>
          <p:nvPr/>
        </p:nvSpPr>
        <p:spPr>
          <a:xfrm>
            <a:off x="1682135" y="2903274"/>
            <a:ext cx="20528972"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algn="l"/>
            <a:r>
              <a:rPr lang="en-US" sz="4000">
                <a:ea typeface="+mn-lt"/>
                <a:cs typeface="+mn-lt"/>
              </a:rPr>
              <a:t>-One of the biggest advantages of Git is its branching capabilities. Git branches are cheap and easy to merge. This facilitates the feature branch workflow popular with many Git users.</a:t>
            </a:r>
            <a:endParaRPr lang="en-US" sz="4000"/>
          </a:p>
          <a:p>
            <a:pPr algn="l"/>
            <a:endParaRPr lang="en-US" sz="4000">
              <a:ea typeface="+mn-lt"/>
              <a:cs typeface="+mn-lt"/>
            </a:endParaRPr>
          </a:p>
          <a:p>
            <a:pPr algn="l"/>
            <a:r>
              <a:rPr lang="en-US" sz="4000">
                <a:ea typeface="+mn-lt"/>
                <a:cs typeface="+mn-lt"/>
              </a:rPr>
              <a:t>-Feature branches provide an isolated environment for every change to your codebase. When a developer wants to start working on something—no matter how big or small—they create a new branch. This ensures that the master branch always contains production-quality code.</a:t>
            </a:r>
          </a:p>
          <a:p>
            <a:pPr algn="l"/>
            <a:endParaRPr lang="en-US" sz="4000"/>
          </a:p>
          <a:p>
            <a:pPr algn="l"/>
            <a:r>
              <a:rPr lang="en-US" sz="4000"/>
              <a:t>-</a:t>
            </a:r>
            <a:r>
              <a:rPr lang="en-US" sz="4000">
                <a:ea typeface="+mn-lt"/>
                <a:cs typeface="+mn-lt"/>
              </a:rPr>
              <a:t>Using feature branches is not only more reliable than directly editing production code, but it also provides organizational benefits.</a:t>
            </a:r>
          </a:p>
        </p:txBody>
      </p:sp>
      <p:sp>
        <p:nvSpPr>
          <p:cNvPr id="3" name="TextBox 2">
            <a:extLst>
              <a:ext uri="{FF2B5EF4-FFF2-40B4-BE49-F238E27FC236}">
                <a16:creationId xmlns:a16="http://schemas.microsoft.com/office/drawing/2014/main" id="{E3116C92-7D78-4107-AFF7-5A4BAA53D399}"/>
              </a:ext>
            </a:extLst>
          </p:cNvPr>
          <p:cNvSpPr txBox="1"/>
          <p:nvPr/>
        </p:nvSpPr>
        <p:spPr>
          <a:xfrm>
            <a:off x="1687334" y="793063"/>
            <a:ext cx="1100397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algn="l"/>
            <a:r>
              <a:rPr lang="en-US" sz="7200"/>
              <a:t>Feature Branch Workflow</a:t>
            </a:r>
          </a:p>
        </p:txBody>
      </p:sp>
      <p:sp>
        <p:nvSpPr>
          <p:cNvPr id="27" name="Flowchart: Connector 26">
            <a:extLst>
              <a:ext uri="{FF2B5EF4-FFF2-40B4-BE49-F238E27FC236}">
                <a16:creationId xmlns:a16="http://schemas.microsoft.com/office/drawing/2014/main" id="{5BC5E064-B0D2-4708-9F24-BD72A68328EE}"/>
              </a:ext>
            </a:extLst>
          </p:cNvPr>
          <p:cNvSpPr/>
          <p:nvPr/>
        </p:nvSpPr>
        <p:spPr>
          <a:xfrm>
            <a:off x="6073434" y="10513001"/>
            <a:ext cx="732620" cy="714259"/>
          </a:xfrm>
          <a:prstGeom prst="flowChartConnector">
            <a:avLst/>
          </a:prstGeom>
          <a:blipFill rotWithShape="1">
            <a:blip r:embed="rId2"/>
            <a:srcRect/>
            <a:tile tx="0" ty="0" sx="100000" sy="100000" flip="none" algn="tl"/>
          </a:blip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8" name="Flowchart: Connector 27">
            <a:extLst>
              <a:ext uri="{FF2B5EF4-FFF2-40B4-BE49-F238E27FC236}">
                <a16:creationId xmlns:a16="http://schemas.microsoft.com/office/drawing/2014/main" id="{018B0CAC-4C8A-4297-A7C9-00C3CB7E0A96}"/>
              </a:ext>
            </a:extLst>
          </p:cNvPr>
          <p:cNvSpPr/>
          <p:nvPr/>
        </p:nvSpPr>
        <p:spPr>
          <a:xfrm>
            <a:off x="7577255" y="10513197"/>
            <a:ext cx="732620" cy="714259"/>
          </a:xfrm>
          <a:prstGeom prst="flowChartConnector">
            <a:avLst/>
          </a:prstGeom>
          <a:blipFill rotWithShape="1">
            <a:blip r:embed="rId2"/>
            <a:srcRect/>
            <a:tile tx="0" ty="0" sx="100000" sy="100000" flip="none" algn="tl"/>
          </a:blipFill>
          <a:ln w="571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0" name="Flowchart: Connector 29">
            <a:extLst>
              <a:ext uri="{FF2B5EF4-FFF2-40B4-BE49-F238E27FC236}">
                <a16:creationId xmlns:a16="http://schemas.microsoft.com/office/drawing/2014/main" id="{E18F2B89-B6FE-4863-98FA-9C2484631968}"/>
              </a:ext>
            </a:extLst>
          </p:cNvPr>
          <p:cNvSpPr/>
          <p:nvPr/>
        </p:nvSpPr>
        <p:spPr>
          <a:xfrm>
            <a:off x="10878289" y="9266680"/>
            <a:ext cx="732620" cy="714259"/>
          </a:xfrm>
          <a:prstGeom prst="flowChartConnector">
            <a:avLst/>
          </a:prstGeom>
          <a:solidFill>
            <a:schemeClr val="bg1">
              <a:lumMod val="60000"/>
              <a:lumOff val="40000"/>
            </a:schemeClr>
          </a:solid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1" name="Flowchart: Connector 30">
            <a:extLst>
              <a:ext uri="{FF2B5EF4-FFF2-40B4-BE49-F238E27FC236}">
                <a16:creationId xmlns:a16="http://schemas.microsoft.com/office/drawing/2014/main" id="{23B58106-7549-4C08-BF84-1FB76E64E184}"/>
              </a:ext>
            </a:extLst>
          </p:cNvPr>
          <p:cNvSpPr/>
          <p:nvPr/>
        </p:nvSpPr>
        <p:spPr>
          <a:xfrm>
            <a:off x="12327101" y="9266876"/>
            <a:ext cx="732620" cy="714259"/>
          </a:xfrm>
          <a:prstGeom prst="flowChartConnector">
            <a:avLst/>
          </a:prstGeom>
          <a:solidFill>
            <a:schemeClr val="bg1">
              <a:lumMod val="60000"/>
              <a:lumOff val="40000"/>
            </a:schemeClr>
          </a:solid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2" name="Flowchart: Connector 31">
            <a:extLst>
              <a:ext uri="{FF2B5EF4-FFF2-40B4-BE49-F238E27FC236}">
                <a16:creationId xmlns:a16="http://schemas.microsoft.com/office/drawing/2014/main" id="{03F53493-17A7-4CF5-864E-12590171768D}"/>
              </a:ext>
            </a:extLst>
          </p:cNvPr>
          <p:cNvSpPr/>
          <p:nvPr/>
        </p:nvSpPr>
        <p:spPr>
          <a:xfrm>
            <a:off x="10878485" y="10513785"/>
            <a:ext cx="732620" cy="714259"/>
          </a:xfrm>
          <a:prstGeom prst="flowChartConnector">
            <a:avLst/>
          </a:prstGeom>
          <a:blipFill rotWithShape="1">
            <a:blip r:embed="rId2"/>
            <a:srcRect/>
            <a:tile tx="0" ty="0" sx="100000" sy="100000" flip="none" algn="tl"/>
          </a:blipFill>
          <a:ln w="571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4" name="Flowchart: Connector 33">
            <a:extLst>
              <a:ext uri="{FF2B5EF4-FFF2-40B4-BE49-F238E27FC236}">
                <a16:creationId xmlns:a16="http://schemas.microsoft.com/office/drawing/2014/main" id="{6C295ABC-8B8F-4F9F-B51D-62C22933643C}"/>
              </a:ext>
            </a:extLst>
          </p:cNvPr>
          <p:cNvSpPr/>
          <p:nvPr/>
        </p:nvSpPr>
        <p:spPr>
          <a:xfrm>
            <a:off x="15921525" y="11761086"/>
            <a:ext cx="732620" cy="714259"/>
          </a:xfrm>
          <a:prstGeom prst="flowChartConnector">
            <a:avLst/>
          </a:prstGeom>
          <a:solidFill>
            <a:schemeClr val="accent4">
              <a:lumMod val="75000"/>
            </a:schemeClr>
          </a:solidFill>
          <a:ln w="571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36" name="Flowchart: Connector 35">
            <a:extLst>
              <a:ext uri="{FF2B5EF4-FFF2-40B4-BE49-F238E27FC236}">
                <a16:creationId xmlns:a16="http://schemas.microsoft.com/office/drawing/2014/main" id="{24BF2205-F4C8-4716-B0B9-59E2BE9AECFF}"/>
              </a:ext>
            </a:extLst>
          </p:cNvPr>
          <p:cNvSpPr/>
          <p:nvPr/>
        </p:nvSpPr>
        <p:spPr>
          <a:xfrm>
            <a:off x="14436628" y="10532906"/>
            <a:ext cx="732620" cy="714259"/>
          </a:xfrm>
          <a:prstGeom prst="flowChartConnector">
            <a:avLst/>
          </a:prstGeom>
          <a:blipFill rotWithShape="1">
            <a:blip r:embed="rId2"/>
            <a:srcRect/>
            <a:tile tx="0" ty="0" sx="100000" sy="100000" flip="none" algn="tl"/>
          </a:blipFill>
          <a:ln w="571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cxnSp>
        <p:nvCxnSpPr>
          <p:cNvPr id="38" name="Straight Arrow Connector 37">
            <a:extLst>
              <a:ext uri="{FF2B5EF4-FFF2-40B4-BE49-F238E27FC236}">
                <a16:creationId xmlns:a16="http://schemas.microsoft.com/office/drawing/2014/main" id="{B5EA3108-A5AC-48F9-8C05-07FB58BEC64D}"/>
              </a:ext>
            </a:extLst>
          </p:cNvPr>
          <p:cNvCxnSpPr/>
          <p:nvPr/>
        </p:nvCxnSpPr>
        <p:spPr>
          <a:xfrm flipV="1">
            <a:off x="6794041" y="10862634"/>
            <a:ext cx="767508" cy="3673"/>
          </a:xfrm>
          <a:prstGeom prst="straightConnector1">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C9747F40-C0D0-4D2E-B506-47E89C39DAD2}"/>
              </a:ext>
            </a:extLst>
          </p:cNvPr>
          <p:cNvCxnSpPr>
            <a:cxnSpLocks/>
          </p:cNvCxnSpPr>
          <p:nvPr/>
        </p:nvCxnSpPr>
        <p:spPr>
          <a:xfrm flipV="1">
            <a:off x="8279526" y="10862830"/>
            <a:ext cx="767508" cy="3673"/>
          </a:xfrm>
          <a:prstGeom prst="straightConnector1">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40" name="Straight Arrow Connector 39">
            <a:extLst>
              <a:ext uri="{FF2B5EF4-FFF2-40B4-BE49-F238E27FC236}">
                <a16:creationId xmlns:a16="http://schemas.microsoft.com/office/drawing/2014/main" id="{178C9CAA-85E6-4C56-BA98-AE2148D16CCE}"/>
              </a:ext>
            </a:extLst>
          </p:cNvPr>
          <p:cNvCxnSpPr>
            <a:cxnSpLocks/>
          </p:cNvCxnSpPr>
          <p:nvPr/>
        </p:nvCxnSpPr>
        <p:spPr>
          <a:xfrm flipV="1">
            <a:off x="9765011" y="10863026"/>
            <a:ext cx="1098014" cy="3673"/>
          </a:xfrm>
          <a:prstGeom prst="straightConnector1">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41" name="Arc 40">
            <a:extLst>
              <a:ext uri="{FF2B5EF4-FFF2-40B4-BE49-F238E27FC236}">
                <a16:creationId xmlns:a16="http://schemas.microsoft.com/office/drawing/2014/main" id="{58A40037-E737-4C3C-B851-1FF6D310BEA5}"/>
              </a:ext>
            </a:extLst>
          </p:cNvPr>
          <p:cNvSpPr/>
          <p:nvPr/>
        </p:nvSpPr>
        <p:spPr>
          <a:xfrm rot="5700000">
            <a:off x="9037907" y="9494278"/>
            <a:ext cx="1538689" cy="1226542"/>
          </a:xfrm>
          <a:prstGeom prst="arc">
            <a:avLst/>
          </a:prstGeom>
          <a:noFill/>
          <a:ln w="57150" cap="flat">
            <a:solidFill>
              <a:srgbClr val="FFFFF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42" name="Arc 41">
            <a:extLst>
              <a:ext uri="{FF2B5EF4-FFF2-40B4-BE49-F238E27FC236}">
                <a16:creationId xmlns:a16="http://schemas.microsoft.com/office/drawing/2014/main" id="{FAB93F72-A5E8-4B68-89DF-488A587DC477}"/>
              </a:ext>
            </a:extLst>
          </p:cNvPr>
          <p:cNvSpPr/>
          <p:nvPr/>
        </p:nvSpPr>
        <p:spPr>
          <a:xfrm rot="16620000">
            <a:off x="10093705" y="9890832"/>
            <a:ext cx="1318351" cy="712422"/>
          </a:xfrm>
          <a:prstGeom prst="arc">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cxnSp>
        <p:nvCxnSpPr>
          <p:cNvPr id="43" name="Straight Arrow Connector 42">
            <a:extLst>
              <a:ext uri="{FF2B5EF4-FFF2-40B4-BE49-F238E27FC236}">
                <a16:creationId xmlns:a16="http://schemas.microsoft.com/office/drawing/2014/main" id="{1DB49923-7819-4AAA-AC91-1065E579DBAF}"/>
              </a:ext>
            </a:extLst>
          </p:cNvPr>
          <p:cNvCxnSpPr>
            <a:cxnSpLocks/>
          </p:cNvCxnSpPr>
          <p:nvPr/>
        </p:nvCxnSpPr>
        <p:spPr>
          <a:xfrm flipV="1">
            <a:off x="11562027" y="9597780"/>
            <a:ext cx="767508" cy="3673"/>
          </a:xfrm>
          <a:prstGeom prst="straightConnector1">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cxnSp>
        <p:nvCxnSpPr>
          <p:cNvPr id="44" name="Straight Arrow Connector 43">
            <a:extLst>
              <a:ext uri="{FF2B5EF4-FFF2-40B4-BE49-F238E27FC236}">
                <a16:creationId xmlns:a16="http://schemas.microsoft.com/office/drawing/2014/main" id="{4978CBE1-F854-487B-9B6E-CF47093B30B5}"/>
              </a:ext>
            </a:extLst>
          </p:cNvPr>
          <p:cNvCxnSpPr>
            <a:cxnSpLocks/>
          </p:cNvCxnSpPr>
          <p:nvPr/>
        </p:nvCxnSpPr>
        <p:spPr>
          <a:xfrm flipV="1">
            <a:off x="11562223" y="10844885"/>
            <a:ext cx="767508" cy="3673"/>
          </a:xfrm>
          <a:prstGeom prst="straightConnector1">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29" name="Flowchart: Connector 28">
            <a:extLst>
              <a:ext uri="{FF2B5EF4-FFF2-40B4-BE49-F238E27FC236}">
                <a16:creationId xmlns:a16="http://schemas.microsoft.com/office/drawing/2014/main" id="{75CFBBC5-FDC8-43FE-9BD4-06C394417DDA}"/>
              </a:ext>
            </a:extLst>
          </p:cNvPr>
          <p:cNvSpPr/>
          <p:nvPr/>
        </p:nvSpPr>
        <p:spPr>
          <a:xfrm>
            <a:off x="9044403" y="10513393"/>
            <a:ext cx="732620" cy="714259"/>
          </a:xfrm>
          <a:prstGeom prst="flowChartConnector">
            <a:avLst/>
          </a:prstGeom>
          <a:blipFill rotWithShape="1">
            <a:blip r:embed="rId2"/>
            <a:srcRect/>
            <a:tile tx="0" ty="0" sx="100000" sy="100000" flip="none" algn="tl"/>
          </a:blipFill>
          <a:ln w="571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cxnSp>
        <p:nvCxnSpPr>
          <p:cNvPr id="45" name="Straight Arrow Connector 44">
            <a:extLst>
              <a:ext uri="{FF2B5EF4-FFF2-40B4-BE49-F238E27FC236}">
                <a16:creationId xmlns:a16="http://schemas.microsoft.com/office/drawing/2014/main" id="{EBC2B241-C663-4BD5-B0B6-EFEC16331559}"/>
              </a:ext>
            </a:extLst>
          </p:cNvPr>
          <p:cNvCxnSpPr>
            <a:cxnSpLocks/>
          </p:cNvCxnSpPr>
          <p:nvPr/>
        </p:nvCxnSpPr>
        <p:spPr>
          <a:xfrm flipV="1">
            <a:off x="12955925" y="10845081"/>
            <a:ext cx="1483604" cy="3673"/>
          </a:xfrm>
          <a:prstGeom prst="straightConnector1">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33" name="Flowchart: Connector 32">
            <a:extLst>
              <a:ext uri="{FF2B5EF4-FFF2-40B4-BE49-F238E27FC236}">
                <a16:creationId xmlns:a16="http://schemas.microsoft.com/office/drawing/2014/main" id="{744417D4-FBB3-444B-9FBF-2F7302731BBB}"/>
              </a:ext>
            </a:extLst>
          </p:cNvPr>
          <p:cNvSpPr/>
          <p:nvPr/>
        </p:nvSpPr>
        <p:spPr>
          <a:xfrm>
            <a:off x="12327297" y="10513981"/>
            <a:ext cx="732620" cy="714259"/>
          </a:xfrm>
          <a:prstGeom prst="flowChartConnector">
            <a:avLst/>
          </a:prstGeom>
          <a:blipFill rotWithShape="1">
            <a:blip r:embed="rId2"/>
            <a:srcRect/>
            <a:tile tx="0" ty="0" sx="100000" sy="100000" flip="none" algn="tl"/>
          </a:blipFill>
          <a:ln w="571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46" name="Arc 45">
            <a:extLst>
              <a:ext uri="{FF2B5EF4-FFF2-40B4-BE49-F238E27FC236}">
                <a16:creationId xmlns:a16="http://schemas.microsoft.com/office/drawing/2014/main" id="{E17FD4EF-94D5-4F79-8143-3090703EA1DD}"/>
              </a:ext>
            </a:extLst>
          </p:cNvPr>
          <p:cNvSpPr/>
          <p:nvPr/>
        </p:nvSpPr>
        <p:spPr>
          <a:xfrm rot="21420000">
            <a:off x="12283735" y="10851404"/>
            <a:ext cx="1538689" cy="1226542"/>
          </a:xfrm>
          <a:prstGeom prst="arc">
            <a:avLst/>
          </a:prstGeom>
          <a:noFill/>
          <a:ln w="57150" cap="flat">
            <a:solidFill>
              <a:srgbClr val="FFFFFF"/>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47" name="Arc 46">
            <a:extLst>
              <a:ext uri="{FF2B5EF4-FFF2-40B4-BE49-F238E27FC236}">
                <a16:creationId xmlns:a16="http://schemas.microsoft.com/office/drawing/2014/main" id="{E0BF7AB3-A623-4BF1-95EE-5F3A3F6ADB70}"/>
              </a:ext>
            </a:extLst>
          </p:cNvPr>
          <p:cNvSpPr/>
          <p:nvPr/>
        </p:nvSpPr>
        <p:spPr>
          <a:xfrm rot="10740000">
            <a:off x="13814825" y="10679667"/>
            <a:ext cx="1281628" cy="1410157"/>
          </a:xfrm>
          <a:prstGeom prst="arc">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35" name="Flowchart: Connector 34">
            <a:extLst>
              <a:ext uri="{FF2B5EF4-FFF2-40B4-BE49-F238E27FC236}">
                <a16:creationId xmlns:a16="http://schemas.microsoft.com/office/drawing/2014/main" id="{9C6FA0D8-BA24-4BE8-9252-5A08DDB485D8}"/>
              </a:ext>
            </a:extLst>
          </p:cNvPr>
          <p:cNvSpPr/>
          <p:nvPr/>
        </p:nvSpPr>
        <p:spPr>
          <a:xfrm>
            <a:off x="14436432" y="11761282"/>
            <a:ext cx="732620" cy="714259"/>
          </a:xfrm>
          <a:prstGeom prst="flowChartConnector">
            <a:avLst/>
          </a:prstGeom>
          <a:solidFill>
            <a:schemeClr val="accent4">
              <a:lumMod val="75000"/>
            </a:schemeClr>
          </a:solidFill>
          <a:ln w="571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cxnSp>
        <p:nvCxnSpPr>
          <p:cNvPr id="48" name="Straight Arrow Connector 47">
            <a:extLst>
              <a:ext uri="{FF2B5EF4-FFF2-40B4-BE49-F238E27FC236}">
                <a16:creationId xmlns:a16="http://schemas.microsoft.com/office/drawing/2014/main" id="{7AF74EC9-37F5-49B4-AA48-9C2E0CEB8585}"/>
              </a:ext>
            </a:extLst>
          </p:cNvPr>
          <p:cNvCxnSpPr>
            <a:cxnSpLocks/>
          </p:cNvCxnSpPr>
          <p:nvPr/>
        </p:nvCxnSpPr>
        <p:spPr>
          <a:xfrm flipV="1">
            <a:off x="15156255" y="12091794"/>
            <a:ext cx="767508" cy="3673"/>
          </a:xfrm>
          <a:prstGeom prst="straightConnector1">
            <a:avLst/>
          </a:prstGeom>
          <a:noFill/>
          <a:ln w="57150" cap="flat">
            <a:solidFill>
              <a:schemeClr val="tx1"/>
            </a:solidFill>
            <a:prstDash val="solid"/>
            <a:miter lim="400000"/>
          </a:ln>
          <a:effectLst/>
          <a:sp3d/>
        </p:spPr>
        <p:style>
          <a:lnRef idx="0">
            <a:scrgbClr r="0" g="0" b="0"/>
          </a:lnRef>
          <a:fillRef idx="0">
            <a:scrgbClr r="0" g="0" b="0"/>
          </a:fillRef>
          <a:effectRef idx="0">
            <a:scrgbClr r="0" g="0" b="0"/>
          </a:effectRef>
          <a:fontRef idx="none"/>
        </p:style>
      </p:cxnSp>
      <p:sp>
        <p:nvSpPr>
          <p:cNvPr id="50" name="TextBox 49">
            <a:extLst>
              <a:ext uri="{FF2B5EF4-FFF2-40B4-BE49-F238E27FC236}">
                <a16:creationId xmlns:a16="http://schemas.microsoft.com/office/drawing/2014/main" id="{CB498A2D-F169-40CB-A5BC-776A45DB91D0}"/>
              </a:ext>
            </a:extLst>
          </p:cNvPr>
          <p:cNvSpPr txBox="1"/>
          <p:nvPr/>
        </p:nvSpPr>
        <p:spPr>
          <a:xfrm>
            <a:off x="10328359" y="8514924"/>
            <a:ext cx="3036984" cy="471924"/>
          </a:xfrm>
          <a:prstGeom prst="rect">
            <a:avLst/>
          </a:prstGeom>
          <a:solidFill>
            <a:schemeClr val="tx2"/>
          </a:solidFill>
          <a:ln w="57150" cap="flat">
            <a:solidFill>
              <a:schemeClr val="bg1">
                <a:lumMod val="60000"/>
                <a:lumOff val="40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400">
                <a:solidFill>
                  <a:schemeClr val="bg1">
                    <a:lumMod val="60000"/>
                    <a:lumOff val="40000"/>
                  </a:schemeClr>
                </a:solidFill>
              </a:rPr>
              <a:t>Nevin's feature branch</a:t>
            </a:r>
          </a:p>
        </p:txBody>
      </p:sp>
      <p:sp>
        <p:nvSpPr>
          <p:cNvPr id="51" name="TextBox 50">
            <a:extLst>
              <a:ext uri="{FF2B5EF4-FFF2-40B4-BE49-F238E27FC236}">
                <a16:creationId xmlns:a16="http://schemas.microsoft.com/office/drawing/2014/main" id="{A259D995-B949-4247-8276-5F9219BDD85D}"/>
              </a:ext>
            </a:extLst>
          </p:cNvPr>
          <p:cNvSpPr txBox="1"/>
          <p:nvPr/>
        </p:nvSpPr>
        <p:spPr>
          <a:xfrm>
            <a:off x="14032608" y="12659259"/>
            <a:ext cx="2908454" cy="471924"/>
          </a:xfrm>
          <a:prstGeom prst="rect">
            <a:avLst/>
          </a:prstGeom>
          <a:solidFill>
            <a:schemeClr val="tx2"/>
          </a:solidFill>
          <a:ln w="57150" cap="flat">
            <a:solidFill>
              <a:schemeClr val="accent4">
                <a:lumMod val="75000"/>
              </a:schemeClr>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400">
                <a:solidFill>
                  <a:schemeClr val="accent4">
                    <a:lumMod val="75000"/>
                  </a:schemeClr>
                </a:solidFill>
              </a:rPr>
              <a:t>Mike's feature branch</a:t>
            </a:r>
          </a:p>
        </p:txBody>
      </p:sp>
      <p:sp>
        <p:nvSpPr>
          <p:cNvPr id="52" name="TextBox 51">
            <a:extLst>
              <a:ext uri="{FF2B5EF4-FFF2-40B4-BE49-F238E27FC236}">
                <a16:creationId xmlns:a16="http://schemas.microsoft.com/office/drawing/2014/main" id="{FC9AD7FA-DE68-4108-8EFE-5DCC0EE02BA4}"/>
              </a:ext>
            </a:extLst>
          </p:cNvPr>
          <p:cNvSpPr txBox="1"/>
          <p:nvPr/>
        </p:nvSpPr>
        <p:spPr>
          <a:xfrm>
            <a:off x="3213838" y="10660513"/>
            <a:ext cx="2302527" cy="471924"/>
          </a:xfrm>
          <a:prstGeom prst="rect">
            <a:avLst/>
          </a:prstGeom>
          <a:solidFill>
            <a:schemeClr val="tx2"/>
          </a:solidFill>
          <a:ln w="5715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2400">
                <a:solidFill>
                  <a:srgbClr val="00B0F0"/>
                </a:solidFill>
              </a:rPr>
              <a:t>Master branch</a:t>
            </a:r>
          </a:p>
        </p:txBody>
      </p:sp>
    </p:spTree>
    <p:extLst>
      <p:ext uri="{BB962C8B-B14F-4D97-AF65-F5344CB8AC3E}">
        <p14:creationId xmlns:p14="http://schemas.microsoft.com/office/powerpoint/2010/main" val="247824317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F005BF-8CFB-4829-B546-2C6B7FDDC14E}"/>
              </a:ext>
            </a:extLst>
          </p:cNvPr>
          <p:cNvSpPr txBox="1"/>
          <p:nvPr/>
        </p:nvSpPr>
        <p:spPr>
          <a:xfrm>
            <a:off x="1769052" y="812180"/>
            <a:ext cx="10241971"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algn="l"/>
            <a:r>
              <a:rPr lang="en-US" sz="7200"/>
              <a:t>Distributed Development</a:t>
            </a:r>
          </a:p>
        </p:txBody>
      </p:sp>
      <p:sp>
        <p:nvSpPr>
          <p:cNvPr id="3" name="TextBox 2">
            <a:extLst>
              <a:ext uri="{FF2B5EF4-FFF2-40B4-BE49-F238E27FC236}">
                <a16:creationId xmlns:a16="http://schemas.microsoft.com/office/drawing/2014/main" id="{033146FA-E786-4AC3-B228-5E42BE725257}"/>
              </a:ext>
            </a:extLst>
          </p:cNvPr>
          <p:cNvSpPr txBox="1"/>
          <p:nvPr/>
        </p:nvSpPr>
        <p:spPr>
          <a:xfrm>
            <a:off x="1974697" y="3022255"/>
            <a:ext cx="18208335"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4000">
                <a:ea typeface="+mn-lt"/>
                <a:cs typeface="+mn-lt"/>
              </a:rPr>
              <a:t>-Each developer gets their own local repository, complete with a full history of commits.</a:t>
            </a:r>
          </a:p>
          <a:p>
            <a:pPr algn="l"/>
            <a:endParaRPr lang="en-US" sz="4000"/>
          </a:p>
          <a:p>
            <a:pPr algn="l"/>
            <a:r>
              <a:rPr lang="en-US" sz="4000">
                <a:ea typeface="+mn-lt"/>
                <a:cs typeface="+mn-lt"/>
              </a:rPr>
              <a:t>-And, similar to feature branches, distributed development creates a more reliable environment. Even if a developer obliterates their own repository, they can simply clone someone else’s and start anew.</a:t>
            </a:r>
            <a:endParaRPr lang="en-US" sz="4000"/>
          </a:p>
        </p:txBody>
      </p:sp>
      <p:pic>
        <p:nvPicPr>
          <p:cNvPr id="4" name="Picture 4" descr="A close up of a sign&#10;&#10;Description generated with high confidence">
            <a:extLst>
              <a:ext uri="{FF2B5EF4-FFF2-40B4-BE49-F238E27FC236}">
                <a16:creationId xmlns:a16="http://schemas.microsoft.com/office/drawing/2014/main" id="{2697A6D4-0D06-4D0D-A7C7-6A49DA6A0943}"/>
              </a:ext>
            </a:extLst>
          </p:cNvPr>
          <p:cNvPicPr>
            <a:picLocks noChangeAspect="1"/>
          </p:cNvPicPr>
          <p:nvPr/>
        </p:nvPicPr>
        <p:blipFill>
          <a:blip r:embed="rId2"/>
          <a:stretch>
            <a:fillRect/>
          </a:stretch>
        </p:blipFill>
        <p:spPr>
          <a:xfrm>
            <a:off x="5950664" y="7456505"/>
            <a:ext cx="10253030" cy="4451342"/>
          </a:xfrm>
          <a:prstGeom prst="rect">
            <a:avLst/>
          </a:prstGeom>
        </p:spPr>
      </p:pic>
    </p:spTree>
    <p:extLst>
      <p:ext uri="{BB962C8B-B14F-4D97-AF65-F5344CB8AC3E}">
        <p14:creationId xmlns:p14="http://schemas.microsoft.com/office/powerpoint/2010/main" val="273142698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FFEE7B-FACE-4DF8-BE15-12E116F893DA}"/>
              </a:ext>
            </a:extLst>
          </p:cNvPr>
          <p:cNvSpPr txBox="1"/>
          <p:nvPr/>
        </p:nvSpPr>
        <p:spPr>
          <a:xfrm>
            <a:off x="1700215" y="382994"/>
            <a:ext cx="7419109"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algn="l"/>
            <a:r>
              <a:rPr lang="en-US" sz="7200"/>
              <a:t>Pull Requests</a:t>
            </a:r>
          </a:p>
        </p:txBody>
      </p:sp>
      <p:sp>
        <p:nvSpPr>
          <p:cNvPr id="3" name="TextBox 2">
            <a:extLst>
              <a:ext uri="{FF2B5EF4-FFF2-40B4-BE49-F238E27FC236}">
                <a16:creationId xmlns:a16="http://schemas.microsoft.com/office/drawing/2014/main" id="{92CDC55C-71BC-4CD0-8358-C3396D770D6E}"/>
              </a:ext>
            </a:extLst>
          </p:cNvPr>
          <p:cNvSpPr txBox="1"/>
          <p:nvPr/>
        </p:nvSpPr>
        <p:spPr>
          <a:xfrm>
            <a:off x="1699346" y="1897905"/>
            <a:ext cx="19628426" cy="76123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algn="l"/>
            <a:r>
              <a:rPr lang="en-US" sz="4000">
                <a:ea typeface="+mn-lt"/>
                <a:cs typeface="+mn-lt"/>
              </a:rPr>
              <a:t>-A pull request is a way to ask another developer to merge one of your branches into their repository.</a:t>
            </a:r>
          </a:p>
          <a:p>
            <a:pPr algn="l"/>
            <a:endParaRPr lang="en-US" sz="4800"/>
          </a:p>
          <a:p>
            <a:pPr algn="l"/>
            <a:r>
              <a:rPr lang="en-US" sz="4000">
                <a:ea typeface="+mn-lt"/>
                <a:cs typeface="+mn-lt"/>
              </a:rPr>
              <a:t>-Since they’re essentially a comment thread attached to a feature branch, pull requests are extremely versatile.</a:t>
            </a:r>
          </a:p>
          <a:p>
            <a:pPr algn="l"/>
            <a:endParaRPr lang="en-US" sz="4000"/>
          </a:p>
          <a:p>
            <a:pPr algn="l"/>
            <a:r>
              <a:rPr lang="en-US" sz="4000">
                <a:ea typeface="+mn-lt"/>
                <a:cs typeface="+mn-lt"/>
              </a:rPr>
              <a:t>-Easy for project leads to keep track of changes, but also lets developers initiate discussions around their work before integrating it with the rest of the codebase.</a:t>
            </a:r>
            <a:endParaRPr lang="en-US" sz="4000"/>
          </a:p>
          <a:p>
            <a:pPr algn="l"/>
            <a:endParaRPr lang="en-US" sz="4000"/>
          </a:p>
          <a:p>
            <a:pPr algn="l"/>
            <a:r>
              <a:rPr lang="en-US" sz="4000"/>
              <a:t>-</a:t>
            </a:r>
            <a:r>
              <a:rPr lang="en-US" sz="4000">
                <a:ea typeface="+mn-lt"/>
                <a:cs typeface="+mn-lt"/>
              </a:rPr>
              <a:t>When a developer gets stuck with a hard problem, they can open a pull request to ask for help from the rest of the team. Alternatively, junior developers can be confident that they aren’t destroying the entire project by treating pull requests as a formal code review.</a:t>
            </a:r>
            <a:endParaRPr lang="en-US" sz="4000"/>
          </a:p>
        </p:txBody>
      </p:sp>
      <p:pic>
        <p:nvPicPr>
          <p:cNvPr id="6" name="Picture 6" descr="A picture containing game&#10;&#10;Description generated with very high confidence">
            <a:extLst>
              <a:ext uri="{FF2B5EF4-FFF2-40B4-BE49-F238E27FC236}">
                <a16:creationId xmlns:a16="http://schemas.microsoft.com/office/drawing/2014/main" id="{CD95C802-AB97-42A8-8459-CA12BF4D222F}"/>
              </a:ext>
            </a:extLst>
          </p:cNvPr>
          <p:cNvPicPr>
            <a:picLocks noChangeAspect="1"/>
          </p:cNvPicPr>
          <p:nvPr/>
        </p:nvPicPr>
        <p:blipFill>
          <a:blip r:embed="rId2"/>
          <a:stretch>
            <a:fillRect/>
          </a:stretch>
        </p:blipFill>
        <p:spPr>
          <a:xfrm>
            <a:off x="6918495" y="9504937"/>
            <a:ext cx="9151344" cy="4116954"/>
          </a:xfrm>
          <a:prstGeom prst="rect">
            <a:avLst/>
          </a:prstGeom>
        </p:spPr>
      </p:pic>
    </p:spTree>
    <p:extLst>
      <p:ext uri="{BB962C8B-B14F-4D97-AF65-F5344CB8AC3E}">
        <p14:creationId xmlns:p14="http://schemas.microsoft.com/office/powerpoint/2010/main" val="411660641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1EF9A7-3FB8-4CA1-94F0-D7AF01759B06}"/>
              </a:ext>
            </a:extLst>
          </p:cNvPr>
          <p:cNvSpPr/>
          <p:nvPr/>
        </p:nvSpPr>
        <p:spPr>
          <a:xfrm>
            <a:off x="15637573" y="8022852"/>
            <a:ext cx="7469434" cy="5486397"/>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2" name="TextBox 1">
            <a:extLst>
              <a:ext uri="{FF2B5EF4-FFF2-40B4-BE49-F238E27FC236}">
                <a16:creationId xmlns:a16="http://schemas.microsoft.com/office/drawing/2014/main" id="{657783D7-B00F-4C82-BCE2-993E9B7E2701}"/>
              </a:ext>
            </a:extLst>
          </p:cNvPr>
          <p:cNvSpPr txBox="1"/>
          <p:nvPr/>
        </p:nvSpPr>
        <p:spPr>
          <a:xfrm>
            <a:off x="1716555" y="892175"/>
            <a:ext cx="8527472"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algn="l"/>
            <a:r>
              <a:rPr lang="en-US" sz="7200"/>
              <a:t>Faster Release Cycle</a:t>
            </a:r>
          </a:p>
        </p:txBody>
      </p:sp>
      <p:sp>
        <p:nvSpPr>
          <p:cNvPr id="3" name="TextBox 2">
            <a:extLst>
              <a:ext uri="{FF2B5EF4-FFF2-40B4-BE49-F238E27FC236}">
                <a16:creationId xmlns:a16="http://schemas.microsoft.com/office/drawing/2014/main" id="{128390A3-FB49-421C-94EF-C971E1652586}"/>
              </a:ext>
            </a:extLst>
          </p:cNvPr>
          <p:cNvSpPr txBox="1"/>
          <p:nvPr/>
        </p:nvSpPr>
        <p:spPr>
          <a:xfrm>
            <a:off x="1717423" y="3426659"/>
            <a:ext cx="20528973" cy="56425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1pPr>
            <a:lvl2pPr marL="0" marR="0" indent="228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2pPr>
            <a:lvl3pPr marL="0" marR="0" indent="457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3pPr>
            <a:lvl4pPr marL="0" marR="0" indent="685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4pPr>
            <a:lvl5pPr marL="0" marR="0" indent="9144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lvl9pPr>
          </a:lstStyle>
          <a:p>
            <a:pPr algn="l"/>
            <a:r>
              <a:rPr lang="en-US" sz="3600">
                <a:ea typeface="+mn-lt"/>
                <a:cs typeface="+mn-lt"/>
              </a:rPr>
              <a:t>-The ultimate result of feature branches, distributed development, pull requests, and a stable community is a faster release cycle.</a:t>
            </a:r>
          </a:p>
          <a:p>
            <a:pPr algn="l"/>
            <a:endParaRPr lang="en-US" sz="3600">
              <a:ea typeface="+mn-lt"/>
              <a:cs typeface="+mn-lt"/>
            </a:endParaRPr>
          </a:p>
          <a:p>
            <a:pPr algn="l"/>
            <a:r>
              <a:rPr lang="en-US" sz="3600">
                <a:ea typeface="+mn-lt"/>
                <a:cs typeface="+mn-lt"/>
              </a:rPr>
              <a:t>-Using feature branches is not only more reliable than directly editing production code, but it also provides organizational benefits and greatly speed up production time.</a:t>
            </a:r>
            <a:endParaRPr lang="en-US" sz="3600"/>
          </a:p>
          <a:p>
            <a:pPr algn="l"/>
            <a:endParaRPr lang="en-US" sz="3600"/>
          </a:p>
          <a:p>
            <a:pPr algn="l"/>
            <a:r>
              <a:rPr lang="en-US" sz="3600"/>
              <a:t>-</a:t>
            </a:r>
            <a:r>
              <a:rPr lang="en-US" sz="3600">
                <a:ea typeface="+mn-lt"/>
                <a:cs typeface="+mn-lt"/>
              </a:rPr>
              <a:t>These capabilities facilitate an agile workflow where developers are encouraged to share smaller changes more frequently. In turn, changes can get pushed down the deployment pipeline faster than the monolithic releases common with centralized version control systems.</a:t>
            </a:r>
          </a:p>
          <a:p>
            <a:pPr algn="l"/>
            <a:endParaRPr lang="en-US" sz="3600"/>
          </a:p>
        </p:txBody>
      </p:sp>
      <p:pic>
        <p:nvPicPr>
          <p:cNvPr id="4" name="Picture 4" descr="A picture containing room, device, clock&#10;&#10;Description generated with very high confidence">
            <a:extLst>
              <a:ext uri="{FF2B5EF4-FFF2-40B4-BE49-F238E27FC236}">
                <a16:creationId xmlns:a16="http://schemas.microsoft.com/office/drawing/2014/main" id="{CB41874E-CC12-4964-85EE-671DCDB26066}"/>
              </a:ext>
            </a:extLst>
          </p:cNvPr>
          <p:cNvPicPr>
            <a:picLocks noChangeAspect="1"/>
          </p:cNvPicPr>
          <p:nvPr/>
        </p:nvPicPr>
        <p:blipFill>
          <a:blip r:embed="rId2"/>
          <a:stretch>
            <a:fillRect/>
          </a:stretch>
        </p:blipFill>
        <p:spPr>
          <a:xfrm>
            <a:off x="15907748" y="8249433"/>
            <a:ext cx="6892886" cy="5051531"/>
          </a:xfrm>
          <a:prstGeom prst="rect">
            <a:avLst/>
          </a:prstGeom>
        </p:spPr>
      </p:pic>
      <p:sp>
        <p:nvSpPr>
          <p:cNvPr id="6" name="TextBox 5">
            <a:extLst>
              <a:ext uri="{FF2B5EF4-FFF2-40B4-BE49-F238E27FC236}">
                <a16:creationId xmlns:a16="http://schemas.microsoft.com/office/drawing/2014/main" id="{9B48B587-FF4C-49E0-A6E4-5F0BD8155579}"/>
              </a:ext>
            </a:extLst>
          </p:cNvPr>
          <p:cNvSpPr txBox="1"/>
          <p:nvPr/>
        </p:nvSpPr>
        <p:spPr>
          <a:xfrm>
            <a:off x="1725297" y="9040388"/>
            <a:ext cx="13704982" cy="23185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600">
                <a:ea typeface="+mn-lt"/>
                <a:cs typeface="+mn-lt"/>
              </a:rPr>
              <a:t>-More frequent releases means more frequent customer feedback and faster updates in reaction to that feedback. Instead of waiting for the next release 8 weeks from now, you can push a solution out to customers as quickly as your developers can write the code.</a:t>
            </a:r>
            <a:endParaRPr lang="en-US" sz="3600"/>
          </a:p>
        </p:txBody>
      </p:sp>
    </p:spTree>
    <p:extLst>
      <p:ext uri="{BB962C8B-B14F-4D97-AF65-F5344CB8AC3E}">
        <p14:creationId xmlns:p14="http://schemas.microsoft.com/office/powerpoint/2010/main" val="6120022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p:cNvSpPr>
          <p:nvPr>
            <p:ph type="title"/>
          </p:nvPr>
        </p:nvSpPr>
        <p:spPr>
          <a:prstGeom prst="rect">
            <a:avLst/>
          </a:prstGeom>
        </p:spPr>
        <p:txBody>
          <a:bodyPr/>
          <a:lstStyle/>
          <a:p>
            <a:r>
              <a:t>Basic Commands</a:t>
            </a:r>
            <a:r>
              <a:rPr lang="en-US"/>
              <a:t> (Branching)</a:t>
            </a:r>
            <a:endParaRPr/>
          </a:p>
        </p:txBody>
      </p:sp>
      <p:sp>
        <p:nvSpPr>
          <p:cNvPr id="251" name="Shape 251"/>
          <p:cNvSpPr>
            <a:spLocks noGrp="1"/>
          </p:cNvSpPr>
          <p:nvPr>
            <p:ph type="body" idx="1"/>
          </p:nvPr>
        </p:nvSpPr>
        <p:spPr>
          <a:xfrm>
            <a:off x="1473200" y="3905250"/>
            <a:ext cx="21437600" cy="8039100"/>
          </a:xfrm>
          <a:prstGeom prst="rect">
            <a:avLst/>
          </a:prstGeom>
        </p:spPr>
        <p:txBody>
          <a:bodyPr>
            <a:normAutofit fontScale="92500" lnSpcReduction="20000"/>
          </a:bodyPr>
          <a:lstStyle/>
          <a:p>
            <a:r>
              <a:t>git branch</a:t>
            </a:r>
            <a:r>
              <a:rPr lang="en-US"/>
              <a:t>  </a:t>
            </a:r>
            <a:r>
              <a:t> </a:t>
            </a:r>
            <a:r>
              <a:rPr>
                <a:solidFill>
                  <a:schemeClr val="accent5">
                    <a:hueOff val="-444211"/>
                    <a:satOff val="-14915"/>
                    <a:lumOff val="22857"/>
                  </a:schemeClr>
                </a:solidFill>
              </a:rPr>
              <a:t>// lists all local branches in repo</a:t>
            </a:r>
          </a:p>
          <a:p>
            <a:r>
              <a:t>git log</a:t>
            </a:r>
            <a:r>
              <a:rPr lang="en-US"/>
              <a:t>  </a:t>
            </a:r>
            <a:r>
              <a:t> </a:t>
            </a:r>
            <a:r>
              <a:rPr>
                <a:solidFill>
                  <a:schemeClr val="accent5">
                    <a:hueOff val="-444211"/>
                    <a:satOff val="-14915"/>
                    <a:lumOff val="22857"/>
                  </a:schemeClr>
                </a:solidFill>
              </a:rPr>
              <a:t>// lists all commits in current branch’s history</a:t>
            </a:r>
          </a:p>
          <a:p>
            <a:r>
              <a:t>git branch [branch-name]</a:t>
            </a:r>
            <a:r>
              <a:rPr lang="en-US">
                <a:solidFill>
                  <a:schemeClr val="accent5">
                    <a:hueOff val="-444211"/>
                    <a:satOff val="-14915"/>
                    <a:lumOff val="22857"/>
                  </a:schemeClr>
                </a:solidFill>
              </a:rPr>
              <a:t>  </a:t>
            </a:r>
            <a:r>
              <a:rPr>
                <a:solidFill>
                  <a:schemeClr val="accent5">
                    <a:hueOff val="-444211"/>
                    <a:satOff val="-14915"/>
                    <a:lumOff val="22857"/>
                  </a:schemeClr>
                </a:solidFill>
              </a:rPr>
              <a:t> // creates new branch</a:t>
            </a:r>
            <a:endParaRPr lang="en-US">
              <a:solidFill>
                <a:schemeClr val="accent5">
                  <a:hueOff val="-444211"/>
                  <a:satOff val="-14915"/>
                  <a:lumOff val="22857"/>
                </a:schemeClr>
              </a:solidFill>
            </a:endParaRPr>
          </a:p>
          <a:p>
            <a:r>
              <a:t>git checkout [branch-name]</a:t>
            </a:r>
            <a:r>
              <a:rPr lang="en-US"/>
              <a:t>  </a:t>
            </a:r>
            <a:r>
              <a:t> </a:t>
            </a:r>
            <a:r>
              <a:rPr>
                <a:solidFill>
                  <a:schemeClr val="accent5">
                    <a:hueOff val="-444211"/>
                    <a:satOff val="-14915"/>
                    <a:lumOff val="22857"/>
                  </a:schemeClr>
                </a:solidFill>
              </a:rPr>
              <a:t>// switches to branch</a:t>
            </a:r>
          </a:p>
          <a:p>
            <a:r>
              <a:rPr lang="en-US"/>
              <a:t>git checkout -b  [branch-name] </a:t>
            </a:r>
            <a:r>
              <a:rPr lang="en-US">
                <a:ea typeface="+mn-lt"/>
                <a:cs typeface="+mn-lt"/>
              </a:rPr>
              <a:t> </a:t>
            </a:r>
            <a:r>
              <a:rPr lang="en-US">
                <a:solidFill>
                  <a:schemeClr val="accent5">
                    <a:hueOff val="-444211"/>
                    <a:satOff val="-14915"/>
                    <a:lumOff val="22857"/>
                  </a:schemeClr>
                </a:solidFill>
                <a:ea typeface="+mn-lt"/>
                <a:cs typeface="+mn-lt"/>
              </a:rPr>
              <a:t>// creates then switches to branch</a:t>
            </a:r>
            <a:endParaRPr lang="en-US">
              <a:solidFill>
                <a:schemeClr val="accent5">
                  <a:hueOff val="-444211"/>
                  <a:satOff val="-14915"/>
                  <a:lumOff val="22857"/>
                </a:schemeClr>
              </a:solidFill>
            </a:endParaRPr>
          </a:p>
          <a:p>
            <a:r>
              <a:t>git merge [branch-name]</a:t>
            </a:r>
            <a:r>
              <a:rPr lang="en-US"/>
              <a:t>  </a:t>
            </a:r>
            <a:r>
              <a:t> </a:t>
            </a:r>
            <a:r>
              <a:rPr>
                <a:solidFill>
                  <a:schemeClr val="accent5">
                    <a:hueOff val="-444211"/>
                    <a:satOff val="-14915"/>
                    <a:lumOff val="22857"/>
                  </a:schemeClr>
                </a:solidFill>
              </a:rPr>
              <a:t>// combine branch into current branch</a:t>
            </a:r>
          </a:p>
          <a:p>
            <a:r>
              <a:t>git branch -d [branch-name]</a:t>
            </a:r>
            <a:r>
              <a:rPr lang="en-US"/>
              <a:t>  </a:t>
            </a:r>
            <a:r>
              <a:t> </a:t>
            </a:r>
            <a:r>
              <a:rPr>
                <a:solidFill>
                  <a:schemeClr val="accent5">
                    <a:hueOff val="-444211"/>
                    <a:satOff val="-14915"/>
                    <a:lumOff val="22857"/>
                  </a:schemeClr>
                </a:solidFill>
              </a:rPr>
              <a:t>// delete branch</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text on a white background&#10;&#10;Description generated with high confidence">
            <a:extLst>
              <a:ext uri="{FF2B5EF4-FFF2-40B4-BE49-F238E27FC236}">
                <a16:creationId xmlns:a16="http://schemas.microsoft.com/office/drawing/2014/main" id="{68B033F6-DECF-4AB0-88BE-793FB8E62762}"/>
              </a:ext>
            </a:extLst>
          </p:cNvPr>
          <p:cNvPicPr>
            <a:picLocks noChangeAspect="1"/>
          </p:cNvPicPr>
          <p:nvPr/>
        </p:nvPicPr>
        <p:blipFill>
          <a:blip r:embed="rId2"/>
          <a:stretch>
            <a:fillRect/>
          </a:stretch>
        </p:blipFill>
        <p:spPr>
          <a:xfrm>
            <a:off x="994081" y="2794950"/>
            <a:ext cx="5319645" cy="1540419"/>
          </a:xfrm>
          <a:prstGeom prst="rect">
            <a:avLst/>
          </a:prstGeom>
        </p:spPr>
      </p:pic>
      <p:pic>
        <p:nvPicPr>
          <p:cNvPr id="8" name="Picture 8" descr="A close up of text on a black background&#10;&#10;Description generated with high confidence">
            <a:extLst>
              <a:ext uri="{FF2B5EF4-FFF2-40B4-BE49-F238E27FC236}">
                <a16:creationId xmlns:a16="http://schemas.microsoft.com/office/drawing/2014/main" id="{4F69C5BE-5495-406F-BEA1-F9C05DFF7CE5}"/>
              </a:ext>
            </a:extLst>
          </p:cNvPr>
          <p:cNvPicPr>
            <a:picLocks noChangeAspect="1"/>
          </p:cNvPicPr>
          <p:nvPr/>
        </p:nvPicPr>
        <p:blipFill>
          <a:blip r:embed="rId3"/>
          <a:stretch>
            <a:fillRect/>
          </a:stretch>
        </p:blipFill>
        <p:spPr>
          <a:xfrm>
            <a:off x="6470921" y="5036984"/>
            <a:ext cx="5700644" cy="2769086"/>
          </a:xfrm>
          <a:prstGeom prst="rect">
            <a:avLst/>
          </a:prstGeom>
        </p:spPr>
      </p:pic>
      <p:sp>
        <p:nvSpPr>
          <p:cNvPr id="11" name="Rectangle 10">
            <a:extLst>
              <a:ext uri="{FF2B5EF4-FFF2-40B4-BE49-F238E27FC236}">
                <a16:creationId xmlns:a16="http://schemas.microsoft.com/office/drawing/2014/main" id="{77B754EA-CEBE-4CAA-AA8A-EA9DEB86E5E0}"/>
              </a:ext>
            </a:extLst>
          </p:cNvPr>
          <p:cNvSpPr/>
          <p:nvPr/>
        </p:nvSpPr>
        <p:spPr>
          <a:xfrm>
            <a:off x="10655129" y="5053353"/>
            <a:ext cx="1716044" cy="612353"/>
          </a:xfrm>
          <a:prstGeom prst="rect">
            <a:avLst/>
          </a:prstGeom>
          <a:solidFill>
            <a:schemeClr val="accent4"/>
          </a:solidFill>
          <a:ln w="12700" cap="flat">
            <a:solidFill>
              <a:srgbClr val="4472C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a:t>master</a:t>
            </a:r>
          </a:p>
        </p:txBody>
      </p:sp>
      <p:sp>
        <p:nvSpPr>
          <p:cNvPr id="5" name="Rectangle 4">
            <a:extLst>
              <a:ext uri="{FF2B5EF4-FFF2-40B4-BE49-F238E27FC236}">
                <a16:creationId xmlns:a16="http://schemas.microsoft.com/office/drawing/2014/main" id="{7C9A71D8-3971-4884-B141-7E0D947B21EB}"/>
              </a:ext>
            </a:extLst>
          </p:cNvPr>
          <p:cNvSpPr/>
          <p:nvPr/>
        </p:nvSpPr>
        <p:spPr>
          <a:xfrm flipH="1">
            <a:off x="10485082" y="7146990"/>
            <a:ext cx="1881131" cy="533479"/>
          </a:xfrm>
          <a:prstGeom prst="rect">
            <a:avLst/>
          </a:prstGeom>
          <a:solidFill>
            <a:schemeClr val="accent4"/>
          </a:solidFill>
          <a:ln w="12700" cap="flat">
            <a:solidFill>
              <a:srgbClr val="4472C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a:t>newBranch</a:t>
            </a:r>
          </a:p>
        </p:txBody>
      </p:sp>
      <p:sp>
        <p:nvSpPr>
          <p:cNvPr id="7" name="Rectangle 6">
            <a:extLst>
              <a:ext uri="{FF2B5EF4-FFF2-40B4-BE49-F238E27FC236}">
                <a16:creationId xmlns:a16="http://schemas.microsoft.com/office/drawing/2014/main" id="{00E1F085-30BA-4E2F-BA93-872355C197A8}"/>
              </a:ext>
            </a:extLst>
          </p:cNvPr>
          <p:cNvSpPr/>
          <p:nvPr/>
        </p:nvSpPr>
        <p:spPr>
          <a:xfrm>
            <a:off x="4960602" y="2802578"/>
            <a:ext cx="1352361" cy="595035"/>
          </a:xfrm>
          <a:prstGeom prst="rect">
            <a:avLst/>
          </a:prstGeom>
          <a:solidFill>
            <a:schemeClr val="accent4"/>
          </a:solidFill>
          <a:ln w="12700" cap="flat">
            <a:solidFill>
              <a:srgbClr val="4472C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a:t>master</a:t>
            </a:r>
          </a:p>
        </p:txBody>
      </p:sp>
      <p:sp>
        <p:nvSpPr>
          <p:cNvPr id="3" name="TextBox 2">
            <a:extLst>
              <a:ext uri="{FF2B5EF4-FFF2-40B4-BE49-F238E27FC236}">
                <a16:creationId xmlns:a16="http://schemas.microsoft.com/office/drawing/2014/main" id="{B06E3724-D078-410F-90C8-03294286FCF8}"/>
              </a:ext>
            </a:extLst>
          </p:cNvPr>
          <p:cNvSpPr txBox="1"/>
          <p:nvPr/>
        </p:nvSpPr>
        <p:spPr>
          <a:xfrm>
            <a:off x="6750986" y="2602841"/>
            <a:ext cx="6758512"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solidFill>
                  <a:srgbClr val="FFFF00"/>
                </a:solidFill>
                <a:latin typeface="Consolas"/>
              </a:rPr>
              <a:t>$ git checkout -b newBranch</a:t>
            </a:r>
            <a:endParaRPr lang="en-US" sz="3200" b="0" i="0" u="none" strike="noStrike" cap="none" spc="0" normalizeH="0" baseline="0">
              <a:ln>
                <a:noFill/>
              </a:ln>
              <a:solidFill>
                <a:srgbClr val="FFFF00"/>
              </a:solidFill>
              <a:effectLst>
                <a:outerShdw blurRad="50800" dist="38100" dir="5400000" rotWithShape="0">
                  <a:srgbClr val="000000"/>
                </a:outerShdw>
              </a:effectLst>
              <a:uFillTx/>
              <a:latin typeface="Consolas"/>
              <a:ea typeface="+mn-ea"/>
              <a:cs typeface="+mn-cs"/>
            </a:endParaRPr>
          </a:p>
        </p:txBody>
      </p:sp>
      <p:sp>
        <p:nvSpPr>
          <p:cNvPr id="2" name="Arrow: Bent-Up 1">
            <a:extLst>
              <a:ext uri="{FF2B5EF4-FFF2-40B4-BE49-F238E27FC236}">
                <a16:creationId xmlns:a16="http://schemas.microsoft.com/office/drawing/2014/main" id="{8EB3ECDA-739B-4DFD-8A6F-BDA24FFD2487}"/>
              </a:ext>
            </a:extLst>
          </p:cNvPr>
          <p:cNvSpPr/>
          <p:nvPr/>
        </p:nvSpPr>
        <p:spPr>
          <a:xfrm flipV="1">
            <a:off x="6810457" y="3387229"/>
            <a:ext cx="4972118" cy="1450570"/>
          </a:xfrm>
          <a:prstGeom prst="bentUpArrow">
            <a:avLst/>
          </a:prstGeom>
          <a:blipFill rotWithShape="1">
            <a:blip r:embed="rId4"/>
            <a:srcRect/>
            <a:tile tx="0" ty="0" sx="100000" sy="100000" flip="none" algn="tl"/>
          </a:blip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pic>
        <p:nvPicPr>
          <p:cNvPr id="4" name="Picture 9" descr="A picture containing text, clock, road&#10;&#10;Description generated with very high confidence">
            <a:extLst>
              <a:ext uri="{FF2B5EF4-FFF2-40B4-BE49-F238E27FC236}">
                <a16:creationId xmlns:a16="http://schemas.microsoft.com/office/drawing/2014/main" id="{28FB3FE7-F7FA-4501-AE98-25B8D3C216AB}"/>
              </a:ext>
            </a:extLst>
          </p:cNvPr>
          <p:cNvPicPr>
            <a:picLocks noChangeAspect="1"/>
          </p:cNvPicPr>
          <p:nvPr/>
        </p:nvPicPr>
        <p:blipFill>
          <a:blip r:embed="rId5"/>
          <a:stretch>
            <a:fillRect/>
          </a:stretch>
        </p:blipFill>
        <p:spPr>
          <a:xfrm>
            <a:off x="12398915" y="8545815"/>
            <a:ext cx="7696199" cy="2788643"/>
          </a:xfrm>
          <a:prstGeom prst="rect">
            <a:avLst/>
          </a:prstGeom>
        </p:spPr>
      </p:pic>
      <p:sp>
        <p:nvSpPr>
          <p:cNvPr id="12" name="Rectangle 11">
            <a:extLst>
              <a:ext uri="{FF2B5EF4-FFF2-40B4-BE49-F238E27FC236}">
                <a16:creationId xmlns:a16="http://schemas.microsoft.com/office/drawing/2014/main" id="{5578DDC1-FCE3-42CC-BAF3-1B039B8F63B1}"/>
              </a:ext>
            </a:extLst>
          </p:cNvPr>
          <p:cNvSpPr/>
          <p:nvPr/>
        </p:nvSpPr>
        <p:spPr>
          <a:xfrm>
            <a:off x="16352354" y="8599386"/>
            <a:ext cx="1716044" cy="612353"/>
          </a:xfrm>
          <a:prstGeom prst="rect">
            <a:avLst/>
          </a:prstGeom>
          <a:solidFill>
            <a:schemeClr val="accent4"/>
          </a:solidFill>
          <a:ln w="12700" cap="flat">
            <a:solidFill>
              <a:srgbClr val="4472C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200"/>
              <a:t>master</a:t>
            </a:r>
          </a:p>
        </p:txBody>
      </p:sp>
      <p:sp>
        <p:nvSpPr>
          <p:cNvPr id="14" name="Rectangle 13">
            <a:extLst>
              <a:ext uri="{FF2B5EF4-FFF2-40B4-BE49-F238E27FC236}">
                <a16:creationId xmlns:a16="http://schemas.microsoft.com/office/drawing/2014/main" id="{2FEDE17F-C63F-43C0-9895-922CE5904D12}"/>
              </a:ext>
            </a:extLst>
          </p:cNvPr>
          <p:cNvSpPr/>
          <p:nvPr/>
        </p:nvSpPr>
        <p:spPr>
          <a:xfrm flipH="1">
            <a:off x="18264662" y="10641394"/>
            <a:ext cx="1881131" cy="533479"/>
          </a:xfrm>
          <a:prstGeom prst="rect">
            <a:avLst/>
          </a:prstGeom>
          <a:solidFill>
            <a:schemeClr val="accent4"/>
          </a:solidFill>
          <a:ln w="12700" cap="flat">
            <a:solidFill>
              <a:srgbClr val="4472C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2800" err="1"/>
              <a:t>newBranch</a:t>
            </a:r>
            <a:endParaRPr lang="en-US" sz="2800"/>
          </a:p>
        </p:txBody>
      </p:sp>
      <p:sp>
        <p:nvSpPr>
          <p:cNvPr id="10" name="Arrow: Down 9">
            <a:extLst>
              <a:ext uri="{FF2B5EF4-FFF2-40B4-BE49-F238E27FC236}">
                <a16:creationId xmlns:a16="http://schemas.microsoft.com/office/drawing/2014/main" id="{FE6B5CA0-3D79-441D-9884-44551C82240E}"/>
              </a:ext>
            </a:extLst>
          </p:cNvPr>
          <p:cNvSpPr/>
          <p:nvPr/>
        </p:nvSpPr>
        <p:spPr>
          <a:xfrm>
            <a:off x="18828940" y="6412418"/>
            <a:ext cx="727084" cy="3004634"/>
          </a:xfrm>
          <a:prstGeom prst="downArrow">
            <a:avLst/>
          </a:prstGeom>
          <a:blipFill rotWithShape="1">
            <a:blip r:embed="rId4"/>
            <a:srcRect/>
            <a:tile tx="0" ty="0" sx="100000" sy="100000" flip="none" algn="tl"/>
          </a:blip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5" name="TextBox 14">
            <a:extLst>
              <a:ext uri="{FF2B5EF4-FFF2-40B4-BE49-F238E27FC236}">
                <a16:creationId xmlns:a16="http://schemas.microsoft.com/office/drawing/2014/main" id="{2136C12A-CD75-4A87-9C7F-B5C37AEBC495}"/>
              </a:ext>
            </a:extLst>
          </p:cNvPr>
          <p:cNvSpPr txBox="1"/>
          <p:nvPr/>
        </p:nvSpPr>
        <p:spPr>
          <a:xfrm>
            <a:off x="13756135" y="5443608"/>
            <a:ext cx="6308241" cy="6123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solidFill>
                  <a:srgbClr val="FFFF00"/>
                </a:solidFill>
                <a:latin typeface="Consolas"/>
              </a:rPr>
              <a:t>$ git commit -m "Added..."</a:t>
            </a:r>
            <a:endParaRPr lang="en-US" sz="3200" b="0" i="0" u="none" strike="noStrike" cap="none" spc="0" normalizeH="0" baseline="0">
              <a:ln>
                <a:noFill/>
              </a:ln>
              <a:solidFill>
                <a:srgbClr val="FFFF00"/>
              </a:solidFill>
              <a:effectLst>
                <a:outerShdw blurRad="50800" dist="38100" dir="5400000" rotWithShape="0">
                  <a:srgbClr val="000000"/>
                </a:outerShdw>
              </a:effectLst>
              <a:uFillTx/>
              <a:latin typeface="Consolas"/>
              <a:ea typeface="+mn-ea"/>
              <a:cs typeface="+mn-cs"/>
            </a:endParaRPr>
          </a:p>
        </p:txBody>
      </p:sp>
      <p:sp>
        <p:nvSpPr>
          <p:cNvPr id="16" name="TextBox 15">
            <a:extLst>
              <a:ext uri="{FF2B5EF4-FFF2-40B4-BE49-F238E27FC236}">
                <a16:creationId xmlns:a16="http://schemas.microsoft.com/office/drawing/2014/main" id="{65107F06-84F4-4E20-B915-A711E184E9BE}"/>
              </a:ext>
            </a:extLst>
          </p:cNvPr>
          <p:cNvSpPr txBox="1"/>
          <p:nvPr/>
        </p:nvSpPr>
        <p:spPr>
          <a:xfrm>
            <a:off x="989587" y="8601266"/>
            <a:ext cx="9791699" cy="3549690"/>
          </a:xfrm>
          <a:prstGeom prst="rect">
            <a:avLst/>
          </a:prstGeom>
          <a:noFill/>
          <a:ln w="12700" cap="flat">
            <a:solidFill>
              <a:srgbClr val="00B0F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sz="3200">
                <a:solidFill>
                  <a:srgbClr val="FFFF00"/>
                </a:solidFill>
                <a:latin typeface="Consolas"/>
                <a:ea typeface="+mn-lt"/>
                <a:cs typeface="+mn-lt"/>
              </a:rPr>
              <a:t>$ git checkout -b </a:t>
            </a:r>
            <a:r>
              <a:rPr lang="en-US" sz="3200" err="1">
                <a:solidFill>
                  <a:srgbClr val="FFFF00"/>
                </a:solidFill>
                <a:latin typeface="Consolas"/>
                <a:ea typeface="+mn-lt"/>
                <a:cs typeface="+mn-lt"/>
              </a:rPr>
              <a:t>newBranch</a:t>
            </a:r>
            <a:endParaRPr lang="en-US" err="1">
              <a:solidFill>
                <a:srgbClr val="FFFF00"/>
              </a:solidFill>
              <a:latin typeface="Consolas"/>
            </a:endParaRPr>
          </a:p>
          <a:p>
            <a:pPr algn="l"/>
            <a:r>
              <a:rPr lang="en-US" sz="3200"/>
              <a:t>Creates a new branch and moves the head to that branch.</a:t>
            </a:r>
          </a:p>
          <a:p>
            <a:pPr algn="l"/>
            <a:endParaRPr lang="en-US" sz="3200">
              <a:ea typeface="+mn-lt"/>
              <a:cs typeface="+mn-lt"/>
            </a:endParaRPr>
          </a:p>
          <a:p>
            <a:pPr algn="l"/>
            <a:r>
              <a:rPr lang="en-US" sz="3200">
                <a:solidFill>
                  <a:srgbClr val="FFFF00"/>
                </a:solidFill>
                <a:latin typeface="Consolas"/>
                <a:ea typeface="+mn-lt"/>
                <a:cs typeface="+mn-lt"/>
              </a:rPr>
              <a:t>$ git commit -m "c</a:t>
            </a:r>
            <a:r>
              <a:rPr lang="en-US" sz="3200" i="1">
                <a:solidFill>
                  <a:srgbClr val="FFFF00"/>
                </a:solidFill>
                <a:latin typeface="Consolas"/>
                <a:ea typeface="+mn-lt"/>
                <a:cs typeface="+mn-lt"/>
              </a:rPr>
              <a:t>ommit message here"</a:t>
            </a:r>
            <a:endParaRPr lang="en-US">
              <a:latin typeface="Consolas"/>
            </a:endParaRPr>
          </a:p>
          <a:p>
            <a:pPr algn="l"/>
            <a:r>
              <a:rPr lang="en-US" sz="3200"/>
              <a:t>Commiting will move that branch ahead because your head is pointing to it.</a:t>
            </a:r>
          </a:p>
        </p:txBody>
      </p:sp>
      <p:sp>
        <p:nvSpPr>
          <p:cNvPr id="17" name="TextBox 16">
            <a:extLst>
              <a:ext uri="{FF2B5EF4-FFF2-40B4-BE49-F238E27FC236}">
                <a16:creationId xmlns:a16="http://schemas.microsoft.com/office/drawing/2014/main" id="{7762E136-4FEE-4057-AA06-AC493851F271}"/>
              </a:ext>
            </a:extLst>
          </p:cNvPr>
          <p:cNvSpPr txBox="1"/>
          <p:nvPr/>
        </p:nvSpPr>
        <p:spPr>
          <a:xfrm>
            <a:off x="997339" y="504547"/>
            <a:ext cx="7921337" cy="9951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en-US"/>
              <a:t>Creating a new Branch</a:t>
            </a:r>
            <a:endParaRPr kumimoji="0" lang="en-US"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9" name="Rectangle 8">
            <a:extLst>
              <a:ext uri="{FF2B5EF4-FFF2-40B4-BE49-F238E27FC236}">
                <a16:creationId xmlns:a16="http://schemas.microsoft.com/office/drawing/2014/main" id="{E525607C-02AA-494E-B2B6-B41FDF98135F}"/>
              </a:ext>
            </a:extLst>
          </p:cNvPr>
          <p:cNvSpPr/>
          <p:nvPr/>
        </p:nvSpPr>
        <p:spPr>
          <a:xfrm>
            <a:off x="12774633" y="6185207"/>
            <a:ext cx="6664036" cy="360218"/>
          </a:xfrm>
          <a:prstGeom prst="rect">
            <a:avLst/>
          </a:prstGeom>
          <a:blipFill rotWithShape="1">
            <a:blip r:embed="rId4"/>
            <a:srcRect/>
            <a:tile tx="0" ty="0" sx="100000" sy="100000" flip="none" algn="tl"/>
          </a:blipFill>
          <a:ln w="12700"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
        <p:nvSpPr>
          <p:cNvPr id="13" name="Rectangle 12">
            <a:extLst>
              <a:ext uri="{FF2B5EF4-FFF2-40B4-BE49-F238E27FC236}">
                <a16:creationId xmlns:a16="http://schemas.microsoft.com/office/drawing/2014/main" id="{EBCB0401-27F2-488D-A187-D573ADA6B1BB}"/>
              </a:ext>
            </a:extLst>
          </p:cNvPr>
          <p:cNvSpPr/>
          <p:nvPr/>
        </p:nvSpPr>
        <p:spPr>
          <a:xfrm>
            <a:off x="19030881" y="6418009"/>
            <a:ext cx="325581" cy="1000989"/>
          </a:xfrm>
          <a:prstGeom prst="rect">
            <a:avLst/>
          </a:prstGeom>
          <a:blipFill rotWithShape="1">
            <a:blip r:embed="rId4"/>
            <a:srcRect/>
            <a:tile tx="0" ty="0" sx="100000" sy="100000" flip="none" algn="tl"/>
          </a:bli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endParaRPr>
          </a:p>
        </p:txBody>
      </p:sp>
    </p:spTree>
    <p:extLst>
      <p:ext uri="{BB962C8B-B14F-4D97-AF65-F5344CB8AC3E}">
        <p14:creationId xmlns:p14="http://schemas.microsoft.com/office/powerpoint/2010/main" val="256495245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Industrial">
  <a:themeElements>
    <a:clrScheme name="Industrial">
      <a:dk1>
        <a:srgbClr val="BC00FF"/>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dustrial">
  <a:themeElements>
    <a:clrScheme name="Industrial">
      <a:dk1>
        <a:srgbClr val="000000"/>
      </a:dk1>
      <a:lt1>
        <a:srgbClr val="FFFFFF"/>
      </a:lt1>
      <a:dk2>
        <a:srgbClr val="53585F"/>
      </a:dk2>
      <a:lt2>
        <a:srgbClr val="DCDEE0"/>
      </a:lt2>
      <a:accent1>
        <a:srgbClr val="0073CF"/>
      </a:accent1>
      <a:accent2>
        <a:srgbClr val="1A941F"/>
      </a:accent2>
      <a:accent3>
        <a:srgbClr val="DCBD23"/>
      </a:accent3>
      <a:accent4>
        <a:srgbClr val="DE6A10"/>
      </a:accent4>
      <a:accent5>
        <a:srgbClr val="C82506"/>
      </a:accent5>
      <a:accent6>
        <a:srgbClr val="773F9B"/>
      </a:accent6>
      <a:hlink>
        <a:srgbClr val="0000FF"/>
      </a:hlink>
      <a:folHlink>
        <a:srgbClr val="FF00FF"/>
      </a:folHlink>
    </a:clrScheme>
    <a:fontScheme name="Industrial">
      <a:majorFont>
        <a:latin typeface="Helvetica Neue Light"/>
        <a:ea typeface="Helvetica Neue Light"/>
        <a:cs typeface="Helvetica Neue Light"/>
      </a:majorFont>
      <a:minorFont>
        <a:latin typeface="Helvetica Neue Light"/>
        <a:ea typeface="Helvetica Neue Light"/>
        <a:cs typeface="Helvetica Neue Light"/>
      </a:minorFont>
    </a:fontScheme>
    <a:fmtScheme name="Indust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FFFFFF"/>
            </a:solidFill>
            <a:effectLst>
              <a:outerShdw blurRad="50800" dist="38100" dir="5400000" rotWithShape="0">
                <a:srgbClr val="000000"/>
              </a:outerShdw>
            </a:effectLst>
            <a:uFillTx/>
            <a:latin typeface="+mn-lt"/>
            <a:ea typeface="+mn-ea"/>
            <a:cs typeface="+mn-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Industrial</vt:lpstr>
      <vt:lpstr>presents Advanced source control </vt:lpstr>
      <vt:lpstr>Branching</vt:lpstr>
      <vt:lpstr>Branching Benefits</vt:lpstr>
      <vt:lpstr>PowerPoint Presentation</vt:lpstr>
      <vt:lpstr>PowerPoint Presentation</vt:lpstr>
      <vt:lpstr>PowerPoint Presentation</vt:lpstr>
      <vt:lpstr>PowerPoint Presentation</vt:lpstr>
      <vt:lpstr>Basic Commands (Branching)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presents Source Control: Git and Github</dc:title>
  <dc:creator>Andrew Llewellyn</dc:creator>
  <cp:revision>35</cp:revision>
  <dcterms:modified xsi:type="dcterms:W3CDTF">2020-04-02T21:42:44Z</dcterms:modified>
</cp:coreProperties>
</file>