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70" r:id="rId4"/>
    <p:sldId id="271" r:id="rId5"/>
    <p:sldId id="272" r:id="rId6"/>
    <p:sldId id="273" r:id="rId7"/>
    <p:sldId id="274" r:id="rId8"/>
    <p:sldId id="269" r:id="rId9"/>
  </p:sldIdLst>
  <p:sldSz cx="24384000" cy="13716000"/>
  <p:notesSz cx="6858000" cy="9144000"/>
  <p:defaultTextStyle>
    <a:lvl1pPr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algn="ctr" defTabSz="825500">
      <a:defRPr sz="5800">
        <a:solidFill>
          <a:srgbClr val="FFFFFF"/>
        </a:solidFill>
        <a:effectLst>
          <a:outerShdw blurRad="50800" dist="38100" dir="5400000" rotWithShape="0">
            <a:srgbClr val="000000"/>
          </a:outerShdw>
        </a:effectLst>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319D2-ABB1-4B49-B1B4-F43288EAD1FC}" v="9" dt="2020-02-27T15:36:55.46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26" autoAdjust="0"/>
  </p:normalViewPr>
  <p:slideViewPr>
    <p:cSldViewPr snapToGrid="0">
      <p:cViewPr varScale="1">
        <p:scale>
          <a:sx n="34" d="100"/>
          <a:sy n="34" d="100"/>
        </p:scale>
        <p:origin x="126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le Powell" userId="7404058e-e750-4ddf-8422-1b090c2a6655" providerId="ADAL" clId="{A68319D2-ABB1-4B49-B1B4-F43288EAD1FC}"/>
    <pc:docChg chg="custSel modSld">
      <pc:chgData name="Gabrielle Powell" userId="7404058e-e750-4ddf-8422-1b090c2a6655" providerId="ADAL" clId="{A68319D2-ABB1-4B49-B1B4-F43288EAD1FC}" dt="2020-02-27T15:36:59.945" v="1069" actId="1076"/>
      <pc:docMkLst>
        <pc:docMk/>
      </pc:docMkLst>
      <pc:sldChg chg="modSp mod modNotesTx">
        <pc:chgData name="Gabrielle Powell" userId="7404058e-e750-4ddf-8422-1b090c2a6655" providerId="ADAL" clId="{A68319D2-ABB1-4B49-B1B4-F43288EAD1FC}" dt="2020-02-25T20:14:20.807" v="781" actId="108"/>
        <pc:sldMkLst>
          <pc:docMk/>
          <pc:sldMk cId="0" sldId="257"/>
        </pc:sldMkLst>
        <pc:spChg chg="mod">
          <ac:chgData name="Gabrielle Powell" userId="7404058e-e750-4ddf-8422-1b090c2a6655" providerId="ADAL" clId="{A68319D2-ABB1-4B49-B1B4-F43288EAD1FC}" dt="2020-02-25T20:14:20.807" v="781" actId="108"/>
          <ac:spMkLst>
            <pc:docMk/>
            <pc:sldMk cId="0" sldId="257"/>
            <ac:spMk id="37" creationId="{00000000-0000-0000-0000-000000000000}"/>
          </ac:spMkLst>
        </pc:spChg>
      </pc:sldChg>
      <pc:sldChg chg="modNotesTx">
        <pc:chgData name="Gabrielle Powell" userId="7404058e-e750-4ddf-8422-1b090c2a6655" providerId="ADAL" clId="{A68319D2-ABB1-4B49-B1B4-F43288EAD1FC}" dt="2020-02-17T21:31:30.834" v="272" actId="20577"/>
        <pc:sldMkLst>
          <pc:docMk/>
          <pc:sldMk cId="2796097995" sldId="270"/>
        </pc:sldMkLst>
      </pc:sldChg>
      <pc:sldChg chg="modSp modNotesTx">
        <pc:chgData name="Gabrielle Powell" userId="7404058e-e750-4ddf-8422-1b090c2a6655" providerId="ADAL" clId="{A68319D2-ABB1-4B49-B1B4-F43288EAD1FC}" dt="2020-02-25T20:24:57.469" v="782" actId="20577"/>
        <pc:sldMkLst>
          <pc:docMk/>
          <pc:sldMk cId="3705957807" sldId="271"/>
        </pc:sldMkLst>
        <pc:spChg chg="mod">
          <ac:chgData name="Gabrielle Powell" userId="7404058e-e750-4ddf-8422-1b090c2a6655" providerId="ADAL" clId="{A68319D2-ABB1-4B49-B1B4-F43288EAD1FC}" dt="2020-02-17T21:23:43.384" v="123" actId="20577"/>
          <ac:spMkLst>
            <pc:docMk/>
            <pc:sldMk cId="3705957807" sldId="271"/>
            <ac:spMk id="3" creationId="{49999FD7-AE5D-444E-92E0-C04632899CC6}"/>
          </ac:spMkLst>
        </pc:spChg>
      </pc:sldChg>
      <pc:sldChg chg="addSp modSp mod modAnim modNotesTx">
        <pc:chgData name="Gabrielle Powell" userId="7404058e-e750-4ddf-8422-1b090c2a6655" providerId="ADAL" clId="{A68319D2-ABB1-4B49-B1B4-F43288EAD1FC}" dt="2020-02-27T15:36:38.645" v="1067" actId="1076"/>
        <pc:sldMkLst>
          <pc:docMk/>
          <pc:sldMk cId="245674827" sldId="272"/>
        </pc:sldMkLst>
        <pc:picChg chg="add mod">
          <ac:chgData name="Gabrielle Powell" userId="7404058e-e750-4ddf-8422-1b090c2a6655" providerId="ADAL" clId="{A68319D2-ABB1-4B49-B1B4-F43288EAD1FC}" dt="2020-02-27T15:36:38.645" v="1067" actId="1076"/>
          <ac:picMkLst>
            <pc:docMk/>
            <pc:sldMk cId="245674827" sldId="272"/>
            <ac:picMk id="4" creationId="{2C8576C9-A211-4971-B07F-A3CB85303388}"/>
          </ac:picMkLst>
        </pc:picChg>
      </pc:sldChg>
      <pc:sldChg chg="addSp modSp mod modAnim">
        <pc:chgData name="Gabrielle Powell" userId="7404058e-e750-4ddf-8422-1b090c2a6655" providerId="ADAL" clId="{A68319D2-ABB1-4B49-B1B4-F43288EAD1FC}" dt="2020-02-27T15:36:59.945" v="1069" actId="1076"/>
        <pc:sldMkLst>
          <pc:docMk/>
          <pc:sldMk cId="272889766" sldId="273"/>
        </pc:sldMkLst>
        <pc:spChg chg="mod">
          <ac:chgData name="Gabrielle Powell" userId="7404058e-e750-4ddf-8422-1b090c2a6655" providerId="ADAL" clId="{A68319D2-ABB1-4B49-B1B4-F43288EAD1FC}" dt="2020-02-17T21:47:29.191" v="420" actId="27636"/>
          <ac:spMkLst>
            <pc:docMk/>
            <pc:sldMk cId="272889766" sldId="273"/>
            <ac:spMk id="3" creationId="{1980DC9E-C86A-4971-848D-DFA052EFF5C9}"/>
          </ac:spMkLst>
        </pc:spChg>
        <pc:picChg chg="add mod">
          <ac:chgData name="Gabrielle Powell" userId="7404058e-e750-4ddf-8422-1b090c2a6655" providerId="ADAL" clId="{A68319D2-ABB1-4B49-B1B4-F43288EAD1FC}" dt="2020-02-27T15:36:59.945" v="1069" actId="1076"/>
          <ac:picMkLst>
            <pc:docMk/>
            <pc:sldMk cId="272889766" sldId="273"/>
            <ac:picMk id="4" creationId="{F3F96504-BDBB-4F98-9317-67247F6AFC4C}"/>
          </ac:picMkLst>
        </pc:picChg>
      </pc:sldChg>
      <pc:sldChg chg="modNotesTx">
        <pc:chgData name="Gabrielle Powell" userId="7404058e-e750-4ddf-8422-1b090c2a6655" providerId="ADAL" clId="{A68319D2-ABB1-4B49-B1B4-F43288EAD1FC}" dt="2020-02-17T22:05:20.099" v="755" actId="20577"/>
        <pc:sldMkLst>
          <pc:docMk/>
          <pc:sldMk cId="1731035415"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82017977"/>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word for weakness is “opportunity” </a:t>
            </a:r>
          </a:p>
          <a:p>
            <a:r>
              <a:rPr lang="en-US" dirty="0"/>
              <a:t>	-opportunity for growth, learning</a:t>
            </a:r>
          </a:p>
        </p:txBody>
      </p:sp>
    </p:spTree>
    <p:extLst>
      <p:ext uri="{BB962C8B-B14F-4D97-AF65-F5344CB8AC3E}">
        <p14:creationId xmlns:p14="http://schemas.microsoft.com/office/powerpoint/2010/main" val="405300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 careful to avoid clichés and generalities</a:t>
            </a:r>
          </a:p>
          <a:p>
            <a:r>
              <a:rPr lang="en-US" dirty="0"/>
              <a:t>When possible, give examples of how you applied these in the real world.</a:t>
            </a:r>
          </a:p>
          <a:p>
            <a:endParaRPr lang="en-US" dirty="0"/>
          </a:p>
          <a:p>
            <a:endParaRPr lang="en-US" dirty="0"/>
          </a:p>
        </p:txBody>
      </p:sp>
    </p:spTree>
    <p:extLst>
      <p:ext uri="{BB962C8B-B14F-4D97-AF65-F5344CB8AC3E}">
        <p14:creationId xmlns:p14="http://schemas.microsoft.com/office/powerpoint/2010/main" val="359835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Same notes as above</a:t>
            </a:r>
          </a:p>
          <a:p>
            <a:r>
              <a:rPr lang="en-US" dirty="0"/>
              <a:t>-watch for clichés and give specific examples when possible</a:t>
            </a:r>
          </a:p>
          <a:p>
            <a:r>
              <a:rPr lang="en-US" dirty="0"/>
              <a:t>-how are you improving upon your weaknesses</a:t>
            </a:r>
          </a:p>
        </p:txBody>
      </p:sp>
    </p:spTree>
    <p:extLst>
      <p:ext uri="{BB962C8B-B14F-4D97-AF65-F5344CB8AC3E}">
        <p14:creationId xmlns:p14="http://schemas.microsoft.com/office/powerpoint/2010/main" val="36362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interview: “What are your strengths/greatest strengths?” SIMILAR TO “Why should we hire you?”/”why are you the best fit for this position”</a:t>
            </a:r>
          </a:p>
          <a:p>
            <a:r>
              <a:rPr lang="en-US" dirty="0"/>
              <a:t>ALL OF THESE QUESTIONS/ANSWERS ARE RELATED</a:t>
            </a:r>
            <a:br>
              <a:rPr lang="en-US" dirty="0"/>
            </a:br>
            <a:endParaRPr lang="en-US" dirty="0"/>
          </a:p>
        </p:txBody>
      </p:sp>
    </p:spTree>
    <p:extLst>
      <p:ext uri="{BB962C8B-B14F-4D97-AF65-F5344CB8AC3E}">
        <p14:creationId xmlns:p14="http://schemas.microsoft.com/office/powerpoint/2010/main" val="1043001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8135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 a fan of Myers-Briggs</a:t>
            </a:r>
          </a:p>
          <a:p>
            <a:r>
              <a:rPr lang="en-US" dirty="0"/>
              <a:t>What are you struggling with? (what do you tend to talk about during stand ups</a:t>
            </a:r>
            <a:r>
              <a:rPr lang="en-US"/>
              <a:t>?) What types of tasks?</a:t>
            </a:r>
          </a:p>
          <a:p>
            <a:endParaRPr lang="en-US" dirty="0"/>
          </a:p>
          <a:p>
            <a:endParaRPr lang="en-US" dirty="0"/>
          </a:p>
        </p:txBody>
      </p:sp>
    </p:spTree>
    <p:extLst>
      <p:ext uri="{BB962C8B-B14F-4D97-AF65-F5344CB8AC3E}">
        <p14:creationId xmlns:p14="http://schemas.microsoft.com/office/powerpoint/2010/main" val="282251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473200" y="1790700"/>
            <a:ext cx="21437600" cy="49276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6" name="Shape 6"/>
          <p:cNvSpPr>
            <a:spLocks noGrp="1"/>
          </p:cNvSpPr>
          <p:nvPr>
            <p:ph type="body"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473200" y="9575800"/>
            <a:ext cx="21437600" cy="17145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9" name="Shape 9"/>
          <p:cNvSpPr>
            <a:spLocks noGrp="1"/>
          </p:cNvSpPr>
          <p:nvPr>
            <p:ph type="body"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473200" y="5143500"/>
            <a:ext cx="21437600" cy="3429000"/>
          </a:xfrm>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473200" y="1803400"/>
            <a:ext cx="9639300" cy="4927600"/>
          </a:xfrm>
          <a:prstGeom prst="rect">
            <a:avLst/>
          </a:prstGeom>
        </p:spPr>
        <p:txBody>
          <a:bodyPr anchor="b"/>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14" name="Shape 14"/>
          <p:cNvSpPr>
            <a:spLocks noGrp="1"/>
          </p:cNvSpPr>
          <p:nvPr>
            <p:ph type="body"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pPr lvl="0">
              <a:defRPr sz="1800">
                <a:solidFill>
                  <a:srgbClr val="000000"/>
                </a:solidFill>
                <a:effectLst/>
              </a:defRPr>
            </a:pPr>
            <a:r>
              <a:rPr sz="58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58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58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58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5800">
                <a:solidFill>
                  <a:srgbClr val="73B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19" name="Shape 19"/>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473200" y="1930400"/>
            <a:ext cx="21437600" cy="9855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26" name="Shape 26"/>
          <p:cNvSpPr/>
          <p:nvPr/>
        </p:nvSpPr>
        <p:spPr>
          <a:xfrm>
            <a:off x="11493490" y="6373383"/>
            <a:ext cx="1396722" cy="96923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solidFill>
                  <a:srgbClr val="000000"/>
                </a:solidFill>
                <a:effectLst/>
              </a:defRPr>
            </a:pPr>
            <a:r>
              <a:rPr sz="5800">
                <a:solidFill>
                  <a:srgbClr val="FFFFFF"/>
                </a:solidFill>
                <a:effectLst>
                  <a:outerShdw blurRad="50800" dist="38100" dir="5400000" rotWithShape="0">
                    <a:srgbClr val="000000"/>
                  </a:outerShdw>
                </a:effectLst>
              </a:rPr>
              <a:t>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Title Text</a:t>
            </a:r>
          </a:p>
        </p:txBody>
      </p:sp>
      <p:sp>
        <p:nvSpPr>
          <p:cNvPr id="3" name="Shape 3"/>
          <p:cNvSpPr>
            <a:spLocks noGrp="1"/>
          </p:cNvSpPr>
          <p:nvPr>
            <p:ph type="body" idx="1"/>
          </p:nvPr>
        </p:nvSpPr>
        <p:spPr>
          <a:xfrm>
            <a:off x="1473200" y="3898900"/>
            <a:ext cx="21437600" cy="8039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buBlip>
                <a:blip r:embed="rId12"/>
              </a:buBlip>
            </a:lvl1pPr>
            <a:lvl2pPr>
              <a:buBlip>
                <a:blip r:embed="rId12"/>
              </a:buBlip>
            </a:lvl2pPr>
            <a:lvl3pPr>
              <a:buBlip>
                <a:blip r:embed="rId12"/>
              </a:buBlip>
            </a:lvl3pPr>
            <a:lvl4pPr>
              <a:buBlip>
                <a:blip r:embed="rId12"/>
              </a:buBlip>
            </a:lvl4pPr>
            <a:lvl5pPr>
              <a:buBlip>
                <a:blip r:embed="rId12"/>
              </a:buBlip>
            </a:lvl5pPr>
          </a:lstStyle>
          <a:p>
            <a:pPr lvl="0">
              <a:defRPr sz="1800">
                <a:solidFill>
                  <a:srgbClr val="000000"/>
                </a:solidFill>
                <a:effectLst/>
              </a:defRPr>
            </a:pPr>
            <a:r>
              <a:rPr sz="50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50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50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50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5000">
                <a:solidFill>
                  <a:srgbClr val="FFFFFF"/>
                </a:solidFill>
                <a:effectLst>
                  <a:outerShdw blurRad="50800" dist="38100" dir="5400000" rotWithShape="0">
                    <a:srgbClr val="000000"/>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 id="2147483659" r:id="rId8"/>
    <p:sldLayoutId id="2147483660" r:id="rId9"/>
  </p:sldLayoutIdLst>
  <p:transition spd="med"/>
  <p:txStyles>
    <p:titleStyle>
      <a:lvl1pPr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defTabSz="825500">
        <a:defRPr sz="10000">
          <a:solidFill>
            <a:srgbClr val="FFFFFF"/>
          </a:solidFill>
          <a:effectLst>
            <a:outerShdw blurRad="50800" dist="38100" dir="5400000" rotWithShape="0">
              <a:srgbClr val="000000"/>
            </a:outerShdw>
          </a:effectLst>
          <a:latin typeface="+mn-lt"/>
          <a:ea typeface="+mn-ea"/>
          <a:cs typeface="+mn-cs"/>
          <a:sym typeface="Helvetica Neue Light"/>
        </a:defRPr>
      </a:lvl9pPr>
    </p:titleStyle>
    <p:bodyStyle>
      <a:lvl1pPr marL="635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1pPr>
      <a:lvl2pPr marL="1270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2pPr>
      <a:lvl3pPr marL="1905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3pPr>
      <a:lvl4pPr marL="2540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4pPr>
      <a:lvl5pPr marL="3175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5pPr>
      <a:lvl6pPr marL="3810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6pPr>
      <a:lvl7pPr marL="4445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7pPr>
      <a:lvl8pPr marL="5080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8pPr>
      <a:lvl9pPr marL="5715000" indent="-635000" defTabSz="825500">
        <a:spcBef>
          <a:spcPts val="5100"/>
        </a:spcBef>
        <a:buSzPct val="30000"/>
        <a:buBlip>
          <a:blip r:embed="rId12"/>
        </a:buBlip>
        <a:defRPr sz="5000">
          <a:solidFill>
            <a:srgbClr val="FFFFFF"/>
          </a:solidFill>
          <a:effectLst>
            <a:outerShdw blurRad="50800" dist="38100" dir="5400000" rotWithShape="0">
              <a:srgbClr val="000000"/>
            </a:outerShdw>
          </a:effectLst>
          <a:latin typeface="+mn-lt"/>
          <a:ea typeface="+mn-ea"/>
          <a:cs typeface="+mn-cs"/>
          <a:sym typeface="Helvetica Neue Light"/>
        </a:defRPr>
      </a:lvl9pPr>
    </p:bodyStyle>
    <p:otherStyle>
      <a:lvl1pPr algn="r" defTabSz="825500">
        <a:defRPr b="1">
          <a:solidFill>
            <a:schemeClr val="tx1"/>
          </a:solidFill>
          <a:latin typeface="+mn-lt"/>
          <a:ea typeface="+mn-ea"/>
          <a:cs typeface="+mn-cs"/>
          <a:sym typeface="Helvetica Neue"/>
        </a:defRPr>
      </a:lvl1pPr>
      <a:lvl2pPr indent="228600" algn="r" defTabSz="825500">
        <a:defRPr b="1">
          <a:solidFill>
            <a:schemeClr val="tx1"/>
          </a:solidFill>
          <a:latin typeface="+mn-lt"/>
          <a:ea typeface="+mn-ea"/>
          <a:cs typeface="+mn-cs"/>
          <a:sym typeface="Helvetica Neue"/>
        </a:defRPr>
      </a:lvl2pPr>
      <a:lvl3pPr indent="457200" algn="r" defTabSz="825500">
        <a:defRPr b="1">
          <a:solidFill>
            <a:schemeClr val="tx1"/>
          </a:solidFill>
          <a:latin typeface="+mn-lt"/>
          <a:ea typeface="+mn-ea"/>
          <a:cs typeface="+mn-cs"/>
          <a:sym typeface="Helvetica Neue"/>
        </a:defRPr>
      </a:lvl3pPr>
      <a:lvl4pPr indent="685800" algn="r" defTabSz="825500">
        <a:defRPr b="1">
          <a:solidFill>
            <a:schemeClr val="tx1"/>
          </a:solidFill>
          <a:latin typeface="+mn-lt"/>
          <a:ea typeface="+mn-ea"/>
          <a:cs typeface="+mn-cs"/>
          <a:sym typeface="Helvetica Neue"/>
        </a:defRPr>
      </a:lvl4pPr>
      <a:lvl5pPr indent="914400" algn="r" defTabSz="825500">
        <a:defRPr b="1">
          <a:solidFill>
            <a:schemeClr val="tx1"/>
          </a:solidFill>
          <a:latin typeface="+mn-lt"/>
          <a:ea typeface="+mn-ea"/>
          <a:cs typeface="+mn-cs"/>
          <a:sym typeface="Helvetica Neue"/>
        </a:defRPr>
      </a:lvl5pPr>
      <a:lvl6pPr indent="1143000" algn="r" defTabSz="825500">
        <a:defRPr b="1">
          <a:solidFill>
            <a:schemeClr val="tx1"/>
          </a:solidFill>
          <a:latin typeface="+mn-lt"/>
          <a:ea typeface="+mn-ea"/>
          <a:cs typeface="+mn-cs"/>
          <a:sym typeface="Helvetica Neue"/>
        </a:defRPr>
      </a:lvl6pPr>
      <a:lvl7pPr indent="1371600" algn="r" defTabSz="825500">
        <a:defRPr b="1">
          <a:solidFill>
            <a:schemeClr val="tx1"/>
          </a:solidFill>
          <a:latin typeface="+mn-lt"/>
          <a:ea typeface="+mn-ea"/>
          <a:cs typeface="+mn-cs"/>
          <a:sym typeface="Helvetica Neue"/>
        </a:defRPr>
      </a:lvl7pPr>
      <a:lvl8pPr indent="1600200" algn="r" defTabSz="825500">
        <a:defRPr b="1">
          <a:solidFill>
            <a:schemeClr val="tx1"/>
          </a:solidFill>
          <a:latin typeface="+mn-lt"/>
          <a:ea typeface="+mn-ea"/>
          <a:cs typeface="+mn-cs"/>
          <a:sym typeface="Helvetica Neue"/>
        </a:defRPr>
      </a:lvl8pPr>
      <a:lvl9pPr indent="1828800" algn="r" defTabSz="8255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ideo" Target="https://www.youtube.com/embed/IYDUXIXSI44?feature=oembed"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ideo" Target="https://www.youtube.com/embed/yzWo8EXsfTs?feature=oembed"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s://www.truity.com/test/type-finder-personality-test-new"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high5test.com/te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lvl1pPr algn="ctr"/>
          </a:lstStyle>
          <a:p>
            <a:pPr lvl="0">
              <a:defRPr sz="1800">
                <a:solidFill>
                  <a:srgbClr val="000000"/>
                </a:solidFill>
                <a:effectLst/>
              </a:defRPr>
            </a:pPr>
            <a:r>
              <a:rPr lang="en-US" sz="10000" dirty="0">
                <a:solidFill>
                  <a:schemeClr val="tx1"/>
                </a:solidFill>
                <a:effectLst>
                  <a:outerShdw blurRad="50800" dist="38100" dir="5400000" rotWithShape="0">
                    <a:srgbClr val="000000"/>
                  </a:outerShdw>
                </a:effectLst>
              </a:rPr>
              <a:t>Strengths and Weaknesses</a:t>
            </a:r>
            <a:endParaRPr sz="10000" dirty="0">
              <a:solidFill>
                <a:schemeClr val="tx1"/>
              </a:solidFill>
              <a:effectLst>
                <a:outerShdw blurRad="50800" dist="38100" dir="5400000" rotWithShape="0">
                  <a:srgbClr val="000000"/>
                </a:outerShdw>
              </a:effectLst>
            </a:endParaRPr>
          </a:p>
        </p:txBody>
      </p:sp>
      <p:pic>
        <p:nvPicPr>
          <p:cNvPr id="34" name="devLogo-white-long.png"/>
          <p:cNvPicPr/>
          <p:nvPr/>
        </p:nvPicPr>
        <p:blipFill>
          <a:blip r:embed="rId2"/>
          <a:stretch>
            <a:fillRect/>
          </a:stretch>
        </p:blipFill>
        <p:spPr>
          <a:xfrm>
            <a:off x="9865639" y="11071123"/>
            <a:ext cx="4652722" cy="85417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pPr lvl="0">
              <a:defRPr sz="1800">
                <a:solidFill>
                  <a:srgbClr val="000000"/>
                </a:solidFill>
                <a:effectLst/>
              </a:defRPr>
            </a:pPr>
            <a:r>
              <a:rPr lang="en-US" sz="10000" dirty="0">
                <a:solidFill>
                  <a:srgbClr val="FFFFFF"/>
                </a:solidFill>
                <a:effectLst>
                  <a:outerShdw blurRad="50800" dist="38100" dir="5400000" rotWithShape="0">
                    <a:srgbClr val="000000"/>
                  </a:outerShdw>
                </a:effectLst>
              </a:rPr>
              <a:t>What are strengths and weaknesses?</a:t>
            </a:r>
            <a:endParaRPr sz="10000" dirty="0">
              <a:solidFill>
                <a:srgbClr val="FFFFFF"/>
              </a:solidFill>
              <a:effectLst>
                <a:outerShdw blurRad="50800" dist="38100" dir="5400000" rotWithShape="0">
                  <a:srgbClr val="000000"/>
                </a:outerShdw>
              </a:effectLst>
            </a:endParaRPr>
          </a:p>
        </p:txBody>
      </p:sp>
      <p:sp>
        <p:nvSpPr>
          <p:cNvPr id="37" name="Shape 37"/>
          <p:cNvSpPr>
            <a:spLocks noGrp="1"/>
          </p:cNvSpPr>
          <p:nvPr>
            <p:ph type="body" idx="1"/>
          </p:nvPr>
        </p:nvSpPr>
        <p:spPr>
          <a:prstGeom prst="rect">
            <a:avLst/>
          </a:prstGeom>
        </p:spPr>
        <p:txBody>
          <a:bodyPr/>
          <a:lstStyle/>
          <a:p>
            <a:pPr marL="469900" lvl="0" indent="-469900" defTabSz="610870">
              <a:spcBef>
                <a:spcPts val="3700"/>
              </a:spcBef>
              <a:buBlip>
                <a:blip r:embed="rId3"/>
              </a:buBlip>
              <a:defRPr sz="1800">
                <a:solidFill>
                  <a:srgbClr val="000000"/>
                </a:solidFill>
                <a:effectLst/>
              </a:defRPr>
            </a:pPr>
            <a:r>
              <a:rPr lang="en-US" sz="3700" dirty="0">
                <a:solidFill>
                  <a:srgbClr val="FFFFFF"/>
                </a:solidFill>
                <a:effectLst>
                  <a:outerShdw blurRad="37592" dist="28194" dir="5400000" rotWithShape="0">
                    <a:srgbClr val="000000"/>
                  </a:outerShdw>
                </a:effectLst>
              </a:rPr>
              <a:t>Very </a:t>
            </a:r>
            <a:r>
              <a:rPr lang="en-US" sz="3700" dirty="0">
                <a:solidFill>
                  <a:schemeClr val="tx1"/>
                </a:solidFill>
                <a:effectLst>
                  <a:outerShdw blurRad="37592" dist="28194" dir="5400000" rotWithShape="0">
                    <a:srgbClr val="000000"/>
                  </a:outerShdw>
                </a:effectLst>
              </a:rPr>
              <a:t>common questions in interviews</a:t>
            </a:r>
          </a:p>
          <a:p>
            <a:pPr marL="469900" lvl="0" indent="-469900" defTabSz="610870">
              <a:spcBef>
                <a:spcPts val="3700"/>
              </a:spcBef>
              <a:buBlip>
                <a:blip r:embed="rId3"/>
              </a:buBlip>
              <a:defRPr sz="1800">
                <a:solidFill>
                  <a:srgbClr val="000000"/>
                </a:solidFill>
                <a:effectLst/>
              </a:defRPr>
            </a:pPr>
            <a:r>
              <a:rPr lang="en-US" sz="3700" dirty="0">
                <a:solidFill>
                  <a:schemeClr val="tx1"/>
                </a:solidFill>
                <a:effectLst>
                  <a:outerShdw blurRad="37592" dist="28194" dir="5400000" rotWithShape="0">
                    <a:srgbClr val="000000"/>
                  </a:outerShdw>
                </a:effectLst>
              </a:rPr>
              <a:t>Can be qualities, skills, personality traits, or habits</a:t>
            </a:r>
          </a:p>
          <a:p>
            <a:pPr marL="469900" lvl="0" indent="-469900" defTabSz="610870">
              <a:spcBef>
                <a:spcPts val="3700"/>
              </a:spcBef>
              <a:buBlip>
                <a:blip r:embed="rId3"/>
              </a:buBlip>
              <a:defRPr sz="1800">
                <a:solidFill>
                  <a:srgbClr val="000000"/>
                </a:solidFill>
                <a:effectLst/>
              </a:defRPr>
            </a:pPr>
            <a:r>
              <a:rPr lang="en-US" sz="3700" dirty="0">
                <a:solidFill>
                  <a:schemeClr val="tx1"/>
                </a:solidFill>
                <a:effectLst>
                  <a:outerShdw blurRad="37592" dist="28194" dir="5400000" rotWithShape="0">
                    <a:srgbClr val="000000"/>
                  </a:outerShdw>
                </a:effectLst>
              </a:rPr>
              <a:t>Strengths</a:t>
            </a:r>
          </a:p>
          <a:p>
            <a:pPr marL="1104900" lvl="1" indent="-469900" defTabSz="610870">
              <a:spcBef>
                <a:spcPts val="3700"/>
              </a:spcBef>
              <a:defRPr sz="1800">
                <a:solidFill>
                  <a:srgbClr val="000000"/>
                </a:solidFill>
                <a:effectLst/>
              </a:defRPr>
            </a:pPr>
            <a:r>
              <a:rPr lang="en-US" sz="3700" dirty="0">
                <a:solidFill>
                  <a:schemeClr val="tx1"/>
                </a:solidFill>
                <a:effectLst>
                  <a:outerShdw blurRad="37592" dist="28194" dir="5400000" rotWithShape="0">
                    <a:srgbClr val="000000"/>
                  </a:outerShdw>
                </a:effectLst>
              </a:rPr>
              <a:t>Include knowledge-based skills, transferable skills, and personal traits which demonstrate versatility</a:t>
            </a:r>
          </a:p>
          <a:p>
            <a:pPr marL="469900" indent="-469900" defTabSz="610870">
              <a:spcBef>
                <a:spcPts val="3700"/>
              </a:spcBef>
              <a:defRPr sz="1800">
                <a:solidFill>
                  <a:srgbClr val="000000"/>
                </a:solidFill>
                <a:effectLst/>
              </a:defRPr>
            </a:pPr>
            <a:r>
              <a:rPr lang="en-US" sz="3700" dirty="0">
                <a:solidFill>
                  <a:schemeClr val="tx1"/>
                </a:solidFill>
                <a:effectLst>
                  <a:outerShdw blurRad="37592" dist="28194" dir="5400000" rotWithShape="0">
                    <a:srgbClr val="000000"/>
                  </a:outerShdw>
                </a:effectLst>
              </a:rPr>
              <a:t>Weaknesses</a:t>
            </a:r>
          </a:p>
          <a:p>
            <a:pPr marL="1104900" lvl="1" indent="-469900" defTabSz="610870">
              <a:spcBef>
                <a:spcPts val="3700"/>
              </a:spcBef>
              <a:defRPr sz="1800">
                <a:solidFill>
                  <a:srgbClr val="000000"/>
                </a:solidFill>
                <a:effectLst/>
              </a:defRPr>
            </a:pPr>
            <a:r>
              <a:rPr lang="en-US" sz="3700" dirty="0">
                <a:solidFill>
                  <a:schemeClr val="tx1"/>
                </a:solidFill>
                <a:effectLst>
                  <a:outerShdw blurRad="37592" dist="28194" dir="5400000" rotWithShape="0">
                    <a:srgbClr val="000000"/>
                  </a:outerShdw>
                </a:effectLst>
              </a:rPr>
              <a:t>Be humble and willing to learn when stating weaknesses</a:t>
            </a:r>
          </a:p>
          <a:p>
            <a:pPr marL="1104900" lvl="1" indent="-469900" defTabSz="610870">
              <a:spcBef>
                <a:spcPts val="3700"/>
              </a:spcBef>
              <a:defRPr sz="1800">
                <a:solidFill>
                  <a:srgbClr val="000000"/>
                </a:solidFill>
                <a:effectLst/>
              </a:defRPr>
            </a:pPr>
            <a:r>
              <a:rPr lang="en-US" sz="3700" dirty="0">
                <a:solidFill>
                  <a:schemeClr val="tx1"/>
                </a:solidFill>
                <a:effectLst>
                  <a:outerShdw blurRad="37592" dist="28194" dir="5400000" rotWithShape="0">
                    <a:srgbClr val="000000"/>
                  </a:outerShdw>
                </a:effectLst>
              </a:rPr>
              <a:t>Chooses attributes you are working on or demonstrate steps that turn the weakness into a strength</a:t>
            </a:r>
            <a:endParaRPr sz="3700" dirty="0">
              <a:solidFill>
                <a:schemeClr val="tx1"/>
              </a:solidFill>
              <a:effectLst>
                <a:outerShdw blurRad="37592" dist="28194" dir="5400000" rotWithShape="0">
                  <a:srgbClr val="000000"/>
                </a:outerShdw>
              </a:effectLst>
            </a:endParaRPr>
          </a:p>
          <a:p>
            <a:pPr marL="469900" lvl="0" indent="-469900" defTabSz="610870">
              <a:spcBef>
                <a:spcPts val="3700"/>
              </a:spcBef>
              <a:buBlip>
                <a:blip r:embed="rId3"/>
              </a:buBlip>
              <a:defRPr sz="1800">
                <a:solidFill>
                  <a:srgbClr val="000000"/>
                </a:solidFill>
                <a:effectLst/>
              </a:defRPr>
            </a:pPr>
            <a:endParaRPr sz="3700" dirty="0">
              <a:solidFill>
                <a:schemeClr val="tx1"/>
              </a:solidFill>
              <a:effectLst>
                <a:outerShdw blurRad="37592" dist="28194" dir="5400000" rotWithShape="0">
                  <a:srgbClr val="000000"/>
                </a:outerShdw>
              </a:effectLs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CE2B-A500-46F9-9760-ABCB87ED4881}"/>
              </a:ext>
            </a:extLst>
          </p:cNvPr>
          <p:cNvSpPr>
            <a:spLocks noGrp="1"/>
          </p:cNvSpPr>
          <p:nvPr>
            <p:ph type="title"/>
          </p:nvPr>
        </p:nvSpPr>
        <p:spPr/>
        <p:txBody>
          <a:bodyPr/>
          <a:lstStyle/>
          <a:p>
            <a:r>
              <a:rPr lang="en-US" dirty="0"/>
              <a:t>Strengths Examples</a:t>
            </a:r>
          </a:p>
        </p:txBody>
      </p:sp>
      <p:sp>
        <p:nvSpPr>
          <p:cNvPr id="3" name="Text Placeholder 2">
            <a:extLst>
              <a:ext uri="{FF2B5EF4-FFF2-40B4-BE49-F238E27FC236}">
                <a16:creationId xmlns:a16="http://schemas.microsoft.com/office/drawing/2014/main" id="{87D56FE8-BE87-4A82-9991-5981887DBC06}"/>
              </a:ext>
            </a:extLst>
          </p:cNvPr>
          <p:cNvSpPr>
            <a:spLocks noGrp="1"/>
          </p:cNvSpPr>
          <p:nvPr>
            <p:ph type="body" idx="1"/>
          </p:nvPr>
        </p:nvSpPr>
        <p:spPr/>
        <p:txBody>
          <a:bodyPr numCol="2"/>
          <a:lstStyle/>
          <a:p>
            <a:r>
              <a:rPr lang="en-US" dirty="0"/>
              <a:t>Creativity</a:t>
            </a:r>
          </a:p>
          <a:p>
            <a:r>
              <a:rPr lang="en-US" dirty="0"/>
              <a:t>Versatility</a:t>
            </a:r>
          </a:p>
          <a:p>
            <a:r>
              <a:rPr lang="en-US" dirty="0"/>
              <a:t>Flexibility</a:t>
            </a:r>
          </a:p>
          <a:p>
            <a:r>
              <a:rPr lang="en-US" dirty="0"/>
              <a:t>Focused</a:t>
            </a:r>
          </a:p>
          <a:p>
            <a:r>
              <a:rPr lang="en-US" dirty="0"/>
              <a:t>Taking Initiative</a:t>
            </a:r>
          </a:p>
          <a:p>
            <a:r>
              <a:rPr lang="en-US" dirty="0"/>
              <a:t>Honesty	</a:t>
            </a:r>
          </a:p>
          <a:p>
            <a:r>
              <a:rPr lang="en-US" dirty="0"/>
              <a:t>Dedication</a:t>
            </a:r>
          </a:p>
          <a:p>
            <a:r>
              <a:rPr lang="en-US" dirty="0"/>
              <a:t>Integrity</a:t>
            </a:r>
          </a:p>
          <a:p>
            <a:r>
              <a:rPr lang="en-US" dirty="0"/>
              <a:t>Leadership</a:t>
            </a:r>
          </a:p>
          <a:p>
            <a:r>
              <a:rPr lang="en-US" dirty="0"/>
              <a:t>Continuous Learning</a:t>
            </a:r>
          </a:p>
          <a:p>
            <a:r>
              <a:rPr lang="en-US" dirty="0"/>
              <a:t>Self-Control</a:t>
            </a:r>
          </a:p>
        </p:txBody>
      </p:sp>
    </p:spTree>
    <p:extLst>
      <p:ext uri="{BB962C8B-B14F-4D97-AF65-F5344CB8AC3E}">
        <p14:creationId xmlns:p14="http://schemas.microsoft.com/office/powerpoint/2010/main" val="27960979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9B56-5DD2-4BF2-81B2-7649357A60B6}"/>
              </a:ext>
            </a:extLst>
          </p:cNvPr>
          <p:cNvSpPr>
            <a:spLocks noGrp="1"/>
          </p:cNvSpPr>
          <p:nvPr>
            <p:ph type="title"/>
          </p:nvPr>
        </p:nvSpPr>
        <p:spPr/>
        <p:txBody>
          <a:bodyPr/>
          <a:lstStyle/>
          <a:p>
            <a:r>
              <a:rPr lang="en-US" dirty="0"/>
              <a:t>Weaknesses Examples</a:t>
            </a:r>
          </a:p>
        </p:txBody>
      </p:sp>
      <p:sp>
        <p:nvSpPr>
          <p:cNvPr id="3" name="Text Placeholder 2">
            <a:extLst>
              <a:ext uri="{FF2B5EF4-FFF2-40B4-BE49-F238E27FC236}">
                <a16:creationId xmlns:a16="http://schemas.microsoft.com/office/drawing/2014/main" id="{49999FD7-AE5D-444E-92E0-C04632899CC6}"/>
              </a:ext>
            </a:extLst>
          </p:cNvPr>
          <p:cNvSpPr>
            <a:spLocks noGrp="1"/>
          </p:cNvSpPr>
          <p:nvPr>
            <p:ph type="body" idx="1"/>
          </p:nvPr>
        </p:nvSpPr>
        <p:spPr/>
        <p:txBody>
          <a:bodyPr numCol="2"/>
          <a:lstStyle/>
          <a:p>
            <a:r>
              <a:rPr lang="en-US" dirty="0"/>
              <a:t>Self-Criticism</a:t>
            </a:r>
          </a:p>
          <a:p>
            <a:r>
              <a:rPr lang="en-US" dirty="0"/>
              <a:t>Insecure</a:t>
            </a:r>
          </a:p>
          <a:p>
            <a:r>
              <a:rPr lang="en-US" dirty="0"/>
              <a:t>Extremely Introverted</a:t>
            </a:r>
          </a:p>
          <a:p>
            <a:r>
              <a:rPr lang="en-US" dirty="0"/>
              <a:t>Extremely Extroverted</a:t>
            </a:r>
          </a:p>
          <a:p>
            <a:r>
              <a:rPr lang="en-US" dirty="0"/>
              <a:t>Too detail-oriented</a:t>
            </a:r>
          </a:p>
          <a:p>
            <a:r>
              <a:rPr lang="en-US" dirty="0"/>
              <a:t>A particular software/technology</a:t>
            </a:r>
          </a:p>
          <a:p>
            <a:r>
              <a:rPr lang="en-US" dirty="0"/>
              <a:t>Too sensitive </a:t>
            </a:r>
          </a:p>
          <a:p>
            <a:r>
              <a:rPr lang="en-US" dirty="0"/>
              <a:t>Presentation Skills</a:t>
            </a:r>
          </a:p>
          <a:p>
            <a:r>
              <a:rPr lang="en-US" dirty="0"/>
              <a:t>Disorganized</a:t>
            </a:r>
          </a:p>
          <a:p>
            <a:r>
              <a:rPr lang="en-US" dirty="0"/>
              <a:t>Perfectionism</a:t>
            </a:r>
          </a:p>
          <a:p>
            <a:r>
              <a:rPr lang="en-US" dirty="0"/>
              <a:t>Competitive</a:t>
            </a:r>
          </a:p>
          <a:p>
            <a:r>
              <a:rPr lang="en-US" dirty="0"/>
              <a:t>Limited Experience</a:t>
            </a:r>
          </a:p>
        </p:txBody>
      </p:sp>
    </p:spTree>
    <p:extLst>
      <p:ext uri="{BB962C8B-B14F-4D97-AF65-F5344CB8AC3E}">
        <p14:creationId xmlns:p14="http://schemas.microsoft.com/office/powerpoint/2010/main" val="37059578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30DC-7AED-4082-8D2A-C042A2065053}"/>
              </a:ext>
            </a:extLst>
          </p:cNvPr>
          <p:cNvSpPr>
            <a:spLocks noGrp="1"/>
          </p:cNvSpPr>
          <p:nvPr>
            <p:ph type="title"/>
          </p:nvPr>
        </p:nvSpPr>
        <p:spPr/>
        <p:txBody>
          <a:bodyPr/>
          <a:lstStyle/>
          <a:p>
            <a:r>
              <a:rPr lang="en-US" dirty="0"/>
              <a:t>Explaining Your Strength</a:t>
            </a:r>
          </a:p>
        </p:txBody>
      </p:sp>
      <p:sp>
        <p:nvSpPr>
          <p:cNvPr id="3" name="Text Placeholder 2">
            <a:extLst>
              <a:ext uri="{FF2B5EF4-FFF2-40B4-BE49-F238E27FC236}">
                <a16:creationId xmlns:a16="http://schemas.microsoft.com/office/drawing/2014/main" id="{693E774B-CD77-4BAC-804B-55858E6841FE}"/>
              </a:ext>
            </a:extLst>
          </p:cNvPr>
          <p:cNvSpPr>
            <a:spLocks noGrp="1"/>
          </p:cNvSpPr>
          <p:nvPr>
            <p:ph type="body" idx="1"/>
          </p:nvPr>
        </p:nvSpPr>
        <p:spPr/>
        <p:txBody>
          <a:bodyPr>
            <a:normAutofit fontScale="77500" lnSpcReduction="20000"/>
          </a:bodyPr>
          <a:lstStyle/>
          <a:p>
            <a:r>
              <a:rPr lang="en-US" dirty="0"/>
              <a:t>Ensure it supports the job description and sets you apart from other candidates – don’t have a generic answer</a:t>
            </a:r>
          </a:p>
          <a:p>
            <a:r>
              <a:rPr lang="en-US" dirty="0"/>
              <a:t>Don’t be overly humble but also don’t be arrogant – walk a fine line</a:t>
            </a:r>
          </a:p>
          <a:p>
            <a:r>
              <a:rPr lang="en-US" dirty="0"/>
              <a:t>Be specific with responses</a:t>
            </a:r>
          </a:p>
          <a:p>
            <a:r>
              <a:rPr lang="en-US" dirty="0"/>
              <a:t>Don’t lie about your strengths</a:t>
            </a:r>
          </a:p>
          <a:p>
            <a:r>
              <a:rPr lang="en-US" dirty="0"/>
              <a:t>Example:</a:t>
            </a:r>
          </a:p>
          <a:p>
            <a:pPr lvl="1"/>
            <a:r>
              <a:rPr lang="en-US" dirty="0"/>
              <a:t>I’m obsessed with the newest version of ASP.NET Core.  I started pushing the boundaries of what it could do as soon as it was released.  I’m excited about applying my passion and abilities to this position and pushing the envelope of this program for your company.</a:t>
            </a:r>
          </a:p>
        </p:txBody>
      </p:sp>
      <p:pic>
        <p:nvPicPr>
          <p:cNvPr id="4" name="Online Media 3" title="What Are Your Strengths? Learn How To Answer This Job Interview Question ￢ﾜﾓ">
            <a:hlinkClick r:id="" action="ppaction://media"/>
            <a:extLst>
              <a:ext uri="{FF2B5EF4-FFF2-40B4-BE49-F238E27FC236}">
                <a16:creationId xmlns:a16="http://schemas.microsoft.com/office/drawing/2014/main" id="{2C8576C9-A211-4971-B07F-A3CB85303388}"/>
              </a:ext>
            </a:extLst>
          </p:cNvPr>
          <p:cNvPicPr>
            <a:picLocks noRot="1" noChangeAspect="1"/>
          </p:cNvPicPr>
          <p:nvPr>
            <a:videoFile r:link="rId1"/>
          </p:nvPr>
        </p:nvPicPr>
        <p:blipFill>
          <a:blip r:embed="rId4"/>
          <a:stretch>
            <a:fillRect/>
          </a:stretch>
        </p:blipFill>
        <p:spPr>
          <a:xfrm>
            <a:off x="16596360" y="469900"/>
            <a:ext cx="6096000" cy="3429000"/>
          </a:xfrm>
          <a:prstGeom prst="rect">
            <a:avLst/>
          </a:prstGeom>
        </p:spPr>
      </p:pic>
    </p:spTree>
    <p:extLst>
      <p:ext uri="{BB962C8B-B14F-4D97-AF65-F5344CB8AC3E}">
        <p14:creationId xmlns:p14="http://schemas.microsoft.com/office/powerpoint/2010/main" val="2456748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97D7-1D22-44C8-B205-785E75B18B40}"/>
              </a:ext>
            </a:extLst>
          </p:cNvPr>
          <p:cNvSpPr>
            <a:spLocks noGrp="1"/>
          </p:cNvSpPr>
          <p:nvPr>
            <p:ph type="title"/>
          </p:nvPr>
        </p:nvSpPr>
        <p:spPr/>
        <p:txBody>
          <a:bodyPr/>
          <a:lstStyle/>
          <a:p>
            <a:r>
              <a:rPr lang="en-US" dirty="0"/>
              <a:t>Explaining Your Weakness</a:t>
            </a:r>
          </a:p>
        </p:txBody>
      </p:sp>
      <p:sp>
        <p:nvSpPr>
          <p:cNvPr id="3" name="Text Placeholder 2">
            <a:extLst>
              <a:ext uri="{FF2B5EF4-FFF2-40B4-BE49-F238E27FC236}">
                <a16:creationId xmlns:a16="http://schemas.microsoft.com/office/drawing/2014/main" id="{1980DC9E-C86A-4971-848D-DFA052EFF5C9}"/>
              </a:ext>
            </a:extLst>
          </p:cNvPr>
          <p:cNvSpPr>
            <a:spLocks noGrp="1"/>
          </p:cNvSpPr>
          <p:nvPr>
            <p:ph type="body" idx="1"/>
          </p:nvPr>
        </p:nvSpPr>
        <p:spPr/>
        <p:txBody>
          <a:bodyPr>
            <a:normAutofit fontScale="85000" lnSpcReduction="20000"/>
          </a:bodyPr>
          <a:lstStyle/>
          <a:p>
            <a:r>
              <a:rPr lang="en-US" dirty="0"/>
              <a:t>Draw upon examples relating to either skills/habits or personality traits</a:t>
            </a:r>
          </a:p>
          <a:p>
            <a:pPr lvl="1"/>
            <a:r>
              <a:rPr lang="en-US" dirty="0"/>
              <a:t>Skills or habits are usually more relatable for a Software Developer position</a:t>
            </a:r>
          </a:p>
          <a:p>
            <a:r>
              <a:rPr lang="en-US" dirty="0"/>
              <a:t>Frame the answer in relation to the job description</a:t>
            </a:r>
          </a:p>
          <a:p>
            <a:r>
              <a:rPr lang="en-US" dirty="0"/>
              <a:t>Easy formula: State the weakness, add additional context and an example/story of how this trait has emerged, and state how you’re working on it Example: </a:t>
            </a:r>
          </a:p>
          <a:p>
            <a:pPr lvl="1"/>
            <a:r>
              <a:rPr lang="en-US" dirty="0"/>
              <a:t>I can be too critical of myself.  Sometimes I feel that I could have done more, even it I have objectively done well.  While this could’ve led to burnout or negative self-talk, I chose to take control of it and work on improving this side of myself.  I now actively pause and celebrate my achievements which has helped not only my self-esteem, but also helped me genuinely appreciate and recognize my team and support systems.</a:t>
            </a:r>
          </a:p>
        </p:txBody>
      </p:sp>
      <p:pic>
        <p:nvPicPr>
          <p:cNvPr id="4" name="Online Media 3" title="What is your Weakness? | Best Answer (from former CEO)">
            <a:hlinkClick r:id="" action="ppaction://media"/>
            <a:extLst>
              <a:ext uri="{FF2B5EF4-FFF2-40B4-BE49-F238E27FC236}">
                <a16:creationId xmlns:a16="http://schemas.microsoft.com/office/drawing/2014/main" id="{F3F96504-BDBB-4F98-9317-67247F6AFC4C}"/>
              </a:ext>
            </a:extLst>
          </p:cNvPr>
          <p:cNvPicPr>
            <a:picLocks noRot="1" noChangeAspect="1"/>
          </p:cNvPicPr>
          <p:nvPr>
            <a:videoFile r:link="rId1"/>
          </p:nvPr>
        </p:nvPicPr>
        <p:blipFill>
          <a:blip r:embed="rId4"/>
          <a:stretch>
            <a:fillRect/>
          </a:stretch>
        </p:blipFill>
        <p:spPr>
          <a:xfrm>
            <a:off x="16814800" y="412750"/>
            <a:ext cx="6096000" cy="3429000"/>
          </a:xfrm>
          <a:prstGeom prst="rect">
            <a:avLst/>
          </a:prstGeom>
        </p:spPr>
      </p:pic>
    </p:spTree>
    <p:extLst>
      <p:ext uri="{BB962C8B-B14F-4D97-AF65-F5344CB8AC3E}">
        <p14:creationId xmlns:p14="http://schemas.microsoft.com/office/powerpoint/2010/main" val="272889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6E91-C3F0-401C-BC8D-43A8DD24E9D2}"/>
              </a:ext>
            </a:extLst>
          </p:cNvPr>
          <p:cNvSpPr>
            <a:spLocks noGrp="1"/>
          </p:cNvSpPr>
          <p:nvPr>
            <p:ph type="title"/>
          </p:nvPr>
        </p:nvSpPr>
        <p:spPr/>
        <p:txBody>
          <a:bodyPr/>
          <a:lstStyle/>
          <a:p>
            <a:r>
              <a:rPr lang="en-US" dirty="0"/>
              <a:t>How To Identify Strengths/Weaknesses</a:t>
            </a:r>
          </a:p>
        </p:txBody>
      </p:sp>
      <p:sp>
        <p:nvSpPr>
          <p:cNvPr id="3" name="Text Placeholder 2">
            <a:extLst>
              <a:ext uri="{FF2B5EF4-FFF2-40B4-BE49-F238E27FC236}">
                <a16:creationId xmlns:a16="http://schemas.microsoft.com/office/drawing/2014/main" id="{AFEC8032-BBA2-4B5E-A4C8-0511544A3B08}"/>
              </a:ext>
            </a:extLst>
          </p:cNvPr>
          <p:cNvSpPr>
            <a:spLocks noGrp="1"/>
          </p:cNvSpPr>
          <p:nvPr>
            <p:ph type="body" idx="1"/>
          </p:nvPr>
        </p:nvSpPr>
        <p:spPr/>
        <p:txBody>
          <a:bodyPr/>
          <a:lstStyle/>
          <a:p>
            <a:r>
              <a:rPr lang="en-US" dirty="0"/>
              <a:t>Personality tests:</a:t>
            </a:r>
          </a:p>
          <a:p>
            <a:pPr lvl="1"/>
            <a:r>
              <a:rPr lang="en-US" dirty="0">
                <a:hlinkClick r:id="rId3"/>
              </a:rPr>
              <a:t>Myers-Briggs Personality Assessment</a:t>
            </a:r>
            <a:endParaRPr lang="en-US" dirty="0"/>
          </a:p>
          <a:p>
            <a:pPr lvl="1"/>
            <a:r>
              <a:rPr lang="en-US" dirty="0">
                <a:hlinkClick r:id="rId4"/>
              </a:rPr>
              <a:t>High 5 Test</a:t>
            </a:r>
            <a:endParaRPr lang="en-US" dirty="0"/>
          </a:p>
          <a:p>
            <a:r>
              <a:rPr lang="en-US" dirty="0"/>
              <a:t>Strengths and Weaknesses T Chart</a:t>
            </a:r>
          </a:p>
          <a:p>
            <a:r>
              <a:rPr lang="en-US" dirty="0"/>
              <a:t>Asking friends, colleagues, family, or classmates</a:t>
            </a:r>
          </a:p>
          <a:p>
            <a:r>
              <a:rPr lang="en-US" dirty="0"/>
              <a:t>Introspection</a:t>
            </a:r>
          </a:p>
        </p:txBody>
      </p:sp>
    </p:spTree>
    <p:extLst>
      <p:ext uri="{BB962C8B-B14F-4D97-AF65-F5344CB8AC3E}">
        <p14:creationId xmlns:p14="http://schemas.microsoft.com/office/powerpoint/2010/main" val="17310354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p>
            <a:pPr lvl="0">
              <a:defRPr sz="1800">
                <a:solidFill>
                  <a:srgbClr val="000000"/>
                </a:solidFill>
                <a:effectLst/>
              </a:defRPr>
            </a:pPr>
            <a:r>
              <a:rPr sz="10000">
                <a:solidFill>
                  <a:srgbClr val="FFFFFF"/>
                </a:solidFill>
                <a:effectLst>
                  <a:outerShdw blurRad="50800" dist="38100" dir="5400000" rotWithShape="0">
                    <a:srgbClr val="000000"/>
                  </a:outerShdw>
                </a:effectLst>
              </a:rPr>
              <a:t>Questions?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2326</TotalTime>
  <Words>511</Words>
  <Application>Microsoft Office PowerPoint</Application>
  <PresentationFormat>Custom</PresentationFormat>
  <Paragraphs>66</Paragraphs>
  <Slides>8</Slides>
  <Notes>6</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Helvetica Neue</vt:lpstr>
      <vt:lpstr>Helvetica Neue Light</vt:lpstr>
      <vt:lpstr>Industrial</vt:lpstr>
      <vt:lpstr>Strengths and Weaknesses</vt:lpstr>
      <vt:lpstr>What are strengths and weaknesses?</vt:lpstr>
      <vt:lpstr>Strengths Examples</vt:lpstr>
      <vt:lpstr>Weaknesses Examples</vt:lpstr>
      <vt:lpstr>Explaining Your Strength</vt:lpstr>
      <vt:lpstr>Explaining Your Weakness</vt:lpstr>
      <vt:lpstr>How To Identify Strengths/Weaknesses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Class</dc:title>
  <dc:creator>Andrew Llewellyn</dc:creator>
  <cp:lastModifiedBy>Gabrielle Powell</cp:lastModifiedBy>
  <cp:revision>81</cp:revision>
  <dcterms:modified xsi:type="dcterms:W3CDTF">2020-02-27T15:37:04Z</dcterms:modified>
</cp:coreProperties>
</file>