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0" r:id="rId4"/>
    <p:sldId id="271" r:id="rId5"/>
    <p:sldId id="273" r:id="rId6"/>
    <p:sldId id="278" r:id="rId7"/>
    <p:sldId id="272" r:id="rId8"/>
    <p:sldId id="274" r:id="rId9"/>
    <p:sldId id="275" r:id="rId10"/>
    <p:sldId id="276" r:id="rId11"/>
    <p:sldId id="277" r:id="rId12"/>
    <p:sldId id="269" r:id="rId13"/>
  </p:sldIdLst>
  <p:sldSz cx="24384000" cy="13716000"/>
  <p:notesSz cx="6858000" cy="9144000"/>
  <p:defaultTextStyle>
    <a:lvl1pPr algn="ctr" defTabSz="825500">
      <a:defRPr sz="58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1pPr>
    <a:lvl2pPr indent="228600" algn="ctr" defTabSz="825500">
      <a:defRPr sz="58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2pPr>
    <a:lvl3pPr indent="457200" algn="ctr" defTabSz="825500">
      <a:defRPr sz="58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3pPr>
    <a:lvl4pPr indent="685800" algn="ctr" defTabSz="825500">
      <a:defRPr sz="58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4pPr>
    <a:lvl5pPr indent="914400" algn="ctr" defTabSz="825500">
      <a:defRPr sz="58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5pPr>
    <a:lvl6pPr indent="1143000" algn="ctr" defTabSz="825500">
      <a:defRPr sz="58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6pPr>
    <a:lvl7pPr indent="1371600" algn="ctr" defTabSz="825500">
      <a:defRPr sz="58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7pPr>
    <a:lvl8pPr indent="1600200" algn="ctr" defTabSz="825500">
      <a:defRPr sz="58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8pPr>
    <a:lvl9pPr indent="1828800" algn="ctr" defTabSz="825500">
      <a:defRPr sz="58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4D38E0-3E35-43A5-B704-AFC8B4CAEA69}" v="3" dt="2020-02-27T16:42:43.78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205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987" autoAdjust="0"/>
  </p:normalViewPr>
  <p:slideViewPr>
    <p:cSldViewPr snapToGrid="0">
      <p:cViewPr varScale="1">
        <p:scale>
          <a:sx n="33" d="100"/>
          <a:sy n="33" d="100"/>
        </p:scale>
        <p:origin x="13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le Powell" userId="7404058e-e750-4ddf-8422-1b090c2a6655" providerId="ADAL" clId="{414D38E0-3E35-43A5-B704-AFC8B4CAEA69}"/>
    <pc:docChg chg="undo custSel addSld modSld">
      <pc:chgData name="Gabrielle Powell" userId="7404058e-e750-4ddf-8422-1b090c2a6655" providerId="ADAL" clId="{414D38E0-3E35-43A5-B704-AFC8B4CAEA69}" dt="2020-02-27T16:46:11.481" v="1392" actId="20577"/>
      <pc:docMkLst>
        <pc:docMk/>
      </pc:docMkLst>
      <pc:sldChg chg="modSp modNotesTx">
        <pc:chgData name="Gabrielle Powell" userId="7404058e-e750-4ddf-8422-1b090c2a6655" providerId="ADAL" clId="{414D38E0-3E35-43A5-B704-AFC8B4CAEA69}" dt="2020-02-17T22:17:14.778" v="202" actId="20577"/>
        <pc:sldMkLst>
          <pc:docMk/>
          <pc:sldMk cId="0" sldId="257"/>
        </pc:sldMkLst>
        <pc:spChg chg="mod">
          <ac:chgData name="Gabrielle Powell" userId="7404058e-e750-4ddf-8422-1b090c2a6655" providerId="ADAL" clId="{414D38E0-3E35-43A5-B704-AFC8B4CAEA69}" dt="2020-02-17T22:13:37.366" v="0" actId="20577"/>
          <ac:spMkLst>
            <pc:docMk/>
            <pc:sldMk cId="0" sldId="257"/>
            <ac:spMk id="37" creationId="{00000000-0000-0000-0000-000000000000}"/>
          </ac:spMkLst>
        </pc:spChg>
      </pc:sldChg>
      <pc:sldChg chg="modSp mod modNotesTx">
        <pc:chgData name="Gabrielle Powell" userId="7404058e-e750-4ddf-8422-1b090c2a6655" providerId="ADAL" clId="{414D38E0-3E35-43A5-B704-AFC8B4CAEA69}" dt="2020-02-27T16:40:11.278" v="1110" actId="313"/>
        <pc:sldMkLst>
          <pc:docMk/>
          <pc:sldMk cId="2796097995" sldId="270"/>
        </pc:sldMkLst>
        <pc:spChg chg="mod">
          <ac:chgData name="Gabrielle Powell" userId="7404058e-e750-4ddf-8422-1b090c2a6655" providerId="ADAL" clId="{414D38E0-3E35-43A5-B704-AFC8B4CAEA69}" dt="2020-02-27T16:40:11.278" v="1110" actId="313"/>
          <ac:spMkLst>
            <pc:docMk/>
            <pc:sldMk cId="2796097995" sldId="270"/>
            <ac:spMk id="3" creationId="{87D56FE8-BE87-4A82-9991-5981887DBC06}"/>
          </ac:spMkLst>
        </pc:spChg>
      </pc:sldChg>
      <pc:sldChg chg="modSp modNotesTx">
        <pc:chgData name="Gabrielle Powell" userId="7404058e-e750-4ddf-8422-1b090c2a6655" providerId="ADAL" clId="{414D38E0-3E35-43A5-B704-AFC8B4CAEA69}" dt="2020-02-27T16:46:11.481" v="1392" actId="20577"/>
        <pc:sldMkLst>
          <pc:docMk/>
          <pc:sldMk cId="3266970075" sldId="272"/>
        </pc:sldMkLst>
        <pc:spChg chg="mod">
          <ac:chgData name="Gabrielle Powell" userId="7404058e-e750-4ddf-8422-1b090c2a6655" providerId="ADAL" clId="{414D38E0-3E35-43A5-B704-AFC8B4CAEA69}" dt="2020-02-17T22:19:00.165" v="434" actId="20577"/>
          <ac:spMkLst>
            <pc:docMk/>
            <pc:sldMk cId="3266970075" sldId="272"/>
            <ac:spMk id="3" creationId="{ABE39ED6-CB05-4C1E-90C0-3F88A6EAAAE6}"/>
          </ac:spMkLst>
        </pc:spChg>
      </pc:sldChg>
      <pc:sldChg chg="modNotesTx">
        <pc:chgData name="Gabrielle Powell" userId="7404058e-e750-4ddf-8422-1b090c2a6655" providerId="ADAL" clId="{414D38E0-3E35-43A5-B704-AFC8B4CAEA69}" dt="2020-02-27T16:37:52.332" v="980" actId="113"/>
        <pc:sldMkLst>
          <pc:docMk/>
          <pc:sldMk cId="1293146058" sldId="273"/>
        </pc:sldMkLst>
      </pc:sldChg>
      <pc:sldChg chg="modSp modNotesTx">
        <pc:chgData name="Gabrielle Powell" userId="7404058e-e750-4ddf-8422-1b090c2a6655" providerId="ADAL" clId="{414D38E0-3E35-43A5-B704-AFC8B4CAEA69}" dt="2020-02-17T22:21:08.280" v="635" actId="20577"/>
        <pc:sldMkLst>
          <pc:docMk/>
          <pc:sldMk cId="4212064267" sldId="274"/>
        </pc:sldMkLst>
        <pc:spChg chg="mod">
          <ac:chgData name="Gabrielle Powell" userId="7404058e-e750-4ddf-8422-1b090c2a6655" providerId="ADAL" clId="{414D38E0-3E35-43A5-B704-AFC8B4CAEA69}" dt="2020-02-17T22:15:51.651" v="34" actId="20577"/>
          <ac:spMkLst>
            <pc:docMk/>
            <pc:sldMk cId="4212064267" sldId="274"/>
            <ac:spMk id="2" creationId="{26CBC28B-65AB-4FF1-97C8-CE1D3416E4B8}"/>
          </ac:spMkLst>
        </pc:spChg>
      </pc:sldChg>
      <pc:sldChg chg="modSp modNotesTx">
        <pc:chgData name="Gabrielle Powell" userId="7404058e-e750-4ddf-8422-1b090c2a6655" providerId="ADAL" clId="{414D38E0-3E35-43A5-B704-AFC8B4CAEA69}" dt="2020-02-17T22:22:55.420" v="749" actId="20577"/>
        <pc:sldMkLst>
          <pc:docMk/>
          <pc:sldMk cId="3211598956" sldId="277"/>
        </pc:sldMkLst>
        <pc:spChg chg="mod">
          <ac:chgData name="Gabrielle Powell" userId="7404058e-e750-4ddf-8422-1b090c2a6655" providerId="ADAL" clId="{414D38E0-3E35-43A5-B704-AFC8B4CAEA69}" dt="2020-02-17T22:22:17.438" v="651" actId="20577"/>
          <ac:spMkLst>
            <pc:docMk/>
            <pc:sldMk cId="3211598956" sldId="277"/>
            <ac:spMk id="3" creationId="{50B16E25-9FC5-4231-BCD9-B457C88FD3FB}"/>
          </ac:spMkLst>
        </pc:spChg>
      </pc:sldChg>
      <pc:sldChg chg="modSp add mod">
        <pc:chgData name="Gabrielle Powell" userId="7404058e-e750-4ddf-8422-1b090c2a6655" providerId="ADAL" clId="{414D38E0-3E35-43A5-B704-AFC8B4CAEA69}" dt="2020-02-27T16:45:45.113" v="1320" actId="20577"/>
        <pc:sldMkLst>
          <pc:docMk/>
          <pc:sldMk cId="2462486060" sldId="278"/>
        </pc:sldMkLst>
        <pc:spChg chg="mod">
          <ac:chgData name="Gabrielle Powell" userId="7404058e-e750-4ddf-8422-1b090c2a6655" providerId="ADAL" clId="{414D38E0-3E35-43A5-B704-AFC8B4CAEA69}" dt="2020-02-27T16:42:47.732" v="1121" actId="20577"/>
          <ac:spMkLst>
            <pc:docMk/>
            <pc:sldMk cId="2462486060" sldId="278"/>
            <ac:spMk id="2" creationId="{BA8ADB17-FBB6-46BA-8290-B7E454F26B22}"/>
          </ac:spMkLst>
        </pc:spChg>
        <pc:spChg chg="mod">
          <ac:chgData name="Gabrielle Powell" userId="7404058e-e750-4ddf-8422-1b090c2a6655" providerId="ADAL" clId="{414D38E0-3E35-43A5-B704-AFC8B4CAEA69}" dt="2020-02-27T16:45:45.113" v="1320" actId="20577"/>
          <ac:spMkLst>
            <pc:docMk/>
            <pc:sldMk cId="2462486060" sldId="278"/>
            <ac:spMk id="3" creationId="{3B4F0427-E669-453E-B523-4905E118A35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78201797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tends to be the answer to “tell me about yourself” – a common first question in job interviews. </a:t>
            </a:r>
          </a:p>
        </p:txBody>
      </p:sp>
    </p:spTree>
    <p:extLst>
      <p:ext uri="{BB962C8B-B14F-4D97-AF65-F5344CB8AC3E}">
        <p14:creationId xmlns:p14="http://schemas.microsoft.com/office/powerpoint/2010/main" val="1179125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connection with  who you’re talking to. Monologues are boring.</a:t>
            </a:r>
          </a:p>
          <a:p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Who are you</a:t>
            </a:r>
          </a:p>
          <a:p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Little bit of background</a:t>
            </a:r>
          </a:p>
          <a:p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Provide context </a:t>
            </a:r>
          </a:p>
          <a:p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Connection </a:t>
            </a:r>
          </a:p>
          <a:p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Ask </a:t>
            </a:r>
          </a:p>
          <a:p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Close out/Follow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274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guarantee you can find a way to state any job experience and make it sound relevant – even if you don’t think it is</a:t>
            </a:r>
          </a:p>
          <a:p>
            <a:r>
              <a:rPr lang="en-US" dirty="0"/>
              <a:t>Taking multiple orders at a drive in??? = Multitasking skills.</a:t>
            </a:r>
          </a:p>
          <a:p>
            <a:endParaRPr lang="en-US" dirty="0"/>
          </a:p>
          <a:p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Provide </a:t>
            </a:r>
            <a:r>
              <a:rPr lang="en-US" sz="2200" b="1" i="0" u="sng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Context</a:t>
            </a:r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for your background if not immediately apparent.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40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925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Know what you want. Take some time to think about it as you continue your coursework. </a:t>
            </a:r>
          </a:p>
          <a:p>
            <a:endParaRPr lang="en-US" dirty="0"/>
          </a:p>
          <a:p>
            <a:r>
              <a:rPr lang="en-US" dirty="0"/>
              <a:t>This is where the “Ask” comes into play – What do you want the company to do for you?</a:t>
            </a:r>
          </a:p>
          <a:p>
            <a:r>
              <a:rPr lang="en-US" dirty="0"/>
              <a:t>	- I know this </a:t>
            </a:r>
            <a:r>
              <a:rPr lang="en-US"/>
              <a:t>is scary!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213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Pay attention to your skills, things you excel at throughout </a:t>
            </a:r>
            <a:r>
              <a:rPr lang="en-US" dirty="0" err="1"/>
              <a:t>dCC</a:t>
            </a:r>
            <a:r>
              <a:rPr lang="en-US" dirty="0"/>
              <a:t>. What makes you different?</a:t>
            </a:r>
          </a:p>
        </p:txBody>
      </p:sp>
    </p:spTree>
    <p:extLst>
      <p:ext uri="{BB962C8B-B14F-4D97-AF65-F5344CB8AC3E}">
        <p14:creationId xmlns:p14="http://schemas.microsoft.com/office/powerpoint/2010/main" val="635074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37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need to literally write down bullet points to practice? Do that!! They’ll never know!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16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473200" y="1790700"/>
            <a:ext cx="21437600" cy="49276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0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473200" y="6845300"/>
            <a:ext cx="21437600" cy="2209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473200" y="9575800"/>
            <a:ext cx="21437600" cy="17145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0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473200" y="11290300"/>
            <a:ext cx="21437600" cy="21971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473200" y="5143500"/>
            <a:ext cx="21437600" cy="3429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0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473200" y="1803400"/>
            <a:ext cx="9639300" cy="49276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0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473200" y="6718300"/>
            <a:ext cx="9639300" cy="5092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0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473200" y="1930400"/>
            <a:ext cx="21437600" cy="98552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11493490" y="6373383"/>
            <a:ext cx="1396722" cy="96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Text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0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buBlip>
                <a:blip r:embed="rId12"/>
              </a:buBlip>
            </a:lvl1pPr>
            <a:lvl2pPr>
              <a:buBlip>
                <a:blip r:embed="rId12"/>
              </a:buBlip>
            </a:lvl2pPr>
            <a:lvl3pPr>
              <a:buBlip>
                <a:blip r:embed="rId12"/>
              </a:buBlip>
            </a:lvl3pPr>
            <a:lvl4pPr>
              <a:buBlip>
                <a:blip r:embed="rId12"/>
              </a:buBlip>
            </a:lvl4pPr>
            <a:lvl5pPr>
              <a:buBlip>
                <a:blip r:embed="rId1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6" r:id="rId6"/>
    <p:sldLayoutId id="2147483657" r:id="rId7"/>
    <p:sldLayoutId id="2147483659" r:id="rId8"/>
    <p:sldLayoutId id="2147483660" r:id="rId9"/>
  </p:sldLayoutIdLst>
  <p:transition spd="med"/>
  <p:txStyles>
    <p:titleStyle>
      <a:lvl1pPr defTabSz="825500">
        <a:defRPr sz="10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indent="228600" defTabSz="825500">
        <a:defRPr sz="10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indent="457200" defTabSz="825500">
        <a:defRPr sz="10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indent="685800" defTabSz="825500">
        <a:defRPr sz="10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indent="914400" defTabSz="825500">
        <a:defRPr sz="10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indent="1143000" defTabSz="825500">
        <a:defRPr sz="10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indent="1371600" defTabSz="825500">
        <a:defRPr sz="10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indent="1600200" defTabSz="825500">
        <a:defRPr sz="10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indent="1828800" defTabSz="825500">
        <a:defRPr sz="10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titleStyle>
    <p:bodyStyle>
      <a:lvl1pPr marL="635000" indent="-635000" defTabSz="825500">
        <a:spcBef>
          <a:spcPts val="5100"/>
        </a:spcBef>
        <a:buSzPct val="30000"/>
        <a:buBlip>
          <a:blip r:embed="rId12"/>
        </a:buBlip>
        <a:defRPr sz="5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marL="1270000" indent="-635000" defTabSz="825500">
        <a:spcBef>
          <a:spcPts val="5100"/>
        </a:spcBef>
        <a:buSzPct val="30000"/>
        <a:buBlip>
          <a:blip r:embed="rId12"/>
        </a:buBlip>
        <a:defRPr sz="5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marL="1905000" indent="-635000" defTabSz="825500">
        <a:spcBef>
          <a:spcPts val="5100"/>
        </a:spcBef>
        <a:buSzPct val="30000"/>
        <a:buBlip>
          <a:blip r:embed="rId12"/>
        </a:buBlip>
        <a:defRPr sz="5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marL="2540000" indent="-635000" defTabSz="825500">
        <a:spcBef>
          <a:spcPts val="5100"/>
        </a:spcBef>
        <a:buSzPct val="30000"/>
        <a:buBlip>
          <a:blip r:embed="rId12"/>
        </a:buBlip>
        <a:defRPr sz="5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marL="3175000" indent="-635000" defTabSz="825500">
        <a:spcBef>
          <a:spcPts val="5100"/>
        </a:spcBef>
        <a:buSzPct val="30000"/>
        <a:buBlip>
          <a:blip r:embed="rId12"/>
        </a:buBlip>
        <a:defRPr sz="5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marL="3810000" indent="-635000" defTabSz="825500">
        <a:spcBef>
          <a:spcPts val="5100"/>
        </a:spcBef>
        <a:buSzPct val="30000"/>
        <a:buBlip>
          <a:blip r:embed="rId12"/>
        </a:buBlip>
        <a:defRPr sz="5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marL="4445000" indent="-635000" defTabSz="825500">
        <a:spcBef>
          <a:spcPts val="5100"/>
        </a:spcBef>
        <a:buSzPct val="30000"/>
        <a:buBlip>
          <a:blip r:embed="rId12"/>
        </a:buBlip>
        <a:defRPr sz="5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marL="5080000" indent="-635000" defTabSz="825500">
        <a:spcBef>
          <a:spcPts val="5100"/>
        </a:spcBef>
        <a:buSzPct val="30000"/>
        <a:buBlip>
          <a:blip r:embed="rId12"/>
        </a:buBlip>
        <a:defRPr sz="5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marL="5715000" indent="-635000" defTabSz="825500">
        <a:spcBef>
          <a:spcPts val="5100"/>
        </a:spcBef>
        <a:buSzPct val="30000"/>
        <a:buBlip>
          <a:blip r:embed="rId12"/>
        </a:buBlip>
        <a:defRPr sz="5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bodyStyle>
    <p:otherStyle>
      <a:lvl1pPr algn="r" defTabSz="8255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8255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8255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8255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8255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8255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8255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8255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8255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lang="en-US" sz="10000" dirty="0">
                <a:solidFill>
                  <a:schemeClr val="tx1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Elevator Pitch</a:t>
            </a:r>
            <a:endParaRPr sz="10000" dirty="0">
              <a:solidFill>
                <a:schemeClr val="tx1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pic>
        <p:nvPicPr>
          <p:cNvPr id="34" name="devLogo-white-long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9865639" y="11071123"/>
            <a:ext cx="4652722" cy="8541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E5C1-A960-4DC4-98CF-EFACCC87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Speech – Example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63117-79DC-4CD0-9724-14DD15A245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Scenario: Meeting with a local company executive at a Meetup who asks you tell say a little bit about yourself.</a:t>
            </a:r>
          </a:p>
          <a:p>
            <a:r>
              <a:rPr lang="en-US" dirty="0"/>
              <a:t>Pitch: “Hi! My name is John and I’m a recent graduate of </a:t>
            </a:r>
            <a:r>
              <a:rPr lang="en-US" dirty="0" err="1"/>
              <a:t>DevCodeCamp</a:t>
            </a:r>
            <a:r>
              <a:rPr lang="en-US" dirty="0"/>
              <a:t>, which is a 12 week, fully immersive, Full Stack Software Development program.  Prior to entering the program, I worked in the banking industry for 5 years focusing mortgage loans.  I still have an immense passion for the financial services industry but would like to use my development skills to make their systems more efficient and client-friendly.  Due to my love for collaboration and a team environment, I believe I would be an excellent asset at any teams-focused company.”</a:t>
            </a:r>
          </a:p>
        </p:txBody>
      </p:sp>
    </p:spTree>
    <p:extLst>
      <p:ext uri="{BB962C8B-B14F-4D97-AF65-F5344CB8AC3E}">
        <p14:creationId xmlns:p14="http://schemas.microsoft.com/office/powerpoint/2010/main" val="58253020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B759C-5C09-4BD7-9684-45667AA4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Pitch Delivery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16E25-9FC5-4231-BCD9-B457C88FD3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Don’t speak too fast – while 30 seconds is the target, don’t let the time limit freak you out</a:t>
            </a:r>
          </a:p>
          <a:p>
            <a:r>
              <a:rPr lang="en-US" dirty="0"/>
              <a:t>Avoid rambling – be succinct and hit the key points</a:t>
            </a:r>
          </a:p>
          <a:p>
            <a:r>
              <a:rPr lang="en-US" dirty="0"/>
              <a:t>Don’t frown or use any poor body language, it will destroy the effectiveness of the pitch</a:t>
            </a:r>
          </a:p>
          <a:p>
            <a:r>
              <a:rPr lang="en-US" dirty="0"/>
              <a:t>Don’t use a monotone voice – you need to convey passion, high-energy, and confidence in order to be successful with the pitch</a:t>
            </a:r>
          </a:p>
          <a:p>
            <a:r>
              <a:rPr lang="en-US" dirty="0"/>
              <a:t>Practice, practice, practice!</a:t>
            </a:r>
          </a:p>
        </p:txBody>
      </p:sp>
    </p:spTree>
    <p:extLst>
      <p:ext uri="{BB962C8B-B14F-4D97-AF65-F5344CB8AC3E}">
        <p14:creationId xmlns:p14="http://schemas.microsoft.com/office/powerpoint/2010/main" val="321159895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0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Questions?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lang="en-US" sz="100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What is an elevator pitch?</a:t>
            </a:r>
            <a:endParaRPr sz="10000" dirty="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69900" lvl="0" indent="-469900" defTabSz="610870">
              <a:spcBef>
                <a:spcPts val="3700"/>
              </a:spcBef>
              <a:buBlip>
                <a:blip r:embed="rId3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lang="en-US" sz="3700" dirty="0">
                <a:solidFill>
                  <a:schemeClr val="tx1"/>
                </a:solidFill>
                <a:effectLst>
                  <a:outerShdw blurRad="37592" dist="28194" dir="5400000" rotWithShape="0">
                    <a:srgbClr val="000000"/>
                  </a:outerShdw>
                </a:effectLst>
              </a:rPr>
              <a:t>Concise, compelling introduction that can be communicated in the amount of time it takes someone to ride an elevator to their floor (approximately 30 seconds)</a:t>
            </a:r>
          </a:p>
          <a:p>
            <a:pPr marL="469900" lvl="0" indent="-469900" defTabSz="610870">
              <a:spcBef>
                <a:spcPts val="3700"/>
              </a:spcBef>
              <a:buBlip>
                <a:blip r:embed="rId3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lang="en-US" sz="3700" dirty="0">
                <a:solidFill>
                  <a:schemeClr val="tx1"/>
                </a:solidFill>
                <a:effectLst>
                  <a:outerShdw blurRad="37592" dist="28194" dir="5400000" rotWithShape="0">
                    <a:srgbClr val="000000"/>
                  </a:outerShdw>
                </a:effectLst>
              </a:rPr>
              <a:t>Used to introduce yourself during an interview or a networking event</a:t>
            </a:r>
          </a:p>
          <a:p>
            <a:pPr marL="469900" lvl="0" indent="-469900" defTabSz="610870">
              <a:spcBef>
                <a:spcPts val="3700"/>
              </a:spcBef>
              <a:buBlip>
                <a:blip r:embed="rId3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lang="en-US" sz="3700" dirty="0">
                <a:solidFill>
                  <a:schemeClr val="tx1"/>
                </a:solidFill>
                <a:effectLst>
                  <a:outerShdw blurRad="37592" dist="28194" dir="5400000" rotWithShape="0">
                    <a:srgbClr val="000000"/>
                  </a:outerShdw>
                </a:effectLst>
              </a:rPr>
              <a:t>You will deliver this countless amounts of time in your job search</a:t>
            </a:r>
          </a:p>
          <a:p>
            <a:pPr marL="469900" lvl="0" indent="-469900" defTabSz="610870">
              <a:spcBef>
                <a:spcPts val="3700"/>
              </a:spcBef>
              <a:buBlip>
                <a:blip r:embed="rId3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lang="en-US" sz="3700" dirty="0">
                <a:solidFill>
                  <a:schemeClr val="tx1"/>
                </a:solidFill>
                <a:effectLst>
                  <a:outerShdw blurRad="37592" dist="28194" dir="5400000" rotWithShape="0">
                    <a:srgbClr val="000000"/>
                  </a:outerShdw>
                </a:effectLst>
              </a:rPr>
              <a:t>Needs to be interesting, memorable, succinct and convey what makes you unique</a:t>
            </a:r>
          </a:p>
          <a:p>
            <a:pPr marL="469900" lvl="0" indent="-469900" defTabSz="610870">
              <a:spcBef>
                <a:spcPts val="3700"/>
              </a:spcBef>
              <a:buBlip>
                <a:blip r:embed="rId3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lang="en-US" sz="3700" dirty="0">
                <a:solidFill>
                  <a:schemeClr val="tx1"/>
                </a:solidFill>
                <a:effectLst>
                  <a:outerShdw blurRad="37592" dist="28194" dir="5400000" rotWithShape="0">
                    <a:srgbClr val="000000"/>
                  </a:outerShdw>
                </a:effectLst>
              </a:rPr>
              <a:t>Should answer:</a:t>
            </a:r>
          </a:p>
          <a:p>
            <a:pPr marL="1104900" lvl="1" indent="-469900" defTabSz="610870">
              <a:spcBef>
                <a:spcPts val="37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lang="en-US" sz="3700" dirty="0">
                <a:solidFill>
                  <a:schemeClr val="tx1"/>
                </a:solidFill>
                <a:effectLst>
                  <a:outerShdw blurRad="37592" dist="28194" dir="5400000" rotWithShape="0">
                    <a:srgbClr val="000000"/>
                  </a:outerShdw>
                </a:effectLst>
              </a:rPr>
              <a:t>Who you are</a:t>
            </a:r>
          </a:p>
          <a:p>
            <a:pPr marL="1104900" lvl="1" indent="-469900" defTabSz="610870">
              <a:spcBef>
                <a:spcPts val="37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lang="en-US" sz="3700" dirty="0">
                <a:solidFill>
                  <a:schemeClr val="tx1"/>
                </a:solidFill>
                <a:effectLst>
                  <a:outerShdw blurRad="37592" dist="28194" dir="5400000" rotWithShape="0">
                    <a:srgbClr val="000000"/>
                  </a:outerShdw>
                </a:effectLst>
              </a:rPr>
              <a:t>What you do </a:t>
            </a:r>
          </a:p>
          <a:p>
            <a:pPr marL="1104900" lvl="1" indent="-469900" defTabSz="610870">
              <a:spcBef>
                <a:spcPts val="37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lang="en-US" sz="3700" dirty="0">
                <a:solidFill>
                  <a:schemeClr val="tx1"/>
                </a:solidFill>
                <a:effectLst>
                  <a:outerShdw blurRad="37592" dist="28194" dir="5400000" rotWithShape="0">
                    <a:srgbClr val="000000"/>
                  </a:outerShdw>
                </a:effectLst>
              </a:rPr>
              <a:t>What you want to do</a:t>
            </a:r>
            <a:endParaRPr sz="3700" dirty="0">
              <a:solidFill>
                <a:schemeClr val="tx1"/>
              </a:solidFill>
              <a:effectLst>
                <a:outerShdw blurRad="37592" dist="28194" dir="54000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2CE2B-A500-46F9-9760-ABCB87ED4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Pitch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56FE8-BE87-4A82-9991-5981887DBC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dirty="0"/>
              <a:t>Attention grabber – open with something captivating and relatable</a:t>
            </a:r>
          </a:p>
          <a:p>
            <a:r>
              <a:rPr lang="en-US" dirty="0"/>
              <a:t>Background – what you do/have done – highlight job experience, education, and your general background</a:t>
            </a:r>
          </a:p>
          <a:p>
            <a:r>
              <a:rPr lang="en-US" dirty="0"/>
              <a:t>Connection – link your background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the company </a:t>
            </a:r>
            <a:r>
              <a:rPr lang="en-US" dirty="0">
                <a:sym typeface="Wingdings" panose="05000000000000000000" pitchFamily="2" charset="2"/>
              </a:rPr>
              <a:t> your goals</a:t>
            </a:r>
            <a:endParaRPr lang="en-US" dirty="0"/>
          </a:p>
          <a:p>
            <a:r>
              <a:rPr lang="en-US" dirty="0"/>
              <a:t>Goals – what you’re looking to do as a Software Developer</a:t>
            </a:r>
          </a:p>
          <a:p>
            <a:r>
              <a:rPr lang="en-US" dirty="0"/>
              <a:t>Value Proposition– what makes you unique</a:t>
            </a:r>
          </a:p>
        </p:txBody>
      </p:sp>
    </p:spTree>
    <p:extLst>
      <p:ext uri="{BB962C8B-B14F-4D97-AF65-F5344CB8AC3E}">
        <p14:creationId xmlns:p14="http://schemas.microsoft.com/office/powerpoint/2010/main" val="279609799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07E21-EAA5-443D-B665-680003E7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Grabber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D0161-BD76-4E4D-BDBB-0E8E47339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an interesting fact or stat at the start of the speech</a:t>
            </a:r>
          </a:p>
          <a:p>
            <a:r>
              <a:rPr lang="en-US" dirty="0"/>
              <a:t>The goal is to engage your audience</a:t>
            </a:r>
          </a:p>
          <a:p>
            <a:r>
              <a:rPr lang="en-US" dirty="0"/>
              <a:t>Cater this to your audience to ensure it lands</a:t>
            </a:r>
          </a:p>
          <a:p>
            <a:r>
              <a:rPr lang="en-US" dirty="0"/>
              <a:t>Be versatile with this opening and multiple options</a:t>
            </a:r>
          </a:p>
          <a:p>
            <a:r>
              <a:rPr lang="en-US" dirty="0"/>
              <a:t>This is the most important part, otherwise you will lose the audience immediately</a:t>
            </a:r>
          </a:p>
        </p:txBody>
      </p:sp>
    </p:spTree>
    <p:extLst>
      <p:ext uri="{BB962C8B-B14F-4D97-AF65-F5344CB8AC3E}">
        <p14:creationId xmlns:p14="http://schemas.microsoft.com/office/powerpoint/2010/main" val="316449559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EB86B-AE8C-4E79-9B54-79D37273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C484D-044A-4962-A622-72F34F7F9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 what you have done in the past</a:t>
            </a:r>
          </a:p>
          <a:p>
            <a:r>
              <a:rPr lang="en-US" dirty="0"/>
              <a:t>If you have relevant experience related to the job or industry, highlight it</a:t>
            </a:r>
          </a:p>
          <a:p>
            <a:r>
              <a:rPr lang="en-US" dirty="0"/>
              <a:t>If you come from a military background – highlight it and explain what you did</a:t>
            </a:r>
          </a:p>
          <a:p>
            <a:r>
              <a:rPr lang="en-US" dirty="0"/>
              <a:t>Emphasize any leadership responsibilities you’ve had in past positions</a:t>
            </a:r>
          </a:p>
          <a:p>
            <a:r>
              <a:rPr lang="en-US" dirty="0"/>
              <a:t>Keep this succinct – you’re likely entering a new career field – they’ll be more concerned with what you can do rather than what you have done</a:t>
            </a:r>
          </a:p>
        </p:txBody>
      </p:sp>
    </p:spTree>
    <p:extLst>
      <p:ext uri="{BB962C8B-B14F-4D97-AF65-F5344CB8AC3E}">
        <p14:creationId xmlns:p14="http://schemas.microsoft.com/office/powerpoint/2010/main" val="129314605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ADB17-FBB6-46BA-8290-B7E454F2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F0427-E669-453E-B523-4905E118A3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Don’t forget that you’re talking to a person, not a brick wall</a:t>
            </a:r>
          </a:p>
          <a:p>
            <a:r>
              <a:rPr lang="en-US" dirty="0"/>
              <a:t>Link what you do to what the person in front of you does</a:t>
            </a:r>
          </a:p>
          <a:p>
            <a:r>
              <a:rPr lang="en-US" dirty="0"/>
              <a:t>Research firms ahead of time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8606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57B8-5614-4BFF-84A3-9422D809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39ED6-CB05-4C1E-90C0-3F88A6EAAA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Tell them what your goal is – it should be getting your first job as a Software Developer</a:t>
            </a:r>
          </a:p>
          <a:p>
            <a:r>
              <a:rPr lang="en-US" dirty="0"/>
              <a:t>Indicate what type of company or industry you would like to work for</a:t>
            </a:r>
          </a:p>
          <a:p>
            <a:pPr lvl="1"/>
            <a:r>
              <a:rPr lang="en-US" dirty="0"/>
              <a:t>Size, culture, dress code, etc.</a:t>
            </a:r>
          </a:p>
          <a:p>
            <a:r>
              <a:rPr lang="en-US" dirty="0"/>
              <a:t>If you prefer front-end or back-end development, state it but also explain why</a:t>
            </a:r>
          </a:p>
        </p:txBody>
      </p:sp>
    </p:spTree>
    <p:extLst>
      <p:ext uri="{BB962C8B-B14F-4D97-AF65-F5344CB8AC3E}">
        <p14:creationId xmlns:p14="http://schemas.microsoft.com/office/powerpoint/2010/main" val="326697007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C28B-65AB-4FF1-97C8-CE1D3416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31AE4-D791-4857-90F3-FC59B14E08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Isolate what makes you unique and how you differ from others</a:t>
            </a:r>
          </a:p>
          <a:p>
            <a:r>
              <a:rPr lang="en-US" dirty="0"/>
              <a:t>Use the PAR format to highlight a recent project – capstone is ideal:</a:t>
            </a:r>
          </a:p>
          <a:p>
            <a:pPr lvl="1"/>
            <a:r>
              <a:rPr lang="en-US" dirty="0"/>
              <a:t>Problem – What the project solved</a:t>
            </a:r>
          </a:p>
          <a:p>
            <a:pPr lvl="1"/>
            <a:r>
              <a:rPr lang="en-US" dirty="0"/>
              <a:t>Action – How the project solved it</a:t>
            </a:r>
          </a:p>
          <a:p>
            <a:pPr lvl="1"/>
            <a:r>
              <a:rPr lang="en-US" dirty="0"/>
              <a:t>Result – The result of the project</a:t>
            </a:r>
          </a:p>
          <a:p>
            <a:r>
              <a:rPr lang="en-US" dirty="0"/>
              <a:t>Highlight your strengths and state why this would make you valuable at their company</a:t>
            </a:r>
          </a:p>
        </p:txBody>
      </p:sp>
    </p:spTree>
    <p:extLst>
      <p:ext uri="{BB962C8B-B14F-4D97-AF65-F5344CB8AC3E}">
        <p14:creationId xmlns:p14="http://schemas.microsoft.com/office/powerpoint/2010/main" val="421206426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76645-B1B5-4F92-90F2-13FA7FB3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Speech – Example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6F861-7F59-4893-AF6B-F7762879BB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Scenario: Interviewer asks, “Tell us a bit about yourself”</a:t>
            </a:r>
          </a:p>
          <a:p>
            <a:r>
              <a:rPr lang="en-US" dirty="0"/>
              <a:t>Answer: “Did you know that out of the entire workforce, only 8% are veterans? After 10 years of service in the Army, I chose to make the transition to Software Development and successfully graduated from </a:t>
            </a:r>
            <a:r>
              <a:rPr lang="en-US" dirty="0" err="1"/>
              <a:t>DevCodeCamp</a:t>
            </a:r>
            <a:r>
              <a:rPr lang="en-US" dirty="0"/>
              <a:t> in October.  Ultimately, I hope to land a job with a fast-paced, exciting company.  During the course, my capstone focused on improving the efficiency of High School Debate tournaments.  I created an automated system to run tournaments, and the application could potentially decrease their length by approximately 3 hours. Given my background and drive, I believe I would be a great asset at this company”.</a:t>
            </a:r>
          </a:p>
        </p:txBody>
      </p:sp>
    </p:spTree>
    <p:extLst>
      <p:ext uri="{BB962C8B-B14F-4D97-AF65-F5344CB8AC3E}">
        <p14:creationId xmlns:p14="http://schemas.microsoft.com/office/powerpoint/2010/main" val="277594861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</TotalTime>
  <Words>953</Words>
  <Application>Microsoft Office PowerPoint</Application>
  <PresentationFormat>Custom</PresentationFormat>
  <Paragraphs>76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Helvetica Neue</vt:lpstr>
      <vt:lpstr>Helvetica Neue Light</vt:lpstr>
      <vt:lpstr>Industrial</vt:lpstr>
      <vt:lpstr>Elevator Pitch</vt:lpstr>
      <vt:lpstr>What is an elevator pitch?</vt:lpstr>
      <vt:lpstr>Elevator Pitch Components</vt:lpstr>
      <vt:lpstr>Attention Grabber</vt:lpstr>
      <vt:lpstr>Your Background</vt:lpstr>
      <vt:lpstr>Connection</vt:lpstr>
      <vt:lpstr>Your Goals</vt:lpstr>
      <vt:lpstr>Value Proposition</vt:lpstr>
      <vt:lpstr>Elevator Speech – Example 1</vt:lpstr>
      <vt:lpstr>Elevator Speech – Example 2</vt:lpstr>
      <vt:lpstr>Elevator Pitch Delivery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Class</dc:title>
  <dc:creator>Andrew Llewellyn</dc:creator>
  <cp:lastModifiedBy>Gabrielle Powell</cp:lastModifiedBy>
  <cp:revision>89</cp:revision>
  <dcterms:modified xsi:type="dcterms:W3CDTF">2020-02-27T16:46:11Z</dcterms:modified>
</cp:coreProperties>
</file>