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5"/>
    <p:sldId id="269" r:id="rId16"/>
    <p:sldId id="270" r:id="rId17"/>
    <p:sldId id="271" r:id="rId18"/>
    <p:sldId id="272" r:id="rId19"/>
    <p:sldId id="273" r:id="rId20"/>
    <p:sldId id="279" r:id="rId21"/>
    <p:sldId id="280" r:id="rId22"/>
    <p:sldId id="281" r:id="rId23"/>
    <p:sldId id="306" r:id="rId24"/>
    <p:sldId id="307" r:id="rId25"/>
    <p:sldId id="308" r:id="rId26"/>
    <p:sldId id="310" r:id="rId27"/>
    <p:sldId id="311" r:id="rId28"/>
    <p:sldId id="331" r:id="rId29"/>
    <p:sldId id="332" r:id="rId30"/>
    <p:sldId id="333" r:id="rId31"/>
    <p:sldId id="334" r:id="rId32"/>
    <p:sldId id="335" r:id="rId33"/>
    <p:sldId id="336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19" autoAdjust="0"/>
  </p:normalViewPr>
  <p:slideViewPr>
    <p:cSldViewPr snapToGrid="0">
      <p:cViewPr varScale="1">
        <p:scale>
          <a:sx n="51" d="100"/>
          <a:sy n="5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git add . --&gt; the period ( . ) is stating all files. It is also possible to do the following to add a specific file name: git add [file name]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git: https://git-scm.com/downloads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HTTP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means </a:t>
            </a:r>
            <a:r>
              <a:rPr lang="en-US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HyperText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Transfer Protocol. It's the underlying protocol used by the World Wide Web to define how messages are formatted and transmitted.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SSL (Secure Sockets Layer) 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is a standard security protocol for establishing encrypted links between a web server and a browser in an online communication. The usage of SSL technology ensures that all data transmitted between the web server and browser remains encrypted.</a:t>
            </a:r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An HTTP </a:t>
            </a:r>
            <a:r>
              <a:rPr lang="en-US" sz="2200" b="1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cookie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 a small piece of data sent from a website and stored on the user's computer by the user's web browser while the user is browsing.</a:t>
            </a:r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.md stands for markdown (markup language) and is used to generate the html summary at the bottom of your project pages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tells </a:t>
            </a:r>
            <a:r>
              <a:rPr lang="en-US" dirty="0" err="1"/>
              <a:t>Git</a:t>
            </a:r>
            <a:r>
              <a:rPr lang="en-US" dirty="0"/>
              <a:t> which files it should ignore. It’s typically used to avoid committing files that collaborators don’t want or need</a:t>
            </a:r>
            <a:endParaRPr lang="en-US" dirty="0"/>
          </a:p>
          <a:p>
            <a:r>
              <a:rPr lang="en-US" dirty="0"/>
              <a:t>It is a hidden file in the repo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appropriate licenses to your repo https://help.github.com/articles/licensing-a-repository/</a:t>
            </a:r>
            <a:endParaRPr lang="en-US" dirty="0"/>
          </a:p>
          <a:p>
            <a:r>
              <a:rPr lang="en-US" dirty="0"/>
              <a:t>Open source: source code is made freely available and may be redistributed or modified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blame shows who was the last person to have changed a line in a document up to the last commit in HEAD</a:t>
            </a:r>
            <a:endParaRPr lang="en-US" dirty="0"/>
          </a:p>
          <a:p>
            <a:r>
              <a:rPr lang="en-US" dirty="0"/>
              <a:t>https://git-scm.com/docs/git-blame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hasCustomPrompt="1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 hasCustomPrompt="1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hasCustomPrompt="1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 hasCustomPrompt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half" idx="1" hasCustomPrompt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 hasCustomPrompt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 hasCustomPrompt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 lIns="0" tIns="0" rIns="0" bIns="0"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 hasCustomPrompt="1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473200" y="1326346"/>
            <a:ext cx="21437600" cy="803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>
            <a:spLocks noGrp="1"/>
          </p:cNvSpPr>
          <p:nvPr>
            <p:ph type="title" hasCustomPrompt="1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 hasCustomPrompt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45719" tIns="45719" rIns="45719" bIns="45719" anchor="ctr"/>
          <a:lstStyle>
            <a:lvl1pPr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hasCustomPrompt="1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xfrm>
            <a:off x="23721937" y="13125450"/>
            <a:ext cx="368505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 hasCustomPrompt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0" name="Shape 2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hasCustomPrompt="1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>
            <a:spLocks noGrp="1"/>
          </p:cNvSpPr>
          <p:nvPr>
            <p:ph type="title" hasCustomPrompt="1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 hasCustomPrompt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 hasCustomPrompt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png"/><Relationship Id="rId24" Type="http://schemas.openxmlformats.org/officeDocument/2006/relationships/image" Target="../media/image2.jpeg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25"/>
              </a:buBlip>
            </a:lvl1pPr>
            <a:lvl2pPr>
              <a:buBlip>
                <a:blip r:embed="rId25"/>
              </a:buBlip>
            </a:lvl2pPr>
            <a:lvl3pPr>
              <a:buBlip>
                <a:blip r:embed="rId25"/>
              </a:buBlip>
            </a:lvl3pPr>
            <a:lvl4pPr>
              <a:buBlip>
                <a:blip r:embed="rId25"/>
              </a:buBlip>
            </a:lvl4pPr>
            <a:lvl5pPr>
              <a:buBlip>
                <a:blip r:embed="rId2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25"/>
        </a:buBlip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hyperlink" Target="https://github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pages.github.com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ctrTitle"/>
          </p:nvPr>
        </p:nvSpPr>
        <p:spPr>
          <a:xfrm>
            <a:off x="6480450" y="7779184"/>
            <a:ext cx="11423100" cy="1927883"/>
          </a:xfrm>
          <a:prstGeom prst="rect">
            <a:avLst/>
          </a:prstGeom>
        </p:spPr>
        <p:txBody>
          <a:bodyPr/>
          <a:lstStyle/>
          <a:p>
            <a:pPr algn="ctr" defTabSz="420370">
              <a:defRPr sz="5610" i="1">
                <a:effectLst>
                  <a:outerShdw blurRad="25908" dist="19431" dir="5400000" rotWithShape="0">
                    <a:srgbClr val="000000"/>
                  </a:outerShdw>
                </a:effectLst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t>presents</a:t>
            </a:r>
          </a:p>
          <a:p>
            <a:pPr algn="ctr" defTabSz="420370">
              <a:defRPr sz="6120">
                <a:effectLst>
                  <a:outerShdw blurRad="25908" dist="19431" dir="5400000" rotWithShape="0">
                    <a:srgbClr val="000000"/>
                  </a:outerShdw>
                </a:effectLst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pPr>
            <a:r>
              <a:t>Source Control: Git and Github</a:t>
            </a:r>
          </a:p>
        </p:txBody>
      </p:sp>
      <p:pic>
        <p:nvPicPr>
          <p:cNvPr id="220" name="image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Commits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Committing is your backup and bookmark</a:t>
            </a:r>
          </a:p>
          <a:p>
            <a:pPr>
              <a:buBlip>
                <a:blip r:embed="rId1"/>
              </a:buBlip>
            </a:pPr>
            <a:r>
              <a:t>A commit is a grouping of differences</a:t>
            </a:r>
          </a:p>
          <a:p>
            <a:pPr>
              <a:buBlip>
                <a:blip r:embed="rId1"/>
              </a:buBlip>
            </a:pPr>
            <a:r>
              <a:t>Commits are stored by the repo</a:t>
            </a:r>
          </a:p>
          <a:p>
            <a:pPr>
              <a:buBlip>
                <a:blip r:embed="rId1"/>
              </a:buBlip>
            </a:pPr>
            <a:r>
              <a:t>Commit whenever you complete something that works</a:t>
            </a:r>
          </a:p>
          <a:p>
            <a:pPr lvl="2">
              <a:buBlip>
                <a:blip r:embed="rId1"/>
              </a:buBlip>
              <a:defRPr sz="4800"/>
            </a:pPr>
            <a:r>
              <a:t>Even if it is small</a:t>
            </a:r>
          </a:p>
          <a:p>
            <a:pPr>
              <a:buBlip>
                <a:blip r:embed="rId1"/>
              </a:buBlip>
            </a:pPr>
            <a:r>
              <a:t>Commit often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Commands</a:t>
            </a:r>
          </a:p>
        </p:txBody>
      </p:sp>
      <p:sp>
        <p:nvSpPr>
          <p:cNvPr id="248" name="Shape 248"/>
          <p:cNvSpPr>
            <a:spLocks noGrp="1"/>
          </p:cNvSpPr>
          <p:nvPr>
            <p:ph type="body" idx="1"/>
          </p:nvPr>
        </p:nvSpPr>
        <p:spPr>
          <a:xfrm>
            <a:off x="1473200" y="3905250"/>
            <a:ext cx="21437600" cy="80391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rPr>
                <a:sym typeface="+mn-ea"/>
              </a:rPr>
              <a:t>git status   </a:t>
            </a:r>
            <a:r>
              <a:rPr>
                <a:solidFill>
                  <a:schemeClr val="accent5">
                    <a:hueOff val="-444211"/>
                    <a:satOff val="-14913"/>
                    <a:lumOff val="22857"/>
                  </a:schemeClr>
                </a:solidFill>
                <a:sym typeface="+mn-ea"/>
              </a:rPr>
              <a:t>// check for staged and untracked changes</a:t>
            </a:r>
          </a:p>
          <a:p>
            <a:pPr>
              <a:buBlip>
                <a:blip r:embed="rId1"/>
              </a:buBlip>
            </a:pPr>
            <a:r>
              <a:t>git add .  </a:t>
            </a:r>
            <a:r>
              <a:rPr>
                <a:solidFill>
                  <a:schemeClr val="accent5">
                    <a:hueOff val="-444211"/>
                    <a:satOff val="-14914"/>
                    <a:lumOff val="22857"/>
                  </a:schemeClr>
                </a:solidFill>
              </a:rPr>
              <a:t>// add files to staging </a:t>
            </a:r>
            <a:r>
              <a:rPr lang="en-US">
                <a:solidFill>
                  <a:schemeClr val="accent5">
                    <a:hueOff val="-444211"/>
                    <a:satOff val="-14914"/>
                    <a:lumOff val="22857"/>
                  </a:schemeClr>
                </a:solidFill>
              </a:rPr>
              <a:t>(all files)</a:t>
            </a:r>
            <a:endParaRPr>
              <a:solidFill>
                <a:schemeClr val="accent5">
                  <a:hueOff val="-444211"/>
                  <a:satOff val="-14914"/>
                  <a:lumOff val="22857"/>
                </a:schemeClr>
              </a:solidFill>
            </a:endParaRPr>
          </a:p>
          <a:p>
            <a:pPr>
              <a:buBlip>
                <a:blip r:embed="rId1"/>
              </a:buBlip>
            </a:pPr>
            <a:r>
              <a:t>git commit -m “message”  </a:t>
            </a:r>
            <a:r>
              <a:rPr>
                <a:solidFill>
                  <a:schemeClr val="accent5">
                    <a:hueOff val="-444211"/>
                    <a:satOff val="-14914"/>
                    <a:lumOff val="22857"/>
                  </a:schemeClr>
                </a:solidFill>
              </a:rPr>
              <a:t>// commit staged files</a:t>
            </a:r>
          </a:p>
          <a:p>
            <a:pPr>
              <a:buBlip>
                <a:blip r:embed="rId1"/>
              </a:buBlip>
            </a:pPr>
            <a:r>
              <a:rPr lang="en-US"/>
              <a:t>git pull </a:t>
            </a:r>
            <a:r>
              <a:rPr>
                <a:solidFill>
                  <a:schemeClr val="accent5">
                    <a:hueOff val="-444211"/>
                    <a:satOff val="-14913"/>
                    <a:lumOff val="22857"/>
                  </a:schemeClr>
                </a:solidFill>
                <a:sym typeface="+mn-ea"/>
              </a:rPr>
              <a:t>// </a:t>
            </a:r>
            <a:r>
              <a:rPr lang="en-US">
                <a:solidFill>
                  <a:schemeClr val="accent5">
                    <a:hueOff val="-444211"/>
                    <a:satOff val="-14913"/>
                    <a:lumOff val="22857"/>
                  </a:schemeClr>
                </a:solidFill>
                <a:sym typeface="+mn-ea"/>
              </a:rPr>
              <a:t>pull code to local repo from</a:t>
            </a:r>
            <a:r>
              <a:rPr>
                <a:solidFill>
                  <a:schemeClr val="accent5">
                    <a:hueOff val="-444211"/>
                    <a:satOff val="-14913"/>
                    <a:lumOff val="22857"/>
                  </a:schemeClr>
                </a:solidFill>
                <a:sym typeface="+mn-ea"/>
              </a:rPr>
              <a:t> remote </a:t>
            </a:r>
            <a:r>
              <a:rPr lang="en-US">
                <a:solidFill>
                  <a:schemeClr val="accent5">
                    <a:hueOff val="-444211"/>
                    <a:satOff val="-14913"/>
                    <a:lumOff val="22857"/>
                  </a:schemeClr>
                </a:solidFill>
                <a:sym typeface="+mn-ea"/>
              </a:rPr>
              <a:t>repo</a:t>
            </a:r>
          </a:p>
          <a:p>
            <a:pPr>
              <a:buBlip>
                <a:blip r:embed="rId1"/>
              </a:buBlip>
            </a:pPr>
            <a:r>
              <a:t>git push</a:t>
            </a:r>
            <a:r>
              <a:rPr>
                <a:solidFill>
                  <a:schemeClr val="accent5">
                    <a:hueOff val="-444211"/>
                    <a:satOff val="-14914"/>
                    <a:lumOff val="22857"/>
                  </a:schemeClr>
                </a:solidFill>
              </a:rPr>
              <a:t>  // push commits to remote </a:t>
            </a:r>
            <a:r>
              <a:rPr lang="en-US">
                <a:solidFill>
                  <a:schemeClr val="accent5">
                    <a:hueOff val="-444211"/>
                    <a:satOff val="-14914"/>
                    <a:lumOff val="22857"/>
                  </a:schemeClr>
                </a:solidFill>
              </a:rPr>
              <a:t>repo</a:t>
            </a:r>
            <a:endParaRPr>
              <a:solidFill>
                <a:schemeClr val="accent5">
                  <a:hueOff val="-444211"/>
                  <a:satOff val="-14914"/>
                  <a:lumOff val="22857"/>
                </a:schemeClr>
              </a:solidFill>
            </a:endParaRPr>
          </a:p>
          <a:p>
            <a:pPr>
              <a:buBlip>
                <a:blip r:embed="rId1"/>
              </a:buBlip>
            </a:pPr>
            <a:endParaRPr>
              <a:solidFill>
                <a:schemeClr val="accent5">
                  <a:hueOff val="-444211"/>
                  <a:satOff val="-14914"/>
                  <a:lumOff val="22857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Basic Use</a:t>
            </a:r>
          </a:p>
        </p:txBody>
      </p:sp>
      <p:sp>
        <p:nvSpPr>
          <p:cNvPr id="254" name="Shape 25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Basic use</a:t>
            </a:r>
            <a:r>
              <a:rPr lang="en-US" dirty="0"/>
              <a:t> &amp; the correct order to use </a:t>
            </a:r>
            <a:r>
              <a:rPr lang="en-US" dirty="0" err="1"/>
              <a:t>Git</a:t>
            </a:r>
            <a:endParaRPr dirty="0"/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1473200" y="3981450"/>
            <a:ext cx="21437600" cy="8039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dirty="0"/>
              <a:t>Once you have successfully complete a small task</a:t>
            </a:r>
            <a:endParaRPr dirty="0"/>
          </a:p>
          <a:p>
            <a:pPr marL="1905000" lvl="1" indent="-952500">
              <a:buSzPct val="100000"/>
              <a:buAutoNum type="arabicPeriod"/>
              <a:defRPr>
                <a:solidFill>
                  <a:srgbClr val="F9FB00"/>
                </a:solidFill>
              </a:defRPr>
            </a:pPr>
            <a:r>
              <a:rPr dirty="0" err="1"/>
              <a:t>git</a:t>
            </a:r>
            <a:r>
              <a:rPr dirty="0"/>
              <a:t> add . (add the files)</a:t>
            </a:r>
            <a:endParaRPr dirty="0"/>
          </a:p>
          <a:p>
            <a:pPr marL="1905000" lvl="1" indent="-952500">
              <a:buSzPct val="100000"/>
              <a:buAutoNum type="arabicPeriod"/>
              <a:defRPr>
                <a:solidFill>
                  <a:srgbClr val="F9FB00"/>
                </a:solidFill>
              </a:defRPr>
            </a:pPr>
            <a:r>
              <a:rPr dirty="0" err="1"/>
              <a:t>git</a:t>
            </a:r>
            <a:r>
              <a:rPr dirty="0"/>
              <a:t> commit -m “message”</a:t>
            </a:r>
            <a:endParaRPr lang="en-US" dirty="0"/>
          </a:p>
          <a:p>
            <a:pPr marL="1905000" lvl="1" indent="-952500">
              <a:buSzPct val="100000"/>
              <a:buAutoNum type="arabicPeriod"/>
              <a:defRPr>
                <a:solidFill>
                  <a:srgbClr val="F9FB00"/>
                </a:solidFill>
              </a:defRPr>
            </a:pPr>
            <a:r>
              <a:rPr lang="en-US" dirty="0" err="1"/>
              <a:t>git</a:t>
            </a:r>
            <a:r>
              <a:rPr lang="en-US" dirty="0"/>
              <a:t> pull</a:t>
            </a:r>
            <a:endParaRPr lang="en-US" dirty="0"/>
          </a:p>
          <a:p>
            <a:pPr marL="1905000" lvl="1" indent="-952500">
              <a:buSzPct val="100000"/>
              <a:buAutoNum type="arabicPeriod"/>
              <a:defRPr>
                <a:solidFill>
                  <a:srgbClr val="F9FB00"/>
                </a:solidFill>
              </a:defRPr>
            </a:pPr>
            <a:r>
              <a:rPr lang="en-US" dirty="0"/>
              <a:t>Test code and resolve conflicts</a:t>
            </a:r>
            <a:endParaRPr dirty="0"/>
          </a:p>
          <a:p>
            <a:pPr marL="1905000" lvl="1" indent="-952500">
              <a:buSzPct val="100000"/>
              <a:buAutoNum type="arabicPeriod"/>
              <a:defRPr>
                <a:solidFill>
                  <a:srgbClr val="F9FB00"/>
                </a:solidFill>
              </a:defRPr>
            </a:pPr>
            <a:r>
              <a:rPr dirty="0" err="1"/>
              <a:t>git</a:t>
            </a:r>
            <a:r>
              <a:rPr dirty="0"/>
              <a:t> push</a:t>
            </a:r>
            <a:endParaRPr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ubTitle" sz="quarter" idx="1"/>
          </p:nvPr>
        </p:nvSpPr>
        <p:spPr>
          <a:xfrm>
            <a:off x="1473200" y="6845300"/>
            <a:ext cx="14051464" cy="2209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CFF"/>
                </a:solidFill>
              </a:defRPr>
            </a:lvl1pPr>
          </a:lstStyle>
          <a:p>
            <a:pPr>
              <a:defRPr>
                <a:solidFill>
                  <a:srgbClr val="73BFFF"/>
                </a:solidFill>
              </a:defRPr>
            </a:pPr>
            <a:r>
              <a:rPr>
                <a:solidFill>
                  <a:srgbClr val="009CFF"/>
                </a:solidFill>
              </a:rPr>
              <a:t>Git online</a:t>
            </a:r>
            <a:endParaRPr>
              <a:solidFill>
                <a:srgbClr val="009CFF"/>
              </a:solidFill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1473200" y="5327019"/>
            <a:ext cx="21437600" cy="30619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algn="l" defTabSz="722630">
              <a:defRPr sz="10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Github</a:t>
            </a:r>
            <a:r>
              <a:rPr b="0">
                <a:latin typeface="+mn-lt"/>
                <a:ea typeface="+mn-ea"/>
                <a:cs typeface="+mn-cs"/>
                <a:sym typeface="Helvetica Neue Light"/>
              </a:rPr>
              <a:t> is a collaborative community and workflow, built around git.</a:t>
            </a:r>
            <a:endParaRPr b="0"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 Features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rPr dirty="0"/>
              <a:t>Centralized</a:t>
            </a:r>
            <a:endParaRPr dirty="0"/>
          </a:p>
          <a:p>
            <a:pPr>
              <a:buBlip>
                <a:blip r:embed="rId1"/>
              </a:buBlip>
            </a:pPr>
            <a:r>
              <a:rPr dirty="0"/>
              <a:t>Backups</a:t>
            </a:r>
            <a:endParaRPr dirty="0"/>
          </a:p>
          <a:p>
            <a:pPr>
              <a:buBlip>
                <a:blip r:embed="rId1"/>
              </a:buBlip>
            </a:pPr>
            <a:r>
              <a:rPr dirty="0"/>
              <a:t>Historical overview of changes</a:t>
            </a:r>
            <a:endParaRPr dirty="0"/>
          </a:p>
          <a:p>
            <a:pPr>
              <a:buBlip>
                <a:blip r:embed="rId1"/>
              </a:buBlip>
            </a:pPr>
            <a:r>
              <a:rPr dirty="0"/>
              <a:t>Access control</a:t>
            </a:r>
            <a:endParaRPr dirty="0"/>
          </a:p>
          <a:p>
            <a:pPr>
              <a:buBlip>
                <a:blip r:embed="rId1"/>
              </a:buBlip>
            </a:pPr>
            <a:r>
              <a:rPr dirty="0"/>
              <a:t>Conflict resolution</a:t>
            </a:r>
            <a:endParaRPr dirty="0"/>
          </a:p>
          <a:p>
            <a:pPr>
              <a:buBlip>
                <a:blip r:embed="rId1"/>
              </a:buBlip>
            </a:pPr>
            <a:r>
              <a:rPr lang="en-US" dirty="0"/>
              <a:t>And much more!</a:t>
            </a:r>
            <a:endParaRPr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1473200" y="5574669"/>
            <a:ext cx="21437600" cy="25666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lnSpcReduction="10000"/>
          </a:bodyPr>
          <a:lstStyle/>
          <a:p>
            <a:pPr algn="l" defTabSz="722630">
              <a:defRPr sz="7000">
                <a:solidFill>
                  <a:schemeClr val="accent3">
                    <a:satOff val="18648"/>
                    <a:lumOff val="5971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Let’s get started.</a:t>
            </a:r>
          </a:p>
          <a:p>
            <a:pPr algn="l" defTabSz="722630">
              <a:defRPr sz="10000"/>
            </a:pPr>
            <a:r>
              <a:t>Visit </a:t>
            </a:r>
            <a:r>
              <a:rPr>
                <a:solidFill>
                  <a:srgbClr val="F9FB00"/>
                </a:solidFill>
                <a:hlinkClick r:id="rId1"/>
              </a:rPr>
              <a:t>https://github.com</a:t>
            </a:r>
            <a:endParaRPr>
              <a:solidFill>
                <a:srgbClr val="F9FB00"/>
              </a:solidFill>
              <a:hlinkClick r:id="rId1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Github Pages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ubTitle" sz="quarter" idx="1"/>
          </p:nvPr>
        </p:nvSpPr>
        <p:spPr>
          <a:xfrm>
            <a:off x="1473200" y="6845300"/>
            <a:ext cx="14051464" cy="2209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CFF"/>
                </a:solidFill>
              </a:defRPr>
            </a:lvl1pPr>
          </a:lstStyle>
          <a:p>
            <a:pPr>
              <a:defRPr>
                <a:solidFill>
                  <a:srgbClr val="73BFFF"/>
                </a:solidFill>
              </a:defRPr>
            </a:pPr>
            <a:r>
              <a:rPr>
                <a:solidFill>
                  <a:srgbClr val="009CFF"/>
                </a:solidFill>
              </a:rPr>
              <a:t>Free Web Hosting</a:t>
            </a:r>
            <a:endParaRPr>
              <a:solidFill>
                <a:srgbClr val="009CFF"/>
              </a:solidFill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t>What do you suppose Github Pages are?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21437600" cy="59182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Public webpages, hosted by Github</a:t>
            </a:r>
          </a:p>
          <a:p>
            <a:pPr>
              <a:buBlip>
                <a:blip r:embed="rId1"/>
              </a:buBlip>
            </a:pPr>
            <a:r>
              <a:t>Can be manually created or automatically generated</a:t>
            </a:r>
          </a:p>
          <a:p>
            <a:pPr>
              <a:buBlip>
                <a:blip r:embed="rId1"/>
              </a:buBlip>
            </a:pPr>
            <a:r>
              <a:t>Pages are served over HTTP </a:t>
            </a:r>
          </a:p>
        </p:txBody>
      </p:sp>
      <p:sp>
        <p:nvSpPr>
          <p:cNvPr id="284" name="Shape 284"/>
          <p:cNvSpPr/>
          <p:nvPr/>
        </p:nvSpPr>
        <p:spPr>
          <a:xfrm>
            <a:off x="14692510" y="11907897"/>
            <a:ext cx="8802490" cy="106476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lnSpcReduction="10000"/>
          </a:bodyPr>
          <a:lstStyle/>
          <a:p>
            <a:pPr algn="r" defTabSz="722630">
              <a:defRPr sz="3000">
                <a:solidFill>
                  <a:srgbClr val="A6AAA9"/>
                </a:solidFill>
              </a:defRPr>
            </a:pPr>
            <a:r>
              <a:t>For more information</a:t>
            </a:r>
          </a:p>
          <a:p>
            <a:pPr algn="r" defTabSz="722630">
              <a:defRPr sz="4000"/>
            </a:pPr>
            <a:r>
              <a:t>Visit </a:t>
            </a:r>
            <a:r>
              <a:rPr>
                <a:solidFill>
                  <a:srgbClr val="F9FB00"/>
                </a:solidFill>
                <a:hlinkClick r:id="rId2"/>
              </a:rPr>
              <a:t>https://pages.github.com</a:t>
            </a:r>
            <a:endParaRPr>
              <a:solidFill>
                <a:srgbClr val="F9FB00"/>
              </a:solidFill>
              <a:hlinkClick r:id="rId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 Control</a:t>
            </a:r>
          </a:p>
        </p:txBody>
      </p:sp>
      <p:sp>
        <p:nvSpPr>
          <p:cNvPr id="223" name="Shape 223"/>
          <p:cNvSpPr>
            <a:spLocks noGrp="1"/>
          </p:cNvSpPr>
          <p:nvPr>
            <p:ph type="subTitle" sz="quarter" idx="1"/>
          </p:nvPr>
        </p:nvSpPr>
        <p:spPr>
          <a:xfrm>
            <a:off x="1473200" y="6845300"/>
            <a:ext cx="14051464" cy="2209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CFF"/>
                </a:solidFill>
              </a:defRPr>
            </a:lvl1pPr>
          </a:lstStyle>
          <a:p>
            <a:pPr>
              <a:defRPr>
                <a:solidFill>
                  <a:srgbClr val="73BFFF"/>
                </a:solidFill>
              </a:defRPr>
            </a:pPr>
            <a:r>
              <a:rPr>
                <a:solidFill>
                  <a:srgbClr val="009CFF"/>
                </a:solidFill>
              </a:rPr>
              <a:t>What is it?</a:t>
            </a:r>
            <a:endParaRPr>
              <a:solidFill>
                <a:srgbClr val="009CFF"/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42950">
              <a:defRPr sz="9000">
                <a:solidFill>
                  <a:schemeClr val="accent3">
                    <a:satOff val="18648"/>
                    <a:lumOff val="5971"/>
                  </a:schemeClr>
                </a:solidFill>
                <a:effectLst>
                  <a:outerShdw blurRad="45720" dist="34289" dir="5400000" rotWithShape="0">
                    <a:srgbClr val="000000"/>
                  </a:outerShdw>
                </a:effectLst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Let’s upload a site to Github Pages</a:t>
            </a:r>
          </a:p>
          <a:p>
            <a:pPr defTabSz="742950">
              <a:defRPr sz="6300">
                <a:solidFill>
                  <a:schemeClr val="accent3">
                    <a:satOff val="18648"/>
                    <a:lumOff val="5971"/>
                  </a:schemeClr>
                </a:solidFill>
                <a:effectLst>
                  <a:outerShdw blurRad="45720" dist="34289" dir="5400000" rotWithShape="0">
                    <a:srgbClr val="000000"/>
                  </a:outerShdw>
                </a:effectLst>
              </a:defRPr>
            </a:pPr>
            <a:r>
              <a:t>Along the way, we will configure Github, if you haven’t already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/>
        </p:nvSpPr>
        <p:spPr>
          <a:xfrm>
            <a:off x="1473200" y="5568319"/>
            <a:ext cx="21437600" cy="257936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lnSpcReduction="10000"/>
          </a:bodyPr>
          <a:lstStyle/>
          <a:p>
            <a:pPr algn="l" defTabSz="722630">
              <a:defRPr sz="7000">
                <a:solidFill>
                  <a:srgbClr val="A6AAA9"/>
                </a:solidFill>
              </a:defRPr>
            </a:pPr>
            <a:r>
              <a:t>Now you can access your site at…</a:t>
            </a:r>
          </a:p>
          <a:p>
            <a:pPr algn="l" defTabSz="722630">
              <a:defRPr sz="10000"/>
            </a:pPr>
            <a:r>
              <a:t>{your username}.github.io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 idx="4294967295"/>
          </p:nvPr>
        </p:nvSpPr>
        <p:spPr>
          <a:xfrm>
            <a:off x="1473200" y="5134768"/>
            <a:ext cx="21437600" cy="3446464"/>
          </a:xfrm>
          <a:prstGeom prst="rect">
            <a:avLst/>
          </a:prstGeom>
        </p:spPr>
        <p:txBody>
          <a:bodyPr anchor="b"/>
          <a:lstStyle/>
          <a:p>
            <a:pPr>
              <a:defRPr sz="12000">
                <a:latin typeface="Cooper Std"/>
                <a:ea typeface="Cooper Std"/>
                <a:cs typeface="Cooper Std"/>
                <a:sym typeface="Cooper Std"/>
              </a:defRPr>
            </a:pPr>
            <a:r>
              <a:t>Congratulations!</a:t>
            </a:r>
          </a:p>
          <a:p>
            <a:pPr>
              <a:defRPr sz="8000">
                <a:latin typeface="Adobe Garamond Pro"/>
                <a:ea typeface="Adobe Garamond Pro"/>
                <a:cs typeface="Adobe Garamond Pro"/>
                <a:sym typeface="Adobe Garamond Pro"/>
              </a:defRPr>
            </a:pPr>
            <a:r>
              <a:t>You’ve deployed your first site!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630"/>
          </a:lstStyle>
          <a:p>
            <a:r>
              <a:t>Closing thoughts on Github Pages</a:t>
            </a:r>
          </a:p>
        </p:txBody>
      </p:sp>
      <p:sp>
        <p:nvSpPr>
          <p:cNvPr id="343" name="Shape 343"/>
          <p:cNvSpPr/>
          <p:nvPr/>
        </p:nvSpPr>
        <p:spPr>
          <a:xfrm>
            <a:off x="1944836" y="3810297"/>
            <a:ext cx="20494328" cy="609540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algn="l">
              <a:defRPr sz="5000">
                <a:solidFill>
                  <a:srgbClr val="A6AAA9"/>
                </a:solidFill>
              </a:defRPr>
            </a:pPr>
            <a:r>
              <a:rPr dirty="0"/>
              <a:t>Some Strengths</a:t>
            </a:r>
            <a:endParaRPr dirty="0"/>
          </a:p>
          <a:p>
            <a:pPr algn="l">
              <a:defRPr sz="7500"/>
            </a:pPr>
            <a:r>
              <a:rPr dirty="0"/>
              <a:t>Free. Version control. CDN. CMS.</a:t>
            </a:r>
            <a:endParaRPr dirty="0"/>
          </a:p>
          <a:p>
            <a:pPr algn="l" defTabSz="791845">
              <a:defRPr sz="5000">
                <a:effectLst>
                  <a:outerShdw blurRad="50800" dist="36576" dir="5400000" rotWithShape="0">
                    <a:srgbClr val="000000"/>
                  </a:outerShdw>
                </a:effectLst>
              </a:defRPr>
            </a:pPr>
            <a:endParaRPr dirty="0"/>
          </a:p>
          <a:p>
            <a:pPr algn="l" defTabSz="791845">
              <a:defRPr sz="5000">
                <a:solidFill>
                  <a:srgbClr val="A6AAA9"/>
                </a:solidFill>
                <a:effectLst>
                  <a:outerShdw blurRad="50800" dist="36576" dir="5400000" rotWithShape="0">
                    <a:srgbClr val="000000"/>
                  </a:outerShdw>
                </a:effectLst>
              </a:defRPr>
            </a:pPr>
            <a:r>
              <a:rPr dirty="0"/>
              <a:t>Some Weaknesses</a:t>
            </a:r>
            <a:endParaRPr dirty="0"/>
          </a:p>
          <a:p>
            <a:pPr algn="l" defTabSz="791845">
              <a:defRPr sz="7500">
                <a:effectLst>
                  <a:outerShdw blurRad="50800" dist="36576" dir="5400000" rotWithShape="0">
                    <a:srgbClr val="000000"/>
                  </a:outerShdw>
                </a:effectLst>
              </a:defRPr>
            </a:pPr>
            <a:r>
              <a:rPr dirty="0"/>
              <a:t>No SSL. No cookies</a:t>
            </a:r>
            <a:r>
              <a:rPr lang="en-US" dirty="0"/>
              <a:t>. </a:t>
            </a:r>
            <a:r>
              <a:rPr dirty="0"/>
              <a:t>Public repo.</a:t>
            </a:r>
            <a:endParaRPr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Collaboration</a:t>
            </a:r>
          </a:p>
        </p:txBody>
      </p:sp>
      <p:sp>
        <p:nvSpPr>
          <p:cNvPr id="348" name="Shape 34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Github is AWESOME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567332" y="2767228"/>
            <a:ext cx="23249336" cy="95319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marL="635000" indent="-635000" algn="l">
              <a:spcBef>
                <a:spcPts val="5100"/>
              </a:spcBef>
              <a:buSzPct val="30000"/>
              <a:buBlip>
                <a:blip r:embed="rId1"/>
              </a:buBlip>
              <a:defRPr sz="5000"/>
            </a:pPr>
            <a:r>
              <a:t>When you sit down to work, pull any new commits.</a:t>
            </a:r>
          </a:p>
          <a:p>
            <a:pPr marL="1905000" lvl="1" indent="-952500" algn="l">
              <a:spcBef>
                <a:spcPts val="5100"/>
              </a:spcBef>
              <a:buSzPct val="100000"/>
              <a:buAutoNum type="arabicPeriod"/>
              <a:defRPr sz="5000">
                <a:solidFill>
                  <a:srgbClr val="F9FB00"/>
                </a:solidFill>
              </a:defRPr>
            </a:pPr>
            <a:r>
              <a:t>Complete a small task.</a:t>
            </a:r>
          </a:p>
          <a:p>
            <a:pPr marL="1905000" lvl="1" indent="-952500" algn="l">
              <a:spcBef>
                <a:spcPts val="5100"/>
              </a:spcBef>
              <a:buSzPct val="100000"/>
              <a:buAutoNum type="arabicPeriod"/>
              <a:defRPr sz="5000">
                <a:solidFill>
                  <a:srgbClr val="F9FB00"/>
                </a:solidFill>
              </a:defRPr>
            </a:pPr>
            <a:r>
              <a:t>Add the changes to staging. Commit the task.</a:t>
            </a:r>
          </a:p>
          <a:p>
            <a:pPr marL="1905000" lvl="1" indent="-952500" algn="l">
              <a:spcBef>
                <a:spcPts val="5100"/>
              </a:spcBef>
              <a:buSzPct val="100000"/>
              <a:buAutoNum type="arabicPeriod"/>
              <a:defRPr sz="5000">
                <a:solidFill>
                  <a:srgbClr val="F9FB00"/>
                </a:solidFill>
              </a:defRPr>
            </a:pPr>
            <a:r>
              <a:t>Pull and handle any merge conflicts (and commit again).</a:t>
            </a:r>
          </a:p>
          <a:p>
            <a:pPr marL="1905000" lvl="1" indent="-952500" algn="l">
              <a:spcBef>
                <a:spcPts val="5100"/>
              </a:spcBef>
              <a:buSzPct val="100000"/>
              <a:buAutoNum type="arabicPeriod"/>
              <a:defRPr sz="5000">
                <a:solidFill>
                  <a:srgbClr val="F9FB00"/>
                </a:solidFill>
              </a:defRPr>
            </a:pPr>
            <a:r>
              <a:t>Push your changes.</a:t>
            </a:r>
          </a:p>
          <a:p>
            <a:pPr marL="635000" indent="-635000" algn="l">
              <a:spcBef>
                <a:spcPts val="5100"/>
              </a:spcBef>
              <a:buSzPct val="30000"/>
              <a:buBlip>
                <a:blip r:embed="rId1"/>
              </a:buBlip>
              <a:defRPr sz="5000"/>
            </a:pPr>
            <a:r>
              <a:t>Make sure when you are done for the day, you follow steps 1-4.</a:t>
            </a:r>
          </a:p>
        </p:txBody>
      </p:sp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1473200" y="653233"/>
            <a:ext cx="21437600" cy="1937345"/>
          </a:xfrm>
          <a:prstGeom prst="rect">
            <a:avLst/>
          </a:prstGeom>
        </p:spPr>
        <p:txBody>
          <a:bodyPr/>
          <a:lstStyle/>
          <a:p>
            <a:r>
              <a:t>When collaborating</a:t>
            </a:r>
            <a:endParaRPr sz="7000">
              <a:solidFill>
                <a:srgbClr val="A6AAA9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neat and miscellaneous</a:t>
            </a:r>
          </a:p>
        </p:txBody>
      </p:sp>
      <p:sp>
        <p:nvSpPr>
          <p:cNvPr id="402" name="Shape 40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you never knew you wanted to know about Github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8000"/>
            </a:pPr>
            <a:r>
              <a:t>What is 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README</a:t>
            </a:r>
            <a:r>
              <a:t>?</a:t>
            </a:r>
          </a:p>
          <a:p>
            <a:pPr>
              <a:defRPr sz="8000"/>
            </a:pPr>
            <a:r>
              <a:t>Why are does is always have an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.md</a:t>
            </a:r>
            <a:r>
              <a:t> extension?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What is a .gitignore file? </a:t>
            </a:r>
          </a:p>
          <a:p>
            <a:pPr>
              <a:defRPr sz="8000"/>
            </a:pPr>
            <a:r>
              <a:t>Why can’t I see it? How do I use it?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0"/>
            </a:pPr>
            <a:r>
              <a:t>Can people steal my code on Github? </a:t>
            </a:r>
          </a:p>
          <a:p>
            <a:pPr>
              <a:defRPr sz="8000"/>
            </a:pPr>
            <a:r>
              <a:t>What is open source?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37820">
              <a:defRPr sz="7400"/>
            </a:lvl1pPr>
          </a:lstStyle>
          <a:p>
            <a:pPr>
              <a:defRPr>
                <a:effectLst/>
              </a:defRPr>
            </a:pPr>
            <a:r>
              <a:t>Source control, or version control, tracks and manages changes to documents and files over time.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dirty="0"/>
              <a:t>Is there a way to see which of my team member’s </a:t>
            </a:r>
            <a:r>
              <a:rPr lang="en-US" dirty="0"/>
              <a:t>messed</a:t>
            </a:r>
            <a:r>
              <a:rPr dirty="0"/>
              <a:t> everything up?</a:t>
            </a:r>
            <a:endParaRPr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dirty="0"/>
              <a:t>Is there a way to see which of my team member’s </a:t>
            </a:r>
            <a:r>
              <a:rPr lang="en-US" dirty="0"/>
              <a:t>messed</a:t>
            </a:r>
            <a:r>
              <a:rPr dirty="0"/>
              <a:t> everything up?</a:t>
            </a:r>
            <a:endParaRPr dirty="0"/>
          </a:p>
        </p:txBody>
      </p:sp>
      <p:sp>
        <p:nvSpPr>
          <p:cNvPr id="413" name="Shape 413"/>
          <p:cNvSpPr/>
          <p:nvPr/>
        </p:nvSpPr>
        <p:spPr>
          <a:xfrm>
            <a:off x="8424964" y="9145347"/>
            <a:ext cx="7534072" cy="9871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YUP! It’s called </a:t>
            </a:r>
            <a:r>
              <a:rPr>
                <a:solidFill>
                  <a:schemeClr val="accent5">
                    <a:hueOff val="-444211"/>
                    <a:satOff val="-14914"/>
                    <a:lumOff val="22857"/>
                  </a:schemeClr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rPr>
              <a:t>git blame</a:t>
            </a:r>
            <a:endParaRPr>
              <a:solidFill>
                <a:schemeClr val="accent5">
                  <a:hueOff val="-444211"/>
                  <a:satOff val="-14914"/>
                  <a:lumOff val="22857"/>
                </a:schemeClr>
              </a:solidFill>
              <a:latin typeface="Helvetica Neue Black Condensed"/>
              <a:ea typeface="Helvetica Neue Black Condensed"/>
              <a:cs typeface="Helvetica Neue Black Condensed"/>
              <a:sym typeface="Helvetica Neue Black Condensed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Git</a:t>
            </a:r>
          </a:p>
        </p:txBody>
      </p:sp>
      <p:sp>
        <p:nvSpPr>
          <p:cNvPr id="228" name="Shape 228"/>
          <p:cNvSpPr>
            <a:spLocks noGrp="1"/>
          </p:cNvSpPr>
          <p:nvPr>
            <p:ph type="subTitle" sz="quarter" idx="1"/>
          </p:nvPr>
        </p:nvSpPr>
        <p:spPr>
          <a:xfrm>
            <a:off x="1473200" y="6845300"/>
            <a:ext cx="14051464" cy="2209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CFF"/>
                </a:solidFill>
              </a:defRPr>
            </a:lvl1pPr>
          </a:lstStyle>
          <a:p>
            <a:pPr>
              <a:defRPr>
                <a:solidFill>
                  <a:srgbClr val="73BFFF"/>
                </a:solidFill>
              </a:defRPr>
            </a:pPr>
            <a:r>
              <a:rPr>
                <a:solidFill>
                  <a:srgbClr val="009CFF"/>
                </a:solidFill>
              </a:rPr>
              <a:t>Popular type of source control</a:t>
            </a:r>
            <a:endParaRPr>
              <a:solidFill>
                <a:srgbClr val="009CFF"/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1473200" y="4781743"/>
            <a:ext cx="21437600" cy="415251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algn="l" defTabSz="722630">
              <a:defRPr sz="100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Git</a:t>
            </a:r>
            <a:r>
              <a:rPr b="0">
                <a:latin typeface="+mn-lt"/>
                <a:ea typeface="+mn-ea"/>
                <a:cs typeface="+mn-cs"/>
                <a:sym typeface="Helvetica Neue Light"/>
              </a:rPr>
              <a:t> is an open source distributed version control system</a:t>
            </a:r>
            <a:endParaRPr b="0">
              <a:latin typeface="+mn-lt"/>
              <a:ea typeface="+mn-ea"/>
              <a:cs typeface="+mn-cs"/>
              <a:sym typeface="Helvetica Neue Light"/>
            </a:endParaRPr>
          </a:p>
          <a:p>
            <a:pPr algn="l" defTabSz="722630">
              <a:defRPr sz="7000">
                <a:solidFill>
                  <a:srgbClr val="A6AAA9"/>
                </a:solidFill>
              </a:defRPr>
            </a:pPr>
            <a:r>
              <a:t>Meaning - a system that records changes over time.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Features of Git source control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Centralized</a:t>
            </a:r>
          </a:p>
          <a:p>
            <a:pPr>
              <a:buBlip>
                <a:blip r:embed="rId1"/>
              </a:buBlip>
            </a:pPr>
            <a:r>
              <a:t>Backups</a:t>
            </a:r>
          </a:p>
          <a:p>
            <a:pPr>
              <a:buBlip>
                <a:blip r:embed="rId1"/>
              </a:buBlip>
            </a:pPr>
            <a:r>
              <a:t>Historical overview of changes</a:t>
            </a:r>
          </a:p>
          <a:p>
            <a:pPr>
              <a:buBlip>
                <a:blip r:embed="rId1"/>
              </a:buBlip>
            </a:pPr>
            <a:r>
              <a:t>Access control</a:t>
            </a:r>
          </a:p>
          <a:p>
            <a:pPr>
              <a:buBlip>
                <a:blip r:embed="rId1"/>
              </a:buBlip>
            </a:pPr>
            <a:r>
              <a:t>Conflict resolution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 of source control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Repository</a:t>
            </a:r>
          </a:p>
          <a:p>
            <a:pPr>
              <a:buBlip>
                <a:blip r:embed="rId1"/>
              </a:buBlip>
            </a:pPr>
            <a:r>
              <a:t>Revision</a:t>
            </a:r>
          </a:p>
          <a:p>
            <a:pPr>
              <a:buBlip>
                <a:blip r:embed="rId1"/>
              </a:buBlip>
            </a:pPr>
            <a:r>
              <a:t>Working copy</a:t>
            </a:r>
          </a:p>
          <a:p>
            <a:pPr>
              <a:buBlip>
                <a:blip r:embed="rId1"/>
              </a:buBlip>
            </a:pPr>
            <a:r>
              <a:t>Branching</a:t>
            </a:r>
          </a:p>
          <a:p>
            <a:pPr>
              <a:buBlip>
                <a:blip r:embed="rId1"/>
              </a:buBlip>
            </a:pPr>
            <a:r>
              <a:t>Merging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diff?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1473200" y="2838450"/>
            <a:ext cx="21437600" cy="80391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t>A change at a line level between two versions</a:t>
            </a:r>
          </a:p>
          <a:p>
            <a:pPr>
              <a:buBlip>
                <a:blip r:embed="rId1"/>
              </a:buBlip>
            </a:pPr>
            <a:r>
              <a:t>Version control tracks diffs over time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a </a:t>
            </a:r>
            <a:r>
              <a:rPr lang="en-US" dirty="0"/>
              <a:t>repository (</a:t>
            </a:r>
            <a:r>
              <a:rPr dirty="0"/>
              <a:t>repo</a:t>
            </a:r>
            <a:r>
              <a:rPr lang="en-US" dirty="0"/>
              <a:t>)</a:t>
            </a:r>
            <a:r>
              <a:rPr dirty="0"/>
              <a:t>?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idx="1"/>
          </p:nvPr>
        </p:nvSpPr>
        <p:spPr>
          <a:xfrm>
            <a:off x="1473200" y="2838450"/>
            <a:ext cx="21437600" cy="80391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  <a:r>
              <a:rPr dirty="0"/>
              <a:t>Stores code</a:t>
            </a:r>
            <a:endParaRPr dirty="0"/>
          </a:p>
          <a:p>
            <a:pPr>
              <a:buBlip>
                <a:blip r:embed="rId1"/>
              </a:buBlip>
            </a:pPr>
            <a:r>
              <a:rPr dirty="0"/>
              <a:t>Each project should have its own repo</a:t>
            </a:r>
            <a:endParaRPr dirty="0"/>
          </a:p>
          <a:p>
            <a:pPr>
              <a:buBlip>
                <a:blip r:embed="rId1"/>
              </a:buBlip>
            </a:pPr>
            <a:r>
              <a:rPr dirty="0"/>
              <a:t>Ability to view changes/commits over time</a:t>
            </a:r>
            <a:endParaRPr dirty="0"/>
          </a:p>
          <a:p>
            <a:pPr>
              <a:buBlip>
                <a:blip r:embed="rId1"/>
              </a:buBlip>
            </a:pPr>
            <a:r>
              <a:rPr dirty="0"/>
              <a:t>Ability to rollback changes</a:t>
            </a:r>
            <a:endParaRPr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2874</Words>
  <Application>WPS Presentation</Application>
  <PresentationFormat>Custom</PresentationFormat>
  <Paragraphs>155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SimSun</vt:lpstr>
      <vt:lpstr>Wingdings</vt:lpstr>
      <vt:lpstr>Helvetica Neue Light</vt:lpstr>
      <vt:lpstr>Helvetica Neue</vt:lpstr>
      <vt:lpstr>Helvetica Neue Thin</vt:lpstr>
      <vt:lpstr>Helvetica Neue Black Condensed</vt:lpstr>
      <vt:lpstr>Segoe Print</vt:lpstr>
      <vt:lpstr>Microsoft YaHei</vt:lpstr>
      <vt:lpstr>Arial Unicode MS</vt:lpstr>
      <vt:lpstr>Helvetica Neue Bold Condensed</vt:lpstr>
      <vt:lpstr>Cooper Std</vt:lpstr>
      <vt:lpstr>Adobe Garamond Pro</vt:lpstr>
      <vt:lpstr>Helvetica Neue Light</vt:lpstr>
      <vt:lpstr>Industrial</vt:lpstr>
      <vt:lpstr>Source Control: Git and Github</vt:lpstr>
      <vt:lpstr>Source Control</vt:lpstr>
      <vt:lpstr>Source control, or version control, tracks and manages changes to documents and files over time.</vt:lpstr>
      <vt:lpstr>Git</vt:lpstr>
      <vt:lpstr>PowerPoint 演示文稿</vt:lpstr>
      <vt:lpstr>Features of Git source control</vt:lpstr>
      <vt:lpstr>Concepts of source control</vt:lpstr>
      <vt:lpstr>What is a diff?</vt:lpstr>
      <vt:lpstr>What is a repository (repo)?</vt:lpstr>
      <vt:lpstr>Commits</vt:lpstr>
      <vt:lpstr>Basic Commands</vt:lpstr>
      <vt:lpstr>Basic Use</vt:lpstr>
      <vt:lpstr>Basic use &amp; the correct order to use Git</vt:lpstr>
      <vt:lpstr>Github</vt:lpstr>
      <vt:lpstr>PowerPoint 演示文稿</vt:lpstr>
      <vt:lpstr>Github Features</vt:lpstr>
      <vt:lpstr>PowerPoint 演示文稿</vt:lpstr>
      <vt:lpstr>Github Pages</vt:lpstr>
      <vt:lpstr>What do you suppose Github Pages are?</vt:lpstr>
      <vt:lpstr>Along the way, we will configure Github, if you haven’t already</vt:lpstr>
      <vt:lpstr>PowerPoint 演示文稿</vt:lpstr>
      <vt:lpstr>You’ve deployed your first site!</vt:lpstr>
      <vt:lpstr>Closing thoughts on Github Pages</vt:lpstr>
      <vt:lpstr>Collaboration</vt:lpstr>
      <vt:lpstr>When collaborating (1 branch)</vt:lpstr>
      <vt:lpstr>The neat and miscellaneous</vt:lpstr>
      <vt:lpstr>Why are does is always have an .md extension?</vt:lpstr>
      <vt:lpstr>Why can’t I see it? How do I use it?</vt:lpstr>
      <vt:lpstr>What is open source?</vt:lpstr>
      <vt:lpstr>Is there a way to see which of my team member’s messed everything up?</vt:lpstr>
      <vt:lpstr>Is there a way to see which of my team member’s messed everything up?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presents Source Control: Git and Github</dc:title>
  <dc:creator>Andrew Llewellyn</dc:creator>
  <cp:lastModifiedBy>Nevin</cp:lastModifiedBy>
  <cp:revision>29</cp:revision>
  <dcterms:created xsi:type="dcterms:W3CDTF">2019-10-07T17:41:27Z</dcterms:created>
  <dcterms:modified xsi:type="dcterms:W3CDTF">2019-10-07T18:02:15Z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