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72" r:id="rId4"/>
    <p:sldId id="259" r:id="rId5"/>
    <p:sldId id="266" r:id="rId6"/>
    <p:sldId id="260" r:id="rId7"/>
    <p:sldId id="270" r:id="rId8"/>
    <p:sldId id="268" r:id="rId9"/>
    <p:sldId id="271" r:id="rId10"/>
    <p:sldId id="273" r:id="rId11"/>
    <p:sldId id="274" r:id="rId12"/>
    <p:sldId id="275" r:id="rId13"/>
    <p:sldId id="276" r:id="rId14"/>
    <p:sldId id="277" r:id="rId15"/>
    <p:sldId id="269" r:id="rId16"/>
  </p:sldIdLst>
  <p:sldSz cx="24384000" cy="13716000"/>
  <p:notesSz cx="6858000" cy="9144000"/>
  <p:defaultTextStyle>
    <a:lvl1pPr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1pPr>
    <a:lvl2pPr indent="2286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2pPr>
    <a:lvl3pPr indent="4572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3pPr>
    <a:lvl4pPr indent="6858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4pPr>
    <a:lvl5pPr indent="9144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5pPr>
    <a:lvl6pPr indent="11430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6pPr>
    <a:lvl7pPr indent="13716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7pPr>
    <a:lvl8pPr indent="16002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8pPr>
    <a:lvl9pPr indent="18288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82017977"/>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473200" y="1790700"/>
            <a:ext cx="21437600" cy="4927600"/>
          </a:xfrm>
          <a:prstGeom prst="rect">
            <a:avLst/>
          </a:prstGeom>
        </p:spPr>
        <p:txBody>
          <a:bodyPr anchor="b"/>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6" name="Shape 6"/>
          <p:cNvSpPr>
            <a:spLocks noGrp="1"/>
          </p:cNvSpPr>
          <p:nvPr>
            <p:ph type="body"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pPr lvl="0">
              <a:defRPr sz="1800">
                <a:solidFill>
                  <a:srgbClr val="000000"/>
                </a:solidFill>
                <a:effectLst/>
              </a:defRPr>
            </a:pPr>
            <a:r>
              <a:rPr sz="58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58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58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58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5800">
                <a:solidFill>
                  <a:srgbClr val="73B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473200" y="9575800"/>
            <a:ext cx="21437600" cy="1714500"/>
          </a:xfrm>
          <a:prstGeom prst="rect">
            <a:avLst/>
          </a:prstGeom>
        </p:spPr>
        <p:txBody>
          <a:bodyPr anchor="b"/>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9" name="Shape 9"/>
          <p:cNvSpPr>
            <a:spLocks noGrp="1"/>
          </p:cNvSpPr>
          <p:nvPr>
            <p:ph type="body"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pPr lvl="0">
              <a:defRPr sz="1800">
                <a:solidFill>
                  <a:srgbClr val="000000"/>
                </a:solidFill>
                <a:effectLst/>
              </a:defRPr>
            </a:pPr>
            <a:r>
              <a:rPr sz="58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58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58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58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5800">
                <a:solidFill>
                  <a:srgbClr val="73B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473200" y="5143500"/>
            <a:ext cx="21437600" cy="3429000"/>
          </a:xfrm>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1473200" y="1803400"/>
            <a:ext cx="9639300" cy="4927600"/>
          </a:xfrm>
          <a:prstGeom prst="rect">
            <a:avLst/>
          </a:prstGeom>
        </p:spPr>
        <p:txBody>
          <a:bodyPr anchor="b"/>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14" name="Shape 14"/>
          <p:cNvSpPr>
            <a:spLocks noGrp="1"/>
          </p:cNvSpPr>
          <p:nvPr>
            <p:ph type="body"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pPr lvl="0">
              <a:defRPr sz="1800">
                <a:solidFill>
                  <a:srgbClr val="000000"/>
                </a:solidFill>
                <a:effectLst/>
              </a:defRPr>
            </a:pPr>
            <a:r>
              <a:rPr sz="58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58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58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58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5800">
                <a:solidFill>
                  <a:srgbClr val="73B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19" name="Shape 19"/>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22" name="Shape 22"/>
          <p:cNvSpPr>
            <a:spLocks noGrp="1"/>
          </p:cNvSpPr>
          <p:nvPr>
            <p:ph type="body"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1473200" y="1930400"/>
            <a:ext cx="21437600" cy="9855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26" name="Shape 26"/>
          <p:cNvSpPr/>
          <p:nvPr/>
        </p:nvSpPr>
        <p:spPr>
          <a:xfrm>
            <a:off x="11493490" y="6373383"/>
            <a:ext cx="1396722" cy="96923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defRPr sz="1800">
                <a:solidFill>
                  <a:srgbClr val="000000"/>
                </a:solidFill>
                <a:effectLst/>
              </a:defRPr>
            </a:pPr>
            <a:r>
              <a:rPr sz="5800">
                <a:solidFill>
                  <a:srgbClr val="FFFFFF"/>
                </a:solidFill>
                <a:effectLst>
                  <a:outerShdw blurRad="50800" dist="38100" dir="5400000" rotWithShape="0">
                    <a:srgbClr val="000000"/>
                  </a:outerShdw>
                </a:effectLst>
              </a:rPr>
              <a:t>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3" name="Shape 3"/>
          <p:cNvSpPr>
            <a:spLocks noGrp="1"/>
          </p:cNvSpPr>
          <p:nvPr>
            <p:ph type="body" idx="1"/>
          </p:nvPr>
        </p:nvSpPr>
        <p:spPr>
          <a:xfrm>
            <a:off x="1473200" y="3898900"/>
            <a:ext cx="21437600" cy="8039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Lst>
  <p:transition spd="med"/>
  <p:txStyles>
    <p:titleStyle>
      <a:lvl1pPr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1pPr>
      <a:lvl2pPr indent="2286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2pPr>
      <a:lvl3pPr indent="4572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3pPr>
      <a:lvl4pPr indent="6858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4pPr>
      <a:lvl5pPr indent="9144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5pPr>
      <a:lvl6pPr indent="11430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6pPr>
      <a:lvl7pPr indent="13716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7pPr>
      <a:lvl8pPr indent="16002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8pPr>
      <a:lvl9pPr indent="18288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9pPr>
    </p:titleStyle>
    <p:bodyStyle>
      <a:lvl1pPr marL="635000" indent="-635000" defTabSz="825500">
        <a:spcBef>
          <a:spcPts val="5100"/>
        </a:spcBef>
        <a:buSzPct val="30000"/>
        <a:buBlip>
          <a:blip r:embed="rId14"/>
        </a:buBlip>
        <a:defRPr sz="5000">
          <a:solidFill>
            <a:srgbClr val="FFFFFF"/>
          </a:solidFill>
          <a:effectLst>
            <a:outerShdw blurRad="50800" dist="38100" dir="5400000" rotWithShape="0">
              <a:srgbClr val="000000"/>
            </a:outerShdw>
          </a:effectLst>
          <a:latin typeface="+mn-lt"/>
          <a:ea typeface="+mn-ea"/>
          <a:cs typeface="+mn-cs"/>
          <a:sym typeface="Helvetica Neue Light"/>
        </a:defRPr>
      </a:lvl1pPr>
      <a:lvl2pPr marL="1270000" indent="-635000" defTabSz="825500">
        <a:spcBef>
          <a:spcPts val="5100"/>
        </a:spcBef>
        <a:buSzPct val="30000"/>
        <a:buBlip>
          <a:blip r:embed="rId14"/>
        </a:buBlip>
        <a:defRPr sz="5000">
          <a:solidFill>
            <a:srgbClr val="FFFFFF"/>
          </a:solidFill>
          <a:effectLst>
            <a:outerShdw blurRad="50800" dist="38100" dir="5400000" rotWithShape="0">
              <a:srgbClr val="000000"/>
            </a:outerShdw>
          </a:effectLst>
          <a:latin typeface="+mn-lt"/>
          <a:ea typeface="+mn-ea"/>
          <a:cs typeface="+mn-cs"/>
          <a:sym typeface="Helvetica Neue Light"/>
        </a:defRPr>
      </a:lvl2pPr>
      <a:lvl3pPr marL="1905000" indent="-635000" defTabSz="825500">
        <a:spcBef>
          <a:spcPts val="5100"/>
        </a:spcBef>
        <a:buSzPct val="30000"/>
        <a:buBlip>
          <a:blip r:embed="rId14"/>
        </a:buBlip>
        <a:defRPr sz="5000">
          <a:solidFill>
            <a:srgbClr val="FFFFFF"/>
          </a:solidFill>
          <a:effectLst>
            <a:outerShdw blurRad="50800" dist="38100" dir="5400000" rotWithShape="0">
              <a:srgbClr val="000000"/>
            </a:outerShdw>
          </a:effectLst>
          <a:latin typeface="+mn-lt"/>
          <a:ea typeface="+mn-ea"/>
          <a:cs typeface="+mn-cs"/>
          <a:sym typeface="Helvetica Neue Light"/>
        </a:defRPr>
      </a:lvl3pPr>
      <a:lvl4pPr marL="2540000" indent="-635000" defTabSz="825500">
        <a:spcBef>
          <a:spcPts val="5100"/>
        </a:spcBef>
        <a:buSzPct val="30000"/>
        <a:buBlip>
          <a:blip r:embed="rId14"/>
        </a:buBlip>
        <a:defRPr sz="5000">
          <a:solidFill>
            <a:srgbClr val="FFFFFF"/>
          </a:solidFill>
          <a:effectLst>
            <a:outerShdw blurRad="50800" dist="38100" dir="5400000" rotWithShape="0">
              <a:srgbClr val="000000"/>
            </a:outerShdw>
          </a:effectLst>
          <a:latin typeface="+mn-lt"/>
          <a:ea typeface="+mn-ea"/>
          <a:cs typeface="+mn-cs"/>
          <a:sym typeface="Helvetica Neue Light"/>
        </a:defRPr>
      </a:lvl4pPr>
      <a:lvl5pPr marL="3175000" indent="-635000" defTabSz="825500">
        <a:spcBef>
          <a:spcPts val="5100"/>
        </a:spcBef>
        <a:buSzPct val="30000"/>
        <a:buBlip>
          <a:blip r:embed="rId14"/>
        </a:buBlip>
        <a:defRPr sz="5000">
          <a:solidFill>
            <a:srgbClr val="FFFFFF"/>
          </a:solidFill>
          <a:effectLst>
            <a:outerShdw blurRad="50800" dist="38100" dir="5400000" rotWithShape="0">
              <a:srgbClr val="000000"/>
            </a:outerShdw>
          </a:effectLst>
          <a:latin typeface="+mn-lt"/>
          <a:ea typeface="+mn-ea"/>
          <a:cs typeface="+mn-cs"/>
          <a:sym typeface="Helvetica Neue Light"/>
        </a:defRPr>
      </a:lvl5pPr>
      <a:lvl6pPr marL="3810000" indent="-635000" defTabSz="825500">
        <a:spcBef>
          <a:spcPts val="5100"/>
        </a:spcBef>
        <a:buSzPct val="30000"/>
        <a:buBlip>
          <a:blip r:embed="rId14"/>
        </a:buBlip>
        <a:defRPr sz="5000">
          <a:solidFill>
            <a:srgbClr val="FFFFFF"/>
          </a:solidFill>
          <a:effectLst>
            <a:outerShdw blurRad="50800" dist="38100" dir="5400000" rotWithShape="0">
              <a:srgbClr val="000000"/>
            </a:outerShdw>
          </a:effectLst>
          <a:latin typeface="+mn-lt"/>
          <a:ea typeface="+mn-ea"/>
          <a:cs typeface="+mn-cs"/>
          <a:sym typeface="Helvetica Neue Light"/>
        </a:defRPr>
      </a:lvl6pPr>
      <a:lvl7pPr marL="4445000" indent="-635000" defTabSz="825500">
        <a:spcBef>
          <a:spcPts val="5100"/>
        </a:spcBef>
        <a:buSzPct val="30000"/>
        <a:buBlip>
          <a:blip r:embed="rId14"/>
        </a:buBlip>
        <a:defRPr sz="5000">
          <a:solidFill>
            <a:srgbClr val="FFFFFF"/>
          </a:solidFill>
          <a:effectLst>
            <a:outerShdw blurRad="50800" dist="38100" dir="5400000" rotWithShape="0">
              <a:srgbClr val="000000"/>
            </a:outerShdw>
          </a:effectLst>
          <a:latin typeface="+mn-lt"/>
          <a:ea typeface="+mn-ea"/>
          <a:cs typeface="+mn-cs"/>
          <a:sym typeface="Helvetica Neue Light"/>
        </a:defRPr>
      </a:lvl7pPr>
      <a:lvl8pPr marL="5080000" indent="-635000" defTabSz="825500">
        <a:spcBef>
          <a:spcPts val="5100"/>
        </a:spcBef>
        <a:buSzPct val="30000"/>
        <a:buBlip>
          <a:blip r:embed="rId14"/>
        </a:buBlip>
        <a:defRPr sz="5000">
          <a:solidFill>
            <a:srgbClr val="FFFFFF"/>
          </a:solidFill>
          <a:effectLst>
            <a:outerShdw blurRad="50800" dist="38100" dir="5400000" rotWithShape="0">
              <a:srgbClr val="000000"/>
            </a:outerShdw>
          </a:effectLst>
          <a:latin typeface="+mn-lt"/>
          <a:ea typeface="+mn-ea"/>
          <a:cs typeface="+mn-cs"/>
          <a:sym typeface="Helvetica Neue Light"/>
        </a:defRPr>
      </a:lvl8pPr>
      <a:lvl9pPr marL="5715000" indent="-635000" defTabSz="825500">
        <a:spcBef>
          <a:spcPts val="5100"/>
        </a:spcBef>
        <a:buSzPct val="30000"/>
        <a:buBlip>
          <a:blip r:embed="rId14"/>
        </a:buBlip>
        <a:defRPr sz="5000">
          <a:solidFill>
            <a:srgbClr val="FFFFFF"/>
          </a:solidFill>
          <a:effectLst>
            <a:outerShdw blurRad="50800" dist="38100" dir="5400000" rotWithShape="0">
              <a:srgbClr val="000000"/>
            </a:outerShdw>
          </a:effectLst>
          <a:latin typeface="+mn-lt"/>
          <a:ea typeface="+mn-ea"/>
          <a:cs typeface="+mn-cs"/>
          <a:sym typeface="Helvetica Neue Light"/>
        </a:defRPr>
      </a:lvl9pPr>
    </p:bodyStyle>
    <p:otherStyle>
      <a:lvl1pPr algn="r" defTabSz="825500">
        <a:defRPr b="1">
          <a:solidFill>
            <a:schemeClr val="tx1"/>
          </a:solidFill>
          <a:latin typeface="+mn-lt"/>
          <a:ea typeface="+mn-ea"/>
          <a:cs typeface="+mn-cs"/>
          <a:sym typeface="Helvetica Neue"/>
        </a:defRPr>
      </a:lvl1pPr>
      <a:lvl2pPr indent="228600" algn="r" defTabSz="825500">
        <a:defRPr b="1">
          <a:solidFill>
            <a:schemeClr val="tx1"/>
          </a:solidFill>
          <a:latin typeface="+mn-lt"/>
          <a:ea typeface="+mn-ea"/>
          <a:cs typeface="+mn-cs"/>
          <a:sym typeface="Helvetica Neue"/>
        </a:defRPr>
      </a:lvl2pPr>
      <a:lvl3pPr indent="457200" algn="r" defTabSz="825500">
        <a:defRPr b="1">
          <a:solidFill>
            <a:schemeClr val="tx1"/>
          </a:solidFill>
          <a:latin typeface="+mn-lt"/>
          <a:ea typeface="+mn-ea"/>
          <a:cs typeface="+mn-cs"/>
          <a:sym typeface="Helvetica Neue"/>
        </a:defRPr>
      </a:lvl3pPr>
      <a:lvl4pPr indent="685800" algn="r" defTabSz="825500">
        <a:defRPr b="1">
          <a:solidFill>
            <a:schemeClr val="tx1"/>
          </a:solidFill>
          <a:latin typeface="+mn-lt"/>
          <a:ea typeface="+mn-ea"/>
          <a:cs typeface="+mn-cs"/>
          <a:sym typeface="Helvetica Neue"/>
        </a:defRPr>
      </a:lvl4pPr>
      <a:lvl5pPr indent="914400" algn="r" defTabSz="825500">
        <a:defRPr b="1">
          <a:solidFill>
            <a:schemeClr val="tx1"/>
          </a:solidFill>
          <a:latin typeface="+mn-lt"/>
          <a:ea typeface="+mn-ea"/>
          <a:cs typeface="+mn-cs"/>
          <a:sym typeface="Helvetica Neue"/>
        </a:defRPr>
      </a:lvl5pPr>
      <a:lvl6pPr indent="1143000" algn="r" defTabSz="825500">
        <a:defRPr b="1">
          <a:solidFill>
            <a:schemeClr val="tx1"/>
          </a:solidFill>
          <a:latin typeface="+mn-lt"/>
          <a:ea typeface="+mn-ea"/>
          <a:cs typeface="+mn-cs"/>
          <a:sym typeface="Helvetica Neue"/>
        </a:defRPr>
      </a:lvl6pPr>
      <a:lvl7pPr indent="1371600" algn="r" defTabSz="825500">
        <a:defRPr b="1">
          <a:solidFill>
            <a:schemeClr val="tx1"/>
          </a:solidFill>
          <a:latin typeface="+mn-lt"/>
          <a:ea typeface="+mn-ea"/>
          <a:cs typeface="+mn-cs"/>
          <a:sym typeface="Helvetica Neue"/>
        </a:defRPr>
      </a:lvl7pPr>
      <a:lvl8pPr indent="1600200" algn="r" defTabSz="825500">
        <a:defRPr b="1">
          <a:solidFill>
            <a:schemeClr val="tx1"/>
          </a:solidFill>
          <a:latin typeface="+mn-lt"/>
          <a:ea typeface="+mn-ea"/>
          <a:cs typeface="+mn-cs"/>
          <a:sym typeface="Helvetica Neue"/>
        </a:defRPr>
      </a:lvl8pPr>
      <a:lvl9pPr indent="1828800" algn="r" defTabSz="825500">
        <a:defRPr b="1">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lvl1pPr algn="ct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Welcome to Class</a:t>
            </a:r>
          </a:p>
        </p:txBody>
      </p:sp>
      <p:pic>
        <p:nvPicPr>
          <p:cNvPr id="34" name="devLogo-white-long.png"/>
          <p:cNvPicPr/>
          <p:nvPr/>
        </p:nvPicPr>
        <p:blipFill>
          <a:blip r:embed="rId2"/>
          <a:stretch>
            <a:fillRect/>
          </a:stretch>
        </p:blipFill>
        <p:spPr>
          <a:xfrm>
            <a:off x="9865639" y="7115619"/>
            <a:ext cx="4652722" cy="85417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EB1F-FB7E-4163-B09B-6F651BB73B4D}"/>
              </a:ext>
            </a:extLst>
          </p:cNvPr>
          <p:cNvSpPr>
            <a:spLocks noGrp="1"/>
          </p:cNvSpPr>
          <p:nvPr>
            <p:ph type="title"/>
          </p:nvPr>
        </p:nvSpPr>
        <p:spPr/>
        <p:txBody>
          <a:bodyPr/>
          <a:lstStyle/>
          <a:p>
            <a:r>
              <a:rPr lang="en-US" dirty="0"/>
              <a:t>How to Succeed at devCodeCamp</a:t>
            </a:r>
          </a:p>
        </p:txBody>
      </p:sp>
      <p:sp>
        <p:nvSpPr>
          <p:cNvPr id="3" name="Text Placeholder 2">
            <a:extLst>
              <a:ext uri="{FF2B5EF4-FFF2-40B4-BE49-F238E27FC236}">
                <a16:creationId xmlns:a16="http://schemas.microsoft.com/office/drawing/2014/main" id="{8189F50D-06B3-40EA-BA11-0A7A0D76B733}"/>
              </a:ext>
            </a:extLst>
          </p:cNvPr>
          <p:cNvSpPr>
            <a:spLocks noGrp="1"/>
          </p:cNvSpPr>
          <p:nvPr>
            <p:ph type="body" idx="1"/>
          </p:nvPr>
        </p:nvSpPr>
        <p:spPr/>
        <p:txBody>
          <a:bodyPr/>
          <a:lstStyle/>
          <a:p>
            <a:r>
              <a:rPr lang="en-US" dirty="0"/>
              <a:t>Ownership</a:t>
            </a:r>
          </a:p>
          <a:p>
            <a:r>
              <a:rPr lang="en-US" dirty="0"/>
              <a:t>Be Resourceful</a:t>
            </a:r>
          </a:p>
          <a:p>
            <a:r>
              <a:rPr lang="en-US" dirty="0"/>
              <a:t>Learn to Problem Solve</a:t>
            </a:r>
          </a:p>
          <a:p>
            <a:r>
              <a:rPr lang="en-US" dirty="0"/>
              <a:t>Repetition</a:t>
            </a:r>
          </a:p>
          <a:p>
            <a:endParaRPr lang="en-US" dirty="0"/>
          </a:p>
        </p:txBody>
      </p:sp>
    </p:spTree>
    <p:extLst>
      <p:ext uri="{BB962C8B-B14F-4D97-AF65-F5344CB8AC3E}">
        <p14:creationId xmlns:p14="http://schemas.microsoft.com/office/powerpoint/2010/main" val="23096884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AFF9-C654-476B-A8D2-A14BA798533F}"/>
              </a:ext>
            </a:extLst>
          </p:cNvPr>
          <p:cNvSpPr>
            <a:spLocks noGrp="1"/>
          </p:cNvSpPr>
          <p:nvPr>
            <p:ph type="title"/>
          </p:nvPr>
        </p:nvSpPr>
        <p:spPr/>
        <p:txBody>
          <a:bodyPr/>
          <a:lstStyle/>
          <a:p>
            <a:r>
              <a:rPr lang="en-US" dirty="0"/>
              <a:t>How to Succeed – Ownership</a:t>
            </a:r>
          </a:p>
        </p:txBody>
      </p:sp>
      <p:sp>
        <p:nvSpPr>
          <p:cNvPr id="3" name="Text Placeholder 2">
            <a:extLst>
              <a:ext uri="{FF2B5EF4-FFF2-40B4-BE49-F238E27FC236}">
                <a16:creationId xmlns:a16="http://schemas.microsoft.com/office/drawing/2014/main" id="{2A60D994-1B9B-4044-B241-8F6464D1CAC0}"/>
              </a:ext>
            </a:extLst>
          </p:cNvPr>
          <p:cNvSpPr>
            <a:spLocks noGrp="1"/>
          </p:cNvSpPr>
          <p:nvPr>
            <p:ph type="body" idx="1"/>
          </p:nvPr>
        </p:nvSpPr>
        <p:spPr/>
        <p:txBody>
          <a:bodyPr/>
          <a:lstStyle/>
          <a:p>
            <a:r>
              <a:rPr lang="en-US" dirty="0"/>
              <a:t>You get out of this what you put in</a:t>
            </a:r>
          </a:p>
          <a:p>
            <a:r>
              <a:rPr lang="en-US" dirty="0"/>
              <a:t>Instructors are here to facilitate the learning process and mentor, but at the end of the day it is the students who need to put in the work to be successful</a:t>
            </a:r>
          </a:p>
        </p:txBody>
      </p:sp>
    </p:spTree>
    <p:extLst>
      <p:ext uri="{BB962C8B-B14F-4D97-AF65-F5344CB8AC3E}">
        <p14:creationId xmlns:p14="http://schemas.microsoft.com/office/powerpoint/2010/main" val="13343458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AFF9-C654-476B-A8D2-A14BA798533F}"/>
              </a:ext>
            </a:extLst>
          </p:cNvPr>
          <p:cNvSpPr>
            <a:spLocks noGrp="1"/>
          </p:cNvSpPr>
          <p:nvPr>
            <p:ph type="title"/>
          </p:nvPr>
        </p:nvSpPr>
        <p:spPr/>
        <p:txBody>
          <a:bodyPr/>
          <a:lstStyle/>
          <a:p>
            <a:r>
              <a:rPr lang="en-US" dirty="0"/>
              <a:t>How to Succeed – Be Resourceful</a:t>
            </a:r>
          </a:p>
        </p:txBody>
      </p:sp>
      <p:sp>
        <p:nvSpPr>
          <p:cNvPr id="3" name="Text Placeholder 2">
            <a:extLst>
              <a:ext uri="{FF2B5EF4-FFF2-40B4-BE49-F238E27FC236}">
                <a16:creationId xmlns:a16="http://schemas.microsoft.com/office/drawing/2014/main" id="{2A60D994-1B9B-4044-B241-8F6464D1CAC0}"/>
              </a:ext>
            </a:extLst>
          </p:cNvPr>
          <p:cNvSpPr>
            <a:spLocks noGrp="1"/>
          </p:cNvSpPr>
          <p:nvPr>
            <p:ph type="body" idx="1"/>
          </p:nvPr>
        </p:nvSpPr>
        <p:spPr/>
        <p:txBody>
          <a:bodyPr>
            <a:normAutofit fontScale="77500" lnSpcReduction="20000"/>
          </a:bodyPr>
          <a:lstStyle/>
          <a:p>
            <a:r>
              <a:rPr lang="en-US" dirty="0"/>
              <a:t>Traditional grades K-12 have essentially spoon-fed information to students. However, being a software developer means being resourceful.</a:t>
            </a:r>
          </a:p>
          <a:p>
            <a:r>
              <a:rPr lang="en-US" dirty="0"/>
              <a:t>There will be times that you don’t fully understand something. In those cases, you need to start coding something out. Even if it isn’t correct, you have something to build off of. </a:t>
            </a:r>
          </a:p>
          <a:p>
            <a:r>
              <a:rPr lang="en-US" dirty="0"/>
              <a:t>“Get it working, then make it better” – Michael Terrill</a:t>
            </a:r>
          </a:p>
          <a:p>
            <a:r>
              <a:rPr lang="en-US" dirty="0"/>
              <a:t>When you run into a problem and you are not sure the direction to head in:</a:t>
            </a:r>
          </a:p>
          <a:p>
            <a:pPr lvl="1"/>
            <a:r>
              <a:rPr lang="en-US" dirty="0"/>
              <a:t>Be resourceful and search online for anything that will help propel you in the correct direction</a:t>
            </a:r>
          </a:p>
          <a:p>
            <a:pPr lvl="1"/>
            <a:r>
              <a:rPr lang="en-US" dirty="0"/>
              <a:t>Time box yourself when looking online. If a certain amount of time has passed and you aren’t getting anywhere, this is a good time to reach out to an instructor or peer</a:t>
            </a:r>
          </a:p>
        </p:txBody>
      </p:sp>
    </p:spTree>
    <p:extLst>
      <p:ext uri="{BB962C8B-B14F-4D97-AF65-F5344CB8AC3E}">
        <p14:creationId xmlns:p14="http://schemas.microsoft.com/office/powerpoint/2010/main" val="35194658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AFF9-C654-476B-A8D2-A14BA798533F}"/>
              </a:ext>
            </a:extLst>
          </p:cNvPr>
          <p:cNvSpPr>
            <a:spLocks noGrp="1"/>
          </p:cNvSpPr>
          <p:nvPr>
            <p:ph type="title"/>
          </p:nvPr>
        </p:nvSpPr>
        <p:spPr/>
        <p:txBody>
          <a:bodyPr>
            <a:normAutofit/>
          </a:bodyPr>
          <a:lstStyle/>
          <a:p>
            <a:r>
              <a:rPr lang="en-US" sz="9200" dirty="0"/>
              <a:t>How to Succeed – Learn to Problem Solve</a:t>
            </a:r>
          </a:p>
        </p:txBody>
      </p:sp>
      <p:sp>
        <p:nvSpPr>
          <p:cNvPr id="3" name="Text Placeholder 2">
            <a:extLst>
              <a:ext uri="{FF2B5EF4-FFF2-40B4-BE49-F238E27FC236}">
                <a16:creationId xmlns:a16="http://schemas.microsoft.com/office/drawing/2014/main" id="{2A60D994-1B9B-4044-B241-8F6464D1CAC0}"/>
              </a:ext>
            </a:extLst>
          </p:cNvPr>
          <p:cNvSpPr>
            <a:spLocks noGrp="1"/>
          </p:cNvSpPr>
          <p:nvPr>
            <p:ph type="body" idx="1"/>
          </p:nvPr>
        </p:nvSpPr>
        <p:spPr/>
        <p:txBody>
          <a:bodyPr/>
          <a:lstStyle/>
          <a:p>
            <a:r>
              <a:rPr lang="en-US" dirty="0"/>
              <a:t>It is obvious devCodeCamp teaches technical skills. With that said, it is so much more than that.</a:t>
            </a:r>
          </a:p>
          <a:p>
            <a:r>
              <a:rPr lang="en-US" dirty="0"/>
              <a:t>We are creating problem solvers, in which professionals will be solving problems by writing code.</a:t>
            </a:r>
          </a:p>
          <a:p>
            <a:r>
              <a:rPr lang="en-US" dirty="0"/>
              <a:t>Taking large problems and breaking them down into smaller problems is an important part of the problem-solving process</a:t>
            </a:r>
          </a:p>
        </p:txBody>
      </p:sp>
    </p:spTree>
    <p:extLst>
      <p:ext uri="{BB962C8B-B14F-4D97-AF65-F5344CB8AC3E}">
        <p14:creationId xmlns:p14="http://schemas.microsoft.com/office/powerpoint/2010/main" val="34383605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AFF9-C654-476B-A8D2-A14BA798533F}"/>
              </a:ext>
            </a:extLst>
          </p:cNvPr>
          <p:cNvSpPr>
            <a:spLocks noGrp="1"/>
          </p:cNvSpPr>
          <p:nvPr>
            <p:ph type="title"/>
          </p:nvPr>
        </p:nvSpPr>
        <p:spPr/>
        <p:txBody>
          <a:bodyPr>
            <a:normAutofit/>
          </a:bodyPr>
          <a:lstStyle/>
          <a:p>
            <a:r>
              <a:rPr lang="en-US" sz="9200" dirty="0"/>
              <a:t>How to Succeed – Repetition</a:t>
            </a:r>
          </a:p>
        </p:txBody>
      </p:sp>
      <p:sp>
        <p:nvSpPr>
          <p:cNvPr id="3" name="Text Placeholder 2">
            <a:extLst>
              <a:ext uri="{FF2B5EF4-FFF2-40B4-BE49-F238E27FC236}">
                <a16:creationId xmlns:a16="http://schemas.microsoft.com/office/drawing/2014/main" id="{2A60D994-1B9B-4044-B241-8F6464D1CAC0}"/>
              </a:ext>
            </a:extLst>
          </p:cNvPr>
          <p:cNvSpPr>
            <a:spLocks noGrp="1"/>
          </p:cNvSpPr>
          <p:nvPr>
            <p:ph type="body" idx="1"/>
          </p:nvPr>
        </p:nvSpPr>
        <p:spPr/>
        <p:txBody>
          <a:bodyPr/>
          <a:lstStyle/>
          <a:p>
            <a:r>
              <a:rPr lang="en-US" dirty="0"/>
              <a:t>Mastering the skill of writing code takes a lot of patience, persistence, and practice!</a:t>
            </a:r>
          </a:p>
          <a:p>
            <a:r>
              <a:rPr lang="en-US" dirty="0"/>
              <a:t>No programmer knows all of the answers, not even the instructors.</a:t>
            </a:r>
          </a:p>
          <a:p>
            <a:r>
              <a:rPr lang="en-US" dirty="0"/>
              <a:t>The more you see the concepts and the more you code, the better you will get at coding and the more confident you will become.</a:t>
            </a:r>
          </a:p>
        </p:txBody>
      </p:sp>
    </p:spTree>
    <p:extLst>
      <p:ext uri="{BB962C8B-B14F-4D97-AF65-F5344CB8AC3E}">
        <p14:creationId xmlns:p14="http://schemas.microsoft.com/office/powerpoint/2010/main" val="389940517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Questions?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Classroom Rules</a:t>
            </a:r>
          </a:p>
        </p:txBody>
      </p:sp>
      <p:sp>
        <p:nvSpPr>
          <p:cNvPr id="37" name="Shape 37"/>
          <p:cNvSpPr>
            <a:spLocks noGrp="1"/>
          </p:cNvSpPr>
          <p:nvPr>
            <p:ph type="body" idx="1"/>
          </p:nvPr>
        </p:nvSpPr>
        <p:spPr>
          <a:prstGeom prst="rect">
            <a:avLst/>
          </a:prstGeom>
        </p:spPr>
        <p:txBody>
          <a:bodyPr/>
          <a:lstStyle/>
          <a:p>
            <a:pPr marL="469900" lvl="0" indent="-469900" defTabSz="610870">
              <a:spcBef>
                <a:spcPts val="3700"/>
              </a:spcBef>
              <a:buBlip>
                <a:blip r:embed="rId2"/>
              </a:buBlip>
              <a:defRPr sz="1800">
                <a:solidFill>
                  <a:srgbClr val="000000"/>
                </a:solidFill>
                <a:effectLst/>
              </a:defRPr>
            </a:pPr>
            <a:r>
              <a:rPr sz="3700" dirty="0">
                <a:solidFill>
                  <a:srgbClr val="FFFFFF"/>
                </a:solidFill>
                <a:effectLst>
                  <a:outerShdw blurRad="37592" dist="28194" dir="5400000" rotWithShape="0">
                    <a:srgbClr val="000000"/>
                  </a:outerShdw>
                </a:effectLst>
              </a:rPr>
              <a:t>Be respectful and courteous at all times</a:t>
            </a:r>
          </a:p>
          <a:p>
            <a:pPr marL="469900" lvl="0" indent="-469900" defTabSz="610870">
              <a:spcBef>
                <a:spcPts val="3700"/>
              </a:spcBef>
              <a:buBlip>
                <a:blip r:embed="rId2"/>
              </a:buBlip>
              <a:defRPr sz="1800">
                <a:solidFill>
                  <a:srgbClr val="000000"/>
                </a:solidFill>
                <a:effectLst/>
              </a:defRPr>
            </a:pPr>
            <a:r>
              <a:rPr sz="3700" dirty="0">
                <a:solidFill>
                  <a:srgbClr val="FFFFFF"/>
                </a:solidFill>
                <a:effectLst>
                  <a:outerShdw blurRad="37592" dist="28194" dir="5400000" rotWithShape="0">
                    <a:srgbClr val="000000"/>
                  </a:outerShdw>
                </a:effectLst>
              </a:rPr>
              <a:t>You may excuse yourself at any time to use the restroom</a:t>
            </a:r>
          </a:p>
          <a:p>
            <a:pPr marL="469900" lvl="0" indent="-469900" defTabSz="610870">
              <a:spcBef>
                <a:spcPts val="3700"/>
              </a:spcBef>
              <a:buBlip>
                <a:blip r:embed="rId2"/>
              </a:buBlip>
              <a:defRPr sz="1800">
                <a:solidFill>
                  <a:srgbClr val="000000"/>
                </a:solidFill>
                <a:effectLst/>
              </a:defRPr>
            </a:pPr>
            <a:r>
              <a:rPr sz="3700" dirty="0">
                <a:solidFill>
                  <a:srgbClr val="FFFFFF"/>
                </a:solidFill>
                <a:effectLst>
                  <a:outerShdw blurRad="37592" dist="28194" dir="5400000" rotWithShape="0">
                    <a:srgbClr val="000000"/>
                  </a:outerShdw>
                </a:effectLst>
              </a:rPr>
              <a:t>You may have food and beverages in the classroom - please pick up after yourself</a:t>
            </a:r>
          </a:p>
          <a:p>
            <a:pPr marL="469900" lvl="0" indent="-469900" defTabSz="610870">
              <a:spcBef>
                <a:spcPts val="3700"/>
              </a:spcBef>
              <a:buBlip>
                <a:blip r:embed="rId2"/>
              </a:buBlip>
              <a:defRPr sz="1800">
                <a:solidFill>
                  <a:srgbClr val="000000"/>
                </a:solidFill>
                <a:effectLst/>
              </a:defRPr>
            </a:pPr>
            <a:r>
              <a:rPr sz="3700" dirty="0">
                <a:solidFill>
                  <a:srgbClr val="FFFFFF"/>
                </a:solidFill>
                <a:effectLst>
                  <a:outerShdw blurRad="37592" dist="28194" dir="5400000" rotWithShape="0">
                    <a:srgbClr val="000000"/>
                  </a:outerShdw>
                </a:effectLst>
              </a:rPr>
              <a:t>You may use designated smoking areas during break times</a:t>
            </a:r>
          </a:p>
          <a:p>
            <a:pPr marL="469900" lvl="0" indent="-469900" defTabSz="610870">
              <a:spcBef>
                <a:spcPts val="3700"/>
              </a:spcBef>
              <a:buBlip>
                <a:blip r:embed="rId2"/>
              </a:buBlip>
              <a:defRPr sz="1800">
                <a:solidFill>
                  <a:srgbClr val="000000"/>
                </a:solidFill>
                <a:effectLst/>
              </a:defRPr>
            </a:pPr>
            <a:r>
              <a:rPr sz="3700" dirty="0">
                <a:solidFill>
                  <a:srgbClr val="FFFFFF"/>
                </a:solidFill>
                <a:effectLst>
                  <a:outerShdw blurRad="37592" dist="28194" dir="5400000" rotWithShape="0">
                    <a:srgbClr val="000000"/>
                  </a:outerShdw>
                </a:effectLst>
              </a:rPr>
              <a:t>The internet is meant for class-related research</a:t>
            </a:r>
          </a:p>
          <a:p>
            <a:pPr marL="469900" lvl="0" indent="-469900" defTabSz="610870">
              <a:spcBef>
                <a:spcPts val="3700"/>
              </a:spcBef>
              <a:buBlip>
                <a:blip r:embed="rId2"/>
              </a:buBlip>
              <a:defRPr sz="1800">
                <a:solidFill>
                  <a:srgbClr val="000000"/>
                </a:solidFill>
                <a:effectLst/>
              </a:defRPr>
            </a:pPr>
            <a:r>
              <a:rPr sz="3700" dirty="0">
                <a:solidFill>
                  <a:srgbClr val="FFFFFF"/>
                </a:solidFill>
                <a:effectLst>
                  <a:outerShdw blurRad="37592" dist="28194" dir="5400000" rotWithShape="0">
                    <a:srgbClr val="000000"/>
                  </a:outerShdw>
                </a:effectLst>
              </a:rPr>
              <a:t>Wear appropriate and professional attire</a:t>
            </a:r>
          </a:p>
          <a:p>
            <a:pPr marL="469900" lvl="0" indent="-469900" defTabSz="610870">
              <a:spcBef>
                <a:spcPts val="3700"/>
              </a:spcBef>
              <a:buBlip>
                <a:blip r:embed="rId2"/>
              </a:buBlip>
              <a:defRPr sz="1800">
                <a:solidFill>
                  <a:srgbClr val="000000"/>
                </a:solidFill>
                <a:effectLst/>
              </a:defRPr>
            </a:pPr>
            <a:r>
              <a:rPr sz="3700" dirty="0">
                <a:solidFill>
                  <a:srgbClr val="FFFFFF"/>
                </a:solidFill>
                <a:effectLst>
                  <a:outerShdw blurRad="37592" dist="28194" dir="5400000" rotWithShape="0">
                    <a:srgbClr val="000000"/>
                  </a:outerShdw>
                </a:effectLst>
              </a:rPr>
              <a:t>Verbal and physical threats toward anyone will not be tolerated</a:t>
            </a:r>
          </a:p>
          <a:p>
            <a:pPr marL="469900" lvl="0" indent="-469900" defTabSz="610870">
              <a:spcBef>
                <a:spcPts val="3700"/>
              </a:spcBef>
              <a:buBlip>
                <a:blip r:embed="rId2"/>
              </a:buBlip>
              <a:defRPr sz="1800">
                <a:solidFill>
                  <a:srgbClr val="000000"/>
                </a:solidFill>
                <a:effectLst/>
              </a:defRPr>
            </a:pPr>
            <a:r>
              <a:rPr sz="3700" dirty="0">
                <a:solidFill>
                  <a:srgbClr val="FFFFFF"/>
                </a:solidFill>
                <a:effectLst>
                  <a:outerShdw blurRad="37592" dist="28194" dir="5400000" rotWithShape="0">
                    <a:srgbClr val="000000"/>
                  </a:outerShdw>
                </a:effectLst>
              </a:rPr>
              <a:t>Silence mobile device - if you need to take a call, please step outside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Hours</a:t>
            </a:r>
          </a:p>
        </p:txBody>
      </p:sp>
      <p:sp>
        <p:nvSpPr>
          <p:cNvPr id="3" name="Text Placeholder 2"/>
          <p:cNvSpPr>
            <a:spLocks noGrp="1"/>
          </p:cNvSpPr>
          <p:nvPr>
            <p:ph type="body" idx="1"/>
          </p:nvPr>
        </p:nvSpPr>
        <p:spPr>
          <a:xfrm>
            <a:off x="1473200" y="4076041"/>
            <a:ext cx="21437600" cy="8341567"/>
          </a:xfrm>
        </p:spPr>
        <p:txBody>
          <a:bodyPr/>
          <a:lstStyle/>
          <a:p>
            <a:r>
              <a:rPr lang="en-US" dirty="0"/>
              <a:t>Class is from 7:00am to 5:00pm Monday – Friday</a:t>
            </a:r>
          </a:p>
          <a:p>
            <a:r>
              <a:rPr lang="en-US"/>
              <a:t>You </a:t>
            </a:r>
            <a:r>
              <a:rPr lang="en-US" dirty="0"/>
              <a:t>will have a 1 hour lunch between 12:00pm and 1:00pm</a:t>
            </a:r>
          </a:p>
          <a:p>
            <a:endParaRPr lang="en-US" dirty="0"/>
          </a:p>
        </p:txBody>
      </p:sp>
    </p:spTree>
    <p:extLst>
      <p:ext uri="{BB962C8B-B14F-4D97-AF65-F5344CB8AC3E}">
        <p14:creationId xmlns:p14="http://schemas.microsoft.com/office/powerpoint/2010/main" val="33942371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p:nvPr>
        </p:nvSpPr>
        <p:spPr>
          <a:xfrm>
            <a:off x="1473200" y="355600"/>
            <a:ext cx="21437600" cy="3073400"/>
          </a:xfrm>
          <a:prstGeom prst="rect">
            <a:avLst/>
          </a:prstGeom>
        </p:spPr>
        <p:txBody>
          <a:bodyPr/>
          <a:lstStyle/>
          <a:p>
            <a:pPr lvl="0">
              <a:defRPr sz="1800">
                <a:solidFill>
                  <a:srgbClr val="000000"/>
                </a:solidFill>
                <a:effectLst/>
              </a:defRPr>
            </a:pPr>
            <a:r>
              <a:rPr sz="10000" dirty="0">
                <a:solidFill>
                  <a:srgbClr val="FFFFFF"/>
                </a:solidFill>
                <a:effectLst>
                  <a:outerShdw blurRad="50800" dist="38100" dir="5400000" rotWithShape="0">
                    <a:srgbClr val="000000"/>
                  </a:outerShdw>
                </a:effectLst>
              </a:rPr>
              <a:t>Graduation Requirements</a:t>
            </a:r>
          </a:p>
        </p:txBody>
      </p:sp>
      <p:sp>
        <p:nvSpPr>
          <p:cNvPr id="43" name="Shape 43"/>
          <p:cNvSpPr>
            <a:spLocks noGrp="1"/>
          </p:cNvSpPr>
          <p:nvPr>
            <p:ph type="body" idx="1"/>
          </p:nvPr>
        </p:nvSpPr>
        <p:spPr>
          <a:xfrm>
            <a:off x="1473200" y="3190142"/>
            <a:ext cx="21437600" cy="8880799"/>
          </a:xfrm>
          <a:prstGeom prst="rect">
            <a:avLst/>
          </a:prstGeom>
        </p:spPr>
        <p:txBody>
          <a:bodyPr>
            <a:normAutofit/>
          </a:bodyPr>
          <a:lstStyle/>
          <a:p>
            <a:pPr lvl="0">
              <a:buBlip>
                <a:blip r:embed="rId2"/>
              </a:buBlip>
              <a:defRPr sz="1800">
                <a:solidFill>
                  <a:srgbClr val="000000"/>
                </a:solidFill>
                <a:effectLst/>
              </a:defRPr>
            </a:pPr>
            <a:r>
              <a:rPr sz="5000" dirty="0">
                <a:solidFill>
                  <a:srgbClr val="FFFFFF"/>
                </a:solidFill>
                <a:effectLst>
                  <a:outerShdw blurRad="50800" dist="38100" dir="5400000" rotWithShape="0">
                    <a:srgbClr val="000000"/>
                  </a:outerShdw>
                </a:effectLst>
              </a:rPr>
              <a:t>Attendance:</a:t>
            </a:r>
          </a:p>
          <a:p>
            <a:pPr lvl="1">
              <a:buBlip>
                <a:blip r:embed="rId2"/>
              </a:buBlip>
              <a:defRPr sz="1800">
                <a:solidFill>
                  <a:srgbClr val="000000"/>
                </a:solidFill>
                <a:effectLst/>
              </a:defRPr>
            </a:pPr>
            <a:r>
              <a:rPr lang="en-US" sz="5000" dirty="0">
                <a:solidFill>
                  <a:srgbClr val="FFFFFF"/>
                </a:solidFill>
                <a:effectLst>
                  <a:outerShdw blurRad="50800" dist="38100" dir="5400000" rotWithShape="0">
                    <a:srgbClr val="000000"/>
                  </a:outerShdw>
                </a:effectLst>
              </a:rPr>
              <a:t>9</a:t>
            </a:r>
            <a:r>
              <a:rPr sz="5000" dirty="0">
                <a:solidFill>
                  <a:srgbClr val="FFFFFF"/>
                </a:solidFill>
                <a:effectLst>
                  <a:outerShdw blurRad="50800" dist="38100" dir="5400000" rotWithShape="0">
                    <a:srgbClr val="000000"/>
                  </a:outerShdw>
                </a:effectLst>
              </a:rPr>
              <a:t>0% or higher</a:t>
            </a:r>
            <a:endParaRPr lang="en-US" dirty="0"/>
          </a:p>
          <a:p>
            <a:pPr lvl="1">
              <a:buBlip>
                <a:blip r:embed="rId2"/>
              </a:buBlip>
              <a:defRPr sz="1800">
                <a:solidFill>
                  <a:srgbClr val="000000"/>
                </a:solidFill>
                <a:effectLst/>
              </a:defRPr>
            </a:pPr>
            <a:r>
              <a:rPr lang="en-US" sz="5000" dirty="0">
                <a:solidFill>
                  <a:srgbClr val="FFFFFF"/>
                </a:solidFill>
                <a:effectLst>
                  <a:outerShdw blurRad="50800" dist="38100" dir="5400000" rotWithShape="0">
                    <a:srgbClr val="000000"/>
                  </a:outerShdw>
                </a:effectLst>
              </a:rPr>
              <a:t>Being more than 15 minutes late at the start of class or returning from lunch will result in a half day absence being marked down</a:t>
            </a:r>
          </a:p>
          <a:p>
            <a:pPr lvl="0">
              <a:buBlip>
                <a:blip r:embed="rId2"/>
              </a:buBlip>
              <a:defRPr sz="1800">
                <a:solidFill>
                  <a:srgbClr val="000000"/>
                </a:solidFill>
                <a:effectLst/>
              </a:defRPr>
            </a:pPr>
            <a:r>
              <a:rPr sz="5000" dirty="0">
                <a:solidFill>
                  <a:srgbClr val="FFFFFF"/>
                </a:solidFill>
                <a:effectLst>
                  <a:outerShdw blurRad="50800" dist="38100" dir="5400000" rotWithShape="0">
                    <a:srgbClr val="000000"/>
                  </a:outerShdw>
                </a:effectLst>
              </a:rPr>
              <a:t>GPA:</a:t>
            </a:r>
          </a:p>
          <a:p>
            <a:pPr lvl="1">
              <a:buBlip>
                <a:blip r:embed="rId2"/>
              </a:buBlip>
              <a:defRPr sz="1800">
                <a:solidFill>
                  <a:srgbClr val="000000"/>
                </a:solidFill>
                <a:effectLst/>
              </a:defRPr>
            </a:pPr>
            <a:r>
              <a:rPr lang="en-US" sz="5000" dirty="0">
                <a:solidFill>
                  <a:srgbClr val="FFFFFF"/>
                </a:solidFill>
                <a:effectLst>
                  <a:outerShdw blurRad="50800" dist="38100" dir="5400000" rotWithShape="0">
                    <a:srgbClr val="000000"/>
                  </a:outerShdw>
                </a:effectLst>
              </a:rPr>
              <a:t>3.0 (80%)</a:t>
            </a:r>
            <a:r>
              <a:rPr sz="5000" dirty="0">
                <a:solidFill>
                  <a:srgbClr val="FFFFFF"/>
                </a:solidFill>
                <a:effectLst>
                  <a:outerShdw blurRad="50800" dist="38100" dir="5400000" rotWithShape="0">
                    <a:srgbClr val="000000"/>
                  </a:outerShdw>
                </a:effectLst>
              </a:rPr>
              <a:t> or higher</a:t>
            </a:r>
            <a:r>
              <a:rPr lang="en-US" sz="5000" dirty="0">
                <a:solidFill>
                  <a:srgbClr val="FFFFFF"/>
                </a:solidFill>
                <a:effectLst>
                  <a:outerShdw blurRad="50800" dist="38100" dir="5400000" rotWithShape="0">
                    <a:srgbClr val="000000"/>
                  </a:outerShdw>
                </a:effectLst>
              </a:rPr>
              <a:t> </a:t>
            </a: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prstGeom prst="rect">
            <a:avLst/>
          </a:prstGeom>
        </p:spPr>
        <p:txBody>
          <a:bodyPr/>
          <a:lstStyle/>
          <a:p>
            <a:pPr lvl="0">
              <a:defRPr sz="1800">
                <a:solidFill>
                  <a:srgbClr val="000000"/>
                </a:solidFill>
                <a:effectLst/>
              </a:defRPr>
            </a:pPr>
            <a:r>
              <a:rPr lang="en-US" sz="10000" dirty="0">
                <a:solidFill>
                  <a:srgbClr val="FFFFFF"/>
                </a:solidFill>
                <a:effectLst>
                  <a:outerShdw blurRad="50800" dist="38100" dir="5400000" rotWithShape="0">
                    <a:srgbClr val="000000"/>
                  </a:outerShdw>
                </a:effectLst>
              </a:rPr>
              <a:t>Attendance - Absences</a:t>
            </a:r>
            <a:endParaRPr sz="10000" dirty="0">
              <a:solidFill>
                <a:srgbClr val="FFFFFF"/>
              </a:solidFill>
              <a:effectLst>
                <a:outerShdw blurRad="50800" dist="38100" dir="5400000" rotWithShape="0">
                  <a:srgbClr val="000000"/>
                </a:outerShdw>
              </a:effectLst>
            </a:endParaRPr>
          </a:p>
        </p:txBody>
      </p:sp>
      <p:sp>
        <p:nvSpPr>
          <p:cNvPr id="64" name="Shape 64"/>
          <p:cNvSpPr>
            <a:spLocks noGrp="1"/>
          </p:cNvSpPr>
          <p:nvPr>
            <p:ph type="body" idx="1"/>
          </p:nvPr>
        </p:nvSpPr>
        <p:spPr>
          <a:xfrm>
            <a:off x="1473200" y="3209730"/>
            <a:ext cx="21437600" cy="8509519"/>
          </a:xfrm>
          <a:prstGeom prst="rect">
            <a:avLst/>
          </a:prstGeom>
        </p:spPr>
        <p:txBody>
          <a:bodyPr>
            <a:normAutofit/>
          </a:bodyPr>
          <a:lstStyle/>
          <a:p>
            <a:pPr lvl="0">
              <a:buBlip>
                <a:blip r:embed="rId2"/>
              </a:buBlip>
              <a:defRPr sz="1800">
                <a:solidFill>
                  <a:srgbClr val="000000"/>
                </a:solidFill>
                <a:effectLst/>
              </a:defRPr>
            </a:pPr>
            <a:r>
              <a:rPr sz="5000" dirty="0">
                <a:solidFill>
                  <a:srgbClr val="FFFFFF"/>
                </a:solidFill>
                <a:effectLst>
                  <a:outerShdw blurRad="50800" dist="38100" dir="5400000" rotWithShape="0">
                    <a:srgbClr val="000000"/>
                  </a:outerShdw>
                </a:effectLst>
              </a:rPr>
              <a:t>Understanding that life happens, let your instructor know i</a:t>
            </a:r>
            <a:r>
              <a:rPr lang="en-US" sz="5000" dirty="0">
                <a:solidFill>
                  <a:srgbClr val="FFFFFF"/>
                </a:solidFill>
                <a:effectLst>
                  <a:outerShdw blurRad="50800" dist="38100" dir="5400000" rotWithShape="0">
                    <a:srgbClr val="000000"/>
                  </a:outerShdw>
                </a:effectLst>
              </a:rPr>
              <a:t>f</a:t>
            </a:r>
            <a:r>
              <a:rPr sz="5000" dirty="0">
                <a:solidFill>
                  <a:srgbClr val="FFFFFF"/>
                </a:solidFill>
                <a:effectLst>
                  <a:outerShdw blurRad="50800" dist="38100" dir="5400000" rotWithShape="0">
                    <a:srgbClr val="000000"/>
                  </a:outerShdw>
                </a:effectLst>
              </a:rPr>
              <a:t> something is going to affect your attendance or assignments</a:t>
            </a:r>
            <a:endParaRPr lang="en-US" sz="5000" dirty="0">
              <a:solidFill>
                <a:srgbClr val="FFFFFF"/>
              </a:solidFill>
              <a:effectLst>
                <a:outerShdw blurRad="50800" dist="38100" dir="5400000" rotWithShape="0">
                  <a:srgbClr val="000000"/>
                </a:outerShdw>
              </a:effectLst>
            </a:endParaRPr>
          </a:p>
          <a:p>
            <a:pPr lvl="0">
              <a:buBlip>
                <a:blip r:embed="rId2"/>
              </a:buBlip>
              <a:defRPr sz="1800">
                <a:solidFill>
                  <a:srgbClr val="000000"/>
                </a:solidFill>
                <a:effectLst/>
              </a:defRPr>
            </a:pPr>
            <a:r>
              <a:rPr lang="en-US" sz="4800" dirty="0">
                <a:solidFill>
                  <a:schemeClr val="tx1"/>
                </a:solidFill>
              </a:rPr>
              <a:t>While we can never mark you as attended if you aren’t here, we can do our best to limit the impact of a planned absence</a:t>
            </a:r>
          </a:p>
          <a:p>
            <a:pPr lvl="1">
              <a:defRPr sz="1800">
                <a:solidFill>
                  <a:srgbClr val="000000"/>
                </a:solidFill>
                <a:effectLst/>
              </a:defRPr>
            </a:pPr>
            <a:r>
              <a:rPr lang="en-US" sz="4800" dirty="0">
                <a:solidFill>
                  <a:schemeClr val="tx1"/>
                </a:solidFill>
              </a:rPr>
              <a:t>Sign in with attendance sheet when you arrive!</a:t>
            </a:r>
          </a:p>
          <a:p>
            <a:pPr lvl="0">
              <a:buBlip>
                <a:blip r:embed="rId2"/>
              </a:buBlip>
              <a:defRPr sz="1800">
                <a:solidFill>
                  <a:srgbClr val="000000"/>
                </a:solidFill>
                <a:effectLst/>
              </a:defRPr>
            </a:pPr>
            <a:r>
              <a:rPr lang="en-US" sz="4800" dirty="0">
                <a:solidFill>
                  <a:srgbClr val="92D050"/>
                </a:solidFill>
              </a:rPr>
              <a:t>We strongly recommend doing everything possible to avoid absences</a:t>
            </a:r>
            <a:endParaRPr sz="4800" dirty="0">
              <a:solidFill>
                <a:srgbClr val="92D050"/>
              </a:solidFill>
              <a:effectLst>
                <a:outerShdw blurRad="50800" dist="38100" dir="5400000" rotWithShape="0">
                  <a:srgbClr val="000000"/>
                </a:outerShdw>
              </a:effectLst>
            </a:endParaRPr>
          </a:p>
          <a:p>
            <a:pPr lvl="0">
              <a:buBlip>
                <a:blip r:embed="rId2"/>
              </a:buBlip>
              <a:defRPr sz="1800">
                <a:solidFill>
                  <a:srgbClr val="000000"/>
                </a:solidFill>
                <a:effectLst/>
              </a:defRPr>
            </a:pPr>
            <a:r>
              <a:rPr sz="5000" dirty="0">
                <a:solidFill>
                  <a:srgbClr val="FFFFFF"/>
                </a:solidFill>
                <a:effectLst>
                  <a:outerShdw blurRad="50800" dist="38100" dir="5400000" rotWithShape="0">
                    <a:srgbClr val="000000"/>
                  </a:outerShdw>
                </a:effectLst>
              </a:rPr>
              <a:t>Be proactive about </a:t>
            </a:r>
            <a:r>
              <a:rPr lang="en-US" sz="5000" dirty="0">
                <a:solidFill>
                  <a:srgbClr val="FFFFFF"/>
                </a:solidFill>
                <a:effectLst>
                  <a:outerShdw blurRad="50800" dist="38100" dir="5400000" rotWithShape="0">
                    <a:srgbClr val="000000"/>
                  </a:outerShdw>
                </a:effectLst>
              </a:rPr>
              <a:t>staying connected</a:t>
            </a:r>
            <a:r>
              <a:rPr sz="5000" dirty="0">
                <a:solidFill>
                  <a:srgbClr val="FFFFFF"/>
                </a:solidFill>
                <a:effectLst>
                  <a:outerShdw blurRad="50800" dist="38100" dir="5400000" rotWithShape="0">
                    <a:srgbClr val="000000"/>
                  </a:outerShdw>
                </a:effectLst>
              </a:rPr>
              <a:t> with your instructors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solidFill>
                  <a:srgbClr val="000000"/>
                </a:solidFill>
                <a:effectLst/>
              </a:defRPr>
            </a:pPr>
            <a:r>
              <a:rPr sz="10000" dirty="0">
                <a:solidFill>
                  <a:srgbClr val="FFFFFF"/>
                </a:solidFill>
                <a:effectLst>
                  <a:outerShdw blurRad="50800" dist="38100" dir="5400000" rotWithShape="0">
                    <a:srgbClr val="000000"/>
                  </a:outerShdw>
                </a:effectLst>
              </a:rPr>
              <a:t>GPA Calculation</a:t>
            </a:r>
          </a:p>
        </p:txBody>
      </p:sp>
      <p:sp>
        <p:nvSpPr>
          <p:cNvPr id="46" name="Shape 46"/>
          <p:cNvSpPr>
            <a:spLocks noGrp="1"/>
          </p:cNvSpPr>
          <p:nvPr>
            <p:ph type="body" idx="1"/>
          </p:nvPr>
        </p:nvSpPr>
        <p:spPr>
          <a:xfrm>
            <a:off x="1473200" y="3784600"/>
            <a:ext cx="21437600" cy="9199983"/>
          </a:xfrm>
          <a:prstGeom prst="rect">
            <a:avLst/>
          </a:prstGeom>
        </p:spPr>
        <p:txBody>
          <a:bodyPr/>
          <a:lstStyle/>
          <a:p>
            <a:pPr lvl="0">
              <a:buBlip>
                <a:blip r:embed="rId2"/>
              </a:buBlip>
              <a:defRPr sz="1800">
                <a:solidFill>
                  <a:srgbClr val="000000"/>
                </a:solidFill>
                <a:effectLst/>
              </a:defRPr>
            </a:pPr>
            <a:r>
              <a:rPr lang="en-US" sz="5000" dirty="0">
                <a:solidFill>
                  <a:srgbClr val="FFFFFF"/>
                </a:solidFill>
                <a:effectLst>
                  <a:outerShdw blurRad="50800" dist="38100" dir="5400000" rotWithShape="0">
                    <a:srgbClr val="000000"/>
                  </a:outerShdw>
                </a:effectLst>
              </a:rPr>
              <a:t>75</a:t>
            </a:r>
            <a:r>
              <a:rPr sz="5000" dirty="0">
                <a:solidFill>
                  <a:srgbClr val="FFFFFF"/>
                </a:solidFill>
                <a:effectLst>
                  <a:outerShdw blurRad="50800" dist="38100" dir="5400000" rotWithShape="0">
                    <a:srgbClr val="000000"/>
                  </a:outerShdw>
                </a:effectLst>
              </a:rPr>
              <a:t>% Projects</a:t>
            </a:r>
            <a:r>
              <a:rPr lang="en-US" sz="5000" dirty="0">
                <a:solidFill>
                  <a:srgbClr val="FFFFFF"/>
                </a:solidFill>
                <a:effectLst>
                  <a:outerShdw blurRad="50800" dist="38100" dir="5400000" rotWithShape="0">
                    <a:srgbClr val="000000"/>
                  </a:outerShdw>
                </a:effectLst>
              </a:rPr>
              <a:t> &amp; Labs</a:t>
            </a:r>
            <a:endParaRPr sz="5000" dirty="0">
              <a:solidFill>
                <a:srgbClr val="FFFFFF"/>
              </a:solidFill>
              <a:effectLst>
                <a:outerShdw blurRad="50800" dist="38100" dir="5400000" rotWithShape="0">
                  <a:srgbClr val="000000"/>
                </a:outerShdw>
              </a:effectLst>
            </a:endParaRPr>
          </a:p>
          <a:p>
            <a:pPr lvl="0">
              <a:buBlip>
                <a:blip r:embed="rId2"/>
              </a:buBlip>
              <a:defRPr sz="1800">
                <a:solidFill>
                  <a:srgbClr val="000000"/>
                </a:solidFill>
                <a:effectLst/>
              </a:defRPr>
            </a:pPr>
            <a:r>
              <a:rPr lang="en-US" sz="5000" dirty="0">
                <a:solidFill>
                  <a:srgbClr val="FFFFFF"/>
                </a:solidFill>
                <a:effectLst>
                  <a:outerShdw blurRad="50800" dist="38100" dir="5400000" rotWithShape="0">
                    <a:srgbClr val="000000"/>
                  </a:outerShdw>
                </a:effectLst>
              </a:rPr>
              <a:t>20</a:t>
            </a:r>
            <a:r>
              <a:rPr sz="5000" dirty="0">
                <a:solidFill>
                  <a:srgbClr val="FFFFFF"/>
                </a:solidFill>
                <a:effectLst>
                  <a:outerShdw blurRad="50800" dist="38100" dir="5400000" rotWithShape="0">
                    <a:srgbClr val="000000"/>
                  </a:outerShdw>
                </a:effectLst>
              </a:rPr>
              <a:t>% Exam</a:t>
            </a:r>
            <a:r>
              <a:rPr lang="en-US" sz="5000" dirty="0">
                <a:solidFill>
                  <a:srgbClr val="FFFFFF"/>
                </a:solidFill>
                <a:effectLst>
                  <a:outerShdw blurRad="50800" dist="38100" dir="5400000" rotWithShape="0">
                    <a:srgbClr val="000000"/>
                  </a:outerShdw>
                </a:effectLst>
              </a:rPr>
              <a:t>s &amp; Technical Interview</a:t>
            </a:r>
          </a:p>
          <a:p>
            <a:pPr lvl="0">
              <a:buBlip>
                <a:blip r:embed="rId2"/>
              </a:buBlip>
              <a:defRPr sz="1800">
                <a:solidFill>
                  <a:srgbClr val="000000"/>
                </a:solidFill>
                <a:effectLst/>
              </a:defRPr>
            </a:pPr>
            <a:r>
              <a:rPr lang="en-US" sz="5000" dirty="0">
                <a:solidFill>
                  <a:srgbClr val="FFFFFF"/>
                </a:solidFill>
                <a:effectLst>
                  <a:outerShdw blurRad="50800" dist="38100" dir="5400000" rotWithShape="0">
                    <a:srgbClr val="000000"/>
                  </a:outerShdw>
                </a:effectLst>
              </a:rPr>
              <a:t>5% Presentations</a:t>
            </a:r>
          </a:p>
        </p:txBody>
      </p:sp>
      <p:sp>
        <p:nvSpPr>
          <p:cNvPr id="4" name="Shape 46"/>
          <p:cNvSpPr txBox="1">
            <a:spLocks/>
          </p:cNvSpPr>
          <p:nvPr/>
        </p:nvSpPr>
        <p:spPr>
          <a:xfrm>
            <a:off x="1473200" y="6816436"/>
            <a:ext cx="21437600" cy="8039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635000" indent="-635000" defTabSz="825500">
              <a:spcBef>
                <a:spcPts val="5100"/>
              </a:spcBef>
              <a:buSzPct val="30000"/>
              <a:buBlip>
                <a:blip r:embed="rId2"/>
              </a:buBlip>
              <a:defRPr sz="5000">
                <a:solidFill>
                  <a:srgbClr val="FFFFFF"/>
                </a:solidFill>
                <a:effectLst>
                  <a:outerShdw blurRad="50800" dist="38100" dir="5400000" rotWithShape="0">
                    <a:srgbClr val="000000"/>
                  </a:outerShdw>
                </a:effectLst>
                <a:latin typeface="+mn-lt"/>
                <a:ea typeface="+mn-ea"/>
                <a:cs typeface="+mn-cs"/>
                <a:sym typeface="Helvetica Neue Light"/>
              </a:defRPr>
            </a:lvl1pPr>
            <a:lvl2pPr marL="1270000" indent="-635000" defTabSz="825500">
              <a:spcBef>
                <a:spcPts val="5100"/>
              </a:spcBef>
              <a:buSzPct val="30000"/>
              <a:buBlip>
                <a:blip r:embed="rId2"/>
              </a:buBlip>
              <a:defRPr sz="5000">
                <a:solidFill>
                  <a:srgbClr val="FFFFFF"/>
                </a:solidFill>
                <a:effectLst>
                  <a:outerShdw blurRad="50800" dist="38100" dir="5400000" rotWithShape="0">
                    <a:srgbClr val="000000"/>
                  </a:outerShdw>
                </a:effectLst>
                <a:latin typeface="+mn-lt"/>
                <a:ea typeface="+mn-ea"/>
                <a:cs typeface="+mn-cs"/>
                <a:sym typeface="Helvetica Neue Light"/>
              </a:defRPr>
            </a:lvl2pPr>
            <a:lvl3pPr marL="1905000" indent="-635000" defTabSz="825500">
              <a:spcBef>
                <a:spcPts val="5100"/>
              </a:spcBef>
              <a:buSzPct val="30000"/>
              <a:buBlip>
                <a:blip r:embed="rId2"/>
              </a:buBlip>
              <a:defRPr sz="5000">
                <a:solidFill>
                  <a:srgbClr val="FFFFFF"/>
                </a:solidFill>
                <a:effectLst>
                  <a:outerShdw blurRad="50800" dist="38100" dir="5400000" rotWithShape="0">
                    <a:srgbClr val="000000"/>
                  </a:outerShdw>
                </a:effectLst>
                <a:latin typeface="+mn-lt"/>
                <a:ea typeface="+mn-ea"/>
                <a:cs typeface="+mn-cs"/>
                <a:sym typeface="Helvetica Neue Light"/>
              </a:defRPr>
            </a:lvl3pPr>
            <a:lvl4pPr marL="2540000" indent="-635000" defTabSz="825500">
              <a:spcBef>
                <a:spcPts val="5100"/>
              </a:spcBef>
              <a:buSzPct val="30000"/>
              <a:buBlip>
                <a:blip r:embed="rId2"/>
              </a:buBlip>
              <a:defRPr sz="5000">
                <a:solidFill>
                  <a:srgbClr val="FFFFFF"/>
                </a:solidFill>
                <a:effectLst>
                  <a:outerShdw blurRad="50800" dist="38100" dir="5400000" rotWithShape="0">
                    <a:srgbClr val="000000"/>
                  </a:outerShdw>
                </a:effectLst>
                <a:latin typeface="+mn-lt"/>
                <a:ea typeface="+mn-ea"/>
                <a:cs typeface="+mn-cs"/>
                <a:sym typeface="Helvetica Neue Light"/>
              </a:defRPr>
            </a:lvl4pPr>
            <a:lvl5pPr marL="3175000" indent="-635000" defTabSz="825500">
              <a:spcBef>
                <a:spcPts val="5100"/>
              </a:spcBef>
              <a:buSzPct val="30000"/>
              <a:buBlip>
                <a:blip r:embed="rId2"/>
              </a:buBlip>
              <a:defRPr sz="5000">
                <a:solidFill>
                  <a:srgbClr val="FFFFFF"/>
                </a:solidFill>
                <a:effectLst>
                  <a:outerShdw blurRad="50800" dist="38100" dir="5400000" rotWithShape="0">
                    <a:srgbClr val="000000"/>
                  </a:outerShdw>
                </a:effectLst>
                <a:latin typeface="+mn-lt"/>
                <a:ea typeface="+mn-ea"/>
                <a:cs typeface="+mn-cs"/>
                <a:sym typeface="Helvetica Neue Light"/>
              </a:defRPr>
            </a:lvl5pPr>
            <a:lvl6pPr marL="3810000" indent="-635000" defTabSz="825500">
              <a:spcBef>
                <a:spcPts val="5100"/>
              </a:spcBef>
              <a:buSzPct val="30000"/>
              <a:buBlip>
                <a:blip r:embed="rId2"/>
              </a:buBlip>
              <a:defRPr sz="5000">
                <a:solidFill>
                  <a:srgbClr val="FFFFFF"/>
                </a:solidFill>
                <a:effectLst>
                  <a:outerShdw blurRad="50800" dist="38100" dir="5400000" rotWithShape="0">
                    <a:srgbClr val="000000"/>
                  </a:outerShdw>
                </a:effectLst>
                <a:latin typeface="+mn-lt"/>
                <a:ea typeface="+mn-ea"/>
                <a:cs typeface="+mn-cs"/>
                <a:sym typeface="Helvetica Neue Light"/>
              </a:defRPr>
            </a:lvl6pPr>
            <a:lvl7pPr marL="4445000" indent="-635000" defTabSz="825500">
              <a:spcBef>
                <a:spcPts val="5100"/>
              </a:spcBef>
              <a:buSzPct val="30000"/>
              <a:buBlip>
                <a:blip r:embed="rId2"/>
              </a:buBlip>
              <a:defRPr sz="5000">
                <a:solidFill>
                  <a:srgbClr val="FFFFFF"/>
                </a:solidFill>
                <a:effectLst>
                  <a:outerShdw blurRad="50800" dist="38100" dir="5400000" rotWithShape="0">
                    <a:srgbClr val="000000"/>
                  </a:outerShdw>
                </a:effectLst>
                <a:latin typeface="+mn-lt"/>
                <a:ea typeface="+mn-ea"/>
                <a:cs typeface="+mn-cs"/>
                <a:sym typeface="Helvetica Neue Light"/>
              </a:defRPr>
            </a:lvl7pPr>
            <a:lvl8pPr marL="5080000" indent="-635000" defTabSz="825500">
              <a:spcBef>
                <a:spcPts val="5100"/>
              </a:spcBef>
              <a:buSzPct val="30000"/>
              <a:buBlip>
                <a:blip r:embed="rId2"/>
              </a:buBlip>
              <a:defRPr sz="5000">
                <a:solidFill>
                  <a:srgbClr val="FFFFFF"/>
                </a:solidFill>
                <a:effectLst>
                  <a:outerShdw blurRad="50800" dist="38100" dir="5400000" rotWithShape="0">
                    <a:srgbClr val="000000"/>
                  </a:outerShdw>
                </a:effectLst>
                <a:latin typeface="+mn-lt"/>
                <a:ea typeface="+mn-ea"/>
                <a:cs typeface="+mn-cs"/>
                <a:sym typeface="Helvetica Neue Light"/>
              </a:defRPr>
            </a:lvl8pPr>
            <a:lvl9pPr marL="5715000" indent="-635000" defTabSz="825500">
              <a:spcBef>
                <a:spcPts val="5100"/>
              </a:spcBef>
              <a:buSzPct val="30000"/>
              <a:buBlip>
                <a:blip r:embed="rId2"/>
              </a:buBlip>
              <a:defRPr sz="5000">
                <a:solidFill>
                  <a:srgbClr val="FFFFFF"/>
                </a:solidFill>
                <a:effectLst>
                  <a:outerShdw blurRad="50800" dist="38100" dir="5400000" rotWithShape="0">
                    <a:srgbClr val="000000"/>
                  </a:outerShdw>
                </a:effectLst>
                <a:latin typeface="+mn-lt"/>
                <a:ea typeface="+mn-ea"/>
                <a:cs typeface="+mn-cs"/>
                <a:sym typeface="Helvetica Neue Light"/>
              </a:defRPr>
            </a:lvl9pPr>
          </a:lstStyle>
          <a:p>
            <a:pPr algn="l">
              <a:defRPr sz="1800">
                <a:solidFill>
                  <a:srgbClr val="000000"/>
                </a:solidFill>
                <a:effectLst/>
              </a:defRPr>
            </a:pPr>
            <a:endParaRPr lang="en-US" sz="5400" dirty="0">
              <a:solidFill>
                <a:schemeClr val="tx1"/>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Learning Process</a:t>
            </a:r>
          </a:p>
        </p:txBody>
      </p:sp>
      <p:sp>
        <p:nvSpPr>
          <p:cNvPr id="3" name="Text Placeholder 2"/>
          <p:cNvSpPr>
            <a:spLocks noGrp="1"/>
          </p:cNvSpPr>
          <p:nvPr>
            <p:ph type="body" idx="1"/>
          </p:nvPr>
        </p:nvSpPr>
        <p:spPr>
          <a:xfrm>
            <a:off x="1473200" y="3784600"/>
            <a:ext cx="21437600" cy="8039100"/>
          </a:xfrm>
        </p:spPr>
        <p:txBody>
          <a:bodyPr>
            <a:normAutofit fontScale="92500" lnSpcReduction="20000"/>
          </a:bodyPr>
          <a:lstStyle/>
          <a:p>
            <a:r>
              <a:rPr lang="en-US" dirty="0"/>
              <a:t>Computer science is a vast field where no one knows everything. </a:t>
            </a:r>
            <a:r>
              <a:rPr lang="en-US" dirty="0">
                <a:solidFill>
                  <a:srgbClr val="92D050"/>
                </a:solidFill>
              </a:rPr>
              <a:t>Making mistakes is going to happen. The important outcome is to learn from those mistakes and grow as a professional.</a:t>
            </a:r>
          </a:p>
          <a:p>
            <a:r>
              <a:rPr lang="en-US" dirty="0">
                <a:solidFill>
                  <a:schemeClr val="tx1"/>
                </a:solidFill>
              </a:rPr>
              <a:t>Don’t use code you don’t understand. It is better to get something wrong the first time and learn from it than it is to get something “correct” not knowing how you did it. </a:t>
            </a:r>
          </a:p>
          <a:p>
            <a:r>
              <a:rPr lang="en-US" dirty="0"/>
              <a:t>You will learn by exploration and we will challenge you</a:t>
            </a:r>
          </a:p>
          <a:p>
            <a:r>
              <a:rPr lang="en-US" dirty="0"/>
              <a:t>We will facilitate the learning process</a:t>
            </a:r>
          </a:p>
          <a:p>
            <a:r>
              <a:rPr lang="en-US" dirty="0"/>
              <a:t>This may be the hardest thing you have ever done academically</a:t>
            </a:r>
          </a:p>
        </p:txBody>
      </p:sp>
    </p:spTree>
    <p:extLst>
      <p:ext uri="{BB962C8B-B14F-4D97-AF65-F5344CB8AC3E}">
        <p14:creationId xmlns:p14="http://schemas.microsoft.com/office/powerpoint/2010/main" val="23687488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prstGeom prst="rect">
            <a:avLst/>
          </a:prstGeom>
        </p:spPr>
        <p:txBody>
          <a:bodyPr/>
          <a:lstStyle/>
          <a:p>
            <a:pPr lvl="0">
              <a:defRPr sz="1800">
                <a:solidFill>
                  <a:srgbClr val="000000"/>
                </a:solidFill>
                <a:effectLst/>
              </a:defRPr>
            </a:pPr>
            <a:r>
              <a:rPr sz="10000" dirty="0">
                <a:solidFill>
                  <a:srgbClr val="FFFFFF"/>
                </a:solidFill>
                <a:effectLst>
                  <a:outerShdw blurRad="50800" dist="38100" dir="5400000" rotWithShape="0">
                    <a:srgbClr val="000000"/>
                  </a:outerShdw>
                </a:effectLst>
              </a:rPr>
              <a:t>Learn by doing</a:t>
            </a:r>
          </a:p>
        </p:txBody>
      </p:sp>
      <p:sp>
        <p:nvSpPr>
          <p:cNvPr id="70" name="Shape 70"/>
          <p:cNvSpPr>
            <a:spLocks noGrp="1"/>
          </p:cNvSpPr>
          <p:nvPr>
            <p:ph type="body" idx="1"/>
          </p:nvPr>
        </p:nvSpPr>
        <p:spPr>
          <a:xfrm>
            <a:off x="1473200" y="3049465"/>
            <a:ext cx="21437600" cy="8039100"/>
          </a:xfrm>
          <a:prstGeom prst="rect">
            <a:avLst/>
          </a:prstGeom>
        </p:spPr>
        <p:txBody>
          <a:bodyPr/>
          <a:lstStyle/>
          <a:p>
            <a:pPr lvl="0">
              <a:buBlip>
                <a:blip r:embed="rId2"/>
              </a:buBlip>
              <a:defRPr sz="1800">
                <a:solidFill>
                  <a:srgbClr val="000000"/>
                </a:solidFill>
                <a:effectLst/>
              </a:defRPr>
            </a:pPr>
            <a:r>
              <a:rPr lang="en-US" sz="5000" dirty="0">
                <a:solidFill>
                  <a:srgbClr val="FFFFFF"/>
                </a:solidFill>
                <a:effectLst>
                  <a:outerShdw blurRad="50800" dist="38100" dir="5400000" rotWithShape="0">
                    <a:srgbClr val="000000"/>
                  </a:outerShdw>
                </a:effectLst>
              </a:rPr>
              <a:t>Projects and labs are important</a:t>
            </a:r>
            <a:endParaRPr sz="5000" dirty="0">
              <a:solidFill>
                <a:srgbClr val="FFFFFF"/>
              </a:solidFill>
              <a:effectLst>
                <a:outerShdw blurRad="50800" dist="38100" dir="5400000" rotWithShape="0">
                  <a:srgbClr val="000000"/>
                </a:outerShdw>
              </a:effectLst>
            </a:endParaRPr>
          </a:p>
          <a:p>
            <a:pPr lvl="0">
              <a:buBlip>
                <a:blip r:embed="rId2"/>
              </a:buBlip>
              <a:defRPr sz="1800">
                <a:solidFill>
                  <a:srgbClr val="000000"/>
                </a:solidFill>
                <a:effectLst/>
              </a:defRPr>
            </a:pPr>
            <a:r>
              <a:rPr sz="5000" dirty="0">
                <a:solidFill>
                  <a:srgbClr val="FFFFFF"/>
                </a:solidFill>
                <a:effectLst>
                  <a:outerShdw blurRad="50800" dist="38100" dir="5400000" rotWithShape="0">
                    <a:srgbClr val="000000"/>
                  </a:outerShdw>
                </a:effectLst>
              </a:rPr>
              <a:t>Write your own code</a:t>
            </a:r>
          </a:p>
          <a:p>
            <a:pPr lvl="1">
              <a:buBlip>
                <a:blip r:embed="rId2"/>
              </a:buBlip>
              <a:defRPr sz="1800">
                <a:solidFill>
                  <a:srgbClr val="000000"/>
                </a:solidFill>
                <a:effectLst/>
              </a:defRPr>
            </a:pPr>
            <a:r>
              <a:rPr sz="5000" dirty="0">
                <a:solidFill>
                  <a:srgbClr val="FFFFFF"/>
                </a:solidFill>
                <a:effectLst>
                  <a:outerShdw blurRad="50800" dist="38100" dir="5400000" rotWithShape="0">
                    <a:srgbClr val="000000"/>
                  </a:outerShdw>
                </a:effectLst>
              </a:rPr>
              <a:t>It is ok</a:t>
            </a:r>
            <a:r>
              <a:rPr lang="en-US" sz="5000" dirty="0">
                <a:solidFill>
                  <a:srgbClr val="FFFFFF"/>
                </a:solidFill>
                <a:effectLst>
                  <a:outerShdw blurRad="50800" dist="38100" dir="5400000" rotWithShape="0">
                    <a:srgbClr val="000000"/>
                  </a:outerShdw>
                </a:effectLst>
              </a:rPr>
              <a:t>ay</a:t>
            </a:r>
            <a:r>
              <a:rPr sz="5000" dirty="0">
                <a:solidFill>
                  <a:srgbClr val="FFFFFF"/>
                </a:solidFill>
                <a:effectLst>
                  <a:outerShdw blurRad="50800" dist="38100" dir="5400000" rotWithShape="0">
                    <a:srgbClr val="000000"/>
                  </a:outerShdw>
                </a:effectLst>
              </a:rPr>
              <a:t> to ask </a:t>
            </a:r>
            <a:r>
              <a:rPr lang="en-US" sz="5000" dirty="0">
                <a:solidFill>
                  <a:srgbClr val="FFFFFF"/>
                </a:solidFill>
                <a:effectLst>
                  <a:outerShdw blurRad="50800" dist="38100" dir="5400000" rotWithShape="0">
                    <a:srgbClr val="000000"/>
                  </a:outerShdw>
                </a:effectLst>
              </a:rPr>
              <a:t>for help</a:t>
            </a:r>
            <a:r>
              <a:rPr sz="5000" dirty="0">
                <a:solidFill>
                  <a:srgbClr val="FFFFFF"/>
                </a:solidFill>
                <a:effectLst>
                  <a:outerShdw blurRad="50800" dist="38100" dir="5400000" rotWithShape="0">
                    <a:srgbClr val="000000"/>
                  </a:outerShdw>
                </a:effectLst>
              </a:rPr>
              <a:t>, but </a:t>
            </a:r>
            <a:r>
              <a:rPr sz="5000" b="1" dirty="0">
                <a:solidFill>
                  <a:srgbClr val="FFFFFF"/>
                </a:solidFill>
                <a:effectLst>
                  <a:outerShdw blurRad="50800" dist="38100" dir="5400000" rotWithShape="0">
                    <a:srgbClr val="000000"/>
                  </a:outerShdw>
                </a:effectLst>
              </a:rPr>
              <a:t>write your own code</a:t>
            </a:r>
            <a:r>
              <a:rPr lang="en-US" sz="5000" b="1" dirty="0">
                <a:solidFill>
                  <a:srgbClr val="FFFFFF"/>
                </a:solidFill>
                <a:effectLst>
                  <a:outerShdw blurRad="50800" dist="38100" dir="5400000" rotWithShape="0">
                    <a:srgbClr val="000000"/>
                  </a:outerShdw>
                </a:effectLst>
              </a:rPr>
              <a:t>!</a:t>
            </a:r>
          </a:p>
          <a:p>
            <a:pPr lvl="1">
              <a:buBlip>
                <a:blip r:embed="rId2"/>
              </a:buBlip>
              <a:defRPr sz="1800">
                <a:solidFill>
                  <a:srgbClr val="000000"/>
                </a:solidFill>
                <a:effectLst/>
              </a:defRPr>
            </a:pPr>
            <a:r>
              <a:rPr lang="en-US" sz="4800" dirty="0">
                <a:solidFill>
                  <a:schemeClr val="tx1"/>
                </a:solidFill>
              </a:rPr>
              <a:t>If you don’t understand a piece of code, don’t use it until you do.</a:t>
            </a:r>
            <a:endParaRPr sz="4800" dirty="0">
              <a:solidFill>
                <a:schemeClr val="tx1"/>
              </a:solidFill>
              <a:effectLst>
                <a:outerShdw blurRad="50800" dist="38100" dir="5400000" rotWithShape="0">
                  <a:srgbClr val="000000"/>
                </a:outerShdw>
              </a:effectLst>
            </a:endParaRPr>
          </a:p>
          <a:p>
            <a:pPr lvl="0">
              <a:buBlip>
                <a:blip r:embed="rId2"/>
              </a:buBlip>
              <a:defRPr sz="1800">
                <a:solidFill>
                  <a:srgbClr val="000000"/>
                </a:solidFill>
                <a:effectLst/>
              </a:defRPr>
            </a:pPr>
            <a:r>
              <a:rPr sz="5000" dirty="0">
                <a:solidFill>
                  <a:srgbClr val="FFFFFF"/>
                </a:solidFill>
                <a:effectLst>
                  <a:outerShdw blurRad="50800" dist="38100" dir="5400000" rotWithShape="0">
                    <a:srgbClr val="000000"/>
                  </a:outerShdw>
                </a:effectLst>
              </a:rPr>
              <a:t>If you are having trouble understanding something, </a:t>
            </a:r>
            <a:r>
              <a:rPr lang="en-US" sz="5000" dirty="0">
                <a:solidFill>
                  <a:srgbClr val="FFFFFF"/>
                </a:solidFill>
                <a:effectLst>
                  <a:outerShdw blurRad="50800" dist="38100" dir="5400000" rotWithShape="0">
                    <a:srgbClr val="000000"/>
                  </a:outerShdw>
                </a:effectLst>
              </a:rPr>
              <a:t>make sure to </a:t>
            </a:r>
            <a:r>
              <a:rPr sz="5000" dirty="0">
                <a:solidFill>
                  <a:srgbClr val="FFFFFF"/>
                </a:solidFill>
                <a:effectLst>
                  <a:outerShdw blurRad="50800" dist="38100" dir="5400000" rotWithShape="0">
                    <a:srgbClr val="000000"/>
                  </a:outerShdw>
                </a:effectLst>
              </a:rPr>
              <a:t>ask!</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prstGeom prst="rect">
            <a:avLst/>
          </a:prstGeom>
        </p:spPr>
        <p:txBody>
          <a:bodyPr/>
          <a:lstStyle/>
          <a:p>
            <a:pPr lvl="0">
              <a:defRPr sz="1800">
                <a:solidFill>
                  <a:srgbClr val="000000"/>
                </a:solidFill>
                <a:effectLst/>
              </a:defRPr>
            </a:pPr>
            <a:r>
              <a:rPr lang="en-US" sz="10000" dirty="0">
                <a:solidFill>
                  <a:srgbClr val="FFFFFF"/>
                </a:solidFill>
                <a:effectLst>
                  <a:outerShdw blurRad="50800" dist="38100" dir="5400000" rotWithShape="0">
                    <a:srgbClr val="000000"/>
                  </a:outerShdw>
                </a:effectLst>
              </a:rPr>
              <a:t>Ask Questions</a:t>
            </a:r>
            <a:endParaRPr sz="10000" dirty="0">
              <a:solidFill>
                <a:srgbClr val="FFFFFF"/>
              </a:solidFill>
              <a:effectLst>
                <a:outerShdw blurRad="50800" dist="38100" dir="5400000" rotWithShape="0">
                  <a:srgbClr val="000000"/>
                </a:outerShdw>
              </a:effectLst>
            </a:endParaRPr>
          </a:p>
        </p:txBody>
      </p:sp>
      <p:sp>
        <p:nvSpPr>
          <p:cNvPr id="64" name="Shape 64"/>
          <p:cNvSpPr>
            <a:spLocks noGrp="1"/>
          </p:cNvSpPr>
          <p:nvPr>
            <p:ph type="body" idx="1"/>
          </p:nvPr>
        </p:nvSpPr>
        <p:spPr>
          <a:xfrm>
            <a:off x="1473200" y="4963886"/>
            <a:ext cx="21437600" cy="8472196"/>
          </a:xfrm>
          <a:prstGeom prst="rect">
            <a:avLst/>
          </a:prstGeom>
        </p:spPr>
        <p:txBody>
          <a:bodyPr>
            <a:normAutofit/>
          </a:bodyPr>
          <a:lstStyle/>
          <a:p>
            <a:pPr lvl="0">
              <a:buBlip>
                <a:blip r:embed="rId2"/>
              </a:buBlip>
              <a:defRPr sz="1800">
                <a:solidFill>
                  <a:srgbClr val="000000"/>
                </a:solidFill>
                <a:effectLst/>
              </a:defRPr>
            </a:pPr>
            <a:r>
              <a:rPr lang="en-US" sz="4800" dirty="0">
                <a:solidFill>
                  <a:srgbClr val="FFFFFF"/>
                </a:solidFill>
                <a:effectLst>
                  <a:outerShdw blurRad="50800" dist="38100" dir="5400000" rotWithShape="0">
                    <a:srgbClr val="000000"/>
                  </a:outerShdw>
                </a:effectLst>
              </a:rPr>
              <a:t>Every question you have is important</a:t>
            </a:r>
          </a:p>
          <a:p>
            <a:pPr lvl="0">
              <a:buBlip>
                <a:blip r:embed="rId2"/>
              </a:buBlip>
              <a:defRPr sz="1800">
                <a:solidFill>
                  <a:srgbClr val="000000"/>
                </a:solidFill>
                <a:effectLst/>
              </a:defRPr>
            </a:pPr>
            <a:r>
              <a:rPr lang="en-US" sz="4800" dirty="0">
                <a:solidFill>
                  <a:schemeClr val="tx1"/>
                </a:solidFill>
              </a:rPr>
              <a:t>Attempt to find the answers yourself but also make sure you are asking the instructors to get direction when you are stuck!</a:t>
            </a:r>
          </a:p>
          <a:p>
            <a:pPr lvl="1">
              <a:defRPr sz="1800">
                <a:solidFill>
                  <a:srgbClr val="000000"/>
                </a:solidFill>
                <a:effectLst/>
              </a:defRPr>
            </a:pPr>
            <a:r>
              <a:rPr lang="en-US" sz="4800" dirty="0">
                <a:solidFill>
                  <a:schemeClr val="tx1"/>
                </a:solidFill>
              </a:rPr>
              <a:t>We may directly give you the answer</a:t>
            </a:r>
          </a:p>
          <a:p>
            <a:pPr lvl="1">
              <a:defRPr sz="1800">
                <a:solidFill>
                  <a:srgbClr val="000000"/>
                </a:solidFill>
                <a:effectLst/>
              </a:defRPr>
            </a:pPr>
            <a:r>
              <a:rPr lang="en-US" sz="4800" dirty="0">
                <a:solidFill>
                  <a:schemeClr val="tx1"/>
                </a:solidFill>
              </a:rPr>
              <a:t>We may show you the search we would make to get the answer</a:t>
            </a:r>
          </a:p>
          <a:p>
            <a:pPr lvl="1">
              <a:defRPr sz="1800">
                <a:solidFill>
                  <a:srgbClr val="000000"/>
                </a:solidFill>
                <a:effectLst/>
              </a:defRPr>
            </a:pPr>
            <a:r>
              <a:rPr lang="en-US" sz="4800" dirty="0">
                <a:solidFill>
                  <a:schemeClr val="tx1"/>
                </a:solidFill>
              </a:rPr>
              <a:t>We may say that you should look a little more yourself</a:t>
            </a:r>
          </a:p>
          <a:p>
            <a:pPr marL="0" lvl="0" indent="0">
              <a:buNone/>
              <a:defRPr sz="1800">
                <a:solidFill>
                  <a:srgbClr val="000000"/>
                </a:solidFill>
                <a:effectLst/>
              </a:defRPr>
            </a:pPr>
            <a:endParaRPr sz="5000" dirty="0">
              <a:solidFill>
                <a:srgbClr val="FFFFFF"/>
              </a:solidFill>
              <a:effectLst>
                <a:outerShdw blurRad="50800" dist="38100" dir="5400000" rotWithShape="0">
                  <a:srgbClr val="000000"/>
                </a:outerShdw>
              </a:effectLst>
            </a:endParaRPr>
          </a:p>
        </p:txBody>
      </p:sp>
    </p:spTree>
    <p:extLst>
      <p:ext uri="{BB962C8B-B14F-4D97-AF65-F5344CB8AC3E}">
        <p14:creationId xmlns:p14="http://schemas.microsoft.com/office/powerpoint/2010/main" val="262042188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708</TotalTime>
  <Words>787</Words>
  <Application>Microsoft Office PowerPoint</Application>
  <PresentationFormat>Custom</PresentationFormat>
  <Paragraphs>71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Helvetica Neue</vt:lpstr>
      <vt:lpstr>Helvetica Neue Light</vt:lpstr>
      <vt:lpstr>Industrial</vt:lpstr>
      <vt:lpstr>Welcome to Class</vt:lpstr>
      <vt:lpstr>Classroom Rules</vt:lpstr>
      <vt:lpstr>Hours</vt:lpstr>
      <vt:lpstr>Graduation Requirements</vt:lpstr>
      <vt:lpstr>Attendance - Absences</vt:lpstr>
      <vt:lpstr>GPA Calculation</vt:lpstr>
      <vt:lpstr>The Learning Process</vt:lpstr>
      <vt:lpstr>Learn by doing</vt:lpstr>
      <vt:lpstr>Ask Questions</vt:lpstr>
      <vt:lpstr>How to Succeed at devCodeCamp</vt:lpstr>
      <vt:lpstr>How to Succeed – Ownership</vt:lpstr>
      <vt:lpstr>How to Succeed – Be Resourceful</vt:lpstr>
      <vt:lpstr>How to Succeed – Learn to Problem Solve</vt:lpstr>
      <vt:lpstr>How to Succeed – Repetition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Class</dc:title>
  <dc:creator>Andrew Llewellyn</dc:creator>
  <cp:lastModifiedBy>Mike Terrill</cp:lastModifiedBy>
  <cp:revision>57</cp:revision>
  <dcterms:modified xsi:type="dcterms:W3CDTF">2020-02-03T12:52:43Z</dcterms:modified>
</cp:coreProperties>
</file>