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11" autoAdjust="0"/>
  </p:normalViewPr>
  <p:slideViewPr>
    <p:cSldViewPr snapToGrid="0">
      <p:cViewPr varScale="1">
        <p:scale>
          <a:sx n="30" d="100"/>
          <a:sy n="30" d="100"/>
        </p:scale>
        <p:origin x="120" y="78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6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Object: 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	http://creately.com/blog/wp-content/uploads/2012/01/UML-Object-Diagram.png</a:t>
            </a:r>
          </a:p>
          <a:p>
            <a:r>
              <a:rPr lang="en-US" dirty="0"/>
              <a:t>Component:</a:t>
            </a:r>
          </a:p>
          <a:p>
            <a:pPr marL="342900" indent="-342900">
              <a:buFontTx/>
              <a:buChar char="-"/>
            </a:pPr>
            <a:r>
              <a:rPr lang="en-US" dirty="0"/>
              <a:t>http://www.ibm.com/developerworks/rational/library/dec04/bell/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http://www.ibm.com/developerworks/rational/library/dec04/bell/Bell-Fig7.gif</a:t>
            </a:r>
          </a:p>
          <a:p>
            <a:r>
              <a:rPr lang="en-US" dirty="0"/>
              <a:t>Deployment:</a:t>
            </a:r>
            <a:r>
              <a:rPr lang="en-US" baseline="0" dirty="0"/>
              <a:t> </a:t>
            </a:r>
          </a:p>
          <a:p>
            <a:r>
              <a:rPr lang="en-US" baseline="0" dirty="0"/>
              <a:t>- 	http://www.tutorialspoint.com/uml/images/uml_deployment_diagram.jpg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5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</a:t>
            </a:r>
          </a:p>
          <a:p>
            <a:r>
              <a:rPr lang="en-US" dirty="0"/>
              <a:t>- http://www.tutorialspoint.com/object_oriented_analysis_design/images/activity_diagram.jpg</a:t>
            </a:r>
          </a:p>
          <a:p>
            <a:r>
              <a:rPr lang="en-US" dirty="0" err="1"/>
              <a:t>Statechart</a:t>
            </a:r>
            <a:r>
              <a:rPr lang="en-US" dirty="0"/>
              <a:t>:</a:t>
            </a:r>
          </a:p>
          <a:p>
            <a:r>
              <a:rPr lang="en-US" dirty="0"/>
              <a:t>- http://www.tutorialspoint.com/object_oriented_analysis_design/images/state_chart_diagram.jpg</a:t>
            </a:r>
          </a:p>
          <a:p>
            <a:r>
              <a:rPr lang="en-US" dirty="0"/>
              <a:t>Use Case:</a:t>
            </a:r>
          </a:p>
          <a:p>
            <a:r>
              <a:rPr lang="en-US" dirty="0"/>
              <a:t>- http://www.tutorialspoint.com/object_oriented_analysis_design/images/use_case_automated_trading_house.jpg</a:t>
            </a:r>
          </a:p>
        </p:txBody>
      </p:sp>
    </p:spTree>
    <p:extLst>
      <p:ext uri="{BB962C8B-B14F-4D97-AF65-F5344CB8AC3E}">
        <p14:creationId xmlns:p14="http://schemas.microsoft.com/office/powerpoint/2010/main" val="304208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Sequence:</a:t>
            </a:r>
          </a:p>
          <a:p>
            <a:r>
              <a:rPr lang="en-US" dirty="0"/>
              <a:t>-</a:t>
            </a:r>
            <a:r>
              <a:rPr lang="en-US" baseline="0" dirty="0"/>
              <a:t> http://www.tutorialspoint.com/object_oriented_analysis_design/images/sequence_diagram.jpg</a:t>
            </a:r>
            <a:endParaRPr lang="en-US" dirty="0"/>
          </a:p>
          <a:p>
            <a:r>
              <a:rPr lang="en-US" dirty="0"/>
              <a:t>Collaboration: </a:t>
            </a:r>
          </a:p>
          <a:p>
            <a:r>
              <a:rPr lang="en-US" dirty="0"/>
              <a:t>- http://www.tutorialspoint.com/object_oriented_analysis_design/images/collaboration_diagram.jpg</a:t>
            </a:r>
          </a:p>
        </p:txBody>
      </p:sp>
    </p:spTree>
    <p:extLst>
      <p:ext uri="{BB962C8B-B14F-4D97-AF65-F5344CB8AC3E}">
        <p14:creationId xmlns:p14="http://schemas.microsoft.com/office/powerpoint/2010/main" val="151481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Dog </a:t>
            </a:r>
            <a:r>
              <a:rPr lang="en-US" dirty="0">
                <a:sym typeface="Wingdings" panose="05000000000000000000" pitchFamily="2" charset="2"/>
              </a:rPr>
              <a:t> Toy</a:t>
            </a:r>
            <a:r>
              <a:rPr lang="en-US" baseline="0" dirty="0">
                <a:sym typeface="Wingdings" panose="05000000000000000000" pitchFamily="2" charset="2"/>
              </a:rPr>
              <a:t> is 0..*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Dog  Collar is </a:t>
            </a:r>
            <a:r>
              <a:rPr lang="en-US" baseline="0">
                <a:sym typeface="Wingdings" panose="05000000000000000000" pitchFamily="2" charset="2"/>
              </a:rPr>
              <a:t>0..*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7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3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ctrTitle"/>
          </p:nvPr>
        </p:nvSpPr>
        <p:spPr>
          <a:xfrm>
            <a:off x="6590334" y="8236384"/>
            <a:ext cx="11203332" cy="10377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511809">
              <a:defRPr sz="6200">
                <a:effectLst>
                  <a:outerShdw blurRad="31496" dist="23622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UML</a:t>
            </a:r>
            <a:endParaRPr dirty="0"/>
          </a:p>
        </p:txBody>
      </p:sp>
      <p:pic>
        <p:nvPicPr>
          <p:cNvPr id="121" name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8207" y="5372088"/>
            <a:ext cx="16187586" cy="297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74" y="2955863"/>
            <a:ext cx="10512669" cy="101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49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74" y="2955863"/>
            <a:ext cx="10512669" cy="10154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26815" y="6268419"/>
            <a:ext cx="1188720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5400" dirty="0">
                <a:solidFill>
                  <a:srgbClr val="92D050"/>
                </a:solidFill>
              </a:rPr>
              <a:t>Dog </a:t>
            </a:r>
            <a:r>
              <a:rPr lang="en-US" sz="5400" dirty="0">
                <a:solidFill>
                  <a:srgbClr val="92D050"/>
                </a:solidFill>
                <a:sym typeface="Wingdings" panose="05000000000000000000" pitchFamily="2" charset="2"/>
              </a:rPr>
              <a:t> Toy is 0..*</a:t>
            </a:r>
          </a:p>
          <a:p>
            <a:r>
              <a:rPr lang="en-US" sz="5400" dirty="0">
                <a:solidFill>
                  <a:srgbClr val="92D050"/>
                </a:solidFill>
                <a:sym typeface="Wingdings" panose="05000000000000000000" pitchFamily="2" charset="2"/>
              </a:rPr>
              <a:t>Dog  Collar is 0..*</a:t>
            </a:r>
            <a:endParaRPr lang="en-US" sz="5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455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different types of UML diagrams.</a:t>
            </a:r>
          </a:p>
          <a:p>
            <a:r>
              <a:rPr lang="en-US" dirty="0"/>
              <a:t>Even though class diagrams are the most popular, UML diagrams, like anything else in coding, applies to the right tool for the job philosophy.</a:t>
            </a:r>
          </a:p>
          <a:p>
            <a:r>
              <a:rPr lang="en-US" dirty="0"/>
              <a:t>UML Drawing Resource: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www.gliffy.com</a:t>
            </a:r>
          </a:p>
          <a:p>
            <a:pPr lvl="1"/>
            <a:r>
              <a:rPr lang="en-US" dirty="0"/>
              <a:t>Microsoft Visio</a:t>
            </a:r>
          </a:p>
        </p:txBody>
      </p:sp>
    </p:spTree>
    <p:extLst>
      <p:ext uri="{BB962C8B-B14F-4D97-AF65-F5344CB8AC3E}">
        <p14:creationId xmlns:p14="http://schemas.microsoft.com/office/powerpoint/2010/main" val="21377774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an existing or create a new project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Install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Designer</a:t>
            </a:r>
          </a:p>
          <a:p>
            <a:r>
              <a:rPr lang="en-US" dirty="0">
                <a:solidFill>
                  <a:schemeClr val="tx1"/>
                </a:solidFill>
              </a:rPr>
              <a:t>Create a new class diagram, give the diagram a name, click Add</a:t>
            </a:r>
          </a:p>
          <a:p>
            <a:r>
              <a:rPr lang="en-US" dirty="0">
                <a:solidFill>
                  <a:schemeClr val="tx1"/>
                </a:solidFill>
              </a:rPr>
              <a:t>You can then add the different classes from your project to </a:t>
            </a:r>
            <a:r>
              <a:rPr lang="en-US">
                <a:solidFill>
                  <a:schemeClr val="tx1"/>
                </a:solidFill>
              </a:rPr>
              <a:t>the diagram</a:t>
            </a:r>
          </a:p>
          <a:p>
            <a:r>
              <a:rPr lang="en-US" dirty="0">
                <a:solidFill>
                  <a:schemeClr val="tx1"/>
                </a:solidFill>
              </a:rPr>
              <a:t>Open the </a:t>
            </a:r>
            <a:r>
              <a:rPr lang="en-US" dirty="0">
                <a:solidFill>
                  <a:srgbClr val="92D050"/>
                </a:solidFill>
              </a:rPr>
              <a:t>toolbox</a:t>
            </a:r>
            <a:r>
              <a:rPr lang="en-US" dirty="0">
                <a:solidFill>
                  <a:schemeClr val="tx1"/>
                </a:solidFill>
              </a:rPr>
              <a:t> to drag and drop different parts of the diagram.</a:t>
            </a:r>
          </a:p>
        </p:txBody>
      </p:sp>
    </p:spTree>
    <p:extLst>
      <p:ext uri="{BB962C8B-B14F-4D97-AF65-F5344CB8AC3E}">
        <p14:creationId xmlns:p14="http://schemas.microsoft.com/office/powerpoint/2010/main" val="9666220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Standard language for software diagramming</a:t>
            </a:r>
          </a:p>
          <a:p>
            <a:r>
              <a:rPr lang="en-US" dirty="0">
                <a:effectLst/>
              </a:rPr>
              <a:t>Essentially it a pictorial language used to make software blueprints</a:t>
            </a:r>
          </a:p>
        </p:txBody>
      </p:sp>
    </p:spTree>
    <p:extLst>
      <p:ext uri="{BB962C8B-B14F-4D97-AF65-F5344CB8AC3E}">
        <p14:creationId xmlns:p14="http://schemas.microsoft.com/office/powerpoint/2010/main" val="2865888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diagram shows classes, interfaces, and associations</a:t>
            </a:r>
          </a:p>
          <a:p>
            <a:r>
              <a:rPr lang="en-US" dirty="0"/>
              <a:t>It describes the responsibilities within a software application</a:t>
            </a:r>
          </a:p>
          <a:p>
            <a:r>
              <a:rPr lang="en-US" dirty="0"/>
              <a:t>By far the most popular of the UML diagrams</a:t>
            </a:r>
          </a:p>
          <a:p>
            <a:r>
              <a:rPr lang="en-US" dirty="0"/>
              <a:t>Part of the structure diagram</a:t>
            </a:r>
          </a:p>
        </p:txBody>
      </p:sp>
    </p:spTree>
    <p:extLst>
      <p:ext uri="{BB962C8B-B14F-4D97-AF65-F5344CB8AC3E}">
        <p14:creationId xmlns:p14="http://schemas.microsoft.com/office/powerpoint/2010/main" val="20873475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958123"/>
            <a:ext cx="10512669" cy="10154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26815" y="5852921"/>
            <a:ext cx="11887200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92D050"/>
                </a:solidFill>
              </a:rPr>
              <a:t>Dotted Arrow: interface relationship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92D050"/>
                </a:solidFill>
              </a:rPr>
              <a:t>Closed Arrow: Is-A relationship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rgbClr val="92D050"/>
                </a:solidFill>
              </a:rPr>
              <a:t>Open Arrow: Has-A relationship</a:t>
            </a: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60962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Structure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784600"/>
            <a:ext cx="21437600" cy="8039100"/>
          </a:xfrm>
        </p:spPr>
        <p:txBody>
          <a:bodyPr>
            <a:normAutofit/>
          </a:bodyPr>
          <a:lstStyle/>
          <a:p>
            <a:r>
              <a:rPr lang="en-US" dirty="0"/>
              <a:t>Object: represents an instance of a class diagram; dependent on class diagram</a:t>
            </a:r>
          </a:p>
          <a:p>
            <a:r>
              <a:rPr lang="en-US" dirty="0"/>
              <a:t>Component: model physical aspects of a system, such as executables, files, documents, etc.</a:t>
            </a:r>
          </a:p>
          <a:p>
            <a:r>
              <a:rPr lang="en-US" dirty="0"/>
              <a:t>Deployment: describe the hardware components where software components are deployed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337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Diagrams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Activity: shows flow from one activity to another. In this case, activity refers to an operation of the system.</a:t>
            </a:r>
          </a:p>
          <a:p>
            <a:r>
              <a:rPr lang="en-US" dirty="0" err="1"/>
              <a:t>Statechart</a:t>
            </a:r>
            <a:r>
              <a:rPr lang="en-US" dirty="0"/>
              <a:t>: shows different states of a component in a system</a:t>
            </a:r>
          </a:p>
          <a:p>
            <a:r>
              <a:rPr lang="en-US" dirty="0"/>
              <a:t>Use Case: gather design requirements for the functionalities of a system</a:t>
            </a:r>
          </a:p>
        </p:txBody>
      </p:sp>
    </p:spTree>
    <p:extLst>
      <p:ext uri="{BB962C8B-B14F-4D97-AF65-F5344CB8AC3E}">
        <p14:creationId xmlns:p14="http://schemas.microsoft.com/office/powerpoint/2010/main" val="40726711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Describes interactions among different elements in a model</a:t>
            </a:r>
          </a:p>
          <a:p>
            <a:r>
              <a:rPr lang="en-US" dirty="0"/>
              <a:t>Describe message flow of a system</a:t>
            </a:r>
          </a:p>
          <a:p>
            <a:r>
              <a:rPr lang="en-US" dirty="0"/>
              <a:t>Sequence Diagram: involved with time sequence of messages</a:t>
            </a:r>
          </a:p>
          <a:p>
            <a:r>
              <a:rPr lang="en-US" dirty="0"/>
              <a:t>Collaboration Diagram: organization of objects that send and receive messages</a:t>
            </a:r>
          </a:p>
        </p:txBody>
      </p:sp>
    </p:spTree>
    <p:extLst>
      <p:ext uri="{BB962C8B-B14F-4D97-AF65-F5344CB8AC3E}">
        <p14:creationId xmlns:p14="http://schemas.microsoft.com/office/powerpoint/2010/main" val="18373236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One-to-Many</a:t>
            </a:r>
          </a:p>
          <a:p>
            <a:pPr lvl="1"/>
            <a:r>
              <a:rPr lang="en-US" dirty="0"/>
              <a:t>Body has many Body Parts (head, chest, legs, arms, feet, hands)</a:t>
            </a:r>
          </a:p>
          <a:p>
            <a:r>
              <a:rPr lang="en-US" dirty="0"/>
              <a:t>Many-to-Many</a:t>
            </a:r>
          </a:p>
          <a:p>
            <a:pPr lvl="1"/>
            <a:r>
              <a:rPr lang="en-US" dirty="0"/>
              <a:t>Students take many Subjects and Subjects will be studied by many Students</a:t>
            </a:r>
          </a:p>
          <a:p>
            <a:r>
              <a:rPr lang="en-US" dirty="0"/>
              <a:t>One-to-One</a:t>
            </a:r>
          </a:p>
          <a:p>
            <a:pPr lvl="1"/>
            <a:r>
              <a:rPr lang="en-US" dirty="0"/>
              <a:t>One Person has one Social Security Number</a:t>
            </a:r>
          </a:p>
        </p:txBody>
      </p:sp>
    </p:spTree>
    <p:extLst>
      <p:ext uri="{BB962C8B-B14F-4D97-AF65-F5344CB8AC3E}">
        <p14:creationId xmlns:p14="http://schemas.microsoft.com/office/powerpoint/2010/main" val="8512194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Indicators and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3268057"/>
            <a:ext cx="9107714" cy="76290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Indicator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0..1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0..*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1..*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580914" y="3268056"/>
            <a:ext cx="9107714" cy="76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Tx/>
              <a:buSzPct val="30000"/>
              <a:buFontTx/>
              <a:buBlip>
                <a:blip r:embed="rId2"/>
              </a:buBlip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uFillTx/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>
                <a:solidFill>
                  <a:srgbClr val="FFFF00"/>
                </a:solidFill>
              </a:rPr>
              <a:t>Values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92D050"/>
                </a:solidFill>
              </a:rPr>
              <a:t>Zero or one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92D050"/>
                </a:solidFill>
              </a:rPr>
              <a:t>One only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92D050"/>
                </a:solidFill>
              </a:rPr>
              <a:t>Zero or more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92D050"/>
                </a:solidFill>
              </a:rPr>
              <a:t>One or more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3200" y="11389627"/>
            <a:ext cx="17456727" cy="995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Note: Indicators can be whatever you want it to be</a:t>
            </a:r>
            <a:endParaRPr kumimoji="0" lang="en-US" sz="58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>
                <a:outerShdw blurRad="50800" dist="38100" dir="5400000" rotWithShape="0">
                  <a:srgbClr val="000000"/>
                </a:outerShdw>
              </a:effectLst>
              <a:uFillTx/>
              <a:latin typeface="+mn-lt"/>
              <a:ea typeface="+mn-ea"/>
              <a:cs typeface="+mn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929459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554</Words>
  <Application>Microsoft Office PowerPoint</Application>
  <PresentationFormat>Custom</PresentationFormat>
  <Paragraphs>80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Helvetica Neue</vt:lpstr>
      <vt:lpstr>Helvetica Neue Light</vt:lpstr>
      <vt:lpstr>Industrial</vt:lpstr>
      <vt:lpstr>UML</vt:lpstr>
      <vt:lpstr>Unified Modeling Language</vt:lpstr>
      <vt:lpstr>Class Diagram</vt:lpstr>
      <vt:lpstr>Class Diagram Example</vt:lpstr>
      <vt:lpstr>Other Structure Diagrams</vt:lpstr>
      <vt:lpstr>Behavior Diagrams</vt:lpstr>
      <vt:lpstr>Interaction Diagram</vt:lpstr>
      <vt:lpstr>Relationships</vt:lpstr>
      <vt:lpstr>Multiplicity Indicators and Values</vt:lpstr>
      <vt:lpstr>Class Diagram Example</vt:lpstr>
      <vt:lpstr>Class Diagram Example</vt:lpstr>
      <vt:lpstr>UML Diagrams</vt:lpstr>
      <vt:lpstr>Visual Studio 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Mike Terrill</cp:lastModifiedBy>
  <cp:revision>71</cp:revision>
  <dcterms:modified xsi:type="dcterms:W3CDTF">2018-12-05T16:52:13Z</dcterms:modified>
</cp:coreProperties>
</file>