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2" r:id="rId4"/>
    <p:sldId id="263" r:id="rId5"/>
    <p:sldId id="266" r:id="rId6"/>
    <p:sldId id="267" r:id="rId7"/>
    <p:sldId id="274" r:id="rId8"/>
    <p:sldId id="275" r:id="rId9"/>
    <p:sldId id="259" r:id="rId10"/>
    <p:sldId id="258" r:id="rId11"/>
    <p:sldId id="265" r:id="rId12"/>
    <p:sldId id="268" r:id="rId13"/>
    <p:sldId id="271" r:id="rId14"/>
    <p:sldId id="272" r:id="rId15"/>
    <p:sldId id="260" r:id="rId16"/>
    <p:sldId id="26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00" autoAdjust="0"/>
  </p:normalViewPr>
  <p:slideViewPr>
    <p:cSldViewPr snapToGrid="0">
      <p:cViewPr varScale="1">
        <p:scale>
          <a:sx n="50" d="100"/>
          <a:sy n="50" d="100"/>
        </p:scale>
        <p:origin x="954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*string is a reference type but acts like a value type when we use it. The text will be stored in the heap, </a:t>
            </a:r>
          </a:p>
        </p:txBody>
      </p:sp>
    </p:spTree>
    <p:extLst>
      <p:ext uri="{BB962C8B-B14F-4D97-AF65-F5344CB8AC3E}">
        <p14:creationId xmlns:p14="http://schemas.microsoft.com/office/powerpoint/2010/main" val="282140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Person person1 = new Person() { name = “bill”, age = 35 } </a:t>
            </a:r>
            <a:r>
              <a:rPr lang="en-US" dirty="0">
                <a:sym typeface="Wingdings" panose="05000000000000000000" pitchFamily="2" charset="2"/>
              </a:rPr>
              <a:t> 6529 represents the reference address to the location on the heap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Person person2 = new Person() { name = “mike”, age = 29 } </a:t>
            </a:r>
            <a:r>
              <a:rPr lang="en-US" dirty="0">
                <a:sym typeface="Wingdings" panose="05000000000000000000" pitchFamily="2" charset="2"/>
              </a:rPr>
              <a:t> 7111 represents the reference address to the location on the heap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 </a:t>
            </a:r>
            <a:r>
              <a:rPr lang="en-US" dirty="0" err="1"/>
              <a:t>car</a:t>
            </a:r>
            <a:r>
              <a:rPr lang="en-US" dirty="0"/>
              <a:t> = new Car() { make = “GMC”, model = “Envoy”} </a:t>
            </a:r>
            <a:r>
              <a:rPr lang="en-US" dirty="0">
                <a:sym typeface="Wingdings" panose="05000000000000000000" pitchFamily="2" charset="2"/>
              </a:rPr>
              <a:t> 9084 represents the reference address to the location on the heap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Variables get created on the stack, but “new” keyword is responsible for object being placed on the heap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type because references can change</a:t>
            </a:r>
          </a:p>
        </p:txBody>
      </p:sp>
    </p:spTree>
    <p:extLst>
      <p:ext uri="{BB962C8B-B14F-4D97-AF65-F5344CB8AC3E}">
        <p14:creationId xmlns:p14="http://schemas.microsoft.com/office/powerpoint/2010/main" val="105154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Reference vs. Value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Inherits from </a:t>
            </a:r>
            <a:r>
              <a:rPr lang="en-US" dirty="0" err="1">
                <a:effectLst/>
              </a:rPr>
              <a:t>System.Object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92D050"/>
                </a:solidFill>
                <a:effectLst/>
              </a:rPr>
              <a:t>Reference type </a:t>
            </a:r>
            <a:r>
              <a:rPr lang="en-US" dirty="0">
                <a:effectLst/>
              </a:rPr>
              <a:t>variables holds a </a:t>
            </a:r>
            <a:r>
              <a:rPr lang="en-US" dirty="0">
                <a:solidFill>
                  <a:srgbClr val="92D050"/>
                </a:solidFill>
                <a:effectLst/>
              </a:rPr>
              <a:t>reference</a:t>
            </a:r>
            <a:r>
              <a:rPr lang="en-US" dirty="0">
                <a:effectLst/>
              </a:rPr>
              <a:t> to the object but not the object itself</a:t>
            </a:r>
          </a:p>
          <a:p>
            <a:r>
              <a:rPr lang="en-US" dirty="0">
                <a:effectLst/>
              </a:rPr>
              <a:t>Since it is a </a:t>
            </a:r>
            <a:r>
              <a:rPr lang="en-US" dirty="0">
                <a:solidFill>
                  <a:srgbClr val="92D050"/>
                </a:solidFill>
                <a:effectLst/>
              </a:rPr>
              <a:t>reference</a:t>
            </a:r>
            <a:r>
              <a:rPr lang="en-US" dirty="0">
                <a:effectLst/>
              </a:rPr>
              <a:t>, it doesn’t copy the data directly. Instead it creates a second copy of the </a:t>
            </a:r>
            <a:r>
              <a:rPr lang="en-US" dirty="0">
                <a:solidFill>
                  <a:srgbClr val="92D050"/>
                </a:solidFill>
                <a:effectLst/>
              </a:rPr>
              <a:t>reference</a:t>
            </a:r>
            <a:r>
              <a:rPr lang="en-US" dirty="0">
                <a:effectLst/>
              </a:rPr>
              <a:t>, which points to the original value on the </a:t>
            </a:r>
            <a:r>
              <a:rPr lang="en-US" dirty="0">
                <a:solidFill>
                  <a:srgbClr val="92D050"/>
                </a:solidFill>
                <a:effectLst/>
              </a:rPr>
              <a:t>heap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When a variable that is a </a:t>
            </a:r>
            <a:r>
              <a:rPr lang="en-US" dirty="0">
                <a:solidFill>
                  <a:srgbClr val="92D050"/>
                </a:solidFill>
                <a:effectLst/>
              </a:rPr>
              <a:t>reference type </a:t>
            </a:r>
            <a:r>
              <a:rPr lang="en-US" dirty="0">
                <a:effectLst/>
              </a:rPr>
              <a:t>is no longer used, it is marked for </a:t>
            </a:r>
            <a:r>
              <a:rPr lang="en-US" dirty="0">
                <a:solidFill>
                  <a:srgbClr val="92D050"/>
                </a:solidFill>
                <a:effectLst/>
              </a:rPr>
              <a:t>garbage collection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&amp; Value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06092"/>
            <a:ext cx="10383855" cy="8039100"/>
          </a:xfrm>
        </p:spPr>
        <p:txBody>
          <a:bodyPr>
            <a:noAutofit/>
          </a:bodyPr>
          <a:lstStyle/>
          <a:p>
            <a:r>
              <a:rPr lang="en-US" sz="4600" dirty="0">
                <a:solidFill>
                  <a:srgbClr val="92D050"/>
                </a:solidFill>
              </a:rPr>
              <a:t>Reference Type </a:t>
            </a:r>
            <a:r>
              <a:rPr lang="en-US" sz="4600" dirty="0">
                <a:solidFill>
                  <a:schemeClr val="tx1"/>
                </a:solidFill>
              </a:rPr>
              <a:t>(stored on the </a:t>
            </a:r>
            <a:r>
              <a:rPr lang="en-US" sz="4600" dirty="0">
                <a:solidFill>
                  <a:srgbClr val="92D050"/>
                </a:solidFill>
              </a:rPr>
              <a:t>heap</a:t>
            </a:r>
            <a:r>
              <a:rPr lang="en-US" sz="4600" dirty="0">
                <a:solidFill>
                  <a:schemeClr val="tx1"/>
                </a:solidFill>
              </a:rPr>
              <a:t>)</a:t>
            </a:r>
          </a:p>
          <a:p>
            <a:r>
              <a:rPr lang="en-US" sz="4600" dirty="0"/>
              <a:t>String*</a:t>
            </a:r>
          </a:p>
          <a:p>
            <a:r>
              <a:rPr lang="en-US" sz="4600" dirty="0"/>
              <a:t>Arrays</a:t>
            </a:r>
          </a:p>
          <a:p>
            <a:r>
              <a:rPr lang="en-US" sz="4600" dirty="0"/>
              <a:t>Classes</a:t>
            </a:r>
          </a:p>
          <a:p>
            <a:r>
              <a:rPr lang="en-US" sz="4600" dirty="0"/>
              <a:t>Delegates</a:t>
            </a:r>
          </a:p>
          <a:p>
            <a:r>
              <a:rPr lang="en-US" sz="4600" dirty="0"/>
              <a:t>Interface</a:t>
            </a:r>
          </a:p>
          <a:p>
            <a:r>
              <a:rPr lang="en-US" sz="4600" dirty="0"/>
              <a:t>Object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192000" y="3953049"/>
            <a:ext cx="9788769" cy="8602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US" dirty="0">
                <a:solidFill>
                  <a:srgbClr val="92D050"/>
                </a:solidFill>
              </a:rPr>
              <a:t>Value Type </a:t>
            </a:r>
            <a:r>
              <a:rPr lang="en-US" dirty="0">
                <a:solidFill>
                  <a:schemeClr val="tx1"/>
                </a:solidFill>
              </a:rPr>
              <a:t>(stored on the </a:t>
            </a:r>
            <a:r>
              <a:rPr lang="en-US" dirty="0">
                <a:solidFill>
                  <a:srgbClr val="92D050"/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hangingPunct="1"/>
            <a:r>
              <a:rPr lang="en-US" dirty="0"/>
              <a:t>Numeric data types</a:t>
            </a:r>
          </a:p>
          <a:p>
            <a:pPr hangingPunct="1"/>
            <a:r>
              <a:rPr lang="en-US" dirty="0"/>
              <a:t>Boolean</a:t>
            </a:r>
          </a:p>
          <a:p>
            <a:pPr hangingPunct="1"/>
            <a:r>
              <a:rPr lang="en-US" dirty="0"/>
              <a:t>Char</a:t>
            </a:r>
          </a:p>
          <a:p>
            <a:pPr hangingPunct="1"/>
            <a:r>
              <a:rPr lang="en-US" dirty="0"/>
              <a:t>Date</a:t>
            </a:r>
          </a:p>
          <a:p>
            <a:pPr hangingPunct="1"/>
            <a:r>
              <a:rPr lang="en-US" dirty="0"/>
              <a:t>Structs</a:t>
            </a:r>
          </a:p>
          <a:p>
            <a:pPr hangingPunct="1"/>
            <a:r>
              <a:rPr lang="en-US" dirty="0" err="1"/>
              <a:t>Enums</a:t>
            </a:r>
            <a:endParaRPr lang="en-US" dirty="0"/>
          </a:p>
          <a:p>
            <a:pPr hangingPunct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35A4-169D-4DCC-86AE-A5D9FB32F7DA}"/>
              </a:ext>
            </a:extLst>
          </p:cNvPr>
          <p:cNvSpPr txBox="1"/>
          <p:nvPr/>
        </p:nvSpPr>
        <p:spPr>
          <a:xfrm>
            <a:off x="1181100" y="12521890"/>
            <a:ext cx="193167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5000" dirty="0"/>
              <a:t>*string is a reference type but acts like a value type when we use it.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66014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69" y="260408"/>
            <a:ext cx="21437600" cy="2164733"/>
          </a:xfrm>
        </p:spPr>
        <p:txBody>
          <a:bodyPr>
            <a:normAutofit/>
          </a:bodyPr>
          <a:lstStyle/>
          <a:p>
            <a:r>
              <a:rPr lang="en-US" dirty="0"/>
              <a:t>Stack and Heap Visual Representation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3969" y="3591169"/>
            <a:ext cx="20204723" cy="919284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363458" y="3591169"/>
            <a:ext cx="0" cy="9192846"/>
          </a:xfrm>
          <a:prstGeom prst="line">
            <a:avLst/>
          </a:prstGeom>
          <a:ln w="254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0446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02308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3969" y="10427677"/>
            <a:ext cx="6312877" cy="235633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3969" y="7993742"/>
            <a:ext cx="6312877" cy="235633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3969" y="5559807"/>
            <a:ext cx="6312877" cy="235633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63969" y="3654250"/>
            <a:ext cx="6312877" cy="18424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48386" y="9734619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91945" y="8243625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28737" y="7223086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22693" y="4951743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03261" y="4311299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3623" y="9975361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52792" y="3902660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731024" y="6952138"/>
            <a:ext cx="2813538" cy="24970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31" name="Connector: Curved 30"/>
          <p:cNvCxnSpPr>
            <a:cxnSpLocks/>
          </p:cNvCxnSpPr>
          <p:nvPr/>
        </p:nvCxnSpPr>
        <p:spPr>
          <a:xfrm>
            <a:off x="6274776" y="8905724"/>
            <a:ext cx="5098073" cy="2438400"/>
          </a:xfrm>
          <a:prstGeom prst="curvedConnector3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2593730" y="8206019"/>
            <a:ext cx="4853354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Reference</a:t>
            </a:r>
            <a:b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6529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966330" y="10803850"/>
            <a:ext cx="182637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6529</a:t>
            </a:r>
          </a:p>
        </p:txBody>
      </p:sp>
    </p:spTree>
    <p:extLst>
      <p:ext uri="{BB962C8B-B14F-4D97-AF65-F5344CB8AC3E}">
        <p14:creationId xmlns:p14="http://schemas.microsoft.com/office/powerpoint/2010/main" val="29147900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69" y="260408"/>
            <a:ext cx="21437600" cy="2164733"/>
          </a:xfrm>
        </p:spPr>
        <p:txBody>
          <a:bodyPr>
            <a:normAutofit/>
          </a:bodyPr>
          <a:lstStyle/>
          <a:p>
            <a:r>
              <a:rPr lang="en-US" dirty="0"/>
              <a:t>Reference Type – Stack &amp; Heap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3969" y="3591169"/>
            <a:ext cx="20204723" cy="919284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363458" y="3591169"/>
            <a:ext cx="0" cy="9192846"/>
          </a:xfrm>
          <a:prstGeom prst="line">
            <a:avLst/>
          </a:prstGeom>
          <a:ln w="254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0446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02308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3969" y="10427677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3969" y="7993742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3969" y="5559807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95936" y="4240960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28737" y="7223086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3623" y="9975361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3730" y="8206019"/>
            <a:ext cx="4853354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person1</a:t>
            </a:r>
            <a:b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6529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2849" y="9995091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“mike”</a:t>
            </a:r>
          </a:p>
        </p:txBody>
      </p:sp>
      <p:cxnSp>
        <p:nvCxnSpPr>
          <p:cNvPr id="5" name="Straight Connector 4"/>
          <p:cNvCxnSpPr>
            <a:cxnSpLocks/>
            <a:stCxn id="23" idx="1"/>
          </p:cNvCxnSpPr>
          <p:nvPr/>
        </p:nvCxnSpPr>
        <p:spPr>
          <a:xfrm>
            <a:off x="11403623" y="11223869"/>
            <a:ext cx="2813538" cy="0"/>
          </a:xfrm>
          <a:prstGeom prst="line">
            <a:avLst/>
          </a:prstGeom>
          <a:ln w="1333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03624" y="11251560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29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38295" y="9917087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7111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12302" y="10611792"/>
            <a:ext cx="4853354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person2</a:t>
            </a:r>
            <a:b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7111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34955" y="7216096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“bill”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0128737" y="8436913"/>
            <a:ext cx="2813538" cy="0"/>
          </a:xfrm>
          <a:prstGeom prst="line">
            <a:avLst/>
          </a:prstGeom>
          <a:ln w="1333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44859" y="8524874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8416" y="7097837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6529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35268" y="5707713"/>
            <a:ext cx="4853354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car</a:t>
            </a:r>
            <a:b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9084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813909" y="5590786"/>
            <a:ext cx="9300318" cy="479043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/>
          <p:cNvSpPr txBox="1"/>
          <p:nvPr/>
        </p:nvSpPr>
        <p:spPr>
          <a:xfrm>
            <a:off x="17295937" y="4240960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“GMC”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308363" y="5590786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“Envoy”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17295936" y="5449131"/>
            <a:ext cx="2813538" cy="0"/>
          </a:xfrm>
          <a:prstGeom prst="line">
            <a:avLst/>
          </a:prstGeom>
          <a:ln w="1333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082218" y="4164736"/>
            <a:ext cx="281353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9084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AD257-C6A2-4CAE-9349-93BAF876AAED}"/>
              </a:ext>
            </a:extLst>
          </p:cNvPr>
          <p:cNvCxnSpPr>
            <a:cxnSpLocks/>
          </p:cNvCxnSpPr>
          <p:nvPr/>
        </p:nvCxnSpPr>
        <p:spPr>
          <a:xfrm flipV="1">
            <a:off x="6749055" y="8586848"/>
            <a:ext cx="3285900" cy="524016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F8AEDD-FEAE-43BF-AAE9-94129FDE12E1}"/>
              </a:ext>
            </a:extLst>
          </p:cNvPr>
          <p:cNvCxnSpPr>
            <a:cxnSpLocks/>
          </p:cNvCxnSpPr>
          <p:nvPr/>
        </p:nvCxnSpPr>
        <p:spPr>
          <a:xfrm flipV="1">
            <a:off x="7496430" y="11516108"/>
            <a:ext cx="3876419" cy="231777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358103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69" y="260408"/>
            <a:ext cx="21437600" cy="2164733"/>
          </a:xfrm>
        </p:spPr>
        <p:txBody>
          <a:bodyPr>
            <a:normAutofit/>
          </a:bodyPr>
          <a:lstStyle/>
          <a:p>
            <a:r>
              <a:rPr lang="en-US" dirty="0"/>
              <a:t>Value Type – Stack &amp; Heap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3969" y="3591169"/>
            <a:ext cx="20204723" cy="919284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363458" y="3591169"/>
            <a:ext cx="0" cy="9192846"/>
          </a:xfrm>
          <a:prstGeom prst="line">
            <a:avLst/>
          </a:prstGeom>
          <a:ln w="254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0446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02308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3969" y="10427677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3969" y="7993742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3969" y="5559807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63969" y="3654250"/>
            <a:ext cx="6312877" cy="184247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4477" y="11108274"/>
            <a:ext cx="2910508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age = 29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2774" y="8849519"/>
            <a:ext cx="4315266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miles = 22.34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3371" y="6352504"/>
            <a:ext cx="5314072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dayTime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= true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2774" y="4136775"/>
            <a:ext cx="4315266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grade = A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31103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Mutability</a:t>
            </a:r>
            <a:r>
              <a:rPr lang="en-US" dirty="0"/>
              <a:t> means can change</a:t>
            </a:r>
          </a:p>
          <a:p>
            <a:r>
              <a:rPr lang="en-US" dirty="0"/>
              <a:t>Most </a:t>
            </a:r>
            <a:r>
              <a:rPr lang="en-US" dirty="0">
                <a:solidFill>
                  <a:srgbClr val="92D050"/>
                </a:solidFill>
              </a:rPr>
              <a:t>reference types </a:t>
            </a:r>
            <a:r>
              <a:rPr lang="en-US" dirty="0"/>
              <a:t>are mutable because a pointer can change to a new reference</a:t>
            </a:r>
          </a:p>
          <a:p>
            <a:r>
              <a:rPr lang="en-US" dirty="0"/>
              <a:t>An example of mutable is </a:t>
            </a:r>
            <a:r>
              <a:rPr lang="en-US" dirty="0" err="1">
                <a:solidFill>
                  <a:srgbClr val="92D050"/>
                </a:solidFill>
              </a:rPr>
              <a:t>StringBuilder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StringBuilder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appends, with the contents being copied each time data gets appended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is the preferred approach if you are concatenating strings inside a loop</a:t>
            </a:r>
          </a:p>
        </p:txBody>
      </p:sp>
    </p:spTree>
    <p:extLst>
      <p:ext uri="{BB962C8B-B14F-4D97-AF65-F5344CB8AC3E}">
        <p14:creationId xmlns:p14="http://schemas.microsoft.com/office/powerpoint/2010/main" val="15960958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Immutability</a:t>
            </a:r>
            <a:r>
              <a:rPr lang="en-US" dirty="0"/>
              <a:t> means can’t change</a:t>
            </a:r>
          </a:p>
          <a:p>
            <a:r>
              <a:rPr lang="en-US" dirty="0"/>
              <a:t>Most </a:t>
            </a:r>
            <a:r>
              <a:rPr lang="en-US" dirty="0">
                <a:solidFill>
                  <a:srgbClr val="92D050"/>
                </a:solidFill>
              </a:rPr>
              <a:t>value types </a:t>
            </a:r>
            <a:r>
              <a:rPr lang="en-US" dirty="0"/>
              <a:t>are immutable because values can’t change, only be copied from one variable to another</a:t>
            </a:r>
          </a:p>
          <a:p>
            <a:r>
              <a:rPr lang="en-US" dirty="0"/>
              <a:t>An example of immutable is a </a:t>
            </a:r>
            <a:r>
              <a:rPr lang="en-US" dirty="0">
                <a:solidFill>
                  <a:srgbClr val="92D050"/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making a new </a:t>
            </a:r>
            <a:r>
              <a:rPr lang="en-US" dirty="0">
                <a:solidFill>
                  <a:srgbClr val="92D050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, the old </a:t>
            </a:r>
            <a:r>
              <a:rPr lang="en-US" dirty="0">
                <a:solidFill>
                  <a:srgbClr val="92D050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is thrown away. Therefore, </a:t>
            </a:r>
            <a:r>
              <a:rPr lang="en-US" dirty="0">
                <a:solidFill>
                  <a:srgbClr val="92D050"/>
                </a:solidFill>
              </a:rPr>
              <a:t>strings</a:t>
            </a:r>
            <a:r>
              <a:rPr lang="en-US" dirty="0">
                <a:solidFill>
                  <a:schemeClr val="tx1"/>
                </a:solidFill>
              </a:rPr>
              <a:t> can’t change. They are just created anew. </a:t>
            </a:r>
          </a:p>
        </p:txBody>
      </p:sp>
    </p:spTree>
    <p:extLst>
      <p:ext uri="{BB962C8B-B14F-4D97-AF65-F5344CB8AC3E}">
        <p14:creationId xmlns:p14="http://schemas.microsoft.com/office/powerpoint/2010/main" val="29367671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Class and Struct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585" y="3898900"/>
            <a:ext cx="11715262" cy="8039100"/>
          </a:xfrm>
        </p:spPr>
        <p:txBody>
          <a:bodyPr>
            <a:normAutofit fontScale="92500"/>
          </a:bodyPr>
          <a:lstStyle/>
          <a:p>
            <a:r>
              <a:rPr lang="en-US" dirty="0"/>
              <a:t>Class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Reference type </a:t>
            </a:r>
            <a:r>
              <a:rPr lang="en-US" dirty="0"/>
              <a:t>(stored on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92D050"/>
                </a:solidFill>
              </a:rPr>
              <a:t>inheritance</a:t>
            </a:r>
            <a:r>
              <a:rPr lang="en-US" dirty="0"/>
              <a:t> and </a:t>
            </a:r>
            <a:r>
              <a:rPr lang="en-US" dirty="0">
                <a:solidFill>
                  <a:srgbClr val="92D050"/>
                </a:solidFill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contain </a:t>
            </a:r>
            <a:r>
              <a:rPr lang="en-US" dirty="0" err="1">
                <a:solidFill>
                  <a:schemeClr val="tx1"/>
                </a:solidFill>
              </a:rPr>
              <a:t>parameterless</a:t>
            </a:r>
            <a:r>
              <a:rPr lang="en-US" dirty="0">
                <a:solidFill>
                  <a:schemeClr val="tx1"/>
                </a:solidFill>
              </a:rPr>
              <a:t> constructor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Must use “</a:t>
            </a:r>
            <a:r>
              <a:rPr lang="en-US" dirty="0">
                <a:solidFill>
                  <a:srgbClr val="92D050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” keyword to create a new instance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192000" y="3784600"/>
            <a:ext cx="11803184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US" dirty="0"/>
              <a:t>Struct</a:t>
            </a:r>
          </a:p>
          <a:p>
            <a:pPr lvl="1" hangingPunct="1"/>
            <a:r>
              <a:rPr lang="en-US" dirty="0">
                <a:solidFill>
                  <a:srgbClr val="92D050"/>
                </a:solidFill>
              </a:rPr>
              <a:t>Value type </a:t>
            </a:r>
            <a:r>
              <a:rPr lang="en-US" dirty="0"/>
              <a:t>(stored on the </a:t>
            </a:r>
            <a:r>
              <a:rPr lang="en-US" dirty="0">
                <a:solidFill>
                  <a:srgbClr val="92D050"/>
                </a:solidFill>
              </a:rPr>
              <a:t>stack</a:t>
            </a:r>
            <a:r>
              <a:rPr lang="en-US" dirty="0"/>
              <a:t>)</a:t>
            </a:r>
          </a:p>
          <a:p>
            <a:pPr lvl="1" hangingPunct="1"/>
            <a:r>
              <a:rPr lang="en-US" dirty="0"/>
              <a:t>Doesn’t support </a:t>
            </a:r>
            <a:r>
              <a:rPr lang="en-US" dirty="0">
                <a:solidFill>
                  <a:srgbClr val="92D050"/>
                </a:solidFill>
              </a:rPr>
              <a:t>inheritance</a:t>
            </a:r>
            <a:r>
              <a:rPr lang="en-US" dirty="0"/>
              <a:t> and </a:t>
            </a:r>
            <a:r>
              <a:rPr lang="en-US" dirty="0">
                <a:solidFill>
                  <a:srgbClr val="92D050"/>
                </a:solidFill>
              </a:rPr>
              <a:t>polymorphism</a:t>
            </a:r>
          </a:p>
          <a:p>
            <a:pPr lvl="1" hangingPunct="1"/>
            <a:r>
              <a:rPr lang="en-US" dirty="0">
                <a:solidFill>
                  <a:schemeClr val="tx1"/>
                </a:solidFill>
              </a:rPr>
              <a:t>Can’t contain </a:t>
            </a:r>
            <a:r>
              <a:rPr lang="en-US" dirty="0" err="1">
                <a:solidFill>
                  <a:schemeClr val="tx1"/>
                </a:solidFill>
              </a:rPr>
              <a:t>parameterless</a:t>
            </a:r>
            <a:r>
              <a:rPr lang="en-US" dirty="0">
                <a:solidFill>
                  <a:schemeClr val="tx1"/>
                </a:solidFill>
              </a:rPr>
              <a:t> constructor</a:t>
            </a:r>
          </a:p>
          <a:p>
            <a:pPr lvl="1" hangingPunct="1"/>
            <a:r>
              <a:rPr lang="en-US" dirty="0">
                <a:solidFill>
                  <a:schemeClr val="tx1"/>
                </a:solidFill>
              </a:rPr>
              <a:t>Can be instantiated without “</a:t>
            </a:r>
            <a:r>
              <a:rPr lang="en-US" dirty="0">
                <a:solidFill>
                  <a:srgbClr val="92D050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” keyword</a:t>
            </a:r>
          </a:p>
        </p:txBody>
      </p:sp>
    </p:spTree>
    <p:extLst>
      <p:ext uri="{BB962C8B-B14F-4D97-AF65-F5344CB8AC3E}">
        <p14:creationId xmlns:p14="http://schemas.microsoft.com/office/powerpoint/2010/main" val="14342926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419350"/>
            <a:ext cx="21437600" cy="1096645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7000" dirty="0"/>
              <a:t>When </a:t>
            </a:r>
            <a:r>
              <a:rPr lang="en-US" sz="7000" dirty="0">
                <a:solidFill>
                  <a:srgbClr val="92D050"/>
                </a:solidFill>
              </a:rPr>
              <a:t>value type </a:t>
            </a:r>
            <a:r>
              <a:rPr lang="en-US" sz="7000" dirty="0"/>
              <a:t>is created, it goes on the </a:t>
            </a:r>
            <a:r>
              <a:rPr lang="en-US" sz="7000" dirty="0">
                <a:solidFill>
                  <a:srgbClr val="92D050"/>
                </a:solidFill>
              </a:rPr>
              <a:t>stack</a:t>
            </a:r>
            <a:r>
              <a:rPr lang="en-US" sz="7000" dirty="0">
                <a:solidFill>
                  <a:schemeClr val="tx1"/>
                </a:solidFill>
              </a:rPr>
              <a:t>.</a:t>
            </a:r>
            <a:r>
              <a:rPr lang="en-US" sz="7000" dirty="0">
                <a:solidFill>
                  <a:srgbClr val="92D050"/>
                </a:solidFill>
              </a:rPr>
              <a:t> </a:t>
            </a:r>
            <a:r>
              <a:rPr lang="en-US" sz="7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Data created on the stack can be used without pointers.</a:t>
            </a:r>
          </a:p>
          <a:p>
            <a:r>
              <a:rPr lang="en-US" sz="7000" dirty="0"/>
              <a:t>Variables allocated on the </a:t>
            </a:r>
            <a:r>
              <a:rPr lang="en-US" sz="7000" dirty="0">
                <a:solidFill>
                  <a:srgbClr val="92D050"/>
                </a:solidFill>
              </a:rPr>
              <a:t>stack</a:t>
            </a:r>
            <a:r>
              <a:rPr lang="en-US" sz="7000" dirty="0"/>
              <a:t> are stored directly to the memory (access is fast)</a:t>
            </a:r>
            <a:endParaRPr lang="en-US" sz="7000" dirty="0">
              <a:solidFill>
                <a:srgbClr val="92D050"/>
              </a:solidFill>
            </a:endParaRPr>
          </a:p>
          <a:p>
            <a:r>
              <a:rPr lang="en-US" sz="7000" dirty="0"/>
              <a:t>Use </a:t>
            </a:r>
            <a:r>
              <a:rPr lang="en-US" sz="7000" dirty="0">
                <a:solidFill>
                  <a:srgbClr val="92D050"/>
                </a:solidFill>
              </a:rPr>
              <a:t>stack</a:t>
            </a:r>
            <a:r>
              <a:rPr lang="en-US" sz="7000" dirty="0"/>
              <a:t> when it is known how much data is needed to be allocated before compile time</a:t>
            </a:r>
          </a:p>
          <a:p>
            <a:r>
              <a:rPr lang="en-US" sz="7000" dirty="0">
                <a:solidFill>
                  <a:srgbClr val="92D050"/>
                </a:solidFill>
              </a:rPr>
              <a:t>Stack</a:t>
            </a:r>
            <a:r>
              <a:rPr lang="en-US" sz="7000" dirty="0"/>
              <a:t> is significantly smaller than the </a:t>
            </a:r>
            <a:r>
              <a:rPr lang="en-US" sz="7000" dirty="0">
                <a:solidFill>
                  <a:srgbClr val="92D050"/>
                </a:solidFill>
              </a:rPr>
              <a:t>heap</a:t>
            </a:r>
          </a:p>
          <a:p>
            <a:r>
              <a:rPr lang="en-US" sz="7000" dirty="0">
                <a:solidFill>
                  <a:srgbClr val="92D050"/>
                </a:solidFill>
              </a:rPr>
              <a:t>Multi-threaded</a:t>
            </a:r>
            <a:r>
              <a:rPr lang="en-US" sz="7000" dirty="0"/>
              <a:t> application: Each thread has its own </a:t>
            </a:r>
            <a:r>
              <a:rPr lang="en-US" sz="7000" dirty="0">
                <a:solidFill>
                  <a:srgbClr val="92D050"/>
                </a:solidFill>
              </a:rPr>
              <a:t>stack</a:t>
            </a:r>
          </a:p>
          <a:p>
            <a:r>
              <a:rPr lang="en-US" sz="7000" dirty="0">
                <a:solidFill>
                  <a:schemeClr val="tx1"/>
                </a:solidFill>
              </a:rPr>
              <a:t>Last In First Out (LIFO) structure</a:t>
            </a:r>
          </a:p>
          <a:p>
            <a:pPr lvl="1"/>
            <a:r>
              <a:rPr lang="en-US" sz="7000" dirty="0"/>
              <a:t>Items on the </a:t>
            </a:r>
            <a:r>
              <a:rPr lang="en-US" sz="7000" dirty="0">
                <a:solidFill>
                  <a:srgbClr val="92D050"/>
                </a:solidFill>
              </a:rPr>
              <a:t>stack</a:t>
            </a:r>
            <a:r>
              <a:rPr lang="en-US" sz="7000" dirty="0"/>
              <a:t> must be taken off in the order that they were put on (reverse order they were pushed onto the </a:t>
            </a:r>
            <a:r>
              <a:rPr lang="en-US" sz="7000" dirty="0">
                <a:solidFill>
                  <a:srgbClr val="92D050"/>
                </a:solidFill>
              </a:rPr>
              <a:t>stack</a:t>
            </a:r>
            <a:r>
              <a:rPr lang="en-US" sz="7000" dirty="0"/>
              <a:t>)</a:t>
            </a:r>
            <a:endParaRPr lang="en-US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187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92D050"/>
                </a:solidFill>
              </a:rPr>
              <a:t>reference type </a:t>
            </a:r>
            <a:r>
              <a:rPr lang="en-US" dirty="0"/>
              <a:t>variable is created, it goes on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</a:p>
          <a:p>
            <a:r>
              <a:rPr lang="en-US" dirty="0">
                <a:solidFill>
                  <a:schemeClr val="tx1"/>
                </a:solidFill>
              </a:rPr>
              <a:t>Variables allocated on the heap have their memory allocated at run time (access is slower)</a:t>
            </a:r>
          </a:p>
          <a:p>
            <a:r>
              <a:rPr lang="en-US" dirty="0"/>
              <a:t>Heap doesn’t care about keeping track of a program’s state, but rather, more interested in storing data.</a:t>
            </a:r>
          </a:p>
          <a:p>
            <a:r>
              <a:rPr lang="en-US" dirty="0"/>
              <a:t>Elements on the heap don’t have dependencies to each other and can be accessed at any time</a:t>
            </a:r>
          </a:p>
          <a:p>
            <a:r>
              <a:rPr lang="en-US" dirty="0">
                <a:solidFill>
                  <a:srgbClr val="92D050"/>
                </a:solidFill>
              </a:rPr>
              <a:t>Multi-threaded application</a:t>
            </a:r>
            <a:r>
              <a:rPr lang="en-US" dirty="0"/>
              <a:t>: All threads in a program share the same </a:t>
            </a:r>
            <a:r>
              <a:rPr lang="en-US" dirty="0">
                <a:solidFill>
                  <a:srgbClr val="92D05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1344924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69" y="260408"/>
            <a:ext cx="21437600" cy="1156677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and Heap Visual Representation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3969" y="3591169"/>
            <a:ext cx="20204723" cy="919284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363458" y="3591169"/>
            <a:ext cx="0" cy="9192846"/>
          </a:xfrm>
          <a:prstGeom prst="line">
            <a:avLst/>
          </a:prstGeom>
          <a:ln w="2540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0446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02308" y="2440831"/>
            <a:ext cx="4378570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3969" y="10427677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3969" y="7993742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3969" y="5559807"/>
            <a:ext cx="6312877" cy="235633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63969" y="3654250"/>
            <a:ext cx="6312877" cy="184247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848386" y="9734619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691945" y="8243625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28737" y="7223086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22693" y="4951743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03261" y="4311299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03623" y="9975361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52792" y="3902660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731024" y="6952138"/>
            <a:ext cx="2813538" cy="2497016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cxnSp>
        <p:nvCxnSpPr>
          <p:cNvPr id="31" name="Connector: Curved 30"/>
          <p:cNvCxnSpPr>
            <a:cxnSpLocks/>
          </p:cNvCxnSpPr>
          <p:nvPr/>
        </p:nvCxnSpPr>
        <p:spPr>
          <a:xfrm>
            <a:off x="6280923" y="8913822"/>
            <a:ext cx="5098073" cy="2438400"/>
          </a:xfrm>
          <a:prstGeom prst="curvedConnector3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2307980" y="8226756"/>
            <a:ext cx="4853354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Reference</a:t>
            </a:r>
            <a:b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</a:b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6529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966330" y="10803850"/>
            <a:ext cx="182637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6529</a:t>
            </a:r>
          </a:p>
        </p:txBody>
      </p:sp>
    </p:spTree>
    <p:extLst>
      <p:ext uri="{BB962C8B-B14F-4D97-AF65-F5344CB8AC3E}">
        <p14:creationId xmlns:p14="http://schemas.microsoft.com/office/powerpoint/2010/main" val="19230000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Common Language Runtime </a:t>
            </a:r>
            <a:r>
              <a:rPr lang="en-US" dirty="0"/>
              <a:t>(CLR) is the virtual machine component in the .NET framework that manages the execution of .NET programs that are compiled from the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en-US" dirty="0"/>
              <a:t>language.</a:t>
            </a:r>
          </a:p>
          <a:p>
            <a:r>
              <a:rPr lang="en-US" dirty="0">
                <a:solidFill>
                  <a:srgbClr val="92D050"/>
                </a:solidFill>
              </a:rPr>
              <a:t>Garbage Collection </a:t>
            </a:r>
            <a:r>
              <a:rPr lang="en-US" dirty="0"/>
              <a:t>is an automatic memory manager in the </a:t>
            </a:r>
            <a:r>
              <a:rPr lang="en-US" dirty="0">
                <a:solidFill>
                  <a:srgbClr val="92D050"/>
                </a:solidFill>
              </a:rPr>
              <a:t>common language runtime. </a:t>
            </a:r>
            <a:r>
              <a:rPr lang="en-US" dirty="0">
                <a:solidFill>
                  <a:schemeClr val="tx1"/>
                </a:solidFill>
              </a:rPr>
              <a:t>More specifically, it manages memory in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870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object is created in C#, </a:t>
            </a:r>
            <a:r>
              <a:rPr lang="en-US" dirty="0">
                <a:solidFill>
                  <a:srgbClr val="92D050"/>
                </a:solidFill>
              </a:rPr>
              <a:t>common language runtime </a:t>
            </a:r>
            <a:r>
              <a:rPr lang="en-US" dirty="0"/>
              <a:t>allocates memory for the object on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  <a:r>
              <a:rPr lang="en-US" dirty="0"/>
              <a:t>. </a:t>
            </a:r>
          </a:p>
          <a:p>
            <a:r>
              <a:rPr lang="en-US" dirty="0"/>
              <a:t>In order to create space for new objects due to memory getting used up, </a:t>
            </a:r>
            <a:r>
              <a:rPr lang="en-US" dirty="0">
                <a:solidFill>
                  <a:srgbClr val="92D050"/>
                </a:solidFill>
              </a:rPr>
              <a:t>garbage collection </a:t>
            </a:r>
            <a:r>
              <a:rPr lang="en-US" dirty="0"/>
              <a:t>manages allocation and reclaiming of memory. </a:t>
            </a:r>
          </a:p>
          <a:p>
            <a:r>
              <a:rPr lang="en-US" dirty="0"/>
              <a:t>Essentially, </a:t>
            </a:r>
            <a:r>
              <a:rPr lang="en-US" dirty="0">
                <a:solidFill>
                  <a:srgbClr val="92D050"/>
                </a:solidFill>
              </a:rPr>
              <a:t>garbage collection </a:t>
            </a:r>
            <a:r>
              <a:rPr lang="en-US" dirty="0"/>
              <a:t>goes to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  <a:r>
              <a:rPr lang="en-US" dirty="0"/>
              <a:t> and collects all objects that are no longer used by the application and then frees them up from memory.</a:t>
            </a:r>
          </a:p>
        </p:txBody>
      </p:sp>
    </p:spTree>
    <p:extLst>
      <p:ext uri="{BB962C8B-B14F-4D97-AF65-F5344CB8AC3E}">
        <p14:creationId xmlns:p14="http://schemas.microsoft.com/office/powerpoint/2010/main" val="7451106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Garbage collector </a:t>
            </a:r>
            <a:r>
              <a:rPr lang="en-US" dirty="0"/>
              <a:t>is a background, low-priority </a:t>
            </a:r>
            <a:r>
              <a:rPr lang="en-US" dirty="0">
                <a:solidFill>
                  <a:srgbClr val="92D050"/>
                </a:solidFill>
              </a:rPr>
              <a:t>thread</a:t>
            </a:r>
            <a:r>
              <a:rPr lang="en-US" dirty="0"/>
              <a:t>. It does its collection when we need it to. </a:t>
            </a:r>
          </a:p>
          <a:p>
            <a:r>
              <a:rPr lang="en-US" dirty="0" err="1">
                <a:solidFill>
                  <a:srgbClr val="92D050"/>
                </a:solidFill>
              </a:rPr>
              <a:t>GC.Collect</a:t>
            </a:r>
            <a:r>
              <a:rPr lang="en-US" dirty="0">
                <a:solidFill>
                  <a:srgbClr val="92D050"/>
                </a:solidFill>
              </a:rPr>
              <a:t>() </a:t>
            </a:r>
            <a:r>
              <a:rPr lang="en-US" dirty="0"/>
              <a:t>is a built-in class and method that allows us to explicitly use the </a:t>
            </a:r>
            <a:r>
              <a:rPr lang="en-US" dirty="0">
                <a:solidFill>
                  <a:srgbClr val="92D050"/>
                </a:solidFill>
              </a:rPr>
              <a:t>garbage collector</a:t>
            </a:r>
            <a:r>
              <a:rPr lang="en-US" dirty="0"/>
              <a:t> and its clean-up abilities. </a:t>
            </a:r>
          </a:p>
          <a:p>
            <a:r>
              <a:rPr lang="en-US" dirty="0"/>
              <a:t>Essentially, it forces an immediate </a:t>
            </a:r>
            <a:r>
              <a:rPr lang="en-US" dirty="0">
                <a:solidFill>
                  <a:srgbClr val="92D050"/>
                </a:solidFill>
              </a:rPr>
              <a:t>garbage collection</a:t>
            </a:r>
            <a:r>
              <a:rPr lang="en-US" dirty="0">
                <a:solidFill>
                  <a:schemeClr val="tx1"/>
                </a:solidFill>
              </a:rPr>
              <a:t>, which entails cleaning up any unreferenced objects on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</a:p>
          <a:p>
            <a:r>
              <a:rPr lang="en-US" dirty="0">
                <a:solidFill>
                  <a:schemeClr val="tx1"/>
                </a:solidFill>
              </a:rPr>
              <a:t>This means compacting objects on the </a:t>
            </a:r>
            <a:r>
              <a:rPr lang="en-US" dirty="0">
                <a:solidFill>
                  <a:srgbClr val="92D050"/>
                </a:solidFill>
              </a:rPr>
              <a:t>heap</a:t>
            </a:r>
            <a:r>
              <a:rPr lang="en-US" dirty="0">
                <a:solidFill>
                  <a:schemeClr val="tx1"/>
                </a:solidFill>
              </a:rPr>
              <a:t> as well as updating necessary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8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Inherits from </a:t>
            </a:r>
            <a:r>
              <a:rPr lang="en-US" dirty="0" err="1"/>
              <a:t>System.ValueType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Value type </a:t>
            </a:r>
            <a:r>
              <a:rPr lang="en-US" dirty="0"/>
              <a:t>variables hold the actual value. The contents of the variable live where the variable lives.</a:t>
            </a:r>
          </a:p>
          <a:p>
            <a:r>
              <a:rPr lang="en-US" dirty="0"/>
              <a:t>Stores its contents in memory allocated on the </a:t>
            </a:r>
            <a:r>
              <a:rPr lang="en-US" dirty="0">
                <a:solidFill>
                  <a:srgbClr val="92D050"/>
                </a:solidFill>
              </a:rPr>
              <a:t>stack</a:t>
            </a:r>
          </a:p>
          <a:p>
            <a:r>
              <a:rPr lang="en-US" dirty="0">
                <a:solidFill>
                  <a:schemeClr val="tx1"/>
                </a:solidFill>
              </a:rPr>
              <a:t>When a </a:t>
            </a:r>
            <a:r>
              <a:rPr lang="en-US" dirty="0">
                <a:solidFill>
                  <a:srgbClr val="92D050"/>
                </a:solidFill>
              </a:rPr>
              <a:t>value type </a:t>
            </a:r>
            <a:r>
              <a:rPr lang="en-US" dirty="0">
                <a:solidFill>
                  <a:schemeClr val="tx1"/>
                </a:solidFill>
              </a:rPr>
              <a:t>variable is created, memory is allocated to store the variable as well as its value. </a:t>
            </a:r>
          </a:p>
          <a:p>
            <a:r>
              <a:rPr lang="en-US" dirty="0"/>
              <a:t>A direct copy is made when assigning a value from variable to variable. Any variables that are copied work independent of each other. </a:t>
            </a:r>
          </a:p>
          <a:p>
            <a:r>
              <a:rPr lang="en-US" dirty="0">
                <a:solidFill>
                  <a:srgbClr val="92D050"/>
                </a:solidFill>
              </a:rPr>
              <a:t>Value types </a:t>
            </a:r>
            <a:r>
              <a:rPr lang="en-US" dirty="0"/>
              <a:t>can be created at compile time on the </a:t>
            </a:r>
            <a:r>
              <a:rPr lang="en-US" dirty="0">
                <a:solidFill>
                  <a:srgbClr val="92D050"/>
                </a:solidFill>
              </a:rPr>
              <a:t>stack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92D050"/>
                </a:solidFill>
              </a:rPr>
              <a:t>Garbage collector </a:t>
            </a:r>
            <a:r>
              <a:rPr lang="en-US" dirty="0"/>
              <a:t>can’t access the </a:t>
            </a:r>
            <a:r>
              <a:rPr lang="en-US" dirty="0">
                <a:solidFill>
                  <a:srgbClr val="92D050"/>
                </a:solidFill>
              </a:rPr>
              <a:t>stack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4749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1004</Words>
  <Application>Microsoft Office PowerPoint</Application>
  <PresentationFormat>Custom</PresentationFormat>
  <Paragraphs>117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Helvetica Neue</vt:lpstr>
      <vt:lpstr>Helvetica Neue Light</vt:lpstr>
      <vt:lpstr>Industrial</vt:lpstr>
      <vt:lpstr>Reference vs. Value</vt:lpstr>
      <vt:lpstr>Difference between Class and Struct</vt:lpstr>
      <vt:lpstr>Stack</vt:lpstr>
      <vt:lpstr>Heap</vt:lpstr>
      <vt:lpstr>Stack and Heap Visual Representation</vt:lpstr>
      <vt:lpstr>Garbage Collection</vt:lpstr>
      <vt:lpstr>Garbage Collection</vt:lpstr>
      <vt:lpstr>Garbage Collection</vt:lpstr>
      <vt:lpstr>Value Type</vt:lpstr>
      <vt:lpstr>Reference Type</vt:lpstr>
      <vt:lpstr>Reference Type &amp; Value Type</vt:lpstr>
      <vt:lpstr>Stack and Heap Visual Representation</vt:lpstr>
      <vt:lpstr>Reference Type – Stack &amp; Heap</vt:lpstr>
      <vt:lpstr>Value Type – Stack &amp; Heap</vt:lpstr>
      <vt:lpstr>Mutability</vt:lpstr>
      <vt:lpstr>Immutability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94</cp:revision>
  <dcterms:modified xsi:type="dcterms:W3CDTF">2020-01-20T21:22:30Z</dcterms:modified>
</cp:coreProperties>
</file>