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8" r:id="rId3"/>
    <p:sldId id="260" r:id="rId4"/>
    <p:sldId id="264" r:id="rId5"/>
    <p:sldId id="261" r:id="rId6"/>
    <p:sldId id="272" r:id="rId7"/>
    <p:sldId id="263" r:id="rId8"/>
    <p:sldId id="267" r:id="rId9"/>
    <p:sldId id="259" r:id="rId10"/>
    <p:sldId id="266" r:id="rId11"/>
    <p:sldId id="269" r:id="rId12"/>
    <p:sldId id="270" r:id="rId13"/>
    <p:sldId id="273"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254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07" autoAdjust="0"/>
  </p:normalViewPr>
  <p:slideViewPr>
    <p:cSldViewPr snapToGrid="0">
      <p:cViewPr varScale="1">
        <p:scale>
          <a:sx n="49" d="100"/>
          <a:sy n="49" d="100"/>
        </p:scale>
        <p:origin x="1038" y="42"/>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1445915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i="0" dirty="0">
                <a:effectLst/>
                <a:latin typeface="Helvetica Neue"/>
                <a:ea typeface="Helvetica Neue"/>
                <a:cs typeface="Helvetica Neue"/>
                <a:sym typeface="Helvetica Neue"/>
              </a:rPr>
              <a:t>Reference parameters don't pass the values of the variables used in the function member invocation - they use the variables themselves. </a:t>
            </a:r>
          </a:p>
          <a:p>
            <a:r>
              <a:rPr lang="en-US" sz="2200" b="0" i="0" dirty="0">
                <a:effectLst/>
                <a:latin typeface="Helvetica Neue"/>
                <a:ea typeface="Helvetica Neue"/>
                <a:cs typeface="Helvetica Neue"/>
                <a:sym typeface="Helvetica Neue"/>
              </a:rPr>
              <a:t>Rather than creating a new storage location for the variable in the function member declaration, the same storage location is used, so the value of the variable in the function member and the value of the reference parameter will always be the same.</a:t>
            </a:r>
            <a:endParaRPr lang="en-US" b="0" dirty="0"/>
          </a:p>
        </p:txBody>
      </p:sp>
    </p:spTree>
    <p:extLst>
      <p:ext uri="{BB962C8B-B14F-4D97-AF65-F5344CB8AC3E}">
        <p14:creationId xmlns:p14="http://schemas.microsoft.com/office/powerpoint/2010/main" val="460839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473200" y="1790700"/>
            <a:ext cx="21437600" cy="4927600"/>
          </a:xfrm>
          <a:prstGeom prst="rect">
            <a:avLst/>
          </a:prstGeom>
        </p:spPr>
        <p:txBody>
          <a:bodyPr anchor="b"/>
          <a:lstStyle/>
          <a:p>
            <a:r>
              <a:t>Title Text</a:t>
            </a:r>
          </a:p>
        </p:txBody>
      </p:sp>
      <p:sp>
        <p:nvSpPr>
          <p:cNvPr id="12" name="Shape 12"/>
          <p:cNvSpPr>
            <a:spLocks noGrp="1"/>
          </p:cNvSpPr>
          <p:nvPr>
            <p:ph type="body" sz="quarter" idx="1"/>
          </p:nvPr>
        </p:nvSpPr>
        <p:spPr>
          <a:xfrm>
            <a:off x="1473200" y="6845300"/>
            <a:ext cx="21437600" cy="22098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1" name="Shape 111"/>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9900" y="1092200"/>
            <a:ext cx="9525000" cy="11506200"/>
          </a:xfrm>
          <a:prstGeom prst="rect">
            <a:avLst/>
          </a:prstGeom>
          <a:ln w="9525">
            <a:round/>
          </a:ln>
        </p:spPr>
        <p:txBody>
          <a:bodyPr lIns="91439" tIns="45719" rIns="91439" bIns="45719" anchor="t">
            <a:noAutofit/>
          </a:bodyPr>
          <a:lstStyle/>
          <a:p>
            <a:endParaRPr dirty="0"/>
          </a:p>
        </p:txBody>
      </p:sp>
      <p:sp>
        <p:nvSpPr>
          <p:cNvPr id="39" name="Shape 39"/>
          <p:cNvSpPr>
            <a:spLocks noGrp="1"/>
          </p:cNvSpPr>
          <p:nvPr>
            <p:ph type="title"/>
          </p:nvPr>
        </p:nvSpPr>
        <p:spPr>
          <a:xfrm>
            <a:off x="1473200" y="1803400"/>
            <a:ext cx="9639300" cy="4927600"/>
          </a:xfrm>
          <a:prstGeom prst="rect">
            <a:avLst/>
          </a:prstGeom>
        </p:spPr>
        <p:txBody>
          <a:bodyPr anchor="b"/>
          <a:lstStyle/>
          <a:p>
            <a:r>
              <a:t>Title Text</a:t>
            </a:r>
          </a:p>
        </p:txBody>
      </p:sp>
      <p:sp>
        <p:nvSpPr>
          <p:cNvPr id="40" name="Shape 40"/>
          <p:cNvSpPr>
            <a:spLocks noGrp="1"/>
          </p:cNvSpPr>
          <p:nvPr>
            <p:ph type="body" sz="quarter" idx="1"/>
          </p:nvPr>
        </p:nvSpPr>
        <p:spPr>
          <a:xfrm>
            <a:off x="1473200" y="6718300"/>
            <a:ext cx="9639300" cy="50927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xfrm>
            <a:off x="1473200" y="3898900"/>
            <a:ext cx="2143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302000"/>
            <a:ext cx="9525000" cy="9207500"/>
          </a:xfrm>
          <a:prstGeom prst="rect">
            <a:avLst/>
          </a:prstGeom>
          <a:ln w="9525">
            <a:round/>
          </a:ln>
        </p:spPr>
        <p:txBody>
          <a:bodyPr lIns="91439" tIns="45719" rIns="91439" bIns="45719" anchor="t">
            <a:noAutofit/>
          </a:bodyPr>
          <a:lstStyle/>
          <a:p>
            <a:endParaRPr dirty="0"/>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p:nvPr/>
        </p:nvSpPr>
        <p:spPr>
          <a:xfrm>
            <a:off x="11493490" y="6373383"/>
            <a:ext cx="1396722" cy="96923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dirty="0"/>
              <a:t>Text</a:t>
            </a:r>
          </a:p>
        </p:txBody>
      </p:sp>
      <p:sp>
        <p:nvSpPr>
          <p:cNvPr id="84" name="Shape 84"/>
          <p:cNvSpPr>
            <a:spLocks noGrp="1"/>
          </p:cNvSpPr>
          <p:nvPr>
            <p:ph type="pic" sz="quarter" idx="13"/>
          </p:nvPr>
        </p:nvSpPr>
        <p:spPr>
          <a:xfrm>
            <a:off x="15798800" y="6870700"/>
            <a:ext cx="7404100" cy="5549900"/>
          </a:xfrm>
          <a:prstGeom prst="rect">
            <a:avLst/>
          </a:prstGeom>
          <a:ln w="9525">
            <a:round/>
          </a:ln>
        </p:spPr>
        <p:txBody>
          <a:bodyPr lIns="91439" tIns="45719" rIns="91439" bIns="45719" anchor="t">
            <a:noAutofit/>
          </a:bodyPr>
          <a:lstStyle/>
          <a:p>
            <a:endParaRPr dirty="0"/>
          </a:p>
        </p:txBody>
      </p:sp>
      <p:sp>
        <p:nvSpPr>
          <p:cNvPr id="85" name="Shape 85"/>
          <p:cNvSpPr>
            <a:spLocks noGrp="1"/>
          </p:cNvSpPr>
          <p:nvPr>
            <p:ph type="pic" sz="quarter" idx="14"/>
          </p:nvPr>
        </p:nvSpPr>
        <p:spPr>
          <a:xfrm>
            <a:off x="15798800" y="952500"/>
            <a:ext cx="7404100" cy="5549900"/>
          </a:xfrm>
          <a:prstGeom prst="rect">
            <a:avLst/>
          </a:prstGeom>
          <a:ln w="9525">
            <a:round/>
          </a:ln>
        </p:spPr>
        <p:txBody>
          <a:bodyPr lIns="91439" tIns="45719" rIns="91439" bIns="45719" anchor="t">
            <a:noAutofit/>
          </a:bodyPr>
          <a:lstStyle/>
          <a:p>
            <a:endParaRPr dirty="0"/>
          </a:p>
        </p:txBody>
      </p:sp>
      <p:sp>
        <p:nvSpPr>
          <p:cNvPr id="86" name="Shape 86"/>
          <p:cNvSpPr>
            <a:spLocks noGrp="1"/>
          </p:cNvSpPr>
          <p:nvPr>
            <p:ph type="pic" idx="15"/>
          </p:nvPr>
        </p:nvSpPr>
        <p:spPr>
          <a:xfrm>
            <a:off x="1206500" y="952500"/>
            <a:ext cx="14173200" cy="11468100"/>
          </a:xfrm>
          <a:prstGeom prst="rect">
            <a:avLst/>
          </a:prstGeom>
          <a:ln w="9525">
            <a:round/>
          </a:ln>
        </p:spPr>
        <p:txBody>
          <a:bodyPr lIns="91439" tIns="45719" rIns="91439" bIns="45719" anchor="t">
            <a:noAutofit/>
          </a:bodyPr>
          <a:lstStyle/>
          <a:p>
            <a:endParaRPr dirty="0"/>
          </a:p>
        </p:txBody>
      </p:sp>
      <p:sp>
        <p:nvSpPr>
          <p:cNvPr id="87" name="Shape 87"/>
          <p:cNvSpPr>
            <a:spLocks noGrp="1"/>
          </p:cNvSpPr>
          <p:nvPr>
            <p:ph type="sldNum" sz="quarter" idx="2"/>
          </p:nvPr>
        </p:nvSpPr>
        <p:spPr>
          <a:xfrm>
            <a:off x="23724221" y="13125450"/>
            <a:ext cx="368504" cy="387070"/>
          </a:xfrm>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4" name="Shape 94"/>
          <p:cNvSpPr>
            <a:spLocks noGrp="1"/>
          </p:cNvSpPr>
          <p:nvPr>
            <p:ph type="body" sz="quarter" idx="13"/>
          </p:nvPr>
        </p:nvSpPr>
        <p:spPr>
          <a:xfrm>
            <a:off x="2387600" y="8966200"/>
            <a:ext cx="19621500" cy="585521"/>
          </a:xfrm>
          <a:prstGeom prst="rect">
            <a:avLst/>
          </a:prstGeom>
        </p:spPr>
        <p:txBody>
          <a:bodyPr anchor="t">
            <a:spAutoFit/>
          </a:bodyPr>
          <a:lstStyle>
            <a:lvl1pPr marL="0" indent="0" algn="ctr">
              <a:spcBef>
                <a:spcPts val="0"/>
              </a:spcBef>
              <a:buSzTx/>
              <a:buNone/>
              <a:defRPr sz="3200" i="1">
                <a:solidFill>
                  <a:srgbClr val="73BFFF"/>
                </a:solidFill>
                <a:effectLst>
                  <a:outerShdw blurRad="38100" dist="36285" dir="2700000" rotWithShape="0">
                    <a:srgbClr val="000000">
                      <a:alpha val="48000"/>
                    </a:srgbClr>
                  </a:outerShdw>
                </a:effectLst>
                <a:latin typeface="Helvetica Neue"/>
                <a:ea typeface="Helvetica Neue"/>
                <a:cs typeface="Helvetica Neue"/>
                <a:sym typeface="Helvetica Neue"/>
              </a:defRPr>
            </a:lvl1pPr>
          </a:lstStyle>
          <a:p>
            <a:r>
              <a:t>–Johnny Appleseed</a:t>
            </a:r>
          </a:p>
        </p:txBody>
      </p:sp>
      <p:sp>
        <p:nvSpPr>
          <p:cNvPr id="95" name="Shape 95"/>
          <p:cNvSpPr>
            <a:spLocks noGrp="1"/>
          </p:cNvSpPr>
          <p:nvPr>
            <p:ph type="body" sz="quarter" idx="14"/>
          </p:nvPr>
        </p:nvSpPr>
        <p:spPr>
          <a:xfrm>
            <a:off x="2387600" y="6059289"/>
            <a:ext cx="19621500" cy="850901"/>
          </a:xfrm>
          <a:prstGeom prst="rect">
            <a:avLst/>
          </a:prstGeom>
        </p:spPr>
        <p:txBody>
          <a:bodyPr>
            <a:spAutoFit/>
          </a:bodyPr>
          <a:lstStyle>
            <a:lvl1pPr marL="0" indent="0" algn="ctr">
              <a:spcBef>
                <a:spcPts val="0"/>
              </a:spcBef>
              <a:buSzTx/>
              <a:buNone/>
              <a:defRPr>
                <a:effectLst>
                  <a:outerShdw blurRad="38100" dist="54428" dir="2700000" rotWithShape="0">
                    <a:srgbClr val="000000">
                      <a:alpha val="48000"/>
                    </a:srgbClr>
                  </a:outerShdw>
                </a:effectLst>
              </a:defRPr>
            </a:lvl1pPr>
          </a:lstStyle>
          <a:p>
            <a:r>
              <a:t>“Type a quote here.” </a:t>
            </a:r>
          </a:p>
        </p:txBody>
      </p:sp>
      <p:sp>
        <p:nvSpPr>
          <p:cNvPr id="96" name="Shape 96"/>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3" name="Shape 103"/>
          <p:cNvSpPr>
            <a:spLocks noGrp="1"/>
          </p:cNvSpPr>
          <p:nvPr>
            <p:ph type="pic" idx="13"/>
          </p:nvPr>
        </p:nvSpPr>
        <p:spPr>
          <a:xfrm>
            <a:off x="0" y="0"/>
            <a:ext cx="24384000" cy="13716000"/>
          </a:xfrm>
          <a:prstGeom prst="rect">
            <a:avLst/>
          </a:prstGeom>
        </p:spPr>
        <p:txBody>
          <a:bodyPr lIns="91439" tIns="45719" rIns="91439" bIns="45719" anchor="t">
            <a:noAutofit/>
          </a:bodyPr>
          <a:lstStyle/>
          <a:p>
            <a:endParaRPr dirty="0"/>
          </a:p>
        </p:txBody>
      </p:sp>
      <p:sp>
        <p:nvSpPr>
          <p:cNvPr id="104" name="Shape 104"/>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1473200" y="1930400"/>
            <a:ext cx="21437600" cy="9855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buBlip>
                <a:blip r:embed="rId13"/>
              </a:buBlip>
            </a:lvl1pPr>
            <a:lvl2pPr>
              <a:buBlip>
                <a:blip r:embed="rId13"/>
              </a:buBlip>
            </a:lvl2pPr>
            <a:lvl3pPr>
              <a:buBlip>
                <a:blip r:embed="rId13"/>
              </a:buBlip>
            </a:lvl3pPr>
            <a:lvl4pPr>
              <a:buBlip>
                <a:blip r:embed="rId13"/>
              </a:buBlip>
            </a:lvl4pPr>
            <a:lvl5pPr>
              <a:buBlip>
                <a:blip r:embed="rId13"/>
              </a:buBlip>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 name="Shape 3"/>
          <p:cNvSpPr>
            <a:spLocks noGrp="1"/>
          </p:cNvSpPr>
          <p:nvPr>
            <p:ph type="title"/>
          </p:nvPr>
        </p:nvSpPr>
        <p:spPr>
          <a:xfrm>
            <a:off x="1473200" y="355600"/>
            <a:ext cx="214376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4" name="Shape 4"/>
          <p:cNvSpPr>
            <a:spLocks noGrp="1"/>
          </p:cNvSpPr>
          <p:nvPr>
            <p:ph type="sldNum" sz="quarter" idx="2"/>
          </p:nvPr>
        </p:nvSpPr>
        <p:spPr>
          <a:xfrm>
            <a:off x="23721936" y="13125450"/>
            <a:ext cx="368504" cy="387070"/>
          </a:xfrm>
          <a:prstGeom prst="rect">
            <a:avLst/>
          </a:prstGeom>
          <a:ln w="12700">
            <a:miter lim="400000"/>
          </a:ln>
        </p:spPr>
        <p:txBody>
          <a:bodyPr wrap="none" lIns="50800" tIns="50800" rIns="50800" bIns="50800">
            <a:spAutoFit/>
          </a:bodyPr>
          <a:lstStyle>
            <a:lvl1pPr algn="r">
              <a:defRPr sz="1800" b="1">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t>‹#›</a:t>
            </a:fld>
            <a:endParaRPr dirty="0"/>
          </a:p>
        </p:txBody>
      </p:sp>
      <p:pic>
        <p:nvPicPr>
          <p:cNvPr id="5" name="Picture 4"/>
          <p:cNvPicPr>
            <a:picLocks noChangeAspect="1"/>
          </p:cNvPicPr>
          <p:nvPr userDrawn="1"/>
        </p:nvPicPr>
        <p:blipFill rotWithShape="1">
          <a:blip r:embed="rId14" cstate="print">
            <a:extLst>
              <a:ext uri="{28A0092B-C50C-407E-A947-70E740481C1C}">
                <a14:useLocalDpi xmlns:a14="http://schemas.microsoft.com/office/drawing/2010/main" val="0"/>
              </a:ext>
            </a:extLst>
          </a:blip>
          <a:srcRect l="27973" t="20921" r="26192" b="35956"/>
          <a:stretch/>
        </p:blipFill>
        <p:spPr>
          <a:xfrm>
            <a:off x="22352000" y="11709400"/>
            <a:ext cx="1778000" cy="1676400"/>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ransition spd="med"/>
  <p:txStyles>
    <p:titleStyle>
      <a:lvl1pPr marL="0" marR="0" indent="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titleStyle>
    <p:bodyStyle>
      <a:lvl1pPr marL="63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127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190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254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317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381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444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508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571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bodyStyle>
    <p:otherStyle>
      <a:lvl1pPr marL="0" marR="0" indent="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1pPr>
      <a:lvl2pPr marL="0" marR="0" indent="2286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2pPr>
      <a:lvl3pPr marL="0" marR="0" indent="4572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3pPr>
      <a:lvl4pPr marL="0" marR="0" indent="6858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4pPr>
      <a:lvl5pPr marL="0" marR="0" indent="9144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5pPr>
      <a:lvl6pPr marL="0" marR="0" indent="11430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6pPr>
      <a:lvl7pPr marL="0" marR="0" indent="13716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7pPr>
      <a:lvl8pPr marL="0" marR="0" indent="16002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8pPr>
      <a:lvl9pPr marL="0" marR="0" indent="18288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ctrTitle"/>
          </p:nvPr>
        </p:nvSpPr>
        <p:spPr>
          <a:xfrm>
            <a:off x="6590334" y="8236384"/>
            <a:ext cx="11203332" cy="1037791"/>
          </a:xfrm>
          <a:prstGeom prst="rect">
            <a:avLst/>
          </a:prstGeom>
        </p:spPr>
        <p:txBody>
          <a:bodyPr>
            <a:normAutofit fontScale="90000"/>
          </a:bodyPr>
          <a:lstStyle>
            <a:lvl1pPr algn="ctr" defTabSz="511809">
              <a:defRPr sz="6200">
                <a:effectLst>
                  <a:outerShdw blurRad="31496" dist="23622" dir="5400000" rotWithShape="0">
                    <a:srgbClr val="000000"/>
                  </a:outerShdw>
                </a:effectLst>
              </a:defRPr>
            </a:lvl1pPr>
          </a:lstStyle>
          <a:p>
            <a:r>
              <a:rPr lang="en-US" dirty="0"/>
              <a:t>C# Generics</a:t>
            </a:r>
            <a:endParaRPr dirty="0"/>
          </a:p>
        </p:txBody>
      </p:sp>
      <p:pic>
        <p:nvPicPr>
          <p:cNvPr id="121" name="image3.png"/>
          <p:cNvPicPr>
            <a:picLocks noChangeAspect="1"/>
          </p:cNvPicPr>
          <p:nvPr/>
        </p:nvPicPr>
        <p:blipFill>
          <a:blip r:embed="rId2"/>
          <a:stretch>
            <a:fillRect/>
          </a:stretch>
        </p:blipFill>
        <p:spPr>
          <a:xfrm>
            <a:off x="4098207" y="5372088"/>
            <a:ext cx="16187586" cy="2971824"/>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Constraints</a:t>
            </a:r>
          </a:p>
        </p:txBody>
      </p:sp>
      <p:sp>
        <p:nvSpPr>
          <p:cNvPr id="3" name="Text Placeholder 2"/>
          <p:cNvSpPr>
            <a:spLocks noGrp="1"/>
          </p:cNvSpPr>
          <p:nvPr>
            <p:ph type="body" idx="1"/>
          </p:nvPr>
        </p:nvSpPr>
        <p:spPr/>
        <p:txBody>
          <a:bodyPr>
            <a:normAutofit/>
          </a:bodyPr>
          <a:lstStyle/>
          <a:p>
            <a:r>
              <a:rPr lang="en-US" dirty="0"/>
              <a:t>Developers can specify constraints using the “</a:t>
            </a:r>
            <a:r>
              <a:rPr lang="en-US" dirty="0">
                <a:solidFill>
                  <a:srgbClr val="00B0F0"/>
                </a:solidFill>
              </a:rPr>
              <a:t>where</a:t>
            </a:r>
            <a:r>
              <a:rPr lang="en-US" dirty="0"/>
              <a:t>” clause</a:t>
            </a:r>
          </a:p>
          <a:p>
            <a:r>
              <a:rPr lang="en-US" dirty="0"/>
              <a:t>Four examples of this are:</a:t>
            </a:r>
          </a:p>
          <a:p>
            <a:pPr lvl="1"/>
            <a:r>
              <a:rPr lang="en-US" dirty="0"/>
              <a:t>where T : struct (value type)</a:t>
            </a:r>
          </a:p>
          <a:p>
            <a:pPr lvl="1"/>
            <a:r>
              <a:rPr lang="en-US" dirty="0"/>
              <a:t>where T : class (reference type)</a:t>
            </a:r>
          </a:p>
          <a:p>
            <a:pPr lvl="1"/>
            <a:r>
              <a:rPr lang="en-US" dirty="0"/>
              <a:t>where T : new() default parameter </a:t>
            </a:r>
          </a:p>
          <a:p>
            <a:pPr lvl="1"/>
            <a:r>
              <a:rPr lang="en-US" dirty="0"/>
              <a:t>where T : interface</a:t>
            </a:r>
          </a:p>
        </p:txBody>
      </p:sp>
    </p:spTree>
    <p:extLst>
      <p:ext uri="{BB962C8B-B14F-4D97-AF65-F5344CB8AC3E}">
        <p14:creationId xmlns:p14="http://schemas.microsoft.com/office/powerpoint/2010/main" val="153932560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 : class</a:t>
            </a:r>
          </a:p>
        </p:txBody>
      </p:sp>
      <p:sp>
        <p:nvSpPr>
          <p:cNvPr id="3" name="Text Placeholder 2"/>
          <p:cNvSpPr>
            <a:spLocks noGrp="1"/>
          </p:cNvSpPr>
          <p:nvPr>
            <p:ph type="body" idx="1"/>
          </p:nvPr>
        </p:nvSpPr>
        <p:spPr>
          <a:xfrm>
            <a:off x="1473200" y="3009247"/>
            <a:ext cx="21437600" cy="1517162"/>
          </a:xfrm>
        </p:spPr>
        <p:txBody>
          <a:bodyPr>
            <a:normAutofit lnSpcReduction="10000"/>
          </a:bodyPr>
          <a:lstStyle/>
          <a:p>
            <a:r>
              <a:rPr lang="en-US" dirty="0"/>
              <a:t>Add constraint to a class (reference type). In the below example, the constraint will allow child classes.</a:t>
            </a:r>
          </a:p>
        </p:txBody>
      </p:sp>
      <p:pic>
        <p:nvPicPr>
          <p:cNvPr id="5" name="Picture 4"/>
          <p:cNvPicPr>
            <a:picLocks noChangeAspect="1"/>
          </p:cNvPicPr>
          <p:nvPr/>
        </p:nvPicPr>
        <p:blipFill>
          <a:blip r:embed="rId2"/>
          <a:stretch>
            <a:fillRect/>
          </a:stretch>
        </p:blipFill>
        <p:spPr>
          <a:xfrm>
            <a:off x="1473200" y="5158846"/>
            <a:ext cx="11139526" cy="8133252"/>
          </a:xfrm>
          <a:prstGeom prst="rect">
            <a:avLst/>
          </a:prstGeom>
        </p:spPr>
      </p:pic>
      <p:pic>
        <p:nvPicPr>
          <p:cNvPr id="6" name="Picture 5"/>
          <p:cNvPicPr>
            <a:picLocks noChangeAspect="1"/>
          </p:cNvPicPr>
          <p:nvPr/>
        </p:nvPicPr>
        <p:blipFill>
          <a:blip r:embed="rId3"/>
          <a:stretch>
            <a:fillRect/>
          </a:stretch>
        </p:blipFill>
        <p:spPr>
          <a:xfrm>
            <a:off x="12889725" y="6370679"/>
            <a:ext cx="11222346" cy="2172067"/>
          </a:xfrm>
          <a:prstGeom prst="rect">
            <a:avLst/>
          </a:prstGeom>
        </p:spPr>
      </p:pic>
      <p:sp>
        <p:nvSpPr>
          <p:cNvPr id="7" name="TextBox 6"/>
          <p:cNvSpPr txBox="1"/>
          <p:nvPr/>
        </p:nvSpPr>
        <p:spPr>
          <a:xfrm>
            <a:off x="12889725" y="9088175"/>
            <a:ext cx="9880600" cy="18876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92D050"/>
                </a:solidFill>
                <a:effectLst>
                  <a:outerShdw blurRad="50800" dist="38100" dir="5400000" rotWithShape="0">
                    <a:srgbClr val="000000"/>
                  </a:outerShdw>
                </a:effectLst>
                <a:uFillTx/>
                <a:latin typeface="+mn-lt"/>
                <a:ea typeface="+mn-ea"/>
                <a:cs typeface="+mn-cs"/>
                <a:sym typeface="Helvetica Neue Light"/>
              </a:rPr>
              <a:t>Lemon</a:t>
            </a: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 inherits from </a:t>
            </a:r>
            <a:r>
              <a:rPr kumimoji="0" lang="en-US" sz="5800" b="0" i="0" u="none" strike="noStrike" cap="none" spc="0" normalizeH="0" baseline="0" dirty="0">
                <a:ln>
                  <a:noFill/>
                </a:ln>
                <a:solidFill>
                  <a:srgbClr val="92D050"/>
                </a:solidFill>
                <a:effectLst>
                  <a:outerShdw blurRad="50800" dist="38100" dir="5400000" rotWithShape="0">
                    <a:srgbClr val="000000"/>
                  </a:outerShdw>
                </a:effectLst>
                <a:uFillTx/>
                <a:latin typeface="+mn-lt"/>
                <a:ea typeface="+mn-ea"/>
                <a:cs typeface="+mn-cs"/>
                <a:sym typeface="Helvetica Neue Light"/>
              </a:rPr>
              <a:t>Item</a:t>
            </a:r>
          </a:p>
          <a:p>
            <a:pPr marL="0" marR="0" indent="0" algn="l" defTabSz="825500" rtl="0" fontAlgn="auto" latinLnBrk="0" hangingPunct="0">
              <a:lnSpc>
                <a:spcPct val="100000"/>
              </a:lnSpc>
              <a:spcBef>
                <a:spcPts val="0"/>
              </a:spcBef>
              <a:spcAft>
                <a:spcPts val="0"/>
              </a:spcAft>
              <a:buClrTx/>
              <a:buSzTx/>
              <a:buFontTx/>
              <a:buNone/>
              <a:tabLst/>
            </a:pPr>
            <a:r>
              <a:rPr lang="en-US" dirty="0">
                <a:solidFill>
                  <a:srgbClr val="92D050"/>
                </a:solidFill>
              </a:rPr>
              <a:t>Pizza</a:t>
            </a:r>
            <a:r>
              <a:rPr lang="en-US" dirty="0"/>
              <a:t> </a:t>
            </a:r>
            <a:r>
              <a:rPr lang="en-US" dirty="0">
                <a:solidFill>
                  <a:srgbClr val="FF0000"/>
                </a:solidFill>
              </a:rPr>
              <a:t>doesn’t</a:t>
            </a:r>
            <a:r>
              <a:rPr lang="en-US" dirty="0"/>
              <a:t> inherit from </a:t>
            </a:r>
            <a:r>
              <a:rPr lang="en-US" dirty="0">
                <a:solidFill>
                  <a:srgbClr val="92D050"/>
                </a:solidFill>
              </a:rPr>
              <a:t>Item</a:t>
            </a:r>
            <a:endParaRPr kumimoji="0" lang="en-US" sz="5800" b="0" i="0" u="none" strike="noStrike" cap="none" spc="0" normalizeH="0" baseline="0" dirty="0">
              <a:ln>
                <a:noFill/>
              </a:ln>
              <a:solidFill>
                <a:srgbClr val="92D050"/>
              </a:solidFill>
              <a:effectLst>
                <a:outerShdw blurRad="50800" dist="38100" dir="5400000" rotWithShape="0">
                  <a:srgbClr val="000000"/>
                </a:outerShdw>
              </a:effectLst>
              <a:uFillTx/>
              <a:sym typeface="Helvetica Neue Light"/>
            </a:endParaRPr>
          </a:p>
        </p:txBody>
      </p:sp>
    </p:spTree>
    <p:extLst>
      <p:ext uri="{BB962C8B-B14F-4D97-AF65-F5344CB8AC3E}">
        <p14:creationId xmlns:p14="http://schemas.microsoft.com/office/powerpoint/2010/main" val="409809967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 : new()</a:t>
            </a:r>
          </a:p>
        </p:txBody>
      </p:sp>
      <p:sp>
        <p:nvSpPr>
          <p:cNvPr id="3" name="Text Placeholder 2"/>
          <p:cNvSpPr>
            <a:spLocks noGrp="1"/>
          </p:cNvSpPr>
          <p:nvPr>
            <p:ph type="body" idx="1"/>
          </p:nvPr>
        </p:nvSpPr>
        <p:spPr>
          <a:xfrm>
            <a:off x="1473200" y="3105150"/>
            <a:ext cx="21437600" cy="1358900"/>
          </a:xfrm>
        </p:spPr>
        <p:txBody>
          <a:bodyPr>
            <a:normAutofit fontScale="92500"/>
          </a:bodyPr>
          <a:lstStyle/>
          <a:p>
            <a:r>
              <a:rPr lang="en-US" dirty="0"/>
              <a:t>Must use new() constraint in order to create an instance of a generic (T) type</a:t>
            </a:r>
          </a:p>
        </p:txBody>
      </p:sp>
      <p:pic>
        <p:nvPicPr>
          <p:cNvPr id="5" name="Picture 4">
            <a:extLst>
              <a:ext uri="{FF2B5EF4-FFF2-40B4-BE49-F238E27FC236}">
                <a16:creationId xmlns:a16="http://schemas.microsoft.com/office/drawing/2014/main" id="{7D8E0E0E-274A-40F1-837D-D76000A8C523}"/>
              </a:ext>
            </a:extLst>
          </p:cNvPr>
          <p:cNvPicPr>
            <a:picLocks noChangeAspect="1"/>
          </p:cNvPicPr>
          <p:nvPr/>
        </p:nvPicPr>
        <p:blipFill>
          <a:blip r:embed="rId2"/>
          <a:stretch>
            <a:fillRect/>
          </a:stretch>
        </p:blipFill>
        <p:spPr>
          <a:xfrm>
            <a:off x="2543242" y="4917264"/>
            <a:ext cx="17456826" cy="6694608"/>
          </a:xfrm>
          <a:prstGeom prst="rect">
            <a:avLst/>
          </a:prstGeom>
        </p:spPr>
      </p:pic>
    </p:spTree>
    <p:extLst>
      <p:ext uri="{BB962C8B-B14F-4D97-AF65-F5344CB8AC3E}">
        <p14:creationId xmlns:p14="http://schemas.microsoft.com/office/powerpoint/2010/main" val="124137709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75FAB-4FCB-4F35-92AA-0AD6BD96CBA1}"/>
              </a:ext>
            </a:extLst>
          </p:cNvPr>
          <p:cNvSpPr>
            <a:spLocks noGrp="1"/>
          </p:cNvSpPr>
          <p:nvPr>
            <p:ph type="title"/>
          </p:nvPr>
        </p:nvSpPr>
        <p:spPr/>
        <p:txBody>
          <a:bodyPr/>
          <a:lstStyle/>
          <a:p>
            <a:r>
              <a:rPr lang="en-US" dirty="0"/>
              <a:t>Review Questions</a:t>
            </a:r>
          </a:p>
        </p:txBody>
      </p:sp>
      <p:sp>
        <p:nvSpPr>
          <p:cNvPr id="3" name="Text Placeholder 2">
            <a:extLst>
              <a:ext uri="{FF2B5EF4-FFF2-40B4-BE49-F238E27FC236}">
                <a16:creationId xmlns:a16="http://schemas.microsoft.com/office/drawing/2014/main" id="{517B0931-7072-40D3-911D-8B12858AE04C}"/>
              </a:ext>
            </a:extLst>
          </p:cNvPr>
          <p:cNvSpPr>
            <a:spLocks noGrp="1"/>
          </p:cNvSpPr>
          <p:nvPr>
            <p:ph type="body" idx="1"/>
          </p:nvPr>
        </p:nvSpPr>
        <p:spPr/>
        <p:txBody>
          <a:bodyPr/>
          <a:lstStyle/>
          <a:p>
            <a:r>
              <a:rPr lang="en-US" dirty="0"/>
              <a:t>What are generics?</a:t>
            </a:r>
          </a:p>
          <a:p>
            <a:r>
              <a:rPr lang="en-US" dirty="0"/>
              <a:t>What is a generic class? What is a generic method?</a:t>
            </a:r>
          </a:p>
          <a:p>
            <a:r>
              <a:rPr lang="en-US" dirty="0"/>
              <a:t>Give an example of a generic class you have already used.</a:t>
            </a:r>
          </a:p>
          <a:p>
            <a:r>
              <a:rPr lang="en-US" dirty="0"/>
              <a:t>What are generic constraints?</a:t>
            </a:r>
          </a:p>
        </p:txBody>
      </p:sp>
    </p:spTree>
    <p:extLst>
      <p:ext uri="{BB962C8B-B14F-4D97-AF65-F5344CB8AC3E}">
        <p14:creationId xmlns:p14="http://schemas.microsoft.com/office/powerpoint/2010/main" val="236692953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Generics in C#?</a:t>
            </a:r>
          </a:p>
        </p:txBody>
      </p:sp>
      <p:sp>
        <p:nvSpPr>
          <p:cNvPr id="3" name="Text Placeholder 2"/>
          <p:cNvSpPr>
            <a:spLocks noGrp="1"/>
          </p:cNvSpPr>
          <p:nvPr>
            <p:ph type="body" idx="1"/>
          </p:nvPr>
        </p:nvSpPr>
        <p:spPr/>
        <p:txBody>
          <a:bodyPr/>
          <a:lstStyle/>
          <a:p>
            <a:r>
              <a:rPr lang="en-US" dirty="0">
                <a:solidFill>
                  <a:srgbClr val="92D050"/>
                </a:solidFill>
                <a:effectLst/>
              </a:rPr>
              <a:t>Generics</a:t>
            </a:r>
            <a:r>
              <a:rPr lang="en-US" dirty="0">
                <a:effectLst/>
              </a:rPr>
              <a:t> allows the ability to delay the data type of a class or method until it is actually used</a:t>
            </a:r>
          </a:p>
          <a:p>
            <a:r>
              <a:rPr lang="en-US" dirty="0">
                <a:solidFill>
                  <a:srgbClr val="92D050"/>
                </a:solidFill>
                <a:effectLst/>
              </a:rPr>
              <a:t>Generics</a:t>
            </a:r>
            <a:r>
              <a:rPr lang="en-US" dirty="0">
                <a:effectLst/>
              </a:rPr>
              <a:t> are represented by </a:t>
            </a:r>
            <a:r>
              <a:rPr lang="en-US" dirty="0">
                <a:solidFill>
                  <a:schemeClr val="accent3">
                    <a:lumMod val="40000"/>
                    <a:lumOff val="60000"/>
                  </a:schemeClr>
                </a:solidFill>
                <a:effectLst/>
              </a:rPr>
              <a:t>T</a:t>
            </a:r>
            <a:r>
              <a:rPr lang="en-US" dirty="0">
                <a:solidFill>
                  <a:schemeClr val="tx1"/>
                </a:solidFill>
                <a:effectLst/>
              </a:rPr>
              <a:t>, where </a:t>
            </a:r>
            <a:r>
              <a:rPr lang="en-US" dirty="0">
                <a:solidFill>
                  <a:schemeClr val="accent3">
                    <a:lumMod val="40000"/>
                    <a:lumOff val="60000"/>
                  </a:schemeClr>
                </a:solidFill>
                <a:effectLst/>
              </a:rPr>
              <a:t>T</a:t>
            </a:r>
            <a:r>
              <a:rPr lang="en-US" dirty="0">
                <a:solidFill>
                  <a:schemeClr val="tx1"/>
                </a:solidFill>
                <a:effectLst/>
              </a:rPr>
              <a:t> represents the type being passed in</a:t>
            </a:r>
          </a:p>
        </p:txBody>
      </p:sp>
    </p:spTree>
    <p:extLst>
      <p:ext uri="{BB962C8B-B14F-4D97-AF65-F5344CB8AC3E}">
        <p14:creationId xmlns:p14="http://schemas.microsoft.com/office/powerpoint/2010/main" val="286588852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Generics</a:t>
            </a:r>
          </a:p>
        </p:txBody>
      </p:sp>
      <p:sp>
        <p:nvSpPr>
          <p:cNvPr id="3" name="Text Placeholder 2"/>
          <p:cNvSpPr>
            <a:spLocks noGrp="1"/>
          </p:cNvSpPr>
          <p:nvPr>
            <p:ph type="body" idx="1"/>
          </p:nvPr>
        </p:nvSpPr>
        <p:spPr/>
        <p:txBody>
          <a:bodyPr/>
          <a:lstStyle/>
          <a:p>
            <a:r>
              <a:rPr lang="en-US" dirty="0"/>
              <a:t>Before </a:t>
            </a:r>
            <a:r>
              <a:rPr lang="en-US" dirty="0">
                <a:solidFill>
                  <a:srgbClr val="92D050"/>
                </a:solidFill>
              </a:rPr>
              <a:t>generics</a:t>
            </a:r>
            <a:r>
              <a:rPr lang="en-US" dirty="0"/>
              <a:t>, developers needed to create different classes with essentially the same functionality over and over again in order to store objects of that type</a:t>
            </a:r>
          </a:p>
          <a:p>
            <a:r>
              <a:rPr lang="en-US" dirty="0"/>
              <a:t>For every newly created type, developers needed to create a different list to store the objects, which is very unproductive. </a:t>
            </a:r>
          </a:p>
          <a:p>
            <a:r>
              <a:rPr lang="en-US" dirty="0"/>
              <a:t>Not to mention, if there were any bugs in the functionality, it was likely that developers would need to fix the bugs in multiple places in the code</a:t>
            </a:r>
          </a:p>
        </p:txBody>
      </p:sp>
    </p:spTree>
    <p:extLst>
      <p:ext uri="{BB962C8B-B14F-4D97-AF65-F5344CB8AC3E}">
        <p14:creationId xmlns:p14="http://schemas.microsoft.com/office/powerpoint/2010/main" val="67315041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Generics Are Great</a:t>
            </a:r>
          </a:p>
        </p:txBody>
      </p:sp>
      <p:sp>
        <p:nvSpPr>
          <p:cNvPr id="3" name="Text Placeholder 2"/>
          <p:cNvSpPr>
            <a:spLocks noGrp="1"/>
          </p:cNvSpPr>
          <p:nvPr>
            <p:ph type="body" idx="1"/>
          </p:nvPr>
        </p:nvSpPr>
        <p:spPr/>
        <p:txBody>
          <a:bodyPr/>
          <a:lstStyle/>
          <a:p>
            <a:r>
              <a:rPr lang="en-US" dirty="0"/>
              <a:t>Allows developers to reuse code</a:t>
            </a:r>
          </a:p>
          <a:p>
            <a:r>
              <a:rPr lang="en-US" dirty="0"/>
              <a:t>Provides type safety:</a:t>
            </a:r>
          </a:p>
          <a:p>
            <a:pPr lvl="1"/>
            <a:r>
              <a:rPr lang="en-US" dirty="0"/>
              <a:t>ensures the right data is being used before the operation is performed</a:t>
            </a:r>
          </a:p>
          <a:p>
            <a:pPr lvl="1"/>
            <a:r>
              <a:rPr lang="en-US" dirty="0"/>
              <a:t>prevents type errors</a:t>
            </a:r>
          </a:p>
          <a:p>
            <a:r>
              <a:rPr lang="en-US" dirty="0"/>
              <a:t>Allows developers to create their own generic classes, methods, interfaces, and more</a:t>
            </a:r>
          </a:p>
        </p:txBody>
      </p:sp>
    </p:spTree>
    <p:extLst>
      <p:ext uri="{BB962C8B-B14F-4D97-AF65-F5344CB8AC3E}">
        <p14:creationId xmlns:p14="http://schemas.microsoft.com/office/powerpoint/2010/main" val="207107066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List&lt;T&gt;</a:t>
            </a:r>
          </a:p>
        </p:txBody>
      </p:sp>
      <p:sp>
        <p:nvSpPr>
          <p:cNvPr id="3" name="Text Placeholder 2"/>
          <p:cNvSpPr>
            <a:spLocks noGrp="1"/>
          </p:cNvSpPr>
          <p:nvPr>
            <p:ph type="body" idx="1"/>
          </p:nvPr>
        </p:nvSpPr>
        <p:spPr/>
        <p:txBody>
          <a:bodyPr>
            <a:normAutofit fontScale="92500"/>
          </a:bodyPr>
          <a:lstStyle/>
          <a:p>
            <a:r>
              <a:rPr lang="en-US" dirty="0"/>
              <a:t>The most common use of </a:t>
            </a:r>
            <a:r>
              <a:rPr lang="en-US" dirty="0">
                <a:solidFill>
                  <a:srgbClr val="92D050"/>
                </a:solidFill>
              </a:rPr>
              <a:t>generics</a:t>
            </a:r>
            <a:r>
              <a:rPr lang="en-US" dirty="0"/>
              <a:t> that you are likely aware of up to this point is the C# </a:t>
            </a:r>
            <a:r>
              <a:rPr lang="en-US" dirty="0">
                <a:solidFill>
                  <a:srgbClr val="92D050"/>
                </a:solidFill>
              </a:rPr>
              <a:t>List&lt;T&gt;</a:t>
            </a:r>
            <a:r>
              <a:rPr lang="en-US" dirty="0"/>
              <a:t> class located within the </a:t>
            </a:r>
            <a:r>
              <a:rPr lang="en-US" dirty="0" err="1">
                <a:solidFill>
                  <a:srgbClr val="92D050"/>
                </a:solidFill>
              </a:rPr>
              <a:t>System.Collections.Generic</a:t>
            </a:r>
            <a:r>
              <a:rPr lang="en-US" dirty="0">
                <a:solidFill>
                  <a:srgbClr val="92D050"/>
                </a:solidFill>
              </a:rPr>
              <a:t> </a:t>
            </a:r>
            <a:r>
              <a:rPr lang="en-US" dirty="0"/>
              <a:t>namespace</a:t>
            </a:r>
          </a:p>
          <a:p>
            <a:r>
              <a:rPr lang="en-US" dirty="0"/>
              <a:t>We can make a list of any data type, and we wait until we use the </a:t>
            </a:r>
            <a:r>
              <a:rPr lang="en-US" dirty="0">
                <a:solidFill>
                  <a:srgbClr val="92D050"/>
                </a:solidFill>
              </a:rPr>
              <a:t>List&lt;T&gt;</a:t>
            </a:r>
            <a:r>
              <a:rPr lang="en-US" dirty="0"/>
              <a:t> to specify the type we want to use in that moment. </a:t>
            </a:r>
          </a:p>
          <a:p>
            <a:r>
              <a:rPr lang="en-US" dirty="0"/>
              <a:t>Example:</a:t>
            </a:r>
          </a:p>
          <a:p>
            <a:pPr lvl="1"/>
            <a:r>
              <a:rPr lang="en-US" dirty="0"/>
              <a:t>List&lt;</a:t>
            </a:r>
            <a:r>
              <a:rPr lang="en-US" dirty="0" err="1"/>
              <a:t>int</a:t>
            </a:r>
            <a:r>
              <a:rPr lang="en-US" dirty="0"/>
              <a:t>&gt; numbers = new List&lt;</a:t>
            </a:r>
            <a:r>
              <a:rPr lang="en-US" dirty="0" err="1"/>
              <a:t>int</a:t>
            </a:r>
            <a:r>
              <a:rPr lang="en-US" dirty="0"/>
              <a:t>&gt;();</a:t>
            </a:r>
          </a:p>
          <a:p>
            <a:pPr lvl="1"/>
            <a:r>
              <a:rPr lang="en-US" dirty="0"/>
              <a:t>List&lt;Player&gt; players = new List&lt;Player&gt;();</a:t>
            </a:r>
          </a:p>
          <a:p>
            <a:endParaRPr lang="en-US" dirty="0"/>
          </a:p>
        </p:txBody>
      </p:sp>
    </p:spTree>
    <p:extLst>
      <p:ext uri="{BB962C8B-B14F-4D97-AF65-F5344CB8AC3E}">
        <p14:creationId xmlns:p14="http://schemas.microsoft.com/office/powerpoint/2010/main" val="184539896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5C47-17A8-4BB9-B248-DC80A50C6DC5}"/>
              </a:ext>
            </a:extLst>
          </p:cNvPr>
          <p:cNvSpPr>
            <a:spLocks noGrp="1"/>
          </p:cNvSpPr>
          <p:nvPr>
            <p:ph type="title"/>
          </p:nvPr>
        </p:nvSpPr>
        <p:spPr>
          <a:xfrm>
            <a:off x="1473200" y="355600"/>
            <a:ext cx="21437600" cy="1687209"/>
          </a:xfrm>
        </p:spPr>
        <p:txBody>
          <a:bodyPr/>
          <a:lstStyle/>
          <a:p>
            <a:r>
              <a:rPr lang="en-US" dirty="0"/>
              <a:t>Generic Class</a:t>
            </a:r>
          </a:p>
        </p:txBody>
      </p:sp>
      <p:pic>
        <p:nvPicPr>
          <p:cNvPr id="4" name="Picture 3">
            <a:extLst>
              <a:ext uri="{FF2B5EF4-FFF2-40B4-BE49-F238E27FC236}">
                <a16:creationId xmlns:a16="http://schemas.microsoft.com/office/drawing/2014/main" id="{7009311C-9A93-4FB6-956E-0DA2F1220ADC}"/>
              </a:ext>
            </a:extLst>
          </p:cNvPr>
          <p:cNvPicPr>
            <a:picLocks noChangeAspect="1"/>
          </p:cNvPicPr>
          <p:nvPr/>
        </p:nvPicPr>
        <p:blipFill>
          <a:blip r:embed="rId2"/>
          <a:stretch>
            <a:fillRect/>
          </a:stretch>
        </p:blipFill>
        <p:spPr>
          <a:xfrm>
            <a:off x="107320" y="4066164"/>
            <a:ext cx="9963540" cy="7071468"/>
          </a:xfrm>
          <a:prstGeom prst="rect">
            <a:avLst/>
          </a:prstGeom>
        </p:spPr>
      </p:pic>
      <p:pic>
        <p:nvPicPr>
          <p:cNvPr id="8" name="Picture 7">
            <a:extLst>
              <a:ext uri="{FF2B5EF4-FFF2-40B4-BE49-F238E27FC236}">
                <a16:creationId xmlns:a16="http://schemas.microsoft.com/office/drawing/2014/main" id="{578B530D-1DA3-46B2-96E2-423D2B0091B0}"/>
              </a:ext>
            </a:extLst>
          </p:cNvPr>
          <p:cNvPicPr>
            <a:picLocks noChangeAspect="1"/>
          </p:cNvPicPr>
          <p:nvPr/>
        </p:nvPicPr>
        <p:blipFill>
          <a:blip r:embed="rId3"/>
          <a:stretch>
            <a:fillRect/>
          </a:stretch>
        </p:blipFill>
        <p:spPr>
          <a:xfrm>
            <a:off x="10070860" y="4066164"/>
            <a:ext cx="14240070" cy="4649819"/>
          </a:xfrm>
          <a:prstGeom prst="rect">
            <a:avLst/>
          </a:prstGeom>
        </p:spPr>
      </p:pic>
    </p:spTree>
    <p:extLst>
      <p:ext uri="{BB962C8B-B14F-4D97-AF65-F5344CB8AC3E}">
        <p14:creationId xmlns:p14="http://schemas.microsoft.com/office/powerpoint/2010/main" val="283516293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0" y="355600"/>
            <a:ext cx="21437600" cy="1609387"/>
          </a:xfrm>
        </p:spPr>
        <p:txBody>
          <a:bodyPr>
            <a:normAutofit fontScale="90000"/>
          </a:bodyPr>
          <a:lstStyle/>
          <a:p>
            <a:r>
              <a:rPr lang="en-US" dirty="0"/>
              <a:t>Generic Method</a:t>
            </a:r>
          </a:p>
        </p:txBody>
      </p:sp>
      <p:sp>
        <p:nvSpPr>
          <p:cNvPr id="3" name="TextBox 2">
            <a:extLst>
              <a:ext uri="{FF2B5EF4-FFF2-40B4-BE49-F238E27FC236}">
                <a16:creationId xmlns:a16="http://schemas.microsoft.com/office/drawing/2014/main" id="{05AAFEE3-28D5-44A2-BD4D-3BE3C31CE6F3}"/>
              </a:ext>
            </a:extLst>
          </p:cNvPr>
          <p:cNvSpPr txBox="1"/>
          <p:nvPr/>
        </p:nvSpPr>
        <p:spPr>
          <a:xfrm>
            <a:off x="953311" y="11293308"/>
            <a:ext cx="20856102" cy="32111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857250" indent="-857250" algn="l">
              <a:buFont typeface="Arial" panose="020B0604020202020204" pitchFamily="34" charset="0"/>
              <a:buChar char="•"/>
            </a:pPr>
            <a:r>
              <a:rPr lang="en-US" sz="4800" dirty="0"/>
              <a:t>“ref” keyword passes arguments by reference</a:t>
            </a:r>
          </a:p>
          <a:p>
            <a:pPr marL="857250" indent="-857250" algn="l">
              <a:buFont typeface="Arial" panose="020B0604020202020204" pitchFamily="34" charset="0"/>
              <a:buChar char="•"/>
            </a:pPr>
            <a:r>
              <a:rPr lang="en-US" sz="4800" dirty="0"/>
              <a:t>Any changes made to this argument in the method will be reflected in that variable when control returns to the calling method</a:t>
            </a:r>
          </a:p>
          <a:p>
            <a:pPr marL="0" marR="0" indent="0" algn="ctr" defTabSz="825500" rtl="0" fontAlgn="auto" latinLnBrk="0" hangingPunct="0">
              <a:lnSpc>
                <a:spcPct val="100000"/>
              </a:lnSpc>
              <a:spcBef>
                <a:spcPts val="0"/>
              </a:spcBef>
              <a:spcAft>
                <a:spcPts val="0"/>
              </a:spcAft>
              <a:buClrTx/>
              <a:buSzTx/>
              <a:buFontTx/>
              <a:buNone/>
              <a:tabLst/>
            </a:pPr>
            <a:endPar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pic>
        <p:nvPicPr>
          <p:cNvPr id="5" name="Picture 4">
            <a:extLst>
              <a:ext uri="{FF2B5EF4-FFF2-40B4-BE49-F238E27FC236}">
                <a16:creationId xmlns:a16="http://schemas.microsoft.com/office/drawing/2014/main" id="{58D8187D-4199-4C8F-AADE-D0FF1DD6C9B5}"/>
              </a:ext>
            </a:extLst>
          </p:cNvPr>
          <p:cNvPicPr>
            <a:picLocks noChangeAspect="1"/>
          </p:cNvPicPr>
          <p:nvPr/>
        </p:nvPicPr>
        <p:blipFill>
          <a:blip r:embed="rId3"/>
          <a:stretch>
            <a:fillRect/>
          </a:stretch>
        </p:blipFill>
        <p:spPr>
          <a:xfrm>
            <a:off x="3742986" y="1950916"/>
            <a:ext cx="14661745" cy="9342392"/>
          </a:xfrm>
          <a:prstGeom prst="rect">
            <a:avLst/>
          </a:prstGeom>
        </p:spPr>
      </p:pic>
    </p:spTree>
    <p:extLst>
      <p:ext uri="{BB962C8B-B14F-4D97-AF65-F5344CB8AC3E}">
        <p14:creationId xmlns:p14="http://schemas.microsoft.com/office/powerpoint/2010/main" val="70733156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0" y="355600"/>
            <a:ext cx="21437600" cy="1648298"/>
          </a:xfrm>
        </p:spPr>
        <p:txBody>
          <a:bodyPr/>
          <a:lstStyle/>
          <a:p>
            <a:r>
              <a:rPr lang="en-US" dirty="0"/>
              <a:t>Generic Method</a:t>
            </a:r>
          </a:p>
        </p:txBody>
      </p:sp>
      <p:pic>
        <p:nvPicPr>
          <p:cNvPr id="3" name="Picture 2">
            <a:extLst>
              <a:ext uri="{FF2B5EF4-FFF2-40B4-BE49-F238E27FC236}">
                <a16:creationId xmlns:a16="http://schemas.microsoft.com/office/drawing/2014/main" id="{B79B4B08-B938-4A59-B892-E6C1675F2171}"/>
              </a:ext>
            </a:extLst>
          </p:cNvPr>
          <p:cNvPicPr>
            <a:picLocks noChangeAspect="1"/>
          </p:cNvPicPr>
          <p:nvPr/>
        </p:nvPicPr>
        <p:blipFill>
          <a:blip r:embed="rId2"/>
          <a:stretch>
            <a:fillRect/>
          </a:stretch>
        </p:blipFill>
        <p:spPr>
          <a:xfrm>
            <a:off x="421530" y="2686962"/>
            <a:ext cx="15097962" cy="9764443"/>
          </a:xfrm>
          <a:prstGeom prst="rect">
            <a:avLst/>
          </a:prstGeom>
        </p:spPr>
      </p:pic>
      <p:pic>
        <p:nvPicPr>
          <p:cNvPr id="6" name="Picture 5">
            <a:extLst>
              <a:ext uri="{FF2B5EF4-FFF2-40B4-BE49-F238E27FC236}">
                <a16:creationId xmlns:a16="http://schemas.microsoft.com/office/drawing/2014/main" id="{4A910EF5-E596-42E9-B11A-652E02AB036A}"/>
              </a:ext>
            </a:extLst>
          </p:cNvPr>
          <p:cNvPicPr>
            <a:picLocks noChangeAspect="1"/>
          </p:cNvPicPr>
          <p:nvPr/>
        </p:nvPicPr>
        <p:blipFill>
          <a:blip r:embed="rId3"/>
          <a:stretch>
            <a:fillRect/>
          </a:stretch>
        </p:blipFill>
        <p:spPr>
          <a:xfrm>
            <a:off x="15961061" y="6196519"/>
            <a:ext cx="8157051" cy="1980998"/>
          </a:xfrm>
          <a:prstGeom prst="rect">
            <a:avLst/>
          </a:prstGeom>
        </p:spPr>
      </p:pic>
    </p:spTree>
    <p:extLst>
      <p:ext uri="{BB962C8B-B14F-4D97-AF65-F5344CB8AC3E}">
        <p14:creationId xmlns:p14="http://schemas.microsoft.com/office/powerpoint/2010/main" val="45114174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Constraints</a:t>
            </a:r>
          </a:p>
        </p:txBody>
      </p:sp>
      <p:sp>
        <p:nvSpPr>
          <p:cNvPr id="3" name="Text Placeholder 2"/>
          <p:cNvSpPr>
            <a:spLocks noGrp="1"/>
          </p:cNvSpPr>
          <p:nvPr>
            <p:ph type="body" idx="1"/>
          </p:nvPr>
        </p:nvSpPr>
        <p:spPr/>
        <p:txBody>
          <a:bodyPr>
            <a:normAutofit lnSpcReduction="10000"/>
          </a:bodyPr>
          <a:lstStyle/>
          <a:p>
            <a:r>
              <a:rPr lang="en-US" dirty="0">
                <a:solidFill>
                  <a:srgbClr val="92D050"/>
                </a:solidFill>
              </a:rPr>
              <a:t>Generic</a:t>
            </a:r>
            <a:r>
              <a:rPr lang="en-US" dirty="0"/>
              <a:t> constraints are used to restrict the data types that can be substituted for data type parameters</a:t>
            </a:r>
          </a:p>
          <a:p>
            <a:r>
              <a:rPr lang="en-US" dirty="0"/>
              <a:t>Essentially, if a data type that doesn’t abide by the rules of the constraint attempts to get substituted, a compile-time error occurs.  </a:t>
            </a:r>
          </a:p>
          <a:p>
            <a:r>
              <a:rPr lang="en-US" dirty="0"/>
              <a:t>The compile-time error that occurs consists of “cannot be used as type parameter ‘T’ in the generic type or method… there is no implicit reference conversion…”</a:t>
            </a:r>
          </a:p>
          <a:p>
            <a:r>
              <a:rPr lang="en-US" dirty="0"/>
              <a:t>There can be more than one </a:t>
            </a:r>
            <a:r>
              <a:rPr lang="en-US" dirty="0">
                <a:solidFill>
                  <a:srgbClr val="92D050"/>
                </a:solidFill>
              </a:rPr>
              <a:t>generic</a:t>
            </a:r>
            <a:r>
              <a:rPr lang="en-US" dirty="0"/>
              <a:t> constraint</a:t>
            </a:r>
          </a:p>
        </p:txBody>
      </p:sp>
    </p:spTree>
    <p:extLst>
      <p:ext uri="{BB962C8B-B14F-4D97-AF65-F5344CB8AC3E}">
        <p14:creationId xmlns:p14="http://schemas.microsoft.com/office/powerpoint/2010/main" val="405232488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1713</TotalTime>
  <Words>585</Words>
  <Application>Microsoft Office PowerPoint</Application>
  <PresentationFormat>Custom</PresentationFormat>
  <Paragraphs>50</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Helvetica Neue</vt:lpstr>
      <vt:lpstr>Helvetica Neue Light</vt:lpstr>
      <vt:lpstr>Industrial</vt:lpstr>
      <vt:lpstr>C# Generics</vt:lpstr>
      <vt:lpstr>What Are Generics in C#?</vt:lpstr>
      <vt:lpstr>Before Generics</vt:lpstr>
      <vt:lpstr>Why Generics Are Great</vt:lpstr>
      <vt:lpstr>List&lt;T&gt;</vt:lpstr>
      <vt:lpstr>Generic Class</vt:lpstr>
      <vt:lpstr>Generic Method</vt:lpstr>
      <vt:lpstr>Generic Method</vt:lpstr>
      <vt:lpstr>Generic Constraints</vt:lpstr>
      <vt:lpstr>Generic Constraints</vt:lpstr>
      <vt:lpstr>where T : class</vt:lpstr>
      <vt:lpstr>where T : new()</vt:lpstr>
      <vt:lpstr>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Developer</dc:creator>
  <cp:lastModifiedBy>Mike Terrill</cp:lastModifiedBy>
  <cp:revision>81</cp:revision>
  <dcterms:modified xsi:type="dcterms:W3CDTF">2020-02-24T13:02:53Z</dcterms:modified>
</cp:coreProperties>
</file>