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8" r:id="rId3"/>
    <p:sldId id="259" r:id="rId4"/>
    <p:sldId id="260" r:id="rId5"/>
    <p:sldId id="267" r:id="rId6"/>
    <p:sldId id="266" r:id="rId7"/>
    <p:sldId id="268" r:id="rId8"/>
    <p:sldId id="269" r:id="rId9"/>
    <p:sldId id="263"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02" autoAdjust="0"/>
  </p:normalViewPr>
  <p:slideViewPr>
    <p:cSldViewPr snapToGrid="0">
      <p:cViewPr varScale="1">
        <p:scale>
          <a:sx n="50" d="100"/>
          <a:sy n="50" d="100"/>
        </p:scale>
        <p:origin x="954" y="48"/>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1445915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970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Each pizza has to be prepared, but each pizza is prepared differently. </a:t>
            </a:r>
          </a:p>
          <a:p>
            <a:r>
              <a:rPr lang="en-US" dirty="0"/>
              <a:t>Deep dish pizza may need different ingredients or be prepared differently</a:t>
            </a:r>
          </a:p>
          <a:p>
            <a:r>
              <a:rPr lang="en-US" dirty="0" err="1"/>
              <a:t>IList</a:t>
            </a:r>
            <a:r>
              <a:rPr lang="en-US" dirty="0"/>
              <a:t> implements </a:t>
            </a:r>
            <a:r>
              <a:rPr lang="en-US" dirty="0" err="1"/>
              <a:t>ICollection</a:t>
            </a:r>
            <a:r>
              <a:rPr lang="en-US" dirty="0"/>
              <a:t> and </a:t>
            </a:r>
            <a:r>
              <a:rPr lang="en-US" dirty="0" err="1"/>
              <a:t>IEnumerable</a:t>
            </a:r>
            <a:endParaRPr lang="en-US" dirty="0"/>
          </a:p>
        </p:txBody>
      </p:sp>
    </p:spTree>
    <p:extLst>
      <p:ext uri="{BB962C8B-B14F-4D97-AF65-F5344CB8AC3E}">
        <p14:creationId xmlns:p14="http://schemas.microsoft.com/office/powerpoint/2010/main" val="336127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473200" y="1790700"/>
            <a:ext cx="21437600" cy="4927600"/>
          </a:xfrm>
          <a:prstGeom prst="rect">
            <a:avLst/>
          </a:prstGeom>
        </p:spPr>
        <p:txBody>
          <a:bodyPr anchor="b"/>
          <a:lstStyle/>
          <a:p>
            <a:r>
              <a:t>Title Text</a:t>
            </a:r>
          </a:p>
        </p:txBody>
      </p:sp>
      <p:sp>
        <p:nvSpPr>
          <p:cNvPr id="12" name="Shape 12"/>
          <p:cNvSpPr>
            <a:spLocks noGrp="1"/>
          </p:cNvSpPr>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9900" y="1092200"/>
            <a:ext cx="9525000" cy="11506200"/>
          </a:xfrm>
          <a:prstGeom prst="rect">
            <a:avLst/>
          </a:prstGeom>
          <a:ln w="9525">
            <a:round/>
          </a:ln>
        </p:spPr>
        <p:txBody>
          <a:bodyPr lIns="91439" tIns="45719" rIns="91439" bIns="45719" anchor="t">
            <a:noAutofit/>
          </a:bodyPr>
          <a:lstStyle/>
          <a:p>
            <a:endParaRPr dirty="0"/>
          </a:p>
        </p:txBody>
      </p:sp>
      <p:sp>
        <p:nvSpPr>
          <p:cNvPr id="39" name="Shape 39"/>
          <p:cNvSpPr>
            <a:spLocks noGrp="1"/>
          </p:cNvSpPr>
          <p:nvPr>
            <p:ph type="title"/>
          </p:nvPr>
        </p:nvSpPr>
        <p:spPr>
          <a:xfrm>
            <a:off x="1473200" y="1803400"/>
            <a:ext cx="9639300" cy="4927600"/>
          </a:xfrm>
          <a:prstGeom prst="rect">
            <a:avLst/>
          </a:prstGeom>
        </p:spPr>
        <p:txBody>
          <a:bodyPr anchor="b"/>
          <a:lstStyle/>
          <a:p>
            <a:r>
              <a:t>Title Text</a:t>
            </a:r>
          </a:p>
        </p:txBody>
      </p:sp>
      <p:sp>
        <p:nvSpPr>
          <p:cNvPr id="40" name="Shape 40"/>
          <p:cNvSpPr>
            <a:spLocks noGrp="1"/>
          </p:cNvSpPr>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302000"/>
            <a:ext cx="9525000" cy="9207500"/>
          </a:xfrm>
          <a:prstGeom prst="rect">
            <a:avLst/>
          </a:prstGeom>
          <a:ln w="9525">
            <a:round/>
          </a:ln>
        </p:spPr>
        <p:txBody>
          <a:bodyPr lIns="91439" tIns="45719" rIns="91439" bIns="45719" anchor="t">
            <a:noAutofit/>
          </a:bodyPr>
          <a:lstStyle/>
          <a:p>
            <a:endParaRPr dirty="0"/>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p:nvPr/>
        </p:nvSpPr>
        <p:spPr>
          <a:xfrm>
            <a:off x="11493490" y="6373383"/>
            <a:ext cx="1396722" cy="9692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Text</a:t>
            </a:r>
          </a:p>
        </p:txBody>
      </p:sp>
      <p:sp>
        <p:nvSpPr>
          <p:cNvPr id="84" name="Shape 84"/>
          <p:cNvSpPr>
            <a:spLocks noGrp="1"/>
          </p:cNvSpPr>
          <p:nvPr>
            <p:ph type="pic" sz="quarter" idx="13"/>
          </p:nvPr>
        </p:nvSpPr>
        <p:spPr>
          <a:xfrm>
            <a:off x="15798800" y="6870700"/>
            <a:ext cx="7404100" cy="5549900"/>
          </a:xfrm>
          <a:prstGeom prst="rect">
            <a:avLst/>
          </a:prstGeom>
          <a:ln w="9525">
            <a:round/>
          </a:ln>
        </p:spPr>
        <p:txBody>
          <a:bodyPr lIns="91439" tIns="45719" rIns="91439" bIns="45719" anchor="t">
            <a:noAutofit/>
          </a:bodyPr>
          <a:lstStyle/>
          <a:p>
            <a:endParaRPr dirty="0"/>
          </a:p>
        </p:txBody>
      </p:sp>
      <p:sp>
        <p:nvSpPr>
          <p:cNvPr id="85" name="Shape 85"/>
          <p:cNvSpPr>
            <a:spLocks noGrp="1"/>
          </p:cNvSpPr>
          <p:nvPr>
            <p:ph type="pic" sz="quarter" idx="14"/>
          </p:nvPr>
        </p:nvSpPr>
        <p:spPr>
          <a:xfrm>
            <a:off x="15798800" y="952500"/>
            <a:ext cx="7404100" cy="5549900"/>
          </a:xfrm>
          <a:prstGeom prst="rect">
            <a:avLst/>
          </a:prstGeom>
          <a:ln w="9525">
            <a:round/>
          </a:ln>
        </p:spPr>
        <p:txBody>
          <a:bodyPr lIns="91439" tIns="45719" rIns="91439" bIns="45719" anchor="t">
            <a:noAutofit/>
          </a:bodyPr>
          <a:lstStyle/>
          <a:p>
            <a:endParaRPr dirty="0"/>
          </a:p>
        </p:txBody>
      </p:sp>
      <p:sp>
        <p:nvSpPr>
          <p:cNvPr id="86" name="Shape 86"/>
          <p:cNvSpPr>
            <a:spLocks noGrp="1"/>
          </p:cNvSpPr>
          <p:nvPr>
            <p:ph type="pic" idx="15"/>
          </p:nvPr>
        </p:nvSpPr>
        <p:spPr>
          <a:xfrm>
            <a:off x="1206500" y="952500"/>
            <a:ext cx="14173200" cy="11468100"/>
          </a:xfrm>
          <a:prstGeom prst="rect">
            <a:avLst/>
          </a:prstGeom>
          <a:ln w="9525">
            <a:round/>
          </a:ln>
        </p:spPr>
        <p:txBody>
          <a:bodyPr lIns="91439" tIns="45719" rIns="91439" bIns="45719" anchor="t">
            <a:noAutofit/>
          </a:bodyPr>
          <a:lstStyle/>
          <a:p>
            <a:endParaRPr dirty="0"/>
          </a:p>
        </p:txBody>
      </p:sp>
      <p:sp>
        <p:nvSpPr>
          <p:cNvPr id="87" name="Shape 87"/>
          <p:cNvSpPr>
            <a:spLocks noGrp="1"/>
          </p:cNvSpPr>
          <p:nvPr>
            <p:ph type="sldNum" sz="quarter" idx="2"/>
          </p:nvPr>
        </p:nvSpPr>
        <p:spPr>
          <a:xfrm>
            <a:off x="23724221" y="13125450"/>
            <a:ext cx="368504" cy="387070"/>
          </a:xfrm>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2387600" y="8966200"/>
            <a:ext cx="19621500" cy="585521"/>
          </a:xfrm>
          <a:prstGeom prst="rect">
            <a:avLst/>
          </a:prstGeom>
        </p:spPr>
        <p:txBody>
          <a:bodyPr anchor="t">
            <a:spAutoFit/>
          </a:bodyPr>
          <a:lstStyle>
            <a:lvl1pPr marL="0" indent="0" algn="ctr">
              <a:spcBef>
                <a:spcPts val="0"/>
              </a:spcBef>
              <a:buSzTx/>
              <a:buNone/>
              <a:defRPr sz="3200" i="1">
                <a:solidFill>
                  <a:srgbClr val="73BFFF"/>
                </a:solidFill>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r>
              <a:t>–Johnny Appleseed</a:t>
            </a:r>
          </a:p>
        </p:txBody>
      </p:sp>
      <p:sp>
        <p:nvSpPr>
          <p:cNvPr id="95" name="Shape 95"/>
          <p:cNvSpPr>
            <a:spLocks noGrp="1"/>
          </p:cNvSpPr>
          <p:nvPr>
            <p:ph type="body" sz="quarter" idx="14"/>
          </p:nvPr>
        </p:nvSpPr>
        <p:spPr>
          <a:xfrm>
            <a:off x="2387600" y="6059289"/>
            <a:ext cx="19621500" cy="850901"/>
          </a:xfrm>
          <a:prstGeom prst="rect">
            <a:avLst/>
          </a:prstGeom>
        </p:spPr>
        <p:txBody>
          <a:bodyPr>
            <a:spAutoFit/>
          </a:bodyPr>
          <a:lstStyle>
            <a:lvl1pPr marL="0" indent="0" algn="ctr">
              <a:spcBef>
                <a:spcPts val="0"/>
              </a:spcBef>
              <a:buSzTx/>
              <a:buNone/>
              <a:defRPr>
                <a:effectLst>
                  <a:outerShdw blurRad="38100" dist="54428" dir="2700000" rotWithShape="0">
                    <a:srgbClr val="000000">
                      <a:alpha val="48000"/>
                    </a:srgbClr>
                  </a:outerShdw>
                </a:effectLst>
              </a:defRPr>
            </a:lvl1pPr>
          </a:lstStyle>
          <a:p>
            <a:r>
              <a:t>“Type a quote here.” </a:t>
            </a:r>
          </a:p>
        </p:txBody>
      </p:sp>
      <p:sp>
        <p:nvSpPr>
          <p:cNvPr id="96" name="Shape 9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4" name="Shape 104"/>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473200" y="1930400"/>
            <a:ext cx="21437600" cy="9855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buBlip>
                <a:blip r:embed="rId13"/>
              </a:buBlip>
            </a:lvl1pPr>
            <a:lvl2pPr>
              <a:buBlip>
                <a:blip r:embed="rId13"/>
              </a:buBlip>
            </a:lvl2pPr>
            <a:lvl3pPr>
              <a:buBlip>
                <a:blip r:embed="rId13"/>
              </a:buBlip>
            </a:lvl3pPr>
            <a:lvl4pPr>
              <a:buBlip>
                <a:blip r:embed="rId13"/>
              </a:buBlip>
            </a:lvl4pPr>
            <a:lvl5pPr>
              <a:buBlip>
                <a:blip r:embed="rId13"/>
              </a:buBlip>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 name="Shape 3"/>
          <p:cNvSpPr>
            <a:spLocks noGrp="1"/>
          </p:cNvSpPr>
          <p:nvPr>
            <p:ph type="title"/>
          </p:nvPr>
        </p:nvSpPr>
        <p:spPr>
          <a:xfrm>
            <a:off x="1473200" y="355600"/>
            <a:ext cx="214376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4" name="Shape 4"/>
          <p:cNvSpPr>
            <a:spLocks noGrp="1"/>
          </p:cNvSpPr>
          <p:nvPr>
            <p:ph type="sldNum" sz="quarter" idx="2"/>
          </p:nvPr>
        </p:nvSpPr>
        <p:spPr>
          <a:xfrm>
            <a:off x="23721936" y="13125450"/>
            <a:ext cx="368504" cy="387070"/>
          </a:xfrm>
          <a:prstGeom prst="rect">
            <a:avLst/>
          </a:prstGeom>
          <a:ln w="12700">
            <a:miter lim="400000"/>
          </a:ln>
        </p:spPr>
        <p:txBody>
          <a:bodyPr wrap="none" lIns="50800" tIns="50800" rIns="50800" bIns="50800">
            <a:spAutoFit/>
          </a:bodyPr>
          <a:lstStyle>
            <a:lvl1pPr algn="r">
              <a:defRPr sz="18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dirty="0"/>
          </a:p>
        </p:txBody>
      </p:sp>
      <p:pic>
        <p:nvPicPr>
          <p:cNvPr id="5" name="Picture 4"/>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973" t="20921" r="26192" b="35956"/>
          <a:stretch/>
        </p:blipFill>
        <p:spPr>
          <a:xfrm>
            <a:off x="22352000" y="11709400"/>
            <a:ext cx="1778000" cy="1676400"/>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1pPr>
      <a:lvl2pPr marL="0" marR="0" indent="228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2pPr>
      <a:lvl3pPr marL="0" marR="0" indent="457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3pPr>
      <a:lvl4pPr marL="0" marR="0" indent="685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4pPr>
      <a:lvl5pPr marL="0" marR="0" indent="9144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5pPr>
      <a:lvl6pPr marL="0" marR="0" indent="11430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6pPr>
      <a:lvl7pPr marL="0" marR="0" indent="1371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7pPr>
      <a:lvl8pPr marL="0" marR="0" indent="1600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8pPr>
      <a:lvl9pPr marL="0" marR="0" indent="1828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ctrTitle"/>
          </p:nvPr>
        </p:nvSpPr>
        <p:spPr>
          <a:xfrm>
            <a:off x="6590334" y="8236384"/>
            <a:ext cx="11203332" cy="1037791"/>
          </a:xfrm>
          <a:prstGeom prst="rect">
            <a:avLst/>
          </a:prstGeom>
        </p:spPr>
        <p:txBody>
          <a:bodyPr>
            <a:normAutofit fontScale="90000"/>
          </a:bodyPr>
          <a:lstStyle>
            <a:lvl1pPr algn="ctr" defTabSz="511809">
              <a:defRPr sz="6200">
                <a:effectLst>
                  <a:outerShdw blurRad="31496" dist="23622" dir="5400000" rotWithShape="0">
                    <a:srgbClr val="000000"/>
                  </a:outerShdw>
                </a:effectLst>
              </a:defRPr>
            </a:lvl1pPr>
          </a:lstStyle>
          <a:p>
            <a:r>
              <a:rPr lang="en-US" dirty="0"/>
              <a:t>Interfaces</a:t>
            </a:r>
            <a:endParaRPr dirty="0"/>
          </a:p>
        </p:txBody>
      </p:sp>
      <p:pic>
        <p:nvPicPr>
          <p:cNvPr id="121" name="image3.png"/>
          <p:cNvPicPr>
            <a:picLocks noChangeAspect="1"/>
          </p:cNvPicPr>
          <p:nvPr/>
        </p:nvPicPr>
        <p:blipFill>
          <a:blip r:embed="rId2"/>
          <a:stretch>
            <a:fillRect/>
          </a:stretch>
        </p:blipFill>
        <p:spPr>
          <a:xfrm>
            <a:off x="4098207" y="5372088"/>
            <a:ext cx="16187586" cy="2971824"/>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Text Placeholder 2"/>
          <p:cNvSpPr>
            <a:spLocks noGrp="1"/>
          </p:cNvSpPr>
          <p:nvPr>
            <p:ph type="body" idx="1"/>
          </p:nvPr>
        </p:nvSpPr>
        <p:spPr/>
        <p:txBody>
          <a:bodyPr>
            <a:normAutofit fontScale="92500"/>
          </a:bodyPr>
          <a:lstStyle/>
          <a:p>
            <a:r>
              <a:rPr lang="en-US" dirty="0">
                <a:effectLst/>
              </a:rPr>
              <a:t>Where classes define what something is, interfaces define what something can do. </a:t>
            </a:r>
          </a:p>
          <a:p>
            <a:r>
              <a:rPr lang="en-US" dirty="0">
                <a:effectLst/>
              </a:rPr>
              <a:t>Interface is a </a:t>
            </a:r>
            <a:r>
              <a:rPr lang="en-US" dirty="0">
                <a:solidFill>
                  <a:srgbClr val="92D050"/>
                </a:solidFill>
                <a:effectLst/>
              </a:rPr>
              <a:t>contract</a:t>
            </a:r>
            <a:r>
              <a:rPr lang="en-US" dirty="0">
                <a:effectLst/>
              </a:rPr>
              <a:t> in which any class that implements a given interface must use the signature of methods and/or properties as they are presented in the interface.</a:t>
            </a:r>
          </a:p>
          <a:p>
            <a:r>
              <a:rPr lang="en-US" dirty="0">
                <a:effectLst/>
              </a:rPr>
              <a:t>Interface is used for design. It does not contain any actual code.</a:t>
            </a:r>
          </a:p>
          <a:p>
            <a:r>
              <a:rPr lang="en-US" dirty="0">
                <a:effectLst/>
              </a:rPr>
              <a:t>Interface provides a layer of abstraction in code.</a:t>
            </a:r>
          </a:p>
          <a:p>
            <a:r>
              <a:rPr lang="en-US" dirty="0">
                <a:effectLst/>
              </a:rPr>
              <a:t>Interfaces are used heavily in </a:t>
            </a:r>
            <a:r>
              <a:rPr lang="en-US" dirty="0">
                <a:solidFill>
                  <a:srgbClr val="92D050"/>
                </a:solidFill>
                <a:effectLst/>
              </a:rPr>
              <a:t>Dependency Injection</a:t>
            </a:r>
          </a:p>
        </p:txBody>
      </p:sp>
    </p:spTree>
    <p:extLst>
      <p:ext uri="{BB962C8B-B14F-4D97-AF65-F5344CB8AC3E}">
        <p14:creationId xmlns:p14="http://schemas.microsoft.com/office/powerpoint/2010/main" val="28658885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pic>
        <p:nvPicPr>
          <p:cNvPr id="4" name="Picture 3"/>
          <p:cNvPicPr>
            <a:picLocks noChangeAspect="1"/>
          </p:cNvPicPr>
          <p:nvPr/>
        </p:nvPicPr>
        <p:blipFill>
          <a:blip r:embed="rId2"/>
          <a:stretch>
            <a:fillRect/>
          </a:stretch>
        </p:blipFill>
        <p:spPr>
          <a:xfrm>
            <a:off x="1987794" y="3907814"/>
            <a:ext cx="7033114" cy="4675862"/>
          </a:xfrm>
          <a:prstGeom prst="rect">
            <a:avLst/>
          </a:prstGeom>
        </p:spPr>
      </p:pic>
      <p:pic>
        <p:nvPicPr>
          <p:cNvPr id="5" name="Picture 4"/>
          <p:cNvPicPr>
            <a:picLocks noChangeAspect="1"/>
          </p:cNvPicPr>
          <p:nvPr/>
        </p:nvPicPr>
        <p:blipFill>
          <a:blip r:embed="rId3"/>
          <a:stretch>
            <a:fillRect/>
          </a:stretch>
        </p:blipFill>
        <p:spPr>
          <a:xfrm>
            <a:off x="10385180" y="3907813"/>
            <a:ext cx="12922405" cy="4611200"/>
          </a:xfrm>
          <a:prstGeom prst="rect">
            <a:avLst/>
          </a:prstGeom>
        </p:spPr>
      </p:pic>
    </p:spTree>
    <p:extLst>
      <p:ext uri="{BB962C8B-B14F-4D97-AF65-F5344CB8AC3E}">
        <p14:creationId xmlns:p14="http://schemas.microsoft.com/office/powerpoint/2010/main" val="39947339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Text Placeholder 2"/>
          <p:cNvSpPr>
            <a:spLocks noGrp="1"/>
          </p:cNvSpPr>
          <p:nvPr>
            <p:ph type="body" idx="1"/>
          </p:nvPr>
        </p:nvSpPr>
        <p:spPr/>
        <p:txBody>
          <a:bodyPr/>
          <a:lstStyle/>
          <a:p>
            <a:r>
              <a:rPr lang="en-US" dirty="0"/>
              <a:t>In the previous example, Bird inherits from class Animal.</a:t>
            </a:r>
          </a:p>
          <a:p>
            <a:r>
              <a:rPr lang="en-US" dirty="0"/>
              <a:t>Why not just put the move method in the Animal class?</a:t>
            </a:r>
          </a:p>
        </p:txBody>
      </p:sp>
    </p:spTree>
    <p:extLst>
      <p:ext uri="{BB962C8B-B14F-4D97-AF65-F5344CB8AC3E}">
        <p14:creationId xmlns:p14="http://schemas.microsoft.com/office/powerpoint/2010/main" val="235746879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Text Placeholder 2"/>
          <p:cNvSpPr>
            <a:spLocks noGrp="1"/>
          </p:cNvSpPr>
          <p:nvPr>
            <p:ph type="body" idx="1"/>
          </p:nvPr>
        </p:nvSpPr>
        <p:spPr/>
        <p:txBody>
          <a:bodyPr>
            <a:normAutofit lnSpcReduction="10000"/>
          </a:bodyPr>
          <a:lstStyle/>
          <a:p>
            <a:r>
              <a:rPr lang="en-US" dirty="0">
                <a:effectLst/>
              </a:rPr>
              <a:t>Interfaces allow us to create nice layouts for what a class is going to implement. </a:t>
            </a:r>
            <a:endParaRPr lang="en-US" dirty="0"/>
          </a:p>
          <a:p>
            <a:r>
              <a:rPr lang="en-US" dirty="0"/>
              <a:t>It is possible to have several different implementations of an interface and swap them out when desired. </a:t>
            </a:r>
          </a:p>
          <a:p>
            <a:r>
              <a:rPr lang="en-US" dirty="0"/>
              <a:t>This is useful when you want to use a type to represent many different objects</a:t>
            </a:r>
          </a:p>
          <a:p>
            <a:r>
              <a:rPr lang="en-US" dirty="0">
                <a:solidFill>
                  <a:srgbClr val="92D050"/>
                </a:solidFill>
                <a:effectLst/>
                <a:latin typeface="Helvetica Neue Light"/>
                <a:ea typeface="Helvetica Neue"/>
                <a:cs typeface="Helvetica Neue"/>
                <a:sym typeface="Helvetica Neue"/>
              </a:rPr>
              <a:t>Interfaces are good for situations in which your applications require many possibly unrelated object types to provide certain functionality.</a:t>
            </a:r>
          </a:p>
        </p:txBody>
      </p:sp>
    </p:spTree>
    <p:extLst>
      <p:ext uri="{BB962C8B-B14F-4D97-AF65-F5344CB8AC3E}">
        <p14:creationId xmlns:p14="http://schemas.microsoft.com/office/powerpoint/2010/main" val="335222685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55600"/>
            <a:ext cx="21437600" cy="1244600"/>
          </a:xfrm>
        </p:spPr>
        <p:txBody>
          <a:bodyPr>
            <a:normAutofit fontScale="90000"/>
          </a:bodyPr>
          <a:lstStyle/>
          <a:p>
            <a:r>
              <a:rPr lang="en-US" dirty="0"/>
              <a:t>Interfaces Example</a:t>
            </a:r>
          </a:p>
        </p:txBody>
      </p:sp>
      <p:sp>
        <p:nvSpPr>
          <p:cNvPr id="7" name="TextBox 6"/>
          <p:cNvSpPr txBox="1"/>
          <p:nvPr/>
        </p:nvSpPr>
        <p:spPr>
          <a:xfrm>
            <a:off x="480314" y="10263801"/>
            <a:ext cx="22548973" cy="25955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857250" marR="0" indent="-85725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54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Above code doesn’t need to know what kind of pizza. </a:t>
            </a:r>
          </a:p>
          <a:p>
            <a:pPr marL="857250" marR="0" indent="-85725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54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It only needs to know there are pizzas that must be prepared.</a:t>
            </a:r>
          </a:p>
          <a:p>
            <a:pPr marL="857250" indent="-857250" algn="l">
              <a:buFont typeface="Arial" panose="020B0604020202020204" pitchFamily="34" charset="0"/>
              <a:buChar char="•"/>
            </a:pPr>
            <a:r>
              <a:rPr lang="en-US" sz="5400" dirty="0"/>
              <a:t>Each pizza has to be prepared, but each pizza is prepared differently. </a:t>
            </a:r>
          </a:p>
        </p:txBody>
      </p:sp>
      <p:pic>
        <p:nvPicPr>
          <p:cNvPr id="3" name="Picture 2">
            <a:extLst>
              <a:ext uri="{FF2B5EF4-FFF2-40B4-BE49-F238E27FC236}">
                <a16:creationId xmlns:a16="http://schemas.microsoft.com/office/drawing/2014/main" id="{AA730879-7C08-4543-A570-1B37B45F3EFC}"/>
              </a:ext>
            </a:extLst>
          </p:cNvPr>
          <p:cNvPicPr>
            <a:picLocks noChangeAspect="1"/>
          </p:cNvPicPr>
          <p:nvPr/>
        </p:nvPicPr>
        <p:blipFill>
          <a:blip r:embed="rId3"/>
          <a:stretch>
            <a:fillRect/>
          </a:stretch>
        </p:blipFill>
        <p:spPr>
          <a:xfrm>
            <a:off x="607566" y="1600200"/>
            <a:ext cx="11002169" cy="8605863"/>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5EFD4EA0-9B8B-4B8E-A88E-34B668FA8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5862" y="697674"/>
            <a:ext cx="8328810" cy="9566127"/>
          </a:xfrm>
          <a:prstGeom prst="rect">
            <a:avLst/>
          </a:prstGeom>
        </p:spPr>
      </p:pic>
    </p:spTree>
    <p:extLst>
      <p:ext uri="{BB962C8B-B14F-4D97-AF65-F5344CB8AC3E}">
        <p14:creationId xmlns:p14="http://schemas.microsoft.com/office/powerpoint/2010/main" val="358611459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F65B-C1CE-46EA-AB95-AEADD575BF42}"/>
              </a:ext>
            </a:extLst>
          </p:cNvPr>
          <p:cNvSpPr>
            <a:spLocks noGrp="1"/>
          </p:cNvSpPr>
          <p:nvPr>
            <p:ph type="title"/>
          </p:nvPr>
        </p:nvSpPr>
        <p:spPr/>
        <p:txBody>
          <a:bodyPr/>
          <a:lstStyle/>
          <a:p>
            <a:r>
              <a:rPr lang="en-US" dirty="0"/>
              <a:t>Interface vs Abstract Class</a:t>
            </a:r>
          </a:p>
        </p:txBody>
      </p:sp>
      <p:sp>
        <p:nvSpPr>
          <p:cNvPr id="3" name="Text Placeholder 2">
            <a:extLst>
              <a:ext uri="{FF2B5EF4-FFF2-40B4-BE49-F238E27FC236}">
                <a16:creationId xmlns:a16="http://schemas.microsoft.com/office/drawing/2014/main" id="{DD59C2AC-6FD8-4CE7-91AE-3265293F61CB}"/>
              </a:ext>
            </a:extLst>
          </p:cNvPr>
          <p:cNvSpPr>
            <a:spLocks noGrp="1"/>
          </p:cNvSpPr>
          <p:nvPr>
            <p:ph type="body" idx="1"/>
          </p:nvPr>
        </p:nvSpPr>
        <p:spPr/>
        <p:txBody>
          <a:bodyPr/>
          <a:lstStyle/>
          <a:p>
            <a:r>
              <a:rPr lang="en-US" dirty="0">
                <a:effectLst/>
                <a:sym typeface="Helvetica Neue"/>
              </a:rPr>
              <a:t>Interfaces ensure a common bond, whereas abstract classes ensure that all derived classes share functionality.</a:t>
            </a:r>
            <a:endParaRPr lang="en-US" dirty="0"/>
          </a:p>
          <a:p>
            <a:r>
              <a:rPr lang="en-US" dirty="0"/>
              <a:t>Where an abstract class is an “is a” relationship, implementing an interface is a “can be” relationship. </a:t>
            </a:r>
          </a:p>
          <a:p>
            <a:r>
              <a:rPr lang="en-US" dirty="0"/>
              <a:t>For example, a Dog “is an” Animal, while a Dog “can be” a race Dog. </a:t>
            </a:r>
          </a:p>
        </p:txBody>
      </p:sp>
    </p:spTree>
    <p:extLst>
      <p:ext uri="{BB962C8B-B14F-4D97-AF65-F5344CB8AC3E}">
        <p14:creationId xmlns:p14="http://schemas.microsoft.com/office/powerpoint/2010/main" val="157801968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E9E5-3C39-44A2-890F-A853FEB5F711}"/>
              </a:ext>
            </a:extLst>
          </p:cNvPr>
          <p:cNvSpPr>
            <a:spLocks noGrp="1"/>
          </p:cNvSpPr>
          <p:nvPr>
            <p:ph type="title"/>
          </p:nvPr>
        </p:nvSpPr>
        <p:spPr/>
        <p:txBody>
          <a:bodyPr/>
          <a:lstStyle/>
          <a:p>
            <a:r>
              <a:rPr lang="en-US" dirty="0"/>
              <a:t>Interface vs Abstract Class</a:t>
            </a:r>
          </a:p>
        </p:txBody>
      </p:sp>
      <p:sp>
        <p:nvSpPr>
          <p:cNvPr id="3" name="Text Placeholder 2">
            <a:extLst>
              <a:ext uri="{FF2B5EF4-FFF2-40B4-BE49-F238E27FC236}">
                <a16:creationId xmlns:a16="http://schemas.microsoft.com/office/drawing/2014/main" id="{715FDC9F-367D-4D2D-AC7F-4E2C3104B94E}"/>
              </a:ext>
            </a:extLst>
          </p:cNvPr>
          <p:cNvSpPr>
            <a:spLocks noGrp="1"/>
          </p:cNvSpPr>
          <p:nvPr>
            <p:ph type="body" idx="1"/>
          </p:nvPr>
        </p:nvSpPr>
        <p:spPr/>
        <p:txBody>
          <a:bodyPr>
            <a:normAutofit fontScale="92500" lnSpcReduction="20000"/>
          </a:bodyPr>
          <a:lstStyle/>
          <a:p>
            <a:r>
              <a:rPr lang="en-US" dirty="0">
                <a:effectLst/>
              </a:rPr>
              <a:t>If you anticipate creating multiple versions of your component, create an abstract class.</a:t>
            </a:r>
          </a:p>
          <a:p>
            <a:r>
              <a:rPr lang="en-US" dirty="0">
                <a:effectLst/>
              </a:rPr>
              <a:t>If the functionality you are creating will be useful across a wide range of different objects, use an interface. </a:t>
            </a:r>
          </a:p>
          <a:p>
            <a:r>
              <a:rPr lang="en-US" dirty="0">
                <a:effectLst/>
              </a:rPr>
              <a:t>If you are designing small, concise bits of functionality, use interfaces. If you are designing large functional units, use an abstract class.</a:t>
            </a:r>
          </a:p>
          <a:p>
            <a:r>
              <a:rPr lang="en-US" dirty="0">
                <a:effectLst/>
              </a:rPr>
              <a:t>If you want to provide common, implemented functionality among all implementations of your component, use an abstract class. Abstract classes allow you to partially implement your class, whereas interfaces contain no implementation for any members</a:t>
            </a:r>
            <a:endParaRPr lang="en-US" dirty="0"/>
          </a:p>
        </p:txBody>
      </p:sp>
    </p:spTree>
    <p:extLst>
      <p:ext uri="{BB962C8B-B14F-4D97-AF65-F5344CB8AC3E}">
        <p14:creationId xmlns:p14="http://schemas.microsoft.com/office/powerpoint/2010/main" val="16323287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a:t>
            </a:r>
          </a:p>
        </p:txBody>
      </p:sp>
      <p:sp>
        <p:nvSpPr>
          <p:cNvPr id="3" name="Text Placeholder 2"/>
          <p:cNvSpPr>
            <a:spLocks noGrp="1"/>
          </p:cNvSpPr>
          <p:nvPr>
            <p:ph type="body" idx="1"/>
          </p:nvPr>
        </p:nvSpPr>
        <p:spPr/>
        <p:txBody>
          <a:bodyPr/>
          <a:lstStyle/>
          <a:p>
            <a:r>
              <a:rPr lang="en-US" dirty="0"/>
              <a:t>Classes can inherit from multiple interfaces but only inherit from one class</a:t>
            </a:r>
          </a:p>
          <a:p>
            <a:r>
              <a:rPr lang="en-US" dirty="0"/>
              <a:t>Interfaces are a way to actually have multiple inheritance</a:t>
            </a:r>
          </a:p>
          <a:p>
            <a:endParaRPr lang="en-US" dirty="0"/>
          </a:p>
        </p:txBody>
      </p:sp>
    </p:spTree>
    <p:extLst>
      <p:ext uri="{BB962C8B-B14F-4D97-AF65-F5344CB8AC3E}">
        <p14:creationId xmlns:p14="http://schemas.microsoft.com/office/powerpoint/2010/main" val="205701038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778</TotalTime>
  <Words>322</Words>
  <Application>Microsoft Office PowerPoint</Application>
  <PresentationFormat>Custom</PresentationFormat>
  <Paragraphs>35</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Helvetica Neue</vt:lpstr>
      <vt:lpstr>Helvetica Neue Light</vt:lpstr>
      <vt:lpstr>Industrial</vt:lpstr>
      <vt:lpstr>Interfaces</vt:lpstr>
      <vt:lpstr>Interfaces</vt:lpstr>
      <vt:lpstr>Interface Example</vt:lpstr>
      <vt:lpstr>Interface Example</vt:lpstr>
      <vt:lpstr>Interfaces</vt:lpstr>
      <vt:lpstr>Interfaces Example</vt:lpstr>
      <vt:lpstr>Interface vs Abstract Class</vt:lpstr>
      <vt:lpstr>Interface vs Abstract Class</vt:lpstr>
      <vt:lpstr>Interface vs Abstract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Developer</dc:creator>
  <cp:lastModifiedBy>David LaGrange</cp:lastModifiedBy>
  <cp:revision>70</cp:revision>
  <dcterms:modified xsi:type="dcterms:W3CDTF">2020-01-24T14:57:52Z</dcterms:modified>
</cp:coreProperties>
</file>