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9" r:id="rId3"/>
    <p:sldId id="277" r:id="rId4"/>
    <p:sldId id="270" r:id="rId5"/>
    <p:sldId id="271" r:id="rId6"/>
    <p:sldId id="272" r:id="rId7"/>
    <p:sldId id="263" r:id="rId8"/>
    <p:sldId id="262" r:id="rId9"/>
    <p:sldId id="264" r:id="rId10"/>
    <p:sldId id="261" r:id="rId11"/>
    <p:sldId id="265" r:id="rId12"/>
    <p:sldId id="266" r:id="rId13"/>
    <p:sldId id="273" r:id="rId14"/>
    <p:sldId id="268" r:id="rId15"/>
    <p:sldId id="267" r:id="rId16"/>
    <p:sldId id="274" r:id="rId17"/>
    <p:sldId id="275" r:id="rId18"/>
    <p:sldId id="276" r:id="rId19"/>
    <p:sldId id="269" r:id="rId20"/>
    <p:sldId id="260" r:id="rId21"/>
    <p:sldId id="258"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254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07" autoAdjust="0"/>
  </p:normalViewPr>
  <p:slideViewPr>
    <p:cSldViewPr snapToGrid="0">
      <p:cViewPr varScale="1">
        <p:scale>
          <a:sx n="50" d="100"/>
          <a:sy n="50" d="100"/>
        </p:scale>
        <p:origin x="954" y="66"/>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1445915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312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000" b="0" i="0" kern="1200" dirty="0">
                <a:solidFill>
                  <a:schemeClr val="tx1"/>
                </a:solidFill>
                <a:effectLst/>
                <a:latin typeface="Helvetica Neue"/>
                <a:ea typeface="Helvetica Neue"/>
                <a:cs typeface="Helvetica Neue"/>
                <a:sym typeface="Helvetica Neue"/>
              </a:rPr>
              <a:t>Ex: 5n^3 + n =&gt; O(n^3)</a:t>
            </a:r>
            <a:br>
              <a:rPr lang="en-US" sz="2000" b="0" i="0" kern="1200" dirty="0">
                <a:solidFill>
                  <a:schemeClr val="tx1"/>
                </a:solidFill>
                <a:effectLst/>
                <a:latin typeface="Helvetica Neue"/>
                <a:ea typeface="Helvetica Neue"/>
                <a:cs typeface="Helvetica Neue"/>
                <a:sym typeface="Helvetica Neue"/>
              </a:rPr>
            </a:br>
            <a:r>
              <a:rPr lang="en-US" sz="2000" b="0" i="0" kern="1200" dirty="0">
                <a:solidFill>
                  <a:schemeClr val="tx1"/>
                </a:solidFill>
                <a:effectLst/>
                <a:latin typeface="Helvetica Neue"/>
                <a:ea typeface="Helvetica Neue"/>
                <a:cs typeface="Helvetica Neue"/>
                <a:sym typeface="Helvetica Neue"/>
              </a:rPr>
              <a:t>Constant O(1), logarithmic O(log n), linear O(n), polynomial(</a:t>
            </a:r>
            <a:r>
              <a:rPr lang="en-US" sz="2000" b="0" i="0" kern="1200" dirty="0" err="1">
                <a:solidFill>
                  <a:schemeClr val="tx1"/>
                </a:solidFill>
                <a:effectLst/>
                <a:latin typeface="Helvetica Neue"/>
                <a:ea typeface="Helvetica Neue"/>
                <a:cs typeface="Helvetica Neue"/>
                <a:sym typeface="Helvetica Neue"/>
              </a:rPr>
              <a:t>n^c</a:t>
            </a:r>
            <a:r>
              <a:rPr lang="en-US" sz="2000" b="0" i="0" kern="1200" dirty="0">
                <a:solidFill>
                  <a:schemeClr val="tx1"/>
                </a:solidFill>
                <a:effectLst/>
                <a:latin typeface="Helvetica Neue"/>
                <a:ea typeface="Helvetica Neue"/>
                <a:cs typeface="Helvetica Neue"/>
                <a:sym typeface="Helvetica Neue"/>
              </a:rPr>
              <a:t>),</a:t>
            </a:r>
            <a:r>
              <a:rPr lang="en-US" sz="2000" b="0" i="0" kern="1200" baseline="0" dirty="0">
                <a:solidFill>
                  <a:schemeClr val="tx1"/>
                </a:solidFill>
                <a:effectLst/>
                <a:latin typeface="Helvetica Neue"/>
                <a:ea typeface="Helvetica Neue"/>
                <a:cs typeface="Helvetica Neue"/>
                <a:sym typeface="Helvetica Neue"/>
              </a:rPr>
              <a:t> </a:t>
            </a:r>
            <a:r>
              <a:rPr lang="en-US" sz="2000" b="0" i="0" kern="1200" dirty="0">
                <a:solidFill>
                  <a:schemeClr val="tx1"/>
                </a:solidFill>
                <a:effectLst/>
                <a:latin typeface="Helvetica Neue"/>
                <a:ea typeface="Helvetica Neue"/>
                <a:cs typeface="Helvetica Neue"/>
                <a:sym typeface="Helvetica Neue"/>
              </a:rPr>
              <a:t>quadratic O(n^2), cubic O(n^3), exponential O(</a:t>
            </a:r>
            <a:r>
              <a:rPr lang="en-US" sz="2000" b="0" i="0" kern="1200" dirty="0" err="1">
                <a:solidFill>
                  <a:schemeClr val="tx1"/>
                </a:solidFill>
                <a:effectLst/>
                <a:latin typeface="Helvetica Neue"/>
                <a:ea typeface="Helvetica Neue"/>
                <a:cs typeface="Helvetica Neue"/>
                <a:sym typeface="Helvetica Neue"/>
              </a:rPr>
              <a:t>c^n</a:t>
            </a:r>
            <a:r>
              <a:rPr lang="en-US" sz="2000" b="0" i="0" kern="1200" dirty="0">
                <a:solidFill>
                  <a:schemeClr val="tx1"/>
                </a:solidFill>
                <a:effectLst/>
                <a:latin typeface="Helvetica Neue"/>
                <a:ea typeface="Helvetica Neue"/>
                <a:cs typeface="Helvetica Neue"/>
                <a:sym typeface="Helvetica Neue"/>
              </a:rPr>
              <a:t>), factorial O(n!)</a:t>
            </a:r>
            <a:endParaRPr lang="en-US" dirty="0"/>
          </a:p>
          <a:p>
            <a:endParaRPr lang="en-US" dirty="0"/>
          </a:p>
        </p:txBody>
      </p:sp>
    </p:spTree>
    <p:extLst>
      <p:ext uri="{BB962C8B-B14F-4D97-AF65-F5344CB8AC3E}">
        <p14:creationId xmlns:p14="http://schemas.microsoft.com/office/powerpoint/2010/main" val="290306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b="0" i="0" kern="1200" dirty="0">
                <a:solidFill>
                  <a:schemeClr val="tx1"/>
                </a:solidFill>
                <a:effectLst/>
                <a:latin typeface="Helvetica Neue"/>
                <a:ea typeface="Helvetica Neue"/>
                <a:cs typeface="Helvetica Neue"/>
                <a:sym typeface="Helvetica Neue"/>
              </a:rPr>
              <a:t>The n in Big O notation refers to the thing the complexity is in relation to, which is usually always</a:t>
            </a:r>
            <a:r>
              <a:rPr lang="en-US" sz="2400" b="0" i="0" kern="1200" baseline="0" dirty="0">
                <a:solidFill>
                  <a:schemeClr val="tx1"/>
                </a:solidFill>
                <a:effectLst/>
                <a:latin typeface="Helvetica Neue"/>
                <a:ea typeface="Helvetica Neue"/>
                <a:cs typeface="Helvetica Neue"/>
                <a:sym typeface="Helvetica Neue"/>
              </a:rPr>
              <a:t> the size of the collection.</a:t>
            </a:r>
            <a:endParaRPr lang="en-US" sz="2400" b="0" i="0" kern="1200" dirty="0">
              <a:solidFill>
                <a:schemeClr val="tx1"/>
              </a:solidFill>
              <a:effectLst/>
              <a:latin typeface="Helvetica Neue"/>
              <a:ea typeface="Helvetica Neue"/>
              <a:cs typeface="Helvetica Neue"/>
              <a:sym typeface="Helvetica Neue"/>
            </a:endParaRPr>
          </a:p>
          <a:p>
            <a:r>
              <a:rPr lang="en-US" sz="2400" b="0" i="0" kern="1200" dirty="0">
                <a:solidFill>
                  <a:schemeClr val="tx1"/>
                </a:solidFill>
                <a:effectLst/>
                <a:latin typeface="Helvetica Neue"/>
                <a:ea typeface="Helvetica Neue"/>
                <a:cs typeface="Helvetica Neue"/>
                <a:sym typeface="Helvetica Neue"/>
              </a:rPr>
              <a:t>Ex: 5n^3 + n =&gt; O(n^3)</a:t>
            </a:r>
            <a:br>
              <a:rPr lang="en-US" sz="2400" b="0" i="0" kern="1200" dirty="0">
                <a:solidFill>
                  <a:schemeClr val="tx1"/>
                </a:solidFill>
                <a:effectLst/>
                <a:latin typeface="Helvetica Neue"/>
                <a:ea typeface="Helvetica Neue"/>
                <a:cs typeface="Helvetica Neue"/>
                <a:sym typeface="Helvetica Neue"/>
              </a:rPr>
            </a:br>
            <a:r>
              <a:rPr lang="en-US" sz="2400" b="0" i="0" kern="1200" dirty="0">
                <a:solidFill>
                  <a:schemeClr val="tx1"/>
                </a:solidFill>
                <a:effectLst/>
                <a:latin typeface="Helvetica Neue"/>
                <a:ea typeface="Helvetica Neue"/>
                <a:cs typeface="Helvetica Neue"/>
                <a:sym typeface="Helvetica Neue"/>
              </a:rPr>
              <a:t>Constant O(1), logarithmic O(log n), linear O(n), polynomial(</a:t>
            </a:r>
            <a:r>
              <a:rPr lang="en-US" sz="2400" b="0" i="0" kern="1200" dirty="0" err="1">
                <a:solidFill>
                  <a:schemeClr val="tx1"/>
                </a:solidFill>
                <a:effectLst/>
                <a:latin typeface="Helvetica Neue"/>
                <a:ea typeface="Helvetica Neue"/>
                <a:cs typeface="Helvetica Neue"/>
                <a:sym typeface="Helvetica Neue"/>
              </a:rPr>
              <a:t>n^c</a:t>
            </a:r>
            <a:r>
              <a:rPr lang="en-US" sz="2400" b="0" i="0" kern="1200" dirty="0">
                <a:solidFill>
                  <a:schemeClr val="tx1"/>
                </a:solidFill>
                <a:effectLst/>
                <a:latin typeface="Helvetica Neue"/>
                <a:ea typeface="Helvetica Neue"/>
                <a:cs typeface="Helvetica Neue"/>
                <a:sym typeface="Helvetica Neue"/>
              </a:rPr>
              <a:t>),</a:t>
            </a:r>
            <a:r>
              <a:rPr lang="en-US" sz="2400" b="0" i="0" kern="1200" baseline="0" dirty="0">
                <a:solidFill>
                  <a:schemeClr val="tx1"/>
                </a:solidFill>
                <a:effectLst/>
                <a:latin typeface="Helvetica Neue"/>
                <a:ea typeface="Helvetica Neue"/>
                <a:cs typeface="Helvetica Neue"/>
                <a:sym typeface="Helvetica Neue"/>
              </a:rPr>
              <a:t> </a:t>
            </a:r>
            <a:r>
              <a:rPr lang="en-US" sz="2400" b="0" i="0" kern="1200" dirty="0">
                <a:solidFill>
                  <a:schemeClr val="tx1"/>
                </a:solidFill>
                <a:effectLst/>
                <a:latin typeface="Helvetica Neue"/>
                <a:ea typeface="Helvetica Neue"/>
                <a:cs typeface="Helvetica Neue"/>
                <a:sym typeface="Helvetica Neue"/>
              </a:rPr>
              <a:t>quadratic O(n^2), cubic O(n^3), exponential O(</a:t>
            </a:r>
            <a:r>
              <a:rPr lang="en-US" sz="2400" b="0" i="0" kern="1200" dirty="0" err="1">
                <a:solidFill>
                  <a:schemeClr val="tx1"/>
                </a:solidFill>
                <a:effectLst/>
                <a:latin typeface="Helvetica Neue"/>
                <a:ea typeface="Helvetica Neue"/>
                <a:cs typeface="Helvetica Neue"/>
                <a:sym typeface="Helvetica Neue"/>
              </a:rPr>
              <a:t>c^n</a:t>
            </a:r>
            <a:r>
              <a:rPr lang="en-US" sz="2400" b="0" i="0" kern="1200" dirty="0">
                <a:solidFill>
                  <a:schemeClr val="tx1"/>
                </a:solidFill>
                <a:effectLst/>
                <a:latin typeface="Helvetica Neue"/>
                <a:ea typeface="Helvetica Neue"/>
                <a:cs typeface="Helvetica Neue"/>
                <a:sym typeface="Helvetica Neue"/>
              </a:rPr>
              <a:t>), factorial O(n!)</a:t>
            </a:r>
            <a:endParaRPr lang="en-US" dirty="0"/>
          </a:p>
        </p:txBody>
      </p:sp>
    </p:spTree>
    <p:extLst>
      <p:ext uri="{BB962C8B-B14F-4D97-AF65-F5344CB8AC3E}">
        <p14:creationId xmlns:p14="http://schemas.microsoft.com/office/powerpoint/2010/main" val="3842316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Wingdings" panose="05000000000000000000" pitchFamily="2" charset="2"/>
              <a:buNone/>
            </a:pPr>
            <a:r>
              <a:rPr lang="en-US" altLang="en-US" dirty="0"/>
              <a:t>There are n cities. The salesman starts his tour from City 1, visits each of the cities exactly once, and returns to City 1.</a:t>
            </a:r>
          </a:p>
          <a:p>
            <a:pPr>
              <a:buFontTx/>
              <a:buNone/>
            </a:pPr>
            <a:r>
              <a:rPr lang="en-US" altLang="en-US" dirty="0"/>
              <a:t>For each pair of cities </a:t>
            </a:r>
            <a:r>
              <a:rPr lang="en-US" altLang="en-US" dirty="0" err="1"/>
              <a:t>i,j</a:t>
            </a:r>
            <a:r>
              <a:rPr lang="en-US" altLang="en-US" dirty="0"/>
              <a:t> there is a cost </a:t>
            </a:r>
            <a:r>
              <a:rPr lang="en-US" altLang="en-US" b="1" dirty="0" err="1">
                <a:solidFill>
                  <a:srgbClr val="009900"/>
                </a:solidFill>
              </a:rPr>
              <a:t>c</a:t>
            </a:r>
            <a:r>
              <a:rPr lang="en-US" altLang="en-US" b="1" baseline="-25000" dirty="0" err="1">
                <a:solidFill>
                  <a:srgbClr val="009900"/>
                </a:solidFill>
              </a:rPr>
              <a:t>ij</a:t>
            </a:r>
            <a:r>
              <a:rPr lang="en-US" altLang="en-US" b="1" dirty="0">
                <a:solidFill>
                  <a:srgbClr val="009900"/>
                </a:solidFill>
              </a:rPr>
              <a:t>  </a:t>
            </a:r>
            <a:r>
              <a:rPr lang="en-US" altLang="en-US" dirty="0"/>
              <a:t>associated with traveling from City </a:t>
            </a:r>
            <a:r>
              <a:rPr lang="en-US" altLang="en-US" dirty="0" err="1"/>
              <a:t>i</a:t>
            </a:r>
            <a:r>
              <a:rPr lang="en-US" altLang="en-US" dirty="0"/>
              <a:t> to City j .</a:t>
            </a:r>
          </a:p>
          <a:p>
            <a:r>
              <a:rPr lang="en-US" altLang="en-US" dirty="0">
                <a:solidFill>
                  <a:srgbClr val="FF0066"/>
                </a:solidFill>
              </a:rPr>
              <a:t>Goal:</a:t>
            </a:r>
            <a:r>
              <a:rPr lang="en-US" altLang="en-US" dirty="0"/>
              <a:t> Find a minimum-cost tour.</a:t>
            </a:r>
          </a:p>
          <a:p>
            <a:pPr>
              <a:lnSpc>
                <a:spcPct val="80000"/>
              </a:lnSpc>
              <a:buFontTx/>
              <a:buNone/>
            </a:pPr>
            <a:r>
              <a:rPr lang="en-US" altLang="en-US" dirty="0"/>
              <a:t>Brute Force way to solve:</a:t>
            </a:r>
            <a:br>
              <a:rPr lang="en-US" altLang="en-US" dirty="0"/>
            </a:br>
            <a:r>
              <a:rPr lang="en-US" altLang="en-US" sz="2000" dirty="0"/>
              <a:t>1) Compute the costs of all possible tours;</a:t>
            </a:r>
          </a:p>
          <a:p>
            <a:pPr>
              <a:lnSpc>
                <a:spcPct val="80000"/>
              </a:lnSpc>
              <a:buFontTx/>
              <a:buNone/>
            </a:pPr>
            <a:r>
              <a:rPr lang="en-US" altLang="en-US" sz="2000" dirty="0"/>
              <a:t>2)</a:t>
            </a:r>
            <a:r>
              <a:rPr lang="en-US" altLang="en-US" sz="2000" dirty="0">
                <a:sym typeface="Symbol" panose="05050102010706020507" pitchFamily="18" charset="2"/>
              </a:rPr>
              <a:t> </a:t>
            </a:r>
            <a:r>
              <a:rPr lang="en-US" altLang="en-US" sz="2000" dirty="0"/>
              <a:t>Choose the tour with minimum cost.</a:t>
            </a:r>
          </a:p>
          <a:p>
            <a:endParaRPr lang="en-US" altLang="en-US" dirty="0"/>
          </a:p>
          <a:p>
            <a:endParaRPr lang="en-US" dirty="0"/>
          </a:p>
        </p:txBody>
      </p:sp>
    </p:spTree>
    <p:extLst>
      <p:ext uri="{BB962C8B-B14F-4D97-AF65-F5344CB8AC3E}">
        <p14:creationId xmlns:p14="http://schemas.microsoft.com/office/powerpoint/2010/main" val="3259035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4230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StringBuilder</a:t>
            </a:r>
            <a:r>
              <a:rPr lang="en-US" baseline="0" dirty="0"/>
              <a:t> vs. strings:</a:t>
            </a:r>
          </a:p>
          <a:p>
            <a:pPr marL="342900" indent="-342900">
              <a:buFontTx/>
              <a:buChar char="-"/>
            </a:pPr>
            <a:r>
              <a:rPr lang="en-US" baseline="0" dirty="0"/>
              <a:t>Use strings when you aren’t going to change it and use </a:t>
            </a:r>
            <a:r>
              <a:rPr lang="en-US" baseline="0" dirty="0" err="1"/>
              <a:t>StringBuilder</a:t>
            </a:r>
            <a:r>
              <a:rPr lang="en-US" baseline="0" dirty="0"/>
              <a:t> if you plan to change it</a:t>
            </a:r>
          </a:p>
          <a:p>
            <a:pPr marL="342900" indent="-342900">
              <a:buFontTx/>
              <a:buChar char="-"/>
            </a:pPr>
            <a:r>
              <a:rPr lang="en-US" baseline="0" dirty="0" err="1"/>
              <a:t>StringBuilder</a:t>
            </a:r>
            <a:r>
              <a:rPr lang="en-US" baseline="0" dirty="0"/>
              <a:t> has higher performance when it comes to multiple concatenated strings and inside loops. That is because inside loops, strings will get destroyed, whereas with </a:t>
            </a:r>
            <a:r>
              <a:rPr lang="en-US" baseline="0" dirty="0" err="1"/>
              <a:t>StringBuilder</a:t>
            </a:r>
            <a:r>
              <a:rPr lang="en-US" baseline="0" dirty="0"/>
              <a:t> we are just making changes to the original string.</a:t>
            </a:r>
            <a:endParaRPr lang="en-US" dirty="0"/>
          </a:p>
        </p:txBody>
      </p:sp>
    </p:spTree>
    <p:extLst>
      <p:ext uri="{BB962C8B-B14F-4D97-AF65-F5344CB8AC3E}">
        <p14:creationId xmlns:p14="http://schemas.microsoft.com/office/powerpoint/2010/main" val="79194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473200" y="1790700"/>
            <a:ext cx="21437600" cy="4927600"/>
          </a:xfrm>
          <a:prstGeom prst="rect">
            <a:avLst/>
          </a:prstGeom>
        </p:spPr>
        <p:txBody>
          <a:bodyPr anchor="b"/>
          <a:lstStyle/>
          <a:p>
            <a:r>
              <a:t>Title Text</a:t>
            </a:r>
          </a:p>
        </p:txBody>
      </p:sp>
      <p:sp>
        <p:nvSpPr>
          <p:cNvPr id="12" name="Shape 12"/>
          <p:cNvSpPr>
            <a:spLocks noGrp="1"/>
          </p:cNvSpPr>
          <p:nvPr>
            <p:ph type="body" sz="quarter"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9900" y="1092200"/>
            <a:ext cx="9525000" cy="11506200"/>
          </a:xfrm>
          <a:prstGeom prst="rect">
            <a:avLst/>
          </a:prstGeom>
          <a:ln w="9525">
            <a:round/>
          </a:ln>
        </p:spPr>
        <p:txBody>
          <a:bodyPr lIns="91439" tIns="45719" rIns="91439" bIns="45719" anchor="t">
            <a:noAutofit/>
          </a:bodyPr>
          <a:lstStyle/>
          <a:p>
            <a:endParaRPr dirty="0"/>
          </a:p>
        </p:txBody>
      </p:sp>
      <p:sp>
        <p:nvSpPr>
          <p:cNvPr id="39" name="Shape 39"/>
          <p:cNvSpPr>
            <a:spLocks noGrp="1"/>
          </p:cNvSpPr>
          <p:nvPr>
            <p:ph type="title"/>
          </p:nvPr>
        </p:nvSpPr>
        <p:spPr>
          <a:xfrm>
            <a:off x="1473200" y="1803400"/>
            <a:ext cx="9639300" cy="4927600"/>
          </a:xfrm>
          <a:prstGeom prst="rect">
            <a:avLst/>
          </a:prstGeom>
        </p:spPr>
        <p:txBody>
          <a:bodyPr anchor="b"/>
          <a:lstStyle/>
          <a:p>
            <a:r>
              <a:t>Title Text</a:t>
            </a:r>
          </a:p>
        </p:txBody>
      </p:sp>
      <p:sp>
        <p:nvSpPr>
          <p:cNvPr id="40" name="Shape 40"/>
          <p:cNvSpPr>
            <a:spLocks noGrp="1"/>
          </p:cNvSpPr>
          <p:nvPr>
            <p:ph type="body" sz="quarter"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302000"/>
            <a:ext cx="9525000" cy="9207500"/>
          </a:xfrm>
          <a:prstGeom prst="rect">
            <a:avLst/>
          </a:prstGeom>
          <a:ln w="9525">
            <a:round/>
          </a:ln>
        </p:spPr>
        <p:txBody>
          <a:bodyPr lIns="91439" tIns="45719" rIns="91439" bIns="45719" anchor="t">
            <a:noAutofit/>
          </a:bodyPr>
          <a:lstStyle/>
          <a:p>
            <a:endParaRPr dirty="0"/>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p:nvPr/>
        </p:nvSpPr>
        <p:spPr>
          <a:xfrm>
            <a:off x="11493490" y="6373383"/>
            <a:ext cx="1396722" cy="9692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Text</a:t>
            </a:r>
          </a:p>
        </p:txBody>
      </p:sp>
      <p:sp>
        <p:nvSpPr>
          <p:cNvPr id="84" name="Shape 84"/>
          <p:cNvSpPr>
            <a:spLocks noGrp="1"/>
          </p:cNvSpPr>
          <p:nvPr>
            <p:ph type="pic" sz="quarter" idx="13"/>
          </p:nvPr>
        </p:nvSpPr>
        <p:spPr>
          <a:xfrm>
            <a:off x="15798800" y="6870700"/>
            <a:ext cx="7404100" cy="5549900"/>
          </a:xfrm>
          <a:prstGeom prst="rect">
            <a:avLst/>
          </a:prstGeom>
          <a:ln w="9525">
            <a:round/>
          </a:ln>
        </p:spPr>
        <p:txBody>
          <a:bodyPr lIns="91439" tIns="45719" rIns="91439" bIns="45719" anchor="t">
            <a:noAutofit/>
          </a:bodyPr>
          <a:lstStyle/>
          <a:p>
            <a:endParaRPr dirty="0"/>
          </a:p>
        </p:txBody>
      </p:sp>
      <p:sp>
        <p:nvSpPr>
          <p:cNvPr id="85" name="Shape 85"/>
          <p:cNvSpPr>
            <a:spLocks noGrp="1"/>
          </p:cNvSpPr>
          <p:nvPr>
            <p:ph type="pic" sz="quarter" idx="14"/>
          </p:nvPr>
        </p:nvSpPr>
        <p:spPr>
          <a:xfrm>
            <a:off x="15798800" y="952500"/>
            <a:ext cx="7404100" cy="5549900"/>
          </a:xfrm>
          <a:prstGeom prst="rect">
            <a:avLst/>
          </a:prstGeom>
          <a:ln w="9525">
            <a:round/>
          </a:ln>
        </p:spPr>
        <p:txBody>
          <a:bodyPr lIns="91439" tIns="45719" rIns="91439" bIns="45719" anchor="t">
            <a:noAutofit/>
          </a:bodyPr>
          <a:lstStyle/>
          <a:p>
            <a:endParaRPr dirty="0"/>
          </a:p>
        </p:txBody>
      </p:sp>
      <p:sp>
        <p:nvSpPr>
          <p:cNvPr id="86" name="Shape 86"/>
          <p:cNvSpPr>
            <a:spLocks noGrp="1"/>
          </p:cNvSpPr>
          <p:nvPr>
            <p:ph type="pic" idx="15"/>
          </p:nvPr>
        </p:nvSpPr>
        <p:spPr>
          <a:xfrm>
            <a:off x="1206500" y="952500"/>
            <a:ext cx="14173200" cy="11468100"/>
          </a:xfrm>
          <a:prstGeom prst="rect">
            <a:avLst/>
          </a:prstGeom>
          <a:ln w="9525">
            <a:round/>
          </a:ln>
        </p:spPr>
        <p:txBody>
          <a:bodyPr lIns="91439" tIns="45719" rIns="91439" bIns="45719" anchor="t">
            <a:noAutofit/>
          </a:bodyPr>
          <a:lstStyle/>
          <a:p>
            <a:endParaRPr dirty="0"/>
          </a:p>
        </p:txBody>
      </p:sp>
      <p:sp>
        <p:nvSpPr>
          <p:cNvPr id="87" name="Shape 87"/>
          <p:cNvSpPr>
            <a:spLocks noGrp="1"/>
          </p:cNvSpPr>
          <p:nvPr>
            <p:ph type="sldNum" sz="quarter" idx="2"/>
          </p:nvPr>
        </p:nvSpPr>
        <p:spPr>
          <a:xfrm>
            <a:off x="23724221" y="13125450"/>
            <a:ext cx="368504" cy="387070"/>
          </a:xfrm>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4" name="Shape 94"/>
          <p:cNvSpPr>
            <a:spLocks noGrp="1"/>
          </p:cNvSpPr>
          <p:nvPr>
            <p:ph type="body" sz="quarter" idx="13"/>
          </p:nvPr>
        </p:nvSpPr>
        <p:spPr>
          <a:xfrm>
            <a:off x="2387600" y="8966200"/>
            <a:ext cx="19621500" cy="585521"/>
          </a:xfrm>
          <a:prstGeom prst="rect">
            <a:avLst/>
          </a:prstGeom>
        </p:spPr>
        <p:txBody>
          <a:bodyPr anchor="t">
            <a:spAutoFit/>
          </a:bodyPr>
          <a:lstStyle>
            <a:lvl1pPr marL="0" indent="0" algn="ctr">
              <a:spcBef>
                <a:spcPts val="0"/>
              </a:spcBef>
              <a:buSzTx/>
              <a:buNone/>
              <a:defRPr sz="3200" i="1">
                <a:solidFill>
                  <a:srgbClr val="73BFFF"/>
                </a:solidFill>
                <a:effectLst>
                  <a:outerShdw blurRad="38100" dist="36285" dir="2700000" rotWithShape="0">
                    <a:srgbClr val="000000">
                      <a:alpha val="48000"/>
                    </a:srgbClr>
                  </a:outerShdw>
                </a:effectLst>
                <a:latin typeface="Helvetica Neue"/>
                <a:ea typeface="Helvetica Neue"/>
                <a:cs typeface="Helvetica Neue"/>
                <a:sym typeface="Helvetica Neue"/>
              </a:defRPr>
            </a:lvl1pPr>
          </a:lstStyle>
          <a:p>
            <a:r>
              <a:t>–Johnny Appleseed</a:t>
            </a:r>
          </a:p>
        </p:txBody>
      </p:sp>
      <p:sp>
        <p:nvSpPr>
          <p:cNvPr id="95" name="Shape 95"/>
          <p:cNvSpPr>
            <a:spLocks noGrp="1"/>
          </p:cNvSpPr>
          <p:nvPr>
            <p:ph type="body" sz="quarter" idx="14"/>
          </p:nvPr>
        </p:nvSpPr>
        <p:spPr>
          <a:xfrm>
            <a:off x="2387600" y="6059289"/>
            <a:ext cx="19621500" cy="850901"/>
          </a:xfrm>
          <a:prstGeom prst="rect">
            <a:avLst/>
          </a:prstGeom>
        </p:spPr>
        <p:txBody>
          <a:bodyPr>
            <a:spAutoFit/>
          </a:bodyPr>
          <a:lstStyle>
            <a:lvl1pPr marL="0" indent="0" algn="ctr">
              <a:spcBef>
                <a:spcPts val="0"/>
              </a:spcBef>
              <a:buSzTx/>
              <a:buNone/>
              <a:defRPr>
                <a:effectLst>
                  <a:outerShdw blurRad="38100" dist="54428" dir="2700000" rotWithShape="0">
                    <a:srgbClr val="000000">
                      <a:alpha val="48000"/>
                    </a:srgbClr>
                  </a:outerShdw>
                </a:effectLst>
              </a:defRPr>
            </a:lvl1pPr>
          </a:lstStyle>
          <a:p>
            <a:r>
              <a:t>“Type a quote here.” </a:t>
            </a:r>
          </a:p>
        </p:txBody>
      </p:sp>
      <p:sp>
        <p:nvSpPr>
          <p:cNvPr id="96" name="Shape 96"/>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3" name="Shape 103"/>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4" name="Shape 104"/>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1473200" y="1930400"/>
            <a:ext cx="21437600" cy="9855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buBlip>
                <a:blip r:embed="rId13"/>
              </a:buBlip>
            </a:lvl1pPr>
            <a:lvl2pPr>
              <a:buBlip>
                <a:blip r:embed="rId13"/>
              </a:buBlip>
            </a:lvl2pPr>
            <a:lvl3pPr>
              <a:buBlip>
                <a:blip r:embed="rId13"/>
              </a:buBlip>
            </a:lvl3pPr>
            <a:lvl4pPr>
              <a:buBlip>
                <a:blip r:embed="rId13"/>
              </a:buBlip>
            </a:lvl4pPr>
            <a:lvl5pPr>
              <a:buBlip>
                <a:blip r:embed="rId13"/>
              </a:buBlip>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 name="Shape 3"/>
          <p:cNvSpPr>
            <a:spLocks noGrp="1"/>
          </p:cNvSpPr>
          <p:nvPr>
            <p:ph type="title"/>
          </p:nvPr>
        </p:nvSpPr>
        <p:spPr>
          <a:xfrm>
            <a:off x="1473200" y="355600"/>
            <a:ext cx="214376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Shape 4"/>
          <p:cNvSpPr>
            <a:spLocks noGrp="1"/>
          </p:cNvSpPr>
          <p:nvPr>
            <p:ph type="sldNum" sz="quarter" idx="2"/>
          </p:nvPr>
        </p:nvSpPr>
        <p:spPr>
          <a:xfrm>
            <a:off x="23721936" y="13125450"/>
            <a:ext cx="368504" cy="387070"/>
          </a:xfrm>
          <a:prstGeom prst="rect">
            <a:avLst/>
          </a:prstGeom>
          <a:ln w="12700">
            <a:miter lim="400000"/>
          </a:ln>
        </p:spPr>
        <p:txBody>
          <a:bodyPr wrap="none" lIns="50800" tIns="50800" rIns="50800" bIns="50800">
            <a:spAutoFit/>
          </a:bodyPr>
          <a:lstStyle>
            <a:lvl1pPr algn="r">
              <a:defRPr sz="1800" b="1">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t>‹#›</a:t>
            </a:fld>
            <a:endParaRPr dirty="0"/>
          </a:p>
        </p:txBody>
      </p:sp>
      <p:pic>
        <p:nvPicPr>
          <p:cNvPr id="5" name="Picture 4"/>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973" t="20921" r="26192" b="35956"/>
          <a:stretch/>
        </p:blipFill>
        <p:spPr>
          <a:xfrm>
            <a:off x="22352000" y="11709400"/>
            <a:ext cx="1778000" cy="1676400"/>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marL="0" marR="0" indent="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titleStyle>
    <p:bodyStyle>
      <a:lvl1pPr marL="63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bodyStyle>
    <p:otherStyle>
      <a:lvl1pPr marL="0" marR="0" indent="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1pPr>
      <a:lvl2pPr marL="0" marR="0" indent="228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2pPr>
      <a:lvl3pPr marL="0" marR="0" indent="457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3pPr>
      <a:lvl4pPr marL="0" marR="0" indent="685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4pPr>
      <a:lvl5pPr marL="0" marR="0" indent="9144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5pPr>
      <a:lvl6pPr marL="0" marR="0" indent="11430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6pPr>
      <a:lvl7pPr marL="0" marR="0" indent="1371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7pPr>
      <a:lvl8pPr marL="0" marR="0" indent="1600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8pPr>
      <a:lvl9pPr marL="0" marR="0" indent="1828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ctrTitle"/>
          </p:nvPr>
        </p:nvSpPr>
        <p:spPr>
          <a:xfrm>
            <a:off x="6590334" y="8236384"/>
            <a:ext cx="11203332" cy="1037791"/>
          </a:xfrm>
          <a:prstGeom prst="rect">
            <a:avLst/>
          </a:prstGeom>
        </p:spPr>
        <p:txBody>
          <a:bodyPr>
            <a:normAutofit fontScale="90000"/>
          </a:bodyPr>
          <a:lstStyle>
            <a:lvl1pPr algn="ctr" defTabSz="511809">
              <a:defRPr sz="6200">
                <a:effectLst>
                  <a:outerShdw blurRad="31496" dist="23622" dir="5400000" rotWithShape="0">
                    <a:srgbClr val="000000"/>
                  </a:outerShdw>
                </a:effectLst>
              </a:defRPr>
            </a:lvl1pPr>
          </a:lstStyle>
          <a:p>
            <a:r>
              <a:rPr lang="en-US" dirty="0"/>
              <a:t>Algorithms &amp; Performance</a:t>
            </a:r>
            <a:endParaRPr dirty="0"/>
          </a:p>
        </p:txBody>
      </p:sp>
      <p:pic>
        <p:nvPicPr>
          <p:cNvPr id="121" name="image3.png"/>
          <p:cNvPicPr>
            <a:picLocks noChangeAspect="1"/>
          </p:cNvPicPr>
          <p:nvPr/>
        </p:nvPicPr>
        <p:blipFill>
          <a:blip r:embed="rId2"/>
          <a:stretch>
            <a:fillRect/>
          </a:stretch>
        </p:blipFill>
        <p:spPr>
          <a:xfrm>
            <a:off x="4098207" y="5372088"/>
            <a:ext cx="16187586" cy="297182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0" y="355600"/>
            <a:ext cx="21437600" cy="1549400"/>
          </a:xfrm>
        </p:spPr>
        <p:txBody>
          <a:bodyPr>
            <a:normAutofit fontScale="90000"/>
          </a:bodyPr>
          <a:lstStyle/>
          <a:p>
            <a:r>
              <a:rPr lang="en-US" dirty="0"/>
              <a:t>Time Complexity/Big O Notation</a:t>
            </a:r>
          </a:p>
        </p:txBody>
      </p:sp>
      <p:pic>
        <p:nvPicPr>
          <p:cNvPr id="5" name="Picture 2" descr="http://www.cpp.edu/~ftang/courses/CS240/lectures/img/alg-ta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327030"/>
            <a:ext cx="19221450" cy="10034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96702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 Notation</a:t>
            </a:r>
          </a:p>
        </p:txBody>
      </p:sp>
      <p:sp>
        <p:nvSpPr>
          <p:cNvPr id="3" name="Text Placeholder 2"/>
          <p:cNvSpPr>
            <a:spLocks noGrp="1"/>
          </p:cNvSpPr>
          <p:nvPr>
            <p:ph type="body" idx="1"/>
          </p:nvPr>
        </p:nvSpPr>
        <p:spPr/>
        <p:txBody>
          <a:bodyPr>
            <a:normAutofit lnSpcReduction="10000"/>
          </a:bodyPr>
          <a:lstStyle/>
          <a:p>
            <a:r>
              <a:rPr lang="en-US" dirty="0">
                <a:solidFill>
                  <a:srgbClr val="92D050"/>
                </a:solidFill>
              </a:rPr>
              <a:t>O(1) constant time</a:t>
            </a:r>
            <a:r>
              <a:rPr lang="en-US" dirty="0"/>
              <a:t>: the running time is constant, and it’s not affected by the input size</a:t>
            </a:r>
          </a:p>
          <a:p>
            <a:r>
              <a:rPr lang="en-US" dirty="0">
                <a:solidFill>
                  <a:srgbClr val="92D050"/>
                </a:solidFill>
              </a:rPr>
              <a:t>O(log n) logarithmic time</a:t>
            </a:r>
            <a:r>
              <a:rPr lang="en-US" dirty="0"/>
              <a:t>: divides the problem into sub problems with the same size (i.e. binary search)</a:t>
            </a:r>
          </a:p>
          <a:p>
            <a:r>
              <a:rPr lang="en-US" dirty="0">
                <a:solidFill>
                  <a:srgbClr val="92D050"/>
                </a:solidFill>
              </a:rPr>
              <a:t>O(n) linear time</a:t>
            </a:r>
            <a:r>
              <a:rPr lang="en-US" dirty="0"/>
              <a:t>: an algorithm that accepts n input size will perform n operations as well</a:t>
            </a:r>
          </a:p>
          <a:p>
            <a:r>
              <a:rPr lang="en-US" dirty="0">
                <a:solidFill>
                  <a:srgbClr val="92D050"/>
                </a:solidFill>
              </a:rPr>
              <a:t>O(n log n) </a:t>
            </a:r>
            <a:r>
              <a:rPr lang="en-US" dirty="0" err="1">
                <a:solidFill>
                  <a:srgbClr val="92D050"/>
                </a:solidFill>
              </a:rPr>
              <a:t>linearithmic</a:t>
            </a:r>
            <a:r>
              <a:rPr lang="en-US" dirty="0">
                <a:solidFill>
                  <a:srgbClr val="92D050"/>
                </a:solidFill>
              </a:rPr>
              <a:t> time</a:t>
            </a:r>
            <a:r>
              <a:rPr lang="en-US" dirty="0"/>
              <a:t>: divide and conquer; divides the problem into sub problems recursively and then merges them in n time.</a:t>
            </a:r>
          </a:p>
        </p:txBody>
      </p:sp>
    </p:spTree>
    <p:extLst>
      <p:ext uri="{BB962C8B-B14F-4D97-AF65-F5344CB8AC3E}">
        <p14:creationId xmlns:p14="http://schemas.microsoft.com/office/powerpoint/2010/main" val="34009264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 Notation</a:t>
            </a:r>
          </a:p>
        </p:txBody>
      </p:sp>
      <p:sp>
        <p:nvSpPr>
          <p:cNvPr id="3" name="Text Placeholder 2"/>
          <p:cNvSpPr>
            <a:spLocks noGrp="1"/>
          </p:cNvSpPr>
          <p:nvPr>
            <p:ph type="body" idx="1"/>
          </p:nvPr>
        </p:nvSpPr>
        <p:spPr/>
        <p:txBody>
          <a:bodyPr>
            <a:normAutofit lnSpcReduction="10000"/>
          </a:bodyPr>
          <a:lstStyle/>
          <a:p>
            <a:r>
              <a:rPr lang="en-US" dirty="0">
                <a:solidFill>
                  <a:srgbClr val="92D050"/>
                </a:solidFill>
              </a:rPr>
              <a:t>O(n²) quadratic time</a:t>
            </a:r>
            <a:r>
              <a:rPr lang="en-US" dirty="0"/>
              <a:t>: performance is directly proportional to the square size of the input data. A nested iteration is a good example of this.</a:t>
            </a:r>
          </a:p>
          <a:p>
            <a:r>
              <a:rPr lang="en-US" dirty="0">
                <a:solidFill>
                  <a:srgbClr val="92D050"/>
                </a:solidFill>
              </a:rPr>
              <a:t>O(n³) cubic time</a:t>
            </a:r>
            <a:r>
              <a:rPr lang="en-US" dirty="0"/>
              <a:t>: same as quadratic time, except it will have a deeper nested iteration. </a:t>
            </a:r>
          </a:p>
          <a:p>
            <a:r>
              <a:rPr lang="en-US" dirty="0">
                <a:solidFill>
                  <a:srgbClr val="92D050"/>
                </a:solidFill>
              </a:rPr>
              <a:t>O(2</a:t>
            </a:r>
            <a:r>
              <a:rPr lang="en-US" baseline="30000" dirty="0">
                <a:solidFill>
                  <a:srgbClr val="92D050"/>
                </a:solidFill>
                <a:effectLst/>
              </a:rPr>
              <a:t>n</a:t>
            </a:r>
            <a:r>
              <a:rPr lang="en-US" dirty="0">
                <a:solidFill>
                  <a:srgbClr val="92D050"/>
                </a:solidFill>
              </a:rPr>
              <a:t>) exponential time</a:t>
            </a:r>
            <a:r>
              <a:rPr lang="en-US" dirty="0"/>
              <a:t>: growth doubles with each addition to the input data set. (i.e. Brute force algorithm)</a:t>
            </a:r>
          </a:p>
          <a:p>
            <a:r>
              <a:rPr lang="en-US" dirty="0">
                <a:solidFill>
                  <a:srgbClr val="92D050"/>
                </a:solidFill>
              </a:rPr>
              <a:t>O(n!) factorial time</a:t>
            </a:r>
            <a:r>
              <a:rPr lang="en-US" dirty="0"/>
              <a:t>: product of all positive integers less than or equal to n. (i.e. Traveling Salesman problem)</a:t>
            </a:r>
          </a:p>
        </p:txBody>
      </p:sp>
    </p:spTree>
    <p:extLst>
      <p:ext uri="{BB962C8B-B14F-4D97-AF65-F5344CB8AC3E}">
        <p14:creationId xmlns:p14="http://schemas.microsoft.com/office/powerpoint/2010/main" val="116350269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Big O Rules</a:t>
            </a:r>
          </a:p>
        </p:txBody>
      </p:sp>
      <p:sp>
        <p:nvSpPr>
          <p:cNvPr id="3" name="Text Placeholder 2"/>
          <p:cNvSpPr>
            <a:spLocks noGrp="1"/>
          </p:cNvSpPr>
          <p:nvPr>
            <p:ph type="body" idx="1"/>
          </p:nvPr>
        </p:nvSpPr>
        <p:spPr/>
        <p:txBody>
          <a:bodyPr/>
          <a:lstStyle/>
          <a:p>
            <a:r>
              <a:rPr lang="en-US" dirty="0"/>
              <a:t>Keep the fastest growing term and discard the lower terms and constants (remember, we are looking for worst-case scenario)</a:t>
            </a:r>
          </a:p>
          <a:p>
            <a:r>
              <a:rPr lang="en-US" dirty="0"/>
              <a:t>Ignore coefficients </a:t>
            </a:r>
          </a:p>
          <a:p>
            <a:pPr lvl="1"/>
            <a:r>
              <a:rPr lang="en-US" dirty="0"/>
              <a:t>For example, 5n</a:t>
            </a:r>
            <a:r>
              <a:rPr lang="en-US" dirty="0">
                <a:cs typeface="Times New Roman" panose="02020603050405020304" pitchFamily="18" charset="0"/>
              </a:rPr>
              <a:t>² is the same as saying O(</a:t>
            </a:r>
            <a:r>
              <a:rPr lang="en-US" dirty="0"/>
              <a:t>n</a:t>
            </a:r>
            <a:r>
              <a:rPr lang="en-US" dirty="0">
                <a:cs typeface="Times New Roman" panose="02020603050405020304" pitchFamily="18" charset="0"/>
              </a:rPr>
              <a:t>²)</a:t>
            </a:r>
            <a:endParaRPr lang="en-US" dirty="0"/>
          </a:p>
          <a:p>
            <a:r>
              <a:rPr lang="en-US" dirty="0"/>
              <a:t>Base of logarithm is not important</a:t>
            </a:r>
          </a:p>
          <a:p>
            <a:pPr lvl="1"/>
            <a:r>
              <a:rPr lang="en-US" dirty="0"/>
              <a:t>For example, 8log</a:t>
            </a:r>
            <a:r>
              <a:rPr lang="en-US" dirty="0">
                <a:cs typeface="Times New Roman" panose="02020603050405020304" pitchFamily="18" charset="0"/>
              </a:rPr>
              <a:t>₂n is the same as saying O(</a:t>
            </a:r>
            <a:r>
              <a:rPr lang="en-US" dirty="0"/>
              <a:t>log n</a:t>
            </a:r>
            <a:r>
              <a:rPr lang="en-US" dirty="0">
                <a:cs typeface="Times New Roman" panose="02020603050405020304" pitchFamily="18" charset="0"/>
              </a:rPr>
              <a:t>)</a:t>
            </a:r>
          </a:p>
        </p:txBody>
      </p:sp>
    </p:spTree>
    <p:extLst>
      <p:ext uri="{BB962C8B-B14F-4D97-AF65-F5344CB8AC3E}">
        <p14:creationId xmlns:p14="http://schemas.microsoft.com/office/powerpoint/2010/main" val="30029868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84300" y="1342571"/>
            <a:ext cx="13748657" cy="10402848"/>
          </a:xfrm>
          <a:prstGeom prst="rect">
            <a:avLst/>
          </a:prstGeom>
          <a:noFill/>
        </p:spPr>
        <p:txBody>
          <a:bodyPr wrap="square" rtlCol="0">
            <a:spAutoFit/>
          </a:bodyPr>
          <a:lstStyle/>
          <a:p>
            <a:pPr algn="l"/>
            <a:endParaRPr lang="en-US" sz="3600" dirty="0">
              <a:solidFill>
                <a:schemeClr val="tx1"/>
              </a:solidFill>
            </a:endParaRPr>
          </a:p>
          <a:p>
            <a:pPr algn="l"/>
            <a:r>
              <a:rPr lang="en-US" sz="3600" dirty="0">
                <a:solidFill>
                  <a:schemeClr val="tx1"/>
                </a:solidFill>
              </a:rPr>
              <a:t>for (</a:t>
            </a:r>
            <a:r>
              <a:rPr lang="en-US" sz="3600" dirty="0" err="1">
                <a:solidFill>
                  <a:schemeClr val="tx1"/>
                </a:solidFill>
              </a:rPr>
              <a:t>int</a:t>
            </a:r>
            <a:r>
              <a:rPr lang="en-US" sz="3600" dirty="0">
                <a:solidFill>
                  <a:schemeClr val="tx1"/>
                </a:solidFill>
              </a:rPr>
              <a:t> </a:t>
            </a:r>
            <a:r>
              <a:rPr lang="en-US" sz="3600" dirty="0" err="1">
                <a:solidFill>
                  <a:schemeClr val="tx1"/>
                </a:solidFill>
              </a:rPr>
              <a:t>i</a:t>
            </a:r>
            <a:r>
              <a:rPr lang="en-US" sz="3600" dirty="0">
                <a:solidFill>
                  <a:schemeClr val="tx1"/>
                </a:solidFill>
              </a:rPr>
              <a:t> = 0; </a:t>
            </a:r>
            <a:r>
              <a:rPr lang="en-US" sz="3600" dirty="0" err="1">
                <a:solidFill>
                  <a:schemeClr val="tx1"/>
                </a:solidFill>
              </a:rPr>
              <a:t>i</a:t>
            </a:r>
            <a:r>
              <a:rPr lang="en-US" sz="3600" dirty="0">
                <a:solidFill>
                  <a:schemeClr val="tx1"/>
                </a:solidFill>
              </a:rPr>
              <a:t> &lt; n; </a:t>
            </a:r>
            <a:r>
              <a:rPr lang="en-US" sz="3600" dirty="0" err="1">
                <a:solidFill>
                  <a:schemeClr val="tx1"/>
                </a:solidFill>
              </a:rPr>
              <a:t>i</a:t>
            </a:r>
            <a:r>
              <a:rPr lang="en-US" sz="3600" dirty="0">
                <a:solidFill>
                  <a:schemeClr val="tx1"/>
                </a:solidFill>
              </a:rPr>
              <a:t>++) {</a:t>
            </a:r>
          </a:p>
          <a:p>
            <a:pPr algn="l"/>
            <a:r>
              <a:rPr lang="en-US" sz="3600" dirty="0">
                <a:solidFill>
                  <a:schemeClr val="tx1"/>
                </a:solidFill>
              </a:rPr>
              <a:t>    //logic</a:t>
            </a:r>
          </a:p>
          <a:p>
            <a:pPr algn="l"/>
            <a:r>
              <a:rPr lang="en-US" sz="3600" dirty="0">
                <a:solidFill>
                  <a:schemeClr val="tx1"/>
                </a:solidFill>
              </a:rPr>
              <a:t>}</a:t>
            </a:r>
          </a:p>
          <a:p>
            <a:pPr algn="l"/>
            <a:endParaRPr lang="en-US" sz="3600" dirty="0">
              <a:solidFill>
                <a:schemeClr val="tx1"/>
              </a:solidFill>
            </a:endParaRPr>
          </a:p>
          <a:p>
            <a:pPr algn="l"/>
            <a:r>
              <a:rPr lang="en-US" sz="3600" dirty="0">
                <a:solidFill>
                  <a:schemeClr val="tx1"/>
                </a:solidFill>
              </a:rPr>
              <a:t>for (</a:t>
            </a:r>
            <a:r>
              <a:rPr lang="en-US" sz="3600" dirty="0" err="1">
                <a:solidFill>
                  <a:schemeClr val="tx1"/>
                </a:solidFill>
              </a:rPr>
              <a:t>int</a:t>
            </a:r>
            <a:r>
              <a:rPr lang="en-US" sz="3600" dirty="0">
                <a:solidFill>
                  <a:schemeClr val="tx1"/>
                </a:solidFill>
              </a:rPr>
              <a:t> </a:t>
            </a:r>
            <a:r>
              <a:rPr lang="en-US" sz="3600" dirty="0" err="1">
                <a:solidFill>
                  <a:schemeClr val="tx1"/>
                </a:solidFill>
              </a:rPr>
              <a:t>i</a:t>
            </a:r>
            <a:r>
              <a:rPr lang="en-US" sz="3600" dirty="0">
                <a:solidFill>
                  <a:schemeClr val="tx1"/>
                </a:solidFill>
              </a:rPr>
              <a:t> = 0; </a:t>
            </a:r>
            <a:r>
              <a:rPr lang="en-US" sz="3600" dirty="0" err="1">
                <a:solidFill>
                  <a:schemeClr val="tx1"/>
                </a:solidFill>
              </a:rPr>
              <a:t>i</a:t>
            </a:r>
            <a:r>
              <a:rPr lang="en-US" sz="3600" dirty="0">
                <a:solidFill>
                  <a:schemeClr val="tx1"/>
                </a:solidFill>
              </a:rPr>
              <a:t> &lt; (n*n*n*n*n); </a:t>
            </a:r>
            <a:r>
              <a:rPr lang="en-US" sz="3600" dirty="0" err="1">
                <a:solidFill>
                  <a:schemeClr val="tx1"/>
                </a:solidFill>
              </a:rPr>
              <a:t>i</a:t>
            </a:r>
            <a:r>
              <a:rPr lang="en-US" sz="3600" dirty="0">
                <a:solidFill>
                  <a:schemeClr val="tx1"/>
                </a:solidFill>
              </a:rPr>
              <a:t>++) {</a:t>
            </a:r>
          </a:p>
          <a:p>
            <a:pPr algn="l"/>
            <a:r>
              <a:rPr lang="en-US" sz="3600" dirty="0">
                <a:solidFill>
                  <a:schemeClr val="tx1"/>
                </a:solidFill>
              </a:rPr>
              <a:t>    //logic</a:t>
            </a:r>
          </a:p>
          <a:p>
            <a:pPr algn="l"/>
            <a:r>
              <a:rPr lang="en-US" sz="3600" dirty="0">
                <a:solidFill>
                  <a:schemeClr val="tx1"/>
                </a:solidFill>
              </a:rPr>
              <a:t>}</a:t>
            </a:r>
          </a:p>
          <a:p>
            <a:pPr algn="l"/>
            <a:endParaRPr lang="en-US" sz="3600" dirty="0">
              <a:solidFill>
                <a:schemeClr val="tx1"/>
              </a:solidFill>
            </a:endParaRPr>
          </a:p>
          <a:p>
            <a:pPr algn="l"/>
            <a:r>
              <a:rPr lang="en-US" sz="3600" dirty="0">
                <a:solidFill>
                  <a:schemeClr val="tx1"/>
                </a:solidFill>
              </a:rPr>
              <a:t>for (</a:t>
            </a:r>
            <a:r>
              <a:rPr lang="en-US" sz="3600" dirty="0" err="1">
                <a:solidFill>
                  <a:schemeClr val="tx1"/>
                </a:solidFill>
              </a:rPr>
              <a:t>int</a:t>
            </a:r>
            <a:r>
              <a:rPr lang="en-US" sz="3600" dirty="0">
                <a:solidFill>
                  <a:schemeClr val="tx1"/>
                </a:solidFill>
              </a:rPr>
              <a:t> </a:t>
            </a:r>
            <a:r>
              <a:rPr lang="en-US" sz="3600" dirty="0" err="1">
                <a:solidFill>
                  <a:schemeClr val="tx1"/>
                </a:solidFill>
              </a:rPr>
              <a:t>i</a:t>
            </a:r>
            <a:r>
              <a:rPr lang="en-US" sz="3600" dirty="0">
                <a:solidFill>
                  <a:schemeClr val="tx1"/>
                </a:solidFill>
              </a:rPr>
              <a:t> = 0; </a:t>
            </a:r>
            <a:r>
              <a:rPr lang="en-US" sz="3600" dirty="0" err="1">
                <a:solidFill>
                  <a:schemeClr val="tx1"/>
                </a:solidFill>
              </a:rPr>
              <a:t>i</a:t>
            </a:r>
            <a:r>
              <a:rPr lang="en-US" sz="3600" dirty="0">
                <a:solidFill>
                  <a:schemeClr val="tx1"/>
                </a:solidFill>
              </a:rPr>
              <a:t> &lt; (3*n*n*n*n*n) + (2*n*n*n); </a:t>
            </a:r>
            <a:r>
              <a:rPr lang="en-US" sz="3600" dirty="0" err="1">
                <a:solidFill>
                  <a:schemeClr val="tx1"/>
                </a:solidFill>
              </a:rPr>
              <a:t>i</a:t>
            </a:r>
            <a:r>
              <a:rPr lang="en-US" sz="3600" dirty="0">
                <a:solidFill>
                  <a:schemeClr val="tx1"/>
                </a:solidFill>
              </a:rPr>
              <a:t>++) {</a:t>
            </a:r>
          </a:p>
          <a:p>
            <a:pPr algn="l"/>
            <a:r>
              <a:rPr lang="en-US" sz="3600" dirty="0">
                <a:solidFill>
                  <a:schemeClr val="tx1"/>
                </a:solidFill>
              </a:rPr>
              <a:t>    //logic</a:t>
            </a:r>
          </a:p>
          <a:p>
            <a:pPr algn="l"/>
            <a:r>
              <a:rPr lang="en-US" sz="3600" dirty="0">
                <a:solidFill>
                  <a:schemeClr val="tx1"/>
                </a:solidFill>
              </a:rPr>
              <a:t>}</a:t>
            </a:r>
          </a:p>
          <a:p>
            <a:pPr algn="l"/>
            <a:endParaRPr lang="en-US" sz="3600" dirty="0">
              <a:solidFill>
                <a:schemeClr val="tx1"/>
              </a:solidFill>
            </a:endParaRPr>
          </a:p>
          <a:p>
            <a:pPr algn="l"/>
            <a:r>
              <a:rPr lang="en-US" sz="3600" dirty="0" err="1">
                <a:solidFill>
                  <a:schemeClr val="tx1"/>
                </a:solidFill>
              </a:rPr>
              <a:t>int</a:t>
            </a:r>
            <a:r>
              <a:rPr lang="en-US" sz="3600" dirty="0">
                <a:solidFill>
                  <a:schemeClr val="tx1"/>
                </a:solidFill>
              </a:rPr>
              <a:t> limit = (today == “Tuesday”) ? (n*n*n*n*n) : 2;</a:t>
            </a:r>
          </a:p>
          <a:p>
            <a:pPr algn="l"/>
            <a:r>
              <a:rPr lang="en-US" sz="3600" dirty="0">
                <a:solidFill>
                  <a:schemeClr val="tx1"/>
                </a:solidFill>
              </a:rPr>
              <a:t>for (</a:t>
            </a:r>
            <a:r>
              <a:rPr lang="en-US" sz="3600" dirty="0" err="1">
                <a:solidFill>
                  <a:schemeClr val="tx1"/>
                </a:solidFill>
              </a:rPr>
              <a:t>int</a:t>
            </a:r>
            <a:r>
              <a:rPr lang="en-US" sz="3600" dirty="0">
                <a:solidFill>
                  <a:schemeClr val="tx1"/>
                </a:solidFill>
              </a:rPr>
              <a:t> </a:t>
            </a:r>
            <a:r>
              <a:rPr lang="en-US" sz="3600" dirty="0" err="1">
                <a:solidFill>
                  <a:schemeClr val="tx1"/>
                </a:solidFill>
              </a:rPr>
              <a:t>i</a:t>
            </a:r>
            <a:r>
              <a:rPr lang="en-US" sz="3600" dirty="0">
                <a:solidFill>
                  <a:schemeClr val="tx1"/>
                </a:solidFill>
              </a:rPr>
              <a:t> = 0; </a:t>
            </a:r>
            <a:r>
              <a:rPr lang="en-US" sz="3600" dirty="0" err="1">
                <a:solidFill>
                  <a:schemeClr val="tx1"/>
                </a:solidFill>
              </a:rPr>
              <a:t>i</a:t>
            </a:r>
            <a:r>
              <a:rPr lang="en-US" sz="3600" dirty="0">
                <a:solidFill>
                  <a:schemeClr val="tx1"/>
                </a:solidFill>
              </a:rPr>
              <a:t> &lt; limit; </a:t>
            </a:r>
            <a:r>
              <a:rPr lang="en-US" sz="3600" dirty="0" err="1">
                <a:solidFill>
                  <a:schemeClr val="tx1"/>
                </a:solidFill>
              </a:rPr>
              <a:t>i</a:t>
            </a:r>
            <a:r>
              <a:rPr lang="en-US" sz="3600" dirty="0">
                <a:solidFill>
                  <a:schemeClr val="tx1"/>
                </a:solidFill>
              </a:rPr>
              <a:t>++) {</a:t>
            </a:r>
          </a:p>
          <a:p>
            <a:pPr algn="l"/>
            <a:r>
              <a:rPr lang="en-US" sz="3600" dirty="0">
                <a:solidFill>
                  <a:schemeClr val="tx1"/>
                </a:solidFill>
              </a:rPr>
              <a:t>    //logic</a:t>
            </a:r>
          </a:p>
          <a:p>
            <a:pPr algn="l"/>
            <a:r>
              <a:rPr lang="en-US" sz="3600" dirty="0">
                <a:solidFill>
                  <a:schemeClr val="tx1"/>
                </a:solidFill>
              </a:rPr>
              <a:t>}</a:t>
            </a:r>
          </a:p>
          <a:p>
            <a:pPr algn="l"/>
            <a:endParaRPr lang="en-US" dirty="0"/>
          </a:p>
        </p:txBody>
      </p:sp>
    </p:spTree>
    <p:extLst>
      <p:ext uri="{BB962C8B-B14F-4D97-AF65-F5344CB8AC3E}">
        <p14:creationId xmlns:p14="http://schemas.microsoft.com/office/powerpoint/2010/main" val="31524943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66601" y="1266371"/>
            <a:ext cx="10399486" cy="10402848"/>
          </a:xfrm>
          <a:prstGeom prst="rect">
            <a:avLst/>
          </a:prstGeom>
          <a:noFill/>
        </p:spPr>
        <p:txBody>
          <a:bodyPr wrap="square" rtlCol="0">
            <a:spAutoFit/>
          </a:bodyPr>
          <a:lstStyle/>
          <a:p>
            <a:pPr algn="l"/>
            <a:endParaRPr lang="en-US" sz="3600" dirty="0"/>
          </a:p>
          <a:p>
            <a:pPr algn="l"/>
            <a:r>
              <a:rPr lang="en-US" sz="3600" dirty="0"/>
              <a:t>for (</a:t>
            </a:r>
            <a:r>
              <a:rPr lang="en-US" sz="3600" dirty="0" err="1"/>
              <a:t>int</a:t>
            </a:r>
            <a:r>
              <a:rPr lang="en-US" sz="3600" dirty="0"/>
              <a:t> </a:t>
            </a:r>
            <a:r>
              <a:rPr lang="en-US" sz="3600" dirty="0" err="1"/>
              <a:t>i</a:t>
            </a:r>
            <a:r>
              <a:rPr lang="en-US" sz="3600" dirty="0"/>
              <a:t> = 0; </a:t>
            </a:r>
            <a:r>
              <a:rPr lang="en-US" sz="3600" dirty="0" err="1"/>
              <a:t>i</a:t>
            </a:r>
            <a:r>
              <a:rPr lang="en-US" sz="3600" dirty="0"/>
              <a:t> &lt; </a:t>
            </a:r>
            <a:r>
              <a:rPr lang="en-US" sz="3600" dirty="0">
                <a:solidFill>
                  <a:srgbClr val="FFC000"/>
                </a:solidFill>
              </a:rPr>
              <a:t>n</a:t>
            </a:r>
            <a:r>
              <a:rPr lang="en-US" sz="3600" dirty="0"/>
              <a:t>; </a:t>
            </a:r>
            <a:r>
              <a:rPr lang="en-US" sz="3600" dirty="0" err="1"/>
              <a:t>i</a:t>
            </a:r>
            <a:r>
              <a:rPr lang="en-US" sz="3600" dirty="0"/>
              <a:t>++) {</a:t>
            </a:r>
          </a:p>
          <a:p>
            <a:pPr algn="l"/>
            <a:r>
              <a:rPr lang="en-US" sz="3600" dirty="0"/>
              <a:t>    </a:t>
            </a:r>
            <a:r>
              <a:rPr lang="en-US" sz="3600" dirty="0" err="1"/>
              <a:t>Console.WriteLine</a:t>
            </a:r>
            <a:r>
              <a:rPr lang="en-US" sz="3600" dirty="0"/>
              <a:t>(“ </a:t>
            </a:r>
            <a:r>
              <a:rPr lang="en-US" sz="3600" dirty="0">
                <a:solidFill>
                  <a:srgbClr val="FFC000"/>
                </a:solidFill>
              </a:rPr>
              <a:t>Linear time: O(n) </a:t>
            </a:r>
            <a:r>
              <a:rPr lang="en-US" sz="3600" dirty="0"/>
              <a:t>”);</a:t>
            </a:r>
          </a:p>
          <a:p>
            <a:pPr algn="l"/>
            <a:r>
              <a:rPr lang="en-US" sz="3600" dirty="0"/>
              <a:t>}</a:t>
            </a:r>
          </a:p>
          <a:p>
            <a:pPr algn="l"/>
            <a:endParaRPr lang="en-US" sz="3600" dirty="0"/>
          </a:p>
          <a:p>
            <a:pPr algn="l"/>
            <a:r>
              <a:rPr lang="en-US" sz="3600" dirty="0"/>
              <a:t>for (</a:t>
            </a:r>
            <a:r>
              <a:rPr lang="en-US" sz="3600" dirty="0" err="1"/>
              <a:t>int</a:t>
            </a:r>
            <a:r>
              <a:rPr lang="en-US" sz="3600" dirty="0"/>
              <a:t> </a:t>
            </a:r>
            <a:r>
              <a:rPr lang="en-US" sz="3600" dirty="0" err="1"/>
              <a:t>i</a:t>
            </a:r>
            <a:r>
              <a:rPr lang="en-US" sz="3600" dirty="0"/>
              <a:t> = 0; </a:t>
            </a:r>
            <a:r>
              <a:rPr lang="en-US" sz="3600" dirty="0" err="1"/>
              <a:t>i</a:t>
            </a:r>
            <a:r>
              <a:rPr lang="en-US" sz="3600" dirty="0"/>
              <a:t> &lt; </a:t>
            </a:r>
            <a:r>
              <a:rPr lang="en-US" sz="3600" dirty="0">
                <a:solidFill>
                  <a:srgbClr val="FFC000"/>
                </a:solidFill>
              </a:rPr>
              <a:t>(n*n*n*n*n)</a:t>
            </a:r>
            <a:r>
              <a:rPr lang="en-US" sz="3600" dirty="0"/>
              <a:t>; </a:t>
            </a:r>
            <a:r>
              <a:rPr lang="en-US" sz="3600" dirty="0" err="1"/>
              <a:t>i</a:t>
            </a:r>
            <a:r>
              <a:rPr lang="en-US" sz="3600" dirty="0"/>
              <a:t>++) {</a:t>
            </a:r>
          </a:p>
          <a:p>
            <a:pPr algn="l"/>
            <a:r>
              <a:rPr lang="en-US" sz="3600" dirty="0"/>
              <a:t>    </a:t>
            </a:r>
            <a:r>
              <a:rPr lang="en-US" sz="3600" dirty="0" err="1"/>
              <a:t>Console.WriteLine</a:t>
            </a:r>
            <a:r>
              <a:rPr lang="en-US" sz="3600" dirty="0"/>
              <a:t>(“ </a:t>
            </a:r>
            <a:r>
              <a:rPr lang="en-US" sz="3600" dirty="0">
                <a:solidFill>
                  <a:srgbClr val="FFC000"/>
                </a:solidFill>
              </a:rPr>
              <a:t>Polynomial time: O(n</a:t>
            </a:r>
            <a:r>
              <a:rPr lang="en-US" sz="3600" baseline="30000" dirty="0">
                <a:solidFill>
                  <a:srgbClr val="FFC000"/>
                </a:solidFill>
              </a:rPr>
              <a:t>5</a:t>
            </a:r>
            <a:r>
              <a:rPr lang="en-US" sz="3600" dirty="0">
                <a:solidFill>
                  <a:srgbClr val="FFC000"/>
                </a:solidFill>
              </a:rPr>
              <a:t>) </a:t>
            </a:r>
            <a:r>
              <a:rPr lang="en-US" sz="3600" dirty="0"/>
              <a:t>”);</a:t>
            </a:r>
          </a:p>
          <a:p>
            <a:pPr algn="l"/>
            <a:r>
              <a:rPr lang="en-US" sz="3600" dirty="0"/>
              <a:t>}</a:t>
            </a:r>
          </a:p>
          <a:p>
            <a:pPr algn="l"/>
            <a:endParaRPr lang="en-US" sz="3600" dirty="0"/>
          </a:p>
          <a:p>
            <a:pPr algn="l"/>
            <a:r>
              <a:rPr lang="en-US" sz="3600" dirty="0"/>
              <a:t>for (</a:t>
            </a:r>
            <a:r>
              <a:rPr lang="en-US" sz="3600" dirty="0" err="1"/>
              <a:t>int</a:t>
            </a:r>
            <a:r>
              <a:rPr lang="en-US" sz="3600" dirty="0"/>
              <a:t> </a:t>
            </a:r>
            <a:r>
              <a:rPr lang="en-US" sz="3600" dirty="0" err="1"/>
              <a:t>i</a:t>
            </a:r>
            <a:r>
              <a:rPr lang="en-US" sz="3600" dirty="0"/>
              <a:t> = 0; </a:t>
            </a:r>
            <a:r>
              <a:rPr lang="en-US" sz="3600" dirty="0" err="1"/>
              <a:t>i</a:t>
            </a:r>
            <a:r>
              <a:rPr lang="en-US" sz="3600" dirty="0"/>
              <a:t> &lt; </a:t>
            </a:r>
            <a:r>
              <a:rPr lang="en-US" sz="3600" dirty="0">
                <a:solidFill>
                  <a:srgbClr val="FFC000"/>
                </a:solidFill>
              </a:rPr>
              <a:t>(3*n*n*n*n*n) + (2*n*n*n)</a:t>
            </a:r>
            <a:r>
              <a:rPr lang="en-US" sz="3600" dirty="0"/>
              <a:t>;</a:t>
            </a:r>
            <a:r>
              <a:rPr lang="en-US" sz="3600" dirty="0">
                <a:solidFill>
                  <a:srgbClr val="FFC000"/>
                </a:solidFill>
              </a:rPr>
              <a:t> </a:t>
            </a:r>
            <a:r>
              <a:rPr lang="en-US" sz="3600" dirty="0" err="1"/>
              <a:t>i</a:t>
            </a:r>
            <a:r>
              <a:rPr lang="en-US" sz="3600" dirty="0"/>
              <a:t>++) {</a:t>
            </a:r>
          </a:p>
          <a:p>
            <a:pPr algn="l"/>
            <a:r>
              <a:rPr lang="en-US" sz="3600" dirty="0"/>
              <a:t>    </a:t>
            </a:r>
            <a:r>
              <a:rPr lang="en-US" sz="3600" dirty="0" err="1"/>
              <a:t>Console.WriteLine</a:t>
            </a:r>
            <a:r>
              <a:rPr lang="en-US" sz="3600" dirty="0"/>
              <a:t>(“ </a:t>
            </a:r>
            <a:r>
              <a:rPr lang="en-US" sz="3600" dirty="0">
                <a:solidFill>
                  <a:srgbClr val="FFC000"/>
                </a:solidFill>
              </a:rPr>
              <a:t>Polynomial time: O(n</a:t>
            </a:r>
            <a:r>
              <a:rPr lang="en-US" sz="3600" baseline="30000" dirty="0">
                <a:solidFill>
                  <a:srgbClr val="FFC000"/>
                </a:solidFill>
              </a:rPr>
              <a:t>5</a:t>
            </a:r>
            <a:r>
              <a:rPr lang="en-US" sz="3600" dirty="0">
                <a:solidFill>
                  <a:srgbClr val="FFC000"/>
                </a:solidFill>
              </a:rPr>
              <a:t>) </a:t>
            </a:r>
            <a:r>
              <a:rPr lang="en-US" sz="3600" dirty="0"/>
              <a:t>”);</a:t>
            </a:r>
          </a:p>
          <a:p>
            <a:pPr algn="l"/>
            <a:r>
              <a:rPr lang="en-US" sz="3600" dirty="0"/>
              <a:t>}</a:t>
            </a:r>
          </a:p>
          <a:p>
            <a:pPr algn="l"/>
            <a:endParaRPr lang="en-US" sz="3600" dirty="0"/>
          </a:p>
          <a:p>
            <a:pPr algn="l"/>
            <a:r>
              <a:rPr lang="en-US" sz="3600" dirty="0" err="1"/>
              <a:t>int</a:t>
            </a:r>
            <a:r>
              <a:rPr lang="en-US" sz="3600" dirty="0"/>
              <a:t> limit = (today == “Tuesday”) ? </a:t>
            </a:r>
            <a:r>
              <a:rPr lang="en-US" sz="3600" dirty="0">
                <a:solidFill>
                  <a:srgbClr val="FFC000"/>
                </a:solidFill>
              </a:rPr>
              <a:t>(n*n*n*n*n)</a:t>
            </a:r>
            <a:r>
              <a:rPr lang="en-US" sz="3600" dirty="0"/>
              <a:t> : 2;</a:t>
            </a:r>
          </a:p>
          <a:p>
            <a:pPr algn="l"/>
            <a:r>
              <a:rPr lang="en-US" sz="3600" dirty="0"/>
              <a:t>for (</a:t>
            </a:r>
            <a:r>
              <a:rPr lang="en-US" sz="3600" dirty="0" err="1"/>
              <a:t>int</a:t>
            </a:r>
            <a:r>
              <a:rPr lang="en-US" sz="3600" dirty="0"/>
              <a:t> </a:t>
            </a:r>
            <a:r>
              <a:rPr lang="en-US" sz="3600" dirty="0" err="1"/>
              <a:t>i</a:t>
            </a:r>
            <a:r>
              <a:rPr lang="en-US" sz="3600" dirty="0"/>
              <a:t> = 0; </a:t>
            </a:r>
            <a:r>
              <a:rPr lang="en-US" sz="3600" dirty="0" err="1"/>
              <a:t>i</a:t>
            </a:r>
            <a:r>
              <a:rPr lang="en-US" sz="3600" dirty="0"/>
              <a:t> &lt; limit; </a:t>
            </a:r>
            <a:r>
              <a:rPr lang="en-US" sz="3600" dirty="0" err="1"/>
              <a:t>i</a:t>
            </a:r>
            <a:r>
              <a:rPr lang="en-US" sz="3600" dirty="0"/>
              <a:t>++) {</a:t>
            </a:r>
          </a:p>
          <a:p>
            <a:pPr algn="l"/>
            <a:r>
              <a:rPr lang="en-US" sz="3600" dirty="0"/>
              <a:t>    </a:t>
            </a:r>
            <a:r>
              <a:rPr lang="en-US" sz="3600" dirty="0" err="1"/>
              <a:t>Console.WriteLine</a:t>
            </a:r>
            <a:r>
              <a:rPr lang="en-US" sz="3600" dirty="0"/>
              <a:t>(“ </a:t>
            </a:r>
            <a:r>
              <a:rPr lang="en-US" sz="3600" dirty="0">
                <a:solidFill>
                  <a:srgbClr val="FFC000"/>
                </a:solidFill>
              </a:rPr>
              <a:t>Polynomial time: O(n</a:t>
            </a:r>
            <a:r>
              <a:rPr lang="en-US" sz="3600" baseline="30000" dirty="0">
                <a:solidFill>
                  <a:srgbClr val="FFC000"/>
                </a:solidFill>
              </a:rPr>
              <a:t>5</a:t>
            </a:r>
            <a:r>
              <a:rPr lang="en-US" sz="3600" dirty="0">
                <a:solidFill>
                  <a:srgbClr val="FFC000"/>
                </a:solidFill>
              </a:rPr>
              <a:t>) </a:t>
            </a:r>
            <a:r>
              <a:rPr lang="en-US" sz="3600" dirty="0"/>
              <a:t>”);</a:t>
            </a:r>
          </a:p>
          <a:p>
            <a:pPr algn="l"/>
            <a:r>
              <a:rPr lang="en-US" sz="3600" dirty="0"/>
              <a:t>}</a:t>
            </a:r>
          </a:p>
          <a:p>
            <a:pPr algn="l"/>
            <a:endParaRPr lang="en-US" dirty="0"/>
          </a:p>
        </p:txBody>
      </p:sp>
      <p:sp>
        <p:nvSpPr>
          <p:cNvPr id="6" name="TextBox 5"/>
          <p:cNvSpPr txBox="1"/>
          <p:nvPr/>
        </p:nvSpPr>
        <p:spPr>
          <a:xfrm>
            <a:off x="1384300" y="1342571"/>
            <a:ext cx="13748657" cy="10402848"/>
          </a:xfrm>
          <a:prstGeom prst="rect">
            <a:avLst/>
          </a:prstGeom>
          <a:noFill/>
        </p:spPr>
        <p:txBody>
          <a:bodyPr wrap="square" rtlCol="0">
            <a:spAutoFit/>
          </a:bodyPr>
          <a:lstStyle/>
          <a:p>
            <a:pPr algn="l"/>
            <a:endParaRPr lang="en-US" sz="3600" dirty="0"/>
          </a:p>
          <a:p>
            <a:pPr algn="l"/>
            <a:r>
              <a:rPr lang="en-US" sz="3600" dirty="0"/>
              <a:t>for (</a:t>
            </a:r>
            <a:r>
              <a:rPr lang="en-US" sz="3600" dirty="0" err="1"/>
              <a:t>int</a:t>
            </a:r>
            <a:r>
              <a:rPr lang="en-US" sz="3600" dirty="0"/>
              <a:t> </a:t>
            </a:r>
            <a:r>
              <a:rPr lang="en-US" sz="3600" dirty="0" err="1"/>
              <a:t>i</a:t>
            </a:r>
            <a:r>
              <a:rPr lang="en-US" sz="3600" dirty="0"/>
              <a:t> = 0; </a:t>
            </a:r>
            <a:r>
              <a:rPr lang="en-US" sz="3600" dirty="0" err="1"/>
              <a:t>i</a:t>
            </a:r>
            <a:r>
              <a:rPr lang="en-US" sz="3600" dirty="0"/>
              <a:t> &lt; </a:t>
            </a:r>
            <a:r>
              <a:rPr lang="en-US" sz="3600" dirty="0">
                <a:solidFill>
                  <a:srgbClr val="FFC000"/>
                </a:solidFill>
              </a:rPr>
              <a:t>n</a:t>
            </a:r>
            <a:r>
              <a:rPr lang="en-US" sz="3600" dirty="0"/>
              <a:t>; </a:t>
            </a:r>
            <a:r>
              <a:rPr lang="en-US" sz="3600" dirty="0" err="1"/>
              <a:t>i</a:t>
            </a:r>
            <a:r>
              <a:rPr lang="en-US" sz="3600" dirty="0"/>
              <a:t>++) {</a:t>
            </a:r>
          </a:p>
          <a:p>
            <a:pPr algn="l"/>
            <a:r>
              <a:rPr lang="en-US" sz="3600" dirty="0"/>
              <a:t>    //logic</a:t>
            </a:r>
          </a:p>
          <a:p>
            <a:pPr algn="l"/>
            <a:r>
              <a:rPr lang="en-US" sz="3600" dirty="0"/>
              <a:t>}</a:t>
            </a:r>
          </a:p>
          <a:p>
            <a:pPr algn="l"/>
            <a:endParaRPr lang="en-US" sz="3600" dirty="0"/>
          </a:p>
          <a:p>
            <a:pPr algn="l"/>
            <a:r>
              <a:rPr lang="en-US" sz="3600" dirty="0"/>
              <a:t>for (</a:t>
            </a:r>
            <a:r>
              <a:rPr lang="en-US" sz="3600" dirty="0" err="1"/>
              <a:t>int</a:t>
            </a:r>
            <a:r>
              <a:rPr lang="en-US" sz="3600" dirty="0"/>
              <a:t> </a:t>
            </a:r>
            <a:r>
              <a:rPr lang="en-US" sz="3600" dirty="0" err="1"/>
              <a:t>i</a:t>
            </a:r>
            <a:r>
              <a:rPr lang="en-US" sz="3600" dirty="0"/>
              <a:t> = 0; </a:t>
            </a:r>
            <a:r>
              <a:rPr lang="en-US" sz="3600" dirty="0" err="1"/>
              <a:t>i</a:t>
            </a:r>
            <a:r>
              <a:rPr lang="en-US" sz="3600" dirty="0"/>
              <a:t> &lt; </a:t>
            </a:r>
            <a:r>
              <a:rPr lang="en-US" sz="3600" dirty="0">
                <a:solidFill>
                  <a:srgbClr val="FFC000"/>
                </a:solidFill>
              </a:rPr>
              <a:t>(n*n*n*n*n)</a:t>
            </a:r>
            <a:r>
              <a:rPr lang="en-US" sz="3600" dirty="0"/>
              <a:t>; </a:t>
            </a:r>
            <a:r>
              <a:rPr lang="en-US" sz="3600" dirty="0" err="1"/>
              <a:t>i</a:t>
            </a:r>
            <a:r>
              <a:rPr lang="en-US" sz="3600" dirty="0"/>
              <a:t>++) {</a:t>
            </a:r>
          </a:p>
          <a:p>
            <a:pPr algn="l"/>
            <a:r>
              <a:rPr lang="en-US" sz="3600" dirty="0"/>
              <a:t>    //logic</a:t>
            </a:r>
          </a:p>
          <a:p>
            <a:pPr algn="l"/>
            <a:r>
              <a:rPr lang="en-US" sz="3600" dirty="0"/>
              <a:t>}</a:t>
            </a:r>
          </a:p>
          <a:p>
            <a:pPr algn="l"/>
            <a:endParaRPr lang="en-US" sz="3600" dirty="0"/>
          </a:p>
          <a:p>
            <a:pPr algn="l"/>
            <a:r>
              <a:rPr lang="en-US" sz="3600" dirty="0"/>
              <a:t>for (</a:t>
            </a:r>
            <a:r>
              <a:rPr lang="en-US" sz="3600" dirty="0" err="1"/>
              <a:t>int</a:t>
            </a:r>
            <a:r>
              <a:rPr lang="en-US" sz="3600" dirty="0"/>
              <a:t> </a:t>
            </a:r>
            <a:r>
              <a:rPr lang="en-US" sz="3600" dirty="0" err="1"/>
              <a:t>i</a:t>
            </a:r>
            <a:r>
              <a:rPr lang="en-US" sz="3600" dirty="0"/>
              <a:t> = 0; </a:t>
            </a:r>
            <a:r>
              <a:rPr lang="en-US" sz="3600" dirty="0" err="1"/>
              <a:t>i</a:t>
            </a:r>
            <a:r>
              <a:rPr lang="en-US" sz="3600" dirty="0"/>
              <a:t> &lt; </a:t>
            </a:r>
            <a:r>
              <a:rPr lang="en-US" sz="3600" dirty="0">
                <a:solidFill>
                  <a:srgbClr val="FFC000"/>
                </a:solidFill>
              </a:rPr>
              <a:t>(3*n*n*n*n*n) + (2*n*n*n)</a:t>
            </a:r>
            <a:r>
              <a:rPr lang="en-US" sz="3600" dirty="0"/>
              <a:t>;</a:t>
            </a:r>
            <a:r>
              <a:rPr lang="en-US" sz="3600" dirty="0">
                <a:solidFill>
                  <a:srgbClr val="FFC000"/>
                </a:solidFill>
              </a:rPr>
              <a:t> </a:t>
            </a:r>
            <a:r>
              <a:rPr lang="en-US" sz="3600" dirty="0" err="1"/>
              <a:t>i</a:t>
            </a:r>
            <a:r>
              <a:rPr lang="en-US" sz="3600" dirty="0"/>
              <a:t>++) {</a:t>
            </a:r>
          </a:p>
          <a:p>
            <a:pPr algn="l"/>
            <a:r>
              <a:rPr lang="en-US" sz="3600" dirty="0"/>
              <a:t>    //logic</a:t>
            </a:r>
          </a:p>
          <a:p>
            <a:pPr algn="l"/>
            <a:r>
              <a:rPr lang="en-US" sz="3600" dirty="0"/>
              <a:t>}</a:t>
            </a:r>
          </a:p>
          <a:p>
            <a:pPr algn="l"/>
            <a:endParaRPr lang="en-US" sz="3600" dirty="0"/>
          </a:p>
          <a:p>
            <a:pPr algn="l"/>
            <a:r>
              <a:rPr lang="en-US" sz="3600" dirty="0" err="1"/>
              <a:t>int</a:t>
            </a:r>
            <a:r>
              <a:rPr lang="en-US" sz="3600" dirty="0"/>
              <a:t> limit = (today == “Tuesday”) ? </a:t>
            </a:r>
            <a:r>
              <a:rPr lang="en-US" sz="3600" dirty="0">
                <a:solidFill>
                  <a:srgbClr val="FFC000"/>
                </a:solidFill>
              </a:rPr>
              <a:t>(n*n*n*n*n)</a:t>
            </a:r>
            <a:r>
              <a:rPr lang="en-US" sz="3600" dirty="0"/>
              <a:t> : 2;</a:t>
            </a:r>
          </a:p>
          <a:p>
            <a:pPr algn="l"/>
            <a:r>
              <a:rPr lang="en-US" sz="3600" dirty="0"/>
              <a:t>for (</a:t>
            </a:r>
            <a:r>
              <a:rPr lang="en-US" sz="3600" dirty="0" err="1"/>
              <a:t>int</a:t>
            </a:r>
            <a:r>
              <a:rPr lang="en-US" sz="3600" dirty="0"/>
              <a:t> </a:t>
            </a:r>
            <a:r>
              <a:rPr lang="en-US" sz="3600" dirty="0" err="1"/>
              <a:t>i</a:t>
            </a:r>
            <a:r>
              <a:rPr lang="en-US" sz="3600" dirty="0"/>
              <a:t> = 0; </a:t>
            </a:r>
            <a:r>
              <a:rPr lang="en-US" sz="3600" dirty="0" err="1"/>
              <a:t>i</a:t>
            </a:r>
            <a:r>
              <a:rPr lang="en-US" sz="3600" dirty="0"/>
              <a:t> &lt; limit; </a:t>
            </a:r>
            <a:r>
              <a:rPr lang="en-US" sz="3600" dirty="0" err="1"/>
              <a:t>i</a:t>
            </a:r>
            <a:r>
              <a:rPr lang="en-US" sz="3600" dirty="0"/>
              <a:t>++) {</a:t>
            </a:r>
          </a:p>
          <a:p>
            <a:pPr algn="l"/>
            <a:r>
              <a:rPr lang="en-US" sz="3600" dirty="0"/>
              <a:t>    //logic</a:t>
            </a:r>
          </a:p>
          <a:p>
            <a:pPr algn="l"/>
            <a:r>
              <a:rPr lang="en-US" sz="3600" dirty="0"/>
              <a:t>}</a:t>
            </a:r>
          </a:p>
          <a:p>
            <a:pPr algn="l"/>
            <a:endParaRPr lang="en-US" dirty="0"/>
          </a:p>
        </p:txBody>
      </p:sp>
    </p:spTree>
    <p:extLst>
      <p:ext uri="{BB962C8B-B14F-4D97-AF65-F5344CB8AC3E}">
        <p14:creationId xmlns:p14="http://schemas.microsoft.com/office/powerpoint/2010/main" val="217186332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 Notation</a:t>
            </a:r>
          </a:p>
        </p:txBody>
      </p:sp>
      <p:sp>
        <p:nvSpPr>
          <p:cNvPr id="3" name="Text Placeholder 2"/>
          <p:cNvSpPr>
            <a:spLocks noGrp="1"/>
          </p:cNvSpPr>
          <p:nvPr>
            <p:ph type="body" idx="1"/>
          </p:nvPr>
        </p:nvSpPr>
        <p:spPr/>
        <p:txBody>
          <a:bodyPr/>
          <a:lstStyle/>
          <a:p>
            <a:r>
              <a:rPr lang="en-US" dirty="0"/>
              <a:t>Express the running time as a function of input size(n)</a:t>
            </a:r>
          </a:p>
          <a:p>
            <a:r>
              <a:rPr lang="en-US" dirty="0"/>
              <a:t>Supposed T(n) = running time in terms of n, where n represents the input size</a:t>
            </a:r>
          </a:p>
          <a:p>
            <a:r>
              <a:rPr lang="en-US" dirty="0"/>
              <a:t>Let’s find the Big O for function T(n)</a:t>
            </a:r>
          </a:p>
        </p:txBody>
      </p:sp>
    </p:spTree>
    <p:extLst>
      <p:ext uri="{BB962C8B-B14F-4D97-AF65-F5344CB8AC3E}">
        <p14:creationId xmlns:p14="http://schemas.microsoft.com/office/powerpoint/2010/main" val="10449380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40543" y="1482271"/>
            <a:ext cx="21437600" cy="2305957"/>
          </a:xfrm>
        </p:spPr>
        <p:txBody>
          <a:bodyPr>
            <a:normAutofit lnSpcReduction="10000"/>
          </a:bodyPr>
          <a:lstStyle/>
          <a:p>
            <a:r>
              <a:rPr lang="en-US" dirty="0">
                <a:effectLst/>
              </a:rPr>
              <a:t>We have four algorithms for solving a problem and we want to compare them. We must compare the rate of growth of these functions. Therefore, we must find the Big O of these functions</a:t>
            </a:r>
            <a:endParaRPr lang="en-US" dirty="0"/>
          </a:p>
        </p:txBody>
      </p:sp>
      <p:sp>
        <p:nvSpPr>
          <p:cNvPr id="4" name="Text Placeholder 2"/>
          <p:cNvSpPr txBox="1">
            <a:spLocks/>
          </p:cNvSpPr>
          <p:nvPr/>
        </p:nvSpPr>
        <p:spPr>
          <a:xfrm>
            <a:off x="0" y="3102428"/>
            <a:ext cx="12580258" cy="98279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635000" marR="0" indent="-635000" algn="l" defTabSz="825500" rtl="0" latinLnBrk="0">
              <a:lnSpc>
                <a:spcPct val="100000"/>
              </a:lnSpc>
              <a:spcBef>
                <a:spcPts val="5100"/>
              </a:spcBef>
              <a:spcAft>
                <a:spcPts val="0"/>
              </a:spcAft>
              <a:buClrTx/>
              <a:buSzPct val="30000"/>
              <a:buFontTx/>
              <a:buBlip>
                <a:blip r:embed="rId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2"/>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a:lstStyle>
          <a:p>
            <a:pPr lvl="2"/>
            <a:r>
              <a:rPr lang="en-US" sz="5400" dirty="0">
                <a:effectLst/>
              </a:rPr>
              <a:t>Algorithm A: T(n) = 6</a:t>
            </a:r>
            <a:r>
              <a:rPr lang="en-US" sz="5400" dirty="0"/>
              <a:t>n³</a:t>
            </a:r>
            <a:r>
              <a:rPr lang="en-US" sz="5400" dirty="0">
                <a:effectLst/>
              </a:rPr>
              <a:t> + log n + 2n</a:t>
            </a:r>
          </a:p>
          <a:p>
            <a:pPr lvl="2"/>
            <a:r>
              <a:rPr lang="en-US" sz="5400" dirty="0">
                <a:effectLst/>
              </a:rPr>
              <a:t>Algorithm B: T(n) = 5n + </a:t>
            </a:r>
            <a:r>
              <a:rPr lang="en-US" sz="5400" dirty="0"/>
              <a:t>n²</a:t>
            </a:r>
            <a:r>
              <a:rPr lang="en-US" sz="5400" dirty="0">
                <a:effectLst/>
              </a:rPr>
              <a:t> + 4</a:t>
            </a:r>
          </a:p>
          <a:p>
            <a:pPr lvl="2"/>
            <a:r>
              <a:rPr lang="en-US" sz="5400" dirty="0">
                <a:effectLst/>
              </a:rPr>
              <a:t>Algorithm C: T(n) = log n + 5n + 10</a:t>
            </a:r>
          </a:p>
          <a:p>
            <a:pPr lvl="2"/>
            <a:r>
              <a:rPr lang="en-US" sz="5400" dirty="0">
                <a:effectLst/>
              </a:rPr>
              <a:t>Algorithm D: T(n) = 3</a:t>
            </a:r>
            <a:r>
              <a:rPr lang="en-US" sz="5400" dirty="0"/>
              <a:t>n²</a:t>
            </a:r>
            <a:r>
              <a:rPr lang="en-US" sz="5400" dirty="0">
                <a:effectLst/>
              </a:rPr>
              <a:t> + 15</a:t>
            </a:r>
          </a:p>
        </p:txBody>
      </p:sp>
    </p:spTree>
    <p:extLst>
      <p:ext uri="{BB962C8B-B14F-4D97-AF65-F5344CB8AC3E}">
        <p14:creationId xmlns:p14="http://schemas.microsoft.com/office/powerpoint/2010/main" val="391935343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40543" y="1482271"/>
            <a:ext cx="21437600" cy="2305957"/>
          </a:xfrm>
        </p:spPr>
        <p:txBody>
          <a:bodyPr>
            <a:normAutofit lnSpcReduction="10000"/>
          </a:bodyPr>
          <a:lstStyle/>
          <a:p>
            <a:r>
              <a:rPr lang="en-US" dirty="0">
                <a:effectLst/>
              </a:rPr>
              <a:t>We have four algorithms for solving a problem and we want to compare them. We must compare the rate of growth of these functions. Therefore, we must find the Big O of these functions</a:t>
            </a:r>
            <a:endParaRPr lang="en-US" dirty="0"/>
          </a:p>
        </p:txBody>
      </p:sp>
      <p:sp>
        <p:nvSpPr>
          <p:cNvPr id="4" name="Text Placeholder 2"/>
          <p:cNvSpPr txBox="1">
            <a:spLocks/>
          </p:cNvSpPr>
          <p:nvPr/>
        </p:nvSpPr>
        <p:spPr>
          <a:xfrm>
            <a:off x="0" y="2226128"/>
            <a:ext cx="12580258" cy="98279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635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a:lstStyle>
          <a:p>
            <a:pPr lvl="2"/>
            <a:r>
              <a:rPr lang="en-US" sz="5400" dirty="0">
                <a:effectLst/>
              </a:rPr>
              <a:t>Algorithm A: T(n) = 6</a:t>
            </a:r>
            <a:r>
              <a:rPr lang="en-US" sz="5400" dirty="0"/>
              <a:t>n³</a:t>
            </a:r>
            <a:r>
              <a:rPr lang="en-US" sz="5400" dirty="0">
                <a:effectLst/>
              </a:rPr>
              <a:t> + log n + 2n</a:t>
            </a:r>
          </a:p>
          <a:p>
            <a:pPr lvl="2"/>
            <a:r>
              <a:rPr lang="en-US" dirty="0">
                <a:effectLst/>
              </a:rPr>
              <a:t>Algorithm B: T(n) = 5n + </a:t>
            </a:r>
            <a:r>
              <a:rPr lang="en-US" dirty="0"/>
              <a:t>n²</a:t>
            </a:r>
            <a:r>
              <a:rPr lang="en-US" dirty="0">
                <a:effectLst/>
              </a:rPr>
              <a:t> + 4</a:t>
            </a:r>
          </a:p>
          <a:p>
            <a:pPr lvl="2"/>
            <a:r>
              <a:rPr lang="en-US" dirty="0">
                <a:effectLst/>
              </a:rPr>
              <a:t>Algorithm C: T(n) = log n + 5n + 10</a:t>
            </a:r>
          </a:p>
          <a:p>
            <a:pPr lvl="2"/>
            <a:r>
              <a:rPr lang="en-US" dirty="0">
                <a:effectLst/>
              </a:rPr>
              <a:t>Algorithm D: T(n) = 3</a:t>
            </a:r>
            <a:r>
              <a:rPr lang="en-US" dirty="0"/>
              <a:t>n²</a:t>
            </a:r>
            <a:r>
              <a:rPr lang="en-US" dirty="0">
                <a:effectLst/>
              </a:rPr>
              <a:t> + 15</a:t>
            </a:r>
          </a:p>
        </p:txBody>
      </p:sp>
      <p:sp>
        <p:nvSpPr>
          <p:cNvPr id="5" name="Text Placeholder 2"/>
          <p:cNvSpPr txBox="1">
            <a:spLocks/>
          </p:cNvSpPr>
          <p:nvPr/>
        </p:nvSpPr>
        <p:spPr>
          <a:xfrm>
            <a:off x="11738428" y="2226128"/>
            <a:ext cx="12580258" cy="98279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635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a:lstStyle>
          <a:p>
            <a:pPr lvl="2"/>
            <a:r>
              <a:rPr lang="en-US" sz="5400" dirty="0">
                <a:effectLst/>
              </a:rPr>
              <a:t>Algorithm A: </a:t>
            </a:r>
            <a:r>
              <a:rPr lang="en-US" sz="5400" dirty="0">
                <a:solidFill>
                  <a:srgbClr val="FFC000"/>
                </a:solidFill>
                <a:effectLst/>
              </a:rPr>
              <a:t>O(</a:t>
            </a:r>
            <a:r>
              <a:rPr lang="en-US" sz="5400" dirty="0">
                <a:solidFill>
                  <a:srgbClr val="FFC000"/>
                </a:solidFill>
              </a:rPr>
              <a:t>n³</a:t>
            </a:r>
            <a:r>
              <a:rPr lang="en-US" sz="5400" dirty="0">
                <a:solidFill>
                  <a:srgbClr val="FFC000"/>
                </a:solidFill>
                <a:effectLst/>
              </a:rPr>
              <a:t>)</a:t>
            </a:r>
          </a:p>
          <a:p>
            <a:pPr lvl="2"/>
            <a:r>
              <a:rPr lang="en-US" sz="5400" dirty="0">
                <a:effectLst/>
              </a:rPr>
              <a:t>Algorithm B: </a:t>
            </a:r>
            <a:r>
              <a:rPr lang="en-US" sz="5400" dirty="0">
                <a:solidFill>
                  <a:srgbClr val="FFC000"/>
                </a:solidFill>
                <a:effectLst/>
              </a:rPr>
              <a:t>O(</a:t>
            </a:r>
            <a:r>
              <a:rPr lang="en-US" sz="5400" dirty="0">
                <a:solidFill>
                  <a:srgbClr val="FFC000"/>
                </a:solidFill>
              </a:rPr>
              <a:t>n²</a:t>
            </a:r>
            <a:r>
              <a:rPr lang="en-US" sz="5400" dirty="0">
                <a:solidFill>
                  <a:srgbClr val="FFC000"/>
                </a:solidFill>
                <a:effectLst/>
              </a:rPr>
              <a:t>)</a:t>
            </a:r>
          </a:p>
          <a:p>
            <a:pPr lvl="2"/>
            <a:r>
              <a:rPr lang="en-US" sz="5400" dirty="0">
                <a:effectLst/>
              </a:rPr>
              <a:t>Algorithm C: </a:t>
            </a:r>
            <a:r>
              <a:rPr lang="en-US" sz="5400" dirty="0">
                <a:solidFill>
                  <a:srgbClr val="FFC000"/>
                </a:solidFill>
                <a:effectLst/>
              </a:rPr>
              <a:t>O(n)</a:t>
            </a:r>
          </a:p>
          <a:p>
            <a:pPr lvl="2"/>
            <a:r>
              <a:rPr lang="en-US" sz="5400" dirty="0">
                <a:effectLst/>
              </a:rPr>
              <a:t>Algorithm D: </a:t>
            </a:r>
            <a:r>
              <a:rPr lang="en-US" sz="5400" dirty="0">
                <a:solidFill>
                  <a:srgbClr val="FFC000"/>
                </a:solidFill>
                <a:effectLst/>
              </a:rPr>
              <a:t>O(</a:t>
            </a:r>
            <a:r>
              <a:rPr lang="en-US" sz="5400" dirty="0">
                <a:solidFill>
                  <a:srgbClr val="FFC000"/>
                </a:solidFill>
              </a:rPr>
              <a:t>n²</a:t>
            </a:r>
            <a:r>
              <a:rPr lang="en-US" sz="5400" dirty="0">
                <a:solidFill>
                  <a:srgbClr val="FFC000"/>
                </a:solidFill>
                <a:effectLst/>
              </a:rPr>
              <a:t>)</a:t>
            </a:r>
          </a:p>
        </p:txBody>
      </p:sp>
      <p:sp>
        <p:nvSpPr>
          <p:cNvPr id="6" name="Text Placeholder 2"/>
          <p:cNvSpPr txBox="1">
            <a:spLocks/>
          </p:cNvSpPr>
          <p:nvPr/>
        </p:nvSpPr>
        <p:spPr>
          <a:xfrm>
            <a:off x="0" y="11064421"/>
            <a:ext cx="21437600" cy="23059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635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a:lstStyle>
          <a:p>
            <a:pPr lvl="2"/>
            <a:r>
              <a:rPr lang="en-US" sz="5400" dirty="0">
                <a:solidFill>
                  <a:srgbClr val="92D050"/>
                </a:solidFill>
                <a:effectLst/>
              </a:rPr>
              <a:t>Based on this analysis, we can determine that Algorithm C is the best because the rate of growth is the least</a:t>
            </a:r>
          </a:p>
        </p:txBody>
      </p:sp>
    </p:spTree>
    <p:extLst>
      <p:ext uri="{BB962C8B-B14F-4D97-AF65-F5344CB8AC3E}">
        <p14:creationId xmlns:p14="http://schemas.microsoft.com/office/powerpoint/2010/main" val="301822278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 Notation – Loops</a:t>
            </a:r>
          </a:p>
        </p:txBody>
      </p:sp>
      <p:sp>
        <p:nvSpPr>
          <p:cNvPr id="3" name="Text Placeholder 2"/>
          <p:cNvSpPr>
            <a:spLocks noGrp="1"/>
          </p:cNvSpPr>
          <p:nvPr>
            <p:ph type="body" idx="1"/>
          </p:nvPr>
        </p:nvSpPr>
        <p:spPr/>
        <p:txBody>
          <a:bodyPr>
            <a:normAutofit fontScale="85000" lnSpcReduction="10000"/>
          </a:bodyPr>
          <a:lstStyle/>
          <a:p>
            <a:r>
              <a:rPr lang="en-US" dirty="0"/>
              <a:t>Within a loop: any time increment or decrement happens in a constant amount, the time complexity will be O(n).</a:t>
            </a:r>
          </a:p>
          <a:p>
            <a:r>
              <a:rPr lang="en-US" dirty="0"/>
              <a:t>Within a loop: the control variable is multiplied or divided by a constant amount, which means the time complexity will be O(log n).</a:t>
            </a:r>
          </a:p>
          <a:p>
            <a:r>
              <a:rPr lang="en-US" dirty="0"/>
              <a:t>With nested loops: </a:t>
            </a:r>
            <a:r>
              <a:rPr lang="en-US" dirty="0">
                <a:effectLst/>
              </a:rPr>
              <a:t>we are interested in how many times the inner-most loop executes. For each iteration of the outer loop the inner loop will execute n times, which means the time complexity will be O(</a:t>
            </a:r>
            <a:r>
              <a:rPr lang="en-US" dirty="0"/>
              <a:t>n²).</a:t>
            </a:r>
          </a:p>
          <a:p>
            <a:r>
              <a:rPr lang="en-US" dirty="0"/>
              <a:t>With nested loops: if the iteration goes three deep, then the time complexity will be O(</a:t>
            </a:r>
            <a:r>
              <a:rPr lang="en-US" sz="4800" dirty="0"/>
              <a:t>n³).</a:t>
            </a:r>
          </a:p>
          <a:p>
            <a:r>
              <a:rPr lang="en-US" sz="4800" dirty="0"/>
              <a:t>Within a loop: function call is O(log n), which means the time complexity is O(n log n)</a:t>
            </a:r>
            <a:endParaRPr lang="en-US" dirty="0"/>
          </a:p>
        </p:txBody>
      </p:sp>
    </p:spTree>
    <p:extLst>
      <p:ext uri="{BB962C8B-B14F-4D97-AF65-F5344CB8AC3E}">
        <p14:creationId xmlns:p14="http://schemas.microsoft.com/office/powerpoint/2010/main" val="20393111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Text Placeholder 2"/>
          <p:cNvSpPr>
            <a:spLocks noGrp="1"/>
          </p:cNvSpPr>
          <p:nvPr>
            <p:ph type="body" idx="1"/>
          </p:nvPr>
        </p:nvSpPr>
        <p:spPr/>
        <p:txBody>
          <a:bodyPr>
            <a:normAutofit fontScale="92500" lnSpcReduction="10000"/>
          </a:bodyPr>
          <a:lstStyle/>
          <a:p>
            <a:r>
              <a:rPr lang="en-US" dirty="0"/>
              <a:t>To be a developer, it is essential to know how to write </a:t>
            </a:r>
            <a:r>
              <a:rPr lang="en-US" dirty="0">
                <a:solidFill>
                  <a:srgbClr val="92D050"/>
                </a:solidFill>
              </a:rPr>
              <a:t>algorithms</a:t>
            </a:r>
            <a:r>
              <a:rPr lang="en-US" dirty="0"/>
              <a:t>. </a:t>
            </a:r>
          </a:p>
          <a:p>
            <a:r>
              <a:rPr lang="en-US" dirty="0"/>
              <a:t>An </a:t>
            </a:r>
            <a:r>
              <a:rPr lang="en-US" dirty="0">
                <a:solidFill>
                  <a:srgbClr val="92D050"/>
                </a:solidFill>
              </a:rPr>
              <a:t>algorithm</a:t>
            </a:r>
            <a:r>
              <a:rPr lang="en-US" dirty="0"/>
              <a:t> is a finite set of instructions that must be followed to complete a calculation or operation.</a:t>
            </a:r>
          </a:p>
          <a:p>
            <a:pPr lvl="1"/>
            <a:r>
              <a:rPr lang="en-US" dirty="0">
                <a:solidFill>
                  <a:srgbClr val="92D050"/>
                </a:solidFill>
              </a:rPr>
              <a:t>Step by step procedure to solve a problem</a:t>
            </a:r>
            <a:endParaRPr lang="en-US" dirty="0"/>
          </a:p>
          <a:p>
            <a:r>
              <a:rPr lang="en-US" dirty="0"/>
              <a:t>Good examples of algorithms are sorting a collection of objects, searching through a database table, and calculating the shortest path to get to a location. </a:t>
            </a:r>
          </a:p>
          <a:p>
            <a:r>
              <a:rPr lang="en-US" dirty="0"/>
              <a:t>With algorithms, it is better to prove mathematically that it works as expected for every possible input value, opposed to assuming it works through testing.</a:t>
            </a:r>
          </a:p>
        </p:txBody>
      </p:sp>
    </p:spTree>
    <p:extLst>
      <p:ext uri="{BB962C8B-B14F-4D97-AF65-F5344CB8AC3E}">
        <p14:creationId xmlns:p14="http://schemas.microsoft.com/office/powerpoint/2010/main" val="123875801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Techniques</a:t>
            </a:r>
          </a:p>
        </p:txBody>
      </p:sp>
      <p:sp>
        <p:nvSpPr>
          <p:cNvPr id="3" name="Text Placeholder 2"/>
          <p:cNvSpPr>
            <a:spLocks noGrp="1"/>
          </p:cNvSpPr>
          <p:nvPr>
            <p:ph type="body" idx="1"/>
          </p:nvPr>
        </p:nvSpPr>
        <p:spPr/>
        <p:txBody>
          <a:bodyPr/>
          <a:lstStyle/>
          <a:p>
            <a:r>
              <a:rPr lang="en-US" dirty="0"/>
              <a:t>Reduce or group input and output (I/O) calls</a:t>
            </a:r>
          </a:p>
          <a:p>
            <a:r>
              <a:rPr lang="en-US" dirty="0"/>
              <a:t>Reduce overhead, especially in high-traffic execution paths</a:t>
            </a:r>
          </a:p>
          <a:p>
            <a:pPr lvl="1"/>
            <a:r>
              <a:rPr lang="en-US" dirty="0"/>
              <a:t>Overhead examples:</a:t>
            </a:r>
          </a:p>
          <a:p>
            <a:pPr lvl="2"/>
            <a:r>
              <a:rPr lang="en-US" dirty="0"/>
              <a:t>Function calls in loops that could be placed outside of the loop</a:t>
            </a:r>
          </a:p>
          <a:p>
            <a:pPr lvl="2"/>
            <a:r>
              <a:rPr lang="en-US" dirty="0" err="1"/>
              <a:t>StringBuilder</a:t>
            </a:r>
            <a:r>
              <a:rPr lang="en-US" dirty="0"/>
              <a:t> vs. string</a:t>
            </a:r>
          </a:p>
          <a:p>
            <a:r>
              <a:rPr lang="en-US" dirty="0"/>
              <a:t>Parallelization and Concurrency</a:t>
            </a:r>
          </a:p>
        </p:txBody>
      </p:sp>
    </p:spTree>
    <p:extLst>
      <p:ext uri="{BB962C8B-B14F-4D97-AF65-F5344CB8AC3E}">
        <p14:creationId xmlns:p14="http://schemas.microsoft.com/office/powerpoint/2010/main" val="149455488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Premature Optimization</a:t>
            </a:r>
          </a:p>
        </p:txBody>
      </p:sp>
      <p:sp>
        <p:nvSpPr>
          <p:cNvPr id="3" name="Text Placeholder 2"/>
          <p:cNvSpPr>
            <a:spLocks noGrp="1"/>
          </p:cNvSpPr>
          <p:nvPr>
            <p:ph type="body" idx="1"/>
          </p:nvPr>
        </p:nvSpPr>
        <p:spPr/>
        <p:txBody>
          <a:bodyPr>
            <a:normAutofit fontScale="92500"/>
          </a:bodyPr>
          <a:lstStyle/>
          <a:p>
            <a:r>
              <a:rPr lang="en-US" dirty="0">
                <a:effectLst/>
              </a:rPr>
              <a:t>Optimizing (increasing efficiency) code prematurely.</a:t>
            </a:r>
          </a:p>
          <a:p>
            <a:r>
              <a:rPr lang="en-US" dirty="0">
                <a:effectLst/>
              </a:rPr>
              <a:t>It is important to make the code work first then optimize later.</a:t>
            </a:r>
          </a:p>
          <a:p>
            <a:r>
              <a:rPr lang="en-US" dirty="0"/>
              <a:t>Simplicity, readability, and maintainability first. Optimize only if found to be necessary.</a:t>
            </a:r>
          </a:p>
          <a:p>
            <a:r>
              <a:rPr lang="en-US" dirty="0"/>
              <a:t>Set up unit tests to guarantee acceptable performance based on requirements.</a:t>
            </a:r>
            <a:endParaRPr lang="en-US" dirty="0">
              <a:effectLst/>
            </a:endParaRPr>
          </a:p>
          <a:p>
            <a:pPr lvl="1"/>
            <a:r>
              <a:rPr lang="en-US" dirty="0"/>
              <a:t>Some unit tests have timing features, otherwise just use </a:t>
            </a:r>
            <a:r>
              <a:rPr lang="en-US" dirty="0" err="1"/>
              <a:t>System.Diagnostics.Stopwatch</a:t>
            </a:r>
            <a:r>
              <a:rPr lang="en-US" dirty="0"/>
              <a:t>.</a:t>
            </a:r>
          </a:p>
        </p:txBody>
      </p:sp>
    </p:spTree>
    <p:extLst>
      <p:ext uri="{BB962C8B-B14F-4D97-AF65-F5344CB8AC3E}">
        <p14:creationId xmlns:p14="http://schemas.microsoft.com/office/powerpoint/2010/main" val="286588852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E7FE-C6B6-4965-9F70-D22EBB15835B}"/>
              </a:ext>
            </a:extLst>
          </p:cNvPr>
          <p:cNvSpPr>
            <a:spLocks noGrp="1"/>
          </p:cNvSpPr>
          <p:nvPr>
            <p:ph type="title"/>
          </p:nvPr>
        </p:nvSpPr>
        <p:spPr/>
        <p:txBody>
          <a:bodyPr/>
          <a:lstStyle/>
          <a:p>
            <a:r>
              <a:rPr lang="en-US" dirty="0"/>
              <a:t>5 Characteristics of an Algorithm</a:t>
            </a:r>
          </a:p>
        </p:txBody>
      </p:sp>
      <p:sp>
        <p:nvSpPr>
          <p:cNvPr id="3" name="Text Placeholder 2">
            <a:extLst>
              <a:ext uri="{FF2B5EF4-FFF2-40B4-BE49-F238E27FC236}">
                <a16:creationId xmlns:a16="http://schemas.microsoft.com/office/drawing/2014/main" id="{465F5B44-A4D0-4B39-8C8C-B6E2B1F6E5A4}"/>
              </a:ext>
            </a:extLst>
          </p:cNvPr>
          <p:cNvSpPr>
            <a:spLocks noGrp="1"/>
          </p:cNvSpPr>
          <p:nvPr>
            <p:ph type="body" idx="1"/>
          </p:nvPr>
        </p:nvSpPr>
        <p:spPr/>
        <p:txBody>
          <a:bodyPr/>
          <a:lstStyle/>
          <a:p>
            <a:r>
              <a:rPr lang="en-US" dirty="0"/>
              <a:t>Defined input</a:t>
            </a:r>
          </a:p>
          <a:p>
            <a:r>
              <a:rPr lang="en-US" dirty="0"/>
              <a:t>Defined output</a:t>
            </a:r>
          </a:p>
          <a:p>
            <a:r>
              <a:rPr lang="en-US" dirty="0"/>
              <a:t>Precise steps</a:t>
            </a:r>
          </a:p>
          <a:p>
            <a:r>
              <a:rPr lang="en-US" dirty="0"/>
              <a:t>Finite set of steps</a:t>
            </a:r>
          </a:p>
          <a:p>
            <a:r>
              <a:rPr lang="en-US" dirty="0"/>
              <a:t>Uniqueness (the output of every step of algorithm transfers as input to the next step)</a:t>
            </a:r>
          </a:p>
        </p:txBody>
      </p:sp>
    </p:spTree>
    <p:extLst>
      <p:ext uri="{BB962C8B-B14F-4D97-AF65-F5344CB8AC3E}">
        <p14:creationId xmlns:p14="http://schemas.microsoft.com/office/powerpoint/2010/main" val="122749895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Text Placeholder 2"/>
          <p:cNvSpPr>
            <a:spLocks noGrp="1"/>
          </p:cNvSpPr>
          <p:nvPr>
            <p:ph type="body" idx="1"/>
          </p:nvPr>
        </p:nvSpPr>
        <p:spPr/>
        <p:txBody>
          <a:bodyPr/>
          <a:lstStyle/>
          <a:p>
            <a:r>
              <a:rPr lang="en-US" dirty="0"/>
              <a:t>When implementing an algorithm, we must select and use a data structure</a:t>
            </a:r>
          </a:p>
          <a:p>
            <a:r>
              <a:rPr lang="en-US" dirty="0"/>
              <a:t>There are many algorithms to solve the same problem. It is up to us to decide which algorithm is best for the given scenario</a:t>
            </a:r>
          </a:p>
          <a:p>
            <a:r>
              <a:rPr lang="en-US" dirty="0"/>
              <a:t>Use the most efficient algorithm based on requirements</a:t>
            </a:r>
          </a:p>
          <a:p>
            <a:r>
              <a:rPr lang="en-US" dirty="0"/>
              <a:t>To decide which algorithm to use, you must compare all of the given algorithms to find the most efficient one.</a:t>
            </a:r>
          </a:p>
        </p:txBody>
      </p:sp>
    </p:spTree>
    <p:extLst>
      <p:ext uri="{BB962C8B-B14F-4D97-AF65-F5344CB8AC3E}">
        <p14:creationId xmlns:p14="http://schemas.microsoft.com/office/powerpoint/2010/main" val="64757580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Text Placeholder 2"/>
          <p:cNvSpPr>
            <a:spLocks noGrp="1"/>
          </p:cNvSpPr>
          <p:nvPr>
            <p:ph type="body" idx="1"/>
          </p:nvPr>
        </p:nvSpPr>
        <p:spPr/>
        <p:txBody>
          <a:bodyPr>
            <a:normAutofit/>
          </a:bodyPr>
          <a:lstStyle/>
          <a:p>
            <a:r>
              <a:rPr lang="en-US" dirty="0"/>
              <a:t>Algorithm efficiency depends on:</a:t>
            </a:r>
          </a:p>
          <a:p>
            <a:pPr lvl="1"/>
            <a:r>
              <a:rPr lang="en-US" dirty="0"/>
              <a:t>Running time of algorithm</a:t>
            </a:r>
          </a:p>
          <a:p>
            <a:pPr lvl="2"/>
            <a:r>
              <a:rPr lang="en-US" dirty="0"/>
              <a:t>We want less running time</a:t>
            </a:r>
          </a:p>
          <a:p>
            <a:pPr lvl="1"/>
            <a:r>
              <a:rPr lang="en-US" dirty="0"/>
              <a:t>Memory occupied by algorithm</a:t>
            </a:r>
          </a:p>
          <a:p>
            <a:pPr lvl="2"/>
            <a:r>
              <a:rPr lang="en-US" dirty="0"/>
              <a:t>We want less memory</a:t>
            </a:r>
          </a:p>
          <a:p>
            <a:pPr lvl="1"/>
            <a:r>
              <a:rPr lang="en-US" dirty="0">
                <a:solidFill>
                  <a:srgbClr val="92D050"/>
                </a:solidFill>
              </a:rPr>
              <a:t>Generally, we care more about running time than memory occupied</a:t>
            </a:r>
          </a:p>
        </p:txBody>
      </p:sp>
    </p:spTree>
    <p:extLst>
      <p:ext uri="{BB962C8B-B14F-4D97-AF65-F5344CB8AC3E}">
        <p14:creationId xmlns:p14="http://schemas.microsoft.com/office/powerpoint/2010/main" val="167033650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 Measure Running Time</a:t>
            </a:r>
          </a:p>
        </p:txBody>
      </p:sp>
      <p:sp>
        <p:nvSpPr>
          <p:cNvPr id="3" name="Text Placeholder 2"/>
          <p:cNvSpPr>
            <a:spLocks noGrp="1"/>
          </p:cNvSpPr>
          <p:nvPr>
            <p:ph type="body" idx="1"/>
          </p:nvPr>
        </p:nvSpPr>
        <p:spPr/>
        <p:txBody>
          <a:bodyPr>
            <a:normAutofit lnSpcReduction="10000"/>
          </a:bodyPr>
          <a:lstStyle/>
          <a:p>
            <a:r>
              <a:rPr lang="en-US" dirty="0"/>
              <a:t>Analytical Method </a:t>
            </a:r>
          </a:p>
          <a:p>
            <a:pPr lvl="1"/>
            <a:r>
              <a:rPr lang="en-US" dirty="0"/>
              <a:t>Analyze running time based on input size, which allows us to consider all possible inputs</a:t>
            </a:r>
          </a:p>
          <a:p>
            <a:pPr lvl="1"/>
            <a:r>
              <a:rPr lang="en-US" dirty="0">
                <a:effectLst/>
              </a:rPr>
              <a:t>We study how the running time of the algorithm increases with the increase in input size. If the running time of an algorithm increases very rapidly with the input size, then that algorithm is inefficient</a:t>
            </a:r>
          </a:p>
          <a:p>
            <a:pPr lvl="1"/>
            <a:r>
              <a:rPr lang="en-US" dirty="0">
                <a:effectLst/>
              </a:rPr>
              <a:t>To determine efficiency of an algorithm, we must see how the algorithm behaves when the input size is increased</a:t>
            </a:r>
          </a:p>
        </p:txBody>
      </p:sp>
    </p:spTree>
    <p:extLst>
      <p:ext uri="{BB962C8B-B14F-4D97-AF65-F5344CB8AC3E}">
        <p14:creationId xmlns:p14="http://schemas.microsoft.com/office/powerpoint/2010/main" val="13137055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p>
        </p:txBody>
      </p:sp>
      <p:sp>
        <p:nvSpPr>
          <p:cNvPr id="3" name="Text Placeholder 2"/>
          <p:cNvSpPr>
            <a:spLocks noGrp="1"/>
          </p:cNvSpPr>
          <p:nvPr>
            <p:ph type="body" idx="1"/>
          </p:nvPr>
        </p:nvSpPr>
        <p:spPr/>
        <p:txBody>
          <a:bodyPr/>
          <a:lstStyle/>
          <a:p>
            <a:r>
              <a:rPr lang="en-US" dirty="0">
                <a:solidFill>
                  <a:srgbClr val="92D050"/>
                </a:solidFill>
              </a:rPr>
              <a:t>Time Complexity </a:t>
            </a:r>
            <a:r>
              <a:rPr lang="en-US" dirty="0"/>
              <a:t>of an </a:t>
            </a:r>
            <a:r>
              <a:rPr lang="en-US" dirty="0">
                <a:solidFill>
                  <a:srgbClr val="92D050"/>
                </a:solidFill>
              </a:rPr>
              <a:t>algorithm </a:t>
            </a:r>
            <a:r>
              <a:rPr lang="en-US" dirty="0">
                <a:solidFill>
                  <a:schemeClr val="tx1"/>
                </a:solidFill>
              </a:rPr>
              <a:t>is the amount of time required for an input of a given size.</a:t>
            </a:r>
          </a:p>
          <a:p>
            <a:r>
              <a:rPr lang="en-US" dirty="0">
                <a:solidFill>
                  <a:srgbClr val="92D050"/>
                </a:solidFill>
              </a:rPr>
              <a:t>Time Complexity </a:t>
            </a:r>
            <a:r>
              <a:rPr lang="en-US" dirty="0">
                <a:solidFill>
                  <a:schemeClr val="tx1"/>
                </a:solidFill>
              </a:rPr>
              <a:t>is used more for recursive calculations and sorting algorithms, which can take more computing time, opposed to being used for simple functions such as concatenating strings. </a:t>
            </a:r>
          </a:p>
          <a:p>
            <a:r>
              <a:rPr lang="en-US" dirty="0">
                <a:solidFill>
                  <a:schemeClr val="tx1"/>
                </a:solidFill>
              </a:rPr>
              <a:t>The reason is because the difference in milliseconds for a simple calculation can be minimal, whereas the difference in milliseconds for a more complex function (recursive sorting algorithm) can be much bigger. </a:t>
            </a:r>
            <a:endParaRPr lang="en-US" dirty="0"/>
          </a:p>
        </p:txBody>
      </p:sp>
    </p:spTree>
    <p:extLst>
      <p:ext uri="{BB962C8B-B14F-4D97-AF65-F5344CB8AC3E}">
        <p14:creationId xmlns:p14="http://schemas.microsoft.com/office/powerpoint/2010/main" val="156260747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 Notation</a:t>
            </a:r>
          </a:p>
        </p:txBody>
      </p:sp>
      <p:sp>
        <p:nvSpPr>
          <p:cNvPr id="3" name="Text Placeholder 2"/>
          <p:cNvSpPr>
            <a:spLocks noGrp="1"/>
          </p:cNvSpPr>
          <p:nvPr>
            <p:ph type="body" idx="1"/>
          </p:nvPr>
        </p:nvSpPr>
        <p:spPr/>
        <p:txBody>
          <a:bodyPr>
            <a:normAutofit/>
          </a:bodyPr>
          <a:lstStyle/>
          <a:p>
            <a:r>
              <a:rPr lang="en-US" dirty="0">
                <a:solidFill>
                  <a:srgbClr val="92D050"/>
                </a:solidFill>
              </a:rPr>
              <a:t>Big O notation </a:t>
            </a:r>
            <a:r>
              <a:rPr lang="en-US" dirty="0"/>
              <a:t>is used to describe the </a:t>
            </a:r>
            <a:r>
              <a:rPr lang="en-US" dirty="0">
                <a:solidFill>
                  <a:srgbClr val="92D050"/>
                </a:solidFill>
              </a:rPr>
              <a:t>time complexity </a:t>
            </a:r>
            <a:r>
              <a:rPr lang="en-US" dirty="0"/>
              <a:t>of an algorithm. It is how to find the rate of growth of running time. </a:t>
            </a:r>
          </a:p>
          <a:p>
            <a:r>
              <a:rPr lang="en-US" dirty="0"/>
              <a:t>Essentially, it is how programmers talk about algorithms.</a:t>
            </a:r>
          </a:p>
          <a:p>
            <a:r>
              <a:rPr lang="en-US" dirty="0">
                <a:solidFill>
                  <a:srgbClr val="92D050"/>
                </a:solidFill>
              </a:rPr>
              <a:t>Big O notation </a:t>
            </a:r>
            <a:r>
              <a:rPr lang="en-US" dirty="0"/>
              <a:t>operates off worst-case time, which means it always looks at the performance of the worst-case scenario.</a:t>
            </a:r>
          </a:p>
        </p:txBody>
      </p:sp>
    </p:spTree>
    <p:extLst>
      <p:ext uri="{BB962C8B-B14F-4D97-AF65-F5344CB8AC3E}">
        <p14:creationId xmlns:p14="http://schemas.microsoft.com/office/powerpoint/2010/main" val="7151082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 Notation</a:t>
            </a:r>
          </a:p>
        </p:txBody>
      </p:sp>
      <p:sp>
        <p:nvSpPr>
          <p:cNvPr id="3" name="Text Placeholder 2"/>
          <p:cNvSpPr>
            <a:spLocks noGrp="1"/>
          </p:cNvSpPr>
          <p:nvPr>
            <p:ph type="body" idx="1"/>
          </p:nvPr>
        </p:nvSpPr>
        <p:spPr/>
        <p:txBody>
          <a:bodyPr/>
          <a:lstStyle/>
          <a:p>
            <a:r>
              <a:rPr lang="en-US" dirty="0"/>
              <a:t>A function’s </a:t>
            </a:r>
            <a:r>
              <a:rPr lang="en-US" dirty="0">
                <a:solidFill>
                  <a:srgbClr val="92D050"/>
                </a:solidFill>
              </a:rPr>
              <a:t>Big O notation</a:t>
            </a:r>
            <a:r>
              <a:rPr lang="en-US" dirty="0"/>
              <a:t> is figured out by how that function responds to different inputs.</a:t>
            </a:r>
          </a:p>
          <a:p>
            <a:pPr lvl="1"/>
            <a:r>
              <a:rPr lang="en-US" dirty="0"/>
              <a:t>For example, a function that has 5,000 things to work on is going to be slower compared to a function that has five things to work on. </a:t>
            </a:r>
          </a:p>
          <a:p>
            <a:pPr lvl="1"/>
            <a:r>
              <a:rPr lang="en-US" dirty="0"/>
              <a:t>The questions is, how much slower?</a:t>
            </a:r>
          </a:p>
          <a:p>
            <a:endParaRPr lang="en-US" dirty="0"/>
          </a:p>
        </p:txBody>
      </p:sp>
    </p:spTree>
    <p:extLst>
      <p:ext uri="{BB962C8B-B14F-4D97-AF65-F5344CB8AC3E}">
        <p14:creationId xmlns:p14="http://schemas.microsoft.com/office/powerpoint/2010/main" val="181870346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1648</TotalTime>
  <Words>2045</Words>
  <Application>Microsoft Office PowerPoint</Application>
  <PresentationFormat>Custom</PresentationFormat>
  <Paragraphs>159</Paragraphs>
  <Slides>21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Helvetica Neue</vt:lpstr>
      <vt:lpstr>Helvetica Neue Light</vt:lpstr>
      <vt:lpstr>Wingdings</vt:lpstr>
      <vt:lpstr>Industrial</vt:lpstr>
      <vt:lpstr>Algorithms &amp; Performance</vt:lpstr>
      <vt:lpstr>Algorithms</vt:lpstr>
      <vt:lpstr>5 Characteristics of an Algorithm</vt:lpstr>
      <vt:lpstr>Algorithms</vt:lpstr>
      <vt:lpstr>Algorithms</vt:lpstr>
      <vt:lpstr>Algorithms – Measure Running Time</vt:lpstr>
      <vt:lpstr>Time Complexity</vt:lpstr>
      <vt:lpstr>Big O Notation</vt:lpstr>
      <vt:lpstr>Big O Notation</vt:lpstr>
      <vt:lpstr>Time Complexity/Big O Notation</vt:lpstr>
      <vt:lpstr>Big O Notation</vt:lpstr>
      <vt:lpstr>Big O Notation</vt:lpstr>
      <vt:lpstr>Finding Big O Rules</vt:lpstr>
      <vt:lpstr>PowerPoint Presentation</vt:lpstr>
      <vt:lpstr>PowerPoint Presentation</vt:lpstr>
      <vt:lpstr>Big O Notation</vt:lpstr>
      <vt:lpstr>PowerPoint Presentation</vt:lpstr>
      <vt:lpstr>PowerPoint Presentation</vt:lpstr>
      <vt:lpstr>Big O Notation – Loops</vt:lpstr>
      <vt:lpstr>Optimization Techniques</vt:lpstr>
      <vt:lpstr>Premature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Developer</dc:creator>
  <cp:lastModifiedBy>Mike Terrill</cp:lastModifiedBy>
  <cp:revision>93</cp:revision>
  <dcterms:modified xsi:type="dcterms:W3CDTF">2020-02-28T14:28:35Z</dcterms:modified>
</cp:coreProperties>
</file>