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8" r:id="rId3"/>
    <p:sldId id="287" r:id="rId4"/>
    <p:sldId id="259" r:id="rId5"/>
    <p:sldId id="260" r:id="rId6"/>
    <p:sldId id="270" r:id="rId7"/>
    <p:sldId id="286" r:id="rId8"/>
    <p:sldId id="263" r:id="rId9"/>
    <p:sldId id="272" r:id="rId10"/>
    <p:sldId id="273" r:id="rId11"/>
    <p:sldId id="274" r:id="rId12"/>
    <p:sldId id="267" r:id="rId13"/>
    <p:sldId id="278" r:id="rId14"/>
    <p:sldId id="268" r:id="rId15"/>
    <p:sldId id="277" r:id="rId16"/>
    <p:sldId id="280"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0" marR="0" indent="2286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0" marR="0" indent="4572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0" marR="0" indent="6858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0" marR="0" indent="9144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205">
              <a:alpha val="36000"/>
            </a:srgbClr>
          </a:solid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254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Col>
    <a:la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noFill/>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lastRow>
    <a:fir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noFill/>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Row>
  </a:tblStyle>
  <a:tblStyle styleId="{C7B018BB-80A7-4F77-B60F-C8B233D01FF8}"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676164">
              <a:alpha val="36000"/>
            </a:srgbClr>
          </a:solidFill>
        </a:fill>
      </a:tcStyle>
    </a:wholeTbl>
    <a:band2H>
      <a:tcTxStyle/>
      <a:tcStyle>
        <a:tcBdr/>
        <a:fill>
          <a:solidFill>
            <a:srgbClr val="676164">
              <a:alpha val="0"/>
            </a:srgbClr>
          </a:solidFill>
        </a:fill>
      </a:tcStyle>
    </a:band2H>
    <a:firstCol>
      <a:tcTxStyle b="off" i="off">
        <a:fontRef idx="minor">
          <a:srgbClr val="FFFFFF"/>
        </a:fontRef>
        <a:srgbClr val="FFFFFF"/>
      </a:tcTxStyle>
      <a:tcStyle>
        <a:tcBdr>
          <a:left>
            <a:ln w="254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000">
              <a:alpha val="25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25400" cap="flat">
              <a:noFill/>
              <a:miter lim="400000"/>
            </a:ln>
          </a:top>
          <a:bottom>
            <a:ln w="127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noFill/>
              <a:miter lim="400000"/>
            </a:ln>
          </a:insideV>
        </a:tcBdr>
        <a:fill>
          <a:noFill/>
        </a:fill>
      </a:tcStyle>
    </a:wholeTbl>
    <a:band2H>
      <a:tcTxStyle/>
      <a:tcStyle>
        <a:tcBdr/>
        <a:fill>
          <a:solidFill>
            <a:srgbClr val="94908F">
              <a:alpha val="64999"/>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D71E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2800">
              <a:alpha val="80000"/>
            </a:srgbClr>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wholeTbl>
    <a:band2H>
      <a:tcTxStyle/>
      <a:tcStyle>
        <a:tcBdr/>
        <a:fill>
          <a:solidFill>
            <a:srgbClr val="676164">
              <a:alpha val="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70000"/>
                </a:srgbClr>
              </a:solidFill>
              <a:prstDash val="solid"/>
              <a:miter lim="400000"/>
            </a:ln>
          </a:left>
          <a:right>
            <a:ln w="12700" cap="flat">
              <a:solidFill>
                <a:srgbClr val="FFFFFF">
                  <a:alpha val="70000"/>
                </a:srgbClr>
              </a:solidFill>
              <a:prstDash val="solid"/>
              <a:miter lim="400000"/>
            </a:ln>
          </a:right>
          <a:top>
            <a:ln w="12700" cap="flat">
              <a:solidFill>
                <a:srgbClr val="FFFFFF">
                  <a:alpha val="70000"/>
                </a:srgbClr>
              </a:solidFill>
              <a:prstDash val="solid"/>
              <a:miter lim="400000"/>
            </a:ln>
          </a:top>
          <a:bottom>
            <a:ln w="12700" cap="flat">
              <a:solidFill>
                <a:srgbClr val="FFFFFF">
                  <a:alpha val="70000"/>
                </a:srgbClr>
              </a:solidFill>
              <a:prstDash val="solid"/>
              <a:miter lim="400000"/>
            </a:ln>
          </a:bottom>
          <a:insideH>
            <a:ln w="12700" cap="flat">
              <a:solidFill>
                <a:srgbClr val="FFFFFF">
                  <a:alpha val="70000"/>
                </a:srgbClr>
              </a:solidFill>
              <a:prstDash val="solid"/>
              <a:miter lim="400000"/>
            </a:ln>
          </a:insideH>
          <a:insideV>
            <a:ln w="12700" cap="flat">
              <a:solidFill>
                <a:srgbClr val="FFFFFF">
                  <a:alpha val="7000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7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25400" cap="flat">
              <a:solidFill>
                <a:srgbClr val="FFFFFF">
                  <a:alpha val="50000"/>
                </a:srgbClr>
              </a:solidFill>
              <a:prstDash val="solid"/>
              <a:miter lim="400000"/>
            </a:ln>
          </a:insideV>
        </a:tcBdr>
        <a:fill>
          <a:no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noFill/>
              <a:miter lim="400000"/>
            </a:ln>
          </a:bottom>
          <a:insideH>
            <a:ln w="25400" cap="flat">
              <a:solidFill>
                <a:srgbClr val="A0A4A8"/>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lastRow>
    <a:firstRow>
      <a:tcTxStyle b="off" i="off">
        <a:fontRef idx="minor">
          <a:srgbClr val="FFFFFF"/>
        </a:fontRef>
        <a:srgbClr val="FFFFFF"/>
      </a:tcTxStyle>
      <a:tcStyle>
        <a:tcBdr>
          <a:left>
            <a:ln w="25400" cap="flat">
              <a:solidFill>
                <a:srgbClr val="FFFFFF">
                  <a:alpha val="50000"/>
                </a:srgbClr>
              </a:solidFill>
              <a:prstDash val="solid"/>
              <a:miter lim="400000"/>
            </a:ln>
          </a:left>
          <a:right>
            <a:ln w="25400" cap="flat">
              <a:solidFill>
                <a:srgbClr val="FFFFFF">
                  <a:alpha val="50000"/>
                </a:srgbClr>
              </a:solidFill>
              <a:prstDash val="solid"/>
              <a:miter lim="400000"/>
            </a:ln>
          </a:right>
          <a:top>
            <a:ln w="12700" cap="flat">
              <a:noFill/>
              <a:miter lim="400000"/>
            </a:ln>
          </a:top>
          <a:bottom>
            <a:ln w="25400" cap="flat">
              <a:solidFill>
                <a:srgbClr val="FFFFFF">
                  <a:alpha val="50000"/>
                </a:srgbClr>
              </a:solidFill>
              <a:prstDash val="solid"/>
              <a:miter lim="400000"/>
            </a:ln>
          </a:bottom>
          <a:insideH>
            <a:ln w="25400" cap="flat">
              <a:solidFill>
                <a:srgbClr val="A0A4A8"/>
              </a:solidFill>
              <a:prstDash val="solid"/>
              <a:miter lim="400000"/>
            </a:ln>
          </a:insideH>
          <a:insideV>
            <a:ln w="25400" cap="flat">
              <a:solidFill>
                <a:srgbClr val="FFFFFF">
                  <a:alpha val="50000"/>
                </a:srgbClr>
              </a:solidFill>
              <a:prstDash val="solid"/>
              <a:miter lim="400000"/>
            </a:ln>
          </a:insideV>
        </a:tcBdr>
        <a:fill>
          <a:solidFill>
            <a:srgbClr val="676164">
              <a:alpha val="36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033" autoAdjust="0"/>
  </p:normalViewPr>
  <p:slideViewPr>
    <p:cSldViewPr snapToGrid="0">
      <p:cViewPr varScale="1">
        <p:scale>
          <a:sx n="50" d="100"/>
          <a:sy n="50" d="100"/>
        </p:scale>
        <p:origin x="954" y="36"/>
      </p:cViewPr>
      <p:guideLst>
        <p:guide orient="horz" pos="4320"/>
        <p:guide pos="76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Shape 117"/>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18" name="Shape 11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51445915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2598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4864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69584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First Node is the first node of the list, and more importantly, the variable that represents the identity of linked list. It is this reference that allows us to access all of the nodes of the linked list.</a:t>
            </a:r>
          </a:p>
          <a:p>
            <a:r>
              <a:rPr lang="en-US" dirty="0"/>
              <a:t>The green part of the last node is null</a:t>
            </a:r>
          </a:p>
        </p:txBody>
      </p:sp>
    </p:spTree>
    <p:extLst>
      <p:ext uri="{BB962C8B-B14F-4D97-AF65-F5344CB8AC3E}">
        <p14:creationId xmlns:p14="http://schemas.microsoft.com/office/powerpoint/2010/main" val="1783764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77255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4911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473200" y="1790700"/>
            <a:ext cx="21437600" cy="4927600"/>
          </a:xfrm>
          <a:prstGeom prst="rect">
            <a:avLst/>
          </a:prstGeom>
        </p:spPr>
        <p:txBody>
          <a:bodyPr anchor="b"/>
          <a:lstStyle/>
          <a:p>
            <a:r>
              <a:t>Title Text</a:t>
            </a:r>
          </a:p>
        </p:txBody>
      </p:sp>
      <p:sp>
        <p:nvSpPr>
          <p:cNvPr id="12" name="Shape 12"/>
          <p:cNvSpPr>
            <a:spLocks noGrp="1"/>
          </p:cNvSpPr>
          <p:nvPr>
            <p:ph type="body" sz="quarter" idx="1"/>
          </p:nvPr>
        </p:nvSpPr>
        <p:spPr>
          <a:xfrm>
            <a:off x="1473200" y="6845300"/>
            <a:ext cx="21437600" cy="2209800"/>
          </a:xfrm>
          <a:prstGeom prst="rect">
            <a:avLst/>
          </a:prstGeom>
        </p:spPr>
        <p:txBody>
          <a:bodyPr anchor="t"/>
          <a:lstStyle>
            <a:lvl1pPr marL="0" indent="0">
              <a:spcBef>
                <a:spcPts val="0"/>
              </a:spcBef>
              <a:buSzTx/>
              <a:buNone/>
              <a:defRPr sz="5800">
                <a:solidFill>
                  <a:srgbClr val="73BFFF"/>
                </a:solidFill>
              </a:defRPr>
            </a:lvl1pPr>
            <a:lvl2pPr marL="0" indent="228600">
              <a:spcBef>
                <a:spcPts val="0"/>
              </a:spcBef>
              <a:buSzTx/>
              <a:buNone/>
              <a:defRPr sz="5800">
                <a:solidFill>
                  <a:srgbClr val="73BFFF"/>
                </a:solidFill>
              </a:defRPr>
            </a:lvl2pPr>
            <a:lvl3pPr marL="0" indent="457200">
              <a:spcBef>
                <a:spcPts val="0"/>
              </a:spcBef>
              <a:buSzTx/>
              <a:buNone/>
              <a:defRPr sz="5800">
                <a:solidFill>
                  <a:srgbClr val="73BFFF"/>
                </a:solidFill>
              </a:defRPr>
            </a:lvl3pPr>
            <a:lvl4pPr marL="0" indent="685800">
              <a:spcBef>
                <a:spcPts val="0"/>
              </a:spcBef>
              <a:buSzTx/>
              <a:buNone/>
              <a:defRPr sz="5800">
                <a:solidFill>
                  <a:srgbClr val="73BFFF"/>
                </a:solidFill>
              </a:defRPr>
            </a:lvl4pPr>
            <a:lvl5pPr marL="0" indent="914400">
              <a:spcBef>
                <a:spcPts val="0"/>
              </a:spcBef>
              <a:buSzTx/>
              <a:buNone/>
              <a:defRPr sz="5800">
                <a:solidFill>
                  <a:srgbClr val="73BFFF"/>
                </a:solidFill>
              </a:defRPr>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1" name="Shape 111"/>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3169900" y="1092200"/>
            <a:ext cx="9525000" cy="11506200"/>
          </a:xfrm>
          <a:prstGeom prst="rect">
            <a:avLst/>
          </a:prstGeom>
          <a:ln w="9525">
            <a:round/>
          </a:ln>
        </p:spPr>
        <p:txBody>
          <a:bodyPr lIns="91439" tIns="45719" rIns="91439" bIns="45719" anchor="t">
            <a:noAutofit/>
          </a:bodyPr>
          <a:lstStyle/>
          <a:p>
            <a:endParaRPr dirty="0"/>
          </a:p>
        </p:txBody>
      </p:sp>
      <p:sp>
        <p:nvSpPr>
          <p:cNvPr id="39" name="Shape 39"/>
          <p:cNvSpPr>
            <a:spLocks noGrp="1"/>
          </p:cNvSpPr>
          <p:nvPr>
            <p:ph type="title"/>
          </p:nvPr>
        </p:nvSpPr>
        <p:spPr>
          <a:xfrm>
            <a:off x="1473200" y="1803400"/>
            <a:ext cx="9639300" cy="4927600"/>
          </a:xfrm>
          <a:prstGeom prst="rect">
            <a:avLst/>
          </a:prstGeom>
        </p:spPr>
        <p:txBody>
          <a:bodyPr anchor="b"/>
          <a:lstStyle/>
          <a:p>
            <a:r>
              <a:t>Title Text</a:t>
            </a:r>
          </a:p>
        </p:txBody>
      </p:sp>
      <p:sp>
        <p:nvSpPr>
          <p:cNvPr id="40" name="Shape 40"/>
          <p:cNvSpPr>
            <a:spLocks noGrp="1"/>
          </p:cNvSpPr>
          <p:nvPr>
            <p:ph type="body" sz="quarter" idx="1"/>
          </p:nvPr>
        </p:nvSpPr>
        <p:spPr>
          <a:xfrm>
            <a:off x="1473200" y="6718300"/>
            <a:ext cx="9639300" cy="5092700"/>
          </a:xfrm>
          <a:prstGeom prst="rect">
            <a:avLst/>
          </a:prstGeom>
        </p:spPr>
        <p:txBody>
          <a:bodyPr anchor="t"/>
          <a:lstStyle>
            <a:lvl1pPr marL="0" indent="0">
              <a:spcBef>
                <a:spcPts val="0"/>
              </a:spcBef>
              <a:buSzTx/>
              <a:buNone/>
              <a:defRPr sz="5800">
                <a:solidFill>
                  <a:srgbClr val="73BFFF"/>
                </a:solidFill>
              </a:defRPr>
            </a:lvl1pPr>
            <a:lvl2pPr marL="0" indent="228600">
              <a:spcBef>
                <a:spcPts val="0"/>
              </a:spcBef>
              <a:buSzTx/>
              <a:buNone/>
              <a:defRPr sz="5800">
                <a:solidFill>
                  <a:srgbClr val="73BFFF"/>
                </a:solidFill>
              </a:defRPr>
            </a:lvl2pPr>
            <a:lvl3pPr marL="0" indent="457200">
              <a:spcBef>
                <a:spcPts val="0"/>
              </a:spcBef>
              <a:buSzTx/>
              <a:buNone/>
              <a:defRPr sz="5800">
                <a:solidFill>
                  <a:srgbClr val="73BFFF"/>
                </a:solidFill>
              </a:defRPr>
            </a:lvl3pPr>
            <a:lvl4pPr marL="0" indent="685800">
              <a:spcBef>
                <a:spcPts val="0"/>
              </a:spcBef>
              <a:buSzTx/>
              <a:buNone/>
              <a:defRPr sz="5800">
                <a:solidFill>
                  <a:srgbClr val="73BFFF"/>
                </a:solidFill>
              </a:defRPr>
            </a:lvl4pPr>
            <a:lvl5pPr marL="0" indent="914400">
              <a:spcBef>
                <a:spcPts val="0"/>
              </a:spcBef>
              <a:buSzTx/>
              <a:buNone/>
              <a:defRPr sz="5800">
                <a:solidFill>
                  <a:srgbClr val="73BFFF"/>
                </a:solidFill>
              </a:defRPr>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xfrm>
            <a:off x="1473200" y="3898900"/>
            <a:ext cx="2143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3169900" y="3302000"/>
            <a:ext cx="9525000" cy="9207500"/>
          </a:xfrm>
          <a:prstGeom prst="rect">
            <a:avLst/>
          </a:prstGeom>
          <a:ln w="9525">
            <a:round/>
          </a:ln>
        </p:spPr>
        <p:txBody>
          <a:bodyPr lIns="91439" tIns="45719" rIns="91439" bIns="45719" anchor="t">
            <a:noAutofit/>
          </a:bodyPr>
          <a:lstStyle/>
          <a:p>
            <a:endParaRPr dirty="0"/>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1473200" y="3898900"/>
            <a:ext cx="1000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p:nvPr/>
        </p:nvSpPr>
        <p:spPr>
          <a:xfrm>
            <a:off x="11493490" y="6373383"/>
            <a:ext cx="1396722" cy="9692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Text</a:t>
            </a:r>
          </a:p>
        </p:txBody>
      </p:sp>
      <p:sp>
        <p:nvSpPr>
          <p:cNvPr id="84" name="Shape 84"/>
          <p:cNvSpPr>
            <a:spLocks noGrp="1"/>
          </p:cNvSpPr>
          <p:nvPr>
            <p:ph type="pic" sz="quarter" idx="13"/>
          </p:nvPr>
        </p:nvSpPr>
        <p:spPr>
          <a:xfrm>
            <a:off x="15798800" y="6870700"/>
            <a:ext cx="7404100" cy="5549900"/>
          </a:xfrm>
          <a:prstGeom prst="rect">
            <a:avLst/>
          </a:prstGeom>
          <a:ln w="9525">
            <a:round/>
          </a:ln>
        </p:spPr>
        <p:txBody>
          <a:bodyPr lIns="91439" tIns="45719" rIns="91439" bIns="45719" anchor="t">
            <a:noAutofit/>
          </a:bodyPr>
          <a:lstStyle/>
          <a:p>
            <a:endParaRPr dirty="0"/>
          </a:p>
        </p:txBody>
      </p:sp>
      <p:sp>
        <p:nvSpPr>
          <p:cNvPr id="85" name="Shape 85"/>
          <p:cNvSpPr>
            <a:spLocks noGrp="1"/>
          </p:cNvSpPr>
          <p:nvPr>
            <p:ph type="pic" sz="quarter" idx="14"/>
          </p:nvPr>
        </p:nvSpPr>
        <p:spPr>
          <a:xfrm>
            <a:off x="15798800" y="952500"/>
            <a:ext cx="7404100" cy="5549900"/>
          </a:xfrm>
          <a:prstGeom prst="rect">
            <a:avLst/>
          </a:prstGeom>
          <a:ln w="9525">
            <a:round/>
          </a:ln>
        </p:spPr>
        <p:txBody>
          <a:bodyPr lIns="91439" tIns="45719" rIns="91439" bIns="45719" anchor="t">
            <a:noAutofit/>
          </a:bodyPr>
          <a:lstStyle/>
          <a:p>
            <a:endParaRPr dirty="0"/>
          </a:p>
        </p:txBody>
      </p:sp>
      <p:sp>
        <p:nvSpPr>
          <p:cNvPr id="86" name="Shape 86"/>
          <p:cNvSpPr>
            <a:spLocks noGrp="1"/>
          </p:cNvSpPr>
          <p:nvPr>
            <p:ph type="pic" idx="15"/>
          </p:nvPr>
        </p:nvSpPr>
        <p:spPr>
          <a:xfrm>
            <a:off x="1206500" y="952500"/>
            <a:ext cx="14173200" cy="11468100"/>
          </a:xfrm>
          <a:prstGeom prst="rect">
            <a:avLst/>
          </a:prstGeom>
          <a:ln w="9525">
            <a:round/>
          </a:ln>
        </p:spPr>
        <p:txBody>
          <a:bodyPr lIns="91439" tIns="45719" rIns="91439" bIns="45719" anchor="t">
            <a:noAutofit/>
          </a:bodyPr>
          <a:lstStyle/>
          <a:p>
            <a:endParaRPr dirty="0"/>
          </a:p>
        </p:txBody>
      </p:sp>
      <p:sp>
        <p:nvSpPr>
          <p:cNvPr id="87" name="Shape 87"/>
          <p:cNvSpPr>
            <a:spLocks noGrp="1"/>
          </p:cNvSpPr>
          <p:nvPr>
            <p:ph type="sldNum" sz="quarter" idx="2"/>
          </p:nvPr>
        </p:nvSpPr>
        <p:spPr>
          <a:xfrm>
            <a:off x="23724221" y="13125450"/>
            <a:ext cx="368504" cy="387070"/>
          </a:xfrm>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4" name="Shape 94"/>
          <p:cNvSpPr>
            <a:spLocks noGrp="1"/>
          </p:cNvSpPr>
          <p:nvPr>
            <p:ph type="body" sz="quarter" idx="13"/>
          </p:nvPr>
        </p:nvSpPr>
        <p:spPr>
          <a:xfrm>
            <a:off x="2387600" y="8966200"/>
            <a:ext cx="19621500" cy="585521"/>
          </a:xfrm>
          <a:prstGeom prst="rect">
            <a:avLst/>
          </a:prstGeom>
        </p:spPr>
        <p:txBody>
          <a:bodyPr anchor="t">
            <a:spAutoFit/>
          </a:bodyPr>
          <a:lstStyle>
            <a:lvl1pPr marL="0" indent="0" algn="ctr">
              <a:spcBef>
                <a:spcPts val="0"/>
              </a:spcBef>
              <a:buSzTx/>
              <a:buNone/>
              <a:defRPr sz="3200" i="1">
                <a:solidFill>
                  <a:srgbClr val="73BFFF"/>
                </a:solidFill>
                <a:effectLst>
                  <a:outerShdw blurRad="38100" dist="36285" dir="2700000" rotWithShape="0">
                    <a:srgbClr val="000000">
                      <a:alpha val="48000"/>
                    </a:srgbClr>
                  </a:outerShdw>
                </a:effectLst>
                <a:latin typeface="Helvetica Neue"/>
                <a:ea typeface="Helvetica Neue"/>
                <a:cs typeface="Helvetica Neue"/>
                <a:sym typeface="Helvetica Neue"/>
              </a:defRPr>
            </a:lvl1pPr>
          </a:lstStyle>
          <a:p>
            <a:r>
              <a:t>–Johnny Appleseed</a:t>
            </a:r>
          </a:p>
        </p:txBody>
      </p:sp>
      <p:sp>
        <p:nvSpPr>
          <p:cNvPr id="95" name="Shape 95"/>
          <p:cNvSpPr>
            <a:spLocks noGrp="1"/>
          </p:cNvSpPr>
          <p:nvPr>
            <p:ph type="body" sz="quarter" idx="14"/>
          </p:nvPr>
        </p:nvSpPr>
        <p:spPr>
          <a:xfrm>
            <a:off x="2387600" y="6059289"/>
            <a:ext cx="19621500" cy="850901"/>
          </a:xfrm>
          <a:prstGeom prst="rect">
            <a:avLst/>
          </a:prstGeom>
        </p:spPr>
        <p:txBody>
          <a:bodyPr>
            <a:spAutoFit/>
          </a:bodyPr>
          <a:lstStyle>
            <a:lvl1pPr marL="0" indent="0" algn="ctr">
              <a:spcBef>
                <a:spcPts val="0"/>
              </a:spcBef>
              <a:buSzTx/>
              <a:buNone/>
              <a:defRPr>
                <a:effectLst>
                  <a:outerShdw blurRad="38100" dist="54428" dir="2700000" rotWithShape="0">
                    <a:srgbClr val="000000">
                      <a:alpha val="48000"/>
                    </a:srgbClr>
                  </a:outerShdw>
                </a:effectLst>
              </a:defRPr>
            </a:lvl1pPr>
          </a:lstStyle>
          <a:p>
            <a:r>
              <a:t>“Type a quote here.” </a:t>
            </a:r>
          </a:p>
        </p:txBody>
      </p:sp>
      <p:sp>
        <p:nvSpPr>
          <p:cNvPr id="96" name="Shape 96"/>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3" name="Shape 103"/>
          <p:cNvSpPr>
            <a:spLocks noGrp="1"/>
          </p:cNvSpPr>
          <p:nvPr>
            <p:ph type="pic" idx="13"/>
          </p:nvPr>
        </p:nvSpPr>
        <p:spPr>
          <a:xfrm>
            <a:off x="0" y="0"/>
            <a:ext cx="24384000" cy="13716000"/>
          </a:xfrm>
          <a:prstGeom prst="rect">
            <a:avLst/>
          </a:prstGeom>
        </p:spPr>
        <p:txBody>
          <a:bodyPr lIns="91439" tIns="45719" rIns="91439" bIns="45719" anchor="t">
            <a:noAutofit/>
          </a:bodyPr>
          <a:lstStyle/>
          <a:p>
            <a:endParaRPr dirty="0"/>
          </a:p>
        </p:txBody>
      </p:sp>
      <p:sp>
        <p:nvSpPr>
          <p:cNvPr id="104" name="Shape 104"/>
          <p:cNvSpPr>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body" idx="1"/>
          </p:nvPr>
        </p:nvSpPr>
        <p:spPr>
          <a:xfrm>
            <a:off x="1473200" y="1930400"/>
            <a:ext cx="21437600" cy="98552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buBlip>
                <a:blip r:embed="rId13"/>
              </a:buBlip>
            </a:lvl1pPr>
            <a:lvl2pPr>
              <a:buBlip>
                <a:blip r:embed="rId13"/>
              </a:buBlip>
            </a:lvl2pPr>
            <a:lvl3pPr>
              <a:buBlip>
                <a:blip r:embed="rId13"/>
              </a:buBlip>
            </a:lvl3pPr>
            <a:lvl4pPr>
              <a:buBlip>
                <a:blip r:embed="rId13"/>
              </a:buBlip>
            </a:lvl4pPr>
            <a:lvl5pPr>
              <a:buBlip>
                <a:blip r:embed="rId13"/>
              </a:buBlip>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3" name="Shape 3"/>
          <p:cNvSpPr>
            <a:spLocks noGrp="1"/>
          </p:cNvSpPr>
          <p:nvPr>
            <p:ph type="title"/>
          </p:nvPr>
        </p:nvSpPr>
        <p:spPr>
          <a:xfrm>
            <a:off x="1473200" y="355600"/>
            <a:ext cx="214376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4" name="Shape 4"/>
          <p:cNvSpPr>
            <a:spLocks noGrp="1"/>
          </p:cNvSpPr>
          <p:nvPr>
            <p:ph type="sldNum" sz="quarter" idx="2"/>
          </p:nvPr>
        </p:nvSpPr>
        <p:spPr>
          <a:xfrm>
            <a:off x="23721936" y="13125450"/>
            <a:ext cx="368504" cy="387070"/>
          </a:xfrm>
          <a:prstGeom prst="rect">
            <a:avLst/>
          </a:prstGeom>
          <a:ln w="12700">
            <a:miter lim="400000"/>
          </a:ln>
        </p:spPr>
        <p:txBody>
          <a:bodyPr wrap="none" lIns="50800" tIns="50800" rIns="50800" bIns="50800">
            <a:spAutoFit/>
          </a:bodyPr>
          <a:lstStyle>
            <a:lvl1pPr algn="r">
              <a:defRPr sz="1800" b="1">
                <a:solidFill>
                  <a:srgbClr val="FFFFFF">
                    <a:alpha val="70000"/>
                  </a:srgbClr>
                </a:solidFill>
                <a:latin typeface="Helvetica Neue"/>
                <a:ea typeface="Helvetica Neue"/>
                <a:cs typeface="Helvetica Neue"/>
                <a:sym typeface="Helvetica Neue"/>
              </a:defRPr>
            </a:lvl1pPr>
          </a:lstStyle>
          <a:p>
            <a:pPr>
              <a:defRPr>
                <a:effectLst/>
              </a:defRPr>
            </a:pPr>
            <a:fld id="{86CB4B4D-7CA3-9044-876B-883B54F8677D}" type="slidenum">
              <a:t>‹#›</a:t>
            </a:fld>
            <a:endParaRPr dirty="0"/>
          </a:p>
        </p:txBody>
      </p:sp>
      <p:pic>
        <p:nvPicPr>
          <p:cNvPr id="5" name="Picture 4"/>
          <p:cNvPicPr>
            <a:picLocks noChangeAspect="1"/>
          </p:cNvPicPr>
          <p:nvPr userDrawn="1"/>
        </p:nvPicPr>
        <p:blipFill rotWithShape="1">
          <a:blip r:embed="rId14" cstate="print">
            <a:extLst>
              <a:ext uri="{28A0092B-C50C-407E-A947-70E740481C1C}">
                <a14:useLocalDpi xmlns:a14="http://schemas.microsoft.com/office/drawing/2010/main" val="0"/>
              </a:ext>
            </a:extLst>
          </a:blip>
          <a:srcRect l="27973" t="20921" r="26192" b="35956"/>
          <a:stretch/>
        </p:blipFill>
        <p:spPr>
          <a:xfrm>
            <a:off x="22352000" y="11709400"/>
            <a:ext cx="1778000" cy="1676400"/>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transition spd="med"/>
  <p:txStyles>
    <p:titleStyle>
      <a:lvl1pPr marL="0" marR="0" indent="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0" marR="0" indent="2286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0" marR="0" indent="4572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0" marR="0" indent="6858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0" marR="0" indent="9144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0" marR="0" indent="11430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0" marR="0" indent="13716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0" marR="0" indent="16002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0" marR="0" indent="18288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p:titleStyle>
    <p:bodyStyle>
      <a:lvl1pPr marL="635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1270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1905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2540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3175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3810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4445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5080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5715000" marR="0" indent="-635000" algn="l" defTabSz="825500" rtl="0" latinLnBrk="0">
        <a:lnSpc>
          <a:spcPct val="100000"/>
        </a:lnSpc>
        <a:spcBef>
          <a:spcPts val="5100"/>
        </a:spcBef>
        <a:spcAft>
          <a:spcPts val="0"/>
        </a:spcAft>
        <a:buClrTx/>
        <a:buSzPct val="30000"/>
        <a:buFontTx/>
        <a:buBlip>
          <a:blip r:embed="rId13"/>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p:bodyStyle>
    <p:otherStyle>
      <a:lvl1pPr marL="0" marR="0" indent="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1pPr>
      <a:lvl2pPr marL="0" marR="0" indent="2286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2pPr>
      <a:lvl3pPr marL="0" marR="0" indent="4572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3pPr>
      <a:lvl4pPr marL="0" marR="0" indent="6858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4pPr>
      <a:lvl5pPr marL="0" marR="0" indent="9144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5pPr>
      <a:lvl6pPr marL="0" marR="0" indent="11430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6pPr>
      <a:lvl7pPr marL="0" marR="0" indent="13716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7pPr>
      <a:lvl8pPr marL="0" marR="0" indent="16002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8pPr>
      <a:lvl9pPr marL="0" marR="0" indent="18288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hape 120"/>
          <p:cNvSpPr>
            <a:spLocks noGrp="1"/>
          </p:cNvSpPr>
          <p:nvPr>
            <p:ph type="ctrTitle"/>
          </p:nvPr>
        </p:nvSpPr>
        <p:spPr>
          <a:xfrm>
            <a:off x="6590334" y="8236384"/>
            <a:ext cx="11203332" cy="1037791"/>
          </a:xfrm>
          <a:prstGeom prst="rect">
            <a:avLst/>
          </a:prstGeom>
        </p:spPr>
        <p:txBody>
          <a:bodyPr>
            <a:normAutofit fontScale="90000"/>
          </a:bodyPr>
          <a:lstStyle>
            <a:lvl1pPr algn="ctr" defTabSz="511809">
              <a:defRPr sz="6200">
                <a:effectLst>
                  <a:outerShdw blurRad="31496" dist="23622" dir="5400000" rotWithShape="0">
                    <a:srgbClr val="000000"/>
                  </a:outerShdw>
                </a:effectLst>
              </a:defRPr>
            </a:lvl1pPr>
          </a:lstStyle>
          <a:p>
            <a:r>
              <a:rPr lang="en-US"/>
              <a:t>Data Structures</a:t>
            </a:r>
            <a:endParaRPr dirty="0"/>
          </a:p>
        </p:txBody>
      </p:sp>
      <p:pic>
        <p:nvPicPr>
          <p:cNvPr id="121" name="image3.png"/>
          <p:cNvPicPr>
            <a:picLocks noChangeAspect="1"/>
          </p:cNvPicPr>
          <p:nvPr/>
        </p:nvPicPr>
        <p:blipFill>
          <a:blip r:embed="rId2"/>
          <a:stretch>
            <a:fillRect/>
          </a:stretch>
        </p:blipFill>
        <p:spPr>
          <a:xfrm>
            <a:off x="4098207" y="5372088"/>
            <a:ext cx="16187586" cy="2971824"/>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Trees Terminology</a:t>
            </a:r>
          </a:p>
        </p:txBody>
      </p:sp>
      <p:sp>
        <p:nvSpPr>
          <p:cNvPr id="3" name="Text Placeholder 2"/>
          <p:cNvSpPr>
            <a:spLocks noGrp="1"/>
          </p:cNvSpPr>
          <p:nvPr>
            <p:ph type="body" idx="1"/>
          </p:nvPr>
        </p:nvSpPr>
        <p:spPr/>
        <p:txBody>
          <a:bodyPr/>
          <a:lstStyle/>
          <a:p>
            <a:r>
              <a:rPr lang="en-US" dirty="0"/>
              <a:t>Node: each element of a tree is a node</a:t>
            </a:r>
          </a:p>
          <a:p>
            <a:r>
              <a:rPr lang="en-US" dirty="0"/>
              <a:t>Edge: lines connecting the nodes</a:t>
            </a:r>
          </a:p>
          <a:p>
            <a:r>
              <a:rPr lang="en-US" dirty="0"/>
              <a:t>Parent node: immediate predecessor of a node</a:t>
            </a:r>
          </a:p>
          <a:p>
            <a:r>
              <a:rPr lang="en-US" dirty="0"/>
              <a:t>Child node: immediate successor of a node</a:t>
            </a:r>
          </a:p>
          <a:p>
            <a:r>
              <a:rPr lang="en-US" dirty="0"/>
              <a:t>Root node: designated node that doesn’t have a parent node</a:t>
            </a:r>
          </a:p>
          <a:p>
            <a:r>
              <a:rPr lang="en-US" dirty="0"/>
              <a:t>Leaf node: node that doesn’t have a child node</a:t>
            </a:r>
          </a:p>
        </p:txBody>
      </p:sp>
    </p:spTree>
    <p:extLst>
      <p:ext uri="{BB962C8B-B14F-4D97-AF65-F5344CB8AC3E}">
        <p14:creationId xmlns:p14="http://schemas.microsoft.com/office/powerpoint/2010/main" val="177955030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Trees Terminology</a:t>
            </a:r>
          </a:p>
        </p:txBody>
      </p:sp>
      <p:sp>
        <p:nvSpPr>
          <p:cNvPr id="3" name="Text Placeholder 2"/>
          <p:cNvSpPr>
            <a:spLocks noGrp="1"/>
          </p:cNvSpPr>
          <p:nvPr>
            <p:ph type="body" idx="1"/>
          </p:nvPr>
        </p:nvSpPr>
        <p:spPr/>
        <p:txBody>
          <a:bodyPr/>
          <a:lstStyle/>
          <a:p>
            <a:r>
              <a:rPr lang="en-US" dirty="0"/>
              <a:t>Level: distance of a node from the root</a:t>
            </a:r>
          </a:p>
          <a:p>
            <a:pPr lvl="1"/>
            <a:r>
              <a:rPr lang="en-US" dirty="0"/>
              <a:t>Root node is at level 0, while the next level of child nodes is at level 1, etc.</a:t>
            </a:r>
          </a:p>
          <a:p>
            <a:r>
              <a:rPr lang="en-US" dirty="0"/>
              <a:t>Height: total number of levels in a tree</a:t>
            </a:r>
          </a:p>
          <a:p>
            <a:r>
              <a:rPr lang="en-US" dirty="0"/>
              <a:t>Siblings: two or more nodes that have the same parent</a:t>
            </a:r>
          </a:p>
          <a:p>
            <a:r>
              <a:rPr lang="en-US" dirty="0"/>
              <a:t>Subtree: trees within trees connected by a single edge</a:t>
            </a:r>
          </a:p>
        </p:txBody>
      </p:sp>
    </p:spTree>
    <p:extLst>
      <p:ext uri="{BB962C8B-B14F-4D97-AF65-F5344CB8AC3E}">
        <p14:creationId xmlns:p14="http://schemas.microsoft.com/office/powerpoint/2010/main" val="328010972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Tree</a:t>
            </a:r>
          </a:p>
        </p:txBody>
      </p:sp>
      <p:sp>
        <p:nvSpPr>
          <p:cNvPr id="3" name="Text Placeholder 2"/>
          <p:cNvSpPr>
            <a:spLocks noGrp="1"/>
          </p:cNvSpPr>
          <p:nvPr>
            <p:ph type="body" idx="1"/>
          </p:nvPr>
        </p:nvSpPr>
        <p:spPr/>
        <p:txBody>
          <a:bodyPr/>
          <a:lstStyle/>
          <a:p>
            <a:r>
              <a:rPr lang="en-US" dirty="0"/>
              <a:t>In a </a:t>
            </a:r>
            <a:r>
              <a:rPr lang="en-US" dirty="0">
                <a:solidFill>
                  <a:srgbClr val="92D050"/>
                </a:solidFill>
              </a:rPr>
              <a:t>binary tree</a:t>
            </a:r>
            <a:r>
              <a:rPr lang="en-US" dirty="0"/>
              <a:t>, a node can’t have more than two children. Therefore, it can be a leaf node, contain only one child, or contain two children.</a:t>
            </a:r>
          </a:p>
          <a:p>
            <a:r>
              <a:rPr lang="en-US" dirty="0"/>
              <a:t>A </a:t>
            </a:r>
            <a:r>
              <a:rPr lang="en-US" dirty="0">
                <a:solidFill>
                  <a:srgbClr val="92D050"/>
                </a:solidFill>
              </a:rPr>
              <a:t>binary tree </a:t>
            </a:r>
            <a:r>
              <a:rPr lang="en-US" dirty="0"/>
              <a:t>is a finite set of nodes that is either empty or consists of a root node with remaining nodes resting in two different sets, with both of those sets being binary trees (left subtree and right subtree).</a:t>
            </a:r>
          </a:p>
          <a:p>
            <a:r>
              <a:rPr lang="en-US" dirty="0"/>
              <a:t>A </a:t>
            </a:r>
            <a:r>
              <a:rPr lang="en-US" dirty="0">
                <a:solidFill>
                  <a:srgbClr val="92D050"/>
                </a:solidFill>
              </a:rPr>
              <a:t>binary tree </a:t>
            </a:r>
            <a:r>
              <a:rPr lang="en-US" dirty="0"/>
              <a:t>is simply a representation of data in a </a:t>
            </a:r>
            <a:r>
              <a:rPr lang="en-US" dirty="0">
                <a:solidFill>
                  <a:srgbClr val="92D050"/>
                </a:solidFill>
              </a:rPr>
              <a:t>tree</a:t>
            </a:r>
            <a:r>
              <a:rPr lang="en-US" dirty="0"/>
              <a:t> structure that can contain up to two child nodes.</a:t>
            </a:r>
          </a:p>
        </p:txBody>
      </p:sp>
    </p:spTree>
    <p:extLst>
      <p:ext uri="{BB962C8B-B14F-4D97-AF65-F5344CB8AC3E}">
        <p14:creationId xmlns:p14="http://schemas.microsoft.com/office/powerpoint/2010/main" val="76989884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Tree Example</a:t>
            </a:r>
          </a:p>
        </p:txBody>
      </p:sp>
      <p:sp>
        <p:nvSpPr>
          <p:cNvPr id="4" name="Oval 3"/>
          <p:cNvSpPr/>
          <p:nvPr/>
        </p:nvSpPr>
        <p:spPr>
          <a:xfrm>
            <a:off x="9086850" y="3384550"/>
            <a:ext cx="2152650" cy="2025650"/>
          </a:xfrm>
          <a:prstGeom prst="ellipse">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9" name="TextBox 8"/>
          <p:cNvSpPr txBox="1"/>
          <p:nvPr/>
        </p:nvSpPr>
        <p:spPr>
          <a:xfrm>
            <a:off x="9458325" y="3899803"/>
            <a:ext cx="1409700" cy="995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800" b="0" i="0" u="none" strike="noStrike" cap="none" spc="0" normalizeH="0" baseline="0" dirty="0">
                <a:ln>
                  <a:noFill/>
                </a:ln>
                <a:solidFill>
                  <a:srgbClr val="FFFFFF"/>
                </a:solidFill>
                <a:effectLst>
                  <a:outerShdw blurRad="50800" dist="38100" dir="5400000" rotWithShape="0">
                    <a:srgbClr val="000000"/>
                  </a:outerShdw>
                </a:effectLst>
                <a:uFillTx/>
                <a:latin typeface="+mn-lt"/>
                <a:ea typeface="+mn-ea"/>
                <a:cs typeface="+mn-cs"/>
                <a:sym typeface="Helvetica Neue Light"/>
              </a:rPr>
              <a:t>82</a:t>
            </a:r>
          </a:p>
        </p:txBody>
      </p:sp>
      <p:sp>
        <p:nvSpPr>
          <p:cNvPr id="11" name="Oval 10"/>
          <p:cNvSpPr/>
          <p:nvPr/>
        </p:nvSpPr>
        <p:spPr>
          <a:xfrm>
            <a:off x="5143500" y="6432550"/>
            <a:ext cx="2152650" cy="2025650"/>
          </a:xfrm>
          <a:prstGeom prst="ellipse">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12" name="Oval 11"/>
          <p:cNvSpPr/>
          <p:nvPr/>
        </p:nvSpPr>
        <p:spPr>
          <a:xfrm>
            <a:off x="14276965" y="6432550"/>
            <a:ext cx="2152650" cy="2025650"/>
          </a:xfrm>
          <a:prstGeom prst="ellipse">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14" name="TextBox 13"/>
          <p:cNvSpPr txBox="1"/>
          <p:nvPr/>
        </p:nvSpPr>
        <p:spPr>
          <a:xfrm>
            <a:off x="5514975" y="6947803"/>
            <a:ext cx="1409700" cy="995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800" b="0" i="0" u="none" strike="noStrike" cap="none" spc="0" normalizeH="0" baseline="0" dirty="0">
                <a:ln>
                  <a:noFill/>
                </a:ln>
                <a:solidFill>
                  <a:srgbClr val="FFFFFF"/>
                </a:solidFill>
                <a:effectLst>
                  <a:outerShdw blurRad="50800" dist="38100" dir="5400000" rotWithShape="0">
                    <a:srgbClr val="000000"/>
                  </a:outerShdw>
                </a:effectLst>
                <a:uFillTx/>
                <a:latin typeface="+mn-lt"/>
                <a:ea typeface="+mn-ea"/>
                <a:cs typeface="+mn-cs"/>
                <a:sym typeface="Helvetica Neue Light"/>
              </a:rPr>
              <a:t>116</a:t>
            </a:r>
          </a:p>
        </p:txBody>
      </p:sp>
      <p:sp>
        <p:nvSpPr>
          <p:cNvPr id="15" name="TextBox 14"/>
          <p:cNvSpPr txBox="1"/>
          <p:nvPr/>
        </p:nvSpPr>
        <p:spPr>
          <a:xfrm>
            <a:off x="14537173" y="6942356"/>
            <a:ext cx="1409700" cy="995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800" b="0" i="0" u="none" strike="noStrike" cap="none" spc="0" normalizeH="0" baseline="0" dirty="0">
                <a:ln>
                  <a:noFill/>
                </a:ln>
                <a:solidFill>
                  <a:srgbClr val="FFFFFF"/>
                </a:solidFill>
                <a:effectLst>
                  <a:outerShdw blurRad="50800" dist="38100" dir="5400000" rotWithShape="0">
                    <a:srgbClr val="000000"/>
                  </a:outerShdw>
                </a:effectLst>
                <a:uFillTx/>
                <a:latin typeface="+mn-lt"/>
                <a:ea typeface="+mn-ea"/>
                <a:cs typeface="+mn-cs"/>
                <a:sym typeface="Helvetica Neue Light"/>
              </a:rPr>
              <a:t>100</a:t>
            </a:r>
          </a:p>
        </p:txBody>
      </p:sp>
      <p:sp>
        <p:nvSpPr>
          <p:cNvPr id="20" name="Oval 19"/>
          <p:cNvSpPr/>
          <p:nvPr/>
        </p:nvSpPr>
        <p:spPr>
          <a:xfrm>
            <a:off x="8567147" y="9996086"/>
            <a:ext cx="2152650" cy="2025650"/>
          </a:xfrm>
          <a:prstGeom prst="ellipse">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21" name="Oval 20"/>
          <p:cNvSpPr/>
          <p:nvPr/>
        </p:nvSpPr>
        <p:spPr>
          <a:xfrm>
            <a:off x="1644911" y="9968450"/>
            <a:ext cx="2152650" cy="2025650"/>
          </a:xfrm>
          <a:prstGeom prst="ellipse">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22" name="Oval 21"/>
          <p:cNvSpPr/>
          <p:nvPr/>
        </p:nvSpPr>
        <p:spPr>
          <a:xfrm>
            <a:off x="11134725" y="9968450"/>
            <a:ext cx="2152650" cy="2025650"/>
          </a:xfrm>
          <a:prstGeom prst="ellipse">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cxnSp>
        <p:nvCxnSpPr>
          <p:cNvPr id="27" name="Straight Arrow Connector 26"/>
          <p:cNvCxnSpPr/>
          <p:nvPr/>
        </p:nvCxnSpPr>
        <p:spPr>
          <a:xfrm flipH="1">
            <a:off x="7086600" y="4894947"/>
            <a:ext cx="2000250" cy="1734453"/>
          </a:xfrm>
          <a:prstGeom prst="straightConnector1">
            <a:avLst/>
          </a:prstGeom>
          <a:noFill/>
          <a:ln w="12700" cap="flat">
            <a:solidFill>
              <a:srgbClr val="FFFFFF"/>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9" name="Straight Arrow Connector 28"/>
          <p:cNvCxnSpPr/>
          <p:nvPr/>
        </p:nvCxnSpPr>
        <p:spPr>
          <a:xfrm flipH="1">
            <a:off x="3257550" y="7937500"/>
            <a:ext cx="1885950" cy="2058586"/>
          </a:xfrm>
          <a:prstGeom prst="straightConnector1">
            <a:avLst/>
          </a:prstGeom>
          <a:noFill/>
          <a:ln w="12700" cap="flat">
            <a:solidFill>
              <a:srgbClr val="FFFFFF"/>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1" name="Straight Arrow Connector 30"/>
          <p:cNvCxnSpPr/>
          <p:nvPr/>
        </p:nvCxnSpPr>
        <p:spPr>
          <a:xfrm>
            <a:off x="7177087" y="8042868"/>
            <a:ext cx="1819275" cy="1847850"/>
          </a:xfrm>
          <a:prstGeom prst="straightConnector1">
            <a:avLst/>
          </a:prstGeom>
          <a:noFill/>
          <a:ln w="12700" cap="flat">
            <a:solidFill>
              <a:srgbClr val="FFFFFF"/>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3" name="Straight Arrow Connector 32"/>
          <p:cNvCxnSpPr/>
          <p:nvPr/>
        </p:nvCxnSpPr>
        <p:spPr>
          <a:xfrm flipH="1">
            <a:off x="12763500" y="8042868"/>
            <a:ext cx="1513465" cy="1925582"/>
          </a:xfrm>
          <a:prstGeom prst="straightConnector1">
            <a:avLst/>
          </a:prstGeom>
          <a:noFill/>
          <a:ln w="12700" cap="flat">
            <a:solidFill>
              <a:srgbClr val="FFFFFF"/>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6" name="TextBox 35"/>
          <p:cNvSpPr txBox="1"/>
          <p:nvPr/>
        </p:nvSpPr>
        <p:spPr>
          <a:xfrm>
            <a:off x="11506200" y="10483703"/>
            <a:ext cx="1409700" cy="995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800" b="0" i="0" u="none" strike="noStrike" cap="none" spc="0" normalizeH="0" baseline="0" dirty="0">
                <a:ln>
                  <a:noFill/>
                </a:ln>
                <a:solidFill>
                  <a:srgbClr val="FFFFFF"/>
                </a:solidFill>
                <a:effectLst>
                  <a:outerShdw blurRad="50800" dist="38100" dir="5400000" rotWithShape="0">
                    <a:srgbClr val="000000"/>
                  </a:outerShdw>
                </a:effectLst>
                <a:uFillTx/>
                <a:latin typeface="+mn-lt"/>
                <a:ea typeface="+mn-ea"/>
                <a:cs typeface="+mn-cs"/>
                <a:sym typeface="Helvetica Neue Light"/>
              </a:rPr>
              <a:t>78</a:t>
            </a:r>
          </a:p>
        </p:txBody>
      </p:sp>
      <p:sp>
        <p:nvSpPr>
          <p:cNvPr id="37" name="TextBox 36"/>
          <p:cNvSpPr txBox="1"/>
          <p:nvPr/>
        </p:nvSpPr>
        <p:spPr>
          <a:xfrm>
            <a:off x="8938622" y="10483703"/>
            <a:ext cx="1409700" cy="995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dirty="0"/>
              <a:t>93</a:t>
            </a:r>
            <a:endParaRPr kumimoji="0" lang="en-US" sz="5800" b="0" i="0" u="none" strike="noStrike" cap="none" spc="0" normalizeH="0" baseline="0" dirty="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39" name="TextBox 38"/>
          <p:cNvSpPr txBox="1"/>
          <p:nvPr/>
        </p:nvSpPr>
        <p:spPr>
          <a:xfrm>
            <a:off x="2016386" y="10441640"/>
            <a:ext cx="1409700" cy="995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800" b="0" i="0" u="none" strike="noStrike" cap="none" spc="0" normalizeH="0" baseline="0" dirty="0">
                <a:ln>
                  <a:noFill/>
                </a:ln>
                <a:solidFill>
                  <a:srgbClr val="FFFFFF"/>
                </a:solidFill>
                <a:effectLst>
                  <a:outerShdw blurRad="50800" dist="38100" dir="5400000" rotWithShape="0">
                    <a:srgbClr val="000000"/>
                  </a:outerShdw>
                </a:effectLst>
                <a:uFillTx/>
                <a:latin typeface="+mn-lt"/>
                <a:ea typeface="+mn-ea"/>
                <a:cs typeface="+mn-cs"/>
                <a:sym typeface="Helvetica Neue Light"/>
              </a:rPr>
              <a:t>105</a:t>
            </a:r>
          </a:p>
        </p:txBody>
      </p:sp>
      <p:cxnSp>
        <p:nvCxnSpPr>
          <p:cNvPr id="41" name="Straight Arrow Connector 40"/>
          <p:cNvCxnSpPr/>
          <p:nvPr/>
        </p:nvCxnSpPr>
        <p:spPr>
          <a:xfrm>
            <a:off x="11134725" y="5029200"/>
            <a:ext cx="3142240" cy="2076450"/>
          </a:xfrm>
          <a:prstGeom prst="straightConnector1">
            <a:avLst/>
          </a:prstGeom>
          <a:noFill/>
          <a:ln w="12700" cap="flat">
            <a:solidFill>
              <a:srgbClr val="FFFFFF"/>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22242084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Tree</a:t>
            </a:r>
          </a:p>
        </p:txBody>
      </p:sp>
      <p:sp>
        <p:nvSpPr>
          <p:cNvPr id="3" name="Text Placeholder 2"/>
          <p:cNvSpPr>
            <a:spLocks noGrp="1"/>
          </p:cNvSpPr>
          <p:nvPr>
            <p:ph type="body" idx="1"/>
          </p:nvPr>
        </p:nvSpPr>
        <p:spPr/>
        <p:txBody>
          <a:bodyPr>
            <a:normAutofit/>
          </a:bodyPr>
          <a:lstStyle/>
          <a:p>
            <a:r>
              <a:rPr lang="en-US" dirty="0"/>
              <a:t>A </a:t>
            </a:r>
            <a:r>
              <a:rPr lang="en-US" dirty="0">
                <a:solidFill>
                  <a:srgbClr val="92D050"/>
                </a:solidFill>
              </a:rPr>
              <a:t>binary search tree </a:t>
            </a:r>
            <a:r>
              <a:rPr lang="en-US" dirty="0"/>
              <a:t>is a special kind of </a:t>
            </a:r>
            <a:r>
              <a:rPr lang="en-US" dirty="0">
                <a:solidFill>
                  <a:srgbClr val="92D050"/>
                </a:solidFill>
              </a:rPr>
              <a:t>binary tree </a:t>
            </a:r>
            <a:r>
              <a:rPr lang="en-US" dirty="0">
                <a:solidFill>
                  <a:schemeClr val="tx1"/>
                </a:solidFill>
              </a:rPr>
              <a:t>(ordered binary tree) </a:t>
            </a:r>
            <a:r>
              <a:rPr lang="en-US" dirty="0"/>
              <a:t>that is used for the purpose of searching</a:t>
            </a:r>
          </a:p>
          <a:p>
            <a:r>
              <a:rPr lang="en-US" dirty="0"/>
              <a:t>A </a:t>
            </a:r>
            <a:r>
              <a:rPr lang="en-US" dirty="0">
                <a:solidFill>
                  <a:srgbClr val="92D050"/>
                </a:solidFill>
              </a:rPr>
              <a:t>binary search tree </a:t>
            </a:r>
            <a:r>
              <a:rPr lang="en-US" dirty="0"/>
              <a:t>is either empty or has the following properties:</a:t>
            </a:r>
          </a:p>
          <a:p>
            <a:pPr lvl="1"/>
            <a:r>
              <a:rPr lang="en-US" dirty="0"/>
              <a:t>All the keys in the left subtree of the root are less than the key in the root</a:t>
            </a:r>
          </a:p>
          <a:p>
            <a:pPr lvl="1"/>
            <a:r>
              <a:rPr lang="en-US" dirty="0"/>
              <a:t>All the keys in the right subtree of the root are greater than the key in the root</a:t>
            </a:r>
          </a:p>
          <a:p>
            <a:pPr lvl="1"/>
            <a:r>
              <a:rPr lang="en-US" dirty="0"/>
              <a:t>The left and right subtrees of the root are also binary search trees</a:t>
            </a:r>
          </a:p>
        </p:txBody>
      </p:sp>
    </p:spTree>
    <p:extLst>
      <p:ext uri="{BB962C8B-B14F-4D97-AF65-F5344CB8AC3E}">
        <p14:creationId xmlns:p14="http://schemas.microsoft.com/office/powerpoint/2010/main" val="298892736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Tree Example</a:t>
            </a:r>
          </a:p>
        </p:txBody>
      </p:sp>
      <p:sp>
        <p:nvSpPr>
          <p:cNvPr id="4" name="Oval 3"/>
          <p:cNvSpPr/>
          <p:nvPr/>
        </p:nvSpPr>
        <p:spPr>
          <a:xfrm>
            <a:off x="9086850" y="3384550"/>
            <a:ext cx="2152650" cy="2025650"/>
          </a:xfrm>
          <a:prstGeom prst="ellipse">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9" name="TextBox 8"/>
          <p:cNvSpPr txBox="1"/>
          <p:nvPr/>
        </p:nvSpPr>
        <p:spPr>
          <a:xfrm>
            <a:off x="9458325" y="3899803"/>
            <a:ext cx="1409700" cy="995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800" b="0" i="0" u="none" strike="noStrike" cap="none" spc="0" normalizeH="0" baseline="0" dirty="0">
                <a:ln>
                  <a:noFill/>
                </a:ln>
                <a:solidFill>
                  <a:srgbClr val="FFFFFF"/>
                </a:solidFill>
                <a:effectLst>
                  <a:outerShdw blurRad="50800" dist="38100" dir="5400000" rotWithShape="0">
                    <a:srgbClr val="000000"/>
                  </a:outerShdw>
                </a:effectLst>
                <a:uFillTx/>
                <a:latin typeface="+mn-lt"/>
                <a:ea typeface="+mn-ea"/>
                <a:cs typeface="+mn-cs"/>
                <a:sym typeface="Helvetica Neue Light"/>
              </a:rPr>
              <a:t>100</a:t>
            </a:r>
          </a:p>
        </p:txBody>
      </p:sp>
      <p:sp>
        <p:nvSpPr>
          <p:cNvPr id="11" name="Oval 10"/>
          <p:cNvSpPr/>
          <p:nvPr/>
        </p:nvSpPr>
        <p:spPr>
          <a:xfrm>
            <a:off x="5143500" y="6432550"/>
            <a:ext cx="2152650" cy="2025650"/>
          </a:xfrm>
          <a:prstGeom prst="ellipse">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12" name="Oval 11"/>
          <p:cNvSpPr/>
          <p:nvPr/>
        </p:nvSpPr>
        <p:spPr>
          <a:xfrm>
            <a:off x="14276965" y="6432550"/>
            <a:ext cx="2152650" cy="2025650"/>
          </a:xfrm>
          <a:prstGeom prst="ellipse">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14" name="TextBox 13"/>
          <p:cNvSpPr txBox="1"/>
          <p:nvPr/>
        </p:nvSpPr>
        <p:spPr>
          <a:xfrm>
            <a:off x="5514975" y="6947803"/>
            <a:ext cx="1409700" cy="995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800" b="0" i="0" u="none" strike="noStrike" cap="none" spc="0" normalizeH="0" baseline="0" dirty="0">
                <a:ln>
                  <a:noFill/>
                </a:ln>
                <a:solidFill>
                  <a:srgbClr val="FFFFFF"/>
                </a:solidFill>
                <a:effectLst>
                  <a:outerShdw blurRad="50800" dist="38100" dir="5400000" rotWithShape="0">
                    <a:srgbClr val="000000"/>
                  </a:outerShdw>
                </a:effectLst>
                <a:uFillTx/>
                <a:latin typeface="+mn-lt"/>
                <a:ea typeface="+mn-ea"/>
                <a:cs typeface="+mn-cs"/>
                <a:sym typeface="Helvetica Neue Light"/>
              </a:rPr>
              <a:t>82</a:t>
            </a:r>
          </a:p>
        </p:txBody>
      </p:sp>
      <p:sp>
        <p:nvSpPr>
          <p:cNvPr id="15" name="TextBox 14"/>
          <p:cNvSpPr txBox="1"/>
          <p:nvPr/>
        </p:nvSpPr>
        <p:spPr>
          <a:xfrm>
            <a:off x="14537173" y="6942356"/>
            <a:ext cx="1409700" cy="995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800" b="0" i="0" u="none" strike="noStrike" cap="none" spc="0" normalizeH="0" baseline="0" dirty="0">
                <a:ln>
                  <a:noFill/>
                </a:ln>
                <a:solidFill>
                  <a:srgbClr val="FFFFFF"/>
                </a:solidFill>
                <a:effectLst>
                  <a:outerShdw blurRad="50800" dist="38100" dir="5400000" rotWithShape="0">
                    <a:srgbClr val="000000"/>
                  </a:outerShdw>
                </a:effectLst>
                <a:uFillTx/>
                <a:latin typeface="+mn-lt"/>
                <a:ea typeface="+mn-ea"/>
                <a:cs typeface="+mn-cs"/>
                <a:sym typeface="Helvetica Neue Light"/>
              </a:rPr>
              <a:t>116</a:t>
            </a:r>
          </a:p>
        </p:txBody>
      </p:sp>
      <p:sp>
        <p:nvSpPr>
          <p:cNvPr id="17" name="Oval 16"/>
          <p:cNvSpPr/>
          <p:nvPr/>
        </p:nvSpPr>
        <p:spPr>
          <a:xfrm>
            <a:off x="17164053" y="9996086"/>
            <a:ext cx="2152650" cy="2025650"/>
          </a:xfrm>
          <a:prstGeom prst="ellipse">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18" name="TextBox 17"/>
          <p:cNvSpPr txBox="1"/>
          <p:nvPr/>
        </p:nvSpPr>
        <p:spPr>
          <a:xfrm>
            <a:off x="17535528" y="10441640"/>
            <a:ext cx="1409700" cy="995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800" b="0" i="0" u="none" strike="noStrike" cap="none" spc="0" normalizeH="0" baseline="0" dirty="0">
                <a:ln>
                  <a:noFill/>
                </a:ln>
                <a:solidFill>
                  <a:srgbClr val="FFFFFF"/>
                </a:solidFill>
                <a:effectLst>
                  <a:outerShdw blurRad="50800" dist="38100" dir="5400000" rotWithShape="0">
                    <a:srgbClr val="000000"/>
                  </a:outerShdw>
                </a:effectLst>
                <a:uFillTx/>
                <a:latin typeface="+mn-lt"/>
                <a:ea typeface="+mn-ea"/>
                <a:cs typeface="+mn-cs"/>
                <a:sym typeface="Helvetica Neue Light"/>
              </a:rPr>
              <a:t>123</a:t>
            </a:r>
          </a:p>
        </p:txBody>
      </p:sp>
      <p:sp>
        <p:nvSpPr>
          <p:cNvPr id="20" name="Oval 19"/>
          <p:cNvSpPr/>
          <p:nvPr/>
        </p:nvSpPr>
        <p:spPr>
          <a:xfrm>
            <a:off x="8567147" y="9996086"/>
            <a:ext cx="2152650" cy="2025650"/>
          </a:xfrm>
          <a:prstGeom prst="ellipse">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21" name="Oval 20"/>
          <p:cNvSpPr/>
          <p:nvPr/>
        </p:nvSpPr>
        <p:spPr>
          <a:xfrm>
            <a:off x="1644911" y="9968450"/>
            <a:ext cx="2152650" cy="2025650"/>
          </a:xfrm>
          <a:prstGeom prst="ellipse">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22" name="Oval 21"/>
          <p:cNvSpPr/>
          <p:nvPr/>
        </p:nvSpPr>
        <p:spPr>
          <a:xfrm>
            <a:off x="11134725" y="9968450"/>
            <a:ext cx="2152650" cy="2025650"/>
          </a:xfrm>
          <a:prstGeom prst="ellipse">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cxnSp>
        <p:nvCxnSpPr>
          <p:cNvPr id="27" name="Straight Arrow Connector 26"/>
          <p:cNvCxnSpPr/>
          <p:nvPr/>
        </p:nvCxnSpPr>
        <p:spPr>
          <a:xfrm flipH="1">
            <a:off x="7086600" y="4894947"/>
            <a:ext cx="2000250" cy="1734453"/>
          </a:xfrm>
          <a:prstGeom prst="straightConnector1">
            <a:avLst/>
          </a:prstGeom>
          <a:noFill/>
          <a:ln w="12700" cap="flat">
            <a:solidFill>
              <a:srgbClr val="FFFFFF"/>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9" name="Straight Arrow Connector 28"/>
          <p:cNvCxnSpPr/>
          <p:nvPr/>
        </p:nvCxnSpPr>
        <p:spPr>
          <a:xfrm flipH="1">
            <a:off x="3257550" y="7937500"/>
            <a:ext cx="1885950" cy="2058586"/>
          </a:xfrm>
          <a:prstGeom prst="straightConnector1">
            <a:avLst/>
          </a:prstGeom>
          <a:noFill/>
          <a:ln w="12700" cap="flat">
            <a:solidFill>
              <a:srgbClr val="FFFFFF"/>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1" name="Straight Arrow Connector 30"/>
          <p:cNvCxnSpPr/>
          <p:nvPr/>
        </p:nvCxnSpPr>
        <p:spPr>
          <a:xfrm>
            <a:off x="7177087" y="8042868"/>
            <a:ext cx="1819275" cy="1847850"/>
          </a:xfrm>
          <a:prstGeom prst="straightConnector1">
            <a:avLst/>
          </a:prstGeom>
          <a:noFill/>
          <a:ln w="12700" cap="flat">
            <a:solidFill>
              <a:srgbClr val="FFFFFF"/>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3" name="Straight Arrow Connector 32"/>
          <p:cNvCxnSpPr/>
          <p:nvPr/>
        </p:nvCxnSpPr>
        <p:spPr>
          <a:xfrm flipH="1">
            <a:off x="12763500" y="8042868"/>
            <a:ext cx="1513465" cy="1925582"/>
          </a:xfrm>
          <a:prstGeom prst="straightConnector1">
            <a:avLst/>
          </a:prstGeom>
          <a:noFill/>
          <a:ln w="12700" cap="flat">
            <a:solidFill>
              <a:srgbClr val="FFFFFF"/>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5" name="Straight Arrow Connector 34"/>
          <p:cNvCxnSpPr/>
          <p:nvPr/>
        </p:nvCxnSpPr>
        <p:spPr>
          <a:xfrm>
            <a:off x="16230600" y="8042868"/>
            <a:ext cx="1543050" cy="1847850"/>
          </a:xfrm>
          <a:prstGeom prst="straightConnector1">
            <a:avLst/>
          </a:prstGeom>
          <a:noFill/>
          <a:ln w="12700" cap="flat">
            <a:solidFill>
              <a:srgbClr val="FFFFFF"/>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6" name="TextBox 35"/>
          <p:cNvSpPr txBox="1"/>
          <p:nvPr/>
        </p:nvSpPr>
        <p:spPr>
          <a:xfrm>
            <a:off x="11506200" y="10483703"/>
            <a:ext cx="1409700" cy="995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800" b="0" i="0" u="none" strike="noStrike" cap="none" spc="0" normalizeH="0" baseline="0" dirty="0">
                <a:ln>
                  <a:noFill/>
                </a:ln>
                <a:solidFill>
                  <a:srgbClr val="FFFFFF"/>
                </a:solidFill>
                <a:effectLst>
                  <a:outerShdw blurRad="50800" dist="38100" dir="5400000" rotWithShape="0">
                    <a:srgbClr val="000000"/>
                  </a:outerShdw>
                </a:effectLst>
                <a:uFillTx/>
                <a:latin typeface="+mn-lt"/>
                <a:ea typeface="+mn-ea"/>
                <a:cs typeface="+mn-cs"/>
                <a:sym typeface="Helvetica Neue Light"/>
              </a:rPr>
              <a:t>105</a:t>
            </a:r>
          </a:p>
        </p:txBody>
      </p:sp>
      <p:sp>
        <p:nvSpPr>
          <p:cNvPr id="37" name="TextBox 36"/>
          <p:cNvSpPr txBox="1"/>
          <p:nvPr/>
        </p:nvSpPr>
        <p:spPr>
          <a:xfrm>
            <a:off x="8938622" y="10483703"/>
            <a:ext cx="1409700" cy="995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dirty="0"/>
              <a:t>93</a:t>
            </a:r>
            <a:endParaRPr kumimoji="0" lang="en-US" sz="5800" b="0" i="0" u="none" strike="noStrike" cap="none" spc="0" normalizeH="0" baseline="0" dirty="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39" name="TextBox 38"/>
          <p:cNvSpPr txBox="1"/>
          <p:nvPr/>
        </p:nvSpPr>
        <p:spPr>
          <a:xfrm>
            <a:off x="2016386" y="10441640"/>
            <a:ext cx="1409700" cy="995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800" b="0" i="0" u="none" strike="noStrike" cap="none" spc="0" normalizeH="0" baseline="0" dirty="0">
                <a:ln>
                  <a:noFill/>
                </a:ln>
                <a:solidFill>
                  <a:srgbClr val="FFFFFF"/>
                </a:solidFill>
                <a:effectLst>
                  <a:outerShdw blurRad="50800" dist="38100" dir="5400000" rotWithShape="0">
                    <a:srgbClr val="000000"/>
                  </a:outerShdw>
                </a:effectLst>
                <a:uFillTx/>
                <a:latin typeface="+mn-lt"/>
                <a:ea typeface="+mn-ea"/>
                <a:cs typeface="+mn-cs"/>
                <a:sym typeface="Helvetica Neue Light"/>
              </a:rPr>
              <a:t>78</a:t>
            </a:r>
          </a:p>
        </p:txBody>
      </p:sp>
      <p:cxnSp>
        <p:nvCxnSpPr>
          <p:cNvPr id="41" name="Straight Arrow Connector 40"/>
          <p:cNvCxnSpPr/>
          <p:nvPr/>
        </p:nvCxnSpPr>
        <p:spPr>
          <a:xfrm>
            <a:off x="11134725" y="5029200"/>
            <a:ext cx="3142240" cy="2076450"/>
          </a:xfrm>
          <a:prstGeom prst="straightConnector1">
            <a:avLst/>
          </a:prstGeom>
          <a:noFill/>
          <a:ln w="12700" cap="flat">
            <a:solidFill>
              <a:srgbClr val="FFFFFF"/>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4998508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52500" y="3009900"/>
            <a:ext cx="19907250" cy="9810750"/>
          </a:xfrm>
          <a:prstGeom prst="rect">
            <a:avLst/>
          </a:prstGeom>
          <a:noFill/>
          <a:ln w="146050" cap="flat">
            <a:solidFill>
              <a:srgbClr val="FFFF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5" name="Rectangle 4"/>
          <p:cNvSpPr/>
          <p:nvPr/>
        </p:nvSpPr>
        <p:spPr>
          <a:xfrm>
            <a:off x="1415040" y="5981700"/>
            <a:ext cx="9394825" cy="6515100"/>
          </a:xfrm>
          <a:prstGeom prst="rect">
            <a:avLst/>
          </a:prstGeom>
          <a:noFill/>
          <a:ln w="146050" cap="flat">
            <a:solidFill>
              <a:srgbClr val="FFFF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2" name="Title 1"/>
          <p:cNvSpPr>
            <a:spLocks noGrp="1"/>
          </p:cNvSpPr>
          <p:nvPr>
            <p:ph type="title"/>
          </p:nvPr>
        </p:nvSpPr>
        <p:spPr/>
        <p:txBody>
          <a:bodyPr/>
          <a:lstStyle/>
          <a:p>
            <a:r>
              <a:rPr lang="en-US" dirty="0"/>
              <a:t>Binary Search Tree Example</a:t>
            </a:r>
          </a:p>
        </p:txBody>
      </p:sp>
      <p:sp>
        <p:nvSpPr>
          <p:cNvPr id="4" name="Oval 3"/>
          <p:cNvSpPr/>
          <p:nvPr/>
        </p:nvSpPr>
        <p:spPr>
          <a:xfrm>
            <a:off x="9086850" y="3384550"/>
            <a:ext cx="2152650" cy="2025650"/>
          </a:xfrm>
          <a:prstGeom prst="ellipse">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9" name="TextBox 8"/>
          <p:cNvSpPr txBox="1"/>
          <p:nvPr/>
        </p:nvSpPr>
        <p:spPr>
          <a:xfrm>
            <a:off x="9458325" y="3899803"/>
            <a:ext cx="1409700" cy="995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800" b="0" i="0" u="none" strike="noStrike" cap="none" spc="0" normalizeH="0" baseline="0" dirty="0">
                <a:ln>
                  <a:noFill/>
                </a:ln>
                <a:solidFill>
                  <a:srgbClr val="FFFFFF"/>
                </a:solidFill>
                <a:effectLst>
                  <a:outerShdw blurRad="50800" dist="38100" dir="5400000" rotWithShape="0">
                    <a:srgbClr val="000000"/>
                  </a:outerShdw>
                </a:effectLst>
                <a:uFillTx/>
                <a:latin typeface="+mn-lt"/>
                <a:ea typeface="+mn-ea"/>
                <a:cs typeface="+mn-cs"/>
                <a:sym typeface="Helvetica Neue Light"/>
              </a:rPr>
              <a:t>100</a:t>
            </a:r>
          </a:p>
        </p:txBody>
      </p:sp>
      <p:sp>
        <p:nvSpPr>
          <p:cNvPr id="11" name="Oval 10"/>
          <p:cNvSpPr/>
          <p:nvPr/>
        </p:nvSpPr>
        <p:spPr>
          <a:xfrm>
            <a:off x="5143500" y="6432550"/>
            <a:ext cx="2152650" cy="2025650"/>
          </a:xfrm>
          <a:prstGeom prst="ellipse">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12" name="Oval 11"/>
          <p:cNvSpPr/>
          <p:nvPr/>
        </p:nvSpPr>
        <p:spPr>
          <a:xfrm>
            <a:off x="14276965" y="6432550"/>
            <a:ext cx="2152650" cy="2025650"/>
          </a:xfrm>
          <a:prstGeom prst="ellipse">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14" name="TextBox 13"/>
          <p:cNvSpPr txBox="1"/>
          <p:nvPr/>
        </p:nvSpPr>
        <p:spPr>
          <a:xfrm>
            <a:off x="5514975" y="6947803"/>
            <a:ext cx="1409700" cy="995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800" b="0" i="0" u="none" strike="noStrike" cap="none" spc="0" normalizeH="0" baseline="0" dirty="0">
                <a:ln>
                  <a:noFill/>
                </a:ln>
                <a:solidFill>
                  <a:srgbClr val="FFFFFF"/>
                </a:solidFill>
                <a:effectLst>
                  <a:outerShdw blurRad="50800" dist="38100" dir="5400000" rotWithShape="0">
                    <a:srgbClr val="000000"/>
                  </a:outerShdw>
                </a:effectLst>
                <a:uFillTx/>
                <a:latin typeface="+mn-lt"/>
                <a:ea typeface="+mn-ea"/>
                <a:cs typeface="+mn-cs"/>
                <a:sym typeface="Helvetica Neue Light"/>
              </a:rPr>
              <a:t>82</a:t>
            </a:r>
          </a:p>
        </p:txBody>
      </p:sp>
      <p:sp>
        <p:nvSpPr>
          <p:cNvPr id="15" name="TextBox 14"/>
          <p:cNvSpPr txBox="1"/>
          <p:nvPr/>
        </p:nvSpPr>
        <p:spPr>
          <a:xfrm>
            <a:off x="14537173" y="6942356"/>
            <a:ext cx="1409700" cy="995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800" b="0" i="0" u="none" strike="noStrike" cap="none" spc="0" normalizeH="0" baseline="0" dirty="0">
                <a:ln>
                  <a:noFill/>
                </a:ln>
                <a:solidFill>
                  <a:srgbClr val="FFFFFF"/>
                </a:solidFill>
                <a:effectLst>
                  <a:outerShdw blurRad="50800" dist="38100" dir="5400000" rotWithShape="0">
                    <a:srgbClr val="000000"/>
                  </a:outerShdw>
                </a:effectLst>
                <a:uFillTx/>
                <a:latin typeface="+mn-lt"/>
                <a:ea typeface="+mn-ea"/>
                <a:cs typeface="+mn-cs"/>
                <a:sym typeface="Helvetica Neue Light"/>
              </a:rPr>
              <a:t>116</a:t>
            </a:r>
          </a:p>
        </p:txBody>
      </p:sp>
      <p:sp>
        <p:nvSpPr>
          <p:cNvPr id="17" name="Oval 16"/>
          <p:cNvSpPr/>
          <p:nvPr/>
        </p:nvSpPr>
        <p:spPr>
          <a:xfrm>
            <a:off x="17164053" y="9996086"/>
            <a:ext cx="2152650" cy="2025650"/>
          </a:xfrm>
          <a:prstGeom prst="ellipse">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18" name="TextBox 17"/>
          <p:cNvSpPr txBox="1"/>
          <p:nvPr/>
        </p:nvSpPr>
        <p:spPr>
          <a:xfrm>
            <a:off x="17535528" y="10441640"/>
            <a:ext cx="1409700" cy="995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800" b="0" i="0" u="none" strike="noStrike" cap="none" spc="0" normalizeH="0" baseline="0" dirty="0">
                <a:ln>
                  <a:noFill/>
                </a:ln>
                <a:solidFill>
                  <a:srgbClr val="FFFFFF"/>
                </a:solidFill>
                <a:effectLst>
                  <a:outerShdw blurRad="50800" dist="38100" dir="5400000" rotWithShape="0">
                    <a:srgbClr val="000000"/>
                  </a:outerShdw>
                </a:effectLst>
                <a:uFillTx/>
                <a:latin typeface="+mn-lt"/>
                <a:ea typeface="+mn-ea"/>
                <a:cs typeface="+mn-cs"/>
                <a:sym typeface="Helvetica Neue Light"/>
              </a:rPr>
              <a:t>123</a:t>
            </a:r>
          </a:p>
        </p:txBody>
      </p:sp>
      <p:sp>
        <p:nvSpPr>
          <p:cNvPr id="20" name="Oval 19"/>
          <p:cNvSpPr/>
          <p:nvPr/>
        </p:nvSpPr>
        <p:spPr>
          <a:xfrm>
            <a:off x="8567147" y="9996086"/>
            <a:ext cx="2152650" cy="2025650"/>
          </a:xfrm>
          <a:prstGeom prst="ellipse">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21" name="Oval 20"/>
          <p:cNvSpPr/>
          <p:nvPr/>
        </p:nvSpPr>
        <p:spPr>
          <a:xfrm>
            <a:off x="1644911" y="9968450"/>
            <a:ext cx="2152650" cy="2025650"/>
          </a:xfrm>
          <a:prstGeom prst="ellipse">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22" name="Oval 21"/>
          <p:cNvSpPr/>
          <p:nvPr/>
        </p:nvSpPr>
        <p:spPr>
          <a:xfrm>
            <a:off x="11134725" y="9968450"/>
            <a:ext cx="2152650" cy="2025650"/>
          </a:xfrm>
          <a:prstGeom prst="ellipse">
            <a:avLst/>
          </a:prstGeom>
          <a:blipFill rotWithShape="1">
            <a:blip r:embed="rId2"/>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cxnSp>
        <p:nvCxnSpPr>
          <p:cNvPr id="27" name="Straight Arrow Connector 26"/>
          <p:cNvCxnSpPr/>
          <p:nvPr/>
        </p:nvCxnSpPr>
        <p:spPr>
          <a:xfrm flipH="1">
            <a:off x="7086600" y="4894947"/>
            <a:ext cx="2000250" cy="1734453"/>
          </a:xfrm>
          <a:prstGeom prst="straightConnector1">
            <a:avLst/>
          </a:prstGeom>
          <a:noFill/>
          <a:ln w="12700" cap="flat">
            <a:solidFill>
              <a:srgbClr val="FFFFFF"/>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9" name="Straight Arrow Connector 28"/>
          <p:cNvCxnSpPr/>
          <p:nvPr/>
        </p:nvCxnSpPr>
        <p:spPr>
          <a:xfrm flipH="1">
            <a:off x="3257550" y="7937500"/>
            <a:ext cx="1885950" cy="2058586"/>
          </a:xfrm>
          <a:prstGeom prst="straightConnector1">
            <a:avLst/>
          </a:prstGeom>
          <a:noFill/>
          <a:ln w="12700" cap="flat">
            <a:solidFill>
              <a:srgbClr val="FFFFFF"/>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1" name="Straight Arrow Connector 30"/>
          <p:cNvCxnSpPr/>
          <p:nvPr/>
        </p:nvCxnSpPr>
        <p:spPr>
          <a:xfrm>
            <a:off x="7177087" y="8042868"/>
            <a:ext cx="1819275" cy="1847850"/>
          </a:xfrm>
          <a:prstGeom prst="straightConnector1">
            <a:avLst/>
          </a:prstGeom>
          <a:noFill/>
          <a:ln w="12700" cap="flat">
            <a:solidFill>
              <a:srgbClr val="FFFFFF"/>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3" name="Straight Arrow Connector 32"/>
          <p:cNvCxnSpPr/>
          <p:nvPr/>
        </p:nvCxnSpPr>
        <p:spPr>
          <a:xfrm flipH="1">
            <a:off x="12763500" y="8042868"/>
            <a:ext cx="1513465" cy="1925582"/>
          </a:xfrm>
          <a:prstGeom prst="straightConnector1">
            <a:avLst/>
          </a:prstGeom>
          <a:noFill/>
          <a:ln w="12700" cap="flat">
            <a:solidFill>
              <a:srgbClr val="FFFFFF"/>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5" name="Straight Arrow Connector 34"/>
          <p:cNvCxnSpPr/>
          <p:nvPr/>
        </p:nvCxnSpPr>
        <p:spPr>
          <a:xfrm>
            <a:off x="16230600" y="8042868"/>
            <a:ext cx="1543050" cy="1847850"/>
          </a:xfrm>
          <a:prstGeom prst="straightConnector1">
            <a:avLst/>
          </a:prstGeom>
          <a:noFill/>
          <a:ln w="12700" cap="flat">
            <a:solidFill>
              <a:srgbClr val="FFFFFF"/>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6" name="TextBox 35"/>
          <p:cNvSpPr txBox="1"/>
          <p:nvPr/>
        </p:nvSpPr>
        <p:spPr>
          <a:xfrm>
            <a:off x="11506200" y="10483703"/>
            <a:ext cx="1409700" cy="995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800" b="0" i="0" u="none" strike="noStrike" cap="none" spc="0" normalizeH="0" baseline="0" dirty="0">
                <a:ln>
                  <a:noFill/>
                </a:ln>
                <a:solidFill>
                  <a:srgbClr val="FFFFFF"/>
                </a:solidFill>
                <a:effectLst>
                  <a:outerShdw blurRad="50800" dist="38100" dir="5400000" rotWithShape="0">
                    <a:srgbClr val="000000"/>
                  </a:outerShdw>
                </a:effectLst>
                <a:uFillTx/>
                <a:latin typeface="+mn-lt"/>
                <a:ea typeface="+mn-ea"/>
                <a:cs typeface="+mn-cs"/>
                <a:sym typeface="Helvetica Neue Light"/>
              </a:rPr>
              <a:t>105</a:t>
            </a:r>
          </a:p>
        </p:txBody>
      </p:sp>
      <p:sp>
        <p:nvSpPr>
          <p:cNvPr id="37" name="TextBox 36"/>
          <p:cNvSpPr txBox="1"/>
          <p:nvPr/>
        </p:nvSpPr>
        <p:spPr>
          <a:xfrm>
            <a:off x="8938622" y="10483703"/>
            <a:ext cx="1409700" cy="995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dirty="0"/>
              <a:t>93</a:t>
            </a:r>
            <a:endParaRPr kumimoji="0" lang="en-US" sz="5800" b="0" i="0" u="none" strike="noStrike" cap="none" spc="0" normalizeH="0" baseline="0" dirty="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39" name="TextBox 38"/>
          <p:cNvSpPr txBox="1"/>
          <p:nvPr/>
        </p:nvSpPr>
        <p:spPr>
          <a:xfrm>
            <a:off x="2016386" y="10441640"/>
            <a:ext cx="1409700" cy="995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800" b="0" i="0" u="none" strike="noStrike" cap="none" spc="0" normalizeH="0" baseline="0" dirty="0">
                <a:ln>
                  <a:noFill/>
                </a:ln>
                <a:solidFill>
                  <a:srgbClr val="FFFFFF"/>
                </a:solidFill>
                <a:effectLst>
                  <a:outerShdw blurRad="50800" dist="38100" dir="5400000" rotWithShape="0">
                    <a:srgbClr val="000000"/>
                  </a:outerShdw>
                </a:effectLst>
                <a:uFillTx/>
                <a:latin typeface="+mn-lt"/>
                <a:ea typeface="+mn-ea"/>
                <a:cs typeface="+mn-cs"/>
                <a:sym typeface="Helvetica Neue Light"/>
              </a:rPr>
              <a:t>78</a:t>
            </a:r>
          </a:p>
        </p:txBody>
      </p:sp>
      <p:cxnSp>
        <p:nvCxnSpPr>
          <p:cNvPr id="41" name="Straight Arrow Connector 40"/>
          <p:cNvCxnSpPr/>
          <p:nvPr/>
        </p:nvCxnSpPr>
        <p:spPr>
          <a:xfrm>
            <a:off x="11134725" y="5029200"/>
            <a:ext cx="3142240" cy="2076450"/>
          </a:xfrm>
          <a:prstGeom prst="straightConnector1">
            <a:avLst/>
          </a:prstGeom>
          <a:noFill/>
          <a:ln w="12700" cap="flat">
            <a:solidFill>
              <a:srgbClr val="FFFFFF"/>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5" name="Rectangle 24"/>
          <p:cNvSpPr/>
          <p:nvPr/>
        </p:nvSpPr>
        <p:spPr>
          <a:xfrm>
            <a:off x="11134725" y="5981700"/>
            <a:ext cx="9394825" cy="6515100"/>
          </a:xfrm>
          <a:prstGeom prst="rect">
            <a:avLst/>
          </a:prstGeom>
          <a:noFill/>
          <a:ln w="146050" cap="flat">
            <a:solidFill>
              <a:srgbClr val="FFFF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Tree>
    <p:extLst>
      <p:ext uri="{BB962C8B-B14F-4D97-AF65-F5344CB8AC3E}">
        <p14:creationId xmlns:p14="http://schemas.microsoft.com/office/powerpoint/2010/main" val="376110559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Structures</a:t>
            </a:r>
          </a:p>
        </p:txBody>
      </p:sp>
      <p:sp>
        <p:nvSpPr>
          <p:cNvPr id="3" name="Text Placeholder 2"/>
          <p:cNvSpPr>
            <a:spLocks noGrp="1"/>
          </p:cNvSpPr>
          <p:nvPr>
            <p:ph type="body" idx="1"/>
          </p:nvPr>
        </p:nvSpPr>
        <p:spPr/>
        <p:txBody>
          <a:bodyPr/>
          <a:lstStyle/>
          <a:p>
            <a:r>
              <a:rPr lang="en-US" dirty="0">
                <a:solidFill>
                  <a:srgbClr val="92D050"/>
                </a:solidFill>
                <a:effectLst/>
              </a:rPr>
              <a:t>Data structures </a:t>
            </a:r>
            <a:r>
              <a:rPr lang="en-US" dirty="0">
                <a:effectLst/>
              </a:rPr>
              <a:t>are used to store and organize data</a:t>
            </a:r>
          </a:p>
          <a:p>
            <a:r>
              <a:rPr lang="en-US" dirty="0">
                <a:solidFill>
                  <a:srgbClr val="92D050"/>
                </a:solidFill>
                <a:effectLst/>
              </a:rPr>
              <a:t>Data structures </a:t>
            </a:r>
            <a:r>
              <a:rPr lang="en-US" dirty="0">
                <a:effectLst/>
              </a:rPr>
              <a:t>represent data efficiently</a:t>
            </a:r>
          </a:p>
          <a:p>
            <a:r>
              <a:rPr lang="en-US" dirty="0">
                <a:effectLst/>
              </a:rPr>
              <a:t>Each </a:t>
            </a:r>
            <a:r>
              <a:rPr lang="en-US" dirty="0">
                <a:solidFill>
                  <a:srgbClr val="92D050"/>
                </a:solidFill>
                <a:effectLst/>
              </a:rPr>
              <a:t>data structure </a:t>
            </a:r>
            <a:r>
              <a:rPr lang="en-US" dirty="0">
                <a:effectLst/>
              </a:rPr>
              <a:t>is designed to organize data to fit a specific purpose</a:t>
            </a:r>
          </a:p>
        </p:txBody>
      </p:sp>
    </p:spTree>
    <p:extLst>
      <p:ext uri="{BB962C8B-B14F-4D97-AF65-F5344CB8AC3E}">
        <p14:creationId xmlns:p14="http://schemas.microsoft.com/office/powerpoint/2010/main" val="286588852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37983-5C63-4476-97B2-E8F303D40171}"/>
              </a:ext>
            </a:extLst>
          </p:cNvPr>
          <p:cNvSpPr>
            <a:spLocks noGrp="1"/>
          </p:cNvSpPr>
          <p:nvPr>
            <p:ph type="title"/>
          </p:nvPr>
        </p:nvSpPr>
        <p:spPr/>
        <p:txBody>
          <a:bodyPr/>
          <a:lstStyle/>
          <a:p>
            <a:r>
              <a:rPr lang="en-US" dirty="0"/>
              <a:t>Array</a:t>
            </a:r>
          </a:p>
        </p:txBody>
      </p:sp>
      <p:sp>
        <p:nvSpPr>
          <p:cNvPr id="3" name="Text Placeholder 2">
            <a:extLst>
              <a:ext uri="{FF2B5EF4-FFF2-40B4-BE49-F238E27FC236}">
                <a16:creationId xmlns:a16="http://schemas.microsoft.com/office/drawing/2014/main" id="{1863DAC1-D071-49DE-B972-81F731F79F2F}"/>
              </a:ext>
            </a:extLst>
          </p:cNvPr>
          <p:cNvSpPr>
            <a:spLocks noGrp="1"/>
          </p:cNvSpPr>
          <p:nvPr>
            <p:ph type="body" idx="1"/>
          </p:nvPr>
        </p:nvSpPr>
        <p:spPr/>
        <p:txBody>
          <a:bodyPr/>
          <a:lstStyle/>
          <a:p>
            <a:r>
              <a:rPr lang="en-US" dirty="0"/>
              <a:t>Array stores a fixed-size collection of elements of the same data type</a:t>
            </a:r>
          </a:p>
          <a:p>
            <a:r>
              <a:rPr lang="en-US" dirty="0"/>
              <a:t>Data is stored in different locations in the array, with each element in the array being access by index.</a:t>
            </a:r>
          </a:p>
          <a:p>
            <a:r>
              <a:rPr lang="en-US" dirty="0"/>
              <a:t>Several data structures use the arrays as an underlying structure</a:t>
            </a:r>
          </a:p>
          <a:p>
            <a:endParaRPr lang="en-US" dirty="0"/>
          </a:p>
        </p:txBody>
      </p:sp>
    </p:spTree>
    <p:extLst>
      <p:ext uri="{BB962C8B-B14F-4D97-AF65-F5344CB8AC3E}">
        <p14:creationId xmlns:p14="http://schemas.microsoft.com/office/powerpoint/2010/main" val="209050920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a:t>
            </a:r>
          </a:p>
        </p:txBody>
      </p:sp>
      <p:sp>
        <p:nvSpPr>
          <p:cNvPr id="3" name="Text Placeholder 2"/>
          <p:cNvSpPr>
            <a:spLocks noGrp="1"/>
          </p:cNvSpPr>
          <p:nvPr>
            <p:ph type="body" idx="1"/>
          </p:nvPr>
        </p:nvSpPr>
        <p:spPr/>
        <p:txBody>
          <a:bodyPr/>
          <a:lstStyle/>
          <a:p>
            <a:r>
              <a:rPr lang="en-US" dirty="0">
                <a:effectLst/>
              </a:rPr>
              <a:t>Ordered or sequenced generic collection of objects</a:t>
            </a:r>
          </a:p>
          <a:p>
            <a:r>
              <a:rPr lang="en-US" dirty="0">
                <a:effectLst/>
              </a:rPr>
              <a:t>A way to move around many values together</a:t>
            </a:r>
          </a:p>
          <a:p>
            <a:r>
              <a:rPr lang="en-US" dirty="0">
                <a:effectLst/>
              </a:rPr>
              <a:t>Elements can be accessed in the </a:t>
            </a:r>
            <a:r>
              <a:rPr lang="en-US" dirty="0">
                <a:solidFill>
                  <a:srgbClr val="92D050"/>
                </a:solidFill>
                <a:effectLst/>
              </a:rPr>
              <a:t>list</a:t>
            </a:r>
            <a:r>
              <a:rPr lang="en-US" dirty="0">
                <a:effectLst/>
              </a:rPr>
              <a:t> via an index</a:t>
            </a:r>
          </a:p>
          <a:p>
            <a:r>
              <a:rPr lang="en-US" dirty="0">
                <a:solidFill>
                  <a:srgbClr val="92D050"/>
                </a:solidFill>
                <a:effectLst/>
              </a:rPr>
              <a:t>Lists</a:t>
            </a:r>
            <a:r>
              <a:rPr lang="en-US" dirty="0">
                <a:effectLst/>
              </a:rPr>
              <a:t> can contain duplicate entries</a:t>
            </a:r>
          </a:p>
          <a:p>
            <a:r>
              <a:rPr lang="en-US" dirty="0">
                <a:effectLst/>
              </a:rPr>
              <a:t>Wrapper around an </a:t>
            </a:r>
            <a:r>
              <a:rPr lang="en-US" dirty="0">
                <a:solidFill>
                  <a:srgbClr val="92D050"/>
                </a:solidFill>
                <a:effectLst/>
              </a:rPr>
              <a:t>array</a:t>
            </a:r>
          </a:p>
          <a:p>
            <a:pPr lvl="1"/>
            <a:r>
              <a:rPr lang="en-US" dirty="0">
                <a:effectLst/>
              </a:rPr>
              <a:t>Provides additional functionality that an array doesn’t have</a:t>
            </a:r>
            <a:endParaRPr lang="en-US" dirty="0"/>
          </a:p>
        </p:txBody>
      </p:sp>
    </p:spTree>
    <p:extLst>
      <p:ext uri="{BB962C8B-B14F-4D97-AF65-F5344CB8AC3E}">
        <p14:creationId xmlns:p14="http://schemas.microsoft.com/office/powerpoint/2010/main" val="241217212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a:t>
            </a:r>
          </a:p>
        </p:txBody>
      </p:sp>
      <p:sp>
        <p:nvSpPr>
          <p:cNvPr id="3" name="Text Placeholder 2"/>
          <p:cNvSpPr>
            <a:spLocks noGrp="1"/>
          </p:cNvSpPr>
          <p:nvPr>
            <p:ph type="body" idx="1"/>
          </p:nvPr>
        </p:nvSpPr>
        <p:spPr>
          <a:xfrm>
            <a:off x="1473200" y="3898900"/>
            <a:ext cx="21437600" cy="8407400"/>
          </a:xfrm>
        </p:spPr>
        <p:txBody>
          <a:bodyPr>
            <a:normAutofit fontScale="92500" lnSpcReduction="10000"/>
          </a:bodyPr>
          <a:lstStyle/>
          <a:p>
            <a:r>
              <a:rPr lang="en-US" dirty="0">
                <a:effectLst/>
              </a:rPr>
              <a:t>Dynamic data structure that is made up of nodes</a:t>
            </a:r>
          </a:p>
          <a:p>
            <a:pPr lvl="1"/>
            <a:r>
              <a:rPr lang="en-US" dirty="0"/>
              <a:t>Dynamic means we can allocate the required memory while the program is running. </a:t>
            </a:r>
          </a:p>
          <a:p>
            <a:pPr lvl="1"/>
            <a:r>
              <a:rPr lang="en-US" dirty="0">
                <a:solidFill>
                  <a:srgbClr val="92D050"/>
                </a:solidFill>
              </a:rPr>
              <a:t>Linked List </a:t>
            </a:r>
            <a:r>
              <a:rPr lang="en-US" dirty="0"/>
              <a:t>can expand or shrink while the program is running.</a:t>
            </a:r>
            <a:endParaRPr lang="en-US" dirty="0">
              <a:effectLst/>
            </a:endParaRPr>
          </a:p>
          <a:p>
            <a:r>
              <a:rPr lang="en-US" dirty="0">
                <a:effectLst/>
              </a:rPr>
              <a:t>Compared to </a:t>
            </a:r>
            <a:r>
              <a:rPr lang="en-US" dirty="0">
                <a:solidFill>
                  <a:srgbClr val="92D050"/>
                </a:solidFill>
                <a:effectLst/>
              </a:rPr>
              <a:t>arrays</a:t>
            </a:r>
            <a:r>
              <a:rPr lang="en-US" dirty="0">
                <a:effectLst/>
              </a:rPr>
              <a:t>, insertion and deletion of elements is easier as there is no need to re-organize the entire list structure.</a:t>
            </a:r>
          </a:p>
          <a:p>
            <a:pPr lvl="1"/>
            <a:r>
              <a:rPr lang="en-US" dirty="0">
                <a:solidFill>
                  <a:srgbClr val="92D050"/>
                </a:solidFill>
                <a:effectLst/>
              </a:rPr>
              <a:t>Array</a:t>
            </a:r>
            <a:r>
              <a:rPr lang="en-US" dirty="0">
                <a:effectLst/>
              </a:rPr>
              <a:t> insertion and deletion: O(n)</a:t>
            </a:r>
          </a:p>
          <a:p>
            <a:pPr lvl="1"/>
            <a:r>
              <a:rPr lang="en-US" dirty="0">
                <a:solidFill>
                  <a:srgbClr val="92D050"/>
                </a:solidFill>
                <a:effectLst/>
              </a:rPr>
              <a:t>Linked List </a:t>
            </a:r>
            <a:r>
              <a:rPr lang="en-US" dirty="0">
                <a:effectLst/>
              </a:rPr>
              <a:t>insertion and deletion: O(1)</a:t>
            </a:r>
          </a:p>
        </p:txBody>
      </p:sp>
    </p:spTree>
    <p:extLst>
      <p:ext uri="{BB962C8B-B14F-4D97-AF65-F5344CB8AC3E}">
        <p14:creationId xmlns:p14="http://schemas.microsoft.com/office/powerpoint/2010/main" val="202475105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a:t>
            </a:r>
          </a:p>
        </p:txBody>
      </p:sp>
      <p:sp>
        <p:nvSpPr>
          <p:cNvPr id="3" name="Text Placeholder 2"/>
          <p:cNvSpPr>
            <a:spLocks noGrp="1"/>
          </p:cNvSpPr>
          <p:nvPr>
            <p:ph type="body" idx="1"/>
          </p:nvPr>
        </p:nvSpPr>
        <p:spPr>
          <a:xfrm>
            <a:off x="1473200" y="3048000"/>
            <a:ext cx="21437600" cy="10172700"/>
          </a:xfrm>
        </p:spPr>
        <p:txBody>
          <a:bodyPr>
            <a:normAutofit fontScale="77500" lnSpcReduction="20000"/>
          </a:bodyPr>
          <a:lstStyle/>
          <a:p>
            <a:r>
              <a:rPr lang="en-US" dirty="0"/>
              <a:t>Different types of </a:t>
            </a:r>
            <a:r>
              <a:rPr lang="en-US" dirty="0">
                <a:solidFill>
                  <a:srgbClr val="92D050"/>
                </a:solidFill>
              </a:rPr>
              <a:t>Linked List</a:t>
            </a:r>
            <a:r>
              <a:rPr lang="en-US" dirty="0"/>
              <a:t>:</a:t>
            </a:r>
          </a:p>
          <a:p>
            <a:pPr lvl="1"/>
            <a:r>
              <a:rPr lang="en-US" dirty="0">
                <a:solidFill>
                  <a:srgbClr val="92D050"/>
                </a:solidFill>
              </a:rPr>
              <a:t>Single linked list</a:t>
            </a:r>
          </a:p>
          <a:p>
            <a:pPr lvl="2"/>
            <a:r>
              <a:rPr lang="en-US" dirty="0"/>
              <a:t>Made up of nodes with two parts: info (contains actual data that is to be stored in the list) and link (reference to the next node in the list)</a:t>
            </a:r>
          </a:p>
          <a:p>
            <a:pPr lvl="1"/>
            <a:r>
              <a:rPr lang="en-US" dirty="0">
                <a:solidFill>
                  <a:srgbClr val="92D050"/>
                </a:solidFill>
              </a:rPr>
              <a:t>Doubly linked list</a:t>
            </a:r>
          </a:p>
          <a:p>
            <a:pPr lvl="2"/>
            <a:r>
              <a:rPr lang="en-US" dirty="0"/>
              <a:t>Made up of nodes with three parts: one info and two links (one link points to next node and one link points to previous node)</a:t>
            </a:r>
          </a:p>
          <a:p>
            <a:pPr lvl="2"/>
            <a:r>
              <a:rPr lang="en-US" dirty="0"/>
              <a:t>Can be traversed either forward or backwards, but extra space is required for both links</a:t>
            </a:r>
          </a:p>
          <a:p>
            <a:pPr lvl="1"/>
            <a:r>
              <a:rPr lang="en-US" dirty="0">
                <a:solidFill>
                  <a:srgbClr val="92D050"/>
                </a:solidFill>
              </a:rPr>
              <a:t>Circular linked list</a:t>
            </a:r>
          </a:p>
          <a:p>
            <a:pPr lvl="2"/>
            <a:r>
              <a:rPr lang="en-US" dirty="0"/>
              <a:t>No null link. Instead, the link of the last node refers to the first node</a:t>
            </a:r>
          </a:p>
        </p:txBody>
      </p:sp>
    </p:spTree>
    <p:extLst>
      <p:ext uri="{BB962C8B-B14F-4D97-AF65-F5344CB8AC3E}">
        <p14:creationId xmlns:p14="http://schemas.microsoft.com/office/powerpoint/2010/main" val="243334617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Linked List Example</a:t>
            </a:r>
          </a:p>
        </p:txBody>
      </p:sp>
      <p:sp>
        <p:nvSpPr>
          <p:cNvPr id="8" name="Rectangle 7"/>
          <p:cNvSpPr/>
          <p:nvPr/>
        </p:nvSpPr>
        <p:spPr>
          <a:xfrm>
            <a:off x="17072428" y="8117114"/>
            <a:ext cx="3599543" cy="2579914"/>
          </a:xfrm>
          <a:prstGeom prst="rect">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9" name="Rectangle 8"/>
          <p:cNvSpPr/>
          <p:nvPr/>
        </p:nvSpPr>
        <p:spPr>
          <a:xfrm>
            <a:off x="11662227" y="8117114"/>
            <a:ext cx="3599543" cy="2579914"/>
          </a:xfrm>
          <a:prstGeom prst="rect">
            <a:avLst/>
          </a:prstGeom>
          <a:blipFill rotWithShape="1">
            <a:blip r:embed="rId3"/>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10" name="Rectangle 9"/>
          <p:cNvSpPr/>
          <p:nvPr/>
        </p:nvSpPr>
        <p:spPr>
          <a:xfrm>
            <a:off x="6154056" y="8117114"/>
            <a:ext cx="3599543" cy="2579914"/>
          </a:xfrm>
          <a:prstGeom prst="rect">
            <a:avLst/>
          </a:prstGeom>
          <a:blipFill rotWithShape="1">
            <a:blip r:embed="rId3"/>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11" name="Rectangle 10"/>
          <p:cNvSpPr/>
          <p:nvPr/>
        </p:nvSpPr>
        <p:spPr>
          <a:xfrm>
            <a:off x="6204856" y="3784600"/>
            <a:ext cx="3599543" cy="2579914"/>
          </a:xfrm>
          <a:prstGeom prst="rect">
            <a:avLst/>
          </a:prstGeom>
          <a:blipFill rotWithShape="1">
            <a:blip r:embed="rId3"/>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12" name="Rectangle 11"/>
          <p:cNvSpPr/>
          <p:nvPr/>
        </p:nvSpPr>
        <p:spPr>
          <a:xfrm>
            <a:off x="945241" y="3784600"/>
            <a:ext cx="3599543" cy="2579914"/>
          </a:xfrm>
          <a:prstGeom prst="rect">
            <a:avLst/>
          </a:prstGeom>
          <a:blipFill rotWithShape="1">
            <a:blip r:embed="rId3"/>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13" name="Rectangle 12"/>
          <p:cNvSpPr/>
          <p:nvPr/>
        </p:nvSpPr>
        <p:spPr>
          <a:xfrm>
            <a:off x="945241" y="8117114"/>
            <a:ext cx="3599543" cy="2579914"/>
          </a:xfrm>
          <a:prstGeom prst="rect">
            <a:avLst/>
          </a:prstGeom>
          <a:blipFill rotWithShape="1">
            <a:blip r:embed="rId3"/>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14" name="Arrow: Right 13"/>
          <p:cNvSpPr/>
          <p:nvPr/>
        </p:nvSpPr>
        <p:spPr>
          <a:xfrm>
            <a:off x="15544800" y="8915400"/>
            <a:ext cx="1338943" cy="1208314"/>
          </a:xfrm>
          <a:prstGeom prst="rightArrow">
            <a:avLst/>
          </a:prstGeom>
          <a:blipFill rotWithShape="1">
            <a:blip r:embed="rId3"/>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15" name="Arrow: Right 14"/>
          <p:cNvSpPr/>
          <p:nvPr/>
        </p:nvSpPr>
        <p:spPr>
          <a:xfrm>
            <a:off x="10049327" y="8915400"/>
            <a:ext cx="1338943" cy="1208314"/>
          </a:xfrm>
          <a:prstGeom prst="rightArrow">
            <a:avLst/>
          </a:prstGeom>
          <a:blipFill rotWithShape="1">
            <a:blip r:embed="rId3"/>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16" name="Arrow: Right 15"/>
          <p:cNvSpPr/>
          <p:nvPr/>
        </p:nvSpPr>
        <p:spPr>
          <a:xfrm>
            <a:off x="4720770" y="8915400"/>
            <a:ext cx="1338943" cy="1208314"/>
          </a:xfrm>
          <a:prstGeom prst="rightArrow">
            <a:avLst/>
          </a:prstGeom>
          <a:blipFill rotWithShape="1">
            <a:blip r:embed="rId3"/>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17" name="Arrow: Right 16"/>
          <p:cNvSpPr/>
          <p:nvPr/>
        </p:nvSpPr>
        <p:spPr>
          <a:xfrm rot="5400000">
            <a:off x="2075540" y="6609443"/>
            <a:ext cx="1338943" cy="1208314"/>
          </a:xfrm>
          <a:prstGeom prst="rightArrow">
            <a:avLst/>
          </a:prstGeom>
          <a:blipFill rotWithShape="1">
            <a:blip r:embed="rId3"/>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18" name="Arrow: Right 17"/>
          <p:cNvSpPr/>
          <p:nvPr/>
        </p:nvSpPr>
        <p:spPr>
          <a:xfrm rot="10800000">
            <a:off x="4685390" y="4470400"/>
            <a:ext cx="1338943" cy="1208314"/>
          </a:xfrm>
          <a:prstGeom prst="rightArrow">
            <a:avLst/>
          </a:prstGeom>
          <a:blipFill rotWithShape="1">
            <a:blip r:embed="rId3"/>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20" name="Rectangle 19"/>
          <p:cNvSpPr/>
          <p:nvPr/>
        </p:nvSpPr>
        <p:spPr>
          <a:xfrm>
            <a:off x="945241" y="3784600"/>
            <a:ext cx="1853294" cy="2579914"/>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21" name="Rectangle 20"/>
          <p:cNvSpPr/>
          <p:nvPr/>
        </p:nvSpPr>
        <p:spPr>
          <a:xfrm>
            <a:off x="958848" y="8117114"/>
            <a:ext cx="1853294" cy="2579914"/>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22" name="Rectangle 21"/>
          <p:cNvSpPr/>
          <p:nvPr/>
        </p:nvSpPr>
        <p:spPr>
          <a:xfrm>
            <a:off x="6151333" y="8117114"/>
            <a:ext cx="1853294" cy="2579914"/>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23" name="Rectangle 22"/>
          <p:cNvSpPr/>
          <p:nvPr/>
        </p:nvSpPr>
        <p:spPr>
          <a:xfrm>
            <a:off x="11662227" y="8117114"/>
            <a:ext cx="1853294" cy="2579914"/>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24" name="Rectangle 23"/>
          <p:cNvSpPr/>
          <p:nvPr/>
        </p:nvSpPr>
        <p:spPr>
          <a:xfrm>
            <a:off x="17072428" y="8117114"/>
            <a:ext cx="1853294" cy="2579914"/>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25" name="TextBox 24"/>
          <p:cNvSpPr txBox="1"/>
          <p:nvPr/>
        </p:nvSpPr>
        <p:spPr>
          <a:xfrm>
            <a:off x="1314450" y="4470400"/>
            <a:ext cx="1238250" cy="10160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800" b="0" i="0" u="none" strike="noStrike" cap="none" spc="0" normalizeH="0" baseline="0" dirty="0">
                <a:ln>
                  <a:noFill/>
                </a:ln>
                <a:solidFill>
                  <a:schemeClr val="tx2">
                    <a:lumMod val="10000"/>
                  </a:schemeClr>
                </a:solidFill>
                <a:effectLst>
                  <a:outerShdw blurRad="50800" dist="38100" dir="5400000" rotWithShape="0">
                    <a:srgbClr val="000000"/>
                  </a:outerShdw>
                </a:effectLst>
                <a:uFillTx/>
                <a:latin typeface="+mn-lt"/>
                <a:ea typeface="+mn-ea"/>
                <a:cs typeface="+mn-cs"/>
                <a:sym typeface="Helvetica Neue Light"/>
              </a:rPr>
              <a:t>22</a:t>
            </a:r>
          </a:p>
        </p:txBody>
      </p:sp>
      <p:sp>
        <p:nvSpPr>
          <p:cNvPr id="26" name="TextBox 25"/>
          <p:cNvSpPr txBox="1"/>
          <p:nvPr/>
        </p:nvSpPr>
        <p:spPr>
          <a:xfrm>
            <a:off x="1252763" y="9011557"/>
            <a:ext cx="1238250" cy="10160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800" b="0" i="0" u="none" strike="noStrike" cap="none" spc="0" normalizeH="0" baseline="0" dirty="0">
                <a:ln>
                  <a:noFill/>
                </a:ln>
                <a:solidFill>
                  <a:schemeClr val="tx2">
                    <a:lumMod val="10000"/>
                  </a:schemeClr>
                </a:solidFill>
                <a:effectLst>
                  <a:outerShdw blurRad="50800" dist="38100" dir="5400000" rotWithShape="0">
                    <a:srgbClr val="000000"/>
                  </a:outerShdw>
                </a:effectLst>
                <a:uFillTx/>
                <a:latin typeface="+mn-lt"/>
                <a:ea typeface="+mn-ea"/>
                <a:cs typeface="+mn-cs"/>
                <a:sym typeface="Helvetica Neue Light"/>
              </a:rPr>
              <a:t>3</a:t>
            </a:r>
          </a:p>
        </p:txBody>
      </p:sp>
      <p:sp>
        <p:nvSpPr>
          <p:cNvPr id="27" name="TextBox 26"/>
          <p:cNvSpPr txBox="1"/>
          <p:nvPr/>
        </p:nvSpPr>
        <p:spPr>
          <a:xfrm>
            <a:off x="6512378" y="8935357"/>
            <a:ext cx="1238250" cy="10160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dirty="0">
                <a:solidFill>
                  <a:schemeClr val="tx2">
                    <a:lumMod val="10000"/>
                  </a:schemeClr>
                </a:solidFill>
              </a:rPr>
              <a:t>39</a:t>
            </a:r>
            <a:endParaRPr kumimoji="0" lang="en-US" sz="5800" b="0" i="0" u="none" strike="noStrike" cap="none" spc="0" normalizeH="0" baseline="0" dirty="0">
              <a:ln>
                <a:noFill/>
              </a:ln>
              <a:solidFill>
                <a:schemeClr val="tx2">
                  <a:lumMod val="10000"/>
                </a:schemeClr>
              </a:solidFill>
              <a:effectLst>
                <a:outerShdw blurRad="50800" dist="38100" dir="5400000" rotWithShape="0">
                  <a:srgbClr val="000000"/>
                </a:outerShdw>
              </a:effectLst>
              <a:uFillTx/>
              <a:latin typeface="+mn-lt"/>
              <a:ea typeface="+mn-ea"/>
              <a:cs typeface="+mn-cs"/>
              <a:sym typeface="Helvetica Neue Light"/>
            </a:endParaRPr>
          </a:p>
        </p:txBody>
      </p:sp>
      <p:sp>
        <p:nvSpPr>
          <p:cNvPr id="28" name="TextBox 27"/>
          <p:cNvSpPr txBox="1"/>
          <p:nvPr/>
        </p:nvSpPr>
        <p:spPr>
          <a:xfrm>
            <a:off x="12058648" y="8910864"/>
            <a:ext cx="1238250" cy="10160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800" b="0" i="0" u="none" strike="noStrike" cap="none" spc="0" normalizeH="0" baseline="0" dirty="0">
                <a:ln>
                  <a:noFill/>
                </a:ln>
                <a:solidFill>
                  <a:schemeClr val="tx2">
                    <a:lumMod val="10000"/>
                  </a:schemeClr>
                </a:solidFill>
                <a:effectLst>
                  <a:outerShdw blurRad="50800" dist="38100" dir="5400000" rotWithShape="0">
                    <a:srgbClr val="000000"/>
                  </a:outerShdw>
                </a:effectLst>
                <a:uFillTx/>
                <a:latin typeface="+mn-lt"/>
                <a:ea typeface="+mn-ea"/>
                <a:cs typeface="+mn-cs"/>
                <a:sym typeface="Helvetica Neue Light"/>
              </a:rPr>
              <a:t>17</a:t>
            </a:r>
          </a:p>
        </p:txBody>
      </p:sp>
      <p:sp>
        <p:nvSpPr>
          <p:cNvPr id="29" name="TextBox 28"/>
          <p:cNvSpPr txBox="1"/>
          <p:nvPr/>
        </p:nvSpPr>
        <p:spPr>
          <a:xfrm>
            <a:off x="17379950" y="8935357"/>
            <a:ext cx="1238250" cy="10160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800" b="0" i="0" u="none" strike="noStrike" cap="none" spc="0" normalizeH="0" baseline="0" dirty="0">
                <a:ln>
                  <a:noFill/>
                </a:ln>
                <a:solidFill>
                  <a:schemeClr val="tx2">
                    <a:lumMod val="10000"/>
                  </a:schemeClr>
                </a:solidFill>
                <a:effectLst>
                  <a:outerShdw blurRad="50800" dist="38100" dir="5400000" rotWithShape="0">
                    <a:srgbClr val="000000"/>
                  </a:outerShdw>
                </a:effectLst>
                <a:uFillTx/>
                <a:latin typeface="+mn-lt"/>
                <a:ea typeface="+mn-ea"/>
                <a:cs typeface="+mn-cs"/>
                <a:sym typeface="Helvetica Neue Light"/>
              </a:rPr>
              <a:t>56</a:t>
            </a:r>
          </a:p>
        </p:txBody>
      </p:sp>
      <p:sp>
        <p:nvSpPr>
          <p:cNvPr id="32" name="Rectangle 31">
            <a:extLst>
              <a:ext uri="{FF2B5EF4-FFF2-40B4-BE49-F238E27FC236}">
                <a16:creationId xmlns:a16="http://schemas.microsoft.com/office/drawing/2014/main" id="{94950C22-AB13-46C5-9A8D-0CB72FE7E88C}"/>
              </a:ext>
            </a:extLst>
          </p:cNvPr>
          <p:cNvSpPr/>
          <p:nvPr/>
        </p:nvSpPr>
        <p:spPr>
          <a:xfrm>
            <a:off x="6206215" y="3784600"/>
            <a:ext cx="1853294" cy="2579914"/>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31" name="TextBox 30"/>
          <p:cNvSpPr txBox="1"/>
          <p:nvPr/>
        </p:nvSpPr>
        <p:spPr>
          <a:xfrm>
            <a:off x="5672817" y="4491256"/>
            <a:ext cx="2917372" cy="995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800" b="0" i="0" u="none" strike="noStrike" cap="none" spc="0" normalizeH="0" baseline="0" dirty="0">
                <a:ln>
                  <a:noFill/>
                </a:ln>
                <a:solidFill>
                  <a:schemeClr val="tx2">
                    <a:lumMod val="10000"/>
                  </a:schemeClr>
                </a:solidFill>
                <a:effectLst>
                  <a:outerShdw blurRad="50800" dist="38100" dir="5400000" rotWithShape="0">
                    <a:srgbClr val="000000"/>
                  </a:outerShdw>
                </a:effectLst>
                <a:uFillTx/>
                <a:latin typeface="+mn-lt"/>
                <a:ea typeface="+mn-ea"/>
                <a:cs typeface="+mn-cs"/>
                <a:sym typeface="Helvetica Neue Light"/>
              </a:rPr>
              <a:t>4</a:t>
            </a:r>
          </a:p>
        </p:txBody>
      </p:sp>
    </p:spTree>
    <p:extLst>
      <p:ext uri="{BB962C8B-B14F-4D97-AF65-F5344CB8AC3E}">
        <p14:creationId xmlns:p14="http://schemas.microsoft.com/office/powerpoint/2010/main" val="118346073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a:t>
            </a:r>
          </a:p>
        </p:txBody>
      </p:sp>
      <p:sp>
        <p:nvSpPr>
          <p:cNvPr id="3" name="Text Placeholder 2"/>
          <p:cNvSpPr>
            <a:spLocks noGrp="1"/>
          </p:cNvSpPr>
          <p:nvPr>
            <p:ph type="body" idx="1"/>
          </p:nvPr>
        </p:nvSpPr>
        <p:spPr/>
        <p:txBody>
          <a:bodyPr/>
          <a:lstStyle/>
          <a:p>
            <a:r>
              <a:rPr lang="en-US" dirty="0">
                <a:solidFill>
                  <a:srgbClr val="92D050"/>
                </a:solidFill>
              </a:rPr>
              <a:t>Dictionary&lt;</a:t>
            </a:r>
            <a:r>
              <a:rPr lang="en-US" dirty="0" err="1">
                <a:solidFill>
                  <a:srgbClr val="92D050"/>
                </a:solidFill>
              </a:rPr>
              <a:t>TKey</a:t>
            </a:r>
            <a:r>
              <a:rPr lang="en-US" dirty="0">
                <a:solidFill>
                  <a:srgbClr val="92D050"/>
                </a:solidFill>
              </a:rPr>
              <a:t>, TValue&gt; </a:t>
            </a:r>
            <a:r>
              <a:rPr lang="en-US" dirty="0"/>
              <a:t>allows the ability to </a:t>
            </a:r>
            <a:r>
              <a:rPr lang="en-US" dirty="0">
                <a:effectLst/>
              </a:rPr>
              <a:t>link a key of any type to a value of any type</a:t>
            </a:r>
          </a:p>
          <a:p>
            <a:r>
              <a:rPr lang="en-US" dirty="0">
                <a:effectLst/>
              </a:rPr>
              <a:t>These are referred to as key-value pairs</a:t>
            </a:r>
          </a:p>
          <a:p>
            <a:r>
              <a:rPr lang="en-US" dirty="0">
                <a:effectLst/>
              </a:rPr>
              <a:t>Think of the English dictionary:</a:t>
            </a:r>
          </a:p>
          <a:p>
            <a:pPr lvl="1"/>
            <a:r>
              <a:rPr lang="en-US" dirty="0">
                <a:effectLst/>
              </a:rPr>
              <a:t>A word in the dictionary is like a key</a:t>
            </a:r>
          </a:p>
          <a:p>
            <a:pPr lvl="1"/>
            <a:r>
              <a:rPr lang="en-US" dirty="0">
                <a:effectLst/>
              </a:rPr>
              <a:t>A definition to a word in the dictionary is like the value</a:t>
            </a:r>
          </a:p>
        </p:txBody>
      </p:sp>
    </p:spTree>
    <p:extLst>
      <p:ext uri="{BB962C8B-B14F-4D97-AF65-F5344CB8AC3E}">
        <p14:creationId xmlns:p14="http://schemas.microsoft.com/office/powerpoint/2010/main" val="133121530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Trees</a:t>
            </a:r>
          </a:p>
        </p:txBody>
      </p:sp>
      <p:sp>
        <p:nvSpPr>
          <p:cNvPr id="3" name="Text Placeholder 2"/>
          <p:cNvSpPr>
            <a:spLocks noGrp="1"/>
          </p:cNvSpPr>
          <p:nvPr>
            <p:ph type="body" idx="1"/>
          </p:nvPr>
        </p:nvSpPr>
        <p:spPr/>
        <p:txBody>
          <a:bodyPr/>
          <a:lstStyle/>
          <a:p>
            <a:r>
              <a:rPr lang="en-US" dirty="0"/>
              <a:t>Non-linear data structures</a:t>
            </a:r>
          </a:p>
          <a:p>
            <a:r>
              <a:rPr lang="en-US" dirty="0"/>
              <a:t>A tree structure represents hierarchical relationship among its elements, so searching becomes fast</a:t>
            </a:r>
          </a:p>
          <a:p>
            <a:r>
              <a:rPr lang="en-US" dirty="0"/>
              <a:t>A tree is a finite set of nodes such that there is a distinguished node called the “root” and the with remaining nodes resting in two different sets where each of these sets is a tree (subtree of root)</a:t>
            </a:r>
          </a:p>
        </p:txBody>
      </p:sp>
    </p:spTree>
    <p:extLst>
      <p:ext uri="{BB962C8B-B14F-4D97-AF65-F5344CB8AC3E}">
        <p14:creationId xmlns:p14="http://schemas.microsoft.com/office/powerpoint/2010/main" val="2177707554"/>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Industrial">
  <a:themeElements>
    <a:clrScheme name="Industrial">
      <a:dk1>
        <a:srgbClr val="BC00FF"/>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ndustrial">
  <a:themeElements>
    <a:clrScheme name="Industrial">
      <a:dk1>
        <a:srgbClr val="000000"/>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2209</TotalTime>
  <Words>825</Words>
  <Application>Microsoft Office PowerPoint</Application>
  <PresentationFormat>Custom</PresentationFormat>
  <Paragraphs>97</Paragraphs>
  <Slides>16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Helvetica Neue</vt:lpstr>
      <vt:lpstr>Helvetica Neue Light</vt:lpstr>
      <vt:lpstr>Industrial</vt:lpstr>
      <vt:lpstr>Data Structures</vt:lpstr>
      <vt:lpstr>Data Structures</vt:lpstr>
      <vt:lpstr>Array</vt:lpstr>
      <vt:lpstr>List</vt:lpstr>
      <vt:lpstr>Linked List</vt:lpstr>
      <vt:lpstr>Linked List</vt:lpstr>
      <vt:lpstr>Single Linked List Example</vt:lpstr>
      <vt:lpstr>Dictionary</vt:lpstr>
      <vt:lpstr>Trees</vt:lpstr>
      <vt:lpstr>Trees Terminology</vt:lpstr>
      <vt:lpstr>Trees Terminology</vt:lpstr>
      <vt:lpstr>Binary Tree</vt:lpstr>
      <vt:lpstr>Binary Tree Example</vt:lpstr>
      <vt:lpstr>Binary Search Tree</vt:lpstr>
      <vt:lpstr>Binary Search Tree Example</vt:lpstr>
      <vt:lpstr>Binary Search Tree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Developer</dc:creator>
  <cp:lastModifiedBy>Mike Terrill</cp:lastModifiedBy>
  <cp:revision>136</cp:revision>
  <dcterms:modified xsi:type="dcterms:W3CDTF">2020-01-30T19:52:27Z</dcterms:modified>
</cp:coreProperties>
</file>