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5" r:id="rId4"/>
    <p:sldId id="258" r:id="rId5"/>
    <p:sldId id="263" r:id="rId6"/>
    <p:sldId id="261" r:id="rId7"/>
    <p:sldId id="285" r:id="rId8"/>
    <p:sldId id="262" r:id="rId9"/>
    <p:sldId id="286" r:id="rId10"/>
    <p:sldId id="280" r:id="rId11"/>
    <p:sldId id="281" r:id="rId12"/>
    <p:sldId id="282" r:id="rId13"/>
    <p:sldId id="259" r:id="rId14"/>
    <p:sldId id="268" r:id="rId15"/>
    <p:sldId id="265" r:id="rId16"/>
    <p:sldId id="273" r:id="rId17"/>
    <p:sldId id="272" r:id="rId18"/>
    <p:sldId id="284" r:id="rId19"/>
    <p:sldId id="267" r:id="rId20"/>
    <p:sldId id="277" r:id="rId21"/>
    <p:sldId id="278" r:id="rId22"/>
    <p:sldId id="274" r:id="rId23"/>
    <p:sldId id="269" r:id="rId24"/>
    <p:sldId id="264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9110" autoAdjust="0"/>
  </p:normalViewPr>
  <p:slideViewPr>
    <p:cSldViewPr snapToGrid="0">
      <p:cViewPr varScale="1">
        <p:scale>
          <a:sx n="52" d="100"/>
          <a:sy n="52" d="100"/>
        </p:scale>
        <p:origin x="906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Candidate key: column or group of columns that uniquely identifies the rows in a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resource:</a:t>
            </a:r>
            <a:r>
              <a:rPr lang="en-US" baseline="0" dirty="0"/>
              <a:t> https://www.smartdraw.com/entity-relationship-diagram/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3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Database Concepts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Attribute vs. Non-Prime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 attribute: all the attributes (columns) that are part of </a:t>
            </a:r>
            <a:r>
              <a:rPr lang="en-US" dirty="0">
                <a:solidFill>
                  <a:srgbClr val="92D050"/>
                </a:solidFill>
              </a:rPr>
              <a:t>candidate keys</a:t>
            </a:r>
          </a:p>
          <a:p>
            <a:r>
              <a:rPr lang="en-US" dirty="0"/>
              <a:t>Non-prime attribute: all the attributes (columns) that are </a:t>
            </a:r>
            <a:r>
              <a:rPr lang="en-US" dirty="0">
                <a:solidFill>
                  <a:srgbClr val="92D050"/>
                </a:solidFill>
              </a:rPr>
              <a:t>NOT</a:t>
            </a:r>
            <a:r>
              <a:rPr lang="en-US" dirty="0"/>
              <a:t> part of </a:t>
            </a:r>
            <a:r>
              <a:rPr lang="en-US" dirty="0">
                <a:solidFill>
                  <a:srgbClr val="92D050"/>
                </a:solidFill>
              </a:rPr>
              <a:t>candidate keys</a:t>
            </a:r>
          </a:p>
        </p:txBody>
      </p:sp>
    </p:spTree>
    <p:extLst>
      <p:ext uri="{BB962C8B-B14F-4D97-AF65-F5344CB8AC3E}">
        <p14:creationId xmlns:p14="http://schemas.microsoft.com/office/powerpoint/2010/main" val="19785990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0" y="2916902"/>
            <a:ext cx="11906250" cy="9120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2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Tournament column is </a:t>
            </a:r>
            <a:r>
              <a:rPr lang="en-US" sz="4800" dirty="0">
                <a:solidFill>
                  <a:srgbClr val="92D050"/>
                </a:solidFill>
                <a:effectLst/>
              </a:rPr>
              <a:t>NOT</a:t>
            </a:r>
            <a:r>
              <a:rPr lang="en-US" sz="4800" dirty="0">
                <a:effectLst/>
              </a:rPr>
              <a:t> a candidate key because tournament values repeat as the years go on </a:t>
            </a:r>
          </a:p>
          <a:p>
            <a:pPr marL="857250" lvl="2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Year column is </a:t>
            </a:r>
            <a:r>
              <a:rPr lang="en-US" sz="4800" dirty="0">
                <a:solidFill>
                  <a:srgbClr val="92D050"/>
                </a:solidFill>
                <a:effectLst/>
              </a:rPr>
              <a:t>NOT</a:t>
            </a:r>
            <a:r>
              <a:rPr lang="en-US" sz="4800" dirty="0">
                <a:effectLst/>
              </a:rPr>
              <a:t> a candidate key because in one year you can have several tournaments</a:t>
            </a:r>
          </a:p>
          <a:p>
            <a:pPr marL="857250" lvl="2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Winner column is </a:t>
            </a:r>
            <a:r>
              <a:rPr lang="en-US" sz="4800" dirty="0">
                <a:solidFill>
                  <a:srgbClr val="92D050"/>
                </a:solidFill>
                <a:effectLst/>
              </a:rPr>
              <a:t>NOT</a:t>
            </a:r>
            <a:r>
              <a:rPr lang="en-US" sz="4800" dirty="0">
                <a:effectLst/>
              </a:rPr>
              <a:t> a candidate key because a person can be a winner in multiple tournaments and multiple years</a:t>
            </a:r>
          </a:p>
          <a:p>
            <a:pPr marL="857250" lvl="2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Winner Date of Birth is </a:t>
            </a:r>
            <a:r>
              <a:rPr lang="en-US" sz="4800" dirty="0">
                <a:solidFill>
                  <a:srgbClr val="92D050"/>
                </a:solidFill>
                <a:effectLst/>
              </a:rPr>
              <a:t>NOT</a:t>
            </a:r>
            <a:r>
              <a:rPr lang="en-US" sz="4800" dirty="0">
                <a:effectLst/>
              </a:rPr>
              <a:t> a candidate key for same reason winner isn’t</a:t>
            </a:r>
          </a:p>
          <a:p>
            <a:pPr marL="857250" marR="0" indent="-8572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627120"/>
            <a:ext cx="11131550" cy="643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1901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 Example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0" y="4024897"/>
            <a:ext cx="11906250" cy="690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2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We must now look at combinations to find candidate key</a:t>
            </a:r>
          </a:p>
          <a:p>
            <a:pPr marL="857250" lvl="4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Best way is to look for the purpose of the table. In this case, the purpose is to show tournament winners</a:t>
            </a:r>
          </a:p>
          <a:p>
            <a:pPr marL="857250" lvl="3" indent="-857250" algn="l"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</a:rPr>
              <a:t>A good candidate key is to combine </a:t>
            </a:r>
            <a:r>
              <a:rPr lang="en-US" sz="4800" dirty="0">
                <a:solidFill>
                  <a:srgbClr val="92D050"/>
                </a:solidFill>
                <a:effectLst/>
              </a:rPr>
              <a:t>Tournament</a:t>
            </a:r>
            <a:r>
              <a:rPr lang="en-US" sz="4800" dirty="0">
                <a:effectLst/>
              </a:rPr>
              <a:t> and </a:t>
            </a:r>
            <a:r>
              <a:rPr lang="en-US" sz="4800" dirty="0">
                <a:solidFill>
                  <a:srgbClr val="92D050"/>
                </a:solidFill>
                <a:effectLst/>
              </a:rPr>
              <a:t>Year</a:t>
            </a:r>
            <a:r>
              <a:rPr lang="en-US" sz="4800" dirty="0">
                <a:effectLst/>
              </a:rPr>
              <a:t> due to its uniqueness</a:t>
            </a:r>
          </a:p>
          <a:p>
            <a:pPr marL="857250" marR="0" indent="-8572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627120"/>
            <a:ext cx="11131550" cy="643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6295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effectLst/>
              </a:rPr>
              <a:t>Special lookup tables that the database search engine can use to speed up data retrieval. </a:t>
            </a:r>
          </a:p>
          <a:p>
            <a:r>
              <a:rPr lang="en-US" sz="5400" kern="1200" dirty="0">
                <a:solidFill>
                  <a:schemeClr val="tx1"/>
                </a:solidFill>
                <a:effectLst/>
              </a:rPr>
              <a:t>Indexes are created on tables and are used by queries to find data from tables quickly. </a:t>
            </a:r>
          </a:p>
          <a:p>
            <a:r>
              <a:rPr lang="en-US" sz="5400" kern="1200" dirty="0">
                <a:solidFill>
                  <a:schemeClr val="tx1"/>
                </a:solidFill>
                <a:effectLst/>
              </a:rPr>
              <a:t>An index is a pointer to data in a table that is used to speed up searching in a database. </a:t>
            </a:r>
          </a:p>
        </p:txBody>
      </p:sp>
    </p:spTree>
    <p:extLst>
      <p:ext uri="{BB962C8B-B14F-4D97-AF65-F5344CB8AC3E}">
        <p14:creationId xmlns:p14="http://schemas.microsoft.com/office/powerpoint/2010/main" val="2438722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kern="1200" dirty="0">
                <a:solidFill>
                  <a:schemeClr val="tx1"/>
                </a:solidFill>
                <a:effectLst/>
              </a:rPr>
              <a:t>Think of an index in a database as an index in the back of a book</a:t>
            </a:r>
          </a:p>
          <a:p>
            <a:pPr lvl="1"/>
            <a:r>
              <a:rPr lang="en-US" sz="5400" kern="1200" dirty="0">
                <a:solidFill>
                  <a:schemeClr val="tx1"/>
                </a:solidFill>
                <a:effectLst/>
              </a:rPr>
              <a:t>In a book, you can use the index to quickly find a topic and the page(s) it is on. </a:t>
            </a:r>
          </a:p>
          <a:p>
            <a:pPr lvl="1"/>
            <a:r>
              <a:rPr lang="en-US" sz="5400" kern="1200" dirty="0">
                <a:solidFill>
                  <a:schemeClr val="tx1"/>
                </a:solidFill>
                <a:effectLst/>
              </a:rPr>
              <a:t>Without an index, you would have to search for a topic page by page.</a:t>
            </a:r>
          </a:p>
          <a:p>
            <a:pPr lvl="1"/>
            <a:r>
              <a:rPr lang="en-US" dirty="0"/>
              <a:t>An index will speed up the performance of queries by reducing the number of database data pages that have to be visited.</a:t>
            </a:r>
          </a:p>
        </p:txBody>
      </p:sp>
    </p:spTree>
    <p:extLst>
      <p:ext uri="{BB962C8B-B14F-4D97-AF65-F5344CB8AC3E}">
        <p14:creationId xmlns:p14="http://schemas.microsoft.com/office/powerpoint/2010/main" val="32104404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55600"/>
            <a:ext cx="22159686" cy="3429000"/>
          </a:xfrm>
        </p:spPr>
        <p:txBody>
          <a:bodyPr/>
          <a:lstStyle/>
          <a:p>
            <a:r>
              <a:rPr lang="en-US" dirty="0"/>
              <a:t>Create Table/Insert Values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0236"/>
              </p:ext>
            </p:extLst>
          </p:nvPr>
        </p:nvGraphicFramePr>
        <p:xfrm>
          <a:off x="12505469" y="4508193"/>
          <a:ext cx="8560899" cy="61287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First_Name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4508194"/>
            <a:ext cx="10705836" cy="61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8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3784600"/>
            <a:ext cx="14124803" cy="2025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8250" y="6365875"/>
            <a:ext cx="1804035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When a query is run on the </a:t>
            </a:r>
            <a:r>
              <a:rPr lang="en-US" sz="4800" dirty="0" err="1"/>
              <a:t>First_Name</a:t>
            </a:r>
            <a:r>
              <a:rPr lang="en-US" sz="4800" dirty="0"/>
              <a:t> column, the database will check to see if an index is on the column. In this case, there is.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The database then decides if it makes sense to use the index to find the values being queried.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The index in our example will improve performance of the </a:t>
            </a:r>
            <a:r>
              <a:rPr lang="en-US" sz="4800" dirty="0" err="1"/>
              <a:t>First_Name</a:t>
            </a:r>
            <a:r>
              <a:rPr lang="en-US" sz="4800" dirty="0"/>
              <a:t> column on the People table</a:t>
            </a:r>
          </a:p>
        </p:txBody>
      </p:sp>
    </p:spTree>
    <p:extLst>
      <p:ext uri="{BB962C8B-B14F-4D97-AF65-F5344CB8AC3E}">
        <p14:creationId xmlns:p14="http://schemas.microsoft.com/office/powerpoint/2010/main" val="38149200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Single-column indexes: index that is created based on </a:t>
            </a:r>
            <a:r>
              <a:rPr lang="en-US" dirty="0">
                <a:solidFill>
                  <a:srgbClr val="92D05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one</a:t>
            </a:r>
            <a:r>
              <a:rPr lang="en-US" dirty="0"/>
              <a:t> column in a table</a:t>
            </a:r>
          </a:p>
          <a:p>
            <a:r>
              <a:rPr lang="en-US" dirty="0"/>
              <a:t>Composite indexes: index that is created based on </a:t>
            </a:r>
            <a:r>
              <a:rPr lang="en-US" dirty="0">
                <a:solidFill>
                  <a:srgbClr val="92D050"/>
                </a:solidFill>
              </a:rPr>
              <a:t>two or more </a:t>
            </a:r>
            <a:r>
              <a:rPr lang="en-US" dirty="0"/>
              <a:t>columns in a table</a:t>
            </a:r>
          </a:p>
          <a:p>
            <a:r>
              <a:rPr lang="en-US" sz="4800" kern="1200" dirty="0">
                <a:solidFill>
                  <a:schemeClr val="tx1"/>
                </a:solidFill>
                <a:effectLst/>
              </a:rPr>
              <a:t>Indexes can be created or dropped with no effect on the data.</a:t>
            </a:r>
          </a:p>
          <a:p>
            <a:r>
              <a:rPr lang="en-US" sz="4800" kern="1200" dirty="0">
                <a:solidFill>
                  <a:schemeClr val="tx1"/>
                </a:solidFill>
                <a:effectLst/>
              </a:rPr>
              <a:t>Don’t use indexes on small tables or on a table that have columns that have many </a:t>
            </a:r>
            <a:r>
              <a:rPr lang="en-US" sz="4800" kern="1200" dirty="0">
                <a:solidFill>
                  <a:srgbClr val="92D050"/>
                </a:solidFill>
                <a:effectLst/>
              </a:rPr>
              <a:t>null</a:t>
            </a:r>
            <a:r>
              <a:rPr lang="en-US" sz="4800" kern="1200" dirty="0">
                <a:solidFill>
                  <a:schemeClr val="tx1"/>
                </a:solidFill>
                <a:effectLst/>
              </a:rPr>
              <a:t> values</a:t>
            </a:r>
          </a:p>
          <a:p>
            <a:r>
              <a:rPr lang="en-US" sz="4800" kern="1200" dirty="0">
                <a:solidFill>
                  <a:srgbClr val="92D050"/>
                </a:solidFill>
                <a:effectLst/>
              </a:rPr>
              <a:t>Indexes should be created on columns that get queried frequently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19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Indexes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up space </a:t>
            </a:r>
            <a:r>
              <a:rPr lang="en-US" dirty="0">
                <a:sym typeface="Wingdings" panose="05000000000000000000" pitchFamily="2" charset="2"/>
              </a:rPr>
              <a:t> larger the table means larger the index</a:t>
            </a:r>
          </a:p>
          <a:p>
            <a:r>
              <a:rPr lang="en-US" dirty="0">
                <a:sym typeface="Wingdings" panose="05000000000000000000" pitchFamily="2" charset="2"/>
              </a:rPr>
              <a:t>Every time CRUD (add, insert, delete) operations are performed on a table, the same has to occur on the index. This is because the index must be up to date with the table data in order to be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304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diagrams show the logical structure of a relational database</a:t>
            </a:r>
          </a:p>
          <a:p>
            <a:r>
              <a:rPr lang="en-US" dirty="0"/>
              <a:t>It illustrates how entities (people, objects, etc.) relate to each other within a system</a:t>
            </a:r>
          </a:p>
          <a:p>
            <a:r>
              <a:rPr lang="en-US" dirty="0"/>
              <a:t>ER diagrams use symbols and connecting lines to show how entities connect, the relationships, and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7716605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Database</a:t>
            </a:r>
            <a:r>
              <a:rPr lang="en-US" dirty="0"/>
              <a:t>: an accessible structured set of data</a:t>
            </a:r>
          </a:p>
          <a:p>
            <a:r>
              <a:rPr lang="en-US" dirty="0">
                <a:solidFill>
                  <a:srgbClr val="92D050"/>
                </a:solidFill>
              </a:rPr>
              <a:t>Table</a:t>
            </a:r>
            <a:r>
              <a:rPr lang="en-US" dirty="0"/>
              <a:t>: database object that is a collection of data</a:t>
            </a:r>
          </a:p>
          <a:p>
            <a:r>
              <a:rPr lang="en-US" dirty="0">
                <a:solidFill>
                  <a:srgbClr val="92D050"/>
                </a:solidFill>
              </a:rPr>
              <a:t>Field (Column)</a:t>
            </a:r>
            <a:r>
              <a:rPr lang="en-US" dirty="0"/>
              <a:t>: column in a table that holds specific data about records in the table</a:t>
            </a:r>
          </a:p>
          <a:p>
            <a:r>
              <a:rPr lang="en-US" dirty="0">
                <a:solidFill>
                  <a:srgbClr val="92D050"/>
                </a:solidFill>
              </a:rPr>
              <a:t>Record (Row)</a:t>
            </a:r>
            <a:r>
              <a:rPr lang="en-US" dirty="0"/>
              <a:t>: Individual entry that exists in a table</a:t>
            </a:r>
          </a:p>
        </p:txBody>
      </p:sp>
    </p:spTree>
    <p:extLst>
      <p:ext uri="{BB962C8B-B14F-4D97-AF65-F5344CB8AC3E}">
        <p14:creationId xmlns:p14="http://schemas.microsoft.com/office/powerpoint/2010/main" val="149779091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2D050"/>
                </a:solidFill>
              </a:rPr>
              <a:t>One-to-One</a:t>
            </a:r>
          </a:p>
          <a:p>
            <a:pPr lvl="1"/>
            <a:r>
              <a:rPr lang="en-US" dirty="0"/>
              <a:t>One Person has one Social Security Number</a:t>
            </a:r>
          </a:p>
          <a:p>
            <a:r>
              <a:rPr lang="en-US" dirty="0">
                <a:solidFill>
                  <a:srgbClr val="92D050"/>
                </a:solidFill>
              </a:rPr>
              <a:t>One-to-Many</a:t>
            </a:r>
          </a:p>
          <a:p>
            <a:pPr lvl="1"/>
            <a:r>
              <a:rPr lang="en-US" dirty="0"/>
              <a:t>Team has many Players (players on the roster)</a:t>
            </a:r>
          </a:p>
          <a:p>
            <a:r>
              <a:rPr lang="en-US" dirty="0">
                <a:solidFill>
                  <a:srgbClr val="92D050"/>
                </a:solidFill>
              </a:rPr>
              <a:t>Many-to-Many</a:t>
            </a:r>
          </a:p>
          <a:p>
            <a:pPr lvl="1"/>
            <a:r>
              <a:rPr lang="en-US" dirty="0"/>
              <a:t>Students take many Courses and Courses will be studied by many Students</a:t>
            </a:r>
          </a:p>
        </p:txBody>
      </p:sp>
    </p:spTree>
    <p:extLst>
      <p:ext uri="{BB962C8B-B14F-4D97-AF65-F5344CB8AC3E}">
        <p14:creationId xmlns:p14="http://schemas.microsoft.com/office/powerpoint/2010/main" val="10518150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3281362"/>
            <a:ext cx="8951213" cy="9520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780" y="3281362"/>
            <a:ext cx="8754619" cy="95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5774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797050"/>
          </a:xfrm>
        </p:spPr>
        <p:txBody>
          <a:bodyPr/>
          <a:lstStyle/>
          <a:p>
            <a:r>
              <a:rPr lang="en-US" dirty="0"/>
              <a:t>ER Diagram Physical Model Example</a:t>
            </a:r>
          </a:p>
        </p:txBody>
      </p:sp>
      <p:pic>
        <p:nvPicPr>
          <p:cNvPr id="1026" name="Picture 2" descr="Image result for er diagram Physic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443162"/>
            <a:ext cx="13077825" cy="105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394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-1143000"/>
            <a:ext cx="21437600" cy="4927600"/>
          </a:xfrm>
        </p:spPr>
        <p:txBody>
          <a:bodyPr>
            <a:normAutofit/>
          </a:bodyPr>
          <a:lstStyle/>
          <a:p>
            <a:r>
              <a:rPr lang="en-US" sz="9600" dirty="0"/>
              <a:t>ER Diagram Conceptual Model Example</a:t>
            </a:r>
          </a:p>
        </p:txBody>
      </p:sp>
      <p:pic>
        <p:nvPicPr>
          <p:cNvPr id="1026" name="Picture 2" descr="Entity Relationship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79" y="2457449"/>
            <a:ext cx="14017975" cy="104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336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 Mapping (ORM)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ORM translates database data to classes/objects in some programming language.</a:t>
            </a:r>
          </a:p>
          <a:p>
            <a:r>
              <a:rPr lang="en-US" dirty="0">
                <a:effectLst/>
              </a:rPr>
              <a:t>A way to move data from database to application, or vice versa, under the hood</a:t>
            </a:r>
          </a:p>
          <a:p>
            <a:r>
              <a:rPr lang="en-US" dirty="0">
                <a:effectLst/>
              </a:rPr>
              <a:t>Good example of ORM is Entity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407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Entity</a:t>
            </a:r>
            <a:r>
              <a:rPr lang="en-US" dirty="0"/>
              <a:t>: real-world object that can be identifiable</a:t>
            </a:r>
          </a:p>
          <a:p>
            <a:pPr lvl="1"/>
            <a:r>
              <a:rPr lang="en-US" dirty="0"/>
              <a:t>i.e. In a school database, students, classes, courses, and teachers are entities</a:t>
            </a:r>
          </a:p>
          <a:p>
            <a:r>
              <a:rPr lang="en-US" dirty="0">
                <a:solidFill>
                  <a:srgbClr val="92D050"/>
                </a:solidFill>
              </a:rPr>
              <a:t>Attribute</a:t>
            </a:r>
            <a:r>
              <a:rPr lang="en-US" dirty="0"/>
              <a:t>: properties of entities</a:t>
            </a:r>
          </a:p>
          <a:p>
            <a:pPr lvl="1"/>
            <a:r>
              <a:rPr lang="en-US" dirty="0"/>
              <a:t>i.e. Student entity may have name, class, and DOB as attributes</a:t>
            </a:r>
          </a:p>
        </p:txBody>
      </p:sp>
    </p:spTree>
    <p:extLst>
      <p:ext uri="{BB962C8B-B14F-4D97-AF65-F5344CB8AC3E}">
        <p14:creationId xmlns:p14="http://schemas.microsoft.com/office/powerpoint/2010/main" val="21626408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Columns, Rows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Table</a:t>
            </a:r>
          </a:p>
          <a:p>
            <a:pPr lvl="1"/>
            <a:r>
              <a:rPr lang="en-US" dirty="0">
                <a:effectLst/>
              </a:rPr>
              <a:t>Holds columns and rows </a:t>
            </a:r>
          </a:p>
          <a:p>
            <a:r>
              <a:rPr lang="en-US" dirty="0">
                <a:effectLst/>
              </a:rPr>
              <a:t>Column </a:t>
            </a:r>
          </a:p>
          <a:p>
            <a:pPr lvl="1"/>
            <a:r>
              <a:rPr lang="en-US" dirty="0">
                <a:effectLst/>
              </a:rPr>
              <a:t> Each will have its own data type</a:t>
            </a:r>
          </a:p>
          <a:p>
            <a:r>
              <a:rPr lang="en-US" dirty="0">
                <a:effectLst/>
              </a:rPr>
              <a:t>Row</a:t>
            </a:r>
          </a:p>
          <a:p>
            <a:pPr lvl="1"/>
            <a:r>
              <a:rPr lang="en-US" dirty="0">
                <a:effectLst/>
              </a:rPr>
              <a:t>Record of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8371"/>
              </p:ext>
            </p:extLst>
          </p:nvPr>
        </p:nvGraphicFramePr>
        <p:xfrm>
          <a:off x="12505469" y="4508193"/>
          <a:ext cx="10583131" cy="61287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First_Name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DOB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4/23/1988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3/25/1988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176"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1/1/1985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query</a:t>
            </a:r>
            <a:r>
              <a:rPr lang="en-US" dirty="0"/>
              <a:t> is when a request for information from a database is made</a:t>
            </a:r>
          </a:p>
          <a:p>
            <a:r>
              <a:rPr lang="en-US" dirty="0"/>
              <a:t>In the case of </a:t>
            </a:r>
            <a:r>
              <a:rPr lang="en-US" dirty="0">
                <a:solidFill>
                  <a:srgbClr val="92D050"/>
                </a:solidFill>
              </a:rPr>
              <a:t>SQL</a:t>
            </a:r>
            <a:r>
              <a:rPr lang="en-US" dirty="0"/>
              <a:t>, we use a query language to make requests to a database. Hence why SQL stands for </a:t>
            </a:r>
            <a:r>
              <a:rPr lang="en-US" dirty="0">
                <a:solidFill>
                  <a:srgbClr val="92D050"/>
                </a:solidFill>
              </a:rPr>
              <a:t>Structured Query Language</a:t>
            </a:r>
            <a:r>
              <a:rPr lang="en-US" dirty="0"/>
              <a:t>.</a:t>
            </a:r>
          </a:p>
          <a:p>
            <a:r>
              <a:rPr lang="en-US" dirty="0"/>
              <a:t>Knowing a query language gives you a tremendous amount of power to navigate a database</a:t>
            </a:r>
          </a:p>
        </p:txBody>
      </p:sp>
    </p:spTree>
    <p:extLst>
      <p:ext uri="{BB962C8B-B14F-4D97-AF65-F5344CB8AC3E}">
        <p14:creationId xmlns:p14="http://schemas.microsoft.com/office/powerpoint/2010/main" val="28046400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primary key </a:t>
            </a:r>
            <a:r>
              <a:rPr lang="en-US" dirty="0"/>
              <a:t>uniquely identifies a record (row) in a table</a:t>
            </a:r>
          </a:p>
          <a:p>
            <a:r>
              <a:rPr lang="en-US" dirty="0"/>
              <a:t>It allows for differentiation</a:t>
            </a:r>
          </a:p>
          <a:p>
            <a:r>
              <a:rPr lang="en-US" dirty="0"/>
              <a:t>It is best generated, not something that has value</a:t>
            </a:r>
          </a:p>
          <a:p>
            <a:r>
              <a:rPr lang="en-US" dirty="0"/>
              <a:t>It can’t ever change</a:t>
            </a:r>
          </a:p>
          <a:p>
            <a:r>
              <a:rPr lang="en-US" dirty="0">
                <a:solidFill>
                  <a:srgbClr val="92D050"/>
                </a:solidFill>
              </a:rPr>
              <a:t>Composite primary key</a:t>
            </a:r>
            <a:r>
              <a:rPr lang="en-US" dirty="0"/>
              <a:t>: when more than one column serves as a primary key of a table</a:t>
            </a:r>
          </a:p>
        </p:txBody>
      </p:sp>
    </p:spTree>
    <p:extLst>
      <p:ext uri="{BB962C8B-B14F-4D97-AF65-F5344CB8AC3E}">
        <p14:creationId xmlns:p14="http://schemas.microsoft.com/office/powerpoint/2010/main" val="26522172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or group of columns that uniquely identifies the rows in a data set</a:t>
            </a:r>
          </a:p>
          <a:p>
            <a:r>
              <a:rPr lang="en-US" dirty="0"/>
              <a:t>Primary key is a type of candidate key</a:t>
            </a:r>
          </a:p>
          <a:p>
            <a:r>
              <a:rPr lang="en-US" dirty="0"/>
              <a:t>Every table must have at least one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7126645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4290785"/>
            <a:ext cx="21437600" cy="80391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foreign key </a:t>
            </a:r>
            <a:r>
              <a:rPr lang="en-US" dirty="0"/>
              <a:t>is a field in a table that is the primary key in another table</a:t>
            </a:r>
          </a:p>
          <a:p>
            <a:r>
              <a:rPr lang="en-US" dirty="0"/>
              <a:t>Essentially, the column on a table that references the primary key of another table</a:t>
            </a:r>
          </a:p>
          <a:p>
            <a:r>
              <a:rPr lang="en-US" dirty="0"/>
              <a:t>How tables relate to each other</a:t>
            </a:r>
          </a:p>
          <a:p>
            <a:r>
              <a:rPr lang="en-US" dirty="0"/>
              <a:t>A good example to wrap your head around:</a:t>
            </a:r>
          </a:p>
          <a:p>
            <a:pPr lvl="1"/>
            <a:r>
              <a:rPr lang="en-US" dirty="0"/>
              <a:t>Two people with the same address will have the same foreign key (pointing to primary key of address)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5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3F96-AB7A-456F-8496-DE64524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139950"/>
          </a:xfrm>
        </p:spPr>
        <p:txBody>
          <a:bodyPr/>
          <a:lstStyle/>
          <a:p>
            <a:r>
              <a:rPr lang="en-US" dirty="0"/>
              <a:t>Primary Key &amp; Foreign Key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0D958-3B56-4118-B7CA-20507578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889249"/>
            <a:ext cx="17195800" cy="97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709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1041</Words>
  <Application>Microsoft Office PowerPoint</Application>
  <PresentationFormat>Custom</PresentationFormat>
  <Paragraphs>118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Helvetica Neue</vt:lpstr>
      <vt:lpstr>Helvetica Neue Light</vt:lpstr>
      <vt:lpstr>Wingdings</vt:lpstr>
      <vt:lpstr>Industrial</vt:lpstr>
      <vt:lpstr>Database Concepts</vt:lpstr>
      <vt:lpstr>Database Terminology</vt:lpstr>
      <vt:lpstr>Database Terminology</vt:lpstr>
      <vt:lpstr>Tables, Columns, Rows</vt:lpstr>
      <vt:lpstr>Database Query</vt:lpstr>
      <vt:lpstr>Primary Key</vt:lpstr>
      <vt:lpstr>Candidate Key</vt:lpstr>
      <vt:lpstr>Foreign Key</vt:lpstr>
      <vt:lpstr>Primary Key &amp; Foreign Key Example</vt:lpstr>
      <vt:lpstr>Prime Attribute vs. Non-Prime Attribute</vt:lpstr>
      <vt:lpstr>Candidate Key Example</vt:lpstr>
      <vt:lpstr>Candidate Key Example Continued</vt:lpstr>
      <vt:lpstr>Indexes</vt:lpstr>
      <vt:lpstr>Indexes</vt:lpstr>
      <vt:lpstr>Create Table/Insert Values Example</vt:lpstr>
      <vt:lpstr>Index Example</vt:lpstr>
      <vt:lpstr>Indexes</vt:lpstr>
      <vt:lpstr>Disadvantages of Indexes</vt:lpstr>
      <vt:lpstr>Entity Relationship Diagram (ERD)</vt:lpstr>
      <vt:lpstr>Relationships</vt:lpstr>
      <vt:lpstr>ERD Relationships</vt:lpstr>
      <vt:lpstr>ER Diagram Physical Model Example</vt:lpstr>
      <vt:lpstr>ER Diagram Conceptual Model Example</vt:lpstr>
      <vt:lpstr>Object Relation Mapping (ORM)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103</cp:revision>
  <dcterms:modified xsi:type="dcterms:W3CDTF">2018-10-15T19:04:29Z</dcterms:modified>
</cp:coreProperties>
</file>