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75" r:id="rId3"/>
    <p:sldId id="276" r:id="rId4"/>
    <p:sldId id="263" r:id="rId5"/>
    <p:sldId id="264" r:id="rId6"/>
    <p:sldId id="274" r:id="rId7"/>
    <p:sldId id="281" r:id="rId8"/>
    <p:sldId id="282" r:id="rId9"/>
    <p:sldId id="261" r:id="rId10"/>
    <p:sldId id="288" r:id="rId11"/>
    <p:sldId id="289" r:id="rId12"/>
    <p:sldId id="280" r:id="rId13"/>
    <p:sldId id="269" r:id="rId14"/>
    <p:sldId id="283" r:id="rId15"/>
    <p:sldId id="284" r:id="rId16"/>
    <p:sldId id="286" r:id="rId17"/>
    <p:sldId id="287" r:id="rId18"/>
    <p:sldId id="285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205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850" autoAdjust="0"/>
  </p:normalViewPr>
  <p:slideViewPr>
    <p:cSldViewPr snapToGrid="0">
      <p:cViewPr varScale="1">
        <p:scale>
          <a:sx n="30" d="100"/>
          <a:sy n="30" d="100"/>
        </p:scale>
        <p:origin x="120" y="101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445915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Trade off: organization, introduce </a:t>
            </a:r>
            <a:r>
              <a:rPr lang="en-US" dirty="0" err="1"/>
              <a:t>redundencies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52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denormalizing</a:t>
            </a:r>
            <a:r>
              <a:rPr lang="en-US" dirty="0"/>
              <a:t>, you are making a shitty database in exchange for speed.</a:t>
            </a:r>
          </a:p>
        </p:txBody>
      </p:sp>
    </p:spTree>
    <p:extLst>
      <p:ext uri="{BB962C8B-B14F-4D97-AF65-F5344CB8AC3E}">
        <p14:creationId xmlns:p14="http://schemas.microsoft.com/office/powerpoint/2010/main" val="3741574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you have duplicate data? If I changed my name from “Mike” to something else, would all other “</a:t>
            </a:r>
            <a:r>
              <a:rPr lang="en-US" dirty="0" err="1"/>
              <a:t>Mike”s</a:t>
            </a:r>
            <a:r>
              <a:rPr lang="en-US" dirty="0"/>
              <a:t> names change too?</a:t>
            </a:r>
          </a:p>
        </p:txBody>
      </p:sp>
    </p:spTree>
    <p:extLst>
      <p:ext uri="{BB962C8B-B14F-4D97-AF65-F5344CB8AC3E}">
        <p14:creationId xmlns:p14="http://schemas.microsoft.com/office/powerpoint/2010/main" val="4276905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UNIQUE keyword will prevent duplicates of the given column. In this case, it means that the Social Security table’s </a:t>
            </a:r>
            <a:r>
              <a:rPr lang="en-US" dirty="0" err="1"/>
              <a:t>Person_Id</a:t>
            </a:r>
            <a:r>
              <a:rPr lang="en-US" dirty="0"/>
              <a:t> column will never contain a duplicate among different rows, ensuring the </a:t>
            </a:r>
            <a:r>
              <a:rPr lang="en-US"/>
              <a:t>one-to-one relationship.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972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473200" y="1790700"/>
            <a:ext cx="21437600" cy="4927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473200" y="6845300"/>
            <a:ext cx="21437600" cy="2209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473200" y="3898900"/>
            <a:ext cx="2143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302000"/>
            <a:ext cx="9525000" cy="9207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473200" y="3898900"/>
            <a:ext cx="1000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11493490" y="6373383"/>
            <a:ext cx="1396722" cy="969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Text</a:t>
            </a:r>
          </a:p>
        </p:txBody>
      </p:sp>
      <p:sp>
        <p:nvSpPr>
          <p:cNvPr id="84" name="Shape 84"/>
          <p:cNvSpPr>
            <a:spLocks noGrp="1"/>
          </p:cNvSpPr>
          <p:nvPr>
            <p:ph type="pic" sz="quarter" idx="13"/>
          </p:nvPr>
        </p:nvSpPr>
        <p:spPr>
          <a:xfrm>
            <a:off x="15798800" y="6870700"/>
            <a:ext cx="7404100" cy="554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Shape 85"/>
          <p:cNvSpPr>
            <a:spLocks noGrp="1"/>
          </p:cNvSpPr>
          <p:nvPr>
            <p:ph type="pic" sz="quarter" idx="14"/>
          </p:nvPr>
        </p:nvSpPr>
        <p:spPr>
          <a:xfrm>
            <a:off x="15798800" y="952500"/>
            <a:ext cx="7404100" cy="554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6" name="Shape 86"/>
          <p:cNvSpPr>
            <a:spLocks noGrp="1"/>
          </p:cNvSpPr>
          <p:nvPr>
            <p:ph type="pic" idx="15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xfrm>
            <a:off x="23724221" y="13125450"/>
            <a:ext cx="368504" cy="38707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2387600" y="89662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>
                <a:solidFill>
                  <a:srgbClr val="73BFFF"/>
                </a:solidFill>
                <a:effectLst>
                  <a:outerShdw blurRad="38100" dist="36285" dir="2700000" rotWithShape="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sz="quarter" idx="14"/>
          </p:nvPr>
        </p:nvSpPr>
        <p:spPr>
          <a:xfrm>
            <a:off x="2387600" y="6059289"/>
            <a:ext cx="19621500" cy="850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blurRad="38100" dist="54428" dir="2700000" rotWithShape="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1473200" y="1930400"/>
            <a:ext cx="21437600" cy="985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2"/>
              </a:buBlip>
            </a:lvl1pPr>
            <a:lvl2pPr>
              <a:buBlip>
                <a:blip r:embed="rId12"/>
              </a:buBlip>
            </a:lvl2pPr>
            <a:lvl3pPr>
              <a:buBlip>
                <a:blip r:embed="rId12"/>
              </a:buBlip>
            </a:lvl3pPr>
            <a:lvl4pPr>
              <a:buBlip>
                <a:blip r:embed="rId12"/>
              </a:buBlip>
            </a:lvl4pPr>
            <a:lvl5pPr>
              <a:buBlip>
                <a:blip r:embed="rId12"/>
              </a:buBlip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473200" y="355600"/>
            <a:ext cx="214376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23721936" y="13125450"/>
            <a:ext cx="368504" cy="38707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1800" b="1">
                <a:solidFill>
                  <a:srgbClr val="FFFFFF">
                    <a:alpha val="7000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3" t="20921" r="26192" b="35956"/>
          <a:stretch/>
        </p:blipFill>
        <p:spPr>
          <a:xfrm>
            <a:off x="22352000" y="11709400"/>
            <a:ext cx="1778000" cy="16764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127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190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254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317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381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444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508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571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ctrTitle"/>
          </p:nvPr>
        </p:nvSpPr>
        <p:spPr>
          <a:xfrm>
            <a:off x="6590334" y="8236384"/>
            <a:ext cx="11203332" cy="103779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511809">
              <a:defRPr sz="6200">
                <a:effectLst>
                  <a:outerShdw blurRad="31496" dist="23622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dirty="0"/>
              <a:t>Database Normalization</a:t>
            </a:r>
            <a:endParaRPr dirty="0"/>
          </a:p>
        </p:txBody>
      </p:sp>
      <p:pic>
        <p:nvPicPr>
          <p:cNvPr id="121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98207" y="5372088"/>
            <a:ext cx="16187586" cy="29718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C1580-95FD-4193-B907-62458C6C8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Normalization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7CF37-4B33-45D0-B5A7-568EE116FC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Tables should be about a specific topic</a:t>
            </a:r>
          </a:p>
          <a:p>
            <a:r>
              <a:rPr lang="en-US" dirty="0"/>
              <a:t>Columns on that table should support that topic</a:t>
            </a:r>
          </a:p>
          <a:p>
            <a:r>
              <a:rPr lang="en-US" dirty="0"/>
              <a:t>Tables (entities) can have relationships with other tables (entities). These entity relationships are shown through primary and foreign keys</a:t>
            </a:r>
          </a:p>
          <a:p>
            <a:r>
              <a:rPr lang="en-US" dirty="0"/>
              <a:t>For example, a Customer table can have a foreign key to an Address table</a:t>
            </a:r>
          </a:p>
        </p:txBody>
      </p:sp>
    </p:spTree>
    <p:extLst>
      <p:ext uri="{BB962C8B-B14F-4D97-AF65-F5344CB8AC3E}">
        <p14:creationId xmlns:p14="http://schemas.microsoft.com/office/powerpoint/2010/main" val="127219294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D72FB-EF2E-47C1-9B0E-54CB4904A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D2425-88B3-4622-9768-25748AB558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Normalization can be organized even further into normal forms, with First Normal Form, Second Normal Form, and Third Normal Form being the most common</a:t>
            </a:r>
          </a:p>
          <a:p>
            <a:r>
              <a:rPr lang="en-US" dirty="0"/>
              <a:t>Tables become less prone to database modification anomalies and remain focused on a sole purpose the more organized they become.</a:t>
            </a:r>
          </a:p>
          <a:p>
            <a:pPr lvl="1"/>
            <a:r>
              <a:rPr lang="en-US" dirty="0"/>
              <a:t>Minimizing or completely eliminating modification anomalies is one of the main reasons to normalize</a:t>
            </a:r>
          </a:p>
        </p:txBody>
      </p:sp>
    </p:spTree>
    <p:extLst>
      <p:ext uri="{BB962C8B-B14F-4D97-AF65-F5344CB8AC3E}">
        <p14:creationId xmlns:p14="http://schemas.microsoft.com/office/powerpoint/2010/main" val="358985330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IMPORTANT TO REMEMBER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Database </a:t>
            </a:r>
            <a:r>
              <a:rPr lang="en-US" dirty="0" err="1">
                <a:solidFill>
                  <a:srgbClr val="92D050"/>
                </a:solidFill>
              </a:rPr>
              <a:t>denormalization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Increase performance of database with faster data retrieval</a:t>
            </a:r>
          </a:p>
          <a:p>
            <a:pPr lvl="1"/>
            <a:r>
              <a:rPr lang="en-US" dirty="0"/>
              <a:t>Reduces number of foreign keys and indexes</a:t>
            </a:r>
          </a:p>
          <a:p>
            <a:pPr lvl="1"/>
            <a:r>
              <a:rPr lang="en-US" dirty="0"/>
              <a:t>Reduces number of tables in a database</a:t>
            </a:r>
          </a:p>
        </p:txBody>
      </p:sp>
    </p:spTree>
    <p:extLst>
      <p:ext uri="{BB962C8B-B14F-4D97-AF65-F5344CB8AC3E}">
        <p14:creationId xmlns:p14="http://schemas.microsoft.com/office/powerpoint/2010/main" val="31899302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IMPORTANT TO REMEMBER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Database normalization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Technique of organizing data in a database</a:t>
            </a:r>
          </a:p>
          <a:p>
            <a:pPr lvl="1"/>
            <a:r>
              <a:rPr lang="en-US" dirty="0"/>
              <a:t>Eliminate data redundancies (duplicated data)</a:t>
            </a:r>
          </a:p>
          <a:p>
            <a:pPr lvl="1"/>
            <a:r>
              <a:rPr lang="en-US" dirty="0"/>
              <a:t>Ensure data is logically stored</a:t>
            </a:r>
          </a:p>
          <a:p>
            <a:pPr lvl="1"/>
            <a:r>
              <a:rPr lang="en-US" dirty="0"/>
              <a:t>Ensure data integrity</a:t>
            </a:r>
          </a:p>
        </p:txBody>
      </p:sp>
    </p:spTree>
    <p:extLst>
      <p:ext uri="{BB962C8B-B14F-4D97-AF65-F5344CB8AC3E}">
        <p14:creationId xmlns:p14="http://schemas.microsoft.com/office/powerpoint/2010/main" val="220324725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 should I choose?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Normalization is the cleaner, more manageable approach. It ensures data integrity, removes data redundancies, and improves disk space. </a:t>
            </a:r>
          </a:p>
          <a:p>
            <a:r>
              <a:rPr lang="en-US" dirty="0" err="1"/>
              <a:t>Denormalization</a:t>
            </a:r>
            <a:r>
              <a:rPr lang="en-US" dirty="0"/>
              <a:t> is better for performance. If you are going to do data mining or reporting, you should </a:t>
            </a:r>
            <a:r>
              <a:rPr lang="en-US" dirty="0" err="1"/>
              <a:t>denormalize</a:t>
            </a:r>
            <a:r>
              <a:rPr lang="en-US" dirty="0"/>
              <a:t> your database. </a:t>
            </a:r>
          </a:p>
          <a:p>
            <a:r>
              <a:rPr lang="en-US" dirty="0"/>
              <a:t>Final thought:</a:t>
            </a:r>
          </a:p>
          <a:p>
            <a:pPr lvl="1"/>
            <a:r>
              <a:rPr lang="en-US" dirty="0"/>
              <a:t>Go with normalization unless you are going for speed – with speed only being done when necessary. </a:t>
            </a:r>
          </a:p>
        </p:txBody>
      </p:sp>
    </p:spTree>
    <p:extLst>
      <p:ext uri="{BB962C8B-B14F-4D97-AF65-F5344CB8AC3E}">
        <p14:creationId xmlns:p14="http://schemas.microsoft.com/office/powerpoint/2010/main" val="167316137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rgbClr val="92D050"/>
                </a:solidFill>
              </a:rPr>
              <a:t>One-to-One</a:t>
            </a:r>
          </a:p>
          <a:p>
            <a:pPr lvl="1"/>
            <a:r>
              <a:rPr lang="en-US" dirty="0"/>
              <a:t>One Person has one Social Security Number</a:t>
            </a:r>
          </a:p>
          <a:p>
            <a:r>
              <a:rPr lang="en-US" dirty="0">
                <a:solidFill>
                  <a:srgbClr val="92D050"/>
                </a:solidFill>
              </a:rPr>
              <a:t>One-to-Many</a:t>
            </a:r>
          </a:p>
          <a:p>
            <a:pPr lvl="1"/>
            <a:r>
              <a:rPr lang="en-US" dirty="0"/>
              <a:t>Team has many Players (players on the roster)</a:t>
            </a:r>
          </a:p>
          <a:p>
            <a:r>
              <a:rPr lang="en-US" dirty="0">
                <a:solidFill>
                  <a:srgbClr val="92D050"/>
                </a:solidFill>
              </a:rPr>
              <a:t>Many-to-Many</a:t>
            </a:r>
          </a:p>
          <a:p>
            <a:pPr lvl="1"/>
            <a:r>
              <a:rPr lang="en-US" dirty="0"/>
              <a:t>Students take many Courses and Courses will be studied by many Students</a:t>
            </a:r>
          </a:p>
        </p:txBody>
      </p:sp>
    </p:spTree>
    <p:extLst>
      <p:ext uri="{BB962C8B-B14F-4D97-AF65-F5344CB8AC3E}">
        <p14:creationId xmlns:p14="http://schemas.microsoft.com/office/powerpoint/2010/main" val="105181507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Handle One-to-One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5986" y="4442051"/>
            <a:ext cx="9660696" cy="58286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525723-964A-4242-8A3F-C1082E3A4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735" y="4533575"/>
            <a:ext cx="13494565" cy="539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20380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Handle One-to-Many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0" y="4470400"/>
            <a:ext cx="12348690" cy="5988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8490" y="4470400"/>
            <a:ext cx="10603839" cy="598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9749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Junction Table to Handle Many-to-Many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3448050"/>
            <a:ext cx="11365327" cy="8248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9737" y="3448050"/>
            <a:ext cx="9158435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3811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Key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Column or group of columns that uniquely identifies the rows in a data set</a:t>
            </a:r>
          </a:p>
          <a:p>
            <a:r>
              <a:rPr lang="en-US" dirty="0"/>
              <a:t>Primary key and foreign key are types of candidate key</a:t>
            </a:r>
          </a:p>
        </p:txBody>
      </p:sp>
    </p:spTree>
    <p:extLst>
      <p:ext uri="{BB962C8B-B14F-4D97-AF65-F5344CB8AC3E}">
        <p14:creationId xmlns:p14="http://schemas.microsoft.com/office/powerpoint/2010/main" val="264415983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 Attribute vs. Non-Prime Attribute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Prime attribute: all the attributes (columns) that are part of </a:t>
            </a:r>
            <a:r>
              <a:rPr lang="en-US" dirty="0">
                <a:solidFill>
                  <a:srgbClr val="92D050"/>
                </a:solidFill>
              </a:rPr>
              <a:t>candidate keys</a:t>
            </a:r>
          </a:p>
          <a:p>
            <a:r>
              <a:rPr lang="en-US" dirty="0"/>
              <a:t>Non-prime attribute: all the attributes (columns) that are </a:t>
            </a:r>
            <a:r>
              <a:rPr lang="en-US" dirty="0">
                <a:solidFill>
                  <a:srgbClr val="92D050"/>
                </a:solidFill>
              </a:rPr>
              <a:t>NOT</a:t>
            </a:r>
            <a:r>
              <a:rPr lang="en-US" dirty="0"/>
              <a:t> part of </a:t>
            </a:r>
            <a:r>
              <a:rPr lang="en-US" dirty="0">
                <a:solidFill>
                  <a:srgbClr val="92D050"/>
                </a:solidFill>
              </a:rPr>
              <a:t>candidate keys</a:t>
            </a:r>
          </a:p>
        </p:txBody>
      </p:sp>
    </p:spTree>
    <p:extLst>
      <p:ext uri="{BB962C8B-B14F-4D97-AF65-F5344CB8AC3E}">
        <p14:creationId xmlns:p14="http://schemas.microsoft.com/office/powerpoint/2010/main" val="197859906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Dependency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200" y="3784600"/>
            <a:ext cx="21437600" cy="80391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functional dependency </a:t>
            </a:r>
            <a:r>
              <a:rPr lang="en-US" sz="4800" kern="1200" dirty="0">
                <a:solidFill>
                  <a:schemeClr val="tx1"/>
                </a:solidFill>
                <a:effectLst/>
              </a:rPr>
              <a:t>occurs when one attribute in a relationship uniquely determines another attribute. </a:t>
            </a:r>
          </a:p>
          <a:p>
            <a:r>
              <a:rPr lang="en-US" dirty="0"/>
              <a:t>As far as databases are concerned, it is a constraint between columns on your database.</a:t>
            </a:r>
          </a:p>
          <a:p>
            <a:r>
              <a:rPr lang="en-US" sz="5400" kern="1200" dirty="0">
                <a:solidFill>
                  <a:schemeClr val="tx1"/>
                </a:solidFill>
                <a:effectLst/>
              </a:rPr>
              <a:t>A </a:t>
            </a:r>
            <a:r>
              <a:rPr lang="en-US" sz="5400" kern="1200" dirty="0">
                <a:solidFill>
                  <a:schemeClr val="tx1"/>
                </a:solidFill>
                <a:effectLst/>
                <a:sym typeface="Wingdings" panose="05000000000000000000" pitchFamily="2" charset="2"/>
              </a:rPr>
              <a:t> </a:t>
            </a:r>
            <a:r>
              <a:rPr lang="en-US" sz="5400" kern="1200" dirty="0">
                <a:solidFill>
                  <a:schemeClr val="tx1"/>
                </a:solidFill>
                <a:effectLst/>
              </a:rPr>
              <a:t>B. Two ways to state this are:</a:t>
            </a:r>
          </a:p>
          <a:p>
            <a:pPr lvl="1"/>
            <a:r>
              <a:rPr lang="en-US" sz="5400" kern="1200" dirty="0">
                <a:solidFill>
                  <a:schemeClr val="tx1"/>
                </a:solidFill>
                <a:effectLst/>
              </a:rPr>
              <a:t>"B is functionally dependent upon A"</a:t>
            </a:r>
          </a:p>
          <a:p>
            <a:pPr lvl="1"/>
            <a:r>
              <a:rPr lang="en-US" sz="5400" kern="1200" dirty="0">
                <a:solidFill>
                  <a:schemeClr val="tx1"/>
                </a:solidFill>
                <a:effectLst/>
              </a:rPr>
              <a:t>"A functionally determines B"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48019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Dependency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Movie</a:t>
            </a: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</a:rPr>
              <a:t>title, year, length, film_type, studio_name</a:t>
            </a:r>
            <a:r>
              <a:rPr lang="en-US" dirty="0"/>
              <a:t>)</a:t>
            </a:r>
          </a:p>
          <a:p>
            <a:r>
              <a:rPr lang="en-US" dirty="0"/>
              <a:t>Functional dependencies: </a:t>
            </a:r>
          </a:p>
          <a:p>
            <a:pPr lvl="1"/>
            <a:r>
              <a:rPr lang="en-US" dirty="0"/>
              <a:t>title year </a:t>
            </a:r>
            <a:r>
              <a:rPr lang="en-US" dirty="0">
                <a:sym typeface="Wingdings" panose="05000000000000000000" pitchFamily="2" charset="2"/>
              </a:rPr>
              <a:t> length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f</a:t>
            </a:r>
            <a:r>
              <a:rPr lang="en-US" dirty="0">
                <a:solidFill>
                  <a:schemeClr val="tx1"/>
                </a:solidFill>
              </a:rPr>
              <a:t>ilm_type studio_name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>
                <a:solidFill>
                  <a:srgbClr val="92D050"/>
                </a:solidFill>
              </a:rPr>
              <a:t>movie’s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title</a:t>
            </a:r>
            <a:r>
              <a:rPr lang="en-US" dirty="0"/>
              <a:t> and </a:t>
            </a:r>
            <a:r>
              <a:rPr lang="en-US" dirty="0">
                <a:solidFill>
                  <a:srgbClr val="00B0F0"/>
                </a:solidFill>
              </a:rPr>
              <a:t>year</a:t>
            </a:r>
            <a:r>
              <a:rPr lang="en-US" dirty="0"/>
              <a:t> functionally determines a unique </a:t>
            </a:r>
            <a:r>
              <a:rPr lang="en-US" dirty="0">
                <a:solidFill>
                  <a:srgbClr val="00B0F0"/>
                </a:solidFill>
              </a:rPr>
              <a:t>length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film_type</a:t>
            </a:r>
            <a:r>
              <a:rPr lang="en-US" dirty="0"/>
              <a:t>, and </a:t>
            </a:r>
            <a:r>
              <a:rPr lang="en-US" dirty="0">
                <a:solidFill>
                  <a:srgbClr val="00B0F0"/>
                </a:solidFill>
              </a:rPr>
              <a:t>studio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37015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</a:t>
            </a:r>
            <a:r>
              <a:rPr lang="en-US" dirty="0" err="1"/>
              <a:t>Denormalization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Increase performance of database by adding redundant data where it will help the most</a:t>
            </a:r>
          </a:p>
          <a:p>
            <a:pPr lvl="1"/>
            <a:r>
              <a:rPr lang="en-US" dirty="0"/>
              <a:t>Way to do this is to add extra columns in existing tables or add new tables</a:t>
            </a:r>
          </a:p>
          <a:p>
            <a:pPr lvl="1"/>
            <a:r>
              <a:rPr lang="en-US" dirty="0"/>
              <a:t>Goal is to decrease the running time of select queries by making data more accessible</a:t>
            </a:r>
          </a:p>
          <a:p>
            <a:pPr lvl="1"/>
            <a:r>
              <a:rPr lang="en-US" dirty="0"/>
              <a:t>Important to make sure the possible good from </a:t>
            </a:r>
            <a:r>
              <a:rPr lang="en-US" dirty="0" err="1"/>
              <a:t>denormalization</a:t>
            </a:r>
            <a:r>
              <a:rPr lang="en-US" dirty="0"/>
              <a:t> outweighs any harm your database might face</a:t>
            </a:r>
          </a:p>
        </p:txBody>
      </p:sp>
    </p:spTree>
    <p:extLst>
      <p:ext uri="{BB962C8B-B14F-4D97-AF65-F5344CB8AC3E}">
        <p14:creationId xmlns:p14="http://schemas.microsoft.com/office/powerpoint/2010/main" val="206792452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00" y="355600"/>
            <a:ext cx="21437600" cy="3429000"/>
          </a:xfrm>
        </p:spPr>
        <p:txBody>
          <a:bodyPr>
            <a:normAutofit/>
          </a:bodyPr>
          <a:lstStyle/>
          <a:p>
            <a:r>
              <a:rPr lang="en-US" sz="9600" dirty="0"/>
              <a:t>Database </a:t>
            </a:r>
            <a:r>
              <a:rPr lang="en-US" sz="9600" dirty="0" err="1"/>
              <a:t>Denormalization</a:t>
            </a:r>
            <a:r>
              <a:rPr lang="en-US" sz="9600" dirty="0"/>
              <a:t> – When/Why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Maintain history of database</a:t>
            </a:r>
          </a:p>
          <a:p>
            <a:pPr lvl="1"/>
            <a:r>
              <a:rPr lang="en-US" dirty="0"/>
              <a:t>Records can change frequently (person’s age, last name, etc.). Adding a table to maintain history can have complicated queries</a:t>
            </a:r>
          </a:p>
          <a:p>
            <a:r>
              <a:rPr lang="en-US" dirty="0"/>
              <a:t>Improve query performance</a:t>
            </a:r>
          </a:p>
          <a:p>
            <a:pPr lvl="1"/>
            <a:r>
              <a:rPr lang="en-US" dirty="0"/>
              <a:t>Faster retrieval of data. Queries that require joining multiple tables together can get costly, especially if any of the tables contain large amounts of data. </a:t>
            </a:r>
          </a:p>
          <a:p>
            <a:r>
              <a:rPr lang="en-US" dirty="0"/>
              <a:t>Speed up reporting</a:t>
            </a:r>
          </a:p>
          <a:p>
            <a:pPr lvl="1"/>
            <a:r>
              <a:rPr lang="en-US" dirty="0"/>
              <a:t>Creating statistics from live data can have an affect on the performance of a database. Depending on the data involved, it can slow the database down. Fewer tables leads to faster searches.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6755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9200" dirty="0"/>
              <a:t>Database </a:t>
            </a:r>
            <a:r>
              <a:rPr lang="en-US" sz="9200" dirty="0" err="1"/>
              <a:t>Denormalization</a:t>
            </a:r>
            <a:r>
              <a:rPr lang="en-US" sz="9200" dirty="0"/>
              <a:t> Disadvantages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Disk space</a:t>
            </a:r>
          </a:p>
          <a:p>
            <a:pPr lvl="1"/>
            <a:r>
              <a:rPr lang="en-US" dirty="0"/>
              <a:t>More duplicated data means more disk space being used</a:t>
            </a:r>
          </a:p>
          <a:p>
            <a:r>
              <a:rPr lang="en-US" dirty="0"/>
              <a:t>Data anomalies</a:t>
            </a:r>
          </a:p>
          <a:p>
            <a:pPr lvl="1"/>
            <a:r>
              <a:rPr lang="en-US" dirty="0"/>
              <a:t>When data can get changed in more than one place, everything must stay consistent. This leads to the potential of more user error. </a:t>
            </a:r>
          </a:p>
          <a:p>
            <a:r>
              <a:rPr lang="en-US" dirty="0"/>
              <a:t>Code can become more complex because of the redundancy in the table.</a:t>
            </a:r>
          </a:p>
          <a:p>
            <a:r>
              <a:rPr lang="en-US" dirty="0"/>
              <a:t>If need to </a:t>
            </a:r>
            <a:r>
              <a:rPr lang="en-US" dirty="0" err="1"/>
              <a:t>denormalize</a:t>
            </a:r>
            <a:r>
              <a:rPr lang="en-US" dirty="0"/>
              <a:t> an existing database, it will require writing/modifying many select queries</a:t>
            </a:r>
          </a:p>
        </p:txBody>
      </p:sp>
    </p:spTree>
    <p:extLst>
      <p:ext uri="{BB962C8B-B14F-4D97-AF65-F5344CB8AC3E}">
        <p14:creationId xmlns:p14="http://schemas.microsoft.com/office/powerpoint/2010/main" val="61940030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Normalization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200" y="3898899"/>
            <a:ext cx="21437600" cy="831487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Technique of organizing data in a database to achieve following goals:</a:t>
            </a:r>
          </a:p>
          <a:p>
            <a:pPr lvl="1"/>
            <a:r>
              <a:rPr lang="en-US" dirty="0"/>
              <a:t>Eliminate data redundancies (duplicated data)</a:t>
            </a:r>
          </a:p>
          <a:p>
            <a:pPr lvl="1"/>
            <a:r>
              <a:rPr lang="en-US" dirty="0"/>
              <a:t>Simplify queries</a:t>
            </a:r>
          </a:p>
          <a:p>
            <a:pPr lvl="1"/>
            <a:r>
              <a:rPr lang="en-US" dirty="0"/>
              <a:t>Ensure data is logically stored</a:t>
            </a:r>
          </a:p>
          <a:p>
            <a:pPr lvl="1"/>
            <a:r>
              <a:rPr lang="en-US" dirty="0"/>
              <a:t>Improve data integrity</a:t>
            </a:r>
          </a:p>
          <a:p>
            <a:pPr lvl="1"/>
            <a:r>
              <a:rPr lang="en-US" dirty="0"/>
              <a:t>Break up attributes into smaller relations</a:t>
            </a:r>
          </a:p>
          <a:p>
            <a:pPr lvl="1"/>
            <a:r>
              <a:rPr lang="en-US" dirty="0"/>
              <a:t>Don’t have to restructure database when data is added in the future</a:t>
            </a:r>
          </a:p>
        </p:txBody>
      </p:sp>
    </p:spTree>
    <p:extLst>
      <p:ext uri="{BB962C8B-B14F-4D97-AF65-F5344CB8AC3E}">
        <p14:creationId xmlns:p14="http://schemas.microsoft.com/office/powerpoint/2010/main" val="183307732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6745</TotalTime>
  <Words>845</Words>
  <Application>Microsoft Office PowerPoint</Application>
  <PresentationFormat>Custom</PresentationFormat>
  <Paragraphs>84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Helvetica Neue</vt:lpstr>
      <vt:lpstr>Helvetica Neue Light</vt:lpstr>
      <vt:lpstr>Wingdings</vt:lpstr>
      <vt:lpstr>Industrial</vt:lpstr>
      <vt:lpstr>Database Normalization</vt:lpstr>
      <vt:lpstr>Candidate Key</vt:lpstr>
      <vt:lpstr>Prime Attribute vs. Non-Prime Attribute</vt:lpstr>
      <vt:lpstr>Functional Dependency</vt:lpstr>
      <vt:lpstr>Functional Dependency Example</vt:lpstr>
      <vt:lpstr>Database Denormalization</vt:lpstr>
      <vt:lpstr>Database Denormalization – When/Why</vt:lpstr>
      <vt:lpstr>Database Denormalization Disadvantages</vt:lpstr>
      <vt:lpstr>Database Normalization</vt:lpstr>
      <vt:lpstr>Database Normalization</vt:lpstr>
      <vt:lpstr>Normal Forms</vt:lpstr>
      <vt:lpstr>IMPORTANT TO REMEMBER</vt:lpstr>
      <vt:lpstr>IMPORTANT TO REMEMBER</vt:lpstr>
      <vt:lpstr>Which one should I choose?</vt:lpstr>
      <vt:lpstr>Relationships</vt:lpstr>
      <vt:lpstr>How to Handle One-to-One</vt:lpstr>
      <vt:lpstr>How to Handle One-to-Many</vt:lpstr>
      <vt:lpstr>Junction Table to Handle Many-to-Many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Developer</dc:creator>
  <cp:lastModifiedBy>Mike Terrill</cp:lastModifiedBy>
  <cp:revision>130</cp:revision>
  <dcterms:modified xsi:type="dcterms:W3CDTF">2019-02-19T01:29:53Z</dcterms:modified>
</cp:coreProperties>
</file>