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9" r:id="rId4"/>
    <p:sldId id="259" r:id="rId5"/>
    <p:sldId id="273" r:id="rId6"/>
    <p:sldId id="274" r:id="rId7"/>
    <p:sldId id="260" r:id="rId8"/>
    <p:sldId id="261" r:id="rId9"/>
    <p:sldId id="275" r:id="rId10"/>
    <p:sldId id="276" r:id="rId11"/>
    <p:sldId id="262" r:id="rId12"/>
    <p:sldId id="263" r:id="rId13"/>
    <p:sldId id="266" r:id="rId14"/>
    <p:sldId id="278" r:id="rId15"/>
    <p:sldId id="281" r:id="rId16"/>
    <p:sldId id="267" r:id="rId17"/>
    <p:sldId id="279" r:id="rId18"/>
    <p:sldId id="258" r:id="rId19"/>
    <p:sldId id="282" r:id="rId20"/>
    <p:sldId id="270" r:id="rId21"/>
    <p:sldId id="272" r:id="rId22"/>
    <p:sldId id="271" r:id="rId23"/>
    <p:sldId id="283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einisch" userId="S::mike@devcodecamp.com::2103a58d-419b-489d-8e2f-275a270b3a19" providerId="AD" clId="Web-{DB9E1B03-0C8D-CEEA-884A-4513A9100AD3}"/>
    <pc:docChg chg="addSld delSld">
      <pc:chgData name="Mike Heinisch" userId="S::mike@devcodecamp.com::2103a58d-419b-489d-8e2f-275a270b3a19" providerId="AD" clId="Web-{DB9E1B03-0C8D-CEEA-884A-4513A9100AD3}" dt="2019-05-28T14:22:10.346" v="1"/>
      <pc:docMkLst>
        <pc:docMk/>
      </pc:docMkLst>
      <pc:sldChg chg="new del">
        <pc:chgData name="Mike Heinisch" userId="S::mike@devcodecamp.com::2103a58d-419b-489d-8e2f-275a270b3a19" providerId="AD" clId="Web-{DB9E1B03-0C8D-CEEA-884A-4513A9100AD3}" dt="2019-05-28T14:22:10.346" v="1"/>
        <pc:sldMkLst>
          <pc:docMk/>
          <pc:sldMk cId="1711565050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http://www.c-sharpcorner.com/article/top-10-mostly-used-sql-queries/</a:t>
            </a:r>
          </a:p>
        </p:txBody>
      </p:sp>
    </p:spTree>
    <p:extLst>
      <p:ext uri="{BB962C8B-B14F-4D97-AF65-F5344CB8AC3E}">
        <p14:creationId xmlns:p14="http://schemas.microsoft.com/office/powerpoint/2010/main" val="232209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1"/>
              </a:buBlip>
            </a:lvl1pPr>
            <a:lvl2pPr>
              <a:buBlip>
                <a:blip r:embed="rId11"/>
              </a:buBlip>
            </a:lvl2pPr>
            <a:lvl3pPr>
              <a:buBlip>
                <a:blip r:embed="rId11"/>
              </a:buBlip>
            </a:lvl3pPr>
            <a:lvl4pPr>
              <a:buBlip>
                <a:blip r:embed="rId11"/>
              </a:buBlip>
            </a:lvl4pPr>
            <a:lvl5pPr>
              <a:buBlip>
                <a:blip r:embed="rId11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Intro to SQL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an existing record from the table</a:t>
            </a:r>
          </a:p>
          <a:p>
            <a:r>
              <a:rPr lang="en-US" dirty="0">
                <a:solidFill>
                  <a:schemeClr val="accent3"/>
                </a:solidFill>
              </a:rPr>
              <a:t>IMPORTANT NOTE</a:t>
            </a:r>
            <a:r>
              <a:rPr lang="en-US" dirty="0">
                <a:solidFill>
                  <a:schemeClr val="tx1"/>
                </a:solidFill>
              </a:rPr>
              <a:t>: There is no undo for deleting in </a:t>
            </a:r>
            <a:r>
              <a:rPr lang="en-US" dirty="0">
                <a:solidFill>
                  <a:srgbClr val="92D05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283347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25672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 = '</a:t>
            </a:r>
            <a:r>
              <a:rPr lang="en-US" dirty="0" err="1"/>
              <a:t>Sitton</a:t>
            </a:r>
            <a:r>
              <a:rPr lang="en-US" dirty="0"/>
              <a:t>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6939642"/>
            <a:ext cx="14217033" cy="3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50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business logic</a:t>
            </a:r>
          </a:p>
          <a:p>
            <a:r>
              <a:rPr lang="en-US" dirty="0"/>
              <a:t>Create (Insert)</a:t>
            </a:r>
          </a:p>
          <a:p>
            <a:r>
              <a:rPr lang="en-US" dirty="0"/>
              <a:t>Read (Select)</a:t>
            </a:r>
          </a:p>
          <a:p>
            <a:r>
              <a:rPr lang="en-US" dirty="0"/>
              <a:t>Update (Update)</a:t>
            </a:r>
          </a:p>
          <a:p>
            <a:r>
              <a:rPr lang="en-US" dirty="0"/>
              <a:t>Delete (Delete)</a:t>
            </a:r>
          </a:p>
        </p:txBody>
      </p:sp>
    </p:spTree>
    <p:extLst>
      <p:ext uri="{BB962C8B-B14F-4D97-AF65-F5344CB8AC3E}">
        <p14:creationId xmlns:p14="http://schemas.microsoft.com/office/powerpoint/2010/main" val="29326835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&amp; OR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OR</a:t>
            </a:r>
            <a:r>
              <a:rPr lang="en-US" dirty="0"/>
              <a:t> operators allow the ability to combine multiple conditions to help narrow data. </a:t>
            </a:r>
          </a:p>
          <a:p>
            <a:r>
              <a:rPr lang="en-US" dirty="0"/>
              <a:t>Makes it possible for there to be multiple comparisons in the same SQL statement</a:t>
            </a:r>
          </a:p>
        </p:txBody>
      </p:sp>
    </p:spTree>
    <p:extLst>
      <p:ext uri="{BB962C8B-B14F-4D97-AF65-F5344CB8AC3E}">
        <p14:creationId xmlns:p14="http://schemas.microsoft.com/office/powerpoint/2010/main" val="17737504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4345894"/>
            <a:ext cx="21437600" cy="2730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Overall_Rating</a:t>
            </a:r>
            <a:r>
              <a:rPr lang="en-US" dirty="0"/>
              <a:t>, </a:t>
            </a:r>
            <a:r>
              <a:rPr lang="en-US" dirty="0" err="1"/>
              <a:t>Team_Id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Team_Id</a:t>
            </a:r>
            <a:r>
              <a:rPr lang="en-US" dirty="0"/>
              <a:t> = 1 </a:t>
            </a:r>
            <a:r>
              <a:rPr lang="en-US" dirty="0">
                <a:solidFill>
                  <a:schemeClr val="tx2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Overall_Rating</a:t>
            </a:r>
            <a:r>
              <a:rPr lang="en-US" dirty="0"/>
              <a:t> = 99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713207"/>
            <a:ext cx="13271162" cy="34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54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4127500"/>
            <a:ext cx="21437600" cy="33509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Team_Id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Team_Id</a:t>
            </a:r>
            <a:r>
              <a:rPr lang="en-US" dirty="0"/>
              <a:t> = 1 </a:t>
            </a:r>
            <a:r>
              <a:rPr lang="en-US" dirty="0">
                <a:solidFill>
                  <a:schemeClr val="tx2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Team_Id</a:t>
            </a:r>
            <a:r>
              <a:rPr lang="en-US" dirty="0"/>
              <a:t> = 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121298"/>
            <a:ext cx="11453188" cy="42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54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LIKE </a:t>
            </a:r>
            <a:r>
              <a:rPr lang="en-US" dirty="0">
                <a:solidFill>
                  <a:schemeClr val="tx1"/>
                </a:solidFill>
              </a:rPr>
              <a:t>is used when you want to compare values</a:t>
            </a:r>
          </a:p>
          <a:p>
            <a:r>
              <a:rPr lang="en-US" dirty="0">
                <a:solidFill>
                  <a:schemeClr val="tx1"/>
                </a:solidFill>
              </a:rPr>
              <a:t>Need to supply a wildcard operator (i.e. %) with the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>
                <a:solidFill>
                  <a:schemeClr val="tx1"/>
                </a:solidFill>
              </a:rPr>
              <a:t> clause 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192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4025900"/>
            <a:ext cx="21437600" cy="33509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LIKE</a:t>
            </a:r>
            <a:r>
              <a:rPr lang="en-US" dirty="0"/>
              <a:t> 'J%'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012494"/>
            <a:ext cx="16865844" cy="36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85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31" y="3169626"/>
            <a:ext cx="12770338" cy="93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Inner Join</a:t>
            </a:r>
            <a:r>
              <a:rPr lang="en-US" dirty="0"/>
              <a:t>: returns rows when there is a match in both tables</a:t>
            </a:r>
          </a:p>
          <a:p>
            <a:r>
              <a:rPr lang="en-US" dirty="0">
                <a:solidFill>
                  <a:srgbClr val="92D050"/>
                </a:solidFill>
              </a:rPr>
              <a:t>Full Outer Join</a:t>
            </a:r>
            <a:r>
              <a:rPr lang="en-US" dirty="0"/>
              <a:t>: returns rows when there is a match in one of the tables</a:t>
            </a:r>
          </a:p>
          <a:p>
            <a:r>
              <a:rPr lang="en-US" dirty="0">
                <a:solidFill>
                  <a:srgbClr val="92D050"/>
                </a:solidFill>
              </a:rPr>
              <a:t>Left Join</a:t>
            </a:r>
            <a:r>
              <a:rPr lang="en-US" dirty="0">
                <a:solidFill>
                  <a:schemeClr val="tx1"/>
                </a:solidFill>
              </a:rPr>
              <a:t>: returns rows from left table, even if there are no matches in right table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Right Join</a:t>
            </a:r>
            <a:r>
              <a:rPr lang="en-US" dirty="0">
                <a:solidFill>
                  <a:schemeClr val="tx1"/>
                </a:solidFill>
              </a:rPr>
              <a:t>: returns rows from right table, even if there are no matches in left table</a:t>
            </a:r>
          </a:p>
        </p:txBody>
      </p:sp>
    </p:spTree>
    <p:extLst>
      <p:ext uri="{BB962C8B-B14F-4D97-AF65-F5344CB8AC3E}">
        <p14:creationId xmlns:p14="http://schemas.microsoft.com/office/powerpoint/2010/main" val="41195912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SQL</a:t>
            </a:r>
            <a:r>
              <a:rPr lang="en-US" dirty="0"/>
              <a:t> stands for </a:t>
            </a:r>
            <a:r>
              <a:rPr lang="en-US" dirty="0">
                <a:solidFill>
                  <a:srgbClr val="92D050"/>
                </a:solidFill>
              </a:rPr>
              <a:t>Structured Query Language</a:t>
            </a:r>
          </a:p>
          <a:p>
            <a:r>
              <a:rPr lang="en-US" dirty="0">
                <a:solidFill>
                  <a:schemeClr val="tx1"/>
                </a:solidFill>
              </a:rPr>
              <a:t>In order to display data from a database we need to </a:t>
            </a:r>
            <a:r>
              <a:rPr lang="en-US" dirty="0">
                <a:solidFill>
                  <a:srgbClr val="92D050"/>
                </a:solidFill>
              </a:rPr>
              <a:t>query</a:t>
            </a:r>
            <a:r>
              <a:rPr lang="en-US" dirty="0">
                <a:solidFill>
                  <a:schemeClr val="tx1"/>
                </a:solidFill>
              </a:rPr>
              <a:t> it</a:t>
            </a:r>
          </a:p>
          <a:p>
            <a:r>
              <a:rPr lang="en-US" dirty="0">
                <a:solidFill>
                  <a:schemeClr val="tx1"/>
                </a:solidFill>
              </a:rPr>
              <a:t>In SQL, there are many different statements and clauses that can be used to query data</a:t>
            </a:r>
          </a:p>
        </p:txBody>
      </p:sp>
    </p:spTree>
    <p:extLst>
      <p:ext uri="{BB962C8B-B14F-4D97-AF65-F5344CB8AC3E}">
        <p14:creationId xmlns:p14="http://schemas.microsoft.com/office/powerpoint/2010/main" val="17864171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</a:t>
            </a:r>
            <a:r>
              <a:rPr lang="en-US" dirty="0">
                <a:solidFill>
                  <a:srgbClr val="92D050"/>
                </a:solidFill>
              </a:rPr>
              <a:t>stored procedure </a:t>
            </a:r>
            <a:r>
              <a:rPr lang="en-US" dirty="0"/>
              <a:t>as a function. </a:t>
            </a:r>
          </a:p>
          <a:p>
            <a:r>
              <a:rPr lang="en-US" dirty="0">
                <a:solidFill>
                  <a:srgbClr val="92D050"/>
                </a:solidFill>
              </a:rPr>
              <a:t>Stored procedure </a:t>
            </a:r>
            <a:r>
              <a:rPr lang="en-US" dirty="0"/>
              <a:t>is a group of SQL statements that have been created and stored in the database.</a:t>
            </a:r>
          </a:p>
          <a:p>
            <a:r>
              <a:rPr lang="en-US" dirty="0"/>
              <a:t>Instead of having to write a common query over and over again, you can call a procedure (like call a function) to execute the query.</a:t>
            </a:r>
          </a:p>
          <a:p>
            <a:r>
              <a:rPr lang="en-US" dirty="0"/>
              <a:t>Just like a function, procedures have parameter values that can be passed in.</a:t>
            </a:r>
          </a:p>
        </p:txBody>
      </p:sp>
    </p:spTree>
    <p:extLst>
      <p:ext uri="{BB962C8B-B14F-4D97-AF65-F5344CB8AC3E}">
        <p14:creationId xmlns:p14="http://schemas.microsoft.com/office/powerpoint/2010/main" val="3715996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3680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PROCEDURE</a:t>
            </a:r>
            <a:r>
              <a:rPr lang="en-US" dirty="0"/>
              <a:t> </a:t>
            </a:r>
            <a:r>
              <a:rPr lang="en-US" dirty="0" err="1"/>
              <a:t>PlayerRatingOverNumber</a:t>
            </a:r>
            <a:r>
              <a:rPr lang="en-US" dirty="0"/>
              <a:t> @Rating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Overall_Rating</a:t>
            </a:r>
            <a:r>
              <a:rPr lang="en-US" dirty="0"/>
              <a:t> &gt; @Rating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EXECUTE </a:t>
            </a:r>
            <a:r>
              <a:rPr lang="en-US" dirty="0" err="1"/>
              <a:t>PlayerRatingOverNumber</a:t>
            </a:r>
            <a:r>
              <a:rPr lang="en-US" dirty="0"/>
              <a:t> 90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8224104"/>
            <a:ext cx="13790246" cy="29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87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schema</a:t>
            </a:r>
            <a:r>
              <a:rPr lang="en-US" dirty="0"/>
              <a:t> within a database is mainly used to group logical objects together.</a:t>
            </a:r>
          </a:p>
        </p:txBody>
      </p:sp>
    </p:spTree>
    <p:extLst>
      <p:ext uri="{BB962C8B-B14F-4D97-AF65-F5344CB8AC3E}">
        <p14:creationId xmlns:p14="http://schemas.microsoft.com/office/powerpoint/2010/main" val="12874391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899"/>
            <a:ext cx="21437600" cy="89353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Constraints</a:t>
            </a:r>
            <a:r>
              <a:rPr lang="en-US" dirty="0"/>
              <a:t>: rules enforced on columns on a table i.e. Foreign Key Constraint</a:t>
            </a:r>
          </a:p>
          <a:p>
            <a:r>
              <a:rPr lang="en-US" dirty="0">
                <a:solidFill>
                  <a:srgbClr val="92D050"/>
                </a:solidFill>
              </a:rPr>
              <a:t>Alias</a:t>
            </a:r>
            <a:r>
              <a:rPr lang="en-US" dirty="0"/>
              <a:t>: it’s possible to temporarily rename a table or column by giving it an alias</a:t>
            </a:r>
          </a:p>
          <a:p>
            <a:r>
              <a:rPr lang="en-US" dirty="0">
                <a:solidFill>
                  <a:srgbClr val="92D050"/>
                </a:solidFill>
              </a:rPr>
              <a:t>Distinct</a:t>
            </a:r>
            <a:r>
              <a:rPr lang="en-US" dirty="0"/>
              <a:t>: used with SELECT to return only unique records by getting rid of duplicates</a:t>
            </a:r>
          </a:p>
          <a:p>
            <a:r>
              <a:rPr lang="en-US" dirty="0">
                <a:solidFill>
                  <a:srgbClr val="92D050"/>
                </a:solidFill>
              </a:rPr>
              <a:t>Group By</a:t>
            </a:r>
            <a:r>
              <a:rPr lang="en-US" dirty="0"/>
              <a:t>: used with SELECT to group identical data</a:t>
            </a:r>
          </a:p>
          <a:p>
            <a:r>
              <a:rPr lang="en-US" dirty="0">
                <a:solidFill>
                  <a:srgbClr val="92D050"/>
                </a:solidFill>
              </a:rPr>
              <a:t>Order By</a:t>
            </a:r>
            <a:r>
              <a:rPr lang="en-US" dirty="0"/>
              <a:t>: sort data in ascending or descending order based on columns</a:t>
            </a:r>
          </a:p>
          <a:p>
            <a:r>
              <a:rPr lang="en-US" dirty="0">
                <a:solidFill>
                  <a:srgbClr val="92D050"/>
                </a:solidFill>
              </a:rPr>
              <a:t>Drop Table</a:t>
            </a:r>
            <a:r>
              <a:rPr lang="en-US" dirty="0"/>
              <a:t>: completely deletes all of the data within a table as well as table itself</a:t>
            </a:r>
          </a:p>
          <a:p>
            <a:r>
              <a:rPr lang="en-US" dirty="0">
                <a:solidFill>
                  <a:srgbClr val="92D050"/>
                </a:solidFill>
              </a:rPr>
              <a:t>Truncate Table</a:t>
            </a:r>
            <a:r>
              <a:rPr lang="en-US" dirty="0"/>
              <a:t>: deletes only data in the table but keeps table as is</a:t>
            </a:r>
          </a:p>
        </p:txBody>
      </p:sp>
    </p:spTree>
    <p:extLst>
      <p:ext uri="{BB962C8B-B14F-4D97-AF65-F5344CB8AC3E}">
        <p14:creationId xmlns:p14="http://schemas.microsoft.com/office/powerpoint/2010/main" val="42632419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61" y="3232199"/>
            <a:ext cx="12665872" cy="3464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661" y="7599484"/>
            <a:ext cx="7741138" cy="3430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15" y="3254066"/>
            <a:ext cx="9235831" cy="3466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5" y="7599484"/>
            <a:ext cx="8262059" cy="25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26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statement fetches the data from a table which returns data in a new table with the selected results. </a:t>
            </a:r>
          </a:p>
          <a:p>
            <a:r>
              <a:rPr lang="en-US" dirty="0"/>
              <a:t>It is possible to select specific attributes (Id, Name, etc.) or select all data from the table ( * ). </a:t>
            </a:r>
          </a:p>
        </p:txBody>
      </p:sp>
    </p:spTree>
    <p:extLst>
      <p:ext uri="{BB962C8B-B14F-4D97-AF65-F5344CB8AC3E}">
        <p14:creationId xmlns:p14="http://schemas.microsoft.com/office/powerpoint/2010/main" val="26231799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99" y="3898900"/>
            <a:ext cx="19819257" cy="194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Overall_Rating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5291713"/>
            <a:ext cx="5043488" cy="2939456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473199" y="8851900"/>
            <a:ext cx="19819257" cy="1946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NFL_Player</a:t>
            </a: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99" y="10179853"/>
            <a:ext cx="9053068" cy="24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19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INSERT INTO </a:t>
            </a:r>
            <a:r>
              <a:rPr lang="en-US" dirty="0"/>
              <a:t>statement is a way to add new records (rows) of data to a table.</a:t>
            </a:r>
          </a:p>
        </p:txBody>
      </p:sp>
    </p:spTree>
    <p:extLst>
      <p:ext uri="{BB962C8B-B14F-4D97-AF65-F5344CB8AC3E}">
        <p14:creationId xmlns:p14="http://schemas.microsoft.com/office/powerpoint/2010/main" val="1707854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784600"/>
            <a:ext cx="23836086" cy="33509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</a:t>
            </a:r>
            <a:r>
              <a:rPr lang="en-US" dirty="0" err="1"/>
              <a:t>NFL_Player</a:t>
            </a:r>
            <a:r>
              <a:rPr lang="en-US" dirty="0"/>
              <a:t>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Overall_Rating</a:t>
            </a:r>
            <a:r>
              <a:rPr lang="en-US" dirty="0"/>
              <a:t>, </a:t>
            </a:r>
            <a:r>
              <a:rPr lang="en-US" dirty="0" err="1"/>
              <a:t>Team_Id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'Josh', '</a:t>
            </a:r>
            <a:r>
              <a:rPr lang="en-US" dirty="0" err="1"/>
              <a:t>Sitton</a:t>
            </a:r>
            <a:r>
              <a:rPr lang="en-US" dirty="0"/>
              <a:t>', 80, </a:t>
            </a:r>
            <a:r>
              <a:rPr lang="en-US" dirty="0" err="1"/>
              <a:t>Team_Id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NFL_Team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Name = 'Chicago Bears'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135586"/>
            <a:ext cx="14514763" cy="45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72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Query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dirty="0"/>
              <a:t> modifies an existing record in a table</a:t>
            </a:r>
          </a:p>
        </p:txBody>
      </p:sp>
    </p:spTree>
    <p:extLst>
      <p:ext uri="{BB962C8B-B14F-4D97-AF65-F5344CB8AC3E}">
        <p14:creationId xmlns:p14="http://schemas.microsoft.com/office/powerpoint/2010/main" val="1662571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Query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3579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dirty="0"/>
              <a:t> </a:t>
            </a:r>
            <a:r>
              <a:rPr lang="en-US" dirty="0" err="1"/>
              <a:t>NFL_Player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Overall_Rating</a:t>
            </a:r>
            <a:r>
              <a:rPr lang="en-US" dirty="0"/>
              <a:t> = 99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 = 'Nelson'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7049861"/>
            <a:ext cx="12012099" cy="38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167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595</Words>
  <Application>Microsoft Office PowerPoint</Application>
  <PresentationFormat>Custom</PresentationFormat>
  <Paragraphs>68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Industrial</vt:lpstr>
      <vt:lpstr>Intro to SQL</vt:lpstr>
      <vt:lpstr>SQL</vt:lpstr>
      <vt:lpstr>Table</vt:lpstr>
      <vt:lpstr>Select Statement</vt:lpstr>
      <vt:lpstr>Select Statement</vt:lpstr>
      <vt:lpstr>Insert Statement</vt:lpstr>
      <vt:lpstr>Insert Statement</vt:lpstr>
      <vt:lpstr>Update Query </vt:lpstr>
      <vt:lpstr>Update Query </vt:lpstr>
      <vt:lpstr>Delete Query</vt:lpstr>
      <vt:lpstr>Delete Query</vt:lpstr>
      <vt:lpstr>CRUD Operations</vt:lpstr>
      <vt:lpstr>AND &amp; OR Operators</vt:lpstr>
      <vt:lpstr>AND Operator</vt:lpstr>
      <vt:lpstr>OR Operator</vt:lpstr>
      <vt:lpstr>Like Clause</vt:lpstr>
      <vt:lpstr>Like Clause</vt:lpstr>
      <vt:lpstr>Join Clauses</vt:lpstr>
      <vt:lpstr>Join Clauses</vt:lpstr>
      <vt:lpstr>Stored Procedure</vt:lpstr>
      <vt:lpstr>Stored Procedure Example</vt:lpstr>
      <vt:lpstr>Schema</vt:lpstr>
      <vt:lpstr>SQL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69</cp:revision>
  <dcterms:modified xsi:type="dcterms:W3CDTF">2019-05-28T14:22:13Z</dcterms:modified>
</cp:coreProperties>
</file>