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5" r:id="rId3"/>
    <p:sldId id="258" r:id="rId4"/>
    <p:sldId id="259" r:id="rId5"/>
    <p:sldId id="269" r:id="rId6"/>
    <p:sldId id="272" r:id="rId7"/>
    <p:sldId id="270" r:id="rId8"/>
    <p:sldId id="274" r:id="rId9"/>
    <p:sldId id="262" r:id="rId10"/>
    <p:sldId id="263" r:id="rId11"/>
    <p:sldId id="264" r:id="rId12"/>
    <p:sldId id="265" r:id="rId13"/>
    <p:sldId id="266" r:id="rId14"/>
    <p:sldId id="267" r:id="rId15"/>
    <p:sldId id="268"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93" autoAdjust="0"/>
  </p:normalViewPr>
  <p:slideViewPr>
    <p:cSldViewPr snapToGrid="0">
      <p:cViewPr varScale="1">
        <p:scale>
          <a:sx n="51" d="100"/>
          <a:sy n="51" d="100"/>
        </p:scale>
        <p:origin x="954" y="11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delegates, there are no interfaces, no object instantiations, and no other methods for evaluation to worry about. </a:t>
            </a:r>
          </a:p>
          <a:p>
            <a:r>
              <a:rPr lang="en-US" dirty="0"/>
              <a:t>The point of delegates is to be used for simple method-pointer usage for a simple task</a:t>
            </a:r>
          </a:p>
          <a:p>
            <a:r>
              <a:rPr lang="en-US" dirty="0"/>
              <a:t>Delegates type check the inputted function</a:t>
            </a:r>
          </a:p>
          <a:p>
            <a:r>
              <a:rPr lang="en-US" dirty="0"/>
              <a:t>Think of delegates as interfaces</a:t>
            </a:r>
          </a:p>
          <a:p>
            <a:endParaRPr lang="en-US" dirty="0"/>
          </a:p>
        </p:txBody>
      </p:sp>
    </p:spTree>
    <p:extLst>
      <p:ext uri="{BB962C8B-B14F-4D97-AF65-F5344CB8AC3E}">
        <p14:creationId xmlns:p14="http://schemas.microsoft.com/office/powerpoint/2010/main" val="111592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dirty="0">
                <a:effectLst/>
                <a:latin typeface="Helvetica Neue"/>
                <a:ea typeface="Helvetica Neue"/>
                <a:cs typeface="Helvetica Neue"/>
                <a:sym typeface="Helvetica Neue"/>
              </a:rPr>
              <a:t>By defining a delegate, you are saying to the user of your class, "</a:t>
            </a:r>
            <a:r>
              <a:rPr lang="en-US" sz="2200" b="0" i="1" dirty="0">
                <a:effectLst/>
                <a:latin typeface="Helvetica Neue"/>
                <a:ea typeface="Helvetica Neue"/>
                <a:cs typeface="Helvetica Neue"/>
                <a:sym typeface="Helvetica Neue"/>
              </a:rPr>
              <a:t>Please feel free to assign, any method that matches this signature, to the delegate and it will be called each time my delegate is called</a:t>
            </a:r>
            <a:r>
              <a:rPr lang="en-US" sz="2200" b="0" i="0" dirty="0">
                <a:effectLst/>
                <a:latin typeface="Helvetica Neue"/>
                <a:ea typeface="Helvetica Neue"/>
                <a:cs typeface="Helvetica Neue"/>
                <a:sym typeface="Helvetica Neue"/>
              </a:rPr>
              <a:t>".</a:t>
            </a:r>
          </a:p>
          <a:p>
            <a:pPr marL="0" marR="0" lvl="0" indent="0" defTabSz="457200" eaLnBrk="1" fontAlgn="auto" latinLnBrk="0" hangingPunct="1">
              <a:lnSpc>
                <a:spcPct val="117999"/>
              </a:lnSpc>
              <a:spcBef>
                <a:spcPts val="0"/>
              </a:spcBef>
              <a:spcAft>
                <a:spcPts val="0"/>
              </a:spcAft>
              <a:buClrTx/>
              <a:buSzTx/>
              <a:buFontTx/>
              <a:buNone/>
              <a:tabLst/>
              <a:defRPr/>
            </a:pPr>
            <a:r>
              <a:rPr lang="en-US" dirty="0"/>
              <a:t>Think of delegates as interfaces</a:t>
            </a:r>
          </a:p>
          <a:p>
            <a:endParaRPr lang="en-US" dirty="0"/>
          </a:p>
        </p:txBody>
      </p:sp>
    </p:spTree>
    <p:extLst>
      <p:ext uri="{BB962C8B-B14F-4D97-AF65-F5344CB8AC3E}">
        <p14:creationId xmlns:p14="http://schemas.microsoft.com/office/powerpoint/2010/main" val="78008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Both ways are instantiating the delegate, with the first way being less code</a:t>
            </a:r>
          </a:p>
          <a:p>
            <a:r>
              <a:rPr lang="en-US" dirty="0"/>
              <a:t>Under the hood, the compiler does it the second way</a:t>
            </a:r>
          </a:p>
          <a:p>
            <a:endParaRPr lang="en-US" dirty="0"/>
          </a:p>
          <a:p>
            <a:r>
              <a:rPr lang="en-US" dirty="0" err="1"/>
              <a:t>stringToIntDelegate</a:t>
            </a:r>
            <a:r>
              <a:rPr lang="en-US" dirty="0"/>
              <a:t> is a reference to the method that is passed to the delegate constructor</a:t>
            </a:r>
          </a:p>
          <a:p>
            <a:r>
              <a:rPr lang="en-US" dirty="0"/>
              <a:t>When a method gets passed into a constructor or another method, we are used to seeing it get invoked (that’s what the parentheses do). Under the hood, the delegate reference is still being invoked, even if we aren’t explicit about it.</a:t>
            </a:r>
          </a:p>
          <a:p>
            <a:endParaRPr lang="en-US" dirty="0"/>
          </a:p>
        </p:txBody>
      </p:sp>
    </p:spTree>
    <p:extLst>
      <p:ext uri="{BB962C8B-B14F-4D97-AF65-F5344CB8AC3E}">
        <p14:creationId xmlns:p14="http://schemas.microsoft.com/office/powerpoint/2010/main" val="379689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71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just pass the </a:t>
            </a:r>
            <a:r>
              <a:rPr lang="en-US" dirty="0" err="1"/>
              <a:t>int</a:t>
            </a:r>
            <a:r>
              <a:rPr lang="en-US" dirty="0"/>
              <a:t> into the method, but delegates are necessary to pass the </a:t>
            </a:r>
            <a:r>
              <a:rPr lang="en-US" dirty="0" err="1"/>
              <a:t>int</a:t>
            </a:r>
            <a:r>
              <a:rPr lang="en-US" dirty="0"/>
              <a:t> as well as pass the complicated expression</a:t>
            </a:r>
          </a:p>
          <a:p>
            <a:r>
              <a:rPr lang="en-US" dirty="0"/>
              <a:t>Delegates provide flexibility </a:t>
            </a:r>
            <a:r>
              <a:rPr lang="en-US" dirty="0">
                <a:sym typeface="Wingdings" panose="05000000000000000000" pitchFamily="2" charset="2"/>
              </a:rPr>
              <a:t> </a:t>
            </a:r>
            <a:r>
              <a:rPr lang="en-US" b="1" dirty="0">
                <a:sym typeface="Wingdings" panose="05000000000000000000" pitchFamily="2" charset="2"/>
              </a:rPr>
              <a:t>Think of it as creating one bigger, general function that helps you avoid rewriting the same code over and over</a:t>
            </a:r>
            <a:endParaRPr lang="en-US" dirty="0"/>
          </a:p>
          <a:p>
            <a:pPr lvl="0"/>
            <a:r>
              <a:rPr lang="en-US" dirty="0"/>
              <a:t>Use a delegate over an interface when </a:t>
            </a:r>
            <a:r>
              <a:rPr lang="en-US" sz="2400" dirty="0">
                <a:effectLst/>
                <a:latin typeface="Helvetica Neue"/>
                <a:ea typeface="Helvetica Neue"/>
                <a:cs typeface="Helvetica Neue"/>
                <a:sym typeface="Helvetica Neue"/>
              </a:rPr>
              <a:t>the caller doesn’t need to access other properties or methods on the object implementing the method</a:t>
            </a:r>
          </a:p>
          <a:p>
            <a:pPr lvl="0"/>
            <a:r>
              <a:rPr lang="en-US" sz="2400" dirty="0">
                <a:effectLst/>
                <a:latin typeface="Helvetica Neue"/>
                <a:ea typeface="Helvetica Neue"/>
                <a:cs typeface="Helvetica Neue"/>
                <a:sym typeface="Helvetica Neue"/>
              </a:rPr>
              <a:t>If we did need to access other properties or methods, then an interface is needed</a:t>
            </a:r>
          </a:p>
          <a:p>
            <a:endParaRPr lang="en-US" dirty="0"/>
          </a:p>
        </p:txBody>
      </p:sp>
    </p:spTree>
    <p:extLst>
      <p:ext uri="{BB962C8B-B14F-4D97-AF65-F5344CB8AC3E}">
        <p14:creationId xmlns:p14="http://schemas.microsoft.com/office/powerpoint/2010/main" val="372044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C# Functional Programming</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Action</a:t>
            </a:r>
          </a:p>
        </p:txBody>
      </p:sp>
      <p:sp>
        <p:nvSpPr>
          <p:cNvPr id="3" name="Text Placeholder 2"/>
          <p:cNvSpPr>
            <a:spLocks noGrp="1"/>
          </p:cNvSpPr>
          <p:nvPr>
            <p:ph type="body" idx="1"/>
          </p:nvPr>
        </p:nvSpPr>
        <p:spPr>
          <a:xfrm>
            <a:off x="1473200" y="3898900"/>
            <a:ext cx="21437600" cy="1187450"/>
          </a:xfrm>
        </p:spPr>
        <p:txBody>
          <a:bodyPr/>
          <a:lstStyle/>
          <a:p>
            <a:r>
              <a:rPr lang="en-US" dirty="0"/>
              <a:t>A built-in </a:t>
            </a:r>
            <a:r>
              <a:rPr lang="en-US" dirty="0">
                <a:solidFill>
                  <a:srgbClr val="92D050"/>
                </a:solidFill>
              </a:rPr>
              <a:t>delegate</a:t>
            </a:r>
            <a:r>
              <a:rPr lang="en-US" dirty="0"/>
              <a:t> that points to a method that returns void</a:t>
            </a:r>
          </a:p>
        </p:txBody>
      </p:sp>
      <p:pic>
        <p:nvPicPr>
          <p:cNvPr id="4" name="Picture 3">
            <a:extLst>
              <a:ext uri="{FF2B5EF4-FFF2-40B4-BE49-F238E27FC236}">
                <a16:creationId xmlns:a16="http://schemas.microsoft.com/office/drawing/2014/main" id="{DB6B5E5B-77E3-4ABA-A8E2-914F075F6DD9}"/>
              </a:ext>
            </a:extLst>
          </p:cNvPr>
          <p:cNvPicPr>
            <a:picLocks noChangeAspect="1"/>
          </p:cNvPicPr>
          <p:nvPr/>
        </p:nvPicPr>
        <p:blipFill>
          <a:blip r:embed="rId2"/>
          <a:stretch>
            <a:fillRect/>
          </a:stretch>
        </p:blipFill>
        <p:spPr>
          <a:xfrm>
            <a:off x="1473199" y="5410200"/>
            <a:ext cx="20109329" cy="7950200"/>
          </a:xfrm>
          <a:prstGeom prst="rect">
            <a:avLst/>
          </a:prstGeom>
        </p:spPr>
      </p:pic>
    </p:spTree>
    <p:extLst>
      <p:ext uri="{BB962C8B-B14F-4D97-AF65-F5344CB8AC3E}">
        <p14:creationId xmlns:p14="http://schemas.microsoft.com/office/powerpoint/2010/main" val="11855094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682750"/>
          </a:xfrm>
        </p:spPr>
        <p:txBody>
          <a:bodyPr/>
          <a:lstStyle/>
          <a:p>
            <a:r>
              <a:rPr lang="en-US" dirty="0"/>
              <a:t>Delegate: Predicate</a:t>
            </a:r>
          </a:p>
        </p:txBody>
      </p:sp>
      <p:sp>
        <p:nvSpPr>
          <p:cNvPr id="3" name="Text Placeholder 2"/>
          <p:cNvSpPr>
            <a:spLocks noGrp="1"/>
          </p:cNvSpPr>
          <p:nvPr>
            <p:ph type="body" idx="1"/>
          </p:nvPr>
        </p:nvSpPr>
        <p:spPr>
          <a:xfrm>
            <a:off x="1473200" y="3898900"/>
            <a:ext cx="21615400" cy="2768600"/>
          </a:xfrm>
        </p:spPr>
        <p:txBody>
          <a:bodyPr>
            <a:normAutofit fontScale="92500" lnSpcReduction="10000"/>
          </a:bodyPr>
          <a:lstStyle/>
          <a:p>
            <a:r>
              <a:rPr lang="en-US" dirty="0"/>
              <a:t>A built-in </a:t>
            </a:r>
            <a:r>
              <a:rPr lang="en-US" dirty="0">
                <a:solidFill>
                  <a:srgbClr val="92D050"/>
                </a:solidFill>
              </a:rPr>
              <a:t>delegate</a:t>
            </a:r>
            <a:r>
              <a:rPr lang="en-US" dirty="0"/>
              <a:t> that points to a method that returns a Boolean value</a:t>
            </a:r>
          </a:p>
          <a:p>
            <a:r>
              <a:rPr lang="en-US" dirty="0">
                <a:solidFill>
                  <a:srgbClr val="92D050"/>
                </a:solidFill>
              </a:rPr>
              <a:t>Predicate</a:t>
            </a:r>
            <a:r>
              <a:rPr lang="en-US" dirty="0"/>
              <a:t> pre-dates </a:t>
            </a:r>
            <a:r>
              <a:rPr lang="en-US" dirty="0" err="1">
                <a:solidFill>
                  <a:srgbClr val="92D050"/>
                </a:solidFill>
              </a:rPr>
              <a:t>Func</a:t>
            </a:r>
            <a:r>
              <a:rPr lang="en-US" dirty="0"/>
              <a:t> and </a:t>
            </a:r>
            <a:r>
              <a:rPr lang="en-US" dirty="0">
                <a:solidFill>
                  <a:srgbClr val="92D050"/>
                </a:solidFill>
              </a:rPr>
              <a:t>Action</a:t>
            </a:r>
            <a:r>
              <a:rPr lang="en-US" dirty="0"/>
              <a:t>, which is why </a:t>
            </a:r>
            <a:r>
              <a:rPr lang="en-US" dirty="0" err="1">
                <a:solidFill>
                  <a:srgbClr val="92D050"/>
                </a:solidFill>
              </a:rPr>
              <a:t>Func</a:t>
            </a:r>
            <a:r>
              <a:rPr lang="en-US" dirty="0"/>
              <a:t> and </a:t>
            </a:r>
            <a:r>
              <a:rPr lang="en-US" dirty="0">
                <a:solidFill>
                  <a:srgbClr val="92D050"/>
                </a:solidFill>
              </a:rPr>
              <a:t>Action</a:t>
            </a:r>
            <a:r>
              <a:rPr lang="en-US" dirty="0"/>
              <a:t> are seen more frequently when it comes to </a:t>
            </a:r>
            <a:r>
              <a:rPr lang="en-US" dirty="0">
                <a:solidFill>
                  <a:srgbClr val="92D050"/>
                </a:solidFill>
              </a:rPr>
              <a:t>delegates</a:t>
            </a:r>
          </a:p>
          <a:p>
            <a:endParaRPr lang="en-US" dirty="0"/>
          </a:p>
        </p:txBody>
      </p:sp>
      <p:pic>
        <p:nvPicPr>
          <p:cNvPr id="5" name="Picture 4">
            <a:extLst>
              <a:ext uri="{FF2B5EF4-FFF2-40B4-BE49-F238E27FC236}">
                <a16:creationId xmlns:a16="http://schemas.microsoft.com/office/drawing/2014/main" id="{5B5B5E4A-31A6-4951-8C86-5C57C554366F}"/>
              </a:ext>
            </a:extLst>
          </p:cNvPr>
          <p:cNvPicPr>
            <a:picLocks noChangeAspect="1"/>
          </p:cNvPicPr>
          <p:nvPr/>
        </p:nvPicPr>
        <p:blipFill>
          <a:blip r:embed="rId2"/>
          <a:stretch>
            <a:fillRect/>
          </a:stretch>
        </p:blipFill>
        <p:spPr>
          <a:xfrm>
            <a:off x="4349750" y="6305549"/>
            <a:ext cx="15119350" cy="6837897"/>
          </a:xfrm>
          <a:prstGeom prst="rect">
            <a:avLst/>
          </a:prstGeom>
        </p:spPr>
      </p:pic>
    </p:spTree>
    <p:extLst>
      <p:ext uri="{BB962C8B-B14F-4D97-AF65-F5344CB8AC3E}">
        <p14:creationId xmlns:p14="http://schemas.microsoft.com/office/powerpoint/2010/main" val="17714981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Text Placeholder 2"/>
          <p:cNvSpPr>
            <a:spLocks noGrp="1"/>
          </p:cNvSpPr>
          <p:nvPr>
            <p:ph type="body" idx="1"/>
          </p:nvPr>
        </p:nvSpPr>
        <p:spPr/>
        <p:txBody>
          <a:bodyPr>
            <a:normAutofit fontScale="77500" lnSpcReduction="20000"/>
          </a:bodyPr>
          <a:lstStyle/>
          <a:p>
            <a:r>
              <a:rPr lang="en-US" dirty="0"/>
              <a:t>A </a:t>
            </a:r>
            <a:r>
              <a:rPr lang="en-US" dirty="0">
                <a:solidFill>
                  <a:srgbClr val="92D050"/>
                </a:solidFill>
              </a:rPr>
              <a:t>lambda expression </a:t>
            </a:r>
            <a:r>
              <a:rPr lang="en-US" dirty="0"/>
              <a:t>is an </a:t>
            </a:r>
            <a:r>
              <a:rPr lang="en-US" dirty="0">
                <a:solidFill>
                  <a:srgbClr val="92D050"/>
                </a:solidFill>
              </a:rPr>
              <a:t>anonymous method</a:t>
            </a:r>
          </a:p>
          <a:p>
            <a:pPr lvl="1"/>
            <a:r>
              <a:rPr lang="en-US" dirty="0"/>
              <a:t>No access modifier</a:t>
            </a:r>
          </a:p>
          <a:p>
            <a:pPr lvl="1"/>
            <a:r>
              <a:rPr lang="en-US" dirty="0"/>
              <a:t>No method name</a:t>
            </a:r>
          </a:p>
          <a:p>
            <a:pPr lvl="1"/>
            <a:r>
              <a:rPr lang="en-US" dirty="0"/>
              <a:t>No return statement</a:t>
            </a:r>
          </a:p>
          <a:p>
            <a:r>
              <a:rPr lang="en-US" dirty="0"/>
              <a:t>We use </a:t>
            </a:r>
            <a:r>
              <a:rPr lang="en-US" dirty="0">
                <a:solidFill>
                  <a:srgbClr val="92D050"/>
                </a:solidFill>
              </a:rPr>
              <a:t>lambda expressions </a:t>
            </a:r>
            <a:r>
              <a:rPr lang="en-US" dirty="0"/>
              <a:t>for the convenience of writing less code to achieve the same thing, as well as, code readability. </a:t>
            </a:r>
          </a:p>
          <a:p>
            <a:r>
              <a:rPr lang="en-US" dirty="0">
                <a:solidFill>
                  <a:srgbClr val="92D050"/>
                </a:solidFill>
              </a:rPr>
              <a:t>Lambda expressions </a:t>
            </a:r>
            <a:r>
              <a:rPr lang="en-US" dirty="0">
                <a:solidFill>
                  <a:schemeClr val="tx1"/>
                </a:solidFill>
              </a:rPr>
              <a:t>are commonly used with </a:t>
            </a:r>
            <a:r>
              <a:rPr lang="en-US" dirty="0">
                <a:solidFill>
                  <a:srgbClr val="92D050"/>
                </a:solidFill>
              </a:rPr>
              <a:t>delegates</a:t>
            </a:r>
          </a:p>
          <a:p>
            <a:r>
              <a:rPr lang="en-US" dirty="0">
                <a:solidFill>
                  <a:srgbClr val="92D050"/>
                </a:solidFill>
              </a:rPr>
              <a:t>Lambda expressions </a:t>
            </a:r>
            <a:r>
              <a:rPr lang="en-US" dirty="0">
                <a:solidFill>
                  <a:schemeClr val="tx1"/>
                </a:solidFill>
              </a:rPr>
              <a:t>are used to write </a:t>
            </a:r>
            <a:r>
              <a:rPr lang="en-US" dirty="0">
                <a:solidFill>
                  <a:srgbClr val="92D050"/>
                </a:solidFill>
              </a:rPr>
              <a:t>LINQ </a:t>
            </a:r>
            <a:r>
              <a:rPr lang="en-US" dirty="0">
                <a:solidFill>
                  <a:schemeClr val="tx1"/>
                </a:solidFill>
              </a:rPr>
              <a:t>query expressions</a:t>
            </a:r>
          </a:p>
        </p:txBody>
      </p:sp>
    </p:spTree>
    <p:extLst>
      <p:ext uri="{BB962C8B-B14F-4D97-AF65-F5344CB8AC3E}">
        <p14:creationId xmlns:p14="http://schemas.microsoft.com/office/powerpoint/2010/main" val="18579105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Text Placeholder 2"/>
          <p:cNvSpPr>
            <a:spLocks noGrp="1"/>
          </p:cNvSpPr>
          <p:nvPr>
            <p:ph type="body" idx="1"/>
          </p:nvPr>
        </p:nvSpPr>
        <p:spPr/>
        <p:txBody>
          <a:bodyPr/>
          <a:lstStyle/>
          <a:p>
            <a:r>
              <a:rPr lang="en-US" dirty="0"/>
              <a:t>Three parts to a </a:t>
            </a:r>
            <a:r>
              <a:rPr lang="en-US" dirty="0">
                <a:solidFill>
                  <a:srgbClr val="92D050"/>
                </a:solidFill>
              </a:rPr>
              <a:t>lambda expression</a:t>
            </a:r>
            <a:r>
              <a:rPr lang="en-US" dirty="0"/>
              <a:t>:</a:t>
            </a:r>
          </a:p>
          <a:p>
            <a:pPr lvl="1"/>
            <a:r>
              <a:rPr lang="en-US" dirty="0"/>
              <a:t>Parameters or arguments (can be parameter-less)</a:t>
            </a:r>
          </a:p>
          <a:p>
            <a:pPr lvl="1"/>
            <a:r>
              <a:rPr lang="en-US" dirty="0"/>
              <a:t>=&gt; (goes to operator)</a:t>
            </a:r>
          </a:p>
          <a:p>
            <a:pPr lvl="1"/>
            <a:r>
              <a:rPr lang="en-US" dirty="0"/>
              <a:t>Method body made up of an expression or statement</a:t>
            </a:r>
          </a:p>
          <a:p>
            <a:pPr lvl="1"/>
            <a:r>
              <a:rPr lang="en-US" dirty="0">
                <a:solidFill>
                  <a:srgbClr val="92D050"/>
                </a:solidFill>
              </a:rPr>
              <a:t>Parameters =&gt; expression or statement</a:t>
            </a:r>
          </a:p>
        </p:txBody>
      </p:sp>
    </p:spTree>
    <p:extLst>
      <p:ext uri="{BB962C8B-B14F-4D97-AF65-F5344CB8AC3E}">
        <p14:creationId xmlns:p14="http://schemas.microsoft.com/office/powerpoint/2010/main" val="20077593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73198" y="8176846"/>
            <a:ext cx="13850852" cy="4510454"/>
          </a:xfrm>
          <a:prstGeom prst="rect">
            <a:avLst/>
          </a:prstGeom>
        </p:spPr>
      </p:pic>
      <p:sp>
        <p:nvSpPr>
          <p:cNvPr id="2" name="Title 1"/>
          <p:cNvSpPr>
            <a:spLocks noGrp="1"/>
          </p:cNvSpPr>
          <p:nvPr>
            <p:ph type="title"/>
          </p:nvPr>
        </p:nvSpPr>
        <p:spPr>
          <a:xfrm>
            <a:off x="1473200" y="355600"/>
            <a:ext cx="21437600" cy="1543538"/>
          </a:xfrm>
        </p:spPr>
        <p:txBody>
          <a:bodyPr>
            <a:normAutofit fontScale="90000"/>
          </a:bodyPr>
          <a:lstStyle/>
          <a:p>
            <a:r>
              <a:rPr lang="en-US" dirty="0"/>
              <a:t>Lambda Expression Example</a:t>
            </a:r>
          </a:p>
        </p:txBody>
      </p:sp>
      <p:pic>
        <p:nvPicPr>
          <p:cNvPr id="4" name="Picture 3"/>
          <p:cNvPicPr>
            <a:picLocks noChangeAspect="1"/>
          </p:cNvPicPr>
          <p:nvPr/>
        </p:nvPicPr>
        <p:blipFill>
          <a:blip r:embed="rId3"/>
          <a:stretch>
            <a:fillRect/>
          </a:stretch>
        </p:blipFill>
        <p:spPr>
          <a:xfrm>
            <a:off x="1473198" y="1762369"/>
            <a:ext cx="4523154" cy="1973740"/>
          </a:xfrm>
          <a:prstGeom prst="rect">
            <a:avLst/>
          </a:prstGeom>
        </p:spPr>
      </p:pic>
      <p:pic>
        <p:nvPicPr>
          <p:cNvPr id="5" name="Picture 4"/>
          <p:cNvPicPr>
            <a:picLocks noChangeAspect="1"/>
          </p:cNvPicPr>
          <p:nvPr/>
        </p:nvPicPr>
        <p:blipFill>
          <a:blip r:embed="rId4"/>
          <a:stretch>
            <a:fillRect/>
          </a:stretch>
        </p:blipFill>
        <p:spPr>
          <a:xfrm>
            <a:off x="1473198" y="3736109"/>
            <a:ext cx="11166335" cy="4440737"/>
          </a:xfrm>
          <a:prstGeom prst="rect">
            <a:avLst/>
          </a:prstGeom>
        </p:spPr>
      </p:pic>
      <p:sp>
        <p:nvSpPr>
          <p:cNvPr id="9" name="Arrow: Right 8"/>
          <p:cNvSpPr/>
          <p:nvPr/>
        </p:nvSpPr>
        <p:spPr>
          <a:xfrm rot="10800000">
            <a:off x="15597553" y="10113317"/>
            <a:ext cx="1477108" cy="597877"/>
          </a:xfrm>
          <a:prstGeom prst="rightArrow">
            <a:avLst/>
          </a:prstGeom>
          <a:blipFill rotWithShape="1">
            <a:blip r:embed="rId5"/>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0" name="TextBox 9"/>
          <p:cNvSpPr txBox="1"/>
          <p:nvPr/>
        </p:nvSpPr>
        <p:spPr>
          <a:xfrm>
            <a:off x="17074661" y="9914684"/>
            <a:ext cx="6523893"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92D050"/>
                </a:solidFill>
                <a:effectLst>
                  <a:outerShdw blurRad="50800" dist="38100" dir="5400000" rotWithShape="0">
                    <a:srgbClr val="000000"/>
                  </a:outerShdw>
                </a:effectLst>
                <a:uFillTx/>
                <a:latin typeface="+mn-lt"/>
                <a:ea typeface="+mn-ea"/>
                <a:cs typeface="+mn-cs"/>
                <a:sym typeface="Helvetica Neue Light"/>
              </a:rPr>
              <a:t>Lambda Expression</a:t>
            </a:r>
          </a:p>
        </p:txBody>
      </p:sp>
      <p:sp>
        <p:nvSpPr>
          <p:cNvPr id="11" name="Rectangle 10"/>
          <p:cNvSpPr/>
          <p:nvPr/>
        </p:nvSpPr>
        <p:spPr>
          <a:xfrm>
            <a:off x="11799277" y="10711195"/>
            <a:ext cx="3393831" cy="198633"/>
          </a:xfrm>
          <a:prstGeom prst="rect">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32457102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CA8984-C723-4176-B709-5274E6524A86}"/>
              </a:ext>
            </a:extLst>
          </p:cNvPr>
          <p:cNvPicPr>
            <a:picLocks noChangeAspect="1"/>
          </p:cNvPicPr>
          <p:nvPr/>
        </p:nvPicPr>
        <p:blipFill>
          <a:blip r:embed="rId2"/>
          <a:stretch>
            <a:fillRect/>
          </a:stretch>
        </p:blipFill>
        <p:spPr>
          <a:xfrm>
            <a:off x="1473197" y="8176845"/>
            <a:ext cx="14124355" cy="5530997"/>
          </a:xfrm>
          <a:prstGeom prst="rect">
            <a:avLst/>
          </a:prstGeom>
        </p:spPr>
      </p:pic>
      <p:sp>
        <p:nvSpPr>
          <p:cNvPr id="2" name="Title 1"/>
          <p:cNvSpPr>
            <a:spLocks noGrp="1"/>
          </p:cNvSpPr>
          <p:nvPr>
            <p:ph type="title"/>
          </p:nvPr>
        </p:nvSpPr>
        <p:spPr>
          <a:xfrm>
            <a:off x="1473200" y="355600"/>
            <a:ext cx="21437600" cy="1543538"/>
          </a:xfrm>
        </p:spPr>
        <p:txBody>
          <a:bodyPr>
            <a:normAutofit fontScale="90000"/>
          </a:bodyPr>
          <a:lstStyle/>
          <a:p>
            <a:r>
              <a:rPr lang="en-US" dirty="0"/>
              <a:t>Lambda Expression Example</a:t>
            </a:r>
          </a:p>
        </p:txBody>
      </p:sp>
      <p:pic>
        <p:nvPicPr>
          <p:cNvPr id="4" name="Picture 3"/>
          <p:cNvPicPr>
            <a:picLocks noChangeAspect="1"/>
          </p:cNvPicPr>
          <p:nvPr/>
        </p:nvPicPr>
        <p:blipFill>
          <a:blip r:embed="rId3"/>
          <a:stretch>
            <a:fillRect/>
          </a:stretch>
        </p:blipFill>
        <p:spPr>
          <a:xfrm>
            <a:off x="1473198" y="1762369"/>
            <a:ext cx="4523154" cy="1973740"/>
          </a:xfrm>
          <a:prstGeom prst="rect">
            <a:avLst/>
          </a:prstGeom>
        </p:spPr>
      </p:pic>
      <p:pic>
        <p:nvPicPr>
          <p:cNvPr id="5" name="Picture 4"/>
          <p:cNvPicPr>
            <a:picLocks noChangeAspect="1"/>
          </p:cNvPicPr>
          <p:nvPr/>
        </p:nvPicPr>
        <p:blipFill>
          <a:blip r:embed="rId4"/>
          <a:stretch>
            <a:fillRect/>
          </a:stretch>
        </p:blipFill>
        <p:spPr>
          <a:xfrm>
            <a:off x="1473198" y="3736109"/>
            <a:ext cx="11166335" cy="4440737"/>
          </a:xfrm>
          <a:prstGeom prst="rect">
            <a:avLst/>
          </a:prstGeom>
        </p:spPr>
      </p:pic>
      <p:sp>
        <p:nvSpPr>
          <p:cNvPr id="7" name="TextBox 6"/>
          <p:cNvSpPr txBox="1"/>
          <p:nvPr/>
        </p:nvSpPr>
        <p:spPr>
          <a:xfrm>
            <a:off x="15966831" y="3876785"/>
            <a:ext cx="6101862" cy="314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//Output</a:t>
            </a:r>
          </a:p>
          <a:p>
            <a:pPr marL="0" marR="0" indent="0" algn="l" defTabSz="825500" rtl="0" fontAlgn="auto" latinLnBrk="0" hangingPunct="0">
              <a:lnSpc>
                <a:spcPct val="100000"/>
              </a:lnSpc>
              <a:spcBef>
                <a:spcPts val="0"/>
              </a:spcBef>
              <a:spcAft>
                <a:spcPts val="0"/>
              </a:spcAft>
              <a:buClrTx/>
              <a:buSzTx/>
              <a:buFontTx/>
              <a:buNone/>
              <a:tabLst/>
            </a:pPr>
            <a:r>
              <a:rPr lang="en-US" sz="6600" dirty="0"/>
              <a:t>The Departed</a:t>
            </a:r>
          </a:p>
          <a:p>
            <a:pPr marL="0" marR="0" indent="0" algn="l" defTabSz="8255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The Dark Knight</a:t>
            </a:r>
          </a:p>
        </p:txBody>
      </p:sp>
      <p:sp>
        <p:nvSpPr>
          <p:cNvPr id="9" name="Arrow: Right 8"/>
          <p:cNvSpPr/>
          <p:nvPr/>
        </p:nvSpPr>
        <p:spPr>
          <a:xfrm rot="10800000">
            <a:off x="15862788" y="11044972"/>
            <a:ext cx="1477108" cy="597877"/>
          </a:xfrm>
          <a:prstGeom prst="rightArrow">
            <a:avLst/>
          </a:prstGeom>
          <a:blipFill rotWithShape="1">
            <a:blip r:embed="rId5"/>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0" name="TextBox 9"/>
          <p:cNvSpPr txBox="1"/>
          <p:nvPr/>
        </p:nvSpPr>
        <p:spPr>
          <a:xfrm>
            <a:off x="17383858" y="10846339"/>
            <a:ext cx="6523893"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92D050"/>
                </a:solidFill>
                <a:effectLst>
                  <a:outerShdw blurRad="50800" dist="38100" dir="5400000" rotWithShape="0">
                    <a:srgbClr val="000000"/>
                  </a:outerShdw>
                </a:effectLst>
                <a:uFillTx/>
                <a:latin typeface="+mn-lt"/>
                <a:ea typeface="+mn-ea"/>
                <a:cs typeface="+mn-cs"/>
                <a:sym typeface="Helvetica Neue Light"/>
              </a:rPr>
              <a:t>Lambda Expression</a:t>
            </a:r>
          </a:p>
        </p:txBody>
      </p:sp>
      <p:sp>
        <p:nvSpPr>
          <p:cNvPr id="11" name="Rectangle 10"/>
          <p:cNvSpPr/>
          <p:nvPr/>
        </p:nvSpPr>
        <p:spPr>
          <a:xfrm>
            <a:off x="11875477" y="11244595"/>
            <a:ext cx="3393831" cy="198633"/>
          </a:xfrm>
          <a:prstGeom prst="rect">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24642841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C544-E3CB-4865-9F65-64B5D949D1F2}"/>
              </a:ext>
            </a:extLst>
          </p:cNvPr>
          <p:cNvSpPr>
            <a:spLocks noGrp="1"/>
          </p:cNvSpPr>
          <p:nvPr>
            <p:ph type="title"/>
          </p:nvPr>
        </p:nvSpPr>
        <p:spPr/>
        <p:txBody>
          <a:bodyPr/>
          <a:lstStyle/>
          <a:p>
            <a:r>
              <a:rPr lang="en-US" dirty="0"/>
              <a:t>Functional Programming</a:t>
            </a:r>
          </a:p>
        </p:txBody>
      </p:sp>
      <p:sp>
        <p:nvSpPr>
          <p:cNvPr id="3" name="Text Placeholder 2">
            <a:extLst>
              <a:ext uri="{FF2B5EF4-FFF2-40B4-BE49-F238E27FC236}">
                <a16:creationId xmlns:a16="http://schemas.microsoft.com/office/drawing/2014/main" id="{EA5A653C-674C-49E9-B96C-5C456BE50CD9}"/>
              </a:ext>
            </a:extLst>
          </p:cNvPr>
          <p:cNvSpPr>
            <a:spLocks noGrp="1"/>
          </p:cNvSpPr>
          <p:nvPr>
            <p:ph type="body" idx="1"/>
          </p:nvPr>
        </p:nvSpPr>
        <p:spPr/>
        <p:txBody>
          <a:bodyPr>
            <a:normAutofit lnSpcReduction="10000"/>
          </a:bodyPr>
          <a:lstStyle/>
          <a:p>
            <a:r>
              <a:rPr lang="en-US" dirty="0"/>
              <a:t>Functional programming is a programming paradigm that is more focused on functions (methods) than it is dealing with objects, although functional programming and OOP do work very well together.</a:t>
            </a:r>
          </a:p>
          <a:p>
            <a:r>
              <a:rPr lang="en-US" dirty="0"/>
              <a:t>Using anonymous types, delegates, Lambda Expressions, and LINQ, you will specify what you want to do (functions/methods) opposed to how you will do it. </a:t>
            </a:r>
          </a:p>
          <a:p>
            <a:r>
              <a:rPr lang="en-US" dirty="0"/>
              <a:t>There are “better” programming languages for functional programming (i.e. JavaScript). With that said, this is how we can use a great OOP language while also using functional programming concepts.</a:t>
            </a:r>
          </a:p>
        </p:txBody>
      </p:sp>
    </p:spTree>
    <p:extLst>
      <p:ext uri="{BB962C8B-B14F-4D97-AF65-F5344CB8AC3E}">
        <p14:creationId xmlns:p14="http://schemas.microsoft.com/office/powerpoint/2010/main" val="6165852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2025650"/>
          </a:xfrm>
        </p:spPr>
        <p:txBody>
          <a:bodyPr/>
          <a:lstStyle/>
          <a:p>
            <a:r>
              <a:rPr lang="en-US" dirty="0"/>
              <a:t>Anonymous Types</a:t>
            </a:r>
          </a:p>
        </p:txBody>
      </p:sp>
      <p:sp>
        <p:nvSpPr>
          <p:cNvPr id="3" name="Text Placeholder 2"/>
          <p:cNvSpPr>
            <a:spLocks noGrp="1"/>
          </p:cNvSpPr>
          <p:nvPr>
            <p:ph type="body" idx="1"/>
          </p:nvPr>
        </p:nvSpPr>
        <p:spPr>
          <a:xfrm>
            <a:off x="1245796" y="2870200"/>
            <a:ext cx="21437600" cy="5165358"/>
          </a:xfrm>
        </p:spPr>
        <p:txBody>
          <a:bodyPr>
            <a:normAutofit fontScale="70000" lnSpcReduction="20000"/>
          </a:bodyPr>
          <a:lstStyle/>
          <a:p>
            <a:r>
              <a:rPr lang="en-US" dirty="0">
                <a:solidFill>
                  <a:srgbClr val="92D050"/>
                </a:solidFill>
                <a:effectLst/>
              </a:rPr>
              <a:t>Anonymous types </a:t>
            </a:r>
            <a:r>
              <a:rPr lang="en-US" dirty="0">
                <a:effectLst/>
              </a:rPr>
              <a:t>are types that don’t have a name. We are able to create an object with the new keyword without explicitly stating the name of the class</a:t>
            </a:r>
          </a:p>
          <a:p>
            <a:r>
              <a:rPr lang="en-US" dirty="0">
                <a:effectLst/>
              </a:rPr>
              <a:t>The ‘</a:t>
            </a:r>
            <a:r>
              <a:rPr lang="en-US" dirty="0" err="1">
                <a:solidFill>
                  <a:srgbClr val="92D050"/>
                </a:solidFill>
                <a:effectLst/>
              </a:rPr>
              <a:t>var</a:t>
            </a:r>
            <a:r>
              <a:rPr lang="en-US" dirty="0">
                <a:effectLst/>
              </a:rPr>
              <a:t>’ keyword comes into play. This implicitly typed variable holds a reference of the </a:t>
            </a:r>
            <a:r>
              <a:rPr lang="en-US" dirty="0">
                <a:solidFill>
                  <a:srgbClr val="92D050"/>
                </a:solidFill>
                <a:effectLst/>
              </a:rPr>
              <a:t>anonymous type</a:t>
            </a:r>
          </a:p>
          <a:p>
            <a:r>
              <a:rPr lang="en-US" dirty="0">
                <a:solidFill>
                  <a:srgbClr val="92D050"/>
                </a:solidFill>
                <a:effectLst/>
              </a:rPr>
              <a:t>Anonymous type </a:t>
            </a:r>
            <a:r>
              <a:rPr lang="en-US" dirty="0">
                <a:effectLst/>
              </a:rPr>
              <a:t>properties are read-only, and the compiler will apply the appropriate data type to each property based on the value expression.</a:t>
            </a:r>
          </a:p>
          <a:p>
            <a:r>
              <a:rPr lang="en-US" dirty="0">
                <a:solidFill>
                  <a:srgbClr val="92D050"/>
                </a:solidFill>
                <a:effectLst/>
              </a:rPr>
              <a:t>Anonymous type </a:t>
            </a:r>
            <a:r>
              <a:rPr lang="en-US" dirty="0">
                <a:effectLst/>
              </a:rPr>
              <a:t>is an object that is used once locally. This becomes useful when doing a </a:t>
            </a:r>
            <a:r>
              <a:rPr lang="en-US" dirty="0">
                <a:solidFill>
                  <a:srgbClr val="92D050"/>
                </a:solidFill>
                <a:effectLst/>
              </a:rPr>
              <a:t>LINQ</a:t>
            </a:r>
            <a:r>
              <a:rPr lang="en-US" dirty="0">
                <a:effectLst/>
              </a:rPr>
              <a:t> query</a:t>
            </a:r>
          </a:p>
        </p:txBody>
      </p:sp>
      <p:pic>
        <p:nvPicPr>
          <p:cNvPr id="7" name="Picture 6"/>
          <p:cNvPicPr>
            <a:picLocks noChangeAspect="1"/>
          </p:cNvPicPr>
          <p:nvPr/>
        </p:nvPicPr>
        <p:blipFill>
          <a:blip r:embed="rId2"/>
          <a:stretch>
            <a:fillRect/>
          </a:stretch>
        </p:blipFill>
        <p:spPr>
          <a:xfrm>
            <a:off x="1700604" y="8035558"/>
            <a:ext cx="18510628" cy="4823192"/>
          </a:xfrm>
          <a:prstGeom prst="rect">
            <a:avLst/>
          </a:prstGeom>
        </p:spPr>
      </p:pic>
    </p:spTree>
    <p:extLst>
      <p:ext uri="{BB962C8B-B14F-4D97-AF65-F5344CB8AC3E}">
        <p14:creationId xmlns:p14="http://schemas.microsoft.com/office/powerpoint/2010/main" val="2865888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3" name="Text Placeholder 2"/>
          <p:cNvSpPr>
            <a:spLocks noGrp="1"/>
          </p:cNvSpPr>
          <p:nvPr>
            <p:ph type="body" idx="1"/>
          </p:nvPr>
        </p:nvSpPr>
        <p:spPr/>
        <p:txBody>
          <a:bodyPr>
            <a:normAutofit fontScale="92500" lnSpcReduction="10000"/>
          </a:bodyPr>
          <a:lstStyle/>
          <a:p>
            <a:r>
              <a:rPr lang="en-US" dirty="0"/>
              <a:t>A </a:t>
            </a:r>
            <a:r>
              <a:rPr lang="en-US" dirty="0">
                <a:solidFill>
                  <a:srgbClr val="92D050"/>
                </a:solidFill>
              </a:rPr>
              <a:t>delegate</a:t>
            </a:r>
            <a:r>
              <a:rPr lang="en-US" dirty="0"/>
              <a:t> is a </a:t>
            </a:r>
            <a:r>
              <a:rPr lang="en-US" dirty="0">
                <a:solidFill>
                  <a:srgbClr val="00B0F0"/>
                </a:solidFill>
              </a:rPr>
              <a:t>reference</a:t>
            </a:r>
            <a:r>
              <a:rPr lang="en-US" dirty="0"/>
              <a:t> or </a:t>
            </a:r>
            <a:r>
              <a:rPr lang="en-US" dirty="0">
                <a:solidFill>
                  <a:srgbClr val="00B0F0"/>
                </a:solidFill>
              </a:rPr>
              <a:t>pointer</a:t>
            </a:r>
            <a:r>
              <a:rPr lang="en-US" dirty="0"/>
              <a:t> to a </a:t>
            </a:r>
            <a:r>
              <a:rPr lang="en-US" dirty="0">
                <a:solidFill>
                  <a:srgbClr val="00B0F0"/>
                </a:solidFill>
              </a:rPr>
              <a:t>method(s)</a:t>
            </a:r>
            <a:r>
              <a:rPr lang="en-US" dirty="0"/>
              <a:t> with the </a:t>
            </a:r>
            <a:r>
              <a:rPr lang="en-US" dirty="0">
                <a:solidFill>
                  <a:srgbClr val="00B0F0"/>
                </a:solidFill>
              </a:rPr>
              <a:t>same method signature</a:t>
            </a:r>
          </a:p>
          <a:p>
            <a:pPr lvl="1"/>
            <a:r>
              <a:rPr lang="en-US" dirty="0"/>
              <a:t>Think of it as a placeholder for methods</a:t>
            </a:r>
          </a:p>
          <a:p>
            <a:pPr lvl="1"/>
            <a:r>
              <a:rPr lang="en-US" dirty="0"/>
              <a:t>Essentially, we can assign any method that matches the signature to the delegate and it is called when the delegate is called </a:t>
            </a:r>
          </a:p>
          <a:p>
            <a:r>
              <a:rPr lang="en-US" dirty="0"/>
              <a:t>A </a:t>
            </a:r>
            <a:r>
              <a:rPr lang="en-US" dirty="0">
                <a:solidFill>
                  <a:srgbClr val="92D050"/>
                </a:solidFill>
              </a:rPr>
              <a:t>delegate</a:t>
            </a:r>
            <a:r>
              <a:rPr lang="en-US" dirty="0"/>
              <a:t> makes it easier to pass methods around as arguments to other methods</a:t>
            </a:r>
          </a:p>
          <a:p>
            <a:r>
              <a:rPr lang="en-US" dirty="0">
                <a:solidFill>
                  <a:srgbClr val="92D050"/>
                </a:solidFill>
              </a:rPr>
              <a:t>Delegates</a:t>
            </a:r>
            <a:r>
              <a:rPr lang="en-US" dirty="0"/>
              <a:t> are used for designing extensible and flexible applications</a:t>
            </a:r>
          </a:p>
        </p:txBody>
      </p:sp>
    </p:spTree>
    <p:extLst>
      <p:ext uri="{BB962C8B-B14F-4D97-AF65-F5344CB8AC3E}">
        <p14:creationId xmlns:p14="http://schemas.microsoft.com/office/powerpoint/2010/main" val="38240187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Creating Our Own</a:t>
            </a:r>
          </a:p>
        </p:txBody>
      </p:sp>
      <p:pic>
        <p:nvPicPr>
          <p:cNvPr id="4" name="Picture 3"/>
          <p:cNvPicPr>
            <a:picLocks noChangeAspect="1"/>
          </p:cNvPicPr>
          <p:nvPr/>
        </p:nvPicPr>
        <p:blipFill>
          <a:blip r:embed="rId3"/>
          <a:stretch>
            <a:fillRect/>
          </a:stretch>
        </p:blipFill>
        <p:spPr>
          <a:xfrm>
            <a:off x="1473199" y="3059356"/>
            <a:ext cx="10609669" cy="9496059"/>
          </a:xfrm>
          <a:prstGeom prst="rect">
            <a:avLst/>
          </a:prstGeom>
        </p:spPr>
      </p:pic>
      <p:sp>
        <p:nvSpPr>
          <p:cNvPr id="5" name="TextBox 4"/>
          <p:cNvSpPr txBox="1"/>
          <p:nvPr/>
        </p:nvSpPr>
        <p:spPr>
          <a:xfrm>
            <a:off x="13971118" y="3059356"/>
            <a:ext cx="7825154" cy="27802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dirty="0"/>
              <a:t>//Output</a:t>
            </a:r>
          </a:p>
          <a:p>
            <a:pPr marL="0" marR="0" indent="0" algn="l" defTabSz="825500" rtl="0" fontAlgn="auto" latinLnBrk="0" hangingPunct="0">
              <a:lnSpc>
                <a:spcPct val="100000"/>
              </a:lnSpc>
              <a:spcBef>
                <a:spcPts val="0"/>
              </a:spcBef>
              <a:spcAft>
                <a:spcPts val="0"/>
              </a:spcAft>
              <a:buClrTx/>
              <a:buSzTx/>
              <a:buFontTx/>
              <a:buNone/>
              <a:tabLst/>
            </a:pPr>
            <a:r>
              <a:rPr lang="en-US" dirty="0"/>
              <a:t>7</a:t>
            </a:r>
          </a:p>
          <a:p>
            <a:pPr marL="0" marR="0" indent="0" algn="l"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6</a:t>
            </a:r>
          </a:p>
        </p:txBody>
      </p:sp>
    </p:spTree>
    <p:extLst>
      <p:ext uri="{BB962C8B-B14F-4D97-AF65-F5344CB8AC3E}">
        <p14:creationId xmlns:p14="http://schemas.microsoft.com/office/powerpoint/2010/main" val="3266051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Creating Our Own</a:t>
            </a:r>
          </a:p>
        </p:txBody>
      </p:sp>
      <p:pic>
        <p:nvPicPr>
          <p:cNvPr id="4" name="Picture 3"/>
          <p:cNvPicPr>
            <a:picLocks noChangeAspect="1"/>
          </p:cNvPicPr>
          <p:nvPr/>
        </p:nvPicPr>
        <p:blipFill>
          <a:blip r:embed="rId3"/>
          <a:stretch>
            <a:fillRect/>
          </a:stretch>
        </p:blipFill>
        <p:spPr>
          <a:xfrm>
            <a:off x="1473200" y="2845777"/>
            <a:ext cx="19786600" cy="10107636"/>
          </a:xfrm>
          <a:prstGeom prst="rect">
            <a:avLst/>
          </a:prstGeom>
        </p:spPr>
      </p:pic>
    </p:spTree>
    <p:extLst>
      <p:ext uri="{BB962C8B-B14F-4D97-AF65-F5344CB8AC3E}">
        <p14:creationId xmlns:p14="http://schemas.microsoft.com/office/powerpoint/2010/main" val="20781255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Delegates</a:t>
            </a:r>
          </a:p>
        </p:txBody>
      </p:sp>
      <p:sp>
        <p:nvSpPr>
          <p:cNvPr id="3" name="Text Placeholder 2"/>
          <p:cNvSpPr>
            <a:spLocks noGrp="1"/>
          </p:cNvSpPr>
          <p:nvPr>
            <p:ph type="body" idx="1"/>
          </p:nvPr>
        </p:nvSpPr>
        <p:spPr/>
        <p:txBody>
          <a:bodyPr>
            <a:normAutofit/>
          </a:bodyPr>
          <a:lstStyle/>
          <a:p>
            <a:r>
              <a:rPr lang="en-US" dirty="0"/>
              <a:t>Allow us to parameterize code</a:t>
            </a:r>
          </a:p>
          <a:p>
            <a:r>
              <a:rPr lang="en-US"/>
              <a:t>With </a:t>
            </a:r>
            <a:r>
              <a:rPr lang="en-US" dirty="0">
                <a:solidFill>
                  <a:srgbClr val="92D050"/>
                </a:solidFill>
              </a:rPr>
              <a:t>delegates</a:t>
            </a:r>
            <a:r>
              <a:rPr lang="en-US" dirty="0"/>
              <a:t>, we can pass a reference to some code as an argument to other methods</a:t>
            </a:r>
          </a:p>
          <a:p>
            <a:r>
              <a:rPr lang="en-US" dirty="0"/>
              <a:t>This includes passing a </a:t>
            </a:r>
            <a:r>
              <a:rPr lang="en-US" dirty="0">
                <a:solidFill>
                  <a:srgbClr val="92D050"/>
                </a:solidFill>
              </a:rPr>
              <a:t>delegate</a:t>
            </a:r>
            <a:r>
              <a:rPr lang="en-US" dirty="0"/>
              <a:t> as an argument to a method</a:t>
            </a:r>
          </a:p>
          <a:p>
            <a:r>
              <a:rPr lang="en-US" dirty="0"/>
              <a:t>It allows us to generalize code and get rid of duplicated code!</a:t>
            </a:r>
          </a:p>
        </p:txBody>
      </p:sp>
    </p:spTree>
    <p:extLst>
      <p:ext uri="{BB962C8B-B14F-4D97-AF65-F5344CB8AC3E}">
        <p14:creationId xmlns:p14="http://schemas.microsoft.com/office/powerpoint/2010/main" val="16799462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454150"/>
          </a:xfrm>
        </p:spPr>
        <p:txBody>
          <a:bodyPr>
            <a:normAutofit fontScale="90000"/>
          </a:bodyPr>
          <a:lstStyle/>
          <a:p>
            <a:r>
              <a:rPr lang="en-US" dirty="0"/>
              <a:t>Why Use Delegates</a:t>
            </a:r>
          </a:p>
        </p:txBody>
      </p:sp>
      <p:pic>
        <p:nvPicPr>
          <p:cNvPr id="4" name="Picture 3"/>
          <p:cNvPicPr>
            <a:picLocks noChangeAspect="1"/>
          </p:cNvPicPr>
          <p:nvPr/>
        </p:nvPicPr>
        <p:blipFill>
          <a:blip r:embed="rId3"/>
          <a:stretch>
            <a:fillRect/>
          </a:stretch>
        </p:blipFill>
        <p:spPr>
          <a:xfrm>
            <a:off x="3568700" y="1809750"/>
            <a:ext cx="16014700" cy="11422104"/>
          </a:xfrm>
          <a:prstGeom prst="rect">
            <a:avLst/>
          </a:prstGeom>
        </p:spPr>
      </p:pic>
    </p:spTree>
    <p:extLst>
      <p:ext uri="{BB962C8B-B14F-4D97-AF65-F5344CB8AC3E}">
        <p14:creationId xmlns:p14="http://schemas.microsoft.com/office/powerpoint/2010/main" val="22203689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2406650"/>
          </a:xfrm>
        </p:spPr>
        <p:txBody>
          <a:bodyPr/>
          <a:lstStyle/>
          <a:p>
            <a:r>
              <a:rPr lang="en-US" dirty="0"/>
              <a:t>Delegate: </a:t>
            </a:r>
            <a:r>
              <a:rPr lang="en-US" dirty="0" err="1"/>
              <a:t>Func</a:t>
            </a:r>
            <a:endParaRPr lang="en-US" dirty="0"/>
          </a:p>
        </p:txBody>
      </p:sp>
      <p:sp>
        <p:nvSpPr>
          <p:cNvPr id="3" name="Text Placeholder 2"/>
          <p:cNvSpPr>
            <a:spLocks noGrp="1"/>
          </p:cNvSpPr>
          <p:nvPr>
            <p:ph type="body" idx="1"/>
          </p:nvPr>
        </p:nvSpPr>
        <p:spPr>
          <a:xfrm>
            <a:off x="1335086" y="2965450"/>
            <a:ext cx="21437600" cy="2197100"/>
          </a:xfrm>
        </p:spPr>
        <p:txBody>
          <a:bodyPr>
            <a:normAutofit lnSpcReduction="10000"/>
          </a:bodyPr>
          <a:lstStyle/>
          <a:p>
            <a:r>
              <a:rPr lang="en-US" dirty="0"/>
              <a:t>A built-in </a:t>
            </a:r>
            <a:r>
              <a:rPr lang="en-US" dirty="0">
                <a:solidFill>
                  <a:srgbClr val="92D050"/>
                </a:solidFill>
              </a:rPr>
              <a:t>delegate</a:t>
            </a:r>
            <a:r>
              <a:rPr lang="en-US" dirty="0"/>
              <a:t> that points to a method that returns a value</a:t>
            </a:r>
          </a:p>
          <a:p>
            <a:r>
              <a:rPr lang="en-US" dirty="0"/>
              <a:t>Last input parameter is always the output return type of the method</a:t>
            </a:r>
          </a:p>
        </p:txBody>
      </p:sp>
      <p:pic>
        <p:nvPicPr>
          <p:cNvPr id="5" name="Picture 4">
            <a:extLst>
              <a:ext uri="{FF2B5EF4-FFF2-40B4-BE49-F238E27FC236}">
                <a16:creationId xmlns:a16="http://schemas.microsoft.com/office/drawing/2014/main" id="{CA2E38FF-D72B-4931-91B6-3046C79F2317}"/>
              </a:ext>
            </a:extLst>
          </p:cNvPr>
          <p:cNvPicPr>
            <a:picLocks noChangeAspect="1"/>
          </p:cNvPicPr>
          <p:nvPr/>
        </p:nvPicPr>
        <p:blipFill>
          <a:blip r:embed="rId2"/>
          <a:stretch>
            <a:fillRect/>
          </a:stretch>
        </p:blipFill>
        <p:spPr>
          <a:xfrm>
            <a:off x="3886200" y="5365750"/>
            <a:ext cx="14556524" cy="7586663"/>
          </a:xfrm>
          <a:prstGeom prst="rect">
            <a:avLst/>
          </a:prstGeom>
        </p:spPr>
      </p:pic>
    </p:spTree>
    <p:extLst>
      <p:ext uri="{BB962C8B-B14F-4D97-AF65-F5344CB8AC3E}">
        <p14:creationId xmlns:p14="http://schemas.microsoft.com/office/powerpoint/2010/main" val="76002206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1467</TotalTime>
  <Words>806</Words>
  <Application>Microsoft Office PowerPoint</Application>
  <PresentationFormat>Custom</PresentationFormat>
  <Paragraphs>71</Paragraphs>
  <Slides>15</Slides>
  <Notes>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Helvetica Neue</vt:lpstr>
      <vt:lpstr>Helvetica Neue Light</vt:lpstr>
      <vt:lpstr>Industrial</vt:lpstr>
      <vt:lpstr>C# Functional Programming</vt:lpstr>
      <vt:lpstr>Functional Programming</vt:lpstr>
      <vt:lpstr>Anonymous Types</vt:lpstr>
      <vt:lpstr>Delegates</vt:lpstr>
      <vt:lpstr>Delegate: Creating Our Own</vt:lpstr>
      <vt:lpstr>Delegate: Creating Our Own</vt:lpstr>
      <vt:lpstr>Why Use Delegates</vt:lpstr>
      <vt:lpstr>Why Use Delegates</vt:lpstr>
      <vt:lpstr>Delegate: Func</vt:lpstr>
      <vt:lpstr>Delegate: Action</vt:lpstr>
      <vt:lpstr>Delegate: Predicate</vt:lpstr>
      <vt:lpstr>Lambda Expression</vt:lpstr>
      <vt:lpstr>Lambda Expression</vt:lpstr>
      <vt:lpstr>Lambda Expression Example</vt:lpstr>
      <vt:lpstr>Lambda Expression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Mike Terrill</cp:lastModifiedBy>
  <cp:revision>94</cp:revision>
  <dcterms:modified xsi:type="dcterms:W3CDTF">2020-02-06T14:53:04Z</dcterms:modified>
</cp:coreProperties>
</file>