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6" r:id="rId9"/>
    <p:sldId id="264" r:id="rId10"/>
    <p:sldId id="267" r:id="rId11"/>
  </p:sldIdLst>
  <p:sldSz cx="24384000" cy="13716000"/>
  <p:notesSz cx="6858000" cy="15049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85480" autoAdjust="0"/>
  </p:normalViewPr>
  <p:slideViewPr>
    <p:cSldViewPr snapToGrid="0">
      <p:cViewPr varScale="1">
        <p:scale>
          <a:sx n="37" d="100"/>
          <a:sy n="37" d="100"/>
        </p:scale>
        <p:origin x="854" y="5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Heinisch" userId="S::mike@devcodecamp.com::2103a58d-419b-489d-8e2f-275a270b3a19" providerId="AD" clId="Web-{4DC0CEF6-60A8-80B5-DDA8-11B4F2DA97C4}"/>
    <pc:docChg chg="modSld">
      <pc:chgData name="Mike Heinisch" userId="S::mike@devcodecamp.com::2103a58d-419b-489d-8e2f-275a270b3a19" providerId="AD" clId="Web-{4DC0CEF6-60A8-80B5-DDA8-11B4F2DA97C4}" dt="2019-04-02T13:41:46.560" v="108"/>
      <pc:docMkLst>
        <pc:docMk/>
      </pc:docMkLst>
      <pc:sldChg chg="modNotes">
        <pc:chgData name="Mike Heinisch" userId="S::mike@devcodecamp.com::2103a58d-419b-489d-8e2f-275a270b3a19" providerId="AD" clId="Web-{4DC0CEF6-60A8-80B5-DDA8-11B4F2DA97C4}" dt="2019-04-02T13:41:46.560" v="108"/>
        <pc:sldMkLst>
          <pc:docMk/>
          <pc:sldMk cId="1769360294" sldId="263"/>
        </pc:sldMkLst>
      </pc:sldChg>
      <pc:sldChg chg="modNotes">
        <pc:chgData name="Mike Heinisch" userId="S::mike@devcodecamp.com::2103a58d-419b-489d-8e2f-275a270b3a19" providerId="AD" clId="Web-{4DC0CEF6-60A8-80B5-DDA8-11B4F2DA97C4}" dt="2019-04-02T13:24:35.344" v="68"/>
        <pc:sldMkLst>
          <pc:docMk/>
          <pc:sldMk cId="2748216635" sldId="265"/>
        </pc:sldMkLst>
      </pc:sldChg>
      <pc:sldChg chg="modNotes">
        <pc:chgData name="Mike Heinisch" userId="S::mike@devcodecamp.com::2103a58d-419b-489d-8e2f-275a270b3a19" providerId="AD" clId="Web-{4DC0CEF6-60A8-80B5-DDA8-11B4F2DA97C4}" dt="2019-04-02T13:39:31.967" v="102"/>
        <pc:sldMkLst>
          <pc:docMk/>
          <pc:sldMk cId="424220686" sldId="266"/>
        </pc:sldMkLst>
      </pc:sldChg>
      <pc:sldChg chg="modNotes">
        <pc:chgData name="Mike Heinisch" userId="S::mike@devcodecamp.com::2103a58d-419b-489d-8e2f-275a270b3a19" providerId="AD" clId="Web-{4DC0CEF6-60A8-80B5-DDA8-11B4F2DA97C4}" dt="2019-04-02T13:39:34.170" v="104"/>
        <pc:sldMkLst>
          <pc:docMk/>
          <pc:sldMk cId="196147343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 out Car table to show that there isn't actually a 'Person' column.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Foreign keys will be covered more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indepth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two days from now – they are not needed for the Superheroes project.</a:t>
            </a:r>
          </a:p>
        </p:txBody>
      </p:sp>
    </p:spTree>
    <p:extLst>
      <p:ext uri="{BB962C8B-B14F-4D97-AF65-F5344CB8AC3E}">
        <p14:creationId xmlns:p14="http://schemas.microsoft.com/office/powerpoint/2010/main" val="315056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Bind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attribute is another important security mechanism that keeps hackers from over-posting data to your model. 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Over-posting is done through HTML manipulation in which a malicious user can set a value to a model property that a developer didn’t expect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should only include properties in the bind attribute that you want to change.</a:t>
            </a:r>
          </a:p>
          <a:p>
            <a:r>
              <a:rPr lang="en-US" sz="2200" b="0" i="0" dirty="0">
                <a:effectLst/>
                <a:latin typeface="Helvetica Neue"/>
                <a:sym typeface="Helvetica Neue"/>
              </a:rPr>
              <a:t>It tells the model binder to only populate properties with names specified. </a:t>
            </a:r>
          </a:p>
          <a:p>
            <a:r>
              <a:rPr lang="en-US" sz="2200" b="0" i="0" dirty="0">
                <a:effectLst/>
                <a:latin typeface="Helvetica Neue"/>
                <a:sym typeface="Helvetica Neue"/>
              </a:rPr>
              <a:t>Exclude will exclude the property from the binding process</a:t>
            </a:r>
          </a:p>
          <a:p>
            <a:r>
              <a:rPr lang="en-US" sz="2200" b="0" i="0" dirty="0" err="1">
                <a:effectLst/>
                <a:latin typeface="Helvetica Neue"/>
                <a:sym typeface="Helvetica Neue"/>
              </a:rPr>
              <a:t>ViewBag</a:t>
            </a:r>
            <a:r>
              <a:rPr lang="en-US" sz="2200" b="0" i="0" dirty="0">
                <a:effectLst/>
                <a:latin typeface="Helvetica Neue"/>
                <a:sym typeface="Helvetica Neue"/>
              </a:rPr>
              <a:t> is not ideal to pass data to the view. 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Property added to the </a:t>
            </a:r>
            <a:r>
              <a:rPr lang="en-US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ViewBag</a:t>
            </a: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at runtime, which means we don’t get compile time safety</a:t>
            </a:r>
          </a:p>
          <a:p>
            <a:endParaRPr lang="en-US" sz="2200" b="0" i="0" dirty="0">
              <a:effectLst/>
              <a:latin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sym typeface="Helvetica Neue"/>
              </a:rPr>
              <a:t>https://stackoverflow.com/questions/19490121/need-guide-line-for-mvc-action-method-with-bind-attribute</a:t>
            </a:r>
          </a:p>
          <a:p>
            <a:r>
              <a:rPr lang="en-US" sz="2200" b="0" i="0">
                <a:effectLst/>
                <a:latin typeface="Helvetica Neue"/>
                <a:sym typeface="Helvetica Neue"/>
              </a:rPr>
              <a:t>https://andrewlock.net/preventing-mass-assignment-or-over-posting-in-asp-net-core/</a:t>
            </a:r>
            <a:endParaRPr lang="en-US" sz="2200" b="0" i="0" dirty="0">
              <a:effectLst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85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Razor being converted to HTML server-side means that it loads FIRST, then HTML/CSS/JavaScript (client-side).</a:t>
            </a:r>
          </a:p>
        </p:txBody>
      </p:sp>
    </p:spTree>
    <p:extLst>
      <p:ext uri="{BB962C8B-B14F-4D97-AF65-F5344CB8AC3E}">
        <p14:creationId xmlns:p14="http://schemas.microsoft.com/office/powerpoint/2010/main" val="403546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go overly in-depth.</a:t>
            </a:r>
          </a:p>
        </p:txBody>
      </p:sp>
    </p:spTree>
    <p:extLst>
      <p:ext uri="{BB962C8B-B14F-4D97-AF65-F5344CB8AC3E}">
        <p14:creationId xmlns:p14="http://schemas.microsoft.com/office/powerpoint/2010/main" val="371108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7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Intro to ASP.NET MVC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8D1BD-AE8D-414A-8EF6-A99798A2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803940"/>
          </a:xfrm>
        </p:spPr>
        <p:txBody>
          <a:bodyPr>
            <a:normAutofit/>
          </a:bodyPr>
          <a:lstStyle/>
          <a:p>
            <a:r>
              <a:rPr lang="en-US" sz="8800" dirty="0"/>
              <a:t>Razor Code (</a:t>
            </a:r>
            <a:r>
              <a:rPr lang="en-US" sz="8800" dirty="0" err="1"/>
              <a:t>Create.cshtml</a:t>
            </a:r>
            <a:r>
              <a:rPr lang="en-US" sz="8800" dirty="0"/>
              <a:t> example)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9BFDB-F607-464F-B423-AA411FB8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90" y="2159540"/>
            <a:ext cx="12851419" cy="109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34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" b="832"/>
          <a:stretch>
            <a:fillRect/>
          </a:stretch>
        </p:blipFill>
        <p:spPr>
          <a:xfrm>
            <a:off x="6385719" y="1677504"/>
            <a:ext cx="17819929" cy="80827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473199" y="7031381"/>
            <a:ext cx="15482957" cy="5457687"/>
          </a:xfrm>
        </p:spPr>
        <p:txBody>
          <a:bodyPr>
            <a:normAutofit/>
          </a:bodyPr>
          <a:lstStyle/>
          <a:p>
            <a:r>
              <a:rPr lang="en-US" dirty="0"/>
              <a:t>Model – A representation of the database</a:t>
            </a:r>
          </a:p>
          <a:p>
            <a:r>
              <a:rPr lang="en-US" dirty="0"/>
              <a:t>View – Visual output that the user interacts with</a:t>
            </a:r>
          </a:p>
          <a:p>
            <a:r>
              <a:rPr lang="en-US" dirty="0"/>
              <a:t>Controller – Handles input from the user, updates views, queries and modifies the model</a:t>
            </a:r>
          </a:p>
        </p:txBody>
      </p:sp>
    </p:spTree>
    <p:extLst>
      <p:ext uri="{BB962C8B-B14F-4D97-AF65-F5344CB8AC3E}">
        <p14:creationId xmlns:p14="http://schemas.microsoft.com/office/powerpoint/2010/main" val="25856345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w/ Entity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ApplicationDbContext</a:t>
            </a:r>
            <a:r>
              <a:rPr lang="en-US" dirty="0"/>
              <a:t> is a representation of our database as a whole</a:t>
            </a:r>
          </a:p>
          <a:p>
            <a:r>
              <a:rPr lang="en-US" dirty="0" err="1"/>
              <a:t>DbSet</a:t>
            </a:r>
            <a:r>
              <a:rPr lang="en-US" dirty="0"/>
              <a:t>&lt;Person&gt; Person and </a:t>
            </a:r>
            <a:r>
              <a:rPr lang="en-US" dirty="0" err="1"/>
              <a:t>DbSet</a:t>
            </a:r>
            <a:r>
              <a:rPr lang="en-US" dirty="0"/>
              <a:t>&lt;Car&gt; each represents a table in the database</a:t>
            </a:r>
          </a:p>
          <a:p>
            <a:r>
              <a:rPr lang="en-US" dirty="0"/>
              <a:t>These are located in the </a:t>
            </a:r>
            <a:r>
              <a:rPr lang="en-US" dirty="0" err="1"/>
              <a:t>ApplicationDbContext.cs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70775-E01B-491C-8B19-18095C1D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5776876"/>
            <a:ext cx="12235060" cy="46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78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w/ Entity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This is an individual model</a:t>
            </a:r>
          </a:p>
          <a:p>
            <a:r>
              <a:rPr lang="en-US" dirty="0"/>
              <a:t>This class represents a row in the database</a:t>
            </a:r>
          </a:p>
          <a:p>
            <a:r>
              <a:rPr lang="en-US" dirty="0"/>
              <a:t>The properties(Id, FirstName, </a:t>
            </a:r>
            <a:r>
              <a:rPr lang="en-US" dirty="0" err="1"/>
              <a:t>LastName</a:t>
            </a:r>
            <a:r>
              <a:rPr lang="en-US" dirty="0"/>
              <a:t>) represent columns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CDBD6C-7AAA-44C1-BF93-A0E468A4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0" y="4742943"/>
            <a:ext cx="12366532" cy="65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623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w/ Entity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This is an individual model with a foreign key</a:t>
            </a:r>
          </a:p>
          <a:p>
            <a:r>
              <a:rPr lang="en-US" dirty="0"/>
              <a:t>The properties(Id, Name, </a:t>
            </a:r>
            <a:r>
              <a:rPr lang="en-US" dirty="0" err="1"/>
              <a:t>PersonId</a:t>
            </a:r>
            <a:r>
              <a:rPr lang="en-US" dirty="0"/>
              <a:t>) represent columns</a:t>
            </a:r>
          </a:p>
          <a:p>
            <a:r>
              <a:rPr lang="en-US" dirty="0"/>
              <a:t>The </a:t>
            </a:r>
            <a:r>
              <a:rPr lang="en-US" dirty="0" err="1"/>
              <a:t>ForeignKey</a:t>
            </a:r>
            <a:r>
              <a:rPr lang="en-US" dirty="0"/>
              <a:t> attributes states that there is a foreign key relationship between the Car model and Person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AD98B-4FB0-44A0-85BD-184EABFC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76" y="3173919"/>
            <a:ext cx="10947191" cy="87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66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08995" y="2937753"/>
            <a:ext cx="7554069" cy="99611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Controller handles most of the logic</a:t>
            </a:r>
          </a:p>
          <a:p>
            <a:r>
              <a:rPr lang="en-US" dirty="0"/>
              <a:t>Queries the database and send info to view</a:t>
            </a:r>
          </a:p>
          <a:p>
            <a:r>
              <a:rPr lang="en-US" dirty="0"/>
              <a:t>Often has GET and POST methods for each view</a:t>
            </a:r>
          </a:p>
          <a:p>
            <a:r>
              <a:rPr lang="en-US" dirty="0"/>
              <a:t>Bind attribute prevents hackers from over-posting data to the model. </a:t>
            </a:r>
          </a:p>
          <a:p>
            <a:r>
              <a:rPr lang="en-US" dirty="0"/>
              <a:t>Include tells model binder to only populate properties with names specified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4B585-7D53-4359-8E00-E5F33711A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61" y="2498117"/>
            <a:ext cx="15181956" cy="90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87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898700" y="3217964"/>
            <a:ext cx="8883374" cy="8039100"/>
          </a:xfrm>
        </p:spPr>
        <p:txBody>
          <a:bodyPr/>
          <a:lstStyle/>
          <a:p>
            <a:r>
              <a:rPr lang="en-US" dirty="0"/>
              <a:t>Views display information to the user</a:t>
            </a:r>
          </a:p>
          <a:p>
            <a:r>
              <a:rPr lang="en-US" dirty="0"/>
              <a:t>Files are .CSHTML</a:t>
            </a:r>
          </a:p>
          <a:p>
            <a:r>
              <a:rPr lang="en-US" dirty="0"/>
              <a:t>.CSHTML files contain both HTML and RAZOR code</a:t>
            </a:r>
          </a:p>
          <a:p>
            <a:r>
              <a:rPr lang="en-US" dirty="0"/>
              <a:t>RAZOR is converted to html server-side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A4DDB-1ECB-4818-8D4B-F56312098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74" y="3573969"/>
            <a:ext cx="14017628" cy="65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02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1776F-7270-4DFE-939E-17A15996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745574"/>
          </a:xfrm>
        </p:spPr>
        <p:txBody>
          <a:bodyPr/>
          <a:lstStyle/>
          <a:p>
            <a:r>
              <a:rPr lang="en-US" dirty="0"/>
              <a:t>View (</a:t>
            </a:r>
            <a:r>
              <a:rPr lang="en-US" dirty="0" err="1"/>
              <a:t>Index.cshtml</a:t>
            </a:r>
            <a:r>
              <a:rPr lang="en-US" dirty="0"/>
              <a:t> 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07E85-37AB-40FE-8D22-0A9285C43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83" y="2101174"/>
            <a:ext cx="18442917" cy="113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06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076315"/>
          </a:xfrm>
        </p:spPr>
        <p:txBody>
          <a:bodyPr/>
          <a:lstStyle/>
          <a:p>
            <a:r>
              <a:rPr lang="en-US" dirty="0"/>
              <a:t>RAZOR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656077" y="3071407"/>
            <a:ext cx="6507018" cy="8039100"/>
          </a:xfrm>
        </p:spPr>
        <p:txBody>
          <a:bodyPr/>
          <a:lstStyle/>
          <a:p>
            <a:r>
              <a:rPr lang="en-US" dirty="0"/>
              <a:t>RAZOR Code is denoted by the @ symbol</a:t>
            </a:r>
          </a:p>
          <a:p>
            <a:r>
              <a:rPr lang="en-US" dirty="0"/>
              <a:t>Using the @ symbol allows us to write C# logic in the view or use any of the predefined HTML helper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DF57D-4A56-4A5B-A4A7-F31A1D6F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95" y="3071407"/>
            <a:ext cx="16162774" cy="75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337</Words>
  <Application>Microsoft Office PowerPoint</Application>
  <PresentationFormat>Custom</PresentationFormat>
  <Paragraphs>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Helvetica Neue</vt:lpstr>
      <vt:lpstr>Helvetica Neue Light</vt:lpstr>
      <vt:lpstr>Industrial</vt:lpstr>
      <vt:lpstr>Intro to ASP.NET MVC</vt:lpstr>
      <vt:lpstr>MVC</vt:lpstr>
      <vt:lpstr>Model w/ Entity Framework</vt:lpstr>
      <vt:lpstr>Model w/ Entity Framework</vt:lpstr>
      <vt:lpstr>Model w/ Entity Framework</vt:lpstr>
      <vt:lpstr>Controller</vt:lpstr>
      <vt:lpstr>View</vt:lpstr>
      <vt:lpstr>View (Index.cshtml example)</vt:lpstr>
      <vt:lpstr>RAZOR Code</vt:lpstr>
      <vt:lpstr>Razor Code (Create.cshtml example)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David La Grange</cp:lastModifiedBy>
  <cp:revision>96</cp:revision>
  <dcterms:modified xsi:type="dcterms:W3CDTF">2019-11-27T16:34:35Z</dcterms:modified>
</cp:coreProperties>
</file>