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6" r:id="rId5"/>
    <p:sldId id="259" r:id="rId6"/>
    <p:sldId id="260" r:id="rId7"/>
    <p:sldId id="267" r:id="rId8"/>
    <p:sldId id="265" r:id="rId9"/>
    <p:sldId id="261" r:id="rId10"/>
    <p:sldId id="262" r:id="rId11"/>
    <p:sldId id="263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72" y="12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2"/>
              </a:buBlip>
            </a:lvl1pPr>
            <a:lvl2pPr>
              <a:buBlip>
                <a:blip r:embed="rId12"/>
              </a:buBlip>
            </a:lvl2pPr>
            <a:lvl3pPr>
              <a:buBlip>
                <a:blip r:embed="rId12"/>
              </a:buBlip>
            </a:lvl3pPr>
            <a:lvl4pPr>
              <a:buBlip>
                <a:blip r:embed="rId12"/>
              </a:buBlip>
            </a:lvl4pPr>
            <a:lvl5pPr>
              <a:buBlip>
                <a:blip r:embed="rId12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Entity Framework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Code-First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domain classes (models) and then have Entity Framework generate database tables</a:t>
            </a:r>
          </a:p>
          <a:p>
            <a:r>
              <a:rPr lang="en-US" dirty="0"/>
              <a:t>The name of the </a:t>
            </a:r>
            <a:r>
              <a:rPr lang="en-US" dirty="0" err="1"/>
              <a:t>DbSet</a:t>
            </a:r>
            <a:r>
              <a:rPr lang="en-US" dirty="0"/>
              <a:t> is the table name, while the properties on the domain classes represent the column names of the table</a:t>
            </a:r>
          </a:p>
        </p:txBody>
      </p:sp>
    </p:spTree>
    <p:extLst>
      <p:ext uri="{BB962C8B-B14F-4D97-AF65-F5344CB8AC3E}">
        <p14:creationId xmlns:p14="http://schemas.microsoft.com/office/powerpoint/2010/main" val="26095828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Code-First </a:t>
            </a:r>
            <a:r>
              <a:rPr lang="en-US" dirty="0"/>
              <a:t>is More Popular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Increases productivity for developers because don’t have to waste time with table designers</a:t>
            </a:r>
          </a:p>
          <a:p>
            <a:r>
              <a:rPr lang="en-US" dirty="0"/>
              <a:t>With table designers, developers have to manually create a migration script in order to connect database tables with an application</a:t>
            </a:r>
          </a:p>
          <a:p>
            <a:r>
              <a:rPr lang="en-US" dirty="0"/>
              <a:t>Able to migrate to any version of the database developers want at the click of a button</a:t>
            </a:r>
          </a:p>
          <a:p>
            <a:r>
              <a:rPr lang="en-US" dirty="0"/>
              <a:t>Building an integration test database is very easy</a:t>
            </a:r>
          </a:p>
        </p:txBody>
      </p:sp>
    </p:spTree>
    <p:extLst>
      <p:ext uri="{BB962C8B-B14F-4D97-AF65-F5344CB8AC3E}">
        <p14:creationId xmlns:p14="http://schemas.microsoft.com/office/powerpoint/2010/main" val="16128476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Object-Relational Mapping (ORM)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Maps data in a </a:t>
            </a:r>
            <a:r>
              <a:rPr lang="en-US" dirty="0">
                <a:solidFill>
                  <a:srgbClr val="92D050"/>
                </a:solidFill>
                <a:effectLst/>
              </a:rPr>
              <a:t>relational database </a:t>
            </a:r>
            <a:r>
              <a:rPr lang="en-US" dirty="0">
                <a:effectLst/>
              </a:rPr>
              <a:t>into objects of our applications</a:t>
            </a:r>
          </a:p>
          <a:p>
            <a:pPr lvl="1"/>
            <a:r>
              <a:rPr lang="en-US" dirty="0">
                <a:solidFill>
                  <a:srgbClr val="92D050"/>
                </a:solidFill>
                <a:effectLst/>
              </a:rPr>
              <a:t>Relational databases </a:t>
            </a:r>
            <a:r>
              <a:rPr lang="en-US" dirty="0">
                <a:effectLst/>
              </a:rPr>
              <a:t>store data in tables and rows</a:t>
            </a:r>
          </a:p>
          <a:p>
            <a:r>
              <a:rPr lang="en-US" dirty="0">
                <a:effectLst/>
              </a:rPr>
              <a:t>Used primarily with </a:t>
            </a:r>
            <a:r>
              <a:rPr lang="en-US" dirty="0">
                <a:solidFill>
                  <a:srgbClr val="92D050"/>
                </a:solidFill>
                <a:effectLst/>
              </a:rPr>
              <a:t>Object-Oriented Programming</a:t>
            </a:r>
            <a:r>
              <a:rPr lang="en-US" dirty="0">
                <a:effectLst/>
              </a:rPr>
              <a:t>, ORM uses methods and properties of objects instead of writing SQL statements to create tables and input data in those tables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Object-Relational Mapping (ORM)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ORM translates database data to objects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It is a way to move data from the database to the application, or vice versa, under the hood</a:t>
            </a:r>
          </a:p>
          <a:p>
            <a:r>
              <a:rPr lang="en-US" dirty="0">
                <a:solidFill>
                  <a:srgbClr val="92D050"/>
                </a:solidFill>
                <a:effectLst/>
              </a:rPr>
              <a:t>Entity Framework </a:t>
            </a:r>
            <a:r>
              <a:rPr lang="en-US" dirty="0">
                <a:effectLst/>
              </a:rPr>
              <a:t>is a popular example of an </a:t>
            </a:r>
            <a:r>
              <a:rPr lang="en-US" dirty="0">
                <a:solidFill>
                  <a:srgbClr val="92D050"/>
                </a:solidFill>
                <a:effectLst/>
              </a:rPr>
              <a:t>Object-Relational Mapper</a:t>
            </a:r>
          </a:p>
        </p:txBody>
      </p:sp>
    </p:spTree>
    <p:extLst>
      <p:ext uri="{BB962C8B-B14F-4D97-AF65-F5344CB8AC3E}">
        <p14:creationId xmlns:p14="http://schemas.microsoft.com/office/powerpoint/2010/main" val="34161837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Entity Framework Existed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Before </a:t>
            </a:r>
            <a:r>
              <a:rPr lang="en-US" dirty="0">
                <a:solidFill>
                  <a:srgbClr val="92D050"/>
                </a:solidFill>
              </a:rPr>
              <a:t>Entity Framework</a:t>
            </a:r>
            <a:r>
              <a:rPr lang="en-US" dirty="0"/>
              <a:t>, we had to do the mapping from application to database manually, which involved:</a:t>
            </a:r>
          </a:p>
          <a:p>
            <a:pPr lvl="1"/>
            <a:r>
              <a:rPr lang="en-US" dirty="0"/>
              <a:t>Opening a connection to the database</a:t>
            </a:r>
          </a:p>
          <a:p>
            <a:pPr lvl="1"/>
            <a:r>
              <a:rPr lang="en-US" dirty="0"/>
              <a:t>Executing a command</a:t>
            </a:r>
          </a:p>
          <a:p>
            <a:pPr lvl="1"/>
            <a:r>
              <a:rPr lang="en-US" dirty="0"/>
              <a:t>Reading the data</a:t>
            </a:r>
          </a:p>
          <a:p>
            <a:pPr lvl="1"/>
            <a:r>
              <a:rPr lang="en-US" dirty="0"/>
              <a:t>Closing the connection to the database </a:t>
            </a:r>
          </a:p>
          <a:p>
            <a:r>
              <a:rPr lang="en-US" dirty="0"/>
              <a:t>We don’t have to do this anymore thanks to </a:t>
            </a:r>
            <a:r>
              <a:rPr lang="en-US" dirty="0">
                <a:solidFill>
                  <a:srgbClr val="92D050"/>
                </a:solidFill>
              </a:rPr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4324434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Entity Framework?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Entity Framework </a:t>
            </a:r>
            <a:r>
              <a:rPr lang="en-US" dirty="0"/>
              <a:t>is a tool we use to access a database</a:t>
            </a:r>
          </a:p>
          <a:p>
            <a:r>
              <a:rPr lang="en-US" dirty="0"/>
              <a:t>It does a lot of the work behind the scenes</a:t>
            </a:r>
          </a:p>
          <a:p>
            <a:r>
              <a:rPr lang="en-US" dirty="0"/>
              <a:t>This allows us to work at a higher level of abstraction. More simply, it hides the complex implementation details to allow developers to get more done quicker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04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Entity Framework </a:t>
            </a:r>
            <a:r>
              <a:rPr lang="en-US" dirty="0"/>
              <a:t>provides a class called </a:t>
            </a:r>
            <a:r>
              <a:rPr lang="en-US" dirty="0" err="1">
                <a:solidFill>
                  <a:srgbClr val="92D050"/>
                </a:solidFill>
              </a:rPr>
              <a:t>DbContext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(serves as gateway to database)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rgbClr val="92D050"/>
                </a:solidFill>
              </a:rPr>
              <a:t>DbContext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has one or more </a:t>
            </a:r>
            <a:r>
              <a:rPr lang="en-US" dirty="0" err="1">
                <a:solidFill>
                  <a:srgbClr val="92D050"/>
                </a:solidFill>
              </a:rPr>
              <a:t>DbSet</a:t>
            </a:r>
            <a:r>
              <a:rPr lang="en-US" dirty="0">
                <a:solidFill>
                  <a:schemeClr val="tx1"/>
                </a:solidFill>
              </a:rPr>
              <a:t> (represents tables in the database)</a:t>
            </a:r>
          </a:p>
          <a:p>
            <a:r>
              <a:rPr lang="en-US" dirty="0">
                <a:solidFill>
                  <a:schemeClr val="tx1"/>
                </a:solidFill>
              </a:rPr>
              <a:t>We use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>
                <a:solidFill>
                  <a:schemeClr val="tx1"/>
                </a:solidFill>
              </a:rPr>
              <a:t> to query the </a:t>
            </a:r>
            <a:r>
              <a:rPr lang="en-US" dirty="0" err="1">
                <a:solidFill>
                  <a:srgbClr val="92D050"/>
                </a:solidFill>
              </a:rPr>
              <a:t>DbSet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Entity Framework </a:t>
            </a:r>
            <a:r>
              <a:rPr lang="en-US" dirty="0">
                <a:solidFill>
                  <a:schemeClr val="tx1"/>
                </a:solidFill>
              </a:rPr>
              <a:t>translates the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>
                <a:solidFill>
                  <a:schemeClr val="tx1"/>
                </a:solidFill>
              </a:rPr>
              <a:t> queries to </a:t>
            </a:r>
            <a:r>
              <a:rPr lang="en-US" dirty="0">
                <a:solidFill>
                  <a:srgbClr val="92D050"/>
                </a:solidFill>
              </a:rPr>
              <a:t>SQL</a:t>
            </a:r>
            <a:r>
              <a:rPr lang="en-US" dirty="0">
                <a:solidFill>
                  <a:schemeClr val="tx1"/>
                </a:solidFill>
              </a:rPr>
              <a:t> queries at runtime 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799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Entity Framework </a:t>
            </a:r>
            <a:r>
              <a:rPr lang="en-US" dirty="0">
                <a:solidFill>
                  <a:schemeClr val="tx1"/>
                </a:solidFill>
              </a:rPr>
              <a:t>opens up a connection to the database, reads the data, maps it to an object, and adds those objects to their respective </a:t>
            </a:r>
            <a:r>
              <a:rPr lang="en-US" dirty="0" err="1">
                <a:solidFill>
                  <a:srgbClr val="92D050"/>
                </a:solidFill>
              </a:rPr>
              <a:t>DbSets</a:t>
            </a:r>
            <a:r>
              <a:rPr lang="en-US" dirty="0">
                <a:solidFill>
                  <a:schemeClr val="tx1"/>
                </a:solidFill>
              </a:rPr>
              <a:t> in our </a:t>
            </a:r>
            <a:r>
              <a:rPr lang="en-US" dirty="0" err="1">
                <a:solidFill>
                  <a:srgbClr val="92D050"/>
                </a:solidFill>
              </a:rPr>
              <a:t>DbContext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effectLst/>
              </a:rPr>
              <a:t>As we perform </a:t>
            </a:r>
            <a:r>
              <a:rPr lang="en-US" dirty="0">
                <a:solidFill>
                  <a:srgbClr val="92D050"/>
                </a:solidFill>
                <a:effectLst/>
              </a:rPr>
              <a:t>CRUD</a:t>
            </a:r>
            <a:r>
              <a:rPr lang="en-US" dirty="0">
                <a:effectLst/>
              </a:rPr>
              <a:t> operations in the </a:t>
            </a:r>
            <a:r>
              <a:rPr lang="en-US" dirty="0" err="1">
                <a:solidFill>
                  <a:srgbClr val="92D050"/>
                </a:solidFill>
                <a:effectLst/>
              </a:rPr>
              <a:t>DbSet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92D050"/>
                </a:solidFill>
                <a:effectLst/>
              </a:rPr>
              <a:t>Entity Framework </a:t>
            </a:r>
            <a:r>
              <a:rPr lang="en-US" dirty="0">
                <a:effectLst/>
              </a:rPr>
              <a:t>keeps track of the changes</a:t>
            </a:r>
            <a:endParaRPr lang="en-US" dirty="0">
              <a:solidFill>
                <a:srgbClr val="92D050"/>
              </a:solidFill>
              <a:effectLst/>
            </a:endParaRPr>
          </a:p>
          <a:p>
            <a:pPr lvl="0"/>
            <a:r>
              <a:rPr lang="en-US" dirty="0">
                <a:effectLst/>
              </a:rPr>
              <a:t>When we tell </a:t>
            </a:r>
            <a:r>
              <a:rPr lang="en-US" dirty="0">
                <a:solidFill>
                  <a:srgbClr val="92D050"/>
                </a:solidFill>
                <a:effectLst/>
              </a:rPr>
              <a:t>Entity Framework </a:t>
            </a:r>
            <a:r>
              <a:rPr lang="en-US" dirty="0">
                <a:effectLst/>
              </a:rPr>
              <a:t>to save the changes to the database, it automatically generates </a:t>
            </a:r>
            <a:r>
              <a:rPr lang="en-US" dirty="0">
                <a:solidFill>
                  <a:srgbClr val="92D050"/>
                </a:solidFill>
                <a:effectLst/>
              </a:rPr>
              <a:t>SQL</a:t>
            </a:r>
            <a:r>
              <a:rPr lang="en-US" dirty="0">
                <a:effectLst/>
              </a:rPr>
              <a:t> statements and executes them on our database.</a:t>
            </a:r>
          </a:p>
        </p:txBody>
      </p:sp>
    </p:spTree>
    <p:extLst>
      <p:ext uri="{BB962C8B-B14F-4D97-AF65-F5344CB8AC3E}">
        <p14:creationId xmlns:p14="http://schemas.microsoft.com/office/powerpoint/2010/main" val="11961369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business logic</a:t>
            </a:r>
          </a:p>
          <a:p>
            <a:r>
              <a:rPr lang="en-US" dirty="0"/>
              <a:t>Create (Insert)</a:t>
            </a:r>
          </a:p>
          <a:p>
            <a:r>
              <a:rPr lang="en-US" dirty="0"/>
              <a:t>Read (Select)</a:t>
            </a:r>
          </a:p>
          <a:p>
            <a:r>
              <a:rPr lang="en-US" dirty="0"/>
              <a:t>Update (Update)</a:t>
            </a:r>
          </a:p>
          <a:p>
            <a:r>
              <a:rPr lang="en-US" dirty="0"/>
              <a:t>Delete (Delete)</a:t>
            </a:r>
          </a:p>
        </p:txBody>
      </p:sp>
    </p:spTree>
    <p:extLst>
      <p:ext uri="{BB962C8B-B14F-4D97-AF65-F5344CB8AC3E}">
        <p14:creationId xmlns:p14="http://schemas.microsoft.com/office/powerpoint/2010/main" val="29326835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Database-First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traditional way to connect an application and database is to go the </a:t>
            </a:r>
            <a:r>
              <a:rPr lang="en-US" dirty="0">
                <a:solidFill>
                  <a:srgbClr val="92D050"/>
                </a:solidFill>
              </a:rPr>
              <a:t>database-first</a:t>
            </a:r>
            <a:r>
              <a:rPr lang="en-US" dirty="0"/>
              <a:t> route</a:t>
            </a:r>
          </a:p>
          <a:p>
            <a:r>
              <a:rPr lang="en-US" dirty="0"/>
              <a:t>This involves designing database tables first and then Entity Framework generates those tables as domain classes (models) in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70260697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491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Helvetica Neue</vt:lpstr>
      <vt:lpstr>Helvetica Neue Light</vt:lpstr>
      <vt:lpstr>Industrial</vt:lpstr>
      <vt:lpstr>Entity Framework</vt:lpstr>
      <vt:lpstr>Object-Relational Mapping (ORM)</vt:lpstr>
      <vt:lpstr>Object-Relational Mapping (ORM)</vt:lpstr>
      <vt:lpstr>Before Entity Framework Existed</vt:lpstr>
      <vt:lpstr>What is Entity Framework?</vt:lpstr>
      <vt:lpstr>How Entity Framework Works</vt:lpstr>
      <vt:lpstr>How Entity Framework Works</vt:lpstr>
      <vt:lpstr>CRUD Operations</vt:lpstr>
      <vt:lpstr>Database-First</vt:lpstr>
      <vt:lpstr>Code-First</vt:lpstr>
      <vt:lpstr>Why Code-First is More Popular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46</cp:revision>
  <dcterms:modified xsi:type="dcterms:W3CDTF">2017-02-28T22:13:07Z</dcterms:modified>
</cp:coreProperties>
</file>