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3" r:id="rId4"/>
    <p:sldId id="259" r:id="rId5"/>
    <p:sldId id="264" r:id="rId6"/>
    <p:sldId id="268" r:id="rId7"/>
    <p:sldId id="260" r:id="rId8"/>
    <p:sldId id="265" r:id="rId9"/>
    <p:sldId id="261" r:id="rId10"/>
    <p:sldId id="266" r:id="rId11"/>
    <p:sldId id="269" r:id="rId12"/>
    <p:sldId id="262" r:id="rId13"/>
    <p:sldId id="270" r:id="rId14"/>
    <p:sldId id="271" r:id="rId15"/>
    <p:sldId id="272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205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636" y="90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445915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Decoupling: Separate something from something else</a:t>
            </a:r>
          </a:p>
        </p:txBody>
      </p:sp>
    </p:spTree>
    <p:extLst>
      <p:ext uri="{BB962C8B-B14F-4D97-AF65-F5344CB8AC3E}">
        <p14:creationId xmlns:p14="http://schemas.microsoft.com/office/powerpoint/2010/main" val="1947950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473200" y="1790700"/>
            <a:ext cx="21437600" cy="4927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473200" y="6845300"/>
            <a:ext cx="21437600" cy="2209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3169900" y="1092200"/>
            <a:ext cx="9525000" cy="115062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473200" y="1803400"/>
            <a:ext cx="9639300" cy="4927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1473200" y="6718300"/>
            <a:ext cx="9639300" cy="50927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1473200" y="3898900"/>
            <a:ext cx="214376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3169900" y="3302000"/>
            <a:ext cx="9525000" cy="9207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1473200" y="3898900"/>
            <a:ext cx="100076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11493490" y="6373383"/>
            <a:ext cx="1396722" cy="969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Text</a:t>
            </a:r>
          </a:p>
        </p:txBody>
      </p:sp>
      <p:sp>
        <p:nvSpPr>
          <p:cNvPr id="84" name="Shape 84"/>
          <p:cNvSpPr>
            <a:spLocks noGrp="1"/>
          </p:cNvSpPr>
          <p:nvPr>
            <p:ph type="pic" sz="quarter" idx="13"/>
          </p:nvPr>
        </p:nvSpPr>
        <p:spPr>
          <a:xfrm>
            <a:off x="15798800" y="6870700"/>
            <a:ext cx="7404100" cy="554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5" name="Shape 85"/>
          <p:cNvSpPr>
            <a:spLocks noGrp="1"/>
          </p:cNvSpPr>
          <p:nvPr>
            <p:ph type="pic" sz="quarter" idx="14"/>
          </p:nvPr>
        </p:nvSpPr>
        <p:spPr>
          <a:xfrm>
            <a:off x="15798800" y="952500"/>
            <a:ext cx="7404100" cy="554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6" name="Shape 86"/>
          <p:cNvSpPr>
            <a:spLocks noGrp="1"/>
          </p:cNvSpPr>
          <p:nvPr>
            <p:ph type="pic" idx="15"/>
          </p:nvPr>
        </p:nvSpPr>
        <p:spPr>
          <a:xfrm>
            <a:off x="1206500" y="952500"/>
            <a:ext cx="14173200" cy="114681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7" name="Shape 87"/>
          <p:cNvSpPr>
            <a:spLocks noGrp="1"/>
          </p:cNvSpPr>
          <p:nvPr>
            <p:ph type="sldNum" sz="quarter" idx="2"/>
          </p:nvPr>
        </p:nvSpPr>
        <p:spPr>
          <a:xfrm>
            <a:off x="23724221" y="13125450"/>
            <a:ext cx="368504" cy="38707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body" sz="quarter" idx="13"/>
          </p:nvPr>
        </p:nvSpPr>
        <p:spPr>
          <a:xfrm>
            <a:off x="2387600" y="89662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>
                <a:solidFill>
                  <a:srgbClr val="73BFFF"/>
                </a:solidFill>
                <a:effectLst>
                  <a:outerShdw blurRad="38100" dist="36285" dir="2700000" rotWithShape="0">
                    <a:srgbClr val="000000">
                      <a:alpha val="48000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5" name="Shape 95"/>
          <p:cNvSpPr>
            <a:spLocks noGrp="1"/>
          </p:cNvSpPr>
          <p:nvPr>
            <p:ph type="body" sz="quarter" idx="14"/>
          </p:nvPr>
        </p:nvSpPr>
        <p:spPr>
          <a:xfrm>
            <a:off x="2387600" y="6059289"/>
            <a:ext cx="19621500" cy="8509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effectLst>
                  <a:outerShdw blurRad="38100" dist="54428" dir="2700000" rotWithShape="0">
                    <a:srgbClr val="000000">
                      <a:alpha val="48000"/>
                    </a:srgbClr>
                  </a:outerShdw>
                </a:effectLst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body" idx="1"/>
          </p:nvPr>
        </p:nvSpPr>
        <p:spPr>
          <a:xfrm>
            <a:off x="1473200" y="1930400"/>
            <a:ext cx="21437600" cy="985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3"/>
              </a:buBlip>
            </a:lvl1pPr>
            <a:lvl2pPr>
              <a:buBlip>
                <a:blip r:embed="rId13"/>
              </a:buBlip>
            </a:lvl2pPr>
            <a:lvl3pPr>
              <a:buBlip>
                <a:blip r:embed="rId13"/>
              </a:buBlip>
            </a:lvl3pPr>
            <a:lvl4pPr>
              <a:buBlip>
                <a:blip r:embed="rId13"/>
              </a:buBlip>
            </a:lvl4pPr>
            <a:lvl5pPr>
              <a:buBlip>
                <a:blip r:embed="rId13"/>
              </a:buBlip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1473200" y="355600"/>
            <a:ext cx="214376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23721936" y="13125450"/>
            <a:ext cx="368504" cy="38707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defRPr sz="1800" b="1">
                <a:solidFill>
                  <a:srgbClr val="FFFFFF">
                    <a:alpha val="70000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73" t="20921" r="26192" b="35956"/>
          <a:stretch/>
        </p:blipFill>
        <p:spPr>
          <a:xfrm>
            <a:off x="22352000" y="11709400"/>
            <a:ext cx="1778000" cy="167640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 spd="med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127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190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254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317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381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444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508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571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ctrTitle"/>
          </p:nvPr>
        </p:nvSpPr>
        <p:spPr>
          <a:xfrm>
            <a:off x="6590334" y="8236384"/>
            <a:ext cx="11203332" cy="103779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511809">
              <a:defRPr sz="6200">
                <a:effectLst>
                  <a:outerShdw blurRad="31496" dist="23622" dir="5400000" rotWithShape="0">
                    <a:srgbClr val="000000"/>
                  </a:outerShdw>
                </a:effectLst>
              </a:defRPr>
            </a:lvl1pPr>
          </a:lstStyle>
          <a:p>
            <a:r>
              <a:rPr lang="en-US" dirty="0"/>
              <a:t>SOLID Principles</a:t>
            </a:r>
            <a:endParaRPr dirty="0"/>
          </a:p>
        </p:txBody>
      </p:sp>
      <p:pic>
        <p:nvPicPr>
          <p:cNvPr id="121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98207" y="5372088"/>
            <a:ext cx="16187586" cy="29718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Segregation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05708" y="3784600"/>
            <a:ext cx="18797954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sz="5400" dirty="0"/>
              <a:t>Instead of having one interface called </a:t>
            </a:r>
            <a:r>
              <a:rPr lang="en-US" sz="5400" dirty="0" err="1"/>
              <a:t>IWorker</a:t>
            </a:r>
            <a:r>
              <a:rPr lang="en-US" sz="5400" dirty="0"/>
              <a:t> that has multiple methods…</a:t>
            </a:r>
            <a:endParaRPr kumimoji="0" lang="en-US" sz="5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5470" y="5694850"/>
            <a:ext cx="6659807" cy="682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84043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Segregation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makes more sense to break out the methods into three separate interfaces. That way classes do not have to implement all three methods. </a:t>
            </a:r>
          </a:p>
          <a:p>
            <a:r>
              <a:rPr lang="en-US" dirty="0"/>
              <a:t>For example, a Robot would not need to implement an eat method while implementing a work and move method.</a:t>
            </a:r>
          </a:p>
          <a:p>
            <a:r>
              <a:rPr lang="en-US" dirty="0"/>
              <a:t>Remember, forcing classes to use methods that do not fit is never a good idea.</a:t>
            </a:r>
          </a:p>
        </p:txBody>
      </p:sp>
    </p:spTree>
    <p:extLst>
      <p:ext uri="{BB962C8B-B14F-4D97-AF65-F5344CB8AC3E}">
        <p14:creationId xmlns:p14="http://schemas.microsoft.com/office/powerpoint/2010/main" val="335376645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 Principle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Want to break/reduce dependencies as much as possible</a:t>
            </a:r>
          </a:p>
          <a:p>
            <a:r>
              <a:rPr lang="en-US" dirty="0"/>
              <a:t>General design of code should support a wide range of functionality, opposed to coding to exactly what a functionality might do.</a:t>
            </a:r>
          </a:p>
          <a:p>
            <a:r>
              <a:rPr lang="en-US" dirty="0"/>
              <a:t>A good way to reduce dependencies is to have lower-level components dependent on the interfaces owned by the higher-level components (components that need external dependencies).</a:t>
            </a:r>
          </a:p>
          <a:p>
            <a:r>
              <a:rPr lang="en-US" dirty="0"/>
              <a:t>The interface is an added abstract layer to help with decoupling</a:t>
            </a:r>
          </a:p>
        </p:txBody>
      </p:sp>
    </p:spTree>
    <p:extLst>
      <p:ext uri="{BB962C8B-B14F-4D97-AF65-F5344CB8AC3E}">
        <p14:creationId xmlns:p14="http://schemas.microsoft.com/office/powerpoint/2010/main" val="371649133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 Principle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Making changes to code </a:t>
            </a:r>
            <a:r>
              <a:rPr lang="en-US"/>
              <a:t>can seem </a:t>
            </a:r>
            <a:r>
              <a:rPr lang="en-US" dirty="0"/>
              <a:t>scary when there are too many dependencies. </a:t>
            </a:r>
          </a:p>
          <a:p>
            <a:pPr lvl="1"/>
            <a:r>
              <a:rPr lang="en-US" dirty="0"/>
              <a:t>i.e. Developer stays away from objects with numerous dependencies like it’s the plague </a:t>
            </a:r>
          </a:p>
          <a:p>
            <a:r>
              <a:rPr lang="en-US" dirty="0"/>
              <a:t>Dependencies based on interfaces creates greater stability in your code</a:t>
            </a:r>
          </a:p>
        </p:txBody>
      </p:sp>
    </p:spTree>
    <p:extLst>
      <p:ext uri="{BB962C8B-B14F-4D97-AF65-F5344CB8AC3E}">
        <p14:creationId xmlns:p14="http://schemas.microsoft.com/office/powerpoint/2010/main" val="308779561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200" y="355600"/>
            <a:ext cx="21437600" cy="1547503"/>
          </a:xfrm>
        </p:spPr>
        <p:txBody>
          <a:bodyPr>
            <a:normAutofit fontScale="90000"/>
          </a:bodyPr>
          <a:lstStyle/>
          <a:p>
            <a:r>
              <a:rPr lang="en-US" dirty="0"/>
              <a:t>Dependency Inversion Principle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D681DE-A862-4F26-AF3F-987E4798E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1108" y="1903103"/>
            <a:ext cx="11223475" cy="114572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C488C3-DC67-4E97-8E7A-742534D31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00" y="5077924"/>
            <a:ext cx="7947663" cy="356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18829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200" y="355600"/>
            <a:ext cx="21437600" cy="1772138"/>
          </a:xfrm>
        </p:spPr>
        <p:txBody>
          <a:bodyPr/>
          <a:lstStyle/>
          <a:p>
            <a:r>
              <a:rPr lang="en-US" dirty="0"/>
              <a:t>Dependency Inversion Principle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27D7A9-D93E-4FB3-BEEC-3139E3AA1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845" y="2898529"/>
            <a:ext cx="10985419" cy="92348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D5D9EB-E7FD-4DC1-8581-A410DD0A2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7264" y="2898529"/>
            <a:ext cx="11775158" cy="805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46011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Responsibility Principle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Single Responsibility Principle states that every class, function, etc. should have a single responsibility</a:t>
            </a:r>
          </a:p>
          <a:p>
            <a:r>
              <a:rPr lang="en-US" dirty="0">
                <a:effectLst/>
              </a:rPr>
              <a:t>Essentially, each class, function, etc. should do one thing and one thing well, and bigger applications should be built off smaller parts</a:t>
            </a:r>
          </a:p>
        </p:txBody>
      </p:sp>
    </p:spTree>
    <p:extLst>
      <p:ext uri="{BB962C8B-B14F-4D97-AF65-F5344CB8AC3E}">
        <p14:creationId xmlns:p14="http://schemas.microsoft.com/office/powerpoint/2010/main" val="286588852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Responsibility 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3028462"/>
            <a:ext cx="19188723" cy="983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27853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Open/Closed Principle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35000" lvl="1"/>
            <a:r>
              <a:rPr lang="en-US" sz="5400" dirty="0">
                <a:effectLst/>
              </a:rPr>
              <a:t>Functionality in code should be open to extension and closed to modification</a:t>
            </a:r>
          </a:p>
          <a:p>
            <a:r>
              <a:rPr lang="en-US" dirty="0"/>
              <a:t>Don’t ever want to change the existing source code but can extend the existing code to add new functionality</a:t>
            </a:r>
          </a:p>
          <a:p>
            <a:r>
              <a:rPr lang="en-US" dirty="0"/>
              <a:t>Code in a way that will allow rising requirements to be met without changing the functionality of the existing code</a:t>
            </a:r>
          </a:p>
        </p:txBody>
      </p:sp>
    </p:spTree>
    <p:extLst>
      <p:ext uri="{BB962C8B-B14F-4D97-AF65-F5344CB8AC3E}">
        <p14:creationId xmlns:p14="http://schemas.microsoft.com/office/powerpoint/2010/main" val="121751876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Open/Closed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say there is a class </a:t>
            </a:r>
            <a:r>
              <a:rPr lang="en-US" dirty="0" err="1"/>
              <a:t>AreaCalculator</a:t>
            </a:r>
            <a:r>
              <a:rPr lang="en-US" dirty="0"/>
              <a:t> with a method that calculates the area of a rectangle. If we want to add the ability to calculate the area of a circle, we would need to add an if statement in the method.</a:t>
            </a:r>
          </a:p>
          <a:p>
            <a:r>
              <a:rPr lang="en-US" dirty="0"/>
              <a:t>However, there is a far better way to extend the functionality of the code without modifying the existing functionality of calculating the area of a shape</a:t>
            </a:r>
          </a:p>
        </p:txBody>
      </p:sp>
    </p:spTree>
    <p:extLst>
      <p:ext uri="{BB962C8B-B14F-4D97-AF65-F5344CB8AC3E}">
        <p14:creationId xmlns:p14="http://schemas.microsoft.com/office/powerpoint/2010/main" val="102173372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Open/Closed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877" y="3010876"/>
            <a:ext cx="7125677" cy="22649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00" y="5592347"/>
            <a:ext cx="10238154" cy="75628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40453" y="5592347"/>
            <a:ext cx="10866749" cy="564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09460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Liskov</a:t>
            </a:r>
            <a:r>
              <a:rPr lang="en-US" dirty="0"/>
              <a:t> Substitution Principle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35000" lvl="1"/>
            <a:r>
              <a:rPr lang="en-US" sz="5400" dirty="0">
                <a:effectLst/>
              </a:rPr>
              <a:t>Any time you create a child class off of a parent class, it should be designed in a way so that the child class can be used in the exact same way as the parent class</a:t>
            </a:r>
          </a:p>
          <a:p>
            <a:pPr marL="635000" lvl="1"/>
            <a:r>
              <a:rPr lang="en-US" sz="5400" dirty="0"/>
              <a:t>If a child class is substituted for a parent class, the two classes should still logically do the same thing without any surprises.</a:t>
            </a:r>
            <a:endParaRPr lang="en-US" sz="5400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65755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Liskov</a:t>
            </a:r>
            <a:r>
              <a:rPr lang="en-US" dirty="0"/>
              <a:t> Substitution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323" y="3292231"/>
            <a:ext cx="10906370" cy="42401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323" y="8332176"/>
            <a:ext cx="12033835" cy="360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54519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Segregation Principle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class should be forced to implement methods which it does not use</a:t>
            </a:r>
          </a:p>
          <a:p>
            <a:r>
              <a:rPr lang="en-US" dirty="0"/>
              <a:t>Make interfaces as narrowly defined as possible. Instead of one big interface, it should be broken down into smaller interfaces with each one having a specific purpose. </a:t>
            </a:r>
          </a:p>
          <a:p>
            <a:r>
              <a:rPr lang="en-US" dirty="0">
                <a:solidFill>
                  <a:srgbClr val="92D050"/>
                </a:solidFill>
              </a:rPr>
              <a:t>Don’t make a thing doer!</a:t>
            </a:r>
          </a:p>
        </p:txBody>
      </p:sp>
    </p:spTree>
    <p:extLst>
      <p:ext uri="{BB962C8B-B14F-4D97-AF65-F5344CB8AC3E}">
        <p14:creationId xmlns:p14="http://schemas.microsoft.com/office/powerpoint/2010/main" val="372834201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</TotalTime>
  <Words>519</Words>
  <Application>Microsoft Office PowerPoint</Application>
  <PresentationFormat>Custom</PresentationFormat>
  <Paragraphs>39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Helvetica Neue</vt:lpstr>
      <vt:lpstr>Helvetica Neue Light</vt:lpstr>
      <vt:lpstr>Wingdings</vt:lpstr>
      <vt:lpstr>Industrial</vt:lpstr>
      <vt:lpstr>SOLID Principles</vt:lpstr>
      <vt:lpstr>Single Responsibility Principle</vt:lpstr>
      <vt:lpstr>Single Responsibility Example</vt:lpstr>
      <vt:lpstr>Open/Closed Principle</vt:lpstr>
      <vt:lpstr>Open/Closed Example</vt:lpstr>
      <vt:lpstr>Open/Closed Example</vt:lpstr>
      <vt:lpstr>Liskov Substitution Principle</vt:lpstr>
      <vt:lpstr>Liskov Substitution Example</vt:lpstr>
      <vt:lpstr>Interface Segregation Principle</vt:lpstr>
      <vt:lpstr>Interface Segregation Example</vt:lpstr>
      <vt:lpstr>Interface Segregation Example</vt:lpstr>
      <vt:lpstr>Dependency Inversion Principle</vt:lpstr>
      <vt:lpstr>Dependency Inversion Principle</vt:lpstr>
      <vt:lpstr>Dependency Inversion Principle</vt:lpstr>
      <vt:lpstr>Dependency Inversion Principle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Developer</dc:creator>
  <cp:lastModifiedBy>Mike Terrill</cp:lastModifiedBy>
  <cp:revision>72</cp:revision>
  <dcterms:modified xsi:type="dcterms:W3CDTF">2019-02-06T00:06:24Z</dcterms:modified>
</cp:coreProperties>
</file>