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72" r:id="rId3"/>
    <p:sldId id="258" r:id="rId4"/>
    <p:sldId id="270" r:id="rId5"/>
    <p:sldId id="274" r:id="rId6"/>
    <p:sldId id="271" r:id="rId7"/>
    <p:sldId id="275" r:id="rId8"/>
    <p:sldId id="260" r:id="rId9"/>
    <p:sldId id="261" r:id="rId10"/>
    <p:sldId id="273" r:id="rId11"/>
    <p:sldId id="262" r:id="rId12"/>
    <p:sldId id="263" r:id="rId13"/>
    <p:sldId id="266" r:id="rId14"/>
    <p:sldId id="264" r:id="rId15"/>
    <p:sldId id="268" r:id="rId16"/>
    <p:sldId id="276" r:id="rId17"/>
    <p:sldId id="277"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69C2E-4262-5ECB-F6D7-226CC38ED111}" v="1" dt="2019-11-12T13:16:14.602"/>
    <p1510:client id="{80070E41-8F25-F1BF-F6E6-AC5D711B9DA5}" v="2" dt="2020-03-10T15:15:25.18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27" autoAdjust="0"/>
  </p:normalViewPr>
  <p:slideViewPr>
    <p:cSldViewPr snapToGrid="0">
      <p:cViewPr varScale="1">
        <p:scale>
          <a:sx n="61" d="100"/>
          <a:sy n="61" d="100"/>
        </p:scale>
        <p:origin x="156" y="138"/>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Jacobs" userId="S::ian@devcodecamp.com::119db0a4-0aee-42fd-a168-8cbf7db1c1ab" providerId="AD" clId="Web-{4BD3113F-533C-012C-FA09-A2EC9A9409B7}"/>
    <pc:docChg chg="addSld delSld modSld">
      <pc:chgData name="Ian Jacobs" userId="S::ian@devcodecamp.com::119db0a4-0aee-42fd-a168-8cbf7db1c1ab" providerId="AD" clId="Web-{4BD3113F-533C-012C-FA09-A2EC9A9409B7}" dt="2019-07-11T18:26:39.760" v="63" actId="20577"/>
      <pc:docMkLst>
        <pc:docMk/>
      </pc:docMkLst>
      <pc:sldChg chg="addSp modSp">
        <pc:chgData name="Ian Jacobs" userId="S::ian@devcodecamp.com::119db0a4-0aee-42fd-a168-8cbf7db1c1ab" providerId="AD" clId="Web-{4BD3113F-533C-012C-FA09-A2EC9A9409B7}" dt="2019-07-11T18:21:46.193" v="5" actId="14100"/>
        <pc:sldMkLst>
          <pc:docMk/>
          <pc:sldMk cId="2610373315" sldId="266"/>
        </pc:sldMkLst>
        <pc:picChg chg="add mod">
          <ac:chgData name="Ian Jacobs" userId="S::ian@devcodecamp.com::119db0a4-0aee-42fd-a168-8cbf7db1c1ab" providerId="AD" clId="Web-{4BD3113F-533C-012C-FA09-A2EC9A9409B7}" dt="2019-07-11T18:21:46.193" v="5" actId="14100"/>
          <ac:picMkLst>
            <pc:docMk/>
            <pc:sldMk cId="2610373315" sldId="266"/>
            <ac:picMk id="4" creationId="{4E727E4E-2CFD-4418-BF8D-B8C31E05EF80}"/>
          </ac:picMkLst>
        </pc:picChg>
      </pc:sldChg>
      <pc:sldChg chg="modSp">
        <pc:chgData name="Ian Jacobs" userId="S::ian@devcodecamp.com::119db0a4-0aee-42fd-a168-8cbf7db1c1ab" providerId="AD" clId="Web-{4BD3113F-533C-012C-FA09-A2EC9A9409B7}" dt="2019-07-11T18:26:39.760" v="62" actId="20577"/>
        <pc:sldMkLst>
          <pc:docMk/>
          <pc:sldMk cId="2174817393" sldId="268"/>
        </pc:sldMkLst>
        <pc:spChg chg="mod">
          <ac:chgData name="Ian Jacobs" userId="S::ian@devcodecamp.com::119db0a4-0aee-42fd-a168-8cbf7db1c1ab" providerId="AD" clId="Web-{4BD3113F-533C-012C-FA09-A2EC9A9409B7}" dt="2019-07-11T18:26:39.760" v="62" actId="20577"/>
          <ac:spMkLst>
            <pc:docMk/>
            <pc:sldMk cId="2174817393" sldId="268"/>
            <ac:spMk id="3" creationId="{00000000-0000-0000-0000-000000000000}"/>
          </ac:spMkLst>
        </pc:spChg>
      </pc:sldChg>
      <pc:sldChg chg="new del">
        <pc:chgData name="Ian Jacobs" userId="S::ian@devcodecamp.com::119db0a4-0aee-42fd-a168-8cbf7db1c1ab" providerId="AD" clId="Web-{4BD3113F-533C-012C-FA09-A2EC9A9409B7}" dt="2019-07-11T16:35:54.279" v="1"/>
        <pc:sldMkLst>
          <pc:docMk/>
          <pc:sldMk cId="3872377210" sldId="278"/>
        </pc:sldMkLst>
      </pc:sldChg>
    </pc:docChg>
  </pc:docChgLst>
  <pc:docChgLst>
    <pc:chgData name="Mike Heinisch" userId="S::mike@devcodecamp.com::2103a58d-419b-489d-8e2f-275a270b3a19" providerId="AD" clId="Web-{65520949-96E1-53F3-9C70-BCBEB6C805A9}"/>
    <pc:docChg chg="modSld">
      <pc:chgData name="Mike Heinisch" userId="S::mike@devcodecamp.com::2103a58d-419b-489d-8e2f-275a270b3a19" providerId="AD" clId="Web-{65520949-96E1-53F3-9C70-BCBEB6C805A9}" dt="2019-05-15T16:43:22.142" v="6" actId="1076"/>
      <pc:docMkLst>
        <pc:docMk/>
      </pc:docMkLst>
      <pc:sldChg chg="modSp">
        <pc:chgData name="Mike Heinisch" userId="S::mike@devcodecamp.com::2103a58d-419b-489d-8e2f-275a270b3a19" providerId="AD" clId="Web-{65520949-96E1-53F3-9C70-BCBEB6C805A9}" dt="2019-05-15T16:43:22.142" v="6" actId="1076"/>
        <pc:sldMkLst>
          <pc:docMk/>
          <pc:sldMk cId="3834075142" sldId="259"/>
        </pc:sldMkLst>
        <pc:spChg chg="mod">
          <ac:chgData name="Mike Heinisch" userId="S::mike@devcodecamp.com::2103a58d-419b-489d-8e2f-275a270b3a19" providerId="AD" clId="Web-{65520949-96E1-53F3-9C70-BCBEB6C805A9}" dt="2019-05-15T16:43:18.938" v="5" actId="1076"/>
          <ac:spMkLst>
            <pc:docMk/>
            <pc:sldMk cId="3834075142" sldId="259"/>
            <ac:spMk id="4" creationId="{00000000-0000-0000-0000-000000000000}"/>
          </ac:spMkLst>
        </pc:spChg>
        <pc:spChg chg="mod">
          <ac:chgData name="Mike Heinisch" userId="S::mike@devcodecamp.com::2103a58d-419b-489d-8e2f-275a270b3a19" providerId="AD" clId="Web-{65520949-96E1-53F3-9C70-BCBEB6C805A9}" dt="2019-05-15T16:43:22.142" v="6" actId="1076"/>
          <ac:spMkLst>
            <pc:docMk/>
            <pc:sldMk cId="3834075142" sldId="259"/>
            <ac:spMk id="5" creationId="{00000000-0000-0000-0000-000000000000}"/>
          </ac:spMkLst>
        </pc:spChg>
      </pc:sldChg>
    </pc:docChg>
  </pc:docChgLst>
  <pc:docChgLst>
    <pc:chgData name="Mike Heinisch" userId="S::mike@devcodecamp.com::2103a58d-419b-489d-8e2f-275a270b3a19" providerId="AD" clId="Web-{17669C2E-4262-5ECB-F6D7-226CC38ED111}"/>
    <pc:docChg chg="delSld">
      <pc:chgData name="Mike Heinisch" userId="S::mike@devcodecamp.com::2103a58d-419b-489d-8e2f-275a270b3a19" providerId="AD" clId="Web-{17669C2E-4262-5ECB-F6D7-226CC38ED111}" dt="2019-11-12T13:16:14.602" v="0"/>
      <pc:docMkLst>
        <pc:docMk/>
      </pc:docMkLst>
      <pc:sldChg chg="del">
        <pc:chgData name="Mike Heinisch" userId="S::mike@devcodecamp.com::2103a58d-419b-489d-8e2f-275a270b3a19" providerId="AD" clId="Web-{17669C2E-4262-5ECB-F6D7-226CC38ED111}" dt="2019-11-12T13:16:14.602" v="0"/>
        <pc:sldMkLst>
          <pc:docMk/>
          <pc:sldMk cId="3834075142" sldId="259"/>
        </pc:sldMkLst>
      </pc:sldChg>
    </pc:docChg>
  </pc:docChgLst>
  <pc:docChgLst>
    <pc:chgData name="Mike Heinisch" userId="S::mike@devcodecamp.com::2103a58d-419b-489d-8e2f-275a270b3a19" providerId="AD" clId="Web-{89A22D2E-F13C-CDF1-764D-AE32F97ED0B2}"/>
    <pc:docChg chg="delSld modSld">
      <pc:chgData name="Mike Heinisch" userId="S::mike@devcodecamp.com::2103a58d-419b-489d-8e2f-275a270b3a19" providerId="AD" clId="Web-{89A22D2E-F13C-CDF1-764D-AE32F97ED0B2}" dt="2019-04-15T18:40:39.105" v="6"/>
      <pc:docMkLst>
        <pc:docMk/>
      </pc:docMkLst>
      <pc:sldChg chg="del">
        <pc:chgData name="Mike Heinisch" userId="S::mike@devcodecamp.com::2103a58d-419b-489d-8e2f-275a270b3a19" providerId="AD" clId="Web-{89A22D2E-F13C-CDF1-764D-AE32F97ED0B2}" dt="2019-04-15T18:40:39.105" v="6"/>
        <pc:sldMkLst>
          <pc:docMk/>
          <pc:sldMk cId="3102055205" sldId="269"/>
        </pc:sldMkLst>
      </pc:sldChg>
      <pc:sldChg chg="modSp">
        <pc:chgData name="Mike Heinisch" userId="S::mike@devcodecamp.com::2103a58d-419b-489d-8e2f-275a270b3a19" providerId="AD" clId="Web-{89A22D2E-F13C-CDF1-764D-AE32F97ED0B2}" dt="2019-04-15T14:32:45.470" v="4" actId="20577"/>
        <pc:sldMkLst>
          <pc:docMk/>
          <pc:sldMk cId="267352654" sldId="274"/>
        </pc:sldMkLst>
        <pc:spChg chg="mod">
          <ac:chgData name="Mike Heinisch" userId="S::mike@devcodecamp.com::2103a58d-419b-489d-8e2f-275a270b3a19" providerId="AD" clId="Web-{89A22D2E-F13C-CDF1-764D-AE32F97ED0B2}" dt="2019-04-15T14:32:45.470" v="4" actId="20577"/>
          <ac:spMkLst>
            <pc:docMk/>
            <pc:sldMk cId="267352654" sldId="274"/>
            <ac:spMk id="3" creationId="{00000000-0000-0000-0000-000000000000}"/>
          </ac:spMkLst>
        </pc:spChg>
      </pc:sldChg>
    </pc:docChg>
  </pc:docChgLst>
  <pc:docChgLst>
    <pc:chgData name="Nevin Seibel" userId="S::nevin@devcodecamp.com::dac36887-41ba-492a-a0a9-5b926762257c" providerId="AD" clId="Web-{80070E41-8F25-F1BF-F6E6-AC5D711B9DA5}"/>
    <pc:docChg chg="modSld">
      <pc:chgData name="Nevin Seibel" userId="S::nevin@devcodecamp.com::dac36887-41ba-492a-a0a9-5b926762257c" providerId="AD" clId="Web-{80070E41-8F25-F1BF-F6E6-AC5D711B9DA5}" dt="2020-03-10T15:15:25.166" v="1" actId="1076"/>
      <pc:docMkLst>
        <pc:docMk/>
      </pc:docMkLst>
      <pc:sldChg chg="modSp">
        <pc:chgData name="Nevin Seibel" userId="S::nevin@devcodecamp.com::dac36887-41ba-492a-a0a9-5b926762257c" providerId="AD" clId="Web-{80070E41-8F25-F1BF-F6E6-AC5D711B9DA5}" dt="2020-03-10T15:15:25.166" v="1" actId="1076"/>
        <pc:sldMkLst>
          <pc:docMk/>
          <pc:sldMk cId="2610373315" sldId="266"/>
        </pc:sldMkLst>
        <pc:picChg chg="mod">
          <ac:chgData name="Nevin Seibel" userId="S::nevin@devcodecamp.com::dac36887-41ba-492a-a0a9-5b926762257c" providerId="AD" clId="Web-{80070E41-8F25-F1BF-F6E6-AC5D711B9DA5}" dt="2020-03-10T15:15:25.166" v="1" actId="1076"/>
          <ac:picMkLst>
            <pc:docMk/>
            <pc:sldMk cId="2610373315" sldId="266"/>
            <ac:picMk id="4" creationId="{4E727E4E-2CFD-4418-BF8D-B8C31E05EF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445915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4712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Use asynchronous when there is a block in operation (accessing resources)</a:t>
            </a:r>
          </a:p>
          <a:p>
            <a:endParaRPr lang="en-US" dirty="0"/>
          </a:p>
        </p:txBody>
      </p:sp>
    </p:spTree>
    <p:extLst>
      <p:ext uri="{BB962C8B-B14F-4D97-AF65-F5344CB8AC3E}">
        <p14:creationId xmlns:p14="http://schemas.microsoft.com/office/powerpoint/2010/main" val="28759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Task Parallel Library: simplifies process of adding concurrency to applications</a:t>
            </a:r>
          </a:p>
          <a:p>
            <a:r>
              <a:rPr lang="en-US" dirty="0"/>
              <a:t>Use Task when method is void</a:t>
            </a:r>
          </a:p>
          <a:p>
            <a:r>
              <a:rPr lang="en-US" dirty="0"/>
              <a:t>Use Task&lt;T&gt; when you know the type you are returning</a:t>
            </a:r>
          </a:p>
          <a:p>
            <a:endParaRPr lang="en-US" dirty="0"/>
          </a:p>
        </p:txBody>
      </p:sp>
    </p:spTree>
    <p:extLst>
      <p:ext uri="{BB962C8B-B14F-4D97-AF65-F5344CB8AC3E}">
        <p14:creationId xmlns:p14="http://schemas.microsoft.com/office/powerpoint/2010/main" val="3263354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solidFill>
                  <a:srgbClr val="FFC000"/>
                </a:solidFill>
              </a:rPr>
              <a:t>() =&gt; </a:t>
            </a:r>
            <a:r>
              <a:rPr lang="en-US" dirty="0"/>
              <a:t>is a empty parameter list and a Lambda expression</a:t>
            </a:r>
          </a:p>
          <a:p>
            <a:r>
              <a:rPr lang="en-US" dirty="0" err="1">
                <a:solidFill>
                  <a:srgbClr val="FFC000"/>
                </a:solidFill>
              </a:rPr>
              <a:t>Task.Run</a:t>
            </a:r>
            <a:r>
              <a:rPr lang="en-US" dirty="0">
                <a:solidFill>
                  <a:srgbClr val="FFC000"/>
                </a:solidFill>
              </a:rPr>
              <a:t>() </a:t>
            </a:r>
            <a:r>
              <a:rPr lang="en-US" dirty="0"/>
              <a:t>queues the specified action to run on the thread pool and returns a Task object</a:t>
            </a:r>
          </a:p>
          <a:p>
            <a:endParaRPr lang="en-US" dirty="0"/>
          </a:p>
        </p:txBody>
      </p:sp>
    </p:spTree>
    <p:extLst>
      <p:ext uri="{BB962C8B-B14F-4D97-AF65-F5344CB8AC3E}">
        <p14:creationId xmlns:p14="http://schemas.microsoft.com/office/powerpoint/2010/main" val="1150417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Lambda expression: anonymous function that you can use to create delegates. It can be shorthand for specifying a method</a:t>
            </a:r>
          </a:p>
          <a:p>
            <a:r>
              <a:rPr lang="en-US" dirty="0"/>
              <a:t>Example:</a:t>
            </a:r>
            <a:br>
              <a:rPr lang="en-US" sz="2200" dirty="0">
                <a:effectLst/>
                <a:latin typeface="Helvetica Neue"/>
                <a:sym typeface="Helvetica Neue"/>
              </a:rPr>
            </a:br>
            <a:r>
              <a:rPr lang="en-US" sz="2400" dirty="0">
                <a:effectLst/>
                <a:latin typeface="Helvetica Neue"/>
                <a:ea typeface="Helvetica Neue"/>
                <a:cs typeface="Helvetica Neue"/>
                <a:sym typeface="Helvetica Neue"/>
              </a:rPr>
              <a:t>public </a:t>
            </a:r>
            <a:r>
              <a:rPr lang="en-US" sz="2400" dirty="0" err="1">
                <a:effectLst/>
                <a:latin typeface="Helvetica Neue"/>
                <a:ea typeface="Helvetica Neue"/>
                <a:cs typeface="Helvetica Neue"/>
                <a:sym typeface="Helvetica Neue"/>
              </a:rPr>
              <a:t>int</a:t>
            </a:r>
            <a:r>
              <a:rPr lang="en-US" sz="2400" dirty="0">
                <a:effectLst/>
                <a:latin typeface="Helvetica Neue"/>
                <a:ea typeface="Helvetica Neue"/>
                <a:cs typeface="Helvetica Neue"/>
                <a:sym typeface="Helvetica Neue"/>
              </a:rPr>
              <a:t> Method(</a:t>
            </a:r>
            <a:r>
              <a:rPr lang="en-US" sz="2400" dirty="0" err="1">
                <a:effectLst/>
                <a:latin typeface="Helvetica Neue"/>
                <a:ea typeface="Helvetica Neue"/>
                <a:cs typeface="Helvetica Neue"/>
                <a:sym typeface="Helvetica Neue"/>
              </a:rPr>
              <a:t>int</a:t>
            </a:r>
            <a:r>
              <a:rPr lang="en-US" sz="2400" dirty="0">
                <a:effectLst/>
                <a:latin typeface="Helvetica Neue"/>
                <a:ea typeface="Helvetica Neue"/>
                <a:cs typeface="Helvetica Neue"/>
                <a:sym typeface="Helvetica Neue"/>
              </a:rPr>
              <a:t> x){</a:t>
            </a:r>
            <a:br>
              <a:rPr lang="en-US" sz="2400" dirty="0">
                <a:effectLst/>
                <a:latin typeface="Helvetica Neue"/>
                <a:ea typeface="Helvetica Neue"/>
                <a:cs typeface="Helvetica Neue"/>
                <a:sym typeface="Helvetica Neue"/>
              </a:rPr>
            </a:br>
            <a:r>
              <a:rPr lang="en-US" sz="2400" dirty="0">
                <a:effectLst/>
                <a:latin typeface="Helvetica Neue"/>
                <a:ea typeface="Helvetica Neue"/>
                <a:cs typeface="Helvetica Neue"/>
                <a:sym typeface="Helvetica Neue"/>
              </a:rPr>
              <a:t>return x *2;</a:t>
            </a:r>
            <a:br>
              <a:rPr lang="en-US" sz="2400" dirty="0">
                <a:effectLst/>
                <a:latin typeface="Helvetica Neue"/>
                <a:ea typeface="Helvetica Neue"/>
                <a:cs typeface="Helvetica Neue"/>
                <a:sym typeface="Helvetica Neue"/>
              </a:rPr>
            </a:br>
            <a:r>
              <a:rPr lang="en-US" sz="2400" dirty="0">
                <a:effectLst/>
                <a:latin typeface="Helvetica Neue"/>
                <a:ea typeface="Helvetica Neue"/>
                <a:cs typeface="Helvetica Neue"/>
                <a:sym typeface="Helvetica Neue"/>
              </a:rPr>
              <a:t>}</a:t>
            </a:r>
            <a:br>
              <a:rPr lang="en-US" sz="2400" dirty="0">
                <a:effectLst/>
                <a:latin typeface="Helvetica Neue"/>
                <a:ea typeface="Helvetica Neue"/>
                <a:cs typeface="Helvetica Neue"/>
                <a:sym typeface="Helvetica Neue"/>
              </a:rPr>
            </a:br>
            <a:r>
              <a:rPr lang="en-US" sz="2400" dirty="0">
                <a:effectLst/>
                <a:latin typeface="Helvetica Neue"/>
                <a:ea typeface="Helvetica Neue"/>
                <a:cs typeface="Helvetica Neue"/>
                <a:sym typeface="Helvetica Neue"/>
              </a:rPr>
              <a:t>This can be used as x=&gt;x*2</a:t>
            </a:r>
          </a:p>
          <a:p>
            <a:r>
              <a:rPr lang="en-US" dirty="0"/>
              <a:t>Another Example:</a:t>
            </a:r>
          </a:p>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Helvetica Neue"/>
                <a:ea typeface="Helvetica Neue"/>
                <a:cs typeface="Helvetica Neue"/>
                <a:sym typeface="Helvetica Neue"/>
              </a:rPr>
              <a:t>(Person person) =&gt; </a:t>
            </a:r>
            <a:r>
              <a:rPr lang="en-US" sz="2200" dirty="0" err="1">
                <a:effectLst/>
                <a:latin typeface="Helvetica Neue"/>
                <a:ea typeface="Helvetica Neue"/>
                <a:cs typeface="Helvetica Neue"/>
                <a:sym typeface="Helvetica Neue"/>
              </a:rPr>
              <a:t>person.FirstName</a:t>
            </a:r>
            <a:r>
              <a:rPr lang="en-US" sz="2200" dirty="0">
                <a:effectLst/>
                <a:latin typeface="Helvetica Neue"/>
                <a:ea typeface="Helvetica Neue"/>
                <a:cs typeface="Helvetica Neue"/>
                <a:sym typeface="Helvetica Neue"/>
              </a:rPr>
              <a:t> == “John”</a:t>
            </a:r>
          </a:p>
          <a:p>
            <a:endParaRPr lang="en-US" dirty="0"/>
          </a:p>
        </p:txBody>
      </p:sp>
    </p:spTree>
    <p:extLst>
      <p:ext uri="{BB962C8B-B14F-4D97-AF65-F5344CB8AC3E}">
        <p14:creationId xmlns:p14="http://schemas.microsoft.com/office/powerpoint/2010/main" val="152161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err="1"/>
              <a:t>Readonly</a:t>
            </a:r>
            <a:r>
              <a:rPr lang="en-US" dirty="0"/>
              <a:t>: prevents field from being change, can only be initialized at run time</a:t>
            </a:r>
          </a:p>
          <a:p>
            <a:endParaRPr lang="en-US" dirty="0"/>
          </a:p>
        </p:txBody>
      </p:sp>
    </p:spTree>
    <p:extLst>
      <p:ext uri="{BB962C8B-B14F-4D97-AF65-F5344CB8AC3E}">
        <p14:creationId xmlns:p14="http://schemas.microsoft.com/office/powerpoint/2010/main" val="3057188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1" i="0" dirty="0" err="1">
                <a:effectLst/>
                <a:latin typeface="Helvetica Neue"/>
                <a:ea typeface="Helvetica Neue"/>
                <a:cs typeface="Helvetica Neue"/>
                <a:sym typeface="Helvetica Neue"/>
              </a:rPr>
              <a:t>Readonly</a:t>
            </a:r>
            <a:r>
              <a:rPr lang="en-US" sz="2200" b="0" i="0" dirty="0">
                <a:effectLst/>
                <a:latin typeface="Helvetica Neue"/>
                <a:ea typeface="Helvetica Neue"/>
                <a:cs typeface="Helvetica Neue"/>
                <a:sym typeface="Helvetica Neue"/>
              </a:rPr>
              <a:t> prevents fields from being changed. </a:t>
            </a:r>
            <a:r>
              <a:rPr lang="en-US" sz="2200" b="0" i="0" dirty="0" err="1">
                <a:effectLst/>
                <a:latin typeface="Helvetica Neue"/>
                <a:ea typeface="Helvetica Neue"/>
                <a:cs typeface="Helvetica Neue"/>
                <a:sym typeface="Helvetica Neue"/>
              </a:rPr>
              <a:t>Readonly</a:t>
            </a:r>
            <a:r>
              <a:rPr lang="en-US" sz="2200" b="0" i="0" dirty="0">
                <a:effectLst/>
                <a:latin typeface="Helvetica Neue"/>
                <a:ea typeface="Helvetica Neue"/>
                <a:cs typeface="Helvetica Neue"/>
                <a:sym typeface="Helvetica Neue"/>
              </a:rPr>
              <a:t> fields can be initialized at </a:t>
            </a:r>
            <a:r>
              <a:rPr lang="en-US" sz="2200" b="0" i="0">
                <a:effectLst/>
                <a:latin typeface="Helvetica Neue"/>
                <a:ea typeface="Helvetica Neue"/>
                <a:cs typeface="Helvetica Neue"/>
                <a:sym typeface="Helvetica Neue"/>
              </a:rPr>
              <a:t>runtime. Attempts </a:t>
            </a:r>
            <a:r>
              <a:rPr lang="en-US" sz="2200" b="0" i="0" dirty="0">
                <a:effectLst/>
                <a:latin typeface="Helvetica Neue"/>
                <a:ea typeface="Helvetica Neue"/>
                <a:cs typeface="Helvetica Neue"/>
                <a:sym typeface="Helvetica Neue"/>
              </a:rPr>
              <a:t>to change them later are disallowed.</a:t>
            </a:r>
            <a:endParaRPr lang="en-US" dirty="0"/>
          </a:p>
        </p:txBody>
      </p:sp>
    </p:spTree>
    <p:extLst>
      <p:ext uri="{BB962C8B-B14F-4D97-AF65-F5344CB8AC3E}">
        <p14:creationId xmlns:p14="http://schemas.microsoft.com/office/powerpoint/2010/main" val="304727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09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8359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1092200"/>
            <a:ext cx="9525000" cy="11506200"/>
          </a:xfrm>
          <a:prstGeom prst="rect">
            <a:avLst/>
          </a:prstGeom>
          <a:ln w="9525">
            <a:round/>
          </a:ln>
        </p:spPr>
        <p:txBody>
          <a:bodyPr lIns="91439" tIns="45719" rIns="91439" bIns="45719" anchor="t">
            <a:noAutofit/>
          </a:bodyPr>
          <a:lstStyle/>
          <a:p>
            <a:endParaRPr dirty="0"/>
          </a:p>
        </p:txBody>
      </p:sp>
      <p:sp>
        <p:nvSpPr>
          <p:cNvPr id="39" name="Shape 39"/>
          <p:cNvSpPr>
            <a:spLocks noGrp="1"/>
          </p:cNvSpPr>
          <p:nvPr>
            <p:ph type="title"/>
          </p:nvPr>
        </p:nvSpPr>
        <p:spPr>
          <a:xfrm>
            <a:off x="1473200" y="1803400"/>
            <a:ext cx="9639300" cy="4927600"/>
          </a:xfrm>
          <a:prstGeom prst="rect">
            <a:avLst/>
          </a:prstGeom>
        </p:spPr>
        <p:txBody>
          <a:bodyPr anchor="b"/>
          <a:lstStyle/>
          <a:p>
            <a:r>
              <a:t>Title Text</a:t>
            </a:r>
          </a:p>
        </p:txBody>
      </p:sp>
      <p:sp>
        <p:nvSpPr>
          <p:cNvPr id="40" name="Shape 40"/>
          <p:cNvSpPr>
            <a:spLocks noGrp="1"/>
          </p:cNvSpPr>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dirty="0"/>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dirty="0"/>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buBlip>
                <a:blip r:embed="rId13"/>
              </a:buBlip>
            </a:lvl1pPr>
            <a:lvl2pPr>
              <a:buBlip>
                <a:blip r:embed="rId13"/>
              </a:buBlip>
            </a:lvl2pPr>
            <a:lvl3pPr>
              <a:buBlip>
                <a:blip r:embed="rId13"/>
              </a:buBlip>
            </a:lvl3pPr>
            <a:lvl4pPr>
              <a:buBlip>
                <a:blip r:embed="rId13"/>
              </a:buBlip>
            </a:lvl4pPr>
            <a:lvl5pPr>
              <a:buBlip>
                <a:blip r:embed="rId13"/>
              </a:buBlip>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pic>
        <p:nvPicPr>
          <p:cNvPr id="5" name="Picture 4"/>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973" t="20921" r="26192" b="35956"/>
          <a:stretch/>
        </p:blipFill>
        <p:spPr>
          <a:xfrm>
            <a:off x="22352000" y="11709400"/>
            <a:ext cx="1778000" cy="16764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ctrTitle"/>
          </p:nvPr>
        </p:nvSpPr>
        <p:spPr>
          <a:xfrm>
            <a:off x="6590334" y="8236384"/>
            <a:ext cx="11203332" cy="1037791"/>
          </a:xfrm>
          <a:prstGeom prst="rect">
            <a:avLst/>
          </a:prstGeom>
        </p:spPr>
        <p:txBody>
          <a:bodyPr>
            <a:normAutofit fontScale="90000"/>
          </a:bodyPr>
          <a:lstStyle>
            <a:lvl1pPr algn="ctr" defTabSz="511809">
              <a:defRPr sz="6200">
                <a:effectLst>
                  <a:outerShdw blurRad="31496" dist="23622" dir="5400000" rotWithShape="0">
                    <a:srgbClr val="000000"/>
                  </a:outerShdw>
                </a:effectLst>
              </a:defRPr>
            </a:lvl1pPr>
          </a:lstStyle>
          <a:p>
            <a:r>
              <a:rPr lang="en-US" dirty="0"/>
              <a:t>C# Concurrency</a:t>
            </a:r>
            <a:endParaRPr dirty="0"/>
          </a:p>
        </p:txBody>
      </p:sp>
      <p:pic>
        <p:nvPicPr>
          <p:cNvPr id="121" name="image3.png"/>
          <p:cNvPicPr>
            <a:picLocks noChangeAspect="1"/>
          </p:cNvPicPr>
          <p:nvPr/>
        </p:nvPicPr>
        <p:blipFill>
          <a:blip r:embed="rId3"/>
          <a:stretch>
            <a:fillRect/>
          </a:stretch>
        </p:blipFill>
        <p:spPr>
          <a:xfrm>
            <a:off x="4098207" y="5372088"/>
            <a:ext cx="16187586" cy="297182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Task &amp; Thread</a:t>
            </a:r>
          </a:p>
        </p:txBody>
      </p:sp>
      <p:sp>
        <p:nvSpPr>
          <p:cNvPr id="3" name="Text Placeholder 2"/>
          <p:cNvSpPr>
            <a:spLocks noGrp="1"/>
          </p:cNvSpPr>
          <p:nvPr>
            <p:ph type="body" idx="1"/>
          </p:nvPr>
        </p:nvSpPr>
        <p:spPr/>
        <p:txBody>
          <a:bodyPr/>
          <a:lstStyle/>
          <a:p>
            <a:r>
              <a:rPr lang="en-US" dirty="0"/>
              <a:t>A </a:t>
            </a:r>
            <a:r>
              <a:rPr lang="en-US" dirty="0">
                <a:solidFill>
                  <a:srgbClr val="92D050"/>
                </a:solidFill>
              </a:rPr>
              <a:t>task</a:t>
            </a:r>
            <a:r>
              <a:rPr lang="en-US" dirty="0"/>
              <a:t> is something you want done, whereas a </a:t>
            </a:r>
            <a:r>
              <a:rPr lang="en-US" dirty="0">
                <a:solidFill>
                  <a:srgbClr val="92D050"/>
                </a:solidFill>
              </a:rPr>
              <a:t>thread</a:t>
            </a:r>
            <a:r>
              <a:rPr lang="en-US" dirty="0"/>
              <a:t> is a possible worker to perform the given </a:t>
            </a:r>
            <a:r>
              <a:rPr lang="en-US" dirty="0">
                <a:solidFill>
                  <a:srgbClr val="92D050"/>
                </a:solidFill>
              </a:rPr>
              <a:t>task</a:t>
            </a:r>
            <a:r>
              <a:rPr lang="en-US" dirty="0"/>
              <a:t>.</a:t>
            </a:r>
          </a:p>
          <a:p>
            <a:r>
              <a:rPr lang="en-US" dirty="0"/>
              <a:t>As mentioned, a </a:t>
            </a:r>
            <a:r>
              <a:rPr lang="en-US" dirty="0">
                <a:solidFill>
                  <a:srgbClr val="92D050"/>
                </a:solidFill>
              </a:rPr>
              <a:t>task</a:t>
            </a:r>
            <a:r>
              <a:rPr lang="en-US" dirty="0"/>
              <a:t> is an </a:t>
            </a:r>
            <a:r>
              <a:rPr lang="en-US" dirty="0">
                <a:solidFill>
                  <a:srgbClr val="92D050"/>
                </a:solidFill>
              </a:rPr>
              <a:t>asynchronous</a:t>
            </a:r>
            <a:r>
              <a:rPr lang="en-US" dirty="0"/>
              <a:t> operation. </a:t>
            </a:r>
            <a:r>
              <a:rPr lang="en-US">
                <a:solidFill>
                  <a:srgbClr val="92D050"/>
                </a:solidFill>
              </a:rPr>
              <a:t>Tasks</a:t>
            </a:r>
            <a:r>
              <a:rPr lang="en-US"/>
              <a:t> </a:t>
            </a:r>
            <a:r>
              <a:rPr lang="en-US" dirty="0"/>
              <a:t>are used to complete the </a:t>
            </a:r>
            <a:r>
              <a:rPr lang="en-US" dirty="0">
                <a:solidFill>
                  <a:srgbClr val="92D050"/>
                </a:solidFill>
              </a:rPr>
              <a:t>asynchronous</a:t>
            </a:r>
            <a:r>
              <a:rPr lang="en-US" dirty="0"/>
              <a:t> operations by breaking up the work and assigning it to different </a:t>
            </a:r>
            <a:r>
              <a:rPr lang="en-US" dirty="0">
                <a:solidFill>
                  <a:srgbClr val="92D050"/>
                </a:solidFill>
              </a:rPr>
              <a:t>threads</a:t>
            </a:r>
            <a:r>
              <a:rPr lang="en-US" dirty="0"/>
              <a:t>.</a:t>
            </a:r>
          </a:p>
          <a:p>
            <a:r>
              <a:rPr lang="en-US" dirty="0"/>
              <a:t>Not every </a:t>
            </a:r>
            <a:r>
              <a:rPr lang="en-US" dirty="0">
                <a:solidFill>
                  <a:srgbClr val="92D050"/>
                </a:solidFill>
              </a:rPr>
              <a:t>task</a:t>
            </a:r>
            <a:r>
              <a:rPr lang="en-US" dirty="0"/>
              <a:t> needs a new </a:t>
            </a:r>
            <a:r>
              <a:rPr lang="en-US" dirty="0">
                <a:solidFill>
                  <a:srgbClr val="92D050"/>
                </a:solidFill>
              </a:rPr>
              <a:t>thread</a:t>
            </a:r>
            <a:r>
              <a:rPr lang="en-US" dirty="0"/>
              <a:t>, but rather, it is possible to use existing </a:t>
            </a:r>
            <a:r>
              <a:rPr lang="en-US" dirty="0">
                <a:solidFill>
                  <a:srgbClr val="92D050"/>
                </a:solidFill>
              </a:rPr>
              <a:t>threads</a:t>
            </a:r>
            <a:r>
              <a:rPr lang="en-US" dirty="0"/>
              <a:t>.</a:t>
            </a:r>
          </a:p>
        </p:txBody>
      </p:sp>
    </p:spTree>
    <p:extLst>
      <p:ext uri="{BB962C8B-B14F-4D97-AF65-F5344CB8AC3E}">
        <p14:creationId xmlns:p14="http://schemas.microsoft.com/office/powerpoint/2010/main" val="16791797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3" name="Text Placeholder 2"/>
          <p:cNvSpPr>
            <a:spLocks noGrp="1"/>
          </p:cNvSpPr>
          <p:nvPr>
            <p:ph type="body" idx="1"/>
          </p:nvPr>
        </p:nvSpPr>
        <p:spPr>
          <a:xfrm>
            <a:off x="1473200" y="10450286"/>
            <a:ext cx="21437600" cy="1487714"/>
          </a:xfrm>
        </p:spPr>
        <p:txBody>
          <a:bodyPr>
            <a:normAutofit lnSpcReduction="10000"/>
          </a:bodyPr>
          <a:lstStyle/>
          <a:p>
            <a:r>
              <a:rPr lang="en-US" dirty="0" err="1">
                <a:solidFill>
                  <a:srgbClr val="FFC000"/>
                </a:solidFill>
              </a:rPr>
              <a:t>Process.Start</a:t>
            </a:r>
            <a:r>
              <a:rPr lang="en-US" dirty="0">
                <a:solidFill>
                  <a:srgbClr val="FFC000"/>
                </a:solidFill>
              </a:rPr>
              <a:t>(</a:t>
            </a:r>
            <a:r>
              <a:rPr lang="en-US" dirty="0"/>
              <a:t>string</a:t>
            </a:r>
            <a:r>
              <a:rPr lang="en-US" dirty="0">
                <a:solidFill>
                  <a:srgbClr val="FFC000"/>
                </a:solidFill>
              </a:rPr>
              <a:t>)</a:t>
            </a:r>
            <a:r>
              <a:rPr lang="en-US" dirty="0"/>
              <a:t> starts the process resource of the application file. The resource becomes a new process component</a:t>
            </a:r>
          </a:p>
        </p:txBody>
      </p:sp>
      <p:sp>
        <p:nvSpPr>
          <p:cNvPr id="4" name="TextBox 3"/>
          <p:cNvSpPr txBox="1"/>
          <p:nvPr/>
        </p:nvSpPr>
        <p:spPr>
          <a:xfrm>
            <a:off x="1473200" y="3059723"/>
            <a:ext cx="20081632" cy="6740307"/>
          </a:xfrm>
          <a:prstGeom prst="rect">
            <a:avLst/>
          </a:prstGeom>
          <a:noFill/>
        </p:spPr>
        <p:txBody>
          <a:bodyPr wrap="square" rtlCol="0">
            <a:spAutoFit/>
          </a:bodyPr>
          <a:lstStyle/>
          <a:p>
            <a:pPr algn="l"/>
            <a:r>
              <a:rPr lang="en-US" sz="4800" dirty="0"/>
              <a:t>private void </a:t>
            </a:r>
            <a:r>
              <a:rPr lang="en-US" sz="4800" dirty="0" err="1"/>
              <a:t>RunAllTheThings</a:t>
            </a:r>
            <a:r>
              <a:rPr lang="en-US" sz="4800" dirty="0"/>
              <a:t>() {</a:t>
            </a:r>
          </a:p>
          <a:p>
            <a:pPr algn="l"/>
            <a:r>
              <a:rPr lang="en-US" sz="4800" dirty="0"/>
              <a:t>    try {</a:t>
            </a:r>
          </a:p>
          <a:p>
            <a:pPr algn="l"/>
            <a:r>
              <a:rPr lang="en-US" sz="4800" dirty="0"/>
              <a:t>        </a:t>
            </a:r>
            <a:r>
              <a:rPr lang="en-US" sz="4800" dirty="0" err="1">
                <a:solidFill>
                  <a:srgbClr val="FFC000"/>
                </a:solidFill>
              </a:rPr>
              <a:t>Process.Start</a:t>
            </a:r>
            <a:r>
              <a:rPr lang="en-US" sz="4800" dirty="0">
                <a:solidFill>
                  <a:srgbClr val="FFC000"/>
                </a:solidFill>
              </a:rPr>
              <a:t>(</a:t>
            </a:r>
            <a:r>
              <a:rPr lang="en-US" sz="4800" dirty="0"/>
              <a:t>“C:\\HaxLogs.txt”</a:t>
            </a:r>
            <a:r>
              <a:rPr lang="en-US" sz="4800" dirty="0">
                <a:solidFill>
                  <a:srgbClr val="FFC000"/>
                </a:solidFill>
              </a:rPr>
              <a:t>);</a:t>
            </a:r>
          </a:p>
          <a:p>
            <a:pPr algn="l"/>
            <a:r>
              <a:rPr lang="en-US" sz="4800" dirty="0"/>
              <a:t>        </a:t>
            </a:r>
            <a:r>
              <a:rPr lang="en-US" sz="4800" dirty="0" err="1">
                <a:solidFill>
                  <a:srgbClr val="FFC000"/>
                </a:solidFill>
              </a:rPr>
              <a:t>Process.Start</a:t>
            </a:r>
            <a:r>
              <a:rPr lang="en-US" sz="4800" dirty="0">
                <a:solidFill>
                  <a:srgbClr val="FFC000"/>
                </a:solidFill>
              </a:rPr>
              <a:t>(</a:t>
            </a:r>
            <a:r>
              <a:rPr lang="en-US" sz="4800" dirty="0"/>
              <a:t>“C:\\Python35\\python.exe”</a:t>
            </a:r>
            <a:r>
              <a:rPr lang="en-US" sz="4800" dirty="0">
                <a:solidFill>
                  <a:srgbClr val="FFC000"/>
                </a:solidFill>
              </a:rPr>
              <a:t>);</a:t>
            </a:r>
          </a:p>
          <a:p>
            <a:pPr algn="l"/>
            <a:r>
              <a:rPr lang="en-US" sz="4800" dirty="0"/>
              <a:t>    }</a:t>
            </a:r>
          </a:p>
          <a:p>
            <a:pPr algn="l"/>
            <a:r>
              <a:rPr lang="en-US" sz="4800" dirty="0"/>
              <a:t>    catch (Exception e) {</a:t>
            </a:r>
          </a:p>
          <a:p>
            <a:pPr algn="l"/>
            <a:r>
              <a:rPr lang="en-US" sz="4800" dirty="0"/>
              <a:t>        </a:t>
            </a:r>
            <a:r>
              <a:rPr lang="en-US" sz="4800" dirty="0" err="1"/>
              <a:t>Console.WriteLine</a:t>
            </a:r>
            <a:r>
              <a:rPr lang="en-US" sz="4800" dirty="0"/>
              <a:t>(</a:t>
            </a:r>
            <a:r>
              <a:rPr lang="en-US" sz="4800" dirty="0" err="1"/>
              <a:t>e.Message</a:t>
            </a:r>
            <a:r>
              <a:rPr lang="en-US" sz="4800" dirty="0"/>
              <a:t>);</a:t>
            </a:r>
          </a:p>
          <a:p>
            <a:pPr algn="l"/>
            <a:r>
              <a:rPr lang="en-US" sz="4800" dirty="0"/>
              <a:t>    }</a:t>
            </a:r>
          </a:p>
          <a:p>
            <a:pPr algn="l"/>
            <a:r>
              <a:rPr lang="en-US" sz="4800" dirty="0"/>
              <a:t>}</a:t>
            </a:r>
          </a:p>
        </p:txBody>
      </p:sp>
    </p:spTree>
    <p:extLst>
      <p:ext uri="{BB962C8B-B14F-4D97-AF65-F5344CB8AC3E}">
        <p14:creationId xmlns:p14="http://schemas.microsoft.com/office/powerpoint/2010/main" val="19747955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a:t>
            </a:r>
          </a:p>
        </p:txBody>
      </p:sp>
      <p:sp>
        <p:nvSpPr>
          <p:cNvPr id="3" name="Text Placeholder 2"/>
          <p:cNvSpPr>
            <a:spLocks noGrp="1"/>
          </p:cNvSpPr>
          <p:nvPr>
            <p:ph type="body" idx="1"/>
          </p:nvPr>
        </p:nvSpPr>
        <p:spPr/>
        <p:txBody>
          <a:bodyPr/>
          <a:lstStyle/>
          <a:p>
            <a:r>
              <a:rPr lang="en-US" sz="5400" kern="1200" dirty="0">
                <a:solidFill>
                  <a:schemeClr val="tx1"/>
                </a:solidFill>
                <a:effectLst/>
              </a:rPr>
              <a:t>Restricts code from being executed by more than one </a:t>
            </a:r>
            <a:r>
              <a:rPr lang="en-US" sz="5400" kern="1200" dirty="0">
                <a:solidFill>
                  <a:srgbClr val="92D050"/>
                </a:solidFill>
                <a:effectLst/>
              </a:rPr>
              <a:t>thread</a:t>
            </a:r>
            <a:r>
              <a:rPr lang="en-US" sz="5400" kern="1200" dirty="0">
                <a:solidFill>
                  <a:schemeClr val="tx1"/>
                </a:solidFill>
                <a:effectLst/>
              </a:rPr>
              <a:t> at a time. </a:t>
            </a:r>
          </a:p>
          <a:p>
            <a:r>
              <a:rPr lang="en-US" sz="5400" kern="1200" dirty="0">
                <a:solidFill>
                  <a:schemeClr val="tx1"/>
                </a:solidFill>
                <a:effectLst/>
              </a:rPr>
              <a:t>Ensures one </a:t>
            </a:r>
            <a:r>
              <a:rPr lang="en-US" sz="5400" kern="1200" dirty="0">
                <a:solidFill>
                  <a:srgbClr val="92D050"/>
                </a:solidFill>
                <a:effectLst/>
              </a:rPr>
              <a:t>thread</a:t>
            </a:r>
            <a:r>
              <a:rPr lang="en-US" sz="5400" kern="1200" dirty="0">
                <a:solidFill>
                  <a:schemeClr val="tx1"/>
                </a:solidFill>
                <a:effectLst/>
              </a:rPr>
              <a:t> doesn’t enter a </a:t>
            </a:r>
            <a:r>
              <a:rPr lang="en-US" sz="5400" kern="1200" dirty="0">
                <a:solidFill>
                  <a:srgbClr val="92D050"/>
                </a:solidFill>
                <a:effectLst/>
              </a:rPr>
              <a:t>critical section </a:t>
            </a:r>
            <a:r>
              <a:rPr lang="en-US" sz="5400" kern="1200" dirty="0">
                <a:solidFill>
                  <a:schemeClr val="tx1"/>
                </a:solidFill>
                <a:effectLst/>
              </a:rPr>
              <a:t>while another </a:t>
            </a:r>
            <a:r>
              <a:rPr lang="en-US" sz="5400" kern="1200" dirty="0">
                <a:solidFill>
                  <a:srgbClr val="92D050"/>
                </a:solidFill>
                <a:effectLst/>
              </a:rPr>
              <a:t>thread</a:t>
            </a:r>
            <a:r>
              <a:rPr lang="en-US" sz="5400" kern="1200" dirty="0">
                <a:solidFill>
                  <a:schemeClr val="tx1"/>
                </a:solidFill>
                <a:effectLst/>
              </a:rPr>
              <a:t> is in the </a:t>
            </a:r>
            <a:r>
              <a:rPr lang="en-US" sz="5400" kern="1200" dirty="0">
                <a:solidFill>
                  <a:srgbClr val="92D050"/>
                </a:solidFill>
                <a:effectLst/>
              </a:rPr>
              <a:t>critical section</a:t>
            </a:r>
          </a:p>
        </p:txBody>
      </p:sp>
    </p:spTree>
    <p:extLst>
      <p:ext uri="{BB962C8B-B14F-4D97-AF65-F5344CB8AC3E}">
        <p14:creationId xmlns:p14="http://schemas.microsoft.com/office/powerpoint/2010/main" val="8500261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a:t>
            </a:r>
          </a:p>
        </p:txBody>
      </p:sp>
      <p:sp>
        <p:nvSpPr>
          <p:cNvPr id="3" name="Text Placeholder 2"/>
          <p:cNvSpPr>
            <a:spLocks noGrp="1"/>
          </p:cNvSpPr>
          <p:nvPr>
            <p:ph type="body" idx="1"/>
          </p:nvPr>
        </p:nvSpPr>
        <p:spPr>
          <a:xfrm>
            <a:off x="900690" y="3676160"/>
            <a:ext cx="9858829" cy="8039100"/>
          </a:xfrm>
        </p:spPr>
        <p:txBody>
          <a:bodyPr/>
          <a:lstStyle/>
          <a:p>
            <a:r>
              <a:rPr lang="en-US" sz="5400" kern="1200" dirty="0">
                <a:solidFill>
                  <a:schemeClr val="tx1"/>
                </a:solidFill>
                <a:effectLst/>
              </a:rPr>
              <a:t>Only one thread can get into </a:t>
            </a:r>
            <a:r>
              <a:rPr lang="en-US" sz="5400" kern="1200" dirty="0" err="1">
                <a:solidFill>
                  <a:schemeClr val="tx1"/>
                </a:solidFill>
                <a:effectLst/>
              </a:rPr>
              <a:t>person.SitIn</a:t>
            </a:r>
            <a:r>
              <a:rPr lang="en-US" sz="5400" kern="1200" dirty="0">
                <a:solidFill>
                  <a:schemeClr val="tx1"/>
                </a:solidFill>
                <a:effectLst/>
              </a:rPr>
              <a:t>(chair) at one time. We don’t want to have a thread with </a:t>
            </a:r>
            <a:r>
              <a:rPr lang="en-US" sz="5400" kern="1200" dirty="0" err="1">
                <a:solidFill>
                  <a:schemeClr val="tx1"/>
                </a:solidFill>
                <a:effectLst/>
              </a:rPr>
              <a:t>person.SitIn</a:t>
            </a:r>
            <a:r>
              <a:rPr lang="en-US" sz="5400" kern="1200" dirty="0">
                <a:solidFill>
                  <a:schemeClr val="tx1"/>
                </a:solidFill>
                <a:effectLst/>
              </a:rPr>
              <a:t>(chair) happening before the first thread sits up.</a:t>
            </a:r>
          </a:p>
          <a:p>
            <a:endParaRPr lang="en-US" dirty="0"/>
          </a:p>
        </p:txBody>
      </p:sp>
      <p:pic>
        <p:nvPicPr>
          <p:cNvPr id="5" name="Picture 4"/>
          <p:cNvPicPr>
            <a:picLocks noChangeAspect="1"/>
          </p:cNvPicPr>
          <p:nvPr/>
        </p:nvPicPr>
        <p:blipFill>
          <a:blip r:embed="rId3"/>
          <a:stretch>
            <a:fillRect/>
          </a:stretch>
        </p:blipFill>
        <p:spPr>
          <a:xfrm>
            <a:off x="11332029" y="2553677"/>
            <a:ext cx="11125711" cy="9544538"/>
          </a:xfrm>
          <a:prstGeom prst="rect">
            <a:avLst/>
          </a:prstGeom>
        </p:spPr>
      </p:pic>
      <p:pic>
        <p:nvPicPr>
          <p:cNvPr id="4" name="Picture 5" descr="A close up of a logo&#10;&#10;Description generated with very high confidence">
            <a:extLst>
              <a:ext uri="{FF2B5EF4-FFF2-40B4-BE49-F238E27FC236}">
                <a16:creationId xmlns:a16="http://schemas.microsoft.com/office/drawing/2014/main" id="{4E727E4E-2CFD-4418-BF8D-B8C31E05EF80}"/>
              </a:ext>
            </a:extLst>
          </p:cNvPr>
          <p:cNvPicPr>
            <a:picLocks noChangeAspect="1"/>
          </p:cNvPicPr>
          <p:nvPr/>
        </p:nvPicPr>
        <p:blipFill>
          <a:blip r:embed="rId4"/>
          <a:stretch>
            <a:fillRect/>
          </a:stretch>
        </p:blipFill>
        <p:spPr>
          <a:xfrm>
            <a:off x="18634529" y="4156075"/>
            <a:ext cx="2925988" cy="704849"/>
          </a:xfrm>
          <a:prstGeom prst="rect">
            <a:avLst/>
          </a:prstGeom>
        </p:spPr>
      </p:pic>
    </p:spTree>
    <p:extLst>
      <p:ext uri="{BB962C8B-B14F-4D97-AF65-F5344CB8AC3E}">
        <p14:creationId xmlns:p14="http://schemas.microsoft.com/office/powerpoint/2010/main" val="261037331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a:t>
            </a:r>
          </a:p>
        </p:txBody>
      </p:sp>
      <p:sp>
        <p:nvSpPr>
          <p:cNvPr id="3" name="Text Placeholder 2"/>
          <p:cNvSpPr>
            <a:spLocks noGrp="1"/>
          </p:cNvSpPr>
          <p:nvPr>
            <p:ph type="body" idx="1"/>
          </p:nvPr>
        </p:nvSpPr>
        <p:spPr/>
        <p:txBody>
          <a:bodyPr/>
          <a:lstStyle/>
          <a:p>
            <a:r>
              <a:rPr lang="en-US" sz="5400" kern="1200" dirty="0">
                <a:solidFill>
                  <a:srgbClr val="92D050"/>
                </a:solidFill>
                <a:effectLst/>
              </a:rPr>
              <a:t>Semaphore</a:t>
            </a:r>
            <a:r>
              <a:rPr lang="en-US" sz="5400" kern="1200" dirty="0">
                <a:solidFill>
                  <a:schemeClr val="tx1"/>
                </a:solidFill>
                <a:effectLst/>
              </a:rPr>
              <a:t> limits the number of </a:t>
            </a:r>
            <a:r>
              <a:rPr lang="en-US" sz="5400" kern="1200" dirty="0">
                <a:solidFill>
                  <a:srgbClr val="92D050"/>
                </a:solidFill>
                <a:effectLst/>
              </a:rPr>
              <a:t>threads</a:t>
            </a:r>
            <a:r>
              <a:rPr lang="en-US" sz="5400" kern="1200" dirty="0">
                <a:solidFill>
                  <a:schemeClr val="tx1"/>
                </a:solidFill>
                <a:effectLst/>
              </a:rPr>
              <a:t> that can access a resource or pool of resources concurrently.</a:t>
            </a:r>
          </a:p>
          <a:p>
            <a:r>
              <a:rPr lang="en-US" sz="5400" kern="1200" dirty="0">
                <a:solidFill>
                  <a:schemeClr val="tx1"/>
                </a:solidFill>
                <a:effectLst/>
              </a:rPr>
              <a:t>Think of it as a bouncer at a nightclub. There are a dedicated number of people allowed in the club at once. If the club is full, no one can enter until a person leaves.</a:t>
            </a:r>
          </a:p>
          <a:p>
            <a:r>
              <a:rPr lang="en-US" sz="5400" kern="1200" dirty="0">
                <a:solidFill>
                  <a:schemeClr val="tx1"/>
                </a:solidFill>
                <a:effectLst/>
              </a:rPr>
              <a:t>A semaphore will prevent a task or thread to enter until another task or thread gets released</a:t>
            </a:r>
          </a:p>
        </p:txBody>
      </p:sp>
    </p:spTree>
    <p:extLst>
      <p:ext uri="{BB962C8B-B14F-4D97-AF65-F5344CB8AC3E}">
        <p14:creationId xmlns:p14="http://schemas.microsoft.com/office/powerpoint/2010/main" val="211460195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a:t>
            </a:r>
          </a:p>
        </p:txBody>
      </p:sp>
      <p:sp>
        <p:nvSpPr>
          <p:cNvPr id="3" name="Text Placeholder 2"/>
          <p:cNvSpPr>
            <a:spLocks noGrp="1"/>
          </p:cNvSpPr>
          <p:nvPr>
            <p:ph type="body" idx="1"/>
          </p:nvPr>
        </p:nvSpPr>
        <p:spPr>
          <a:xfrm>
            <a:off x="362856" y="3263363"/>
            <a:ext cx="10993139" cy="8039100"/>
          </a:xfrm>
        </p:spPr>
        <p:txBody>
          <a:bodyPr>
            <a:normAutofit fontScale="70000" lnSpcReduction="20000"/>
          </a:bodyPr>
          <a:lstStyle/>
          <a:p>
            <a:r>
              <a:rPr lang="en-US" sz="5400" kern="1200" dirty="0">
                <a:solidFill>
                  <a:srgbClr val="FFC000"/>
                </a:solidFill>
                <a:effectLst/>
              </a:rPr>
              <a:t>Semaphore(</a:t>
            </a:r>
            <a:r>
              <a:rPr lang="en-US" sz="5400" kern="1200" err="1">
                <a:solidFill>
                  <a:srgbClr val="FFC000"/>
                </a:solidFill>
                <a:effectLst/>
              </a:rPr>
              <a:t>int</a:t>
            </a:r>
            <a:r>
              <a:rPr lang="en-US" sz="5400" kern="1200" dirty="0">
                <a:solidFill>
                  <a:srgbClr val="FFC000"/>
                </a:solidFill>
                <a:effectLst/>
              </a:rPr>
              <a:t>, </a:t>
            </a:r>
            <a:r>
              <a:rPr lang="en-US" sz="5400" kern="1200" err="1">
                <a:solidFill>
                  <a:srgbClr val="FFC000"/>
                </a:solidFill>
                <a:effectLst/>
              </a:rPr>
              <a:t>int</a:t>
            </a:r>
            <a:r>
              <a:rPr lang="en-US" sz="5400" kern="1200" dirty="0">
                <a:solidFill>
                  <a:srgbClr val="FFC000"/>
                </a:solidFill>
                <a:effectLst/>
              </a:rPr>
              <a:t>) </a:t>
            </a:r>
            <a:r>
              <a:rPr lang="en-US" sz="5400" kern="1200" dirty="0">
                <a:solidFill>
                  <a:schemeClr val="tx1"/>
                </a:solidFill>
                <a:effectLst/>
              </a:rPr>
              <a:t>specifies the initial number of entries and the max number of concurrent entries</a:t>
            </a:r>
          </a:p>
          <a:p>
            <a:r>
              <a:rPr lang="en-US" sz="5400" kern="1200" err="1">
                <a:solidFill>
                  <a:srgbClr val="FFC000"/>
                </a:solidFill>
                <a:effectLst/>
              </a:rPr>
              <a:t>semaphore.WaitOne</a:t>
            </a:r>
            <a:r>
              <a:rPr lang="en-US" sz="5400" kern="1200" dirty="0">
                <a:solidFill>
                  <a:srgbClr val="FFC000"/>
                </a:solidFill>
                <a:effectLst/>
              </a:rPr>
              <a:t>() </a:t>
            </a:r>
            <a:r>
              <a:rPr lang="en-US" sz="5400" kern="1200" dirty="0">
                <a:solidFill>
                  <a:schemeClr val="tx1"/>
                </a:solidFill>
                <a:effectLst/>
              </a:rPr>
              <a:t>threads enter critical section using this method. Calling thread </a:t>
            </a:r>
            <a:r>
              <a:rPr lang="en-US" sz="5400" kern="1200">
                <a:solidFill>
                  <a:schemeClr val="tx1"/>
                </a:solidFill>
                <a:effectLst/>
              </a:rPr>
              <a:t>enters only if current count member variable on Semaphore is greater than </a:t>
            </a:r>
            <a:r>
              <a:rPr lang="en-US" sz="5400" kern="1200" dirty="0">
                <a:solidFill>
                  <a:schemeClr val="tx1"/>
                </a:solidFill>
                <a:effectLst/>
              </a:rPr>
              <a:t>0.</a:t>
            </a:r>
          </a:p>
          <a:p>
            <a:r>
              <a:rPr lang="en-US" sz="5400" kern="1200" err="1">
                <a:solidFill>
                  <a:srgbClr val="FFC000"/>
                </a:solidFill>
                <a:effectLst/>
              </a:rPr>
              <a:t>semaphore.Release</a:t>
            </a:r>
            <a:r>
              <a:rPr lang="en-US" sz="5400" kern="1200" dirty="0">
                <a:solidFill>
                  <a:srgbClr val="FFC000"/>
                </a:solidFill>
                <a:effectLst/>
              </a:rPr>
              <a:t>() </a:t>
            </a:r>
            <a:r>
              <a:rPr lang="en-US" sz="5400" kern="1200" dirty="0">
                <a:solidFill>
                  <a:schemeClr val="tx1"/>
                </a:solidFill>
                <a:effectLst/>
              </a:rPr>
              <a:t>exits the semaphore and returns the previous count, which allows threads to enter the critical section</a:t>
            </a:r>
          </a:p>
          <a:p>
            <a:r>
              <a:rPr lang="en-US" sz="5400" kern="1200" dirty="0">
                <a:solidFill>
                  <a:schemeClr val="tx1"/>
                </a:solidFill>
                <a:effectLst/>
              </a:rPr>
              <a:t>In our example, a limit of 3 can sit on the couch but no more than that.</a:t>
            </a:r>
            <a:endParaRPr lang="en-US" dirty="0"/>
          </a:p>
        </p:txBody>
      </p:sp>
      <p:pic>
        <p:nvPicPr>
          <p:cNvPr id="6" name="Picture 5"/>
          <p:cNvPicPr>
            <a:picLocks noChangeAspect="1"/>
          </p:cNvPicPr>
          <p:nvPr/>
        </p:nvPicPr>
        <p:blipFill>
          <a:blip r:embed="rId3"/>
          <a:stretch>
            <a:fillRect/>
          </a:stretch>
        </p:blipFill>
        <p:spPr>
          <a:xfrm>
            <a:off x="11496672" y="2070100"/>
            <a:ext cx="10485892" cy="10425628"/>
          </a:xfrm>
          <a:prstGeom prst="rect">
            <a:avLst/>
          </a:prstGeom>
        </p:spPr>
      </p:pic>
    </p:spTree>
    <p:extLst>
      <p:ext uri="{BB962C8B-B14F-4D97-AF65-F5344CB8AC3E}">
        <p14:creationId xmlns:p14="http://schemas.microsoft.com/office/powerpoint/2010/main" val="217481739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0354-D380-43D7-AC9E-00E33914AD87}"/>
              </a:ext>
            </a:extLst>
          </p:cNvPr>
          <p:cNvSpPr>
            <a:spLocks noGrp="1"/>
          </p:cNvSpPr>
          <p:nvPr>
            <p:ph type="title"/>
          </p:nvPr>
        </p:nvSpPr>
        <p:spPr/>
        <p:txBody>
          <a:bodyPr>
            <a:normAutofit/>
          </a:bodyPr>
          <a:lstStyle/>
          <a:p>
            <a:r>
              <a:rPr lang="en-US" sz="8200" dirty="0"/>
              <a:t>When to Use Synchronous Methods – ASP.NET</a:t>
            </a:r>
          </a:p>
        </p:txBody>
      </p:sp>
      <p:sp>
        <p:nvSpPr>
          <p:cNvPr id="3" name="Text Placeholder 2">
            <a:extLst>
              <a:ext uri="{FF2B5EF4-FFF2-40B4-BE49-F238E27FC236}">
                <a16:creationId xmlns:a16="http://schemas.microsoft.com/office/drawing/2014/main" id="{EFCA753B-B1F4-4A5C-A4A1-0BB891EFF20C}"/>
              </a:ext>
            </a:extLst>
          </p:cNvPr>
          <p:cNvSpPr>
            <a:spLocks noGrp="1"/>
          </p:cNvSpPr>
          <p:nvPr>
            <p:ph type="body" idx="1"/>
          </p:nvPr>
        </p:nvSpPr>
        <p:spPr>
          <a:xfrm>
            <a:off x="1473200" y="2838450"/>
            <a:ext cx="21437600" cy="8039100"/>
          </a:xfrm>
        </p:spPr>
        <p:txBody>
          <a:bodyPr/>
          <a:lstStyle/>
          <a:p>
            <a:r>
              <a:rPr lang="en-US" dirty="0">
                <a:effectLst/>
              </a:rPr>
              <a:t>The operations are simple or short-running.</a:t>
            </a:r>
          </a:p>
          <a:p>
            <a:r>
              <a:rPr lang="en-US" dirty="0">
                <a:effectLst/>
              </a:rPr>
              <a:t>Simplicity is more important than efficiency.</a:t>
            </a:r>
          </a:p>
          <a:p>
            <a:r>
              <a:rPr lang="en-US" dirty="0">
                <a:effectLst/>
              </a:rPr>
              <a:t>The operations are primarily CPU operations instead of operations that involve extensive disk or network overhead. Using asynchronous action methods on CPU-bound operations provides no benefits and results in more overhead.</a:t>
            </a:r>
          </a:p>
        </p:txBody>
      </p:sp>
      <p:sp>
        <p:nvSpPr>
          <p:cNvPr id="4" name="TextBox 3">
            <a:extLst>
              <a:ext uri="{FF2B5EF4-FFF2-40B4-BE49-F238E27FC236}">
                <a16:creationId xmlns:a16="http://schemas.microsoft.com/office/drawing/2014/main" id="{2B1C828D-560C-4DD8-90CF-4AF3126115CD}"/>
              </a:ext>
            </a:extLst>
          </p:cNvPr>
          <p:cNvSpPr txBox="1"/>
          <p:nvPr/>
        </p:nvSpPr>
        <p:spPr>
          <a:xfrm>
            <a:off x="446578" y="11702038"/>
            <a:ext cx="66591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Source:</a:t>
            </a:r>
            <a:r>
              <a:rPr kumimoji="0" lang="en-US" sz="2400" b="0" i="0" u="none" strike="noStrike" cap="none" spc="0" normalizeH="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 </a:t>
            </a:r>
            <a:r>
              <a:rPr lang="en-US" sz="2400" dirty="0"/>
              <a:t>docs.microsoft.com</a:t>
            </a:r>
            <a:endParaRPr kumimoji="0" lang="en-US" sz="2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Tree>
    <p:extLst>
      <p:ext uri="{BB962C8B-B14F-4D97-AF65-F5344CB8AC3E}">
        <p14:creationId xmlns:p14="http://schemas.microsoft.com/office/powerpoint/2010/main" val="307582116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0354-D380-43D7-AC9E-00E33914AD87}"/>
              </a:ext>
            </a:extLst>
          </p:cNvPr>
          <p:cNvSpPr>
            <a:spLocks noGrp="1"/>
          </p:cNvSpPr>
          <p:nvPr>
            <p:ph type="title"/>
          </p:nvPr>
        </p:nvSpPr>
        <p:spPr/>
        <p:txBody>
          <a:bodyPr>
            <a:normAutofit/>
          </a:bodyPr>
          <a:lstStyle/>
          <a:p>
            <a:r>
              <a:rPr lang="en-US" sz="8000" dirty="0"/>
              <a:t>When to Use Asynchronous Methods – ASP.NET</a:t>
            </a:r>
          </a:p>
        </p:txBody>
      </p:sp>
      <p:sp>
        <p:nvSpPr>
          <p:cNvPr id="3" name="Text Placeholder 2">
            <a:extLst>
              <a:ext uri="{FF2B5EF4-FFF2-40B4-BE49-F238E27FC236}">
                <a16:creationId xmlns:a16="http://schemas.microsoft.com/office/drawing/2014/main" id="{EFCA753B-B1F4-4A5C-A4A1-0BB891EFF20C}"/>
              </a:ext>
            </a:extLst>
          </p:cNvPr>
          <p:cNvSpPr>
            <a:spLocks noGrp="1"/>
          </p:cNvSpPr>
          <p:nvPr>
            <p:ph type="body" idx="1"/>
          </p:nvPr>
        </p:nvSpPr>
        <p:spPr/>
        <p:txBody>
          <a:bodyPr>
            <a:normAutofit fontScale="85000" lnSpcReduction="20000"/>
          </a:bodyPr>
          <a:lstStyle/>
          <a:p>
            <a:r>
              <a:rPr lang="en-US" dirty="0">
                <a:effectLst/>
              </a:rPr>
              <a:t>You're calling services that can be consumed through asynchronous methods, and you're using .NET 4.5 or higher.</a:t>
            </a:r>
          </a:p>
          <a:p>
            <a:r>
              <a:rPr lang="en-US" dirty="0">
                <a:effectLst/>
              </a:rPr>
              <a:t>The operations are network-bound or I/O-bound instead of CPU-bound.</a:t>
            </a:r>
          </a:p>
          <a:p>
            <a:r>
              <a:rPr lang="en-US" dirty="0">
                <a:effectLst/>
              </a:rPr>
              <a:t>Parallelism is more important than simplicity of code.</a:t>
            </a:r>
          </a:p>
          <a:p>
            <a:r>
              <a:rPr lang="en-US" dirty="0">
                <a:effectLst/>
              </a:rPr>
              <a:t>You want to provide a mechanism that lets users cancel a long-running request.</a:t>
            </a:r>
          </a:p>
          <a:p>
            <a:r>
              <a:rPr lang="en-US" dirty="0">
                <a:effectLst/>
              </a:rPr>
              <a:t>When the benefit of switching threads outweighs the cost of the context switch. In general, you should make a method asynchronous if the synchronous method waits on the ASP.NET request thread while doing no work. By making the call asynchronous, the ASP.NET request thread is not stalled doing no work while it waits for the web service request to complete.</a:t>
            </a:r>
            <a:endParaRPr lang="en-US" dirty="0"/>
          </a:p>
        </p:txBody>
      </p:sp>
      <p:sp>
        <p:nvSpPr>
          <p:cNvPr id="4" name="TextBox 3">
            <a:extLst>
              <a:ext uri="{FF2B5EF4-FFF2-40B4-BE49-F238E27FC236}">
                <a16:creationId xmlns:a16="http://schemas.microsoft.com/office/drawing/2014/main" id="{D53B7C22-58AC-4599-B825-0D79410F368B}"/>
              </a:ext>
            </a:extLst>
          </p:cNvPr>
          <p:cNvSpPr txBox="1"/>
          <p:nvPr/>
        </p:nvSpPr>
        <p:spPr>
          <a:xfrm>
            <a:off x="217978" y="12346275"/>
            <a:ext cx="66591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Source:</a:t>
            </a:r>
            <a:r>
              <a:rPr kumimoji="0" lang="en-US" sz="2400" b="0" i="0" u="none" strike="noStrike" cap="none" spc="0" normalizeH="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 </a:t>
            </a:r>
            <a:r>
              <a:rPr lang="en-US" sz="2400" dirty="0"/>
              <a:t>docs.microsoft.com</a:t>
            </a:r>
            <a:endParaRPr kumimoji="0" lang="en-US" sz="2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Tree>
    <p:extLst>
      <p:ext uri="{BB962C8B-B14F-4D97-AF65-F5344CB8AC3E}">
        <p14:creationId xmlns:p14="http://schemas.microsoft.com/office/powerpoint/2010/main" val="9240040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Programming</a:t>
            </a:r>
          </a:p>
        </p:txBody>
      </p:sp>
      <p:sp>
        <p:nvSpPr>
          <p:cNvPr id="3" name="Text Placeholder 2"/>
          <p:cNvSpPr>
            <a:spLocks noGrp="1"/>
          </p:cNvSpPr>
          <p:nvPr>
            <p:ph type="body" idx="1"/>
          </p:nvPr>
        </p:nvSpPr>
        <p:spPr>
          <a:xfrm>
            <a:off x="1345184" y="3271990"/>
            <a:ext cx="19043280" cy="2190496"/>
          </a:xfrm>
        </p:spPr>
        <p:txBody>
          <a:bodyPr/>
          <a:lstStyle/>
          <a:p>
            <a:r>
              <a:rPr lang="en-US" dirty="0"/>
              <a:t>In </a:t>
            </a:r>
            <a:r>
              <a:rPr lang="en-US" dirty="0">
                <a:solidFill>
                  <a:srgbClr val="92D050"/>
                </a:solidFill>
              </a:rPr>
              <a:t>Synchronous Programming</a:t>
            </a:r>
            <a:r>
              <a:rPr lang="en-US" dirty="0"/>
              <a:t>, a function call must complete before returning to the caller.</a:t>
            </a:r>
          </a:p>
        </p:txBody>
      </p:sp>
      <p:sp>
        <p:nvSpPr>
          <p:cNvPr id="4" name="TextBox 3"/>
          <p:cNvSpPr txBox="1"/>
          <p:nvPr/>
        </p:nvSpPr>
        <p:spPr>
          <a:xfrm>
            <a:off x="1906293" y="5655404"/>
            <a:ext cx="15478369" cy="7232749"/>
          </a:xfrm>
          <a:prstGeom prst="rect">
            <a:avLst/>
          </a:prstGeom>
          <a:noFill/>
        </p:spPr>
        <p:txBody>
          <a:bodyPr wrap="square" rtlCol="0">
            <a:spAutoFit/>
          </a:bodyPr>
          <a:lstStyle/>
          <a:p>
            <a:pPr algn="l"/>
            <a:r>
              <a:rPr lang="en-US" dirty="0"/>
              <a:t>private void </a:t>
            </a:r>
            <a:r>
              <a:rPr lang="en-US" dirty="0" err="1"/>
              <a:t>DoMorningRoutine</a:t>
            </a:r>
            <a:r>
              <a:rPr lang="en-US" dirty="0"/>
              <a:t>() {</a:t>
            </a:r>
          </a:p>
          <a:p>
            <a:pPr algn="l"/>
            <a:r>
              <a:rPr lang="en-US" dirty="0"/>
              <a:t>    </a:t>
            </a:r>
            <a:r>
              <a:rPr lang="en-US" dirty="0">
                <a:solidFill>
                  <a:schemeClr val="accent4">
                    <a:lumMod val="60000"/>
                    <a:lumOff val="40000"/>
                  </a:schemeClr>
                </a:solidFill>
              </a:rPr>
              <a:t>Coffee </a:t>
            </a:r>
            <a:r>
              <a:rPr lang="en-US" dirty="0" err="1">
                <a:solidFill>
                  <a:schemeClr val="accent4">
                    <a:lumMod val="60000"/>
                    <a:lumOff val="40000"/>
                  </a:schemeClr>
                </a:solidFill>
              </a:rPr>
              <a:t>coffee</a:t>
            </a:r>
            <a:r>
              <a:rPr lang="en-US" dirty="0">
                <a:solidFill>
                  <a:schemeClr val="accent4">
                    <a:lumMod val="60000"/>
                    <a:lumOff val="40000"/>
                  </a:schemeClr>
                </a:solidFill>
              </a:rPr>
              <a:t> = </a:t>
            </a:r>
            <a:r>
              <a:rPr lang="en-US" dirty="0" err="1">
                <a:solidFill>
                  <a:schemeClr val="accent4">
                    <a:lumMod val="60000"/>
                    <a:lumOff val="40000"/>
                  </a:schemeClr>
                </a:solidFill>
              </a:rPr>
              <a:t>MakeCoffee</a:t>
            </a:r>
            <a:r>
              <a:rPr lang="en-US" dirty="0">
                <a:solidFill>
                  <a:schemeClr val="accent4">
                    <a:lumMod val="60000"/>
                    <a:lumOff val="40000"/>
                  </a:schemeClr>
                </a:solidFill>
              </a:rPr>
              <a:t>(); //Takes forever</a:t>
            </a:r>
          </a:p>
          <a:p>
            <a:pPr algn="l"/>
            <a:r>
              <a:rPr lang="en-US" dirty="0"/>
              <a:t>    </a:t>
            </a:r>
            <a:r>
              <a:rPr lang="en-US" dirty="0" err="1"/>
              <a:t>DrinkCoffee</a:t>
            </a:r>
            <a:r>
              <a:rPr lang="en-US" dirty="0"/>
              <a:t>(coffee);</a:t>
            </a:r>
          </a:p>
          <a:p>
            <a:pPr algn="l"/>
            <a:r>
              <a:rPr lang="en-US" dirty="0"/>
              <a:t>    </a:t>
            </a:r>
            <a:r>
              <a:rPr lang="en-US" dirty="0" err="1">
                <a:solidFill>
                  <a:schemeClr val="accent4">
                    <a:lumMod val="60000"/>
                    <a:lumOff val="40000"/>
                  </a:schemeClr>
                </a:solidFill>
              </a:rPr>
              <a:t>GetReady</a:t>
            </a:r>
            <a:r>
              <a:rPr lang="en-US" dirty="0">
                <a:solidFill>
                  <a:schemeClr val="accent4">
                    <a:lumMod val="60000"/>
                    <a:lumOff val="40000"/>
                  </a:schemeClr>
                </a:solidFill>
              </a:rPr>
              <a:t>(); //Bathroom isn’t free</a:t>
            </a:r>
          </a:p>
          <a:p>
            <a:pPr algn="l"/>
            <a:r>
              <a:rPr lang="en-US" dirty="0"/>
              <a:t>    </a:t>
            </a:r>
            <a:r>
              <a:rPr lang="en-US" dirty="0" err="1"/>
              <a:t>EatCereal</a:t>
            </a:r>
            <a:r>
              <a:rPr lang="en-US" dirty="0"/>
              <a:t>();</a:t>
            </a:r>
          </a:p>
          <a:p>
            <a:pPr algn="l"/>
            <a:r>
              <a:rPr lang="en-US"/>
              <a:t>    Read();</a:t>
            </a:r>
            <a:endParaRPr lang="en-US" dirty="0"/>
          </a:p>
          <a:p>
            <a:pPr algn="l"/>
            <a:r>
              <a:rPr lang="en-US" dirty="0"/>
              <a:t>    </a:t>
            </a:r>
            <a:r>
              <a:rPr lang="en-US" dirty="0" err="1">
                <a:solidFill>
                  <a:schemeClr val="accent4">
                    <a:lumMod val="60000"/>
                    <a:lumOff val="40000"/>
                  </a:schemeClr>
                </a:solidFill>
              </a:rPr>
              <a:t>GoToWork</a:t>
            </a:r>
            <a:r>
              <a:rPr lang="en-US" dirty="0">
                <a:solidFill>
                  <a:schemeClr val="accent4">
                    <a:lumMod val="60000"/>
                    <a:lumOff val="40000"/>
                  </a:schemeClr>
                </a:solidFill>
              </a:rPr>
              <a:t>(); //You’re late</a:t>
            </a:r>
          </a:p>
          <a:p>
            <a:pPr algn="l"/>
            <a:r>
              <a:rPr lang="en-US" dirty="0"/>
              <a:t>}</a:t>
            </a:r>
          </a:p>
        </p:txBody>
      </p:sp>
    </p:spTree>
    <p:extLst>
      <p:ext uri="{BB962C8B-B14F-4D97-AF65-F5344CB8AC3E}">
        <p14:creationId xmlns:p14="http://schemas.microsoft.com/office/powerpoint/2010/main" val="12974747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Programming</a:t>
            </a:r>
          </a:p>
        </p:txBody>
      </p:sp>
      <p:sp>
        <p:nvSpPr>
          <p:cNvPr id="3" name="Text Placeholder 2"/>
          <p:cNvSpPr>
            <a:spLocks noGrp="1"/>
          </p:cNvSpPr>
          <p:nvPr>
            <p:ph type="body" idx="1"/>
          </p:nvPr>
        </p:nvSpPr>
        <p:spPr/>
        <p:txBody>
          <a:bodyPr/>
          <a:lstStyle/>
          <a:p>
            <a:r>
              <a:rPr lang="en-US" dirty="0">
                <a:solidFill>
                  <a:srgbClr val="92D050"/>
                </a:solidFill>
              </a:rPr>
              <a:t>Asynchronous programming </a:t>
            </a:r>
            <a:r>
              <a:rPr lang="en-US" dirty="0"/>
              <a:t>is doing multiple tasks at once</a:t>
            </a:r>
          </a:p>
          <a:p>
            <a:r>
              <a:rPr lang="en-US" dirty="0">
                <a:solidFill>
                  <a:srgbClr val="92D050"/>
                </a:solidFill>
              </a:rPr>
              <a:t>Asynchronous Programming</a:t>
            </a:r>
            <a:r>
              <a:rPr lang="en-US" dirty="0"/>
              <a:t>: When a function is called, program execution continues to the next line without waiting for the function to complete.</a:t>
            </a:r>
          </a:p>
          <a:p>
            <a:r>
              <a:rPr lang="en-US" dirty="0">
                <a:solidFill>
                  <a:srgbClr val="92D050"/>
                </a:solidFill>
              </a:rPr>
              <a:t>Task</a:t>
            </a:r>
            <a:r>
              <a:rPr lang="en-US" dirty="0"/>
              <a:t> represents an asynchronous operation</a:t>
            </a:r>
          </a:p>
        </p:txBody>
      </p:sp>
    </p:spTree>
    <p:extLst>
      <p:ext uri="{BB962C8B-B14F-4D97-AF65-F5344CB8AC3E}">
        <p14:creationId xmlns:p14="http://schemas.microsoft.com/office/powerpoint/2010/main" val="28658885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Programming</a:t>
            </a:r>
          </a:p>
        </p:txBody>
      </p:sp>
      <p:sp>
        <p:nvSpPr>
          <p:cNvPr id="3" name="Text Placeholder 2"/>
          <p:cNvSpPr>
            <a:spLocks noGrp="1"/>
          </p:cNvSpPr>
          <p:nvPr>
            <p:ph type="body" idx="1"/>
          </p:nvPr>
        </p:nvSpPr>
        <p:spPr/>
        <p:txBody>
          <a:bodyPr>
            <a:normAutofit/>
          </a:bodyPr>
          <a:lstStyle/>
          <a:p>
            <a:r>
              <a:rPr lang="en-US" dirty="0" err="1">
                <a:solidFill>
                  <a:srgbClr val="92D050"/>
                </a:solidFill>
              </a:rPr>
              <a:t>async</a:t>
            </a:r>
            <a:r>
              <a:rPr lang="en-US" dirty="0"/>
              <a:t> and </a:t>
            </a:r>
            <a:r>
              <a:rPr lang="en-US" dirty="0">
                <a:solidFill>
                  <a:srgbClr val="92D050"/>
                </a:solidFill>
              </a:rPr>
              <a:t>await</a:t>
            </a:r>
            <a:r>
              <a:rPr lang="en-US" dirty="0"/>
              <a:t> is how we can handle multiple tasks using the </a:t>
            </a:r>
            <a:r>
              <a:rPr lang="en-US" dirty="0">
                <a:solidFill>
                  <a:srgbClr val="92D050"/>
                </a:solidFill>
              </a:rPr>
              <a:t>Task Parallel Library</a:t>
            </a:r>
            <a:r>
              <a:rPr lang="en-US" dirty="0"/>
              <a:t> without interacting with threads</a:t>
            </a:r>
          </a:p>
          <a:p>
            <a:pPr lvl="1"/>
            <a:r>
              <a:rPr lang="en-US" dirty="0">
                <a:solidFill>
                  <a:srgbClr val="92D050"/>
                </a:solidFill>
              </a:rPr>
              <a:t>Task Parallel Library</a:t>
            </a:r>
            <a:r>
              <a:rPr lang="en-US" dirty="0"/>
              <a:t>: simplifies process of adding concurrency to applications. It is </a:t>
            </a:r>
            <a:r>
              <a:rPr lang="en-US" dirty="0">
                <a:effectLst/>
              </a:rPr>
              <a:t>a set of APIs for running tasks asynchronously and in parallel</a:t>
            </a:r>
          </a:p>
        </p:txBody>
      </p:sp>
    </p:spTree>
    <p:extLst>
      <p:ext uri="{BB962C8B-B14F-4D97-AF65-F5344CB8AC3E}">
        <p14:creationId xmlns:p14="http://schemas.microsoft.com/office/powerpoint/2010/main" val="41625606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endParaRPr lang="en-US" dirty="0"/>
          </a:p>
        </p:txBody>
      </p:sp>
      <p:sp>
        <p:nvSpPr>
          <p:cNvPr id="3" name="Text Placeholder 2"/>
          <p:cNvSpPr>
            <a:spLocks noGrp="1"/>
          </p:cNvSpPr>
          <p:nvPr>
            <p:ph type="body" idx="1"/>
          </p:nvPr>
        </p:nvSpPr>
        <p:spPr/>
        <p:txBody>
          <a:bodyPr>
            <a:normAutofit fontScale="92500" lnSpcReduction="20000"/>
          </a:bodyPr>
          <a:lstStyle/>
          <a:p>
            <a:r>
              <a:rPr lang="en-US" err="1">
                <a:solidFill>
                  <a:srgbClr val="92D050"/>
                </a:solidFill>
              </a:rPr>
              <a:t>async</a:t>
            </a:r>
            <a:r>
              <a:rPr lang="en-US" dirty="0"/>
              <a:t> keyword is used to declare an </a:t>
            </a:r>
            <a:r>
              <a:rPr lang="en-US" dirty="0">
                <a:solidFill>
                  <a:srgbClr val="92D050"/>
                </a:solidFill>
              </a:rPr>
              <a:t>asynchronous</a:t>
            </a:r>
            <a:r>
              <a:rPr lang="en-US" dirty="0"/>
              <a:t> method that </a:t>
            </a:r>
            <a:r>
              <a:rPr lang="en-US" b="1" i="1" dirty="0"/>
              <a:t>returns </a:t>
            </a:r>
            <a:r>
              <a:rPr lang="en-US" dirty="0"/>
              <a:t>a </a:t>
            </a:r>
            <a:r>
              <a:rPr lang="en-US" dirty="0">
                <a:solidFill>
                  <a:srgbClr val="92D050"/>
                </a:solidFill>
              </a:rPr>
              <a:t>Task</a:t>
            </a:r>
            <a:r>
              <a:rPr lang="en-US" dirty="0"/>
              <a:t> object. It informs the compiler we want to use the </a:t>
            </a:r>
            <a:r>
              <a:rPr lang="en-US" dirty="0">
                <a:solidFill>
                  <a:srgbClr val="92D050"/>
                </a:solidFill>
              </a:rPr>
              <a:t>asynchronous</a:t>
            </a:r>
            <a:r>
              <a:rPr lang="en-US" dirty="0"/>
              <a:t> features inside the method.</a:t>
            </a:r>
          </a:p>
          <a:p>
            <a:pPr lvl="1"/>
            <a:r>
              <a:rPr lang="en-US" dirty="0"/>
              <a:t>Use </a:t>
            </a:r>
            <a:r>
              <a:rPr lang="en-US" dirty="0">
                <a:solidFill>
                  <a:srgbClr val="92D050"/>
                </a:solidFill>
              </a:rPr>
              <a:t>Task</a:t>
            </a:r>
            <a:r>
              <a:rPr lang="en-US" dirty="0"/>
              <a:t> when method is void</a:t>
            </a:r>
          </a:p>
          <a:p>
            <a:pPr lvl="1"/>
            <a:r>
              <a:rPr lang="en-US" dirty="0"/>
              <a:t>Use </a:t>
            </a:r>
            <a:r>
              <a:rPr lang="en-US" dirty="0">
                <a:solidFill>
                  <a:srgbClr val="92D050"/>
                </a:solidFill>
              </a:rPr>
              <a:t>Task&lt;T&gt;</a:t>
            </a:r>
            <a:r>
              <a:rPr lang="en-US" dirty="0"/>
              <a:t> when you know the type you are returning</a:t>
            </a:r>
          </a:p>
          <a:p>
            <a:r>
              <a:rPr lang="en-US" err="1">
                <a:solidFill>
                  <a:srgbClr val="92D050"/>
                </a:solidFill>
              </a:rPr>
              <a:t>async</a:t>
            </a:r>
            <a:r>
              <a:rPr lang="en-US" dirty="0">
                <a:solidFill>
                  <a:srgbClr val="92D050"/>
                </a:solidFill>
              </a:rPr>
              <a:t> </a:t>
            </a:r>
            <a:r>
              <a:rPr lang="en-US" dirty="0"/>
              <a:t>only states that we intend to use the </a:t>
            </a:r>
            <a:r>
              <a:rPr lang="en-US" dirty="0">
                <a:solidFill>
                  <a:srgbClr val="92D050"/>
                </a:solidFill>
              </a:rPr>
              <a:t>await</a:t>
            </a:r>
            <a:r>
              <a:rPr lang="en-US" dirty="0"/>
              <a:t> keyword</a:t>
            </a:r>
          </a:p>
          <a:p>
            <a:r>
              <a:rPr lang="en-US" err="1">
                <a:solidFill>
                  <a:srgbClr val="92D050"/>
                </a:solidFill>
              </a:rPr>
              <a:t>async</a:t>
            </a:r>
            <a:r>
              <a:rPr lang="en-US" dirty="0"/>
              <a:t> methods run synchronously until it encounters the </a:t>
            </a:r>
            <a:r>
              <a:rPr lang="en-US" dirty="0">
                <a:solidFill>
                  <a:srgbClr val="92D050"/>
                </a:solidFill>
              </a:rPr>
              <a:t>await</a:t>
            </a:r>
            <a:r>
              <a:rPr lang="en-US" dirty="0"/>
              <a:t> keyword</a:t>
            </a:r>
          </a:p>
          <a:p>
            <a:pPr lvl="1"/>
            <a:r>
              <a:rPr lang="en-US" dirty="0"/>
              <a:t>There are many built-in methods with an </a:t>
            </a:r>
            <a:r>
              <a:rPr lang="en-US" err="1">
                <a:solidFill>
                  <a:srgbClr val="92D050"/>
                </a:solidFill>
              </a:rPr>
              <a:t>async</a:t>
            </a:r>
            <a:r>
              <a:rPr lang="en-US" dirty="0"/>
              <a:t> version.</a:t>
            </a:r>
          </a:p>
          <a:p>
            <a:endParaRPr lang="en-US" dirty="0"/>
          </a:p>
        </p:txBody>
      </p:sp>
    </p:spTree>
    <p:extLst>
      <p:ext uri="{BB962C8B-B14F-4D97-AF65-F5344CB8AC3E}">
        <p14:creationId xmlns:p14="http://schemas.microsoft.com/office/powerpoint/2010/main" val="2673526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Await</a:t>
            </a:r>
          </a:p>
        </p:txBody>
      </p:sp>
      <p:sp>
        <p:nvSpPr>
          <p:cNvPr id="3" name="Text Placeholder 2"/>
          <p:cNvSpPr>
            <a:spLocks noGrp="1"/>
          </p:cNvSpPr>
          <p:nvPr>
            <p:ph type="body" idx="1"/>
          </p:nvPr>
        </p:nvSpPr>
        <p:spPr/>
        <p:txBody>
          <a:bodyPr>
            <a:normAutofit fontScale="92500" lnSpcReduction="10000"/>
          </a:bodyPr>
          <a:lstStyle/>
          <a:p>
            <a:r>
              <a:rPr lang="en-US" dirty="0">
                <a:solidFill>
                  <a:srgbClr val="92D050"/>
                </a:solidFill>
              </a:rPr>
              <a:t>await</a:t>
            </a:r>
            <a:r>
              <a:rPr lang="en-US" dirty="0"/>
              <a:t> </a:t>
            </a:r>
            <a:r>
              <a:rPr lang="en-US" dirty="0">
                <a:solidFill>
                  <a:srgbClr val="FF0000"/>
                </a:solidFill>
              </a:rPr>
              <a:t>does not </a:t>
            </a:r>
            <a:r>
              <a:rPr lang="en-US" dirty="0"/>
              <a:t>wait for program execution to complete</a:t>
            </a:r>
          </a:p>
          <a:p>
            <a:r>
              <a:rPr lang="en-US" dirty="0">
                <a:solidFill>
                  <a:srgbClr val="92D050"/>
                </a:solidFill>
              </a:rPr>
              <a:t>await</a:t>
            </a:r>
            <a:r>
              <a:rPr lang="en-US" dirty="0"/>
              <a:t> is a marker for the compiler. Essentially, it is informing the compiler that the operation is expected to take additional time.</a:t>
            </a:r>
          </a:p>
          <a:p>
            <a:r>
              <a:rPr lang="en-US" dirty="0"/>
              <a:t>When the compiler sees the </a:t>
            </a:r>
            <a:r>
              <a:rPr lang="en-US" dirty="0">
                <a:solidFill>
                  <a:srgbClr val="92D050"/>
                </a:solidFill>
              </a:rPr>
              <a:t>await</a:t>
            </a:r>
            <a:r>
              <a:rPr lang="en-US" dirty="0"/>
              <a:t> keyword, it doesn’t block the thread. It instead returns the control to the caller of the method. From there, that method continues doing its thing.</a:t>
            </a:r>
          </a:p>
          <a:p>
            <a:r>
              <a:rPr lang="en-US" dirty="0"/>
              <a:t>Meanwhile, the method marked with the </a:t>
            </a:r>
            <a:r>
              <a:rPr lang="en-US" dirty="0">
                <a:solidFill>
                  <a:srgbClr val="92D050"/>
                </a:solidFill>
              </a:rPr>
              <a:t>await</a:t>
            </a:r>
            <a:r>
              <a:rPr lang="en-US" dirty="0"/>
              <a:t> keyword takes it time to complete, and the run time is aware of this. When this method is completed, run time goes back and executes the rest of the method.</a:t>
            </a:r>
          </a:p>
        </p:txBody>
      </p:sp>
    </p:spTree>
    <p:extLst>
      <p:ext uri="{BB962C8B-B14F-4D97-AF65-F5344CB8AC3E}">
        <p14:creationId xmlns:p14="http://schemas.microsoft.com/office/powerpoint/2010/main" val="71474625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2865582"/>
          </a:xfrm>
        </p:spPr>
        <p:txBody>
          <a:bodyPr/>
          <a:lstStyle/>
          <a:p>
            <a:r>
              <a:rPr lang="en-US" dirty="0"/>
              <a:t>Asynchronous Programming</a:t>
            </a:r>
          </a:p>
        </p:txBody>
      </p:sp>
      <p:pic>
        <p:nvPicPr>
          <p:cNvPr id="4" name="Picture 3"/>
          <p:cNvPicPr>
            <a:picLocks noChangeAspect="1"/>
          </p:cNvPicPr>
          <p:nvPr/>
        </p:nvPicPr>
        <p:blipFill>
          <a:blip r:embed="rId3"/>
          <a:stretch>
            <a:fillRect/>
          </a:stretch>
        </p:blipFill>
        <p:spPr>
          <a:xfrm>
            <a:off x="14672829" y="2883910"/>
            <a:ext cx="9556265" cy="8317490"/>
          </a:xfrm>
          <a:prstGeom prst="rect">
            <a:avLst/>
          </a:prstGeom>
        </p:spPr>
      </p:pic>
      <p:pic>
        <p:nvPicPr>
          <p:cNvPr id="6" name="Picture 5"/>
          <p:cNvPicPr>
            <a:picLocks noChangeAspect="1"/>
          </p:cNvPicPr>
          <p:nvPr/>
        </p:nvPicPr>
        <p:blipFill>
          <a:blip r:embed="rId4"/>
          <a:stretch>
            <a:fillRect/>
          </a:stretch>
        </p:blipFill>
        <p:spPr>
          <a:xfrm>
            <a:off x="725053" y="2883910"/>
            <a:ext cx="13772035" cy="10547946"/>
          </a:xfrm>
          <a:prstGeom prst="rect">
            <a:avLst/>
          </a:prstGeom>
        </p:spPr>
      </p:pic>
    </p:spTree>
    <p:extLst>
      <p:ext uri="{BB962C8B-B14F-4D97-AF65-F5344CB8AC3E}">
        <p14:creationId xmlns:p14="http://schemas.microsoft.com/office/powerpoint/2010/main" val="5227973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Text Placeholder 2"/>
          <p:cNvSpPr>
            <a:spLocks noGrp="1"/>
          </p:cNvSpPr>
          <p:nvPr>
            <p:ph type="body" idx="1"/>
          </p:nvPr>
        </p:nvSpPr>
        <p:spPr/>
        <p:txBody>
          <a:bodyPr/>
          <a:lstStyle/>
          <a:p>
            <a:r>
              <a:rPr lang="en-US" dirty="0"/>
              <a:t>By default, an application uses one thread for all of the processing. This means making object calls, calls to the database, web service calls, and various other actions. As you can imagine, this can take some time.</a:t>
            </a:r>
          </a:p>
          <a:p>
            <a:r>
              <a:rPr lang="en-US" dirty="0"/>
              <a:t>By creating additional threads, the application can perform additional processing, which increases the overall efficiency. </a:t>
            </a:r>
          </a:p>
        </p:txBody>
      </p:sp>
    </p:spTree>
    <p:extLst>
      <p:ext uri="{BB962C8B-B14F-4D97-AF65-F5344CB8AC3E}">
        <p14:creationId xmlns:p14="http://schemas.microsoft.com/office/powerpoint/2010/main" val="40778713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pic>
        <p:nvPicPr>
          <p:cNvPr id="4" name="Picture 3"/>
          <p:cNvPicPr>
            <a:picLocks noChangeAspect="1"/>
          </p:cNvPicPr>
          <p:nvPr/>
        </p:nvPicPr>
        <p:blipFill>
          <a:blip r:embed="rId3"/>
          <a:stretch>
            <a:fillRect/>
          </a:stretch>
        </p:blipFill>
        <p:spPr>
          <a:xfrm>
            <a:off x="11699264" y="3784599"/>
            <a:ext cx="12162750" cy="7276123"/>
          </a:xfrm>
          <a:prstGeom prst="rect">
            <a:avLst/>
          </a:prstGeom>
        </p:spPr>
      </p:pic>
      <p:sp>
        <p:nvSpPr>
          <p:cNvPr id="3" name="Text Placeholder 2"/>
          <p:cNvSpPr>
            <a:spLocks noGrp="1"/>
          </p:cNvSpPr>
          <p:nvPr>
            <p:ph type="body" idx="1"/>
          </p:nvPr>
        </p:nvSpPr>
        <p:spPr>
          <a:xfrm>
            <a:off x="1473200" y="3898900"/>
            <a:ext cx="10087429" cy="8039100"/>
          </a:xfrm>
        </p:spPr>
        <p:txBody>
          <a:bodyPr>
            <a:normAutofit fontScale="77500" lnSpcReduction="20000"/>
          </a:bodyPr>
          <a:lstStyle/>
          <a:p>
            <a:r>
              <a:rPr lang="en-US" dirty="0">
                <a:solidFill>
                  <a:srgbClr val="FFC000"/>
                </a:solidFill>
              </a:rPr>
              <a:t>() =&gt; </a:t>
            </a:r>
            <a:r>
              <a:rPr lang="en-US" dirty="0"/>
              <a:t>is a empty parameter list and a Lambda expression</a:t>
            </a:r>
          </a:p>
          <a:p>
            <a:r>
              <a:rPr lang="en-US" dirty="0" err="1">
                <a:solidFill>
                  <a:srgbClr val="FFC000"/>
                </a:solidFill>
              </a:rPr>
              <a:t>Task.Run</a:t>
            </a:r>
            <a:r>
              <a:rPr lang="en-US" dirty="0">
                <a:solidFill>
                  <a:srgbClr val="FFC000"/>
                </a:solidFill>
              </a:rPr>
              <a:t>() </a:t>
            </a:r>
            <a:r>
              <a:rPr lang="en-US" dirty="0"/>
              <a:t>queues the specified action to run on the thread pool and returns a Task object</a:t>
            </a:r>
          </a:p>
          <a:p>
            <a:r>
              <a:rPr lang="en-US" dirty="0" err="1">
                <a:solidFill>
                  <a:srgbClr val="FFC000"/>
                </a:solidFill>
              </a:rPr>
              <a:t>Task.WaitAll</a:t>
            </a:r>
            <a:r>
              <a:rPr lang="en-US" dirty="0">
                <a:solidFill>
                  <a:srgbClr val="FFC000"/>
                </a:solidFill>
              </a:rPr>
              <a:t>(Task[]) </a:t>
            </a:r>
            <a:r>
              <a:rPr lang="en-US" dirty="0"/>
              <a:t>waits for all of the provided Task objects to complete execution</a:t>
            </a:r>
          </a:p>
          <a:p>
            <a:r>
              <a:rPr lang="en-US" dirty="0" err="1">
                <a:solidFill>
                  <a:srgbClr val="FFC000"/>
                </a:solidFill>
              </a:rPr>
              <a:t>RunGameLogic</a:t>
            </a:r>
            <a:r>
              <a:rPr lang="en-US" dirty="0">
                <a:solidFill>
                  <a:srgbClr val="FFC000"/>
                </a:solidFill>
              </a:rPr>
              <a:t>(input, state) </a:t>
            </a:r>
            <a:r>
              <a:rPr lang="en-US" dirty="0"/>
              <a:t>is now running on threads, which allows getting input and monitoring the state of the server.</a:t>
            </a:r>
          </a:p>
        </p:txBody>
      </p:sp>
    </p:spTree>
    <p:extLst>
      <p:ext uri="{BB962C8B-B14F-4D97-AF65-F5344CB8AC3E}">
        <p14:creationId xmlns:p14="http://schemas.microsoft.com/office/powerpoint/2010/main" val="181903584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1686</TotalTime>
  <Words>1174</Words>
  <Application>Microsoft Office PowerPoint</Application>
  <PresentationFormat>Custom</PresentationFormat>
  <Paragraphs>92</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Helvetica Neue</vt:lpstr>
      <vt:lpstr>Helvetica Neue Light</vt:lpstr>
      <vt:lpstr>Industrial</vt:lpstr>
      <vt:lpstr>C# Concurrency</vt:lpstr>
      <vt:lpstr>Synchronous Programming</vt:lpstr>
      <vt:lpstr>Asynchronous Programming</vt:lpstr>
      <vt:lpstr>Asynchronous Programming</vt:lpstr>
      <vt:lpstr>Async</vt:lpstr>
      <vt:lpstr>Await</vt:lpstr>
      <vt:lpstr>Asynchronous Programming</vt:lpstr>
      <vt:lpstr>Threads</vt:lpstr>
      <vt:lpstr>Threads</vt:lpstr>
      <vt:lpstr>Difference Between Task &amp; Thread</vt:lpstr>
      <vt:lpstr>Processes</vt:lpstr>
      <vt:lpstr>Lock</vt:lpstr>
      <vt:lpstr>Lock</vt:lpstr>
      <vt:lpstr>Semaphore</vt:lpstr>
      <vt:lpstr>Semaphore</vt:lpstr>
      <vt:lpstr>When to Use Synchronous Methods – ASP.NET</vt:lpstr>
      <vt:lpstr>When to Use Asynchronous Methods – ASP.NET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Developer</dc:creator>
  <cp:lastModifiedBy>Michael Heinisch</cp:lastModifiedBy>
  <cp:revision>115</cp:revision>
  <dcterms:modified xsi:type="dcterms:W3CDTF">2020-04-06T20:20:08Z</dcterms:modified>
</cp:coreProperties>
</file>