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8" r:id="rId3"/>
    <p:sldId id="275" r:id="rId4"/>
    <p:sldId id="267" r:id="rId5"/>
    <p:sldId id="262" r:id="rId6"/>
    <p:sldId id="268" r:id="rId7"/>
    <p:sldId id="269" r:id="rId8"/>
    <p:sldId id="270" r:id="rId9"/>
    <p:sldId id="271" r:id="rId10"/>
    <p:sldId id="272" r:id="rId11"/>
    <p:sldId id="273" r:id="rId12"/>
    <p:sldId id="277" r:id="rId13"/>
    <p:sldId id="276" r:id="rId14"/>
    <p:sldId id="274" r:id="rId15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9pPr>
  </p:defaultTextStyle>
  <p:extLs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76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D23AD3B-0525-4DFF-9284-73F06D976074}" v="25" dt="2020-02-12T04:41:21.792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000205">
              <a:alpha val="36000"/>
            </a:srgbClr>
          </a:solidFill>
        </a:fill>
      </a:tcStyle>
    </a:wholeTbl>
    <a:band2H>
      <a:tcTxStyle/>
      <a:tcStyle>
        <a:tcBdr/>
        <a:fill>
          <a:solidFill>
            <a:srgbClr val="676164">
              <a:alpha val="3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noFill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0071EB">
              <a:alpha val="60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top>
          <a:bottom>
            <a:ln w="25400" cap="flat">
              <a:noFill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0071EB">
              <a:alpha val="60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noFill/>
              <a:miter lim="400000"/>
            </a:ln>
          </a:top>
          <a:bottom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0071EB">
              <a:alpha val="60000"/>
            </a:srgbClr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wholeTbl>
    <a:band2H>
      <a:tcTxStyle/>
      <a:tcStyle>
        <a:tcBdr/>
        <a:fill>
          <a:solidFill>
            <a:srgbClr val="676164">
              <a:alpha val="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noFill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noFill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97EB">
              <a:alpha val="75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97EB">
              <a:alpha val="75000"/>
            </a:srgb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94908F">
              <a:alpha val="64999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71E00">
              <a:alpha val="80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2800">
              <a:alpha val="80000"/>
            </a:srgbClr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wholeTbl>
    <a:band2H>
      <a:tcTxStyle/>
      <a:tcStyle>
        <a:tcBdr/>
        <a:fill>
          <a:solidFill>
            <a:srgbClr val="676164">
              <a:alpha val="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B400">
              <a:alpha val="90000"/>
            </a:srgbClr>
          </a:solidFill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B400">
              <a:alpha val="90000"/>
            </a:srgb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676164">
              <a:alpha val="3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27D7D">
              <a:alpha val="64999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27D7D">
              <a:alpha val="64999"/>
            </a:srgbClr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676164">
              <a:alpha val="3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A0A4A8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A0A4A8"/>
              </a:solidFill>
              <a:prstDash val="solid"/>
              <a:miter lim="400000"/>
            </a:ln>
          </a:insideH>
          <a:insideV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5" d="100"/>
          <a:sy n="55" d="100"/>
        </p:scale>
        <p:origin x="636" y="78"/>
      </p:cViewPr>
      <p:guideLst>
        <p:guide orient="horz" pos="432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118" name="Shape 11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14459153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4331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6809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1052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473200" y="1790700"/>
            <a:ext cx="21437600" cy="49276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1473200" y="6845300"/>
            <a:ext cx="21437600" cy="22098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5800">
                <a:solidFill>
                  <a:srgbClr val="73BFFF"/>
                </a:solidFill>
              </a:defRPr>
            </a:lvl1pPr>
            <a:lvl2pPr marL="0" indent="228600">
              <a:spcBef>
                <a:spcPts val="0"/>
              </a:spcBef>
              <a:buSzTx/>
              <a:buNone/>
              <a:defRPr sz="5800">
                <a:solidFill>
                  <a:srgbClr val="73BFFF"/>
                </a:solidFill>
              </a:defRPr>
            </a:lvl2pPr>
            <a:lvl3pPr marL="0" indent="457200">
              <a:spcBef>
                <a:spcPts val="0"/>
              </a:spcBef>
              <a:buSzTx/>
              <a:buNone/>
              <a:defRPr sz="5800">
                <a:solidFill>
                  <a:srgbClr val="73BFFF"/>
                </a:solidFill>
              </a:defRPr>
            </a:lvl3pPr>
            <a:lvl4pPr marL="0" indent="685800">
              <a:spcBef>
                <a:spcPts val="0"/>
              </a:spcBef>
              <a:buSzTx/>
              <a:buNone/>
              <a:defRPr sz="5800">
                <a:solidFill>
                  <a:srgbClr val="73BFFF"/>
                </a:solidFill>
              </a:defRPr>
            </a:lvl4pPr>
            <a:lvl5pPr marL="0" indent="914400">
              <a:spcBef>
                <a:spcPts val="0"/>
              </a:spcBef>
              <a:buSzTx/>
              <a:buNone/>
              <a:defRPr sz="5800">
                <a:solidFill>
                  <a:srgbClr val="73BFFF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3169900" y="1092200"/>
            <a:ext cx="9525000" cy="115062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 dirty="0"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1473200" y="1803400"/>
            <a:ext cx="9639300" cy="49276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1473200" y="6718300"/>
            <a:ext cx="9639300" cy="50927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5800">
                <a:solidFill>
                  <a:srgbClr val="73BFFF"/>
                </a:solidFill>
              </a:defRPr>
            </a:lvl1pPr>
            <a:lvl2pPr marL="0" indent="228600">
              <a:spcBef>
                <a:spcPts val="0"/>
              </a:spcBef>
              <a:buSzTx/>
              <a:buNone/>
              <a:defRPr sz="5800">
                <a:solidFill>
                  <a:srgbClr val="73BFFF"/>
                </a:solidFill>
              </a:defRPr>
            </a:lvl2pPr>
            <a:lvl3pPr marL="0" indent="457200">
              <a:spcBef>
                <a:spcPts val="0"/>
              </a:spcBef>
              <a:buSzTx/>
              <a:buNone/>
              <a:defRPr sz="5800">
                <a:solidFill>
                  <a:srgbClr val="73BFFF"/>
                </a:solidFill>
              </a:defRPr>
            </a:lvl3pPr>
            <a:lvl4pPr marL="0" indent="685800">
              <a:spcBef>
                <a:spcPts val="0"/>
              </a:spcBef>
              <a:buSzTx/>
              <a:buNone/>
              <a:defRPr sz="5800">
                <a:solidFill>
                  <a:srgbClr val="73BFFF"/>
                </a:solidFill>
              </a:defRPr>
            </a:lvl4pPr>
            <a:lvl5pPr marL="0" indent="914400">
              <a:spcBef>
                <a:spcPts val="0"/>
              </a:spcBef>
              <a:buSzTx/>
              <a:buNone/>
              <a:defRPr sz="5800">
                <a:solidFill>
                  <a:srgbClr val="73BFFF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xfrm>
            <a:off x="1473200" y="3898900"/>
            <a:ext cx="21437600" cy="8039100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3169900" y="3302000"/>
            <a:ext cx="9525000" cy="92075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 dirty="0"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1473200" y="3898900"/>
            <a:ext cx="10007600" cy="8039100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/>
        </p:nvSpPr>
        <p:spPr>
          <a:xfrm>
            <a:off x="11493490" y="6373383"/>
            <a:ext cx="1396722" cy="9692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dirty="0"/>
              <a:t>Text</a:t>
            </a:r>
          </a:p>
        </p:txBody>
      </p:sp>
      <p:sp>
        <p:nvSpPr>
          <p:cNvPr id="84" name="Shape 84"/>
          <p:cNvSpPr>
            <a:spLocks noGrp="1"/>
          </p:cNvSpPr>
          <p:nvPr>
            <p:ph type="pic" sz="quarter" idx="13"/>
          </p:nvPr>
        </p:nvSpPr>
        <p:spPr>
          <a:xfrm>
            <a:off x="15798800" y="6870700"/>
            <a:ext cx="7404100" cy="55499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 dirty="0"/>
          </a:p>
        </p:txBody>
      </p:sp>
      <p:sp>
        <p:nvSpPr>
          <p:cNvPr id="85" name="Shape 85"/>
          <p:cNvSpPr>
            <a:spLocks noGrp="1"/>
          </p:cNvSpPr>
          <p:nvPr>
            <p:ph type="pic" sz="quarter" idx="14"/>
          </p:nvPr>
        </p:nvSpPr>
        <p:spPr>
          <a:xfrm>
            <a:off x="15798800" y="952500"/>
            <a:ext cx="7404100" cy="55499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 dirty="0"/>
          </a:p>
        </p:txBody>
      </p:sp>
      <p:sp>
        <p:nvSpPr>
          <p:cNvPr id="86" name="Shape 86"/>
          <p:cNvSpPr>
            <a:spLocks noGrp="1"/>
          </p:cNvSpPr>
          <p:nvPr>
            <p:ph type="pic" idx="15"/>
          </p:nvPr>
        </p:nvSpPr>
        <p:spPr>
          <a:xfrm>
            <a:off x="1206500" y="952500"/>
            <a:ext cx="14173200" cy="114681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 dirty="0"/>
          </a:p>
        </p:txBody>
      </p:sp>
      <p:sp>
        <p:nvSpPr>
          <p:cNvPr id="87" name="Shape 87"/>
          <p:cNvSpPr>
            <a:spLocks noGrp="1"/>
          </p:cNvSpPr>
          <p:nvPr>
            <p:ph type="sldNum" sz="quarter" idx="2"/>
          </p:nvPr>
        </p:nvSpPr>
        <p:spPr>
          <a:xfrm>
            <a:off x="23724221" y="13125450"/>
            <a:ext cx="368504" cy="387070"/>
          </a:xfrm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/>
          </p:cNvSpPr>
          <p:nvPr>
            <p:ph type="body" sz="quarter" idx="13"/>
          </p:nvPr>
        </p:nvSpPr>
        <p:spPr>
          <a:xfrm>
            <a:off x="2387600" y="8966200"/>
            <a:ext cx="19621500" cy="58552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200" i="1">
                <a:solidFill>
                  <a:srgbClr val="73BFFF"/>
                </a:solidFill>
                <a:effectLst>
                  <a:outerShdw blurRad="38100" dist="36285" dir="2700000" rotWithShape="0">
                    <a:srgbClr val="000000">
                      <a:alpha val="48000"/>
                    </a:srgbClr>
                  </a:outerShdw>
                </a:effectLst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5" name="Shape 95"/>
          <p:cNvSpPr>
            <a:spLocks noGrp="1"/>
          </p:cNvSpPr>
          <p:nvPr>
            <p:ph type="body" sz="quarter" idx="14"/>
          </p:nvPr>
        </p:nvSpPr>
        <p:spPr>
          <a:xfrm>
            <a:off x="2387600" y="6059289"/>
            <a:ext cx="19621500" cy="8509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>
                <a:effectLst>
                  <a:outerShdw blurRad="38100" dist="54428" dir="2700000" rotWithShape="0">
                    <a:srgbClr val="000000">
                      <a:alpha val="48000"/>
                    </a:srgbClr>
                  </a:outerShdw>
                </a:effectLst>
              </a:defRPr>
            </a:lvl1pPr>
          </a:lstStyle>
          <a:p>
            <a:r>
              <a:t>“Type a quote here.” </a:t>
            </a:r>
          </a:p>
        </p:txBody>
      </p:sp>
      <p:sp>
        <p:nvSpPr>
          <p:cNvPr id="96" name="Shape 9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/>
          </p:cNvSpPr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 dirty="0"/>
          </a:p>
        </p:txBody>
      </p:sp>
      <p:sp>
        <p:nvSpPr>
          <p:cNvPr id="104" name="Shape 10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body" idx="1"/>
          </p:nvPr>
        </p:nvSpPr>
        <p:spPr>
          <a:xfrm>
            <a:off x="1473200" y="1930400"/>
            <a:ext cx="21437600" cy="9855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>
              <a:buBlip>
                <a:blip r:embed="rId13"/>
              </a:buBlip>
            </a:lvl1pPr>
            <a:lvl2pPr>
              <a:buBlip>
                <a:blip r:embed="rId13"/>
              </a:buBlip>
            </a:lvl2pPr>
            <a:lvl3pPr>
              <a:buBlip>
                <a:blip r:embed="rId13"/>
              </a:buBlip>
            </a:lvl3pPr>
            <a:lvl4pPr>
              <a:buBlip>
                <a:blip r:embed="rId13"/>
              </a:buBlip>
            </a:lvl4pPr>
            <a:lvl5pPr>
              <a:buBlip>
                <a:blip r:embed="rId13"/>
              </a:buBlip>
            </a:lvl5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3" name="Shape 3"/>
          <p:cNvSpPr>
            <a:spLocks noGrp="1"/>
          </p:cNvSpPr>
          <p:nvPr>
            <p:ph type="title"/>
          </p:nvPr>
        </p:nvSpPr>
        <p:spPr>
          <a:xfrm>
            <a:off x="1473200" y="355600"/>
            <a:ext cx="214376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23721936" y="13125450"/>
            <a:ext cx="368504" cy="38707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defRPr sz="1800" b="1">
                <a:solidFill>
                  <a:srgbClr val="FFFFFF">
                    <a:alpha val="70000"/>
                  </a:srgbClr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73" t="20921" r="26192" b="35956"/>
          <a:stretch/>
        </p:blipFill>
        <p:spPr>
          <a:xfrm>
            <a:off x="22352000" y="11709400"/>
            <a:ext cx="1778000" cy="1676400"/>
          </a:xfrm>
          <a:prstGeom prst="rect">
            <a:avLst/>
          </a:prstGeom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</p:sldLayoutIdLst>
  <p:transition spd="med"/>
  <p:txStyles>
    <p:titleStyle>
      <a:lvl1pPr marL="0" marR="0" indent="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9pPr>
    </p:titleStyle>
    <p:bodyStyle>
      <a:lvl1pPr marL="635000" marR="0" indent="-635000" algn="l" defTabSz="825500" rtl="0" latinLnBrk="0">
        <a:lnSpc>
          <a:spcPct val="100000"/>
        </a:lnSpc>
        <a:spcBef>
          <a:spcPts val="5100"/>
        </a:spcBef>
        <a:spcAft>
          <a:spcPts val="0"/>
        </a:spcAft>
        <a:buClrTx/>
        <a:buSzPct val="30000"/>
        <a:buFontTx/>
        <a:buBlip>
          <a:blip r:embed="rId13"/>
        </a:buBlip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1pPr>
      <a:lvl2pPr marL="1270000" marR="0" indent="-635000" algn="l" defTabSz="825500" rtl="0" latinLnBrk="0">
        <a:lnSpc>
          <a:spcPct val="100000"/>
        </a:lnSpc>
        <a:spcBef>
          <a:spcPts val="5100"/>
        </a:spcBef>
        <a:spcAft>
          <a:spcPts val="0"/>
        </a:spcAft>
        <a:buClrTx/>
        <a:buSzPct val="30000"/>
        <a:buFontTx/>
        <a:buBlip>
          <a:blip r:embed="rId13"/>
        </a:buBlip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2pPr>
      <a:lvl3pPr marL="1905000" marR="0" indent="-635000" algn="l" defTabSz="825500" rtl="0" latinLnBrk="0">
        <a:lnSpc>
          <a:spcPct val="100000"/>
        </a:lnSpc>
        <a:spcBef>
          <a:spcPts val="5100"/>
        </a:spcBef>
        <a:spcAft>
          <a:spcPts val="0"/>
        </a:spcAft>
        <a:buClrTx/>
        <a:buSzPct val="30000"/>
        <a:buFontTx/>
        <a:buBlip>
          <a:blip r:embed="rId13"/>
        </a:buBlip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3pPr>
      <a:lvl4pPr marL="2540000" marR="0" indent="-635000" algn="l" defTabSz="825500" rtl="0" latinLnBrk="0">
        <a:lnSpc>
          <a:spcPct val="100000"/>
        </a:lnSpc>
        <a:spcBef>
          <a:spcPts val="5100"/>
        </a:spcBef>
        <a:spcAft>
          <a:spcPts val="0"/>
        </a:spcAft>
        <a:buClrTx/>
        <a:buSzPct val="30000"/>
        <a:buFontTx/>
        <a:buBlip>
          <a:blip r:embed="rId13"/>
        </a:buBlip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4pPr>
      <a:lvl5pPr marL="3175000" marR="0" indent="-635000" algn="l" defTabSz="825500" rtl="0" latinLnBrk="0">
        <a:lnSpc>
          <a:spcPct val="100000"/>
        </a:lnSpc>
        <a:spcBef>
          <a:spcPts val="5100"/>
        </a:spcBef>
        <a:spcAft>
          <a:spcPts val="0"/>
        </a:spcAft>
        <a:buClrTx/>
        <a:buSzPct val="30000"/>
        <a:buFontTx/>
        <a:buBlip>
          <a:blip r:embed="rId13"/>
        </a:buBlip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5pPr>
      <a:lvl6pPr marL="3810000" marR="0" indent="-635000" algn="l" defTabSz="825500" rtl="0" latinLnBrk="0">
        <a:lnSpc>
          <a:spcPct val="100000"/>
        </a:lnSpc>
        <a:spcBef>
          <a:spcPts val="5100"/>
        </a:spcBef>
        <a:spcAft>
          <a:spcPts val="0"/>
        </a:spcAft>
        <a:buClrTx/>
        <a:buSzPct val="30000"/>
        <a:buFontTx/>
        <a:buBlip>
          <a:blip r:embed="rId13"/>
        </a:buBlip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6pPr>
      <a:lvl7pPr marL="4445000" marR="0" indent="-635000" algn="l" defTabSz="825500" rtl="0" latinLnBrk="0">
        <a:lnSpc>
          <a:spcPct val="100000"/>
        </a:lnSpc>
        <a:spcBef>
          <a:spcPts val="5100"/>
        </a:spcBef>
        <a:spcAft>
          <a:spcPts val="0"/>
        </a:spcAft>
        <a:buClrTx/>
        <a:buSzPct val="30000"/>
        <a:buFontTx/>
        <a:buBlip>
          <a:blip r:embed="rId13"/>
        </a:buBlip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7pPr>
      <a:lvl8pPr marL="5080000" marR="0" indent="-635000" algn="l" defTabSz="825500" rtl="0" latinLnBrk="0">
        <a:lnSpc>
          <a:spcPct val="100000"/>
        </a:lnSpc>
        <a:spcBef>
          <a:spcPts val="5100"/>
        </a:spcBef>
        <a:spcAft>
          <a:spcPts val="0"/>
        </a:spcAft>
        <a:buClrTx/>
        <a:buSzPct val="30000"/>
        <a:buFontTx/>
        <a:buBlip>
          <a:blip r:embed="rId13"/>
        </a:buBlip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8pPr>
      <a:lvl9pPr marL="5715000" marR="0" indent="-635000" algn="l" defTabSz="825500" rtl="0" latinLnBrk="0">
        <a:lnSpc>
          <a:spcPct val="100000"/>
        </a:lnSpc>
        <a:spcBef>
          <a:spcPts val="5100"/>
        </a:spcBef>
        <a:spcAft>
          <a:spcPts val="0"/>
        </a:spcAft>
        <a:buClrTx/>
        <a:buSzPct val="30000"/>
        <a:buFontTx/>
        <a:buBlip>
          <a:blip r:embed="rId13"/>
        </a:buBlip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9pPr>
    </p:bodyStyle>
    <p:otherStyle>
      <a:lvl1pPr marL="0" marR="0" indent="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22860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45720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68580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91440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114300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137160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160020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182880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/>
          </p:cNvSpPr>
          <p:nvPr>
            <p:ph type="ctrTitle"/>
          </p:nvPr>
        </p:nvSpPr>
        <p:spPr>
          <a:xfrm>
            <a:off x="6590334" y="8236384"/>
            <a:ext cx="11203332" cy="1037791"/>
          </a:xfrm>
          <a:prstGeom prst="rect">
            <a:avLst/>
          </a:prstGeom>
        </p:spPr>
        <p:txBody>
          <a:bodyPr>
            <a:normAutofit fontScale="90000"/>
          </a:bodyPr>
          <a:lstStyle>
            <a:lvl1pPr algn="ctr" defTabSz="511809">
              <a:defRPr sz="6200">
                <a:effectLst>
                  <a:outerShdw blurRad="31496" dist="23622" dir="5400000" rotWithShape="0">
                    <a:srgbClr val="000000"/>
                  </a:outerShdw>
                </a:effectLst>
              </a:defRPr>
            </a:lvl1pPr>
          </a:lstStyle>
          <a:p>
            <a:r>
              <a:rPr lang="en-US" dirty="0"/>
              <a:t>ASP.NET Core Services</a:t>
            </a:r>
            <a:endParaRPr dirty="0"/>
          </a:p>
        </p:txBody>
      </p:sp>
      <p:pic>
        <p:nvPicPr>
          <p:cNvPr id="121" name="image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8207" y="5372088"/>
            <a:ext cx="16187586" cy="297182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Services Method Injection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3200" y="3898900"/>
            <a:ext cx="21437600" cy="884115"/>
          </a:xfrm>
        </p:spPr>
        <p:txBody>
          <a:bodyPr/>
          <a:lstStyle/>
          <a:p>
            <a:r>
              <a:rPr lang="en-US" dirty="0">
                <a:effectLst/>
              </a:rPr>
              <a:t>Using the [</a:t>
            </a:r>
            <a:r>
              <a:rPr lang="en-US" dirty="0" err="1">
                <a:effectLst/>
              </a:rPr>
              <a:t>FromServices</a:t>
            </a:r>
            <a:r>
              <a:rPr lang="en-US" dirty="0">
                <a:effectLst/>
              </a:rPr>
              <a:t>] attribute, we can request services for methods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CB619864-3F93-474F-B132-FBE590E303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0730" y="4897315"/>
            <a:ext cx="19962540" cy="788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778176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Services Manually</a:t>
            </a:r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46E21E4A-0CDE-498F-AC1D-128BE5FAF2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0831" y="3784600"/>
            <a:ext cx="17342338" cy="8897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418035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Using Interface</a:t>
            </a:r>
          </a:p>
        </p:txBody>
      </p:sp>
      <p:pic>
        <p:nvPicPr>
          <p:cNvPr id="6" name="Picture 5" descr="A picture containing holding, drawing&#10;&#10;Description automatically generated">
            <a:extLst>
              <a:ext uri="{FF2B5EF4-FFF2-40B4-BE49-F238E27FC236}">
                <a16:creationId xmlns:a16="http://schemas.microsoft.com/office/drawing/2014/main" id="{E4E41793-6F06-445F-9A86-E88B79761E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13936" y="3463762"/>
            <a:ext cx="9117464" cy="2713001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8C9B2276-EF8B-4A97-ACBA-A0F30CAC29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3200" y="3074347"/>
            <a:ext cx="10718800" cy="8492259"/>
          </a:xfrm>
          <a:prstGeom prst="rect">
            <a:avLst/>
          </a:prstGeom>
        </p:spPr>
      </p:pic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CBC773A7-0675-4974-8A35-3796B587FA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22628" y="6752492"/>
            <a:ext cx="10647430" cy="3747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376175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Using Interface</a:t>
            </a:r>
          </a:p>
        </p:txBody>
      </p:sp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2AE65641-EE29-4DEA-90C1-2E704AAC00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5331" y="3784600"/>
            <a:ext cx="13913338" cy="8068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009414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effectLst/>
              </a:rPr>
              <a:t>Control over how a class is shared between requests </a:t>
            </a:r>
            <a:r>
              <a:rPr lang="en-US" sz="5400" dirty="0" err="1">
                <a:effectLst/>
              </a:rPr>
              <a:t>i.e</a:t>
            </a:r>
            <a:r>
              <a:rPr lang="en-US" sz="5400" dirty="0">
                <a:effectLst/>
              </a:rPr>
              <a:t> Transient, Scoped, Singleton</a:t>
            </a:r>
          </a:p>
          <a:p>
            <a:r>
              <a:rPr lang="en-US" sz="5400" dirty="0">
                <a:effectLst/>
              </a:rPr>
              <a:t>Never have to use the “new” keyword</a:t>
            </a:r>
          </a:p>
          <a:p>
            <a:r>
              <a:rPr lang="en-US" sz="5400" dirty="0">
                <a:effectLst/>
              </a:rPr>
              <a:t>Allows for quick re-use of code</a:t>
            </a:r>
          </a:p>
        </p:txBody>
      </p:sp>
    </p:spTree>
    <p:extLst>
      <p:ext uri="{BB962C8B-B14F-4D97-AF65-F5344CB8AC3E}">
        <p14:creationId xmlns:p14="http://schemas.microsoft.com/office/powerpoint/2010/main" val="2567102939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service?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3200" y="3898900"/>
            <a:ext cx="21437600" cy="9307146"/>
          </a:xfrm>
        </p:spPr>
        <p:txBody>
          <a:bodyPr/>
          <a:lstStyle/>
          <a:p>
            <a:r>
              <a:rPr lang="en-US" sz="4800" dirty="0">
                <a:effectLst/>
              </a:rPr>
              <a:t>A service are classes that are managed by an IOC container</a:t>
            </a:r>
          </a:p>
          <a:p>
            <a:r>
              <a:rPr lang="en-US" sz="4800" dirty="0">
                <a:effectLst/>
              </a:rPr>
              <a:t>Services are used heavily in dependency injection</a:t>
            </a:r>
          </a:p>
          <a:p>
            <a:r>
              <a:rPr lang="en-US" sz="4800" dirty="0">
                <a:effectLst/>
              </a:rPr>
              <a:t>Used to pass in instantiations of dependent classes to a constructor of another class</a:t>
            </a:r>
            <a:endParaRPr lang="en-US" sz="4800" dirty="0"/>
          </a:p>
          <a:p>
            <a:r>
              <a:rPr lang="en-US" sz="4800" dirty="0">
                <a:effectLst/>
              </a:rPr>
              <a:t>Services must be registered inside of the </a:t>
            </a:r>
            <a:r>
              <a:rPr lang="en-US" sz="4800" dirty="0" err="1">
                <a:effectLst/>
              </a:rPr>
              <a:t>ConfigureServices</a:t>
            </a:r>
            <a:r>
              <a:rPr lang="en-US" sz="4800" dirty="0">
                <a:effectLst/>
              </a:rPr>
              <a:t>() located in the </a:t>
            </a:r>
            <a:r>
              <a:rPr lang="en-US" sz="4800" dirty="0" err="1">
                <a:effectLst/>
              </a:rPr>
              <a:t>Startup.cs</a:t>
            </a:r>
            <a:r>
              <a:rPr lang="en-US" sz="4800" dirty="0">
                <a:effectLst/>
              </a:rPr>
              <a:t> class</a:t>
            </a:r>
          </a:p>
          <a:p>
            <a:r>
              <a:rPr lang="en-US" sz="4800" dirty="0">
                <a:effectLst/>
              </a:rPr>
              <a:t>Services can be thought of as a waiter, as in it can preform actions on our behalf upon request</a:t>
            </a:r>
          </a:p>
          <a:p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865888521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a service?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3200" y="3898900"/>
            <a:ext cx="21437600" cy="9307146"/>
          </a:xfrm>
        </p:spPr>
        <p:txBody>
          <a:bodyPr/>
          <a:lstStyle/>
          <a:p>
            <a:r>
              <a:rPr lang="en-US" sz="4800" dirty="0">
                <a:effectLst/>
              </a:rPr>
              <a:t>Services are great for maximum code re-usability</a:t>
            </a:r>
          </a:p>
          <a:p>
            <a:r>
              <a:rPr lang="en-US" dirty="0">
                <a:effectLst/>
              </a:rPr>
              <a:t>Control over how a class is shared between requests</a:t>
            </a:r>
          </a:p>
          <a:p>
            <a:r>
              <a:rPr lang="en-US" dirty="0">
                <a:effectLst/>
              </a:rPr>
              <a:t>Can be used with interfaces</a:t>
            </a:r>
          </a:p>
          <a:p>
            <a:r>
              <a:rPr lang="en-US" dirty="0">
                <a:effectLst/>
              </a:rPr>
              <a:t>Used to implement dependency injection</a:t>
            </a:r>
          </a:p>
        </p:txBody>
      </p:sp>
    </p:spTree>
    <p:extLst>
      <p:ext uri="{BB962C8B-B14F-4D97-AF65-F5344CB8AC3E}">
        <p14:creationId xmlns:p14="http://schemas.microsoft.com/office/powerpoint/2010/main" val="2209507129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Services in Core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3200" y="3898900"/>
            <a:ext cx="21437600" cy="9307146"/>
          </a:xfrm>
        </p:spPr>
        <p:txBody>
          <a:bodyPr>
            <a:normAutofit/>
          </a:bodyPr>
          <a:lstStyle/>
          <a:p>
            <a:r>
              <a:rPr lang="en-US" sz="4800" dirty="0">
                <a:effectLst/>
              </a:rPr>
              <a:t>Two types of services in ASP.NET Core</a:t>
            </a:r>
          </a:p>
          <a:p>
            <a:r>
              <a:rPr lang="en-US" sz="4800" b="1" dirty="0">
                <a:effectLst/>
              </a:rPr>
              <a:t>Framework Services</a:t>
            </a:r>
          </a:p>
          <a:p>
            <a:pPr lvl="1"/>
            <a:r>
              <a:rPr lang="en-US" sz="4800" dirty="0" err="1">
                <a:effectLst/>
              </a:rPr>
              <a:t>IApplicationBuilder</a:t>
            </a:r>
            <a:r>
              <a:rPr lang="en-US" sz="4800" dirty="0">
                <a:effectLst/>
              </a:rPr>
              <a:t>, </a:t>
            </a:r>
            <a:r>
              <a:rPr lang="en-US" sz="4800" dirty="0" err="1">
                <a:effectLst/>
              </a:rPr>
              <a:t>IHostingEnvironment</a:t>
            </a:r>
            <a:r>
              <a:rPr lang="en-US" sz="4800" dirty="0">
                <a:effectLst/>
              </a:rPr>
              <a:t>, </a:t>
            </a:r>
            <a:r>
              <a:rPr lang="en-US" sz="4800" dirty="0" err="1">
                <a:effectLst/>
              </a:rPr>
              <a:t>ILoggerFactory</a:t>
            </a:r>
            <a:r>
              <a:rPr lang="en-US" sz="4800" dirty="0">
                <a:effectLst/>
              </a:rPr>
              <a:t>, </a:t>
            </a:r>
            <a:r>
              <a:rPr lang="en-US" sz="4800" dirty="0" err="1">
                <a:effectLst/>
              </a:rPr>
              <a:t>etc</a:t>
            </a:r>
            <a:r>
              <a:rPr lang="en-US" sz="4800" dirty="0">
                <a:effectLst/>
              </a:rPr>
              <a:t>…</a:t>
            </a:r>
          </a:p>
          <a:p>
            <a:r>
              <a:rPr lang="en-US" sz="4800" b="1" dirty="0">
                <a:effectLst/>
              </a:rPr>
              <a:t>Application Services</a:t>
            </a:r>
          </a:p>
          <a:p>
            <a:pPr lvl="1"/>
            <a:r>
              <a:rPr lang="en-US" sz="4800" dirty="0">
                <a:effectLst/>
              </a:rPr>
              <a:t>Custom services (types or classes) created for the application</a:t>
            </a:r>
          </a:p>
        </p:txBody>
      </p:sp>
    </p:spTree>
    <p:extLst>
      <p:ext uri="{BB962C8B-B14F-4D97-AF65-F5344CB8AC3E}">
        <p14:creationId xmlns:p14="http://schemas.microsoft.com/office/powerpoint/2010/main" val="1019155924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IServiceCollection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effectLst/>
              </a:rPr>
              <a:t>IServiceCollection</a:t>
            </a:r>
            <a:r>
              <a:rPr lang="en-US" dirty="0">
                <a:effectLst/>
              </a:rPr>
              <a:t> is an IOC container (Inversion of Control)</a:t>
            </a:r>
          </a:p>
          <a:p>
            <a:r>
              <a:rPr lang="en-US" dirty="0">
                <a:effectLst/>
              </a:rPr>
              <a:t>Adding application services to this container will make them available for dependency injection</a:t>
            </a:r>
          </a:p>
          <a:p>
            <a:r>
              <a:rPr lang="en-US" dirty="0">
                <a:effectLst/>
              </a:rPr>
              <a:t>Once an application service is registered in the </a:t>
            </a:r>
            <a:r>
              <a:rPr lang="en-US" dirty="0" err="1">
                <a:effectLst/>
              </a:rPr>
              <a:t>IServiceCollection</a:t>
            </a:r>
            <a:r>
              <a:rPr lang="en-US" dirty="0">
                <a:effectLst/>
              </a:rPr>
              <a:t>, we can inject those services anywhere in our application</a:t>
            </a:r>
          </a:p>
        </p:txBody>
      </p:sp>
    </p:spTree>
    <p:extLst>
      <p:ext uri="{BB962C8B-B14F-4D97-AF65-F5344CB8AC3E}">
        <p14:creationId xmlns:p14="http://schemas.microsoft.com/office/powerpoint/2010/main" val="2884661958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Service Class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254C0A5-5B7E-4909-AC40-5583C78DE3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386" y="3784600"/>
            <a:ext cx="22907228" cy="7184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264630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 Service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78E4E0D3-38BD-445A-89D9-DE309BC64A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3200" y="3784600"/>
            <a:ext cx="20583130" cy="9018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785734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Services Constructor Injection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7FC23C1F-53DC-4954-B95A-3EF602522C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4407" y="3784600"/>
            <a:ext cx="16375185" cy="9463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727574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Lifetime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>
                <a:effectLst/>
              </a:rPr>
              <a:t>Singleton: </a:t>
            </a:r>
            <a:r>
              <a:rPr lang="en-US" dirty="0" err="1">
                <a:effectLst/>
              </a:rPr>
              <a:t>IoC</a:t>
            </a:r>
            <a:r>
              <a:rPr lang="en-US" dirty="0">
                <a:effectLst/>
              </a:rPr>
              <a:t> container will create and share a single instance of a service throughout the application’s lifetime </a:t>
            </a:r>
          </a:p>
          <a:p>
            <a:r>
              <a:rPr lang="en-US" b="1" dirty="0">
                <a:effectLst/>
              </a:rPr>
              <a:t>Transient: </a:t>
            </a:r>
            <a:r>
              <a:rPr lang="en-US" dirty="0">
                <a:effectLst/>
              </a:rPr>
              <a:t>The </a:t>
            </a:r>
            <a:r>
              <a:rPr lang="en-US" dirty="0" err="1">
                <a:effectLst/>
              </a:rPr>
              <a:t>IoC</a:t>
            </a:r>
            <a:r>
              <a:rPr lang="en-US" dirty="0">
                <a:effectLst/>
              </a:rPr>
              <a:t> container will create a new instance of the specified service type every time you ask for it</a:t>
            </a:r>
          </a:p>
          <a:p>
            <a:r>
              <a:rPr lang="en-US" b="1" dirty="0">
                <a:effectLst/>
              </a:rPr>
              <a:t>Scoped: </a:t>
            </a:r>
            <a:r>
              <a:rPr lang="en-US" dirty="0" err="1">
                <a:effectLst/>
              </a:rPr>
              <a:t>IoC</a:t>
            </a:r>
            <a:r>
              <a:rPr lang="en-US" dirty="0">
                <a:effectLst/>
              </a:rPr>
              <a:t> container will create an instance of the specified service type once per request and will be shared in a single request</a:t>
            </a:r>
          </a:p>
        </p:txBody>
      </p:sp>
    </p:spTree>
    <p:extLst>
      <p:ext uri="{BB962C8B-B14F-4D97-AF65-F5344CB8AC3E}">
        <p14:creationId xmlns:p14="http://schemas.microsoft.com/office/powerpoint/2010/main" val="1969006952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Industrial">
  <a:themeElements>
    <a:clrScheme name="Industrial">
      <a:dk1>
        <a:srgbClr val="BC00FF"/>
      </a:dk1>
      <a:lt1>
        <a:srgbClr val="FFFFFF"/>
      </a:lt1>
      <a:dk2>
        <a:srgbClr val="53585F"/>
      </a:dk2>
      <a:lt2>
        <a:srgbClr val="DCDEE0"/>
      </a:lt2>
      <a:accent1>
        <a:srgbClr val="0073CF"/>
      </a:accent1>
      <a:accent2>
        <a:srgbClr val="1A941F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Industrial">
      <a:majorFont>
        <a:latin typeface="Helvetica Neue Light"/>
        <a:ea typeface="Helvetica Neue Light"/>
        <a:cs typeface="Helvetica Neue Light"/>
      </a:majorFont>
      <a:minorFont>
        <a:latin typeface="Helvetica Neue Light"/>
        <a:ea typeface="Helvetica Neue Light"/>
        <a:cs typeface="Helvetica Neue Light"/>
      </a:minorFont>
    </a:fontScheme>
    <a:fmtScheme name="Industria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50800" dist="38100" dir="5400000" rotWithShape="0">
                <a:srgbClr val="000000"/>
              </a:outerShdw>
            </a:effectLst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8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50800" dist="38100" dir="5400000" rotWithShape="0">
                <a:srgbClr val="000000"/>
              </a:outerShdw>
            </a:effectLst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Industrial">
  <a:themeElements>
    <a:clrScheme name="Industrial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73CF"/>
      </a:accent1>
      <a:accent2>
        <a:srgbClr val="1A941F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Industrial">
      <a:majorFont>
        <a:latin typeface="Helvetica Neue Light"/>
        <a:ea typeface="Helvetica Neue Light"/>
        <a:cs typeface="Helvetica Neue Light"/>
      </a:majorFont>
      <a:minorFont>
        <a:latin typeface="Helvetica Neue Light"/>
        <a:ea typeface="Helvetica Neue Light"/>
        <a:cs typeface="Helvetica Neue Light"/>
      </a:minorFont>
    </a:fontScheme>
    <a:fmtScheme name="Industria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50800" dist="38100" dir="5400000" rotWithShape="0">
                <a:srgbClr val="000000"/>
              </a:outerShdw>
            </a:effectLst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8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50800" dist="38100" dir="5400000" rotWithShape="0">
                <a:srgbClr val="000000"/>
              </a:outerShdw>
            </a:effectLst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940</TotalTime>
  <Words>320</Words>
  <Application>Microsoft Office PowerPoint</Application>
  <PresentationFormat>Custom</PresentationFormat>
  <Paragraphs>38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Helvetica Neue</vt:lpstr>
      <vt:lpstr>Helvetica Neue Light</vt:lpstr>
      <vt:lpstr>Industrial</vt:lpstr>
      <vt:lpstr>ASP.NET Core Services</vt:lpstr>
      <vt:lpstr>What is a service?</vt:lpstr>
      <vt:lpstr>Why use a service?</vt:lpstr>
      <vt:lpstr>Types of Services in Core</vt:lpstr>
      <vt:lpstr>IServiceCollection</vt:lpstr>
      <vt:lpstr>Creating Service Class</vt:lpstr>
      <vt:lpstr>Register Service</vt:lpstr>
      <vt:lpstr>Services Constructor Injection</vt:lpstr>
      <vt:lpstr>Service Lifetime</vt:lpstr>
      <vt:lpstr>Services Method Injection</vt:lpstr>
      <vt:lpstr>Get Services Manually</vt:lpstr>
      <vt:lpstr>Example Using Interface</vt:lpstr>
      <vt:lpstr>Example Using Interface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Developer</dc:creator>
  <cp:lastModifiedBy>David LaGrange</cp:lastModifiedBy>
  <cp:revision>36</cp:revision>
  <dcterms:modified xsi:type="dcterms:W3CDTF">2020-02-12T04:43:39Z</dcterms:modified>
</cp:coreProperties>
</file>