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2" r:id="rId7"/>
    <p:sldId id="263" r:id="rId8"/>
    <p:sldId id="278" r:id="rId9"/>
    <p:sldId id="279" r:id="rId10"/>
    <p:sldId id="280" r:id="rId11"/>
    <p:sldId id="265" r:id="rId12"/>
    <p:sldId id="266" r:id="rId13"/>
    <p:sldId id="267" r:id="rId14"/>
    <p:sldId id="269" r:id="rId15"/>
    <p:sldId id="271" r:id="rId16"/>
    <p:sldId id="272" r:id="rId17"/>
    <p:sldId id="273" r:id="rId18"/>
    <p:sldId id="274" r:id="rId19"/>
    <p:sldId id="275" r:id="rId20"/>
    <p:sldId id="276" r:id="rId21"/>
    <p:sldId id="28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45" d="100"/>
          <a:sy n="45" d="100"/>
        </p:scale>
        <p:origin x="1496" y="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693E148-7848-4DA1-84AA-460A8A4FC8A4}"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06C66D-F557-482C-AA58-C413497A10D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9770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93E148-7848-4DA1-84AA-460A8A4FC8A4}"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06C66D-F557-482C-AA58-C413497A10D0}" type="slidenum">
              <a:rPr lang="en-IN" smtClean="0"/>
              <a:t>‹#›</a:t>
            </a:fld>
            <a:endParaRPr lang="en-IN"/>
          </a:p>
        </p:txBody>
      </p:sp>
    </p:spTree>
    <p:extLst>
      <p:ext uri="{BB962C8B-B14F-4D97-AF65-F5344CB8AC3E}">
        <p14:creationId xmlns:p14="http://schemas.microsoft.com/office/powerpoint/2010/main" val="2126184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93E148-7848-4DA1-84AA-460A8A4FC8A4}"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06C66D-F557-482C-AA58-C413497A10D0}"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2919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93E148-7848-4DA1-84AA-460A8A4FC8A4}"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06C66D-F557-482C-AA58-C413497A10D0}" type="slidenum">
              <a:rPr lang="en-IN" smtClean="0"/>
              <a:t>‹#›</a:t>
            </a:fld>
            <a:endParaRPr lang="en-IN"/>
          </a:p>
        </p:txBody>
      </p:sp>
    </p:spTree>
    <p:extLst>
      <p:ext uri="{BB962C8B-B14F-4D97-AF65-F5344CB8AC3E}">
        <p14:creationId xmlns:p14="http://schemas.microsoft.com/office/powerpoint/2010/main" val="3461628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93E148-7848-4DA1-84AA-460A8A4FC8A4}"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06C66D-F557-482C-AA58-C413497A10D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604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93E148-7848-4DA1-84AA-460A8A4FC8A4}" type="datetimeFigureOut">
              <a:rPr lang="en-IN" smtClean="0"/>
              <a:t>24-12-2024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06C66D-F557-482C-AA58-C413497A10D0}" type="slidenum">
              <a:rPr lang="en-IN" smtClean="0"/>
              <a:t>‹#›</a:t>
            </a:fld>
            <a:endParaRPr lang="en-IN"/>
          </a:p>
        </p:txBody>
      </p:sp>
    </p:spTree>
    <p:extLst>
      <p:ext uri="{BB962C8B-B14F-4D97-AF65-F5344CB8AC3E}">
        <p14:creationId xmlns:p14="http://schemas.microsoft.com/office/powerpoint/2010/main" val="488027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93E148-7848-4DA1-84AA-460A8A4FC8A4}" type="datetimeFigureOut">
              <a:rPr lang="en-IN" smtClean="0"/>
              <a:t>24-12-2024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06C66D-F557-482C-AA58-C413497A10D0}" type="slidenum">
              <a:rPr lang="en-IN" smtClean="0"/>
              <a:t>‹#›</a:t>
            </a:fld>
            <a:endParaRPr lang="en-IN"/>
          </a:p>
        </p:txBody>
      </p:sp>
    </p:spTree>
    <p:extLst>
      <p:ext uri="{BB962C8B-B14F-4D97-AF65-F5344CB8AC3E}">
        <p14:creationId xmlns:p14="http://schemas.microsoft.com/office/powerpoint/2010/main" val="2792776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93E148-7848-4DA1-84AA-460A8A4FC8A4}" type="datetimeFigureOut">
              <a:rPr lang="en-IN" smtClean="0"/>
              <a:t>24-12-2024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06C66D-F557-482C-AA58-C413497A10D0}" type="slidenum">
              <a:rPr lang="en-IN" smtClean="0"/>
              <a:t>‹#›</a:t>
            </a:fld>
            <a:endParaRPr lang="en-IN"/>
          </a:p>
        </p:txBody>
      </p:sp>
    </p:spTree>
    <p:extLst>
      <p:ext uri="{BB962C8B-B14F-4D97-AF65-F5344CB8AC3E}">
        <p14:creationId xmlns:p14="http://schemas.microsoft.com/office/powerpoint/2010/main" val="2159137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93E148-7848-4DA1-84AA-460A8A4FC8A4}" type="datetimeFigureOut">
              <a:rPr lang="en-IN" smtClean="0"/>
              <a:t>24-12-2024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06C66D-F557-482C-AA58-C413497A10D0}" type="slidenum">
              <a:rPr lang="en-IN" smtClean="0"/>
              <a:t>‹#›</a:t>
            </a:fld>
            <a:endParaRPr lang="en-IN"/>
          </a:p>
        </p:txBody>
      </p:sp>
    </p:spTree>
    <p:extLst>
      <p:ext uri="{BB962C8B-B14F-4D97-AF65-F5344CB8AC3E}">
        <p14:creationId xmlns:p14="http://schemas.microsoft.com/office/powerpoint/2010/main" val="82084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93E148-7848-4DA1-84AA-460A8A4FC8A4}" type="datetimeFigureOut">
              <a:rPr lang="en-IN" smtClean="0"/>
              <a:t>24-12-2024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06C66D-F557-482C-AA58-C413497A10D0}" type="slidenum">
              <a:rPr lang="en-IN" smtClean="0"/>
              <a:t>‹#›</a:t>
            </a:fld>
            <a:endParaRPr lang="en-IN"/>
          </a:p>
        </p:txBody>
      </p:sp>
    </p:spTree>
    <p:extLst>
      <p:ext uri="{BB962C8B-B14F-4D97-AF65-F5344CB8AC3E}">
        <p14:creationId xmlns:p14="http://schemas.microsoft.com/office/powerpoint/2010/main" val="288252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93E148-7848-4DA1-84AA-460A8A4FC8A4}" type="datetimeFigureOut">
              <a:rPr lang="en-IN" smtClean="0"/>
              <a:t>24-12-2024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06C66D-F557-482C-AA58-C413497A10D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770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693E148-7848-4DA1-84AA-460A8A4FC8A4}" type="datetimeFigureOut">
              <a:rPr lang="en-IN" smtClean="0"/>
              <a:t>24-12-2024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106C66D-F557-482C-AA58-C413497A10D0}"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3145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FF4F0-FE07-8416-E8AE-FF69158949C7}"/>
              </a:ext>
            </a:extLst>
          </p:cNvPr>
          <p:cNvSpPr>
            <a:spLocks noGrp="1"/>
          </p:cNvSpPr>
          <p:nvPr>
            <p:ph type="ctrTitle"/>
          </p:nvPr>
        </p:nvSpPr>
        <p:spPr/>
        <p:txBody>
          <a:bodyPr/>
          <a:lstStyle/>
          <a:p>
            <a:r>
              <a:rPr lang="en-IN" dirty="0"/>
              <a:t>Pizza Sales</a:t>
            </a:r>
          </a:p>
        </p:txBody>
      </p:sp>
      <p:sp>
        <p:nvSpPr>
          <p:cNvPr id="3" name="Subtitle 2">
            <a:extLst>
              <a:ext uri="{FF2B5EF4-FFF2-40B4-BE49-F238E27FC236}">
                <a16:creationId xmlns:a16="http://schemas.microsoft.com/office/drawing/2014/main" id="{E64DA841-D9D8-174C-B943-2A39D716D87D}"/>
              </a:ext>
            </a:extLst>
          </p:cNvPr>
          <p:cNvSpPr>
            <a:spLocks noGrp="1"/>
          </p:cNvSpPr>
          <p:nvPr>
            <p:ph type="subTitle" idx="1"/>
          </p:nvPr>
        </p:nvSpPr>
        <p:spPr/>
        <p:txBody>
          <a:bodyPr/>
          <a:lstStyle/>
          <a:p>
            <a:r>
              <a:rPr lang="en-IN" dirty="0"/>
              <a:t>By Dylan Furtado</a:t>
            </a:r>
          </a:p>
          <a:p>
            <a:r>
              <a:rPr lang="en-IN" dirty="0"/>
              <a:t>UNID: </a:t>
            </a:r>
            <a:r>
              <a:rPr lang="en-IN" b="0" i="0" dirty="0">
                <a:solidFill>
                  <a:srgbClr val="222222"/>
                </a:solidFill>
                <a:effectLst/>
                <a:latin typeface="Arial" panose="020B0604020202020204" pitchFamily="34" charset="0"/>
              </a:rPr>
              <a:t>UMIP217949</a:t>
            </a:r>
            <a:endParaRPr lang="en-IN" dirty="0"/>
          </a:p>
        </p:txBody>
      </p:sp>
    </p:spTree>
    <p:extLst>
      <p:ext uri="{BB962C8B-B14F-4D97-AF65-F5344CB8AC3E}">
        <p14:creationId xmlns:p14="http://schemas.microsoft.com/office/powerpoint/2010/main" val="4139184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60359-215C-9198-A8A1-E5E77E349B2C}"/>
              </a:ext>
            </a:extLst>
          </p:cNvPr>
          <p:cNvSpPr>
            <a:spLocks noGrp="1"/>
          </p:cNvSpPr>
          <p:nvPr>
            <p:ph type="title"/>
          </p:nvPr>
        </p:nvSpPr>
        <p:spPr/>
        <p:txBody>
          <a:bodyPr/>
          <a:lstStyle/>
          <a:p>
            <a:r>
              <a:rPr lang="en-IN" dirty="0"/>
              <a:t>revenue</a:t>
            </a:r>
          </a:p>
        </p:txBody>
      </p:sp>
      <p:pic>
        <p:nvPicPr>
          <p:cNvPr id="6" name="Content Placeholder 5">
            <a:extLst>
              <a:ext uri="{FF2B5EF4-FFF2-40B4-BE49-F238E27FC236}">
                <a16:creationId xmlns:a16="http://schemas.microsoft.com/office/drawing/2014/main" id="{C2666EAE-EB77-5884-46F2-719E0B53D074}"/>
              </a:ext>
            </a:extLst>
          </p:cNvPr>
          <p:cNvPicPr>
            <a:picLocks noGrp="1" noChangeAspect="1"/>
          </p:cNvPicPr>
          <p:nvPr>
            <p:ph idx="1"/>
          </p:nvPr>
        </p:nvPicPr>
        <p:blipFill>
          <a:blip r:embed="rId2"/>
          <a:stretch>
            <a:fillRect/>
          </a:stretch>
        </p:blipFill>
        <p:spPr>
          <a:xfrm>
            <a:off x="5580668" y="1700253"/>
            <a:ext cx="6364912" cy="3899269"/>
          </a:xfrm>
        </p:spPr>
      </p:pic>
      <p:sp>
        <p:nvSpPr>
          <p:cNvPr id="4" name="Text Placeholder 3">
            <a:extLst>
              <a:ext uri="{FF2B5EF4-FFF2-40B4-BE49-F238E27FC236}">
                <a16:creationId xmlns:a16="http://schemas.microsoft.com/office/drawing/2014/main" id="{802A9737-7370-AFA8-3334-A35014275D9E}"/>
              </a:ext>
            </a:extLst>
          </p:cNvPr>
          <p:cNvSpPr>
            <a:spLocks noGrp="1"/>
          </p:cNvSpPr>
          <p:nvPr>
            <p:ph type="body" sz="half" idx="2"/>
          </p:nvPr>
        </p:nvSpPr>
        <p:spPr/>
        <p:txBody>
          <a:bodyPr/>
          <a:lstStyle/>
          <a:p>
            <a:r>
              <a:rPr lang="en-US" dirty="0">
                <a:effectLst/>
              </a:rPr>
              <a:t>Although Pepperoni Pizzas are popular, they do not bring in the highest revenue. </a:t>
            </a:r>
          </a:p>
          <a:p>
            <a:r>
              <a:rPr lang="en-US" dirty="0">
                <a:effectLst/>
              </a:rPr>
              <a:t>The Brie Carre Pizza is not very popular and it also brings in the lowest revenue.</a:t>
            </a:r>
          </a:p>
          <a:p>
            <a:endParaRPr lang="en-IN" dirty="0"/>
          </a:p>
        </p:txBody>
      </p:sp>
    </p:spTree>
    <p:extLst>
      <p:ext uri="{BB962C8B-B14F-4D97-AF65-F5344CB8AC3E}">
        <p14:creationId xmlns:p14="http://schemas.microsoft.com/office/powerpoint/2010/main" val="788303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82668-70ED-4B15-397C-05B98979DF27}"/>
              </a:ext>
            </a:extLst>
          </p:cNvPr>
          <p:cNvSpPr>
            <a:spLocks noGrp="1"/>
          </p:cNvSpPr>
          <p:nvPr>
            <p:ph type="ctrTitle"/>
          </p:nvPr>
        </p:nvSpPr>
        <p:spPr/>
        <p:txBody>
          <a:bodyPr/>
          <a:lstStyle/>
          <a:p>
            <a:r>
              <a:rPr lang="en-IN" dirty="0"/>
              <a:t>Coffee sales</a:t>
            </a:r>
          </a:p>
        </p:txBody>
      </p:sp>
      <p:sp>
        <p:nvSpPr>
          <p:cNvPr id="3" name="Subtitle 2">
            <a:extLst>
              <a:ext uri="{FF2B5EF4-FFF2-40B4-BE49-F238E27FC236}">
                <a16:creationId xmlns:a16="http://schemas.microsoft.com/office/drawing/2014/main" id="{37363F41-CF35-1166-22DF-55DCF7A10479}"/>
              </a:ext>
            </a:extLst>
          </p:cNvPr>
          <p:cNvSpPr>
            <a:spLocks noGrp="1"/>
          </p:cNvSpPr>
          <p:nvPr>
            <p:ph type="subTitle" idx="1"/>
          </p:nvPr>
        </p:nvSpPr>
        <p:spPr/>
        <p:txBody>
          <a:bodyPr/>
          <a:lstStyle/>
          <a:p>
            <a:r>
              <a:rPr lang="en-IN" dirty="0"/>
              <a:t>By Dylan Furtado</a:t>
            </a:r>
          </a:p>
          <a:p>
            <a:r>
              <a:rPr lang="en-IN" dirty="0"/>
              <a:t>UNID: </a:t>
            </a:r>
            <a:r>
              <a:rPr lang="en-IN" b="0" i="0" dirty="0">
                <a:solidFill>
                  <a:srgbClr val="222222"/>
                </a:solidFill>
                <a:effectLst/>
                <a:latin typeface="Arial" panose="020B0604020202020204" pitchFamily="34" charset="0"/>
              </a:rPr>
              <a:t>UMIP217949</a:t>
            </a:r>
          </a:p>
        </p:txBody>
      </p:sp>
    </p:spTree>
    <p:extLst>
      <p:ext uri="{BB962C8B-B14F-4D97-AF65-F5344CB8AC3E}">
        <p14:creationId xmlns:p14="http://schemas.microsoft.com/office/powerpoint/2010/main" val="3884808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A605D-B40B-F27C-EAD1-DD65F4026D6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C14DB3E-3AA8-AB81-7FCE-133C55DB0B56}"/>
              </a:ext>
            </a:extLst>
          </p:cNvPr>
          <p:cNvSpPr>
            <a:spLocks noGrp="1"/>
          </p:cNvSpPr>
          <p:nvPr>
            <p:ph idx="1"/>
          </p:nvPr>
        </p:nvSpPr>
        <p:spPr/>
        <p:txBody>
          <a:bodyPr/>
          <a:lstStyle/>
          <a:p>
            <a:r>
              <a:rPr lang="en-IN" dirty="0"/>
              <a:t>In this project, we are tasked with analysing transactional data of a coffee shop.</a:t>
            </a:r>
          </a:p>
          <a:p>
            <a:r>
              <a:rPr lang="en-IN" dirty="0"/>
              <a:t>We are given various types of data, including numerical types, categorical types, and date types.  </a:t>
            </a:r>
          </a:p>
          <a:p>
            <a:r>
              <a:rPr lang="en-IN" dirty="0"/>
              <a:t>Some of these include Date, Cash Type, Money, and Coffee Name.</a:t>
            </a:r>
          </a:p>
          <a:p>
            <a:endParaRPr lang="en-IN" dirty="0"/>
          </a:p>
          <a:p>
            <a:endParaRPr lang="en-IN" dirty="0"/>
          </a:p>
        </p:txBody>
      </p:sp>
    </p:spTree>
    <p:extLst>
      <p:ext uri="{BB962C8B-B14F-4D97-AF65-F5344CB8AC3E}">
        <p14:creationId xmlns:p14="http://schemas.microsoft.com/office/powerpoint/2010/main" val="2703346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04B1F-987F-38A9-B7D0-9C73962ED72B}"/>
              </a:ext>
            </a:extLst>
          </p:cNvPr>
          <p:cNvSpPr>
            <a:spLocks noGrp="1"/>
          </p:cNvSpPr>
          <p:nvPr>
            <p:ph type="title"/>
          </p:nvPr>
        </p:nvSpPr>
        <p:spPr/>
        <p:txBody>
          <a:bodyPr/>
          <a:lstStyle/>
          <a:p>
            <a:r>
              <a:rPr lang="en-IN" dirty="0"/>
              <a:t>Data overview</a:t>
            </a:r>
          </a:p>
        </p:txBody>
      </p:sp>
      <p:sp>
        <p:nvSpPr>
          <p:cNvPr id="3" name="Content Placeholder 2">
            <a:extLst>
              <a:ext uri="{FF2B5EF4-FFF2-40B4-BE49-F238E27FC236}">
                <a16:creationId xmlns:a16="http://schemas.microsoft.com/office/drawing/2014/main" id="{26E545E4-E07A-9B6C-7F42-241C543FB32F}"/>
              </a:ext>
            </a:extLst>
          </p:cNvPr>
          <p:cNvSpPr>
            <a:spLocks noGrp="1"/>
          </p:cNvSpPr>
          <p:nvPr>
            <p:ph idx="1"/>
          </p:nvPr>
        </p:nvSpPr>
        <p:spPr/>
        <p:txBody>
          <a:bodyPr/>
          <a:lstStyle/>
          <a:p>
            <a:r>
              <a:rPr lang="en-IN" dirty="0"/>
              <a:t>These are the following columns given to us:</a:t>
            </a:r>
          </a:p>
          <a:p>
            <a:pPr marL="457200" indent="-457200">
              <a:buFont typeface="+mj-lt"/>
              <a:buAutoNum type="arabicPeriod"/>
            </a:pPr>
            <a:r>
              <a:rPr lang="en-IN" dirty="0"/>
              <a:t>Date</a:t>
            </a:r>
          </a:p>
          <a:p>
            <a:pPr marL="457200" indent="-457200">
              <a:buFont typeface="+mj-lt"/>
              <a:buAutoNum type="arabicPeriod"/>
            </a:pPr>
            <a:r>
              <a:rPr lang="en-IN" dirty="0"/>
              <a:t>Datetime: Gives us the time of the order</a:t>
            </a:r>
          </a:p>
          <a:p>
            <a:pPr marL="457200" indent="-457200">
              <a:buFont typeface="+mj-lt"/>
              <a:buAutoNum type="arabicPeriod"/>
            </a:pPr>
            <a:r>
              <a:rPr lang="en-IN" dirty="0"/>
              <a:t>Cash Type: Method of payment(Cash or Card)</a:t>
            </a:r>
          </a:p>
          <a:p>
            <a:pPr marL="457200" indent="-457200">
              <a:buFont typeface="+mj-lt"/>
              <a:buAutoNum type="arabicPeriod"/>
            </a:pPr>
            <a:r>
              <a:rPr lang="en-IN" dirty="0"/>
              <a:t>Card: Gives the card number</a:t>
            </a:r>
          </a:p>
          <a:p>
            <a:pPr marL="457200" indent="-457200">
              <a:buFont typeface="+mj-lt"/>
              <a:buAutoNum type="arabicPeriod"/>
            </a:pPr>
            <a:r>
              <a:rPr lang="en-IN" dirty="0"/>
              <a:t>Money: Amount received per order</a:t>
            </a:r>
          </a:p>
          <a:p>
            <a:pPr marL="457200" indent="-457200">
              <a:buFont typeface="+mj-lt"/>
              <a:buAutoNum type="arabicPeriod"/>
            </a:pPr>
            <a:r>
              <a:rPr lang="en-IN" dirty="0"/>
              <a:t>Coffee Name: Latte, Hot Chocolate, Americano etc.</a:t>
            </a:r>
          </a:p>
        </p:txBody>
      </p:sp>
    </p:spTree>
    <p:extLst>
      <p:ext uri="{BB962C8B-B14F-4D97-AF65-F5344CB8AC3E}">
        <p14:creationId xmlns:p14="http://schemas.microsoft.com/office/powerpoint/2010/main" val="3402816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F85CC-1BF1-CDEE-D69C-0156A9E5F74E}"/>
              </a:ext>
            </a:extLst>
          </p:cNvPr>
          <p:cNvSpPr>
            <a:spLocks noGrp="1"/>
          </p:cNvSpPr>
          <p:nvPr>
            <p:ph type="title"/>
          </p:nvPr>
        </p:nvSpPr>
        <p:spPr/>
        <p:txBody>
          <a:bodyPr/>
          <a:lstStyle/>
          <a:p>
            <a:r>
              <a:rPr lang="en-IN" dirty="0"/>
              <a:t>Techniques used</a:t>
            </a:r>
          </a:p>
        </p:txBody>
      </p:sp>
      <p:sp>
        <p:nvSpPr>
          <p:cNvPr id="3" name="Content Placeholder 2">
            <a:extLst>
              <a:ext uri="{FF2B5EF4-FFF2-40B4-BE49-F238E27FC236}">
                <a16:creationId xmlns:a16="http://schemas.microsoft.com/office/drawing/2014/main" id="{59D8E2F0-B9D4-559A-FF55-BE52B65041D8}"/>
              </a:ext>
            </a:extLst>
          </p:cNvPr>
          <p:cNvSpPr>
            <a:spLocks noGrp="1"/>
          </p:cNvSpPr>
          <p:nvPr>
            <p:ph idx="1"/>
          </p:nvPr>
        </p:nvSpPr>
        <p:spPr/>
        <p:txBody>
          <a:bodyPr/>
          <a:lstStyle/>
          <a:p>
            <a:pPr marL="0" indent="0">
              <a:buNone/>
            </a:pPr>
            <a:r>
              <a:rPr lang="en-IN" dirty="0"/>
              <a:t>We use various libraries available in python such as Pandas, Matplotlib </a:t>
            </a:r>
            <a:r>
              <a:rPr lang="en-IN" dirty="0" err="1"/>
              <a:t>Pyplot</a:t>
            </a:r>
            <a:r>
              <a:rPr lang="en-IN" dirty="0"/>
              <a:t> and Seaborn </a:t>
            </a:r>
          </a:p>
          <a:p>
            <a:pPr marL="0" indent="0">
              <a:buNone/>
            </a:pPr>
            <a:r>
              <a:rPr lang="en-IN" dirty="0"/>
              <a:t>Process:</a:t>
            </a:r>
          </a:p>
          <a:p>
            <a:pPr marL="457200" indent="-457200">
              <a:buFont typeface="+mj-lt"/>
              <a:buAutoNum type="arabicPeriod"/>
            </a:pPr>
            <a:r>
              <a:rPr lang="en-IN" dirty="0"/>
              <a:t>Load and clean the data</a:t>
            </a:r>
          </a:p>
          <a:p>
            <a:pPr marL="457200" indent="-457200">
              <a:buFont typeface="+mj-lt"/>
              <a:buAutoNum type="arabicPeriod"/>
            </a:pPr>
            <a:r>
              <a:rPr lang="en-IN" dirty="0"/>
              <a:t>Check for missing values</a:t>
            </a:r>
          </a:p>
          <a:p>
            <a:pPr marL="457200" indent="-457200">
              <a:buFont typeface="+mj-lt"/>
              <a:buAutoNum type="arabicPeriod"/>
            </a:pPr>
            <a:r>
              <a:rPr lang="en-IN" dirty="0"/>
              <a:t>Prepare Exploratory Data Analysis(EDA) to visualise sales trends</a:t>
            </a:r>
          </a:p>
          <a:p>
            <a:pPr marL="457200" indent="-457200">
              <a:buFont typeface="+mj-lt"/>
              <a:buAutoNum type="arabicPeriod"/>
            </a:pPr>
            <a:r>
              <a:rPr lang="en-IN" dirty="0"/>
              <a:t>Perform Descriptive analysis</a:t>
            </a:r>
          </a:p>
          <a:p>
            <a:pPr marL="457200" indent="-457200">
              <a:buFont typeface="+mj-lt"/>
              <a:buAutoNum type="arabicPeriod"/>
            </a:pPr>
            <a:r>
              <a:rPr lang="en-IN" dirty="0"/>
              <a:t>Further analysis of sales trends</a:t>
            </a:r>
          </a:p>
        </p:txBody>
      </p:sp>
    </p:spTree>
    <p:extLst>
      <p:ext uri="{BB962C8B-B14F-4D97-AF65-F5344CB8AC3E}">
        <p14:creationId xmlns:p14="http://schemas.microsoft.com/office/powerpoint/2010/main" val="2717180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2FB8D-ECD6-523A-0486-8CB7BE7B3C82}"/>
              </a:ext>
            </a:extLst>
          </p:cNvPr>
          <p:cNvSpPr>
            <a:spLocks noGrp="1"/>
          </p:cNvSpPr>
          <p:nvPr>
            <p:ph type="title"/>
          </p:nvPr>
        </p:nvSpPr>
        <p:spPr/>
        <p:txBody>
          <a:bodyPr/>
          <a:lstStyle/>
          <a:p>
            <a:r>
              <a:rPr lang="en-IN" dirty="0"/>
              <a:t>Data Overview</a:t>
            </a:r>
          </a:p>
        </p:txBody>
      </p:sp>
      <p:pic>
        <p:nvPicPr>
          <p:cNvPr id="6" name="Content Placeholder 5">
            <a:extLst>
              <a:ext uri="{FF2B5EF4-FFF2-40B4-BE49-F238E27FC236}">
                <a16:creationId xmlns:a16="http://schemas.microsoft.com/office/drawing/2014/main" id="{BA213D0B-B2A8-F900-0549-A4630D6E1D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9590" y="3812734"/>
            <a:ext cx="7393186" cy="1737360"/>
          </a:xfrm>
        </p:spPr>
      </p:pic>
      <p:sp>
        <p:nvSpPr>
          <p:cNvPr id="4" name="Text Placeholder 3">
            <a:extLst>
              <a:ext uri="{FF2B5EF4-FFF2-40B4-BE49-F238E27FC236}">
                <a16:creationId xmlns:a16="http://schemas.microsoft.com/office/drawing/2014/main" id="{4436D9B6-438C-2E53-0C40-A3A26B535D6D}"/>
              </a:ext>
            </a:extLst>
          </p:cNvPr>
          <p:cNvSpPr>
            <a:spLocks noGrp="1"/>
          </p:cNvSpPr>
          <p:nvPr>
            <p:ph type="body" sz="half" idx="2"/>
          </p:nvPr>
        </p:nvSpPr>
        <p:spPr/>
        <p:txBody>
          <a:bodyPr/>
          <a:lstStyle/>
          <a:p>
            <a:r>
              <a:rPr lang="en-IN" dirty="0"/>
              <a:t>We us </a:t>
            </a:r>
            <a:r>
              <a:rPr lang="en-IN" dirty="0" err="1"/>
              <a:t>df.head</a:t>
            </a:r>
            <a:r>
              <a:rPr lang="en-IN" dirty="0"/>
              <a:t>() to load the first 5 rows of the dataset.</a:t>
            </a:r>
          </a:p>
          <a:p>
            <a:r>
              <a:rPr lang="en-IN" dirty="0"/>
              <a:t>This gives us an idea of the types of data.</a:t>
            </a:r>
          </a:p>
        </p:txBody>
      </p:sp>
    </p:spTree>
    <p:extLst>
      <p:ext uri="{BB962C8B-B14F-4D97-AF65-F5344CB8AC3E}">
        <p14:creationId xmlns:p14="http://schemas.microsoft.com/office/powerpoint/2010/main" val="2818440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410A0-C042-36AA-5D92-3003D3C92D83}"/>
              </a:ext>
            </a:extLst>
          </p:cNvPr>
          <p:cNvSpPr>
            <a:spLocks noGrp="1"/>
          </p:cNvSpPr>
          <p:nvPr>
            <p:ph type="title"/>
          </p:nvPr>
        </p:nvSpPr>
        <p:spPr/>
        <p:txBody>
          <a:bodyPr/>
          <a:lstStyle/>
          <a:p>
            <a:r>
              <a:rPr lang="en-IN" dirty="0"/>
              <a:t>EDA</a:t>
            </a:r>
          </a:p>
        </p:txBody>
      </p:sp>
      <p:pic>
        <p:nvPicPr>
          <p:cNvPr id="6" name="Content Placeholder 5">
            <a:extLst>
              <a:ext uri="{FF2B5EF4-FFF2-40B4-BE49-F238E27FC236}">
                <a16:creationId xmlns:a16="http://schemas.microsoft.com/office/drawing/2014/main" id="{811275EE-2D43-1CA5-AAB1-53BD9CFD15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754" y="1223483"/>
            <a:ext cx="3290727" cy="4284801"/>
          </a:xfrm>
        </p:spPr>
      </p:pic>
      <p:sp>
        <p:nvSpPr>
          <p:cNvPr id="4" name="Text Placeholder 3">
            <a:extLst>
              <a:ext uri="{FF2B5EF4-FFF2-40B4-BE49-F238E27FC236}">
                <a16:creationId xmlns:a16="http://schemas.microsoft.com/office/drawing/2014/main" id="{01E66490-61C3-7E41-7540-69F62E340921}"/>
              </a:ext>
            </a:extLst>
          </p:cNvPr>
          <p:cNvSpPr>
            <a:spLocks noGrp="1"/>
          </p:cNvSpPr>
          <p:nvPr>
            <p:ph type="body" sz="half" idx="2"/>
          </p:nvPr>
        </p:nvSpPr>
        <p:spPr/>
        <p:txBody>
          <a:bodyPr/>
          <a:lstStyle/>
          <a:p>
            <a:r>
              <a:rPr lang="en-IN" dirty="0"/>
              <a:t>We check for missing values and duplicate rows. There are neither of the two. Now we can move on to further explore the data using exploratory data analysis. </a:t>
            </a:r>
          </a:p>
          <a:p>
            <a:r>
              <a:rPr lang="en-IN" dirty="0"/>
              <a:t>We can see several patterns such as distribution of coffee types sold, proportion of customers who pay by card and cash.</a:t>
            </a:r>
          </a:p>
          <a:p>
            <a:r>
              <a:rPr lang="en-IN" dirty="0"/>
              <a:t>In the image of the table attached, we can see that Americano with Milk is the highest selling coffee accounting for 23.65% of total sales.</a:t>
            </a:r>
          </a:p>
        </p:txBody>
      </p:sp>
    </p:spTree>
    <p:extLst>
      <p:ext uri="{BB962C8B-B14F-4D97-AF65-F5344CB8AC3E}">
        <p14:creationId xmlns:p14="http://schemas.microsoft.com/office/powerpoint/2010/main" val="1684462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F3E26-3C83-5C27-EF57-5CE747EA0A70}"/>
              </a:ext>
            </a:extLst>
          </p:cNvPr>
          <p:cNvSpPr>
            <a:spLocks noGrp="1"/>
          </p:cNvSpPr>
          <p:nvPr>
            <p:ph type="title"/>
          </p:nvPr>
        </p:nvSpPr>
        <p:spPr/>
        <p:txBody>
          <a:bodyPr/>
          <a:lstStyle/>
          <a:p>
            <a:r>
              <a:rPr lang="en-IN" dirty="0"/>
              <a:t>EDA</a:t>
            </a:r>
          </a:p>
        </p:txBody>
      </p:sp>
      <p:pic>
        <p:nvPicPr>
          <p:cNvPr id="6" name="Content Placeholder 5">
            <a:extLst>
              <a:ext uri="{FF2B5EF4-FFF2-40B4-BE49-F238E27FC236}">
                <a16:creationId xmlns:a16="http://schemas.microsoft.com/office/drawing/2014/main" id="{A3B0F9D6-999E-EFD8-DBAA-4A41C225E7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5000" y="2312446"/>
            <a:ext cx="5678488" cy="2204532"/>
          </a:xfrm>
        </p:spPr>
      </p:pic>
      <p:sp>
        <p:nvSpPr>
          <p:cNvPr id="4" name="Text Placeholder 3">
            <a:extLst>
              <a:ext uri="{FF2B5EF4-FFF2-40B4-BE49-F238E27FC236}">
                <a16:creationId xmlns:a16="http://schemas.microsoft.com/office/drawing/2014/main" id="{73FB5D0F-DD99-16FF-D211-5A21F2050260}"/>
              </a:ext>
            </a:extLst>
          </p:cNvPr>
          <p:cNvSpPr>
            <a:spLocks noGrp="1"/>
          </p:cNvSpPr>
          <p:nvPr>
            <p:ph type="body" sz="half" idx="2"/>
          </p:nvPr>
        </p:nvSpPr>
        <p:spPr>
          <a:xfrm>
            <a:off x="798512" y="2312446"/>
            <a:ext cx="4389120" cy="3762294"/>
          </a:xfrm>
        </p:spPr>
        <p:txBody>
          <a:bodyPr/>
          <a:lstStyle/>
          <a:p>
            <a:r>
              <a:rPr lang="en-IN" dirty="0"/>
              <a:t>Revenue Data: </a:t>
            </a:r>
          </a:p>
          <a:p>
            <a:r>
              <a:rPr lang="en-IN" dirty="0"/>
              <a:t>From the bar chart attached, we can see that Latte is the drink which brings in the highest revenue. Americano with Milk also brings in a high revenue. </a:t>
            </a:r>
          </a:p>
          <a:p>
            <a:r>
              <a:rPr lang="en-IN" dirty="0"/>
              <a:t>Espresso and Cocoa brings in the least revenue</a:t>
            </a:r>
          </a:p>
          <a:p>
            <a:endParaRPr lang="en-IN" dirty="0"/>
          </a:p>
        </p:txBody>
      </p:sp>
    </p:spTree>
    <p:extLst>
      <p:ext uri="{BB962C8B-B14F-4D97-AF65-F5344CB8AC3E}">
        <p14:creationId xmlns:p14="http://schemas.microsoft.com/office/powerpoint/2010/main" val="1715982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C527-45DF-B4BE-A71A-175214DECA5D}"/>
              </a:ext>
            </a:extLst>
          </p:cNvPr>
          <p:cNvSpPr>
            <a:spLocks noGrp="1"/>
          </p:cNvSpPr>
          <p:nvPr>
            <p:ph type="title"/>
          </p:nvPr>
        </p:nvSpPr>
        <p:spPr/>
        <p:txBody>
          <a:bodyPr/>
          <a:lstStyle/>
          <a:p>
            <a:r>
              <a:rPr lang="en-IN" dirty="0"/>
              <a:t>Peak periods</a:t>
            </a:r>
          </a:p>
        </p:txBody>
      </p:sp>
      <p:pic>
        <p:nvPicPr>
          <p:cNvPr id="6" name="Content Placeholder 5">
            <a:extLst>
              <a:ext uri="{FF2B5EF4-FFF2-40B4-BE49-F238E27FC236}">
                <a16:creationId xmlns:a16="http://schemas.microsoft.com/office/drawing/2014/main" id="{09617CFF-5C79-F8F9-A3E9-8000E9EE9C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5000" y="1923700"/>
            <a:ext cx="5678488" cy="2982025"/>
          </a:xfrm>
        </p:spPr>
      </p:pic>
      <p:sp>
        <p:nvSpPr>
          <p:cNvPr id="4" name="Text Placeholder 3">
            <a:extLst>
              <a:ext uri="{FF2B5EF4-FFF2-40B4-BE49-F238E27FC236}">
                <a16:creationId xmlns:a16="http://schemas.microsoft.com/office/drawing/2014/main" id="{FB699A49-DC8A-9528-1B6A-95CEB912D615}"/>
              </a:ext>
            </a:extLst>
          </p:cNvPr>
          <p:cNvSpPr>
            <a:spLocks noGrp="1"/>
          </p:cNvSpPr>
          <p:nvPr>
            <p:ph type="body" sz="half" idx="2"/>
          </p:nvPr>
        </p:nvSpPr>
        <p:spPr/>
        <p:txBody>
          <a:bodyPr/>
          <a:lstStyle/>
          <a:p>
            <a:endParaRPr lang="en-US" dirty="0"/>
          </a:p>
          <a:p>
            <a:r>
              <a:rPr lang="en-US" dirty="0"/>
              <a:t>Sales are typically highest on Tuesdays, while the rest of the week shows relatively consistent sales figures.</a:t>
            </a:r>
          </a:p>
        </p:txBody>
      </p:sp>
    </p:spTree>
    <p:extLst>
      <p:ext uri="{BB962C8B-B14F-4D97-AF65-F5344CB8AC3E}">
        <p14:creationId xmlns:p14="http://schemas.microsoft.com/office/powerpoint/2010/main" val="3267375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D296B-F7C2-0CB8-290A-ECA8D528DB1C}"/>
              </a:ext>
            </a:extLst>
          </p:cNvPr>
          <p:cNvSpPr>
            <a:spLocks noGrp="1"/>
          </p:cNvSpPr>
          <p:nvPr>
            <p:ph type="title"/>
          </p:nvPr>
        </p:nvSpPr>
        <p:spPr/>
        <p:txBody>
          <a:bodyPr/>
          <a:lstStyle/>
          <a:p>
            <a:r>
              <a:rPr lang="en-IN" dirty="0"/>
              <a:t>Peak periods</a:t>
            </a:r>
          </a:p>
        </p:txBody>
      </p:sp>
      <p:pic>
        <p:nvPicPr>
          <p:cNvPr id="6" name="Content Placeholder 5">
            <a:extLst>
              <a:ext uri="{FF2B5EF4-FFF2-40B4-BE49-F238E27FC236}">
                <a16:creationId xmlns:a16="http://schemas.microsoft.com/office/drawing/2014/main" id="{68D69C91-DA99-8045-E938-ED1826ECE8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384" y="1340189"/>
            <a:ext cx="5678488" cy="4337504"/>
          </a:xfrm>
        </p:spPr>
      </p:pic>
      <p:sp>
        <p:nvSpPr>
          <p:cNvPr id="4" name="Text Placeholder 3">
            <a:extLst>
              <a:ext uri="{FF2B5EF4-FFF2-40B4-BE49-F238E27FC236}">
                <a16:creationId xmlns:a16="http://schemas.microsoft.com/office/drawing/2014/main" id="{93444281-5A8A-42A9-FC47-834204554977}"/>
              </a:ext>
            </a:extLst>
          </p:cNvPr>
          <p:cNvSpPr>
            <a:spLocks noGrp="1"/>
          </p:cNvSpPr>
          <p:nvPr>
            <p:ph type="body" sz="half" idx="2"/>
          </p:nvPr>
        </p:nvSpPr>
        <p:spPr>
          <a:xfrm>
            <a:off x="1024128" y="2257506"/>
            <a:ext cx="4389120" cy="1171494"/>
          </a:xfrm>
        </p:spPr>
        <p:txBody>
          <a:bodyPr/>
          <a:lstStyle/>
          <a:p>
            <a:r>
              <a:rPr lang="en-US" dirty="0"/>
              <a:t>In general, two peak hours are noticeable each day—10:00 AM and 7:00 PM</a:t>
            </a:r>
            <a:endParaRPr lang="en-IN" dirty="0"/>
          </a:p>
        </p:txBody>
      </p:sp>
    </p:spTree>
    <p:extLst>
      <p:ext uri="{BB962C8B-B14F-4D97-AF65-F5344CB8AC3E}">
        <p14:creationId xmlns:p14="http://schemas.microsoft.com/office/powerpoint/2010/main" val="4197167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D8838-7E14-019C-BE57-74806DF5B50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47F783CD-B3FF-C670-6FDA-A600D3366C89}"/>
              </a:ext>
            </a:extLst>
          </p:cNvPr>
          <p:cNvSpPr>
            <a:spLocks noGrp="1"/>
          </p:cNvSpPr>
          <p:nvPr>
            <p:ph idx="1"/>
          </p:nvPr>
        </p:nvSpPr>
        <p:spPr/>
        <p:txBody>
          <a:bodyPr/>
          <a:lstStyle/>
          <a:p>
            <a:r>
              <a:rPr lang="en-IN" dirty="0"/>
              <a:t>In this project, we are tasked with analysing and visualising sales data of a pizza shop.</a:t>
            </a:r>
          </a:p>
          <a:p>
            <a:r>
              <a:rPr lang="en-IN" dirty="0"/>
              <a:t>We are given various types of data, including numerical types, categorical types, and date types.  </a:t>
            </a:r>
          </a:p>
          <a:p>
            <a:r>
              <a:rPr lang="en-IN" dirty="0"/>
              <a:t>Some of these include Order Date, Pizza Name, Pizza Size, Total Price, Unit Price etc.</a:t>
            </a:r>
          </a:p>
          <a:p>
            <a:endParaRPr lang="en-IN" dirty="0"/>
          </a:p>
          <a:p>
            <a:pPr marL="0" indent="0">
              <a:buNone/>
            </a:pPr>
            <a:endParaRPr lang="en-IN" dirty="0"/>
          </a:p>
          <a:p>
            <a:pPr marL="0" indent="0">
              <a:buNone/>
            </a:pPr>
            <a:endParaRPr lang="en-IN" dirty="0"/>
          </a:p>
          <a:p>
            <a:endParaRPr lang="en-IN" dirty="0"/>
          </a:p>
          <a:p>
            <a:pPr marL="0" indent="0">
              <a:buNone/>
            </a:pPr>
            <a:endParaRPr lang="en-IN" dirty="0"/>
          </a:p>
          <a:p>
            <a:endParaRPr lang="en-IN" dirty="0"/>
          </a:p>
        </p:txBody>
      </p:sp>
    </p:spTree>
    <p:extLst>
      <p:ext uri="{BB962C8B-B14F-4D97-AF65-F5344CB8AC3E}">
        <p14:creationId xmlns:p14="http://schemas.microsoft.com/office/powerpoint/2010/main" val="1016610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F589E-9747-F9FD-44F1-B2DF22D34F01}"/>
              </a:ext>
            </a:extLst>
          </p:cNvPr>
          <p:cNvSpPr>
            <a:spLocks noGrp="1"/>
          </p:cNvSpPr>
          <p:nvPr>
            <p:ph type="title"/>
          </p:nvPr>
        </p:nvSpPr>
        <p:spPr/>
        <p:txBody>
          <a:bodyPr/>
          <a:lstStyle/>
          <a:p>
            <a:r>
              <a:rPr lang="en-IN" dirty="0"/>
              <a:t>Shopping patterns</a:t>
            </a:r>
          </a:p>
        </p:txBody>
      </p:sp>
      <p:pic>
        <p:nvPicPr>
          <p:cNvPr id="6" name="Content Placeholder 5">
            <a:extLst>
              <a:ext uri="{FF2B5EF4-FFF2-40B4-BE49-F238E27FC236}">
                <a16:creationId xmlns:a16="http://schemas.microsoft.com/office/drawing/2014/main" id="{1604EEDB-6F54-3B8A-C704-6C8E7D3E87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47035" y="1819374"/>
            <a:ext cx="6783735" cy="3940404"/>
          </a:xfrm>
        </p:spPr>
      </p:pic>
      <p:sp>
        <p:nvSpPr>
          <p:cNvPr id="4" name="Text Placeholder 3">
            <a:extLst>
              <a:ext uri="{FF2B5EF4-FFF2-40B4-BE49-F238E27FC236}">
                <a16:creationId xmlns:a16="http://schemas.microsoft.com/office/drawing/2014/main" id="{543F9770-F5DE-6077-C7A9-39FE5FA60D07}"/>
              </a:ext>
            </a:extLst>
          </p:cNvPr>
          <p:cNvSpPr>
            <a:spLocks noGrp="1"/>
          </p:cNvSpPr>
          <p:nvPr>
            <p:ph type="body" sz="half" idx="2"/>
          </p:nvPr>
        </p:nvSpPr>
        <p:spPr>
          <a:xfrm>
            <a:off x="1024128" y="2257506"/>
            <a:ext cx="4122907" cy="3762294"/>
          </a:xfrm>
        </p:spPr>
        <p:txBody>
          <a:bodyPr/>
          <a:lstStyle/>
          <a:p>
            <a:r>
              <a:rPr lang="en-US" dirty="0"/>
              <a:t>The charts above depict the shopping traffic patterns for each product throughout the day. It is evident that all products see a spike in traffic around 10:00 AM, with this trend being most prominent for Latte. Moreover, Cappuccino, Cocoa, and Hot Chocolate show higher popularity during the evening hours, particularly between 6:00 PM and 8:00 PM.</a:t>
            </a:r>
            <a:endParaRPr lang="en-IN" dirty="0"/>
          </a:p>
        </p:txBody>
      </p:sp>
    </p:spTree>
    <p:extLst>
      <p:ext uri="{BB962C8B-B14F-4D97-AF65-F5344CB8AC3E}">
        <p14:creationId xmlns:p14="http://schemas.microsoft.com/office/powerpoint/2010/main" val="2966679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hank You Images - Free Download on Freepik">
            <a:extLst>
              <a:ext uri="{FF2B5EF4-FFF2-40B4-BE49-F238E27FC236}">
                <a16:creationId xmlns:a16="http://schemas.microsoft.com/office/drawing/2014/main" id="{7F50A145-9459-F684-8A4D-4DE1A5B460D7}"/>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21816" b="21816"/>
          <a:stretch>
            <a:fillRect/>
          </a:stretch>
        </p:blipFill>
        <p:spPr bwMode="auto">
          <a:xfrm>
            <a:off x="395569" y="1206347"/>
            <a:ext cx="11086536" cy="4122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872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C79CB-374B-3AC4-FF4A-66CFDE22D6FD}"/>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179CE758-0068-9F4A-4FAB-B31F8481D708}"/>
              </a:ext>
            </a:extLst>
          </p:cNvPr>
          <p:cNvSpPr>
            <a:spLocks noGrp="1"/>
          </p:cNvSpPr>
          <p:nvPr>
            <p:ph idx="1"/>
          </p:nvPr>
        </p:nvSpPr>
        <p:spPr/>
        <p:txBody>
          <a:bodyPr/>
          <a:lstStyle/>
          <a:p>
            <a:r>
              <a:rPr lang="en-US" dirty="0"/>
              <a:t>Plato's Pizza seeks to leverage its past year's transactional data to identify opportunities for increasing sales and improving operational efficiency.</a:t>
            </a:r>
          </a:p>
          <a:p>
            <a:r>
              <a:rPr lang="en-US" dirty="0"/>
              <a:t> The goal is to:</a:t>
            </a:r>
          </a:p>
          <a:p>
            <a:pPr marL="514350" indent="-514350">
              <a:buFont typeface="+mj-lt"/>
              <a:buAutoNum type="arabicPeriod"/>
            </a:pPr>
            <a:r>
              <a:rPr lang="en-US" dirty="0"/>
              <a:t>Analyze patterns,</a:t>
            </a:r>
          </a:p>
          <a:p>
            <a:pPr marL="514350" indent="-514350">
              <a:buFont typeface="+mj-lt"/>
              <a:buAutoNum type="arabicPeriod"/>
            </a:pPr>
            <a:r>
              <a:rPr lang="en-US" dirty="0"/>
              <a:t>Optimize processes, and </a:t>
            </a:r>
          </a:p>
          <a:p>
            <a:pPr marL="514350" indent="-514350">
              <a:buFont typeface="+mj-lt"/>
              <a:buAutoNum type="arabicPeriod"/>
            </a:pPr>
            <a:r>
              <a:rPr lang="en-US" dirty="0"/>
              <a:t>Provide data-driven insights to enhance overall performance and profitability.</a:t>
            </a:r>
            <a:endParaRPr lang="en-IN" dirty="0"/>
          </a:p>
        </p:txBody>
      </p:sp>
    </p:spTree>
    <p:extLst>
      <p:ext uri="{BB962C8B-B14F-4D97-AF65-F5344CB8AC3E}">
        <p14:creationId xmlns:p14="http://schemas.microsoft.com/office/powerpoint/2010/main" val="1823588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E1D09-D28A-F75D-B5EA-944AD93E45AC}"/>
              </a:ext>
            </a:extLst>
          </p:cNvPr>
          <p:cNvSpPr>
            <a:spLocks noGrp="1"/>
          </p:cNvSpPr>
          <p:nvPr>
            <p:ph type="title"/>
          </p:nvPr>
        </p:nvSpPr>
        <p:spPr/>
        <p:txBody>
          <a:bodyPr/>
          <a:lstStyle/>
          <a:p>
            <a:r>
              <a:rPr lang="en-IN" dirty="0"/>
              <a:t>Techniques Used</a:t>
            </a:r>
          </a:p>
        </p:txBody>
      </p:sp>
      <p:sp>
        <p:nvSpPr>
          <p:cNvPr id="3" name="Content Placeholder 2">
            <a:extLst>
              <a:ext uri="{FF2B5EF4-FFF2-40B4-BE49-F238E27FC236}">
                <a16:creationId xmlns:a16="http://schemas.microsoft.com/office/drawing/2014/main" id="{79F394E2-558E-58C3-719E-58F9E622F8CF}"/>
              </a:ext>
            </a:extLst>
          </p:cNvPr>
          <p:cNvSpPr>
            <a:spLocks noGrp="1"/>
          </p:cNvSpPr>
          <p:nvPr>
            <p:ph idx="1"/>
          </p:nvPr>
        </p:nvSpPr>
        <p:spPr/>
        <p:txBody>
          <a:bodyPr/>
          <a:lstStyle/>
          <a:p>
            <a:r>
              <a:rPr lang="en-IN" dirty="0"/>
              <a:t>To complete this project, we will be using several tools such as MySQL Workbench and Tableau to effectively analyse and visualise the given data</a:t>
            </a:r>
          </a:p>
          <a:p>
            <a:r>
              <a:rPr lang="en-IN" dirty="0"/>
              <a:t>We will be using the following steps:</a:t>
            </a:r>
          </a:p>
          <a:p>
            <a:pPr marL="514350" indent="-514350">
              <a:buFont typeface="+mj-lt"/>
              <a:buAutoNum type="arabicPeriod"/>
            </a:pPr>
            <a:r>
              <a:rPr lang="en-US" dirty="0"/>
              <a:t> Define the Scope and Objective</a:t>
            </a:r>
          </a:p>
          <a:p>
            <a:pPr marL="514350" indent="-514350">
              <a:buFont typeface="+mj-lt"/>
              <a:buAutoNum type="arabicPeriod"/>
            </a:pPr>
            <a:r>
              <a:rPr lang="en-IN" dirty="0"/>
              <a:t>Data Collection</a:t>
            </a:r>
          </a:p>
          <a:p>
            <a:pPr marL="514350" indent="-514350">
              <a:buFont typeface="+mj-lt"/>
              <a:buAutoNum type="arabicPeriod"/>
            </a:pPr>
            <a:r>
              <a:rPr lang="en-IN" dirty="0"/>
              <a:t>Data Preparation</a:t>
            </a:r>
          </a:p>
          <a:p>
            <a:pPr marL="514350" indent="-514350">
              <a:buFont typeface="+mj-lt"/>
              <a:buAutoNum type="arabicPeriod"/>
            </a:pPr>
            <a:r>
              <a:rPr lang="en-IN" dirty="0"/>
              <a:t>Load Data into Tableau</a:t>
            </a:r>
          </a:p>
          <a:p>
            <a:pPr marL="514350" indent="-514350">
              <a:buFont typeface="+mj-lt"/>
              <a:buAutoNum type="arabicPeriod"/>
            </a:pPr>
            <a:r>
              <a:rPr lang="en-IN" dirty="0"/>
              <a:t>Create Initial Visualizations</a:t>
            </a:r>
          </a:p>
        </p:txBody>
      </p:sp>
    </p:spTree>
    <p:extLst>
      <p:ext uri="{BB962C8B-B14F-4D97-AF65-F5344CB8AC3E}">
        <p14:creationId xmlns:p14="http://schemas.microsoft.com/office/powerpoint/2010/main" val="746622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AF00B-8F92-2E31-BD76-8EAB80226719}"/>
              </a:ext>
            </a:extLst>
          </p:cNvPr>
          <p:cNvSpPr>
            <a:spLocks noGrp="1"/>
          </p:cNvSpPr>
          <p:nvPr>
            <p:ph type="title"/>
          </p:nvPr>
        </p:nvSpPr>
        <p:spPr/>
        <p:txBody>
          <a:bodyPr/>
          <a:lstStyle/>
          <a:p>
            <a:r>
              <a:rPr lang="en-IN" dirty="0"/>
              <a:t>MySQL</a:t>
            </a:r>
          </a:p>
        </p:txBody>
      </p:sp>
      <p:sp>
        <p:nvSpPr>
          <p:cNvPr id="3" name="Content Placeholder 2">
            <a:extLst>
              <a:ext uri="{FF2B5EF4-FFF2-40B4-BE49-F238E27FC236}">
                <a16:creationId xmlns:a16="http://schemas.microsoft.com/office/drawing/2014/main" id="{615D7595-7FEA-9A7B-3EEB-1BA3C70D36A2}"/>
              </a:ext>
            </a:extLst>
          </p:cNvPr>
          <p:cNvSpPr>
            <a:spLocks noGrp="1"/>
          </p:cNvSpPr>
          <p:nvPr>
            <p:ph idx="1"/>
          </p:nvPr>
        </p:nvSpPr>
        <p:spPr/>
        <p:txBody>
          <a:bodyPr>
            <a:normAutofit lnSpcReduction="10000"/>
          </a:bodyPr>
          <a:lstStyle/>
          <a:p>
            <a:r>
              <a:rPr lang="en-IN" dirty="0"/>
              <a:t>We will use MySQL Workbench to return relevant queries such as</a:t>
            </a:r>
          </a:p>
          <a:p>
            <a:pPr marL="514350" indent="-514350">
              <a:buFont typeface="+mj-lt"/>
              <a:buAutoNum type="arabicPeriod"/>
            </a:pPr>
            <a:r>
              <a:rPr lang="en-IN" dirty="0"/>
              <a:t>Total Revenue</a:t>
            </a:r>
          </a:p>
          <a:p>
            <a:pPr marL="514350" indent="-514350">
              <a:buFont typeface="+mj-lt"/>
              <a:buAutoNum type="arabicPeriod"/>
            </a:pPr>
            <a:r>
              <a:rPr lang="en-IN" dirty="0"/>
              <a:t>Average Order Value</a:t>
            </a:r>
          </a:p>
          <a:p>
            <a:pPr marL="514350" indent="-514350">
              <a:buFont typeface="+mj-lt"/>
              <a:buAutoNum type="arabicPeriod"/>
            </a:pPr>
            <a:r>
              <a:rPr lang="en-IN" dirty="0"/>
              <a:t>Total Pizzas Sold</a:t>
            </a:r>
          </a:p>
          <a:p>
            <a:pPr marL="514350" indent="-514350">
              <a:buFont typeface="+mj-lt"/>
              <a:buAutoNum type="arabicPeriod"/>
            </a:pPr>
            <a:r>
              <a:rPr lang="en-IN" dirty="0"/>
              <a:t>Total Orders</a:t>
            </a:r>
          </a:p>
          <a:p>
            <a:pPr marL="514350" indent="-514350">
              <a:buFont typeface="+mj-lt"/>
              <a:buAutoNum type="arabicPeriod"/>
            </a:pPr>
            <a:r>
              <a:rPr lang="en-IN" dirty="0"/>
              <a:t>Most/Least Popular Pizzas</a:t>
            </a:r>
          </a:p>
          <a:p>
            <a:pPr marL="514350" indent="-514350">
              <a:buFont typeface="+mj-lt"/>
              <a:buAutoNum type="arabicPeriod"/>
            </a:pPr>
            <a:r>
              <a:rPr lang="en-IN" dirty="0"/>
              <a:t>Highest/Lowest Revenue earning Pizzas</a:t>
            </a:r>
          </a:p>
          <a:p>
            <a:pPr marL="514350" indent="-514350">
              <a:buFont typeface="+mj-lt"/>
              <a:buAutoNum type="arabicPeriod"/>
            </a:pPr>
            <a:r>
              <a:rPr lang="en-IN" dirty="0"/>
              <a:t>Peak Hours</a:t>
            </a:r>
          </a:p>
          <a:p>
            <a:pPr marL="514350" indent="-514350">
              <a:buFont typeface="+mj-lt"/>
              <a:buAutoNum type="arabicPeriod"/>
            </a:pPr>
            <a:r>
              <a:rPr lang="en-IN" dirty="0"/>
              <a:t>Popular Categories, Sizes.</a:t>
            </a:r>
          </a:p>
        </p:txBody>
      </p:sp>
    </p:spTree>
    <p:extLst>
      <p:ext uri="{BB962C8B-B14F-4D97-AF65-F5344CB8AC3E}">
        <p14:creationId xmlns:p14="http://schemas.microsoft.com/office/powerpoint/2010/main" val="1251415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26D74-BD8A-AD90-31E4-110426B9FB3F}"/>
              </a:ext>
            </a:extLst>
          </p:cNvPr>
          <p:cNvSpPr>
            <a:spLocks noGrp="1"/>
          </p:cNvSpPr>
          <p:nvPr>
            <p:ph type="title"/>
          </p:nvPr>
        </p:nvSpPr>
        <p:spPr/>
        <p:txBody>
          <a:bodyPr/>
          <a:lstStyle/>
          <a:p>
            <a:r>
              <a:rPr lang="en-IN" dirty="0"/>
              <a:t>Tableau</a:t>
            </a:r>
          </a:p>
        </p:txBody>
      </p:sp>
      <p:sp>
        <p:nvSpPr>
          <p:cNvPr id="3" name="Content Placeholder 2">
            <a:extLst>
              <a:ext uri="{FF2B5EF4-FFF2-40B4-BE49-F238E27FC236}">
                <a16:creationId xmlns:a16="http://schemas.microsoft.com/office/drawing/2014/main" id="{27D4BA68-10EF-4982-F04F-F338D14D1D81}"/>
              </a:ext>
            </a:extLst>
          </p:cNvPr>
          <p:cNvSpPr>
            <a:spLocks noGrp="1"/>
          </p:cNvSpPr>
          <p:nvPr>
            <p:ph idx="1"/>
          </p:nvPr>
        </p:nvSpPr>
        <p:spPr/>
        <p:txBody>
          <a:bodyPr/>
          <a:lstStyle/>
          <a:p>
            <a:r>
              <a:rPr lang="en-IN" dirty="0"/>
              <a:t>We can better understand the data by creating simple interactive visualisations on Tableau.</a:t>
            </a:r>
          </a:p>
          <a:p>
            <a:r>
              <a:rPr lang="en-IN" dirty="0"/>
              <a:t>Here we can plot graphs to better understand the queries answered on MySQL with regard to Popular Pizzas, Categories, Sizes etc, as well as ascertain the peak periods for sales.</a:t>
            </a:r>
          </a:p>
          <a:p>
            <a:r>
              <a:rPr lang="en-IN" dirty="0"/>
              <a:t>Although we have already had our queries answered on MySQL, the dashboards created on Tableau simply summarises what we already have in the form of easily readable graphs.</a:t>
            </a:r>
          </a:p>
          <a:p>
            <a:endParaRPr lang="en-IN" dirty="0"/>
          </a:p>
        </p:txBody>
      </p:sp>
    </p:spTree>
    <p:extLst>
      <p:ext uri="{BB962C8B-B14F-4D97-AF65-F5344CB8AC3E}">
        <p14:creationId xmlns:p14="http://schemas.microsoft.com/office/powerpoint/2010/main" val="4157221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39BBD-7602-D63B-1F48-95D8033756A2}"/>
              </a:ext>
            </a:extLst>
          </p:cNvPr>
          <p:cNvSpPr>
            <a:spLocks noGrp="1"/>
          </p:cNvSpPr>
          <p:nvPr>
            <p:ph type="title"/>
          </p:nvPr>
        </p:nvSpPr>
        <p:spPr/>
        <p:txBody>
          <a:bodyPr/>
          <a:lstStyle/>
          <a:p>
            <a:r>
              <a:rPr lang="en-IN" dirty="0"/>
              <a:t>Results and Output</a:t>
            </a:r>
          </a:p>
        </p:txBody>
      </p:sp>
      <p:sp>
        <p:nvSpPr>
          <p:cNvPr id="3" name="Text Placeholder 2">
            <a:extLst>
              <a:ext uri="{FF2B5EF4-FFF2-40B4-BE49-F238E27FC236}">
                <a16:creationId xmlns:a16="http://schemas.microsoft.com/office/drawing/2014/main" id="{B7FE0C2D-0200-0DD9-7D90-EFC68FC21272}"/>
              </a:ext>
            </a:extLst>
          </p:cNvPr>
          <p:cNvSpPr>
            <a:spLocks noGrp="1"/>
          </p:cNvSpPr>
          <p:nvPr>
            <p:ph type="body" idx="1"/>
          </p:nvPr>
        </p:nvSpPr>
        <p:spPr/>
        <p:txBody>
          <a:bodyPr/>
          <a:lstStyle/>
          <a:p>
            <a:r>
              <a:rPr lang="en-IN" dirty="0"/>
              <a:t>Note: Since the Tableau visualisations are graphs based on MySQL queries, we will be only be inserting the output from Tableau in this section.</a:t>
            </a:r>
          </a:p>
        </p:txBody>
      </p:sp>
    </p:spTree>
    <p:extLst>
      <p:ext uri="{BB962C8B-B14F-4D97-AF65-F5344CB8AC3E}">
        <p14:creationId xmlns:p14="http://schemas.microsoft.com/office/powerpoint/2010/main" val="1959152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4A525-E663-77B0-792A-D99A32F9E5C7}"/>
              </a:ext>
            </a:extLst>
          </p:cNvPr>
          <p:cNvSpPr>
            <a:spLocks noGrp="1"/>
          </p:cNvSpPr>
          <p:nvPr>
            <p:ph type="title"/>
          </p:nvPr>
        </p:nvSpPr>
        <p:spPr/>
        <p:txBody>
          <a:bodyPr/>
          <a:lstStyle/>
          <a:p>
            <a:r>
              <a:rPr lang="en-IN" dirty="0"/>
              <a:t>Peak periods</a:t>
            </a:r>
          </a:p>
        </p:txBody>
      </p:sp>
      <p:sp>
        <p:nvSpPr>
          <p:cNvPr id="4" name="Text Placeholder 3">
            <a:extLst>
              <a:ext uri="{FF2B5EF4-FFF2-40B4-BE49-F238E27FC236}">
                <a16:creationId xmlns:a16="http://schemas.microsoft.com/office/drawing/2014/main" id="{43B7AAD0-9BCD-214F-CA4A-DB34B49D34DE}"/>
              </a:ext>
            </a:extLst>
          </p:cNvPr>
          <p:cNvSpPr>
            <a:spLocks noGrp="1"/>
          </p:cNvSpPr>
          <p:nvPr>
            <p:ph type="body" sz="half" idx="2"/>
          </p:nvPr>
        </p:nvSpPr>
        <p:spPr/>
        <p:txBody>
          <a:bodyPr/>
          <a:lstStyle/>
          <a:p>
            <a:r>
              <a:rPr lang="en-US" dirty="0">
                <a:effectLst/>
              </a:rPr>
              <a:t>Fridays and Saturdays tend to be the busiest days, with peak hours being around noon or midday. Early evenings also tend to be busy periods. Morning hours are most lax. Pepperoni pizza seems to be most ordered during peak periods</a:t>
            </a:r>
            <a:endParaRPr lang="en-IN" dirty="0"/>
          </a:p>
        </p:txBody>
      </p:sp>
      <p:pic>
        <p:nvPicPr>
          <p:cNvPr id="10" name="Content Placeholder 9">
            <a:extLst>
              <a:ext uri="{FF2B5EF4-FFF2-40B4-BE49-F238E27FC236}">
                <a16:creationId xmlns:a16="http://schemas.microsoft.com/office/drawing/2014/main" id="{C1BA0320-7039-F6AC-21E2-3D91E6C017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3248" y="1574421"/>
            <a:ext cx="6453594" cy="3987393"/>
          </a:xfrm>
        </p:spPr>
      </p:pic>
    </p:spTree>
    <p:extLst>
      <p:ext uri="{BB962C8B-B14F-4D97-AF65-F5344CB8AC3E}">
        <p14:creationId xmlns:p14="http://schemas.microsoft.com/office/powerpoint/2010/main" val="1534615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B7DB0-66C5-CC85-62AA-1CBF3F1D39CF}"/>
              </a:ext>
            </a:extLst>
          </p:cNvPr>
          <p:cNvSpPr>
            <a:spLocks noGrp="1"/>
          </p:cNvSpPr>
          <p:nvPr>
            <p:ph type="title"/>
          </p:nvPr>
        </p:nvSpPr>
        <p:spPr/>
        <p:txBody>
          <a:bodyPr/>
          <a:lstStyle/>
          <a:p>
            <a:r>
              <a:rPr lang="en-IN" dirty="0"/>
              <a:t>Most ordered</a:t>
            </a:r>
          </a:p>
        </p:txBody>
      </p:sp>
      <p:pic>
        <p:nvPicPr>
          <p:cNvPr id="6" name="Content Placeholder 5">
            <a:extLst>
              <a:ext uri="{FF2B5EF4-FFF2-40B4-BE49-F238E27FC236}">
                <a16:creationId xmlns:a16="http://schemas.microsoft.com/office/drawing/2014/main" id="{CB434866-54BE-5B51-A0F1-A1FC212CF8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47035" y="1140643"/>
            <a:ext cx="6923070" cy="4204355"/>
          </a:xfrm>
        </p:spPr>
      </p:pic>
      <p:sp>
        <p:nvSpPr>
          <p:cNvPr id="4" name="Text Placeholder 3">
            <a:extLst>
              <a:ext uri="{FF2B5EF4-FFF2-40B4-BE49-F238E27FC236}">
                <a16:creationId xmlns:a16="http://schemas.microsoft.com/office/drawing/2014/main" id="{6AD8BB4A-CF8C-F95B-593B-C9437CB78598}"/>
              </a:ext>
            </a:extLst>
          </p:cNvPr>
          <p:cNvSpPr>
            <a:spLocks noGrp="1"/>
          </p:cNvSpPr>
          <p:nvPr>
            <p:ph type="body" sz="half" idx="2"/>
          </p:nvPr>
        </p:nvSpPr>
        <p:spPr>
          <a:xfrm>
            <a:off x="1024128" y="2257506"/>
            <a:ext cx="4056919" cy="3762294"/>
          </a:xfrm>
        </p:spPr>
        <p:txBody>
          <a:bodyPr/>
          <a:lstStyle/>
          <a:p>
            <a:r>
              <a:rPr lang="en-US" dirty="0">
                <a:effectLst/>
              </a:rPr>
              <a:t>Highest and lowest selling pizzas. </a:t>
            </a:r>
          </a:p>
          <a:p>
            <a:r>
              <a:rPr lang="en-US" dirty="0">
                <a:effectLst/>
              </a:rPr>
              <a:t>Large pizzas are the most regularly ordered size of pizza.</a:t>
            </a:r>
          </a:p>
          <a:p>
            <a:r>
              <a:rPr lang="en-US" dirty="0"/>
              <a:t>Extra Large and Extra-Extra Large are the least regularly ordered pizzas.</a:t>
            </a:r>
          </a:p>
          <a:p>
            <a:r>
              <a:rPr lang="en-US" dirty="0"/>
              <a:t>The top 5 highest selling pizzas contribute to almost a quarter(24.36%) of total sales.</a:t>
            </a:r>
            <a:endParaRPr lang="en-IN" dirty="0"/>
          </a:p>
        </p:txBody>
      </p:sp>
    </p:spTree>
    <p:extLst>
      <p:ext uri="{BB962C8B-B14F-4D97-AF65-F5344CB8AC3E}">
        <p14:creationId xmlns:p14="http://schemas.microsoft.com/office/powerpoint/2010/main" val="32716840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3387</TotalTime>
  <Words>862</Words>
  <Application>Microsoft Office PowerPoint</Application>
  <PresentationFormat>Widescreen</PresentationFormat>
  <Paragraphs>92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Tw Cen MT</vt:lpstr>
      <vt:lpstr>Tw Cen MT Condensed</vt:lpstr>
      <vt:lpstr>Wingdings 3</vt:lpstr>
      <vt:lpstr>Integral</vt:lpstr>
      <vt:lpstr>Pizza Sales</vt:lpstr>
      <vt:lpstr>Introduction</vt:lpstr>
      <vt:lpstr>Problem Statement</vt:lpstr>
      <vt:lpstr>Techniques Used</vt:lpstr>
      <vt:lpstr>MySQL</vt:lpstr>
      <vt:lpstr>Tableau</vt:lpstr>
      <vt:lpstr>Results and Output</vt:lpstr>
      <vt:lpstr>Peak periods</vt:lpstr>
      <vt:lpstr>Most ordered</vt:lpstr>
      <vt:lpstr>revenue</vt:lpstr>
      <vt:lpstr>Coffee sales</vt:lpstr>
      <vt:lpstr>introduction</vt:lpstr>
      <vt:lpstr>Data overview</vt:lpstr>
      <vt:lpstr>Techniques used</vt:lpstr>
      <vt:lpstr>Data Overview</vt:lpstr>
      <vt:lpstr>EDA</vt:lpstr>
      <vt:lpstr>EDA</vt:lpstr>
      <vt:lpstr>Peak periods</vt:lpstr>
      <vt:lpstr>Peak periods</vt:lpstr>
      <vt:lpstr>Shopping patterns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Dylan Furtado</dc:creator>
  <cp:lastModifiedBy>Dylan Furtado</cp:lastModifiedBy>
  <cp:revision>1</cp:revision>
  <dcterms:created xsi:type="dcterms:W3CDTF">2024-12-23T23:59:28Z</dcterms:created>
  <dcterms:modified xsi:type="dcterms:W3CDTF">2024-12-26T08:27:23Z</dcterms:modified>
</cp:coreProperties>
</file>