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365" r:id="rId3"/>
    <p:sldId id="322" r:id="rId4"/>
    <p:sldId id="326" r:id="rId5"/>
    <p:sldId id="399" r:id="rId6"/>
    <p:sldId id="400" r:id="rId7"/>
    <p:sldId id="401" r:id="rId8"/>
    <p:sldId id="402" r:id="rId9"/>
    <p:sldId id="331" r:id="rId10"/>
    <p:sldId id="333" r:id="rId11"/>
    <p:sldId id="330" r:id="rId12"/>
    <p:sldId id="334" r:id="rId13"/>
    <p:sldId id="329" r:id="rId14"/>
    <p:sldId id="405" r:id="rId15"/>
    <p:sldId id="406" r:id="rId16"/>
    <p:sldId id="323" r:id="rId17"/>
    <p:sldId id="339" r:id="rId18"/>
    <p:sldId id="340" r:id="rId19"/>
    <p:sldId id="368" r:id="rId20"/>
    <p:sldId id="404" r:id="rId21"/>
    <p:sldId id="345" r:id="rId22"/>
    <p:sldId id="409" r:id="rId23"/>
    <p:sldId id="346" r:id="rId24"/>
    <p:sldId id="393" r:id="rId25"/>
    <p:sldId id="394" r:id="rId26"/>
    <p:sldId id="407" r:id="rId27"/>
    <p:sldId id="408" r:id="rId28"/>
    <p:sldId id="395" r:id="rId29"/>
    <p:sldId id="371" r:id="rId30"/>
    <p:sldId id="403" r:id="rId31"/>
    <p:sldId id="350" r:id="rId32"/>
    <p:sldId id="352" r:id="rId33"/>
    <p:sldId id="353" r:id="rId34"/>
    <p:sldId id="354" r:id="rId35"/>
    <p:sldId id="355" r:id="rId36"/>
    <p:sldId id="410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43" autoAdjust="0"/>
    <p:restoredTop sz="99815" autoAdjust="0"/>
  </p:normalViewPr>
  <p:slideViewPr>
    <p:cSldViewPr snapToGrid="0" snapToObjects="1">
      <p:cViewPr varScale="1">
        <p:scale>
          <a:sx n="102" d="100"/>
          <a:sy n="102" d="100"/>
        </p:scale>
        <p:origin x="81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4400" spc="-8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451DEABC-D766-4322-8E78-B830FAE35C72}" type="datetime4">
              <a:rPr lang="en-US" smtClean="0"/>
              <a:pPr/>
              <a:t>November 4,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86953" y="6411595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F3131F9E-604E-4343-9F29-EF72E8231CAD}" type="datetime4">
              <a:rPr lang="en-US" smtClean="0"/>
              <a:pPr/>
              <a:t>November 4,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86953" y="6411595"/>
            <a:ext cx="1315721" cy="365125"/>
          </a:xfrm>
          <a:prstGeom prst="rect">
            <a:avLst/>
          </a:prstGeom>
        </p:spPr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34A8E1CE-37F8-4102-8DF9-852A0A51F293}" type="datetime4">
              <a:rPr lang="en-US" smtClean="0"/>
              <a:pPr/>
              <a:t>November 4,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86953" y="6411595"/>
            <a:ext cx="1315721" cy="365125"/>
          </a:xfrm>
          <a:prstGeom prst="rect">
            <a:avLst/>
          </a:prstGeom>
        </p:spPr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93333F43-3E86-47E4-BFBB-2476D384E1C6}" type="datetime4">
              <a:rPr lang="en-US" smtClean="0"/>
              <a:pPr/>
              <a:t>November 4,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86953" y="6411595"/>
            <a:ext cx="1315721" cy="365125"/>
          </a:xfrm>
          <a:prstGeom prst="rect">
            <a:avLst/>
          </a:prstGeom>
        </p:spPr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751663BA-01FC-4367-B6F3-ABB2645D55F1}" type="datetime4">
              <a:rPr lang="en-US" smtClean="0"/>
              <a:pPr/>
              <a:t>November 4, 2024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386953" y="6411595"/>
            <a:ext cx="1315721" cy="365125"/>
          </a:xfrm>
          <a:prstGeom prst="rect">
            <a:avLst/>
          </a:prstGeom>
        </p:spPr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79B19C71-EC74-44AF-B27E-FC7DC3C3A61D}" type="datetime4">
              <a:rPr lang="en-US" smtClean="0"/>
              <a:pPr/>
              <a:t>November 4,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86953" y="6411595"/>
            <a:ext cx="1315721" cy="365125"/>
          </a:xfrm>
          <a:prstGeom prst="rect">
            <a:avLst/>
          </a:prstGeom>
        </p:spPr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6A5CDA29-3CBE-48EA-92AE-A996835462BA}" type="datetime4">
              <a:rPr lang="en-US" smtClean="0"/>
              <a:pPr/>
              <a:t>November 4,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386953" y="6411595"/>
            <a:ext cx="1315721" cy="365125"/>
          </a:xfrm>
          <a:prstGeom prst="rect">
            <a:avLst/>
          </a:prstGeom>
        </p:spPr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E29EC054-3869-4501-B163-1BBFDE8DCE04}" type="datetime4">
              <a:rPr lang="en-US" smtClean="0"/>
              <a:pPr/>
              <a:t>November 4,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386953" y="6411595"/>
            <a:ext cx="1315721" cy="365125"/>
          </a:xfrm>
          <a:prstGeom prst="rect">
            <a:avLst/>
          </a:prstGeom>
        </p:spPr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0A63D831-56C1-49CF-8EF7-8B9A98402BCD}" type="datetime4">
              <a:rPr lang="en-US" smtClean="0"/>
              <a:pPr/>
              <a:t>November 4,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86953" y="6411595"/>
            <a:ext cx="1315721" cy="365125"/>
          </a:xfrm>
          <a:prstGeom prst="rect">
            <a:avLst/>
          </a:prstGeom>
        </p:spPr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6EAD5615-7F4F-4584-84D5-CC95918C321F}" type="datetime4">
              <a:rPr lang="en-US" smtClean="0"/>
              <a:pPr/>
              <a:t>November 4,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86953" y="6411595"/>
            <a:ext cx="1315721" cy="365125"/>
          </a:xfrm>
          <a:prstGeom prst="rect">
            <a:avLst/>
          </a:prstGeom>
        </p:spPr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/>
          <a:lstStyle/>
          <a:p>
            <a:fld id="{76EEA923-9BEE-48CE-9F28-5B525F399BAD}" type="datetime4">
              <a:rPr lang="en-US" smtClean="0"/>
              <a:pPr/>
              <a:t>November 4,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86953" y="6411595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6035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12976"/>
            <a:ext cx="8245474" cy="5298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spcAft>
          <a:spcPts val="600"/>
        </a:spcAft>
        <a:buFontTx/>
        <a:buBlip>
          <a:blip r:embed="rId13"/>
        </a:buBlip>
        <a:defRPr sz="2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ü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Programmazione</a:t>
            </a:r>
            <a:r>
              <a:rPr lang="en-US" dirty="0"/>
              <a:t> </a:t>
            </a:r>
            <a:r>
              <a:rPr lang="en-US" dirty="0" err="1"/>
              <a:t>procedurale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a.a</a:t>
            </a:r>
            <a:r>
              <a:rPr lang="en-US" dirty="0"/>
              <a:t>. </a:t>
            </a:r>
            <a:r>
              <a:rPr lang="en-US"/>
              <a:t>2024/2025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494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Print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often useful to output addresses for verification and debugging purposes. 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printf</a:t>
            </a:r>
            <a:r>
              <a:rPr lang="en-US" dirty="0"/>
              <a:t>( ) functions provide a format </a:t>
            </a:r>
            <a:r>
              <a:rPr lang="en-US" dirty="0" err="1"/>
              <a:t>specifier</a:t>
            </a:r>
            <a:r>
              <a:rPr lang="en-US" dirty="0"/>
              <a:t> for pointers: %p.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The size of a pointer in memory—given by the expression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iPtr</a:t>
            </a:r>
            <a:r>
              <a:rPr lang="en-US" dirty="0"/>
              <a:t>), for example—is the same regardless of the type of object addressed. </a:t>
            </a:r>
          </a:p>
          <a:p>
            <a:r>
              <a:rPr lang="en-US" dirty="0"/>
              <a:t>8 byte(?)</a:t>
            </a:r>
          </a:p>
        </p:txBody>
      </p:sp>
      <p:sp>
        <p:nvSpPr>
          <p:cNvPr id="4" name="Rectangle 3"/>
          <p:cNvSpPr/>
          <p:nvPr/>
        </p:nvSpPr>
        <p:spPr>
          <a:xfrm>
            <a:off x="1562959" y="2974860"/>
            <a:ext cx="6223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printf</a:t>
            </a:r>
            <a:r>
              <a:rPr lang="en-US" dirty="0"/>
              <a:t>( "Value of </a:t>
            </a:r>
            <a:r>
              <a:rPr lang="en-US" dirty="0" err="1"/>
              <a:t>iPtr</a:t>
            </a:r>
            <a:r>
              <a:rPr lang="en-US" dirty="0"/>
              <a:t> (i.e. the address of </a:t>
            </a:r>
            <a:r>
              <a:rPr lang="en-US" dirty="0" err="1"/>
              <a:t>iVar</a:t>
            </a:r>
            <a:r>
              <a:rPr lang="en-US" dirty="0"/>
              <a:t>): %p\n"</a:t>
            </a:r>
          </a:p>
          <a:p>
            <a:r>
              <a:rPr lang="en-US" dirty="0"/>
              <a:t>          "Address of </a:t>
            </a:r>
            <a:r>
              <a:rPr lang="en-US" dirty="0" err="1"/>
              <a:t>iPtr</a:t>
            </a:r>
            <a:r>
              <a:rPr lang="en-US" dirty="0"/>
              <a:t>:                          %p\n", </a:t>
            </a:r>
            <a:r>
              <a:rPr lang="en-US" dirty="0" err="1"/>
              <a:t>iPtr</a:t>
            </a:r>
            <a:r>
              <a:rPr lang="en-US" dirty="0"/>
              <a:t>, &amp;</a:t>
            </a:r>
            <a:r>
              <a:rPr lang="en-US" dirty="0" err="1"/>
              <a:t>iPtr</a:t>
            </a:r>
            <a:r>
              <a:rPr lang="en-US" dirty="0"/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297132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Null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null pointer constant </a:t>
            </a:r>
            <a:r>
              <a:rPr lang="en-US" dirty="0"/>
              <a:t>is an integer constant expression with the value 0.</a:t>
            </a:r>
          </a:p>
          <a:p>
            <a:r>
              <a:rPr lang="en-US" dirty="0"/>
              <a:t>The macro NULL is defined in </a:t>
            </a:r>
            <a:r>
              <a:rPr lang="en-US" i="1" dirty="0" err="1"/>
              <a:t>stdlib.h</a:t>
            </a:r>
            <a:r>
              <a:rPr lang="en-US" i="1" dirty="0"/>
              <a:t>.</a:t>
            </a:r>
          </a:p>
          <a:p>
            <a:r>
              <a:rPr lang="en-US" dirty="0"/>
              <a:t>A null pointer is always unequal to any valid pointer to an object or function. </a:t>
            </a:r>
          </a:p>
        </p:txBody>
      </p:sp>
    </p:spTree>
    <p:extLst>
      <p:ext uri="{BB962C8B-B14F-4D97-AF65-F5344CB8AC3E}">
        <p14:creationId xmlns:p14="http://schemas.microsoft.com/office/powerpoint/2010/main" val="2157641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976"/>
            <a:ext cx="8245474" cy="2293611"/>
          </a:xfrm>
        </p:spPr>
        <p:txBody>
          <a:bodyPr>
            <a:normAutofit/>
          </a:bodyPr>
          <a:lstStyle/>
          <a:p>
            <a:r>
              <a:rPr lang="en-US" dirty="0"/>
              <a:t>Initialization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*p = NULL;</a:t>
            </a:r>
          </a:p>
        </p:txBody>
      </p:sp>
      <p:sp>
        <p:nvSpPr>
          <p:cNvPr id="4" name="Rectangle 3"/>
          <p:cNvSpPr/>
          <p:nvPr/>
        </p:nvSpPr>
        <p:spPr>
          <a:xfrm>
            <a:off x="739615" y="3884289"/>
            <a:ext cx="23384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 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a= 3;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* p= NULL;</a:t>
            </a:r>
          </a:p>
          <a:p>
            <a:r>
              <a:rPr lang="en-US" dirty="0"/>
              <a:t>    *p= 6;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9615" y="6023984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Segmentation fault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66670" y="3763310"/>
            <a:ext cx="2176530" cy="2152304"/>
            <a:chOff x="566670" y="3763310"/>
            <a:chExt cx="2176530" cy="2152304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66670" y="3763310"/>
              <a:ext cx="2176530" cy="21523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850006" y="3775920"/>
              <a:ext cx="1725769" cy="21396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5116285" y="3884288"/>
            <a:ext cx="23384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 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a= 3;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* p= &amp;a;</a:t>
            </a:r>
          </a:p>
          <a:p>
            <a:r>
              <a:rPr lang="en-US" dirty="0"/>
              <a:t>    *p= 6;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98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VOID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pointer to void, or </a:t>
            </a:r>
            <a:r>
              <a:rPr lang="en-US" i="1" dirty="0"/>
              <a:t>void pointer </a:t>
            </a:r>
            <a:r>
              <a:rPr lang="en-US" dirty="0"/>
              <a:t>for short, is a pointer with the type void *. </a:t>
            </a:r>
          </a:p>
          <a:p>
            <a:r>
              <a:rPr lang="en-US" dirty="0"/>
              <a:t>As there are no objects with the type void, the type void * is used as the all-purpose pointer type. </a:t>
            </a:r>
          </a:p>
          <a:p>
            <a:pPr lvl="1"/>
            <a:r>
              <a:rPr lang="en-US" dirty="0"/>
              <a:t>A void pointer can represent the address of any object—but not its type. </a:t>
            </a:r>
          </a:p>
          <a:p>
            <a:r>
              <a:rPr lang="en-US" dirty="0"/>
              <a:t>To access an object in memory, you must always convert a void pointer into an appropriate object pointer.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57176" y="4751294"/>
            <a:ext cx="26317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void* </a:t>
            </a:r>
            <a:r>
              <a:rPr lang="en-US" dirty="0" err="1"/>
              <a:t>pA</a:t>
            </a:r>
            <a:r>
              <a:rPr lang="en-US" dirty="0"/>
              <a:t>= NULL;</a:t>
            </a:r>
          </a:p>
          <a:p>
            <a:r>
              <a:rPr lang="en-US" dirty="0" err="1"/>
              <a:t>int</a:t>
            </a:r>
            <a:r>
              <a:rPr lang="en-US" dirty="0"/>
              <a:t> p= 10;</a:t>
            </a:r>
          </a:p>
          <a:p>
            <a:r>
              <a:rPr lang="en-US" dirty="0" err="1"/>
              <a:t>pA</a:t>
            </a:r>
            <a:r>
              <a:rPr lang="en-US" dirty="0"/>
              <a:t>= &amp;p;</a:t>
            </a:r>
          </a:p>
          <a:p>
            <a:r>
              <a:rPr lang="en-US" dirty="0"/>
              <a:t>	</a:t>
            </a:r>
          </a:p>
          <a:p>
            <a:r>
              <a:rPr lang="en-US" dirty="0" err="1"/>
              <a:t>printf</a:t>
            </a:r>
            <a:r>
              <a:rPr lang="en-US" dirty="0"/>
              <a:t>("%d", *((</a:t>
            </a:r>
            <a:r>
              <a:rPr lang="en-US" dirty="0" err="1"/>
              <a:t>int</a:t>
            </a:r>
            <a:r>
              <a:rPr lang="en-US" dirty="0"/>
              <a:t>*) </a:t>
            </a:r>
            <a:r>
              <a:rPr lang="en-US" dirty="0" err="1"/>
              <a:t>pA</a:t>
            </a:r>
            <a:r>
              <a:rPr lang="en-US" dirty="0"/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3966090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Pointers to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977"/>
            <a:ext cx="8245474" cy="3185704"/>
          </a:xfrm>
        </p:spPr>
        <p:txBody>
          <a:bodyPr/>
          <a:lstStyle/>
          <a:p>
            <a:r>
              <a:rPr lang="en-US" dirty="0"/>
              <a:t>A pointer variable is itself an object in memory, which means that a pointer can point to it. </a:t>
            </a:r>
          </a:p>
          <a:p>
            <a:r>
              <a:rPr lang="en-US" dirty="0"/>
              <a:t>To declare a pointer to a pointer, you must use two asterisks </a:t>
            </a:r>
          </a:p>
          <a:p>
            <a:pPr lvl="1"/>
            <a:r>
              <a:rPr lang="ro-RO" dirty="0"/>
              <a:t>char c = 'A', *cPtr = &amp;c, **cPtrPtr = &amp;cPtr; </a:t>
            </a:r>
          </a:p>
          <a:p>
            <a:r>
              <a:rPr lang="ro-RO" dirty="0"/>
              <a:t>The expression *cPtrPtr now yields the char pointer cPtr, and the value of **cPtrPtr is the char variable c. 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323514" y="4689469"/>
            <a:ext cx="6267994" cy="1073546"/>
            <a:chOff x="1323514" y="4689469"/>
            <a:chExt cx="6267994" cy="1073546"/>
          </a:xfrm>
        </p:grpSpPr>
        <p:sp>
          <p:nvSpPr>
            <p:cNvPr id="4" name="Rectangle 3"/>
            <p:cNvSpPr/>
            <p:nvPr/>
          </p:nvSpPr>
          <p:spPr>
            <a:xfrm>
              <a:off x="6126236" y="5080258"/>
              <a:ext cx="1465272" cy="6699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‘A’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710920" y="5093090"/>
              <a:ext cx="1465272" cy="6699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&amp;c</a:t>
              </a:r>
            </a:p>
          </p:txBody>
        </p:sp>
        <p:sp>
          <p:nvSpPr>
            <p:cNvPr id="6" name="Isosceles Triangle 5"/>
            <p:cNvSpPr/>
            <p:nvPr/>
          </p:nvSpPr>
          <p:spPr>
            <a:xfrm rot="5400000">
              <a:off x="5085431" y="5183849"/>
              <a:ext cx="657093" cy="475576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323514" y="5093090"/>
              <a:ext cx="1465272" cy="6699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&amp;</a:t>
              </a:r>
              <a:r>
                <a:rPr lang="en-US" dirty="0" err="1">
                  <a:solidFill>
                    <a:schemeClr val="tx1"/>
                  </a:solidFill>
                </a:rPr>
                <a:t>cPtr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Isosceles Triangle 7"/>
            <p:cNvSpPr/>
            <p:nvPr/>
          </p:nvSpPr>
          <p:spPr>
            <a:xfrm rot="5400000">
              <a:off x="2698025" y="5183849"/>
              <a:ext cx="657093" cy="475576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26236" y="468946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10920" y="4710926"/>
              <a:ext cx="595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cPtr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23514" y="4710926"/>
              <a:ext cx="890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cPtrPtr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20662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640079" y="1659558"/>
            <a:ext cx="66584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main(){  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a= 2, *p= &amp;a;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("%d %d\n", *p, *&amp;*&amp;a);    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("%p %p\n", p, &amp;*&amp;a);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21629" y="838573"/>
            <a:ext cx="369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The address of a is 0x7fff4fca4acc</a:t>
            </a:r>
          </a:p>
        </p:txBody>
      </p:sp>
      <p:sp>
        <p:nvSpPr>
          <p:cNvPr id="6" name="Rectangle 5"/>
          <p:cNvSpPr/>
          <p:nvPr/>
        </p:nvSpPr>
        <p:spPr>
          <a:xfrm>
            <a:off x="640079" y="3510479"/>
            <a:ext cx="80625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AndaleMono" charset="0"/>
              </a:rPr>
              <a:t>MacBook-Francesco:ProgrammI</a:t>
            </a:r>
            <a:r>
              <a:rPr lang="en-US" dirty="0">
                <a:latin typeface="AndaleMono" charset="0"/>
              </a:rPr>
              <a:t> </a:t>
            </a:r>
            <a:r>
              <a:rPr lang="en-US" dirty="0" err="1">
                <a:latin typeface="AndaleMono" charset="0"/>
              </a:rPr>
              <a:t>francescosantini</a:t>
            </a:r>
            <a:r>
              <a:rPr lang="en-US" dirty="0">
                <a:latin typeface="AndaleMono" charset="0"/>
              </a:rPr>
              <a:t>$ ./main</a:t>
            </a:r>
          </a:p>
          <a:p>
            <a:r>
              <a:rPr lang="is-IS" dirty="0">
                <a:latin typeface="AndaleMono" charset="0"/>
              </a:rPr>
              <a:t>2 2</a:t>
            </a:r>
          </a:p>
          <a:p>
            <a:r>
              <a:rPr lang="en-US" dirty="0">
                <a:latin typeface="AndaleMono" charset="0"/>
              </a:rPr>
              <a:t>0x7fff4fca4acc 0x7fff4fca4acc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49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7949" y="3113581"/>
            <a:ext cx="7243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OPERATIONS WITH POINTERS</a:t>
            </a:r>
          </a:p>
        </p:txBody>
      </p:sp>
    </p:spTree>
    <p:extLst>
      <p:ext uri="{BB962C8B-B14F-4D97-AF65-F5344CB8AC3E}">
        <p14:creationId xmlns:p14="http://schemas.microsoft.com/office/powerpoint/2010/main" val="4229707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REad</a:t>
            </a:r>
            <a:r>
              <a:rPr lang="en-US" dirty="0"/>
              <a:t> and modify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b="1" dirty="0" err="1"/>
              <a:t>ptr</a:t>
            </a:r>
            <a:r>
              <a:rPr lang="en-US" dirty="0"/>
              <a:t> is a pointer, then </a:t>
            </a:r>
            <a:r>
              <a:rPr lang="en-US" b="1" dirty="0"/>
              <a:t>*</a:t>
            </a:r>
            <a:r>
              <a:rPr lang="en-US" b="1" dirty="0" err="1"/>
              <a:t>ptr</a:t>
            </a:r>
            <a:r>
              <a:rPr lang="en-US" b="1" dirty="0"/>
              <a:t> </a:t>
            </a:r>
            <a:r>
              <a:rPr lang="en-US" dirty="0"/>
              <a:t>designates the object (or function) that </a:t>
            </a:r>
            <a:r>
              <a:rPr lang="en-US" b="1" dirty="0" err="1"/>
              <a:t>ptr</a:t>
            </a:r>
            <a:r>
              <a:rPr lang="en-US" dirty="0"/>
              <a:t> points to. </a:t>
            </a:r>
          </a:p>
          <a:p>
            <a:r>
              <a:rPr lang="en-US" dirty="0"/>
              <a:t>The type of the pointer determines the type of object that is assumed to be at that location in memory. </a:t>
            </a:r>
          </a:p>
          <a:p>
            <a:r>
              <a:rPr lang="en-US" dirty="0"/>
              <a:t>For example, when you access a given location using an </a:t>
            </a:r>
            <a:r>
              <a:rPr lang="en-US" b="1" dirty="0" err="1"/>
              <a:t>int</a:t>
            </a:r>
            <a:r>
              <a:rPr lang="en-US" dirty="0"/>
              <a:t> pointer, you read or write an object of type </a:t>
            </a:r>
            <a:r>
              <a:rPr lang="en-US" b="1" dirty="0"/>
              <a:t>int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660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611745" y="2539565"/>
            <a:ext cx="82454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double x, y, *</a:t>
            </a:r>
            <a:r>
              <a:rPr lang="en-US" dirty="0" err="1"/>
              <a:t>ptr</a:t>
            </a:r>
            <a:r>
              <a:rPr lang="en-US" dirty="0"/>
              <a:t>; 		</a:t>
            </a:r>
            <a:r>
              <a:rPr lang="ro-RO" dirty="0"/>
              <a:t>// Two double variables and a pointer to double.</a:t>
            </a:r>
            <a:endParaRPr lang="en-US" dirty="0"/>
          </a:p>
          <a:p>
            <a:r>
              <a:rPr lang="ro-RO" dirty="0"/>
              <a:t>ptr = &amp;x; 		// Let ptr point to x.</a:t>
            </a:r>
          </a:p>
          <a:p>
            <a:r>
              <a:rPr lang="ro-RO" dirty="0"/>
              <a:t>*ptr = 2.5; 		// Assign the </a:t>
            </a:r>
            <a:r>
              <a:rPr lang="ro-RO" dirty="0" err="1"/>
              <a:t>value</a:t>
            </a:r>
            <a:r>
              <a:rPr lang="ro-RO" dirty="0"/>
              <a:t> 2.5 to the variable x.</a:t>
            </a:r>
          </a:p>
          <a:p>
            <a:r>
              <a:rPr lang="ro-RO" dirty="0"/>
              <a:t>*ptr *= 2.0;		</a:t>
            </a:r>
            <a:r>
              <a:rPr lang="en-US" dirty="0"/>
              <a:t>// Multiply x by 2.</a:t>
            </a:r>
          </a:p>
          <a:p>
            <a:r>
              <a:rPr lang="ro-RO" dirty="0"/>
              <a:t>y = *ptr + 0.5;		</a:t>
            </a:r>
            <a:r>
              <a:rPr lang="en-US" dirty="0"/>
              <a:t>// Assign y the result of the addition x + 0.5.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2598" y="5061397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is equal to 5.0</a:t>
            </a:r>
          </a:p>
          <a:p>
            <a:r>
              <a:rPr lang="en-US" dirty="0"/>
              <a:t>y is equal to 5.5</a:t>
            </a:r>
          </a:p>
        </p:txBody>
      </p:sp>
    </p:spTree>
    <p:extLst>
      <p:ext uri="{BB962C8B-B14F-4D97-AF65-F5344CB8AC3E}">
        <p14:creationId xmlns:p14="http://schemas.microsoft.com/office/powerpoint/2010/main" val="411070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a= 3; </a:t>
            </a:r>
            <a:r>
              <a:rPr lang="en-US" dirty="0" err="1"/>
              <a:t>int</a:t>
            </a:r>
            <a:r>
              <a:rPr lang="en-US" dirty="0"/>
              <a:t>* p= &amp;a;</a:t>
            </a:r>
          </a:p>
          <a:p>
            <a:pPr lvl="1"/>
            <a:r>
              <a:rPr lang="en-US" dirty="0"/>
              <a:t>Is “a” an </a:t>
            </a:r>
            <a:r>
              <a:rPr lang="en-US" dirty="0" err="1"/>
              <a:t>lvalue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Is “p” an </a:t>
            </a:r>
            <a:r>
              <a:rPr lang="en-US" dirty="0" err="1"/>
              <a:t>lvalue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Is “*p” an </a:t>
            </a:r>
            <a:r>
              <a:rPr lang="en-US" dirty="0" err="1"/>
              <a:t>lvalue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Is “&amp;a” an </a:t>
            </a:r>
            <a:r>
              <a:rPr lang="en-US" dirty="0" err="1"/>
              <a:t>lvalue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19994" y="1679172"/>
            <a:ext cx="5611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  <a:p>
            <a:endParaRPr lang="en-US" sz="800" dirty="0"/>
          </a:p>
          <a:p>
            <a:r>
              <a:rPr lang="en-US" dirty="0"/>
              <a:t>Yes</a:t>
            </a:r>
          </a:p>
          <a:p>
            <a:endParaRPr lang="en-US" sz="800" dirty="0"/>
          </a:p>
          <a:p>
            <a:r>
              <a:rPr lang="en-US" dirty="0"/>
              <a:t>Yes</a:t>
            </a:r>
          </a:p>
          <a:p>
            <a:endParaRPr lang="en-US" sz="800" dirty="0"/>
          </a:p>
          <a:p>
            <a:r>
              <a:rPr lang="en-US" dirty="0"/>
              <a:t>No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529792" y="5011121"/>
            <a:ext cx="5581992" cy="837405"/>
            <a:chOff x="1032669" y="4005588"/>
            <a:chExt cx="5581992" cy="837405"/>
          </a:xfrm>
        </p:grpSpPr>
        <p:sp>
          <p:nvSpPr>
            <p:cNvPr id="7" name="Rectangle 6"/>
            <p:cNvSpPr/>
            <p:nvPr/>
          </p:nvSpPr>
          <p:spPr>
            <a:xfrm>
              <a:off x="1032669" y="4005588"/>
              <a:ext cx="1395498" cy="8374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28167" y="4005588"/>
              <a:ext cx="1395498" cy="8374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823665" y="4005588"/>
              <a:ext cx="1395498" cy="8374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1000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219163" y="4005588"/>
              <a:ext cx="1395498" cy="8374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1000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466586" y="43382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62084" y="43382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74225" y="615208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1000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28181" y="613913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47785" y="43548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55424" y="613287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1012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4081173" y="854536"/>
            <a:ext cx="3238988" cy="1373275"/>
            <a:chOff x="4081173" y="854536"/>
            <a:chExt cx="3238988" cy="1373275"/>
          </a:xfrm>
        </p:grpSpPr>
        <p:sp>
          <p:nvSpPr>
            <p:cNvPr id="15" name="TextBox 14"/>
            <p:cNvSpPr txBox="1"/>
            <p:nvPr/>
          </p:nvSpPr>
          <p:spPr>
            <a:xfrm>
              <a:off x="6000569" y="854536"/>
              <a:ext cx="131959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int</a:t>
              </a:r>
              <a:r>
                <a:rPr lang="en-US" dirty="0"/>
                <a:t> a= 3;</a:t>
              </a:r>
            </a:p>
            <a:p>
              <a:r>
                <a:rPr lang="en-US" dirty="0" err="1"/>
                <a:t>int</a:t>
              </a:r>
              <a:r>
                <a:rPr lang="en-US" dirty="0"/>
                <a:t>* q= &amp;a, </a:t>
              </a:r>
            </a:p>
            <a:p>
              <a:r>
                <a:rPr lang="en-US" dirty="0" err="1"/>
                <a:t>int</a:t>
              </a:r>
              <a:r>
                <a:rPr lang="en-US" dirty="0"/>
                <a:t> *p = q;</a:t>
              </a:r>
            </a:p>
          </p:txBody>
        </p:sp>
        <p:cxnSp>
          <p:nvCxnSpPr>
            <p:cNvPr id="19" name="Straight Arrow Connector 18"/>
            <p:cNvCxnSpPr>
              <a:endCxn id="15" idx="1"/>
            </p:cNvCxnSpPr>
            <p:nvPr/>
          </p:nvCxnSpPr>
          <p:spPr>
            <a:xfrm flipV="1">
              <a:off x="4081173" y="1316201"/>
              <a:ext cx="1919396" cy="911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081173" y="2217823"/>
            <a:ext cx="3663635" cy="773746"/>
            <a:chOff x="3714234" y="854536"/>
            <a:chExt cx="3663635" cy="773746"/>
          </a:xfrm>
        </p:grpSpPr>
        <p:sp>
          <p:nvSpPr>
            <p:cNvPr id="24" name="TextBox 23"/>
            <p:cNvSpPr txBox="1"/>
            <p:nvPr/>
          </p:nvSpPr>
          <p:spPr>
            <a:xfrm>
              <a:off x="6000569" y="854536"/>
              <a:ext cx="1377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&amp;a == 1000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3714234" y="1316201"/>
              <a:ext cx="2286335" cy="3120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427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  <p:bldP spid="13" grpId="0"/>
      <p:bldP spid="14" grpId="0"/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7333" y="2828836"/>
            <a:ext cx="756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52525"/>
                </a:solidFill>
                <a:latin typeface="Verdana" charset="0"/>
              </a:rPr>
              <a:t>A </a:t>
            </a:r>
            <a:r>
              <a:rPr lang="en-US" b="1" dirty="0">
                <a:solidFill>
                  <a:srgbClr val="252525"/>
                </a:solidFill>
                <a:latin typeface="Verdana" charset="0"/>
              </a:rPr>
              <a:t>pointer</a:t>
            </a:r>
            <a:r>
              <a:rPr lang="en-US" dirty="0">
                <a:solidFill>
                  <a:srgbClr val="252525"/>
                </a:solidFill>
                <a:latin typeface="Verdana" charset="0"/>
              </a:rPr>
              <a:t> is a variable whose value is the address of another variable, i.e., direct address of the memory location.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301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important of these operations is accessing the object that the pointer refers to</a:t>
            </a:r>
          </a:p>
          <a:p>
            <a:r>
              <a:rPr lang="en-US" dirty="0"/>
              <a:t>You can also </a:t>
            </a:r>
          </a:p>
          <a:p>
            <a:pPr lvl="1"/>
            <a:r>
              <a:rPr lang="en-US" dirty="0"/>
              <a:t>compare pointers, and </a:t>
            </a:r>
          </a:p>
          <a:p>
            <a:pPr lvl="1"/>
            <a:r>
              <a:rPr lang="en-US" dirty="0"/>
              <a:t>use them to iterate through a memory block</a:t>
            </a:r>
          </a:p>
          <a:p>
            <a:pPr lvl="1"/>
            <a:endParaRPr lang="en-US" dirty="0"/>
          </a:p>
          <a:p>
            <a:r>
              <a:rPr lang="en-US" dirty="0"/>
              <a:t> Pointer </a:t>
            </a:r>
            <a:r>
              <a:rPr lang="en-US" dirty="0" err="1"/>
              <a:t>arithtmetics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poInter</a:t>
            </a:r>
            <a:r>
              <a:rPr lang="en-US" dirty="0"/>
              <a:t> </a:t>
            </a:r>
            <a:r>
              <a:rPr lang="en-US" dirty="0" err="1"/>
              <a:t>arithmetics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you perform </a:t>
            </a:r>
            <a:r>
              <a:rPr lang="en-US" i="1" dirty="0"/>
              <a:t>pointer arithmetic</a:t>
            </a:r>
            <a:r>
              <a:rPr lang="en-US" dirty="0"/>
              <a:t>, the compiler automatically adapts the operation to the size of the objects referred to by the pointer type. </a:t>
            </a:r>
          </a:p>
          <a:p>
            <a:r>
              <a:rPr lang="en-US" dirty="0"/>
              <a:t>You can perform the following operations on pointers to objects: </a:t>
            </a:r>
          </a:p>
          <a:p>
            <a:pPr lvl="1"/>
            <a:r>
              <a:rPr lang="en-US" dirty="0"/>
              <a:t>Adding an integer to, or subtracting an integer from, a pointer. </a:t>
            </a:r>
          </a:p>
          <a:p>
            <a:pPr lvl="1"/>
            <a:r>
              <a:rPr lang="en-US" dirty="0"/>
              <a:t>Subtracting one pointer from another. </a:t>
            </a:r>
          </a:p>
          <a:p>
            <a:pPr lvl="1"/>
            <a:r>
              <a:rPr lang="en-US" dirty="0"/>
              <a:t>Comparing two pointers.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46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on comparing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2073499"/>
            <a:ext cx="469872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main() 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a= 5;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*p= &amp;a;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*q= &amp;a;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if (p == q)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(“The two pointers are the same”);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9701" y="5215944"/>
            <a:ext cx="7667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Comparison (== and !=) is used to check if two pointers point to the same</a:t>
            </a:r>
          </a:p>
          <a:p>
            <a:pPr algn="ctr"/>
            <a:r>
              <a:rPr lang="en-US" dirty="0"/>
              <a:t>location of memory</a:t>
            </a:r>
          </a:p>
        </p:txBody>
      </p:sp>
    </p:spTree>
    <p:extLst>
      <p:ext uri="{BB962C8B-B14F-4D97-AF65-F5344CB8AC3E}">
        <p14:creationId xmlns:p14="http://schemas.microsoft.com/office/powerpoint/2010/main" val="214544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13291"/>
            <a:ext cx="8245475" cy="603535"/>
          </a:xfrm>
        </p:spPr>
        <p:txBody>
          <a:bodyPr>
            <a:normAutofit fontScale="90000"/>
          </a:bodyPr>
          <a:lstStyle/>
          <a:p>
            <a:r>
              <a:rPr lang="en-US" dirty="0"/>
              <a:t>Arithmetic and Array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three pointer operations described here are generally useful only for pointers that refer to the elements of an array. To illustrate the effects of these operations, consider two pointers </a:t>
            </a:r>
            <a:r>
              <a:rPr lang="en-US" b="1" dirty="0"/>
              <a:t>p1</a:t>
            </a:r>
            <a:r>
              <a:rPr lang="en-US" dirty="0"/>
              <a:t> and </a:t>
            </a:r>
            <a:r>
              <a:rPr lang="en-US" b="1" dirty="0"/>
              <a:t>p2</a:t>
            </a:r>
            <a:r>
              <a:rPr lang="en-US" dirty="0"/>
              <a:t>, which point to elements of an array </a:t>
            </a:r>
            <a:r>
              <a:rPr lang="en-US" b="1" dirty="0"/>
              <a:t>a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If </a:t>
            </a:r>
            <a:r>
              <a:rPr lang="en-US" b="1" dirty="0"/>
              <a:t>p1</a:t>
            </a:r>
            <a:r>
              <a:rPr lang="en-US" dirty="0"/>
              <a:t> points to the array element </a:t>
            </a:r>
            <a:r>
              <a:rPr lang="en-US" b="1" dirty="0"/>
              <a:t>a[</a:t>
            </a:r>
            <a:r>
              <a:rPr lang="en-US" b="1" dirty="0" err="1"/>
              <a:t>i</a:t>
            </a:r>
            <a:r>
              <a:rPr lang="en-US" b="1" dirty="0"/>
              <a:t>]</a:t>
            </a:r>
            <a:r>
              <a:rPr lang="en-US" dirty="0"/>
              <a:t>, and </a:t>
            </a:r>
            <a:r>
              <a:rPr lang="en-US" b="1" dirty="0"/>
              <a:t>n</a:t>
            </a:r>
            <a:r>
              <a:rPr lang="en-US" dirty="0"/>
              <a:t> is an integer, then the expression </a:t>
            </a:r>
            <a:r>
              <a:rPr lang="en-US" b="1" dirty="0"/>
              <a:t>p2 = p1 + n</a:t>
            </a:r>
            <a:r>
              <a:rPr lang="en-US" dirty="0"/>
              <a:t> makes </a:t>
            </a:r>
            <a:r>
              <a:rPr lang="en-US" b="1" dirty="0"/>
              <a:t>p2</a:t>
            </a:r>
            <a:r>
              <a:rPr lang="en-US" dirty="0"/>
              <a:t> point to the array element </a:t>
            </a:r>
            <a:r>
              <a:rPr lang="en-US" b="1" dirty="0"/>
              <a:t>a[</a:t>
            </a:r>
            <a:r>
              <a:rPr lang="en-US" b="1" dirty="0" err="1"/>
              <a:t>i+n</a:t>
            </a:r>
            <a:r>
              <a:rPr lang="en-US" b="1" dirty="0"/>
              <a:t>]</a:t>
            </a:r>
            <a:r>
              <a:rPr lang="en-US" dirty="0"/>
              <a:t> (assuming that </a:t>
            </a:r>
            <a:r>
              <a:rPr lang="en-US" b="1" dirty="0" err="1"/>
              <a:t>i+n</a:t>
            </a:r>
            <a:r>
              <a:rPr lang="en-US" dirty="0"/>
              <a:t> is an index within the array </a:t>
            </a:r>
            <a:r>
              <a:rPr lang="en-US" b="1" dirty="0"/>
              <a:t>a</a:t>
            </a:r>
            <a:r>
              <a:rPr lang="en-US" dirty="0"/>
              <a:t>). </a:t>
            </a:r>
          </a:p>
          <a:p>
            <a:pPr lvl="1"/>
            <a:r>
              <a:rPr lang="en-US" dirty="0"/>
              <a:t>The subtraction </a:t>
            </a:r>
            <a:r>
              <a:rPr lang="en-US" b="1" dirty="0"/>
              <a:t>p2 – p1</a:t>
            </a:r>
            <a:r>
              <a:rPr lang="en-US" dirty="0"/>
              <a:t> yields the number of array elements between the two pointers, with the type </a:t>
            </a:r>
            <a:r>
              <a:rPr lang="en-US" b="1" dirty="0" err="1"/>
              <a:t>ptrdiff_t</a:t>
            </a:r>
            <a:r>
              <a:rPr lang="en-US" dirty="0"/>
              <a:t>. The type </a:t>
            </a:r>
            <a:r>
              <a:rPr lang="en-US" b="1" dirty="0" err="1"/>
              <a:t>ptrdiff_t</a:t>
            </a:r>
            <a:r>
              <a:rPr lang="en-US" dirty="0"/>
              <a:t> is defined in the header file </a:t>
            </a:r>
            <a:r>
              <a:rPr lang="en-US" i="1" dirty="0" err="1"/>
              <a:t>stddef.h</a:t>
            </a:r>
            <a:r>
              <a:rPr lang="en-US" dirty="0"/>
              <a:t>, usually as </a:t>
            </a:r>
            <a:r>
              <a:rPr lang="en-US" b="1" dirty="0"/>
              <a:t>int</a:t>
            </a:r>
            <a:r>
              <a:rPr lang="en-US" dirty="0"/>
              <a:t>. After the assignment </a:t>
            </a:r>
            <a:r>
              <a:rPr lang="en-US" b="1" dirty="0"/>
              <a:t>p2 = p1 + n</a:t>
            </a:r>
            <a:r>
              <a:rPr lang="en-US" dirty="0"/>
              <a:t>, the expression </a:t>
            </a:r>
            <a:r>
              <a:rPr lang="en-US" b="1" dirty="0"/>
              <a:t>p2 – p1</a:t>
            </a:r>
            <a:r>
              <a:rPr lang="en-US" dirty="0"/>
              <a:t> yields the value of </a:t>
            </a:r>
            <a:r>
              <a:rPr lang="en-US" b="1" dirty="0"/>
              <a:t>n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 comparison </a:t>
            </a:r>
            <a:r>
              <a:rPr lang="en-US" b="1" dirty="0"/>
              <a:t>p1 &lt; p2</a:t>
            </a:r>
            <a:r>
              <a:rPr lang="en-US" dirty="0"/>
              <a:t> yields </a:t>
            </a:r>
            <a:r>
              <a:rPr lang="en-US" b="1" dirty="0"/>
              <a:t>true</a:t>
            </a:r>
            <a:r>
              <a:rPr lang="en-US" dirty="0"/>
              <a:t> if the element referenced by </a:t>
            </a:r>
            <a:r>
              <a:rPr lang="en-US" b="1" dirty="0"/>
              <a:t>p2</a:t>
            </a:r>
            <a:r>
              <a:rPr lang="en-US" dirty="0"/>
              <a:t> has a greater index than the element referenced by </a:t>
            </a:r>
            <a:r>
              <a:rPr lang="en-US" b="1" dirty="0"/>
              <a:t>p1</a:t>
            </a:r>
            <a:r>
              <a:rPr lang="en-US" dirty="0"/>
              <a:t>. Otherwise, the comparison yields false.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21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8558" y="1051977"/>
            <a:ext cx="84241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// Initialize an array and a pointer to its first element. 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dArr</a:t>
            </a:r>
            <a:r>
              <a:rPr lang="en-US" dirty="0"/>
              <a:t>[5] = { 2, 1, 6, 3, 4 }; </a:t>
            </a:r>
          </a:p>
          <a:p>
            <a:r>
              <a:rPr lang="en-US" dirty="0" err="1"/>
              <a:t>int</a:t>
            </a:r>
            <a:r>
              <a:rPr lang="en-US" dirty="0"/>
              <a:t> *</a:t>
            </a:r>
            <a:r>
              <a:rPr lang="en-US" dirty="0" err="1"/>
              <a:t>dPtr</a:t>
            </a:r>
            <a:r>
              <a:rPr lang="en-US" dirty="0"/>
              <a:t> = </a:t>
            </a:r>
            <a:r>
              <a:rPr lang="en-US" dirty="0" err="1"/>
              <a:t>dArr</a:t>
            </a:r>
            <a:r>
              <a:rPr lang="en-US" dirty="0"/>
              <a:t>; 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</a:p>
          <a:p>
            <a:r>
              <a:rPr lang="en-US" dirty="0" err="1"/>
              <a:t>dPtr</a:t>
            </a:r>
            <a:r>
              <a:rPr lang="en-US" dirty="0"/>
              <a:t> = </a:t>
            </a:r>
            <a:r>
              <a:rPr lang="en-US" dirty="0" err="1"/>
              <a:t>dPtr</a:t>
            </a:r>
            <a:r>
              <a:rPr lang="en-US" dirty="0"/>
              <a:t> + 1; </a:t>
            </a:r>
          </a:p>
          <a:p>
            <a:r>
              <a:rPr lang="en-US" dirty="0" err="1"/>
              <a:t>dPtr</a:t>
            </a:r>
            <a:r>
              <a:rPr lang="en-US" dirty="0"/>
              <a:t> = 2 + </a:t>
            </a:r>
            <a:r>
              <a:rPr lang="en-US" dirty="0" err="1"/>
              <a:t>dPtr</a:t>
            </a:r>
            <a:r>
              <a:rPr lang="en-US" dirty="0"/>
              <a:t>; </a:t>
            </a:r>
          </a:p>
          <a:p>
            <a:endParaRPr lang="en-US" dirty="0"/>
          </a:p>
          <a:p>
            <a:r>
              <a:rPr lang="en-US" dirty="0" err="1"/>
              <a:t>printf</a:t>
            </a:r>
            <a:r>
              <a:rPr lang="en-US" dirty="0"/>
              <a:t>( "%d\n", *</a:t>
            </a:r>
            <a:r>
              <a:rPr lang="en-US" dirty="0" err="1"/>
              <a:t>dPtr</a:t>
            </a:r>
            <a:r>
              <a:rPr lang="en-US" dirty="0"/>
              <a:t> );</a:t>
            </a:r>
          </a:p>
          <a:p>
            <a:r>
              <a:rPr lang="en-US" dirty="0" err="1"/>
              <a:t>printf</a:t>
            </a:r>
            <a:r>
              <a:rPr lang="en-US" dirty="0"/>
              <a:t>( "%d\n", *(</a:t>
            </a:r>
            <a:r>
              <a:rPr lang="en-US" dirty="0" err="1"/>
              <a:t>dPtr</a:t>
            </a:r>
            <a:r>
              <a:rPr lang="en-US" dirty="0"/>
              <a:t> -1) );</a:t>
            </a:r>
          </a:p>
          <a:p>
            <a:endParaRPr lang="en-US" dirty="0"/>
          </a:p>
          <a:p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dPtr</a:t>
            </a:r>
            <a:r>
              <a:rPr lang="en-US" dirty="0"/>
              <a:t> - </a:t>
            </a:r>
            <a:r>
              <a:rPr lang="en-US" dirty="0" err="1"/>
              <a:t>dArr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 err="1"/>
              <a:t>printf</a:t>
            </a:r>
            <a:r>
              <a:rPr lang="en-US" dirty="0"/>
              <a:t>( ”%d\n", </a:t>
            </a:r>
            <a:r>
              <a:rPr lang="en-US" dirty="0" err="1"/>
              <a:t>i</a:t>
            </a:r>
            <a:r>
              <a:rPr lang="en-US" dirty="0"/>
              <a:t> ); 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527489" y="4782370"/>
            <a:ext cx="5095245" cy="831035"/>
            <a:chOff x="1160147" y="4845092"/>
            <a:chExt cx="5095245" cy="831035"/>
          </a:xfrm>
        </p:grpSpPr>
        <p:sp>
          <p:nvSpPr>
            <p:cNvPr id="8" name="Rectangle 7"/>
            <p:cNvSpPr/>
            <p:nvPr/>
          </p:nvSpPr>
          <p:spPr>
            <a:xfrm>
              <a:off x="1160147" y="4845092"/>
              <a:ext cx="1019049" cy="8310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179196" y="4845092"/>
              <a:ext cx="1019049" cy="8310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98245" y="4845092"/>
              <a:ext cx="1019049" cy="8310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17294" y="4845092"/>
              <a:ext cx="1019049" cy="8310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36343" y="4845092"/>
              <a:ext cx="1019049" cy="8310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355034" y="3684777"/>
            <a:ext cx="739853" cy="799675"/>
            <a:chOff x="2696558" y="4014057"/>
            <a:chExt cx="739853" cy="799675"/>
          </a:xfrm>
        </p:grpSpPr>
        <p:sp>
          <p:nvSpPr>
            <p:cNvPr id="14" name="Down Arrow 13"/>
            <p:cNvSpPr/>
            <p:nvPr/>
          </p:nvSpPr>
          <p:spPr>
            <a:xfrm>
              <a:off x="2696558" y="4014057"/>
              <a:ext cx="344909" cy="799675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 rot="16200000">
              <a:off x="2900366" y="4165673"/>
              <a:ext cx="671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dArr</a:t>
              </a:r>
              <a:endParaRPr lang="en-US" sz="20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364373" y="5885845"/>
            <a:ext cx="789468" cy="799675"/>
            <a:chOff x="3364373" y="5885845"/>
            <a:chExt cx="789468" cy="799675"/>
          </a:xfrm>
        </p:grpSpPr>
        <p:sp>
          <p:nvSpPr>
            <p:cNvPr id="18" name="Down Arrow 17"/>
            <p:cNvSpPr/>
            <p:nvPr/>
          </p:nvSpPr>
          <p:spPr>
            <a:xfrm rot="10800000">
              <a:off x="3364373" y="5885845"/>
              <a:ext cx="344909" cy="799675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3624208" y="6133793"/>
              <a:ext cx="6591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dPtr</a:t>
              </a:r>
              <a:endParaRPr lang="en-US" sz="20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353275" y="5885845"/>
            <a:ext cx="789468" cy="799675"/>
            <a:chOff x="3364373" y="5885845"/>
            <a:chExt cx="789468" cy="799675"/>
          </a:xfrm>
        </p:grpSpPr>
        <p:sp>
          <p:nvSpPr>
            <p:cNvPr id="22" name="Down Arrow 21"/>
            <p:cNvSpPr/>
            <p:nvPr/>
          </p:nvSpPr>
          <p:spPr>
            <a:xfrm rot="10800000">
              <a:off x="3364373" y="5885845"/>
              <a:ext cx="344909" cy="799675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 rot="16200000">
              <a:off x="3624208" y="6133793"/>
              <a:ext cx="6591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dPtr</a:t>
              </a:r>
              <a:endParaRPr lang="en-US" sz="20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386996" y="5885846"/>
            <a:ext cx="789468" cy="799675"/>
            <a:chOff x="3364373" y="5885845"/>
            <a:chExt cx="789468" cy="799675"/>
          </a:xfrm>
        </p:grpSpPr>
        <p:sp>
          <p:nvSpPr>
            <p:cNvPr id="25" name="Down Arrow 24"/>
            <p:cNvSpPr/>
            <p:nvPr/>
          </p:nvSpPr>
          <p:spPr>
            <a:xfrm rot="10800000">
              <a:off x="3364373" y="5885845"/>
              <a:ext cx="344909" cy="799675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 rot="16200000">
              <a:off x="3624208" y="6133793"/>
              <a:ext cx="6591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dPtr</a:t>
              </a:r>
              <a:endParaRPr lang="en-US" sz="200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331858" y="2761447"/>
            <a:ext cx="31290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  <a:p>
            <a:r>
              <a:rPr lang="en-US" dirty="0"/>
              <a:t>6</a:t>
            </a:r>
          </a:p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9432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Considerations on the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statement </a:t>
            </a:r>
            <a:r>
              <a:rPr lang="en-US" dirty="0" err="1"/>
              <a:t>dPtr</a:t>
            </a:r>
            <a:r>
              <a:rPr lang="en-US" dirty="0"/>
              <a:t> = </a:t>
            </a:r>
            <a:r>
              <a:rPr lang="en-US" dirty="0" err="1"/>
              <a:t>dPtr</a:t>
            </a:r>
            <a:r>
              <a:rPr lang="en-US" dirty="0"/>
              <a:t> + 1; adds the size of one array element to the pointer, so that </a:t>
            </a:r>
            <a:r>
              <a:rPr lang="en-US" dirty="0" err="1"/>
              <a:t>dPtr</a:t>
            </a:r>
            <a:r>
              <a:rPr lang="en-US" dirty="0"/>
              <a:t> points to the next array element, </a:t>
            </a:r>
            <a:r>
              <a:rPr lang="en-US" dirty="0" err="1"/>
              <a:t>dArr</a:t>
            </a:r>
            <a:r>
              <a:rPr lang="en-US" dirty="0"/>
              <a:t>[1]. </a:t>
            </a:r>
          </a:p>
          <a:p>
            <a:r>
              <a:rPr lang="en-US" dirty="0"/>
              <a:t>Because </a:t>
            </a:r>
            <a:r>
              <a:rPr lang="en-US" dirty="0" err="1"/>
              <a:t>dPtr</a:t>
            </a:r>
            <a:r>
              <a:rPr lang="en-US" dirty="0"/>
              <a:t> is declared as a pointer to </a:t>
            </a:r>
            <a:r>
              <a:rPr lang="en-US" dirty="0" err="1"/>
              <a:t>int</a:t>
            </a:r>
            <a:r>
              <a:rPr lang="en-US" dirty="0"/>
              <a:t>, its value is increased by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). </a:t>
            </a:r>
          </a:p>
          <a:p>
            <a:r>
              <a:rPr lang="en-US" dirty="0"/>
              <a:t>Subtracting one pointer from another yields an integer value with the type </a:t>
            </a:r>
            <a:r>
              <a:rPr lang="en-US" dirty="0" err="1"/>
              <a:t>ptrdiff_t</a:t>
            </a:r>
            <a:r>
              <a:rPr lang="en-US" dirty="0"/>
              <a:t>. The value is the number of objects that fit between the two pointer values. </a:t>
            </a:r>
          </a:p>
          <a:p>
            <a:pPr lvl="1"/>
            <a:r>
              <a:rPr lang="en-US" dirty="0"/>
              <a:t>The type </a:t>
            </a:r>
            <a:r>
              <a:rPr lang="en-US" dirty="0" err="1"/>
              <a:t>ptrdiff_t</a:t>
            </a:r>
            <a:r>
              <a:rPr lang="en-US" dirty="0"/>
              <a:t> is defined in the header file </a:t>
            </a:r>
            <a:r>
              <a:rPr lang="en-US" i="1" dirty="0" err="1"/>
              <a:t>stddef.h</a:t>
            </a:r>
            <a:r>
              <a:rPr lang="en-US" dirty="0"/>
              <a:t>, usually as int. </a:t>
            </a:r>
          </a:p>
        </p:txBody>
      </p:sp>
    </p:spTree>
    <p:extLst>
      <p:ext uri="{BB962C8B-B14F-4D97-AF65-F5344CB8AC3E}">
        <p14:creationId xmlns:p14="http://schemas.microsoft.com/office/powerpoint/2010/main" val="18154054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on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the name of an array is implicitly converted into a pointer to the first array element wherever necessary, you can also substitute pointer arithmetic for array subscript notation: </a:t>
            </a:r>
          </a:p>
          <a:p>
            <a:pPr lvl="1"/>
            <a:r>
              <a:rPr lang="en-US" sz="2400" dirty="0"/>
              <a:t>The expression </a:t>
            </a:r>
            <a:r>
              <a:rPr lang="en-US" sz="2000" b="1" dirty="0"/>
              <a:t>a + </a:t>
            </a:r>
            <a:r>
              <a:rPr lang="en-US" sz="2000" b="1" dirty="0" err="1"/>
              <a:t>i</a:t>
            </a:r>
            <a:r>
              <a:rPr lang="en-US" sz="2000" dirty="0"/>
              <a:t> </a:t>
            </a:r>
            <a:r>
              <a:rPr lang="en-US" sz="2400" dirty="0"/>
              <a:t>is a pointer to </a:t>
            </a:r>
            <a:r>
              <a:rPr lang="en-US" sz="2000" b="1" dirty="0"/>
              <a:t>a[</a:t>
            </a:r>
            <a:r>
              <a:rPr lang="en-US" sz="2000" b="1" dirty="0" err="1"/>
              <a:t>i</a:t>
            </a:r>
            <a:r>
              <a:rPr lang="en-US" sz="2000" b="1" dirty="0"/>
              <a:t>]</a:t>
            </a:r>
            <a:r>
              <a:rPr lang="en-US" sz="2400" dirty="0"/>
              <a:t>, and the value of </a:t>
            </a:r>
            <a:r>
              <a:rPr lang="en-US" sz="2000" b="1" dirty="0"/>
              <a:t>*(</a:t>
            </a:r>
            <a:r>
              <a:rPr lang="en-US" sz="2000" b="1" dirty="0" err="1"/>
              <a:t>a+i</a:t>
            </a:r>
            <a:r>
              <a:rPr lang="en-US" sz="2000" b="1" dirty="0"/>
              <a:t>)</a:t>
            </a:r>
            <a:r>
              <a:rPr lang="en-US" sz="2000" dirty="0"/>
              <a:t> </a:t>
            </a:r>
            <a:r>
              <a:rPr lang="en-US" sz="2400" dirty="0"/>
              <a:t>is the element </a:t>
            </a:r>
            <a:r>
              <a:rPr lang="en-US" sz="2000" b="1" dirty="0"/>
              <a:t>a[</a:t>
            </a:r>
            <a:r>
              <a:rPr lang="en-US" sz="2000" b="1" dirty="0" err="1"/>
              <a:t>i</a:t>
            </a:r>
            <a:r>
              <a:rPr lang="en-US" sz="2000" b="1" dirty="0"/>
              <a:t>]</a:t>
            </a:r>
            <a:r>
              <a:rPr lang="en-US" sz="2400" dirty="0"/>
              <a:t>. 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b="1" dirty="0"/>
              <a:t>Arrays “do not exist in C”: they are just pointers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38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 values </a:t>
            </a:r>
            <a:r>
              <a:rPr lang="en-US"/>
              <a:t>and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operators that yield an </a:t>
            </a:r>
            <a:r>
              <a:rPr lang="en-US" dirty="0" err="1"/>
              <a:t>lvalue</a:t>
            </a:r>
            <a:r>
              <a:rPr lang="en-US" dirty="0"/>
              <a:t> include the subscript operator [] and the indirection operator *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50" y="2419520"/>
            <a:ext cx="7635024" cy="303484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08427" y="2900783"/>
            <a:ext cx="5863447" cy="2367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00518" y="6060141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* </a:t>
            </a:r>
            <a:r>
              <a:rPr lang="en-US" dirty="0" err="1"/>
              <a:t>ptr</a:t>
            </a:r>
            <a:r>
              <a:rPr lang="mr-IN" dirty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557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ONE more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199" y="987834"/>
            <a:ext cx="572464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// Initialize an array and a pointer to its first element.</a:t>
            </a:r>
          </a:p>
          <a:p>
            <a:r>
              <a:rPr lang="ro-RO" dirty="0"/>
              <a:t>    </a:t>
            </a:r>
            <a:r>
              <a:rPr lang="ro-RO" dirty="0" err="1"/>
              <a:t>int</a:t>
            </a:r>
            <a:r>
              <a:rPr lang="ro-RO" dirty="0"/>
              <a:t> </a:t>
            </a:r>
            <a:r>
              <a:rPr lang="ro-RO" dirty="0" err="1"/>
              <a:t>dArr</a:t>
            </a:r>
            <a:r>
              <a:rPr lang="ro-RO" dirty="0"/>
              <a:t>[5] = { 2, 1, 6, 3, 4 }, *dPtr = dArr;</a:t>
            </a:r>
          </a:p>
          <a:p>
            <a:r>
              <a:rPr lang="ro-RO" dirty="0"/>
              <a:t>    </a:t>
            </a:r>
          </a:p>
          <a:p>
            <a:r>
              <a:rPr lang="da-DK" dirty="0"/>
              <a:t>    </a:t>
            </a:r>
            <a:r>
              <a:rPr lang="da-DK" dirty="0" err="1"/>
              <a:t>int</a:t>
            </a:r>
            <a:r>
              <a:rPr lang="da-DK" dirty="0"/>
              <a:t> i = 0;</a:t>
            </a:r>
          </a:p>
          <a:p>
            <a:r>
              <a:rPr lang="ro-RO" dirty="0"/>
              <a:t>    dPtr = dPtr + 1;</a:t>
            </a:r>
          </a:p>
          <a:p>
            <a:r>
              <a:rPr lang="ro-RO" dirty="0"/>
              <a:t>    printf("dArr %p\n", dArr);</a:t>
            </a:r>
          </a:p>
          <a:p>
            <a:r>
              <a:rPr lang="ro-RO" dirty="0"/>
              <a:t>    </a:t>
            </a:r>
            <a:r>
              <a:rPr lang="ro-RO" dirty="0" err="1"/>
              <a:t>printf</a:t>
            </a:r>
            <a:r>
              <a:rPr lang="ro-RO" dirty="0"/>
              <a:t>(”</a:t>
            </a:r>
            <a:r>
              <a:rPr lang="ro-RO" dirty="0" err="1"/>
              <a:t>dPtr</a:t>
            </a:r>
            <a:r>
              <a:rPr lang="ro-RO" dirty="0"/>
              <a:t> %p\n", dPtr);</a:t>
            </a:r>
          </a:p>
          <a:p>
            <a:r>
              <a:rPr lang="ro-RO" dirty="0"/>
              <a:t>    dPtr = 2 + dPtr;</a:t>
            </a:r>
          </a:p>
          <a:p>
            <a:r>
              <a:rPr lang="ro-RO" dirty="0"/>
              <a:t>    </a:t>
            </a:r>
            <a:r>
              <a:rPr lang="ro-RO" dirty="0" err="1"/>
              <a:t>printf</a:t>
            </a:r>
            <a:r>
              <a:rPr lang="ro-RO" dirty="0"/>
              <a:t>(”</a:t>
            </a:r>
            <a:r>
              <a:rPr lang="ro-RO" dirty="0" err="1"/>
              <a:t>dPtr</a:t>
            </a:r>
            <a:r>
              <a:rPr lang="ro-RO" dirty="0"/>
              <a:t> %p\n", dPtr);</a:t>
            </a:r>
          </a:p>
          <a:p>
            <a:r>
              <a:rPr lang="ro-RO" dirty="0"/>
              <a:t>}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511798" y="3534965"/>
            <a:ext cx="3724669" cy="369332"/>
            <a:chOff x="3511798" y="3534965"/>
            <a:chExt cx="3724669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4969821" y="3534965"/>
              <a:ext cx="22666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 err="1"/>
                <a:t>dArr</a:t>
              </a:r>
              <a:r>
                <a:rPr lang="sv-SE" dirty="0"/>
                <a:t> 0x7fff56845b19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endCxn id="5" idx="1"/>
            </p:cNvCxnSpPr>
            <p:nvPr/>
          </p:nvCxnSpPr>
          <p:spPr>
            <a:xfrm flipV="1">
              <a:off x="3511798" y="3719631"/>
              <a:ext cx="1458023" cy="1846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Arrow Connector 9"/>
          <p:cNvCxnSpPr>
            <a:endCxn id="11" idx="1"/>
          </p:cNvCxnSpPr>
          <p:nvPr/>
        </p:nvCxnSpPr>
        <p:spPr>
          <a:xfrm>
            <a:off x="3386376" y="4233575"/>
            <a:ext cx="1583445" cy="818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69821" y="4130802"/>
            <a:ext cx="2253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err="1"/>
              <a:t>dPtr</a:t>
            </a:r>
            <a:r>
              <a:rPr lang="ro-RO" dirty="0"/>
              <a:t> 0x7fff56845b1d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15" idx="1"/>
          </p:cNvCxnSpPr>
          <p:nvPr/>
        </p:nvCxnSpPr>
        <p:spPr>
          <a:xfrm>
            <a:off x="3198244" y="4798052"/>
            <a:ext cx="1583445" cy="255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81689" y="4868406"/>
            <a:ext cx="2253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err="1"/>
              <a:t>dPtr</a:t>
            </a:r>
            <a:r>
              <a:rPr lang="ro-RO" dirty="0"/>
              <a:t> 0x7fff56845b25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0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advanced 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76814" y="1390745"/>
            <a:ext cx="581890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main() {	</a:t>
            </a:r>
          </a:p>
          <a:p>
            <a:r>
              <a:rPr lang="en-US" dirty="0"/>
              <a:t>    short </a:t>
            </a:r>
            <a:r>
              <a:rPr lang="en-US" dirty="0" err="1"/>
              <a:t>int</a:t>
            </a:r>
            <a:r>
              <a:rPr lang="en-US" dirty="0"/>
              <a:t> a[4]= {1,3,[3]=1}; 	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*p = (</a:t>
            </a:r>
            <a:r>
              <a:rPr lang="en-US" dirty="0" err="1"/>
              <a:t>int</a:t>
            </a:r>
            <a:r>
              <a:rPr lang="en-US" dirty="0"/>
              <a:t>*) a;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("*a is equal to %d\n", *a);		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("*p==0 %d\n", *p== 0);	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("p == a %d\n", p == a);	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("*(a+2) == 0 %d\n", *(a+2) == 0);	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("*(p+1)== 65536 %d\n", *(p+1) == 65536);	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("&amp;a[3] &gt; (p + 1) %d\n", &amp;a[3] &gt; p+1);</a:t>
            </a:r>
          </a:p>
          <a:p>
            <a:r>
              <a:rPr lang="pt-BR" dirty="0"/>
              <a:t>    </a:t>
            </a:r>
            <a:r>
              <a:rPr lang="pt-BR" dirty="0" err="1"/>
              <a:t>printf</a:t>
            </a:r>
            <a:r>
              <a:rPr lang="pt-BR" dirty="0"/>
              <a:t>("%</a:t>
            </a:r>
            <a:r>
              <a:rPr lang="pt-BR" dirty="0" err="1"/>
              <a:t>ld</a:t>
            </a:r>
            <a:r>
              <a:rPr lang="pt-BR" dirty="0"/>
              <a:t>\</a:t>
            </a:r>
            <a:r>
              <a:rPr lang="pt-BR" dirty="0" err="1"/>
              <a:t>n</a:t>
            </a:r>
            <a:r>
              <a:rPr lang="pt-BR" dirty="0"/>
              <a:t>", (a+</a:t>
            </a:r>
            <a:r>
              <a:rPr lang="pt-BR"/>
              <a:t>2) - </a:t>
            </a:r>
            <a:r>
              <a:rPr lang="pt-BR" dirty="0"/>
              <a:t>&amp;a[0]);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("%d\n", ((</a:t>
            </a:r>
            <a:r>
              <a:rPr lang="en-US" dirty="0" err="1"/>
              <a:t>int</a:t>
            </a:r>
            <a:r>
              <a:rPr lang="en-US" dirty="0"/>
              <a:t>) (a+2)) - (</a:t>
            </a:r>
            <a:r>
              <a:rPr lang="en-US" dirty="0" err="1"/>
              <a:t>int</a:t>
            </a:r>
            <a:r>
              <a:rPr lang="en-US" dirty="0"/>
              <a:t>) (&amp;a[0]) );</a:t>
            </a:r>
          </a:p>
          <a:p>
            <a:r>
              <a:rPr lang="en-US" dirty="0"/>
              <a:t>}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7274770" y="1368885"/>
            <a:ext cx="1462035" cy="4517010"/>
            <a:chOff x="7258147" y="454485"/>
            <a:chExt cx="1462035" cy="4517010"/>
          </a:xfrm>
        </p:grpSpPr>
        <p:grpSp>
          <p:nvGrpSpPr>
            <p:cNvPr id="6" name="Group 5"/>
            <p:cNvGrpSpPr/>
            <p:nvPr/>
          </p:nvGrpSpPr>
          <p:grpSpPr>
            <a:xfrm>
              <a:off x="7258147" y="454485"/>
              <a:ext cx="1462035" cy="4517010"/>
              <a:chOff x="7258147" y="454485"/>
              <a:chExt cx="1462035" cy="451701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7258147" y="454485"/>
                <a:ext cx="1462035" cy="4517010"/>
                <a:chOff x="7240639" y="1150017"/>
                <a:chExt cx="1462035" cy="4517010"/>
              </a:xfrm>
            </p:grpSpPr>
            <p:sp>
              <p:nvSpPr>
                <p:cNvPr id="11" name="Rectangle 10"/>
                <p:cNvSpPr/>
                <p:nvPr/>
              </p:nvSpPr>
              <p:spPr>
                <a:xfrm rot="10800000" flipV="1">
                  <a:off x="7251715" y="3984329"/>
                  <a:ext cx="1450959" cy="556653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s-IS" dirty="0">
                      <a:solidFill>
                        <a:schemeClr val="tx1"/>
                      </a:solidFill>
                    </a:rPr>
                    <a:t>00000000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 rot="10800000" flipV="1">
                  <a:off x="7251715" y="4555734"/>
                  <a:ext cx="1450959" cy="556653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10000000</a:t>
                  </a: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 rot="10800000" flipV="1">
                  <a:off x="7251715" y="3412924"/>
                  <a:ext cx="1450959" cy="556653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00000000</a:t>
                  </a:r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 rot="10800000" flipV="1">
                  <a:off x="7240639" y="5110374"/>
                  <a:ext cx="1450959" cy="556653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00000000</a:t>
                  </a: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 flipV="1">
                  <a:off x="7251715" y="1721422"/>
                  <a:ext cx="1450959" cy="556653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 rot="10800000" flipV="1">
                  <a:off x="7251715" y="2292827"/>
                  <a:ext cx="1450959" cy="556653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s-IS" dirty="0">
                      <a:solidFill>
                        <a:schemeClr val="tx1"/>
                      </a:solidFill>
                    </a:rPr>
                    <a:t>11000000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 flipV="1">
                  <a:off x="7251715" y="1150017"/>
                  <a:ext cx="1450959" cy="556653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 rot="10800000" flipV="1">
                  <a:off x="7240639" y="2847467"/>
                  <a:ext cx="1450959" cy="556653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s-IS" dirty="0">
                      <a:solidFill>
                        <a:schemeClr val="tx1"/>
                      </a:solidFill>
                    </a:rPr>
                    <a:t>00000000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" name="TextBox 7"/>
              <p:cNvSpPr txBox="1"/>
              <p:nvPr/>
            </p:nvSpPr>
            <p:spPr>
              <a:xfrm>
                <a:off x="7381354" y="587435"/>
                <a:ext cx="1210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10000000</a:t>
                </a: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7381354" y="1163242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00000000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31834" y="104723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Little endian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72691" y="5708207"/>
            <a:ext cx="398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short </a:t>
            </a:r>
            <a:r>
              <a:rPr lang="en-US" dirty="0" err="1"/>
              <a:t>int</a:t>
            </a:r>
            <a:r>
              <a:rPr lang="en-US" dirty="0"/>
              <a:t> is 2 bytes, an </a:t>
            </a:r>
            <a:r>
              <a:rPr lang="en-US" dirty="0" err="1"/>
              <a:t>int</a:t>
            </a:r>
            <a:r>
              <a:rPr lang="en-US" dirty="0"/>
              <a:t> is 4 bytes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902032" y="1368885"/>
            <a:ext cx="823448" cy="2254103"/>
            <a:chOff x="5985161" y="1368885"/>
            <a:chExt cx="823448" cy="2254103"/>
          </a:xfrm>
        </p:grpSpPr>
        <p:sp>
          <p:nvSpPr>
            <p:cNvPr id="27" name="Left Brace 26"/>
            <p:cNvSpPr/>
            <p:nvPr/>
          </p:nvSpPr>
          <p:spPr>
            <a:xfrm>
              <a:off x="6527603" y="1368885"/>
              <a:ext cx="281006" cy="225410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985161" y="2297349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*p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532292" y="1368885"/>
            <a:ext cx="523485" cy="1142810"/>
            <a:chOff x="6216411" y="1368885"/>
            <a:chExt cx="523485" cy="1142810"/>
          </a:xfrm>
        </p:grpSpPr>
        <p:sp>
          <p:nvSpPr>
            <p:cNvPr id="30" name="Left Brace 29"/>
            <p:cNvSpPr/>
            <p:nvPr/>
          </p:nvSpPr>
          <p:spPr>
            <a:xfrm>
              <a:off x="6549191" y="1368885"/>
              <a:ext cx="190705" cy="114281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216411" y="1745133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*a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283629" y="6270621"/>
            <a:ext cx="3539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2</a:t>
            </a:r>
            <a:r>
              <a:rPr lang="en-US" baseline="30000" dirty="0"/>
              <a:t>16</a:t>
            </a:r>
            <a:r>
              <a:rPr lang="en-US" dirty="0"/>
              <a:t> + 1 x 2</a:t>
            </a:r>
            <a:r>
              <a:rPr lang="en-US" baseline="30000" dirty="0"/>
              <a:t>17</a:t>
            </a:r>
            <a:r>
              <a:rPr lang="en-US" dirty="0"/>
              <a:t>+ 1 x 2</a:t>
            </a:r>
            <a:r>
              <a:rPr lang="en-US" baseline="30000" dirty="0"/>
              <a:t>0</a:t>
            </a:r>
            <a:r>
              <a:rPr lang="en-US" dirty="0"/>
              <a:t> = 196609</a:t>
            </a:r>
            <a:endParaRPr lang="en-US" baseline="30000" dirty="0"/>
          </a:p>
        </p:txBody>
      </p:sp>
      <p:grpSp>
        <p:nvGrpSpPr>
          <p:cNvPr id="38" name="Group 37"/>
          <p:cNvGrpSpPr/>
          <p:nvPr/>
        </p:nvGrpSpPr>
        <p:grpSpPr>
          <a:xfrm>
            <a:off x="5629481" y="542600"/>
            <a:ext cx="1838965" cy="805303"/>
            <a:chOff x="5313600" y="542600"/>
            <a:chExt cx="1838965" cy="805303"/>
          </a:xfrm>
        </p:grpSpPr>
        <p:sp>
          <p:nvSpPr>
            <p:cNvPr id="35" name="TextBox 34"/>
            <p:cNvSpPr txBox="1"/>
            <p:nvPr/>
          </p:nvSpPr>
          <p:spPr>
            <a:xfrm>
              <a:off x="5313600" y="542600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 p == a == &amp;a[0]</a:t>
              </a: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6216411" y="971655"/>
              <a:ext cx="742478" cy="3762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895471" y="2806985"/>
            <a:ext cx="2368223" cy="824807"/>
            <a:chOff x="4579590" y="2806985"/>
            <a:chExt cx="2368223" cy="824807"/>
          </a:xfrm>
        </p:grpSpPr>
        <p:sp>
          <p:nvSpPr>
            <p:cNvPr id="39" name="TextBox 38"/>
            <p:cNvSpPr txBox="1"/>
            <p:nvPr/>
          </p:nvSpPr>
          <p:spPr>
            <a:xfrm>
              <a:off x="4579590" y="2806985"/>
              <a:ext cx="70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a + 2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5300115" y="3143412"/>
              <a:ext cx="1647698" cy="4883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6115511" y="3648417"/>
            <a:ext cx="940266" cy="1128059"/>
            <a:chOff x="6115511" y="3648417"/>
            <a:chExt cx="940266" cy="1128059"/>
          </a:xfrm>
        </p:grpSpPr>
        <p:sp>
          <p:nvSpPr>
            <p:cNvPr id="44" name="Left Brace 43"/>
            <p:cNvSpPr/>
            <p:nvPr/>
          </p:nvSpPr>
          <p:spPr>
            <a:xfrm>
              <a:off x="6865072" y="3648417"/>
              <a:ext cx="190705" cy="112805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15511" y="3984248"/>
              <a:ext cx="819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*(a+2)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006297" y="3307211"/>
            <a:ext cx="2257397" cy="369332"/>
            <a:chOff x="5006297" y="3307211"/>
            <a:chExt cx="2257397" cy="369332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5636227" y="3540642"/>
              <a:ext cx="1627467" cy="1007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006297" y="3307211"/>
              <a:ext cx="70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 + 1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989479" y="3618576"/>
            <a:ext cx="1248731" cy="2254103"/>
            <a:chOff x="4989479" y="3618576"/>
            <a:chExt cx="1248731" cy="2254103"/>
          </a:xfrm>
        </p:grpSpPr>
        <p:sp>
          <p:nvSpPr>
            <p:cNvPr id="53" name="Left Brace 52"/>
            <p:cNvSpPr/>
            <p:nvPr/>
          </p:nvSpPr>
          <p:spPr>
            <a:xfrm>
              <a:off x="5957204" y="3618576"/>
              <a:ext cx="281006" cy="225410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989479" y="4587782"/>
              <a:ext cx="947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*(p + 1)</a:t>
              </a:r>
              <a:endParaRPr 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912952" y="4772448"/>
            <a:ext cx="2350742" cy="741460"/>
            <a:chOff x="4912952" y="4772448"/>
            <a:chExt cx="2350742" cy="741460"/>
          </a:xfrm>
        </p:grpSpPr>
        <p:cxnSp>
          <p:nvCxnSpPr>
            <p:cNvPr id="56" name="Straight Arrow Connector 55"/>
            <p:cNvCxnSpPr/>
            <p:nvPr/>
          </p:nvCxnSpPr>
          <p:spPr>
            <a:xfrm flipV="1">
              <a:off x="5627616" y="4772448"/>
              <a:ext cx="1636078" cy="5204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4912952" y="5144576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&amp;a[3]</a:t>
              </a: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3394996" y="67602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*a == a[0]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329022" y="1137591"/>
            <a:ext cx="756596" cy="4916111"/>
            <a:chOff x="8329022" y="1137591"/>
            <a:chExt cx="756596" cy="4916111"/>
          </a:xfrm>
        </p:grpSpPr>
        <p:sp>
          <p:nvSpPr>
            <p:cNvPr id="3" name="TextBox 2"/>
            <p:cNvSpPr txBox="1"/>
            <p:nvPr/>
          </p:nvSpPr>
          <p:spPr>
            <a:xfrm>
              <a:off x="8329022" y="1137591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1000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387991" y="1733929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371882" y="2313571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1002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382454" y="2856023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1003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382454" y="3451693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1004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353860" y="3992962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1005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385437" y="4573170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1006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371881" y="5142045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1007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353860" y="5684370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1008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352969" y="1109368"/>
            <a:ext cx="748306" cy="2739381"/>
            <a:chOff x="8352969" y="1109368"/>
            <a:chExt cx="748306" cy="2739381"/>
          </a:xfrm>
        </p:grpSpPr>
        <p:sp>
          <p:nvSpPr>
            <p:cNvPr id="9" name="Oval 8"/>
            <p:cNvSpPr/>
            <p:nvPr/>
          </p:nvSpPr>
          <p:spPr>
            <a:xfrm>
              <a:off x="8352969" y="1109368"/>
              <a:ext cx="719084" cy="43336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8382191" y="3421566"/>
              <a:ext cx="719084" cy="42718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764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4" grpId="0"/>
      <p:bldP spid="34" grpId="1"/>
      <p:bldP spid="67" grpId="0"/>
      <p:bldP spid="6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7949" y="3113581"/>
            <a:ext cx="7243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DECLARING POINTERS</a:t>
            </a:r>
          </a:p>
        </p:txBody>
      </p:sp>
    </p:spTree>
    <p:extLst>
      <p:ext uri="{BB962C8B-B14F-4D97-AF65-F5344CB8AC3E}">
        <p14:creationId xmlns:p14="http://schemas.microsoft.com/office/powerpoint/2010/main" val="3397776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3325091" y="326716"/>
            <a:ext cx="581890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main() {	</a:t>
            </a:r>
          </a:p>
          <a:p>
            <a:r>
              <a:rPr lang="en-US" dirty="0"/>
              <a:t>    short </a:t>
            </a:r>
            <a:r>
              <a:rPr lang="en-US" dirty="0" err="1"/>
              <a:t>int</a:t>
            </a:r>
            <a:r>
              <a:rPr lang="en-US" dirty="0"/>
              <a:t> a[4]= {1,3,[3]=1}; 	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*p = (</a:t>
            </a:r>
            <a:r>
              <a:rPr lang="en-US" dirty="0" err="1"/>
              <a:t>int</a:t>
            </a:r>
            <a:r>
              <a:rPr lang="en-US" dirty="0"/>
              <a:t>*) a;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("*a is equal to %d\n", *a);		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("*p == 0 %d\n", *p== 0);	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("p == a %d\n", p == a);	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("*(a+2)= %d\n", *(a+2) == 0);	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("*p == 65536 %d\n", *(p+1) == 65536);	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("&amp;a[3] &gt; (p+1) %d\n", &amp;a[3]&gt; (p+1));</a:t>
            </a:r>
          </a:p>
          <a:p>
            <a:r>
              <a:rPr lang="pt-BR" dirty="0"/>
              <a:t>    </a:t>
            </a:r>
            <a:r>
              <a:rPr lang="pt-BR" dirty="0" err="1"/>
              <a:t>printf</a:t>
            </a:r>
            <a:r>
              <a:rPr lang="pt-BR" dirty="0"/>
              <a:t>("%</a:t>
            </a:r>
            <a:r>
              <a:rPr lang="pt-BR" dirty="0" err="1"/>
              <a:t>ld</a:t>
            </a:r>
            <a:r>
              <a:rPr lang="pt-BR" dirty="0"/>
              <a:t>\</a:t>
            </a:r>
            <a:r>
              <a:rPr lang="pt-BR" dirty="0" err="1"/>
              <a:t>n</a:t>
            </a:r>
            <a:r>
              <a:rPr lang="pt-BR" dirty="0"/>
              <a:t>", (a+2) - &amp;a[0]);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("%d\n", ((</a:t>
            </a:r>
            <a:r>
              <a:rPr lang="en-US" dirty="0" err="1"/>
              <a:t>int</a:t>
            </a:r>
            <a:r>
              <a:rPr lang="en-US" dirty="0"/>
              <a:t>) (a+2)) - (</a:t>
            </a:r>
            <a:r>
              <a:rPr lang="en-US" dirty="0" err="1"/>
              <a:t>int</a:t>
            </a:r>
            <a:r>
              <a:rPr lang="en-US" dirty="0"/>
              <a:t>) (&amp;a[0]) );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199" y="4020035"/>
            <a:ext cx="8229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AndaleMono" charset="0"/>
              </a:rPr>
              <a:t>MacBook-Francesco:esercizi</a:t>
            </a:r>
            <a:r>
              <a:rPr lang="en-US" dirty="0">
                <a:latin typeface="AndaleMono" charset="0"/>
              </a:rPr>
              <a:t> </a:t>
            </a:r>
            <a:r>
              <a:rPr lang="en-US" dirty="0" err="1">
                <a:latin typeface="AndaleMono" charset="0"/>
              </a:rPr>
              <a:t>francescosantini</a:t>
            </a:r>
            <a:r>
              <a:rPr lang="en-US" dirty="0">
                <a:latin typeface="AndaleMono" charset="0"/>
              </a:rPr>
              <a:t>$ ./main</a:t>
            </a:r>
          </a:p>
          <a:p>
            <a:r>
              <a:rPr lang="en-US">
                <a:latin typeface="AndaleMono" charset="0"/>
              </a:rPr>
              <a:t>*a </a:t>
            </a:r>
            <a:r>
              <a:rPr lang="en-US" dirty="0">
                <a:latin typeface="AndaleMono" charset="0"/>
              </a:rPr>
              <a:t>is equal to 1</a:t>
            </a:r>
          </a:p>
          <a:p>
            <a:r>
              <a:rPr lang="fr-FR" dirty="0">
                <a:latin typeface="AndaleMono" charset="0"/>
              </a:rPr>
              <a:t>*p == 0 0</a:t>
            </a:r>
          </a:p>
          <a:p>
            <a:r>
              <a:rPr lang="fr-FR" dirty="0">
                <a:latin typeface="AndaleMono" charset="0"/>
              </a:rPr>
              <a:t>p</a:t>
            </a:r>
            <a:r>
              <a:rPr lang="it-IT" dirty="0">
                <a:latin typeface="AndaleMono" charset="0"/>
              </a:rPr>
              <a:t> == a 1</a:t>
            </a:r>
          </a:p>
          <a:p>
            <a:r>
              <a:rPr lang="is-IS" dirty="0">
                <a:latin typeface="AndaleMono" charset="0"/>
              </a:rPr>
              <a:t>*(a+2)== 0 1</a:t>
            </a:r>
          </a:p>
          <a:p>
            <a:r>
              <a:rPr lang="en-US" dirty="0">
                <a:latin typeface="AndaleMono" charset="0"/>
              </a:rPr>
              <a:t>*p == 65536 1</a:t>
            </a:r>
          </a:p>
          <a:p>
            <a:r>
              <a:rPr lang="pt-BR" dirty="0">
                <a:latin typeface="AndaleMono" charset="0"/>
              </a:rPr>
              <a:t>&amp;a[3] &gt; (p+1) 1</a:t>
            </a:r>
          </a:p>
          <a:p>
            <a:r>
              <a:rPr lang="pt-BR" dirty="0">
                <a:latin typeface="AndaleMono" charset="0"/>
              </a:rPr>
              <a:t>2</a:t>
            </a:r>
          </a:p>
          <a:p>
            <a:r>
              <a:rPr lang="pt-BR" dirty="0">
                <a:latin typeface="AndaleMono" charset="0"/>
              </a:rPr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2821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7949" y="3113581"/>
            <a:ext cx="72430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CONST POINTERS AND</a:t>
            </a:r>
          </a:p>
          <a:p>
            <a:pPr algn="ctr"/>
            <a:r>
              <a:rPr lang="en-US" sz="3600" dirty="0">
                <a:solidFill>
                  <a:srgbClr val="FF0000"/>
                </a:solidFill>
              </a:rPr>
              <a:t>POINTERS TO CONST</a:t>
            </a:r>
          </a:p>
        </p:txBody>
      </p:sp>
    </p:spTree>
    <p:extLst>
      <p:ext uri="{BB962C8B-B14F-4D97-AF65-F5344CB8AC3E}">
        <p14:creationId xmlns:p14="http://schemas.microsoft.com/office/powerpoint/2010/main" val="18302018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4485"/>
            <a:ext cx="8245475" cy="60353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Constant Pointers and Pointers to Constant </a:t>
            </a:r>
            <a:r>
              <a:rPr lang="en-US" b="1" dirty="0" err="1"/>
              <a:t>vars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976"/>
            <a:ext cx="8245474" cy="2376213"/>
          </a:xfrm>
        </p:spPr>
        <p:txBody>
          <a:bodyPr/>
          <a:lstStyle/>
          <a:p>
            <a:r>
              <a:rPr lang="en-US" dirty="0"/>
              <a:t>It is possible to also define constant pointers.</a:t>
            </a:r>
          </a:p>
          <a:p>
            <a:r>
              <a:rPr lang="en-US" dirty="0"/>
              <a:t>When you define a constant pointer, you must also initialize it, because you can’t modify it later.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3512766"/>
            <a:ext cx="82454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, var2;                 	// Two objects with type int.</a:t>
            </a:r>
          </a:p>
          <a:p>
            <a:r>
              <a:rPr lang="en-US" dirty="0" err="1"/>
              <a:t>int</a:t>
            </a:r>
            <a:r>
              <a:rPr lang="en-US" dirty="0"/>
              <a:t> *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c_ptr</a:t>
            </a:r>
            <a:r>
              <a:rPr lang="en-US" dirty="0"/>
              <a:t> = &amp;</a:t>
            </a:r>
            <a:r>
              <a:rPr lang="en-US" dirty="0" err="1"/>
              <a:t>var</a:t>
            </a:r>
            <a:r>
              <a:rPr lang="en-US" dirty="0"/>
              <a:t>; 	// A constant pointer to int.</a:t>
            </a:r>
          </a:p>
          <a:p>
            <a:r>
              <a:rPr lang="en-US" dirty="0"/>
              <a:t>*</a:t>
            </a:r>
            <a:r>
              <a:rPr lang="en-US" dirty="0" err="1"/>
              <a:t>c_ptr</a:t>
            </a:r>
            <a:r>
              <a:rPr lang="en-US" dirty="0"/>
              <a:t> = 123;            	// OK: we can modify the object referenced, but ...</a:t>
            </a:r>
          </a:p>
          <a:p>
            <a:r>
              <a:rPr lang="en-US" dirty="0" err="1"/>
              <a:t>c_ptr</a:t>
            </a:r>
            <a:r>
              <a:rPr lang="en-US" dirty="0"/>
              <a:t>= &amp;var2;                 	// error: we can't modify the pointer.</a:t>
            </a:r>
          </a:p>
        </p:txBody>
      </p:sp>
    </p:spTree>
    <p:extLst>
      <p:ext uri="{BB962C8B-B14F-4D97-AF65-F5344CB8AC3E}">
        <p14:creationId xmlns:p14="http://schemas.microsoft.com/office/powerpoint/2010/main" val="15046724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Pointers to </a:t>
            </a:r>
            <a:r>
              <a:rPr lang="en-US" dirty="0" err="1"/>
              <a:t>const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modify a pointer that points to an object that has a </a:t>
            </a:r>
            <a:r>
              <a:rPr lang="en-US" dirty="0" err="1"/>
              <a:t>const</a:t>
            </a:r>
            <a:r>
              <a:rPr lang="en-US" dirty="0"/>
              <a:t>-qualified type (also called a </a:t>
            </a:r>
            <a:r>
              <a:rPr lang="en-US" i="1" dirty="0"/>
              <a:t>pointer to </a:t>
            </a:r>
            <a:r>
              <a:rPr lang="en-US" dirty="0" err="1"/>
              <a:t>const</a:t>
            </a:r>
            <a:r>
              <a:rPr lang="en-US" dirty="0"/>
              <a:t>). </a:t>
            </a:r>
          </a:p>
          <a:p>
            <a:r>
              <a:rPr lang="en-US" dirty="0"/>
              <a:t>However, you can use such a pointer only to read the referenced object, not to </a:t>
            </a:r>
            <a:r>
              <a:rPr lang="en-US"/>
              <a:t>modify it </a:t>
            </a:r>
            <a:endParaRPr lang="en-US" dirty="0"/>
          </a:p>
          <a:p>
            <a:pPr lvl="1"/>
            <a:r>
              <a:rPr lang="en-US" dirty="0"/>
              <a:t>For this reason, pointers to </a:t>
            </a:r>
            <a:r>
              <a:rPr lang="en-US" dirty="0" err="1"/>
              <a:t>const</a:t>
            </a:r>
            <a:r>
              <a:rPr lang="en-US" dirty="0"/>
              <a:t> are commonly called “read-only pointers.</a:t>
            </a:r>
          </a:p>
          <a:p>
            <a:pPr lvl="1"/>
            <a:endParaRPr lang="en-US" dirty="0"/>
          </a:p>
          <a:p>
            <a:r>
              <a:rPr lang="en-US" dirty="0"/>
              <a:t> You can use them if you want to be sure to not modify a variable through its pointer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892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199" y="1107571"/>
            <a:ext cx="8139068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; 				// An object with type int.</a:t>
            </a:r>
          </a:p>
          <a:p>
            <a:endParaRPr lang="en-US" dirty="0"/>
          </a:p>
          <a:p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c_var</a:t>
            </a:r>
            <a:r>
              <a:rPr lang="en-US" dirty="0"/>
              <a:t> = 100; 		// A constant </a:t>
            </a:r>
            <a:r>
              <a:rPr lang="en-US" dirty="0" err="1"/>
              <a:t>int</a:t>
            </a:r>
            <a:r>
              <a:rPr lang="en-US" dirty="0"/>
              <a:t> object.</a:t>
            </a:r>
          </a:p>
          <a:p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*</a:t>
            </a:r>
            <a:r>
              <a:rPr lang="en-US" dirty="0" err="1"/>
              <a:t>ptr_to_const</a:t>
            </a:r>
            <a:r>
              <a:rPr lang="en-US" dirty="0"/>
              <a:t>;		// A pointer to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:</a:t>
            </a:r>
          </a:p>
          <a:p>
            <a:r>
              <a:rPr lang="en-US" dirty="0"/>
              <a:t>				// the pointer itself is not constant!</a:t>
            </a:r>
          </a:p>
          <a:p>
            <a:endParaRPr lang="en-US" dirty="0"/>
          </a:p>
          <a:p>
            <a:r>
              <a:rPr lang="en-US" dirty="0" err="1"/>
              <a:t>ptr_to_const</a:t>
            </a:r>
            <a:r>
              <a:rPr lang="en-US" dirty="0"/>
              <a:t> = &amp;</a:t>
            </a:r>
            <a:r>
              <a:rPr lang="en-US" dirty="0" err="1"/>
              <a:t>c_var</a:t>
            </a:r>
            <a:r>
              <a:rPr lang="en-US" dirty="0"/>
              <a:t>;		// OK: Let </a:t>
            </a:r>
            <a:r>
              <a:rPr lang="en-US" dirty="0" err="1"/>
              <a:t>ptr_to_const</a:t>
            </a:r>
            <a:r>
              <a:rPr lang="en-US" dirty="0"/>
              <a:t> point to </a:t>
            </a:r>
            <a:r>
              <a:rPr lang="en-US" dirty="0" err="1"/>
              <a:t>c_var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= 2 * *</a:t>
            </a:r>
            <a:r>
              <a:rPr lang="en-US" dirty="0" err="1"/>
              <a:t>ptr_to_const</a:t>
            </a:r>
            <a:r>
              <a:rPr lang="en-US" dirty="0"/>
              <a:t>; 		// OK. Equivalent to: </a:t>
            </a:r>
            <a:r>
              <a:rPr lang="en-US" dirty="0" err="1"/>
              <a:t>var</a:t>
            </a:r>
            <a:r>
              <a:rPr lang="en-US" dirty="0"/>
              <a:t> = 2 * </a:t>
            </a:r>
            <a:r>
              <a:rPr lang="en-US" dirty="0" err="1"/>
              <a:t>c_var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 err="1"/>
              <a:t>ptr_to_const</a:t>
            </a:r>
            <a:r>
              <a:rPr lang="en-US" dirty="0"/>
              <a:t> = &amp;</a:t>
            </a:r>
            <a:r>
              <a:rPr lang="en-US" dirty="0" err="1"/>
              <a:t>var</a:t>
            </a:r>
            <a:r>
              <a:rPr lang="en-US" dirty="0"/>
              <a:t>;		// OK: Let </a:t>
            </a:r>
            <a:r>
              <a:rPr lang="en-US" dirty="0" err="1"/>
              <a:t>ptr_to_const</a:t>
            </a:r>
            <a:r>
              <a:rPr lang="en-US" dirty="0"/>
              <a:t> point to var.</a:t>
            </a:r>
          </a:p>
          <a:p>
            <a:endParaRPr lang="en-US" dirty="0"/>
          </a:p>
          <a:p>
            <a:r>
              <a:rPr lang="en-US" dirty="0"/>
              <a:t>if ( </a:t>
            </a:r>
            <a:r>
              <a:rPr lang="en-US" dirty="0" err="1"/>
              <a:t>c_var</a:t>
            </a:r>
            <a:r>
              <a:rPr lang="en-US" dirty="0"/>
              <a:t> &lt; *</a:t>
            </a:r>
            <a:r>
              <a:rPr lang="en-US" dirty="0" err="1"/>
              <a:t>ptr_to_const</a:t>
            </a:r>
            <a:r>
              <a:rPr lang="en-US" dirty="0"/>
              <a:t> )		// OK: "read-only" access.</a:t>
            </a:r>
          </a:p>
          <a:p>
            <a:r>
              <a:rPr lang="en-US" dirty="0"/>
              <a:t>       *</a:t>
            </a:r>
            <a:r>
              <a:rPr lang="en-US" dirty="0" err="1"/>
              <a:t>ptr_to_const</a:t>
            </a:r>
            <a:r>
              <a:rPr lang="en-US" dirty="0"/>
              <a:t> = 77;      	// Error: we can't modify </a:t>
            </a:r>
            <a:r>
              <a:rPr lang="en-US" dirty="0" err="1"/>
              <a:t>var</a:t>
            </a:r>
            <a:r>
              <a:rPr lang="en-US" dirty="0"/>
              <a:t> using</a:t>
            </a:r>
          </a:p>
          <a:p>
            <a:r>
              <a:rPr lang="en-US" dirty="0"/>
              <a:t>                                  		// </a:t>
            </a:r>
            <a:r>
              <a:rPr lang="en-US" dirty="0" err="1"/>
              <a:t>ptr_to_const</a:t>
            </a:r>
            <a:r>
              <a:rPr lang="en-US" dirty="0"/>
              <a:t>, even though </a:t>
            </a:r>
            <a:r>
              <a:rPr lang="en-US" dirty="0" err="1"/>
              <a:t>var</a:t>
            </a:r>
            <a:r>
              <a:rPr lang="en-US" dirty="0"/>
              <a:t> is</a:t>
            </a:r>
          </a:p>
          <a:p>
            <a:r>
              <a:rPr lang="en-US" dirty="0"/>
              <a:t>                                  		// not constant.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659385"/>
            <a:ext cx="81390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assignment </a:t>
            </a:r>
            <a:r>
              <a:rPr lang="en-US" dirty="0" err="1"/>
              <a:t>ptr_to_const</a:t>
            </a:r>
            <a:r>
              <a:rPr lang="en-US" dirty="0"/>
              <a:t> = &amp;</a:t>
            </a:r>
            <a:r>
              <a:rPr lang="en-US" dirty="0" err="1"/>
              <a:t>var</a:t>
            </a:r>
            <a:r>
              <a:rPr lang="en-US" dirty="0"/>
              <a:t> entails an implicit conversion: the </a:t>
            </a:r>
            <a:r>
              <a:rPr lang="en-US" dirty="0" err="1"/>
              <a:t>int</a:t>
            </a:r>
            <a:r>
              <a:rPr lang="en-US" dirty="0"/>
              <a:t> pointer value &amp;</a:t>
            </a:r>
            <a:r>
              <a:rPr lang="en-US" dirty="0" err="1"/>
              <a:t>var</a:t>
            </a:r>
            <a:r>
              <a:rPr lang="en-US" dirty="0"/>
              <a:t> is automatically converted to the left operand’s type, pointer to </a:t>
            </a:r>
            <a:r>
              <a:rPr lang="en-US" dirty="0" err="1"/>
              <a:t>const</a:t>
            </a:r>
            <a:r>
              <a:rPr lang="en-US" dirty="0"/>
              <a:t> int. </a:t>
            </a:r>
          </a:p>
        </p:txBody>
      </p:sp>
    </p:spTree>
    <p:extLst>
      <p:ext uri="{BB962C8B-B14F-4D97-AF65-F5344CB8AC3E}">
        <p14:creationId xmlns:p14="http://schemas.microsoft.com/office/powerpoint/2010/main" val="368549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One more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875188"/>
            <a:ext cx="8245474" cy="1134061"/>
          </a:xfrm>
        </p:spPr>
        <p:txBody>
          <a:bodyPr/>
          <a:lstStyle/>
          <a:p>
            <a:r>
              <a:rPr lang="en-US" dirty="0"/>
              <a:t>If you want to convert a pointer into a pointer to a less-qualified type, you must use an explicit type conversion.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199" y="1785273"/>
            <a:ext cx="814838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; 			</a:t>
            </a:r>
          </a:p>
          <a:p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c_var</a:t>
            </a:r>
            <a:r>
              <a:rPr lang="en-US" dirty="0"/>
              <a:t> = 100, *</a:t>
            </a:r>
            <a:r>
              <a:rPr lang="en-US" dirty="0" err="1"/>
              <a:t>ptr_to_const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*</a:t>
            </a:r>
            <a:r>
              <a:rPr lang="en-US" dirty="0" err="1"/>
              <a:t>ptr</a:t>
            </a:r>
            <a:r>
              <a:rPr lang="en-US" dirty="0"/>
              <a:t> = &amp;</a:t>
            </a:r>
            <a:r>
              <a:rPr lang="en-US" dirty="0" err="1"/>
              <a:t>var</a:t>
            </a:r>
            <a:r>
              <a:rPr lang="en-US" dirty="0"/>
              <a:t>; 		// An </a:t>
            </a:r>
            <a:r>
              <a:rPr lang="en-US" dirty="0" err="1"/>
              <a:t>int</a:t>
            </a:r>
            <a:r>
              <a:rPr lang="en-US" dirty="0"/>
              <a:t> pointer that points to var.</a:t>
            </a:r>
          </a:p>
          <a:p>
            <a:r>
              <a:rPr lang="en-US" dirty="0"/>
              <a:t>*</a:t>
            </a:r>
            <a:r>
              <a:rPr lang="en-US" dirty="0" err="1"/>
              <a:t>ptr</a:t>
            </a:r>
            <a:r>
              <a:rPr lang="en-US" dirty="0"/>
              <a:t> = 77; 		// OK: </a:t>
            </a:r>
            <a:r>
              <a:rPr lang="en-US" dirty="0" err="1"/>
              <a:t>ptr</a:t>
            </a:r>
            <a:r>
              <a:rPr lang="en-US" dirty="0"/>
              <a:t> is not a read-only pointer.</a:t>
            </a:r>
          </a:p>
          <a:p>
            <a:r>
              <a:rPr lang="en-US" dirty="0" err="1"/>
              <a:t>ptr_to_const</a:t>
            </a:r>
            <a:r>
              <a:rPr lang="en-US" dirty="0"/>
              <a:t> = </a:t>
            </a:r>
            <a:r>
              <a:rPr lang="en-US" dirty="0" err="1"/>
              <a:t>ptr</a:t>
            </a:r>
            <a:r>
              <a:rPr lang="en-US" dirty="0"/>
              <a:t>; 	// OK: implicitly converts </a:t>
            </a:r>
            <a:r>
              <a:rPr lang="en-US" dirty="0" err="1"/>
              <a:t>ptr</a:t>
            </a:r>
            <a:r>
              <a:rPr lang="en-US" dirty="0"/>
              <a:t> from "pointer to </a:t>
            </a:r>
            <a:r>
              <a:rPr lang="en-US" dirty="0" err="1"/>
              <a:t>int</a:t>
            </a:r>
            <a:r>
              <a:rPr lang="en-US" dirty="0"/>
              <a:t>”</a:t>
            </a:r>
          </a:p>
          <a:p>
            <a:r>
              <a:rPr lang="en-US" dirty="0"/>
              <a:t>			// into "pointer to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".</a:t>
            </a:r>
            <a:br>
              <a:rPr lang="en-US" dirty="0"/>
            </a:br>
            <a:r>
              <a:rPr lang="en-US" dirty="0"/>
              <a:t> </a:t>
            </a:r>
          </a:p>
          <a:p>
            <a:r>
              <a:rPr lang="en-US" dirty="0"/>
              <a:t>*</a:t>
            </a:r>
            <a:r>
              <a:rPr lang="en-US" dirty="0" err="1"/>
              <a:t>ptr_to_const</a:t>
            </a:r>
            <a:r>
              <a:rPr lang="en-US" dirty="0"/>
              <a:t> = 77; 	// Error: can't modify a variable through a read-only </a:t>
            </a:r>
          </a:p>
          <a:p>
            <a:r>
              <a:rPr lang="en-US" dirty="0"/>
              <a:t>			// pointer.</a:t>
            </a:r>
          </a:p>
          <a:p>
            <a:r>
              <a:rPr lang="en-US" dirty="0" err="1"/>
              <a:t>ptr</a:t>
            </a:r>
            <a:r>
              <a:rPr lang="en-US" dirty="0"/>
              <a:t> = &amp;</a:t>
            </a:r>
            <a:r>
              <a:rPr lang="en-US" dirty="0" err="1"/>
              <a:t>c_var</a:t>
            </a:r>
            <a:r>
              <a:rPr lang="en-US" dirty="0"/>
              <a:t>; 		// Error: can't implicitly convert "pointer to </a:t>
            </a:r>
            <a:r>
              <a:rPr lang="en-US" dirty="0" err="1"/>
              <a:t>const</a:t>
            </a:r>
            <a:r>
              <a:rPr lang="en-US" dirty="0"/>
              <a:t> </a:t>
            </a:r>
          </a:p>
          <a:p>
            <a:r>
              <a:rPr lang="en-US" dirty="0"/>
              <a:t>			// </a:t>
            </a:r>
            <a:r>
              <a:rPr lang="en-US" dirty="0" err="1"/>
              <a:t>int</a:t>
            </a:r>
            <a:r>
              <a:rPr lang="en-US" dirty="0"/>
              <a:t>" into "pointer to </a:t>
            </a:r>
            <a:r>
              <a:rPr lang="en-US" dirty="0" err="1"/>
              <a:t>int</a:t>
            </a:r>
            <a:r>
              <a:rPr lang="en-US" dirty="0"/>
              <a:t>".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ptr</a:t>
            </a:r>
            <a:r>
              <a:rPr lang="en-US" dirty="0"/>
              <a:t> = (</a:t>
            </a:r>
            <a:r>
              <a:rPr lang="en-US" dirty="0" err="1"/>
              <a:t>int</a:t>
            </a:r>
            <a:r>
              <a:rPr lang="en-US" dirty="0"/>
              <a:t> *) &amp;</a:t>
            </a:r>
            <a:r>
              <a:rPr lang="en-US" dirty="0" err="1"/>
              <a:t>c_var</a:t>
            </a:r>
            <a:r>
              <a:rPr lang="en-US" dirty="0"/>
              <a:t>; 	// OK: Explicit pointer conversions are always</a:t>
            </a:r>
            <a:br>
              <a:rPr lang="en-US" dirty="0"/>
            </a:br>
            <a:r>
              <a:rPr lang="en-US" dirty="0"/>
              <a:t>			// possible.</a:t>
            </a:r>
          </a:p>
        </p:txBody>
      </p:sp>
    </p:spTree>
    <p:extLst>
      <p:ext uri="{BB962C8B-B14F-4D97-AF65-F5344CB8AC3E}">
        <p14:creationId xmlns:p14="http://schemas.microsoft.com/office/powerpoint/2010/main" val="15897349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D97B2-88DC-504D-A1D7-76994C67C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 </a:t>
            </a:r>
            <a:r>
              <a:rPr lang="en-US" dirty="0" err="1"/>
              <a:t>libro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F6910-5F29-1645-A614-57D739866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Sezioni</a:t>
            </a:r>
            <a:r>
              <a:rPr lang="en-US" dirty="0"/>
              <a:t> 7.1-7.3, 7.5, 7.8</a:t>
            </a:r>
            <a:r>
              <a:rPr lang="en-US"/>
              <a:t>, 7.9, 7.10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423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pointer </a:t>
            </a:r>
            <a:r>
              <a:rPr lang="en-US" dirty="0"/>
              <a:t>represents both the address and the type of an object. If an object or function has the type </a:t>
            </a:r>
            <a:r>
              <a:rPr lang="en-US" i="1" dirty="0"/>
              <a:t>T</a:t>
            </a:r>
            <a:r>
              <a:rPr lang="en-US" dirty="0"/>
              <a:t>, then a pointer to it has the derived type “</a:t>
            </a:r>
            <a:r>
              <a:rPr lang="en-US" b="1" i="1" dirty="0"/>
              <a:t>pointer to T”</a:t>
            </a:r>
            <a:r>
              <a:rPr lang="en-US" dirty="0"/>
              <a:t>. </a:t>
            </a:r>
          </a:p>
          <a:p>
            <a:r>
              <a:rPr lang="en-US" dirty="0"/>
              <a:t>For example, if </a:t>
            </a:r>
            <a:r>
              <a:rPr lang="en-US" b="1" dirty="0" err="1"/>
              <a:t>var</a:t>
            </a:r>
            <a:r>
              <a:rPr lang="en-US" dirty="0"/>
              <a:t> is a float variable, then the expression </a:t>
            </a:r>
            <a:r>
              <a:rPr lang="en-US" b="1" dirty="0"/>
              <a:t>&amp;</a:t>
            </a:r>
            <a:r>
              <a:rPr lang="en-US" b="1" dirty="0" err="1"/>
              <a:t>var</a:t>
            </a:r>
            <a:r>
              <a:rPr lang="en-US" dirty="0"/>
              <a:t>—whose value is the address of the float variable—has the type </a:t>
            </a:r>
            <a:r>
              <a:rPr lang="en-US" i="1" dirty="0"/>
              <a:t>pointer to </a:t>
            </a:r>
            <a:r>
              <a:rPr lang="en-US" dirty="0"/>
              <a:t>float, or in C notation, the type </a:t>
            </a:r>
            <a:r>
              <a:rPr lang="en-US" b="1" dirty="0"/>
              <a:t>float *</a:t>
            </a:r>
            <a:r>
              <a:rPr lang="en-US" dirty="0"/>
              <a:t>. </a:t>
            </a:r>
          </a:p>
          <a:p>
            <a:r>
              <a:rPr lang="en-US" dirty="0"/>
              <a:t>Because </a:t>
            </a:r>
            <a:r>
              <a:rPr lang="en-US" b="1" dirty="0" err="1"/>
              <a:t>var</a:t>
            </a:r>
            <a:r>
              <a:rPr lang="en-US" dirty="0"/>
              <a:t> doesn’t move around in memory, the expression </a:t>
            </a:r>
            <a:r>
              <a:rPr lang="en-US" b="1" dirty="0"/>
              <a:t>&amp;</a:t>
            </a:r>
            <a:r>
              <a:rPr lang="en-US" b="1" dirty="0" err="1"/>
              <a:t>var</a:t>
            </a:r>
            <a:r>
              <a:rPr lang="en-US" dirty="0"/>
              <a:t> is a constant pointer. </a:t>
            </a:r>
          </a:p>
          <a:p>
            <a:r>
              <a:rPr lang="en-US" dirty="0"/>
              <a:t>The declaration of a pointer to an object that is not an array has the following syntax: </a:t>
            </a:r>
          </a:p>
          <a:p>
            <a:pPr marL="0" indent="0">
              <a:buNone/>
            </a:pPr>
            <a:r>
              <a:rPr lang="en-US" i="1" dirty="0"/>
              <a:t>    </a:t>
            </a:r>
            <a:r>
              <a:rPr lang="en-US" b="1" i="1" dirty="0"/>
              <a:t>type </a:t>
            </a:r>
            <a:r>
              <a:rPr lang="en-US" b="1" dirty="0"/>
              <a:t>* [</a:t>
            </a:r>
            <a:r>
              <a:rPr lang="en-US" b="1" i="1" dirty="0"/>
              <a:t>type-qualifier-list</a:t>
            </a:r>
            <a:r>
              <a:rPr lang="en-US" b="1" dirty="0"/>
              <a:t>] </a:t>
            </a:r>
            <a:r>
              <a:rPr lang="en-US" b="1" i="1" dirty="0"/>
              <a:t>name </a:t>
            </a:r>
            <a:r>
              <a:rPr lang="en-US" b="1" dirty="0"/>
              <a:t>[= </a:t>
            </a:r>
            <a:r>
              <a:rPr lang="en-US" b="1" i="1" dirty="0"/>
              <a:t>initializer</a:t>
            </a:r>
            <a:r>
              <a:rPr lang="en-US" b="1" dirty="0"/>
              <a:t>]; </a:t>
            </a:r>
          </a:p>
        </p:txBody>
      </p:sp>
    </p:spTree>
    <p:extLst>
      <p:ext uri="{BB962C8B-B14F-4D97-AF65-F5344CB8AC3E}">
        <p14:creationId xmlns:p14="http://schemas.microsoft.com/office/powerpoint/2010/main" val="143800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&amp; operator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address operator </a:t>
            </a:r>
            <a:r>
              <a:rPr lang="en-US" dirty="0"/>
              <a:t>&amp; yields the address of its operand. If the operand x has the type </a:t>
            </a:r>
            <a:r>
              <a:rPr lang="en-US" i="1" dirty="0"/>
              <a:t>T</a:t>
            </a:r>
            <a:r>
              <a:rPr lang="en-US" dirty="0"/>
              <a:t>, then the expression </a:t>
            </a:r>
            <a:r>
              <a:rPr lang="en-US" b="1" dirty="0"/>
              <a:t>&amp;x</a:t>
            </a:r>
            <a:r>
              <a:rPr lang="en-US" dirty="0"/>
              <a:t> has the type “</a:t>
            </a:r>
            <a:r>
              <a:rPr lang="en-US" b="1" dirty="0"/>
              <a:t>pointer to </a:t>
            </a:r>
            <a:r>
              <a:rPr lang="en-US" b="1" i="1" dirty="0"/>
              <a:t>T</a:t>
            </a:r>
            <a:r>
              <a:rPr lang="en-US" dirty="0"/>
              <a:t>” </a:t>
            </a:r>
          </a:p>
          <a:p>
            <a:r>
              <a:rPr lang="en-US" dirty="0"/>
              <a:t>The operand of the address operator must have an addressable location in memory: the operand must designate either a function or an object (i.e., an </a:t>
            </a:r>
            <a:r>
              <a:rPr lang="en-US" i="1" dirty="0" err="1"/>
              <a:t>lvalue</a:t>
            </a:r>
            <a:r>
              <a:rPr lang="en-US" dirty="0"/>
              <a:t>) that is not a bit-field.</a:t>
            </a:r>
            <a:endParaRPr lang="en-US" i="1" dirty="0"/>
          </a:p>
          <a:p>
            <a:r>
              <a:rPr lang="en-US" dirty="0"/>
              <a:t>You need to obtain the addresses of objects and functions when you want to initialize pointers to them: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30483" y="5463303"/>
            <a:ext cx="16100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float x, *</a:t>
            </a:r>
            <a:r>
              <a:rPr lang="en-US" sz="2000" dirty="0" err="1"/>
              <a:t>ptr</a:t>
            </a:r>
            <a:r>
              <a:rPr lang="en-US" sz="2000" dirty="0"/>
              <a:t>; </a:t>
            </a:r>
          </a:p>
          <a:p>
            <a:r>
              <a:rPr lang="en-US" sz="2000" dirty="0" err="1"/>
              <a:t>ptr</a:t>
            </a:r>
            <a:r>
              <a:rPr lang="en-US" sz="2000" dirty="0"/>
              <a:t> = &amp;x; </a:t>
            </a:r>
          </a:p>
          <a:p>
            <a:r>
              <a:rPr lang="en-US" sz="2000" dirty="0" err="1"/>
              <a:t>ptr</a:t>
            </a:r>
            <a:r>
              <a:rPr lang="en-US" sz="2000" dirty="0"/>
              <a:t> = &amp;(x+1);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52902" y="5771080"/>
            <a:ext cx="35487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// OK: Make </a:t>
            </a:r>
            <a:r>
              <a:rPr lang="en-US" sz="2000" dirty="0" err="1"/>
              <a:t>ptr</a:t>
            </a:r>
            <a:r>
              <a:rPr lang="en-US" sz="2000" dirty="0"/>
              <a:t> point to x. </a:t>
            </a:r>
          </a:p>
          <a:p>
            <a:r>
              <a:rPr lang="en-US" sz="2000" dirty="0"/>
              <a:t>// Error: (x+1) is not an </a:t>
            </a:r>
            <a:r>
              <a:rPr lang="en-US" sz="2000" dirty="0" err="1"/>
              <a:t>lvalue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315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Indirection operator 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Conversely, when you have a pointer and want to access the object it references, use the </a:t>
            </a:r>
            <a:r>
              <a:rPr lang="en-US" b="1" i="1" dirty="0"/>
              <a:t>indirection operator </a:t>
            </a:r>
            <a:r>
              <a:rPr lang="en-US" dirty="0"/>
              <a:t>*, which is sometimes called the </a:t>
            </a:r>
            <a:r>
              <a:rPr lang="en-US" b="1" i="1" dirty="0"/>
              <a:t>dereferencing operator</a:t>
            </a:r>
            <a:r>
              <a:rPr lang="en-US" dirty="0"/>
              <a:t>. </a:t>
            </a:r>
          </a:p>
          <a:p>
            <a:r>
              <a:rPr lang="en-US" dirty="0"/>
              <a:t>Its operand must have a pointer type. </a:t>
            </a:r>
          </a:p>
          <a:p>
            <a:r>
              <a:rPr lang="en-US" dirty="0"/>
              <a:t>If </a:t>
            </a:r>
            <a:r>
              <a:rPr lang="en-US" i="1" dirty="0" err="1"/>
              <a:t>ptr</a:t>
            </a:r>
            <a:r>
              <a:rPr lang="en-US" dirty="0"/>
              <a:t> is a pointer, then </a:t>
            </a:r>
            <a:r>
              <a:rPr lang="en-US" i="1" dirty="0"/>
              <a:t>*</a:t>
            </a:r>
            <a:r>
              <a:rPr lang="en-US" i="1" dirty="0" err="1"/>
              <a:t>ptr</a:t>
            </a:r>
            <a:r>
              <a:rPr lang="en-US" i="1" dirty="0"/>
              <a:t> </a:t>
            </a:r>
            <a:r>
              <a:rPr lang="en-US" dirty="0"/>
              <a:t>designates the object or function that </a:t>
            </a:r>
            <a:r>
              <a:rPr lang="en-US" i="1" dirty="0" err="1"/>
              <a:t>ptr</a:t>
            </a:r>
            <a:r>
              <a:rPr lang="en-US" dirty="0"/>
              <a:t> points to. </a:t>
            </a:r>
          </a:p>
          <a:p>
            <a:r>
              <a:rPr lang="en-US" dirty="0"/>
              <a:t>If </a:t>
            </a:r>
            <a:r>
              <a:rPr lang="en-US" i="1" dirty="0" err="1"/>
              <a:t>ptr</a:t>
            </a:r>
            <a:r>
              <a:rPr lang="en-US" dirty="0"/>
              <a:t> is an object pointer, then </a:t>
            </a:r>
            <a:r>
              <a:rPr lang="en-US" i="1" dirty="0"/>
              <a:t>*</a:t>
            </a:r>
            <a:r>
              <a:rPr lang="en-US" i="1" dirty="0" err="1"/>
              <a:t>ptr</a:t>
            </a:r>
            <a:r>
              <a:rPr lang="en-US" i="1" dirty="0"/>
              <a:t> </a:t>
            </a:r>
            <a:r>
              <a:rPr lang="en-US" dirty="0"/>
              <a:t>is an </a:t>
            </a:r>
            <a:r>
              <a:rPr lang="en-US" i="1" dirty="0" err="1"/>
              <a:t>lvalue</a:t>
            </a:r>
            <a:r>
              <a:rPr lang="en-US" dirty="0"/>
              <a:t>, and you can use it as the left operand of an assignment operator: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6608" y="5017571"/>
            <a:ext cx="20734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float x, *</a:t>
            </a:r>
            <a:r>
              <a:rPr lang="en-US" sz="2000" dirty="0" err="1"/>
              <a:t>ptr</a:t>
            </a:r>
            <a:r>
              <a:rPr lang="en-US" sz="2000" dirty="0"/>
              <a:t> = &amp;x; </a:t>
            </a:r>
          </a:p>
          <a:p>
            <a:r>
              <a:rPr lang="en-US" sz="2000" dirty="0"/>
              <a:t>*</a:t>
            </a:r>
            <a:r>
              <a:rPr lang="en-US" sz="2000" dirty="0" err="1"/>
              <a:t>ptr</a:t>
            </a:r>
            <a:r>
              <a:rPr lang="en-US" sz="2000" dirty="0"/>
              <a:t> = 1.7</a:t>
            </a:r>
          </a:p>
          <a:p>
            <a:r>
              <a:rPr lang="en-US" sz="2000" dirty="0"/>
              <a:t>++(*</a:t>
            </a:r>
            <a:r>
              <a:rPr lang="en-US" sz="2000" dirty="0" err="1"/>
              <a:t>ptr</a:t>
            </a:r>
            <a:r>
              <a:rPr lang="en-US" sz="2000" dirty="0"/>
              <a:t>);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27489" y="5325348"/>
            <a:ext cx="45760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// Assign the value 1.7 to the variable x </a:t>
            </a:r>
          </a:p>
          <a:p>
            <a:r>
              <a:rPr lang="en-US" sz="2000" dirty="0"/>
              <a:t>// and add 1 to it. </a:t>
            </a:r>
          </a:p>
        </p:txBody>
      </p:sp>
    </p:spTree>
    <p:extLst>
      <p:ext uri="{BB962C8B-B14F-4D97-AF65-F5344CB8AC3E}">
        <p14:creationId xmlns:p14="http://schemas.microsoft.com/office/powerpoint/2010/main" val="92825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Indirection </a:t>
            </a:r>
            <a:r>
              <a:rPr lang="en-US"/>
              <a:t>and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spcAft>
                <a:spcPts val="600"/>
              </a:spcAft>
              <a:buClrTx/>
              <a:buBlip>
                <a:blip r:embed="rId2"/>
              </a:buBlip>
            </a:pPr>
            <a:r>
              <a:rPr lang="en-US" dirty="0"/>
              <a:t>Asterisk * with one operand is the </a:t>
            </a:r>
            <a:r>
              <a:rPr lang="en-US" b="1" dirty="0"/>
              <a:t>dereference</a:t>
            </a:r>
            <a:r>
              <a:rPr lang="en-US" dirty="0"/>
              <a:t> or </a:t>
            </a:r>
            <a:r>
              <a:rPr lang="en-US" b="1" dirty="0"/>
              <a:t>indirection operator</a:t>
            </a:r>
            <a:r>
              <a:rPr lang="en-US" dirty="0"/>
              <a:t>, and with two operands, it is the multiplication sign. </a:t>
            </a:r>
          </a:p>
          <a:p>
            <a:pPr marL="342900" lvl="1" indent="-342900">
              <a:spcAft>
                <a:spcPts val="600"/>
              </a:spcAft>
              <a:buClrTx/>
              <a:buBlip>
                <a:blip r:embed="rId2"/>
              </a:buBlip>
            </a:pPr>
            <a:r>
              <a:rPr lang="en-US" dirty="0"/>
              <a:t>In each of these cases, the unary operator has higher precedence than the binary operator. For example, the expression </a:t>
            </a:r>
            <a:r>
              <a:rPr lang="en-US" b="1" dirty="0"/>
              <a:t>*ptr1 * *ptr2 </a:t>
            </a:r>
            <a:r>
              <a:rPr lang="en-US" dirty="0"/>
              <a:t>is equivalent to</a:t>
            </a:r>
            <a:r>
              <a:rPr lang="en-US" b="1" dirty="0"/>
              <a:t> (*ptr1) * (*ptr2)</a:t>
            </a:r>
            <a:r>
              <a:rPr lang="en-US" dirty="0"/>
              <a:t>. </a:t>
            </a:r>
          </a:p>
          <a:p>
            <a:pPr marL="342900" lvl="1" indent="-342900">
              <a:spcAft>
                <a:spcPts val="600"/>
              </a:spcAft>
              <a:buClrTx/>
              <a:buBlip>
                <a:blip r:embed="rId2"/>
              </a:buBlip>
            </a:pPr>
            <a:r>
              <a:rPr lang="en-US" dirty="0"/>
              <a:t>Look at the operator precedence/associativity 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032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*p;</a:t>
            </a:r>
          </a:p>
          <a:p>
            <a:r>
              <a:rPr lang="en-US" dirty="0"/>
              <a:t>What is its type of p?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93518" y="3762285"/>
            <a:ext cx="4972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NO: its type is “pointer to </a:t>
            </a:r>
            <a:r>
              <a:rPr lang="en-US" sz="2400" dirty="0" err="1"/>
              <a:t>int</a:t>
            </a:r>
            <a:r>
              <a:rPr lang="en-US" sz="2400" dirty="0"/>
              <a:t>” or </a:t>
            </a:r>
            <a:r>
              <a:rPr lang="en-US" sz="2400" dirty="0" err="1"/>
              <a:t>int</a:t>
            </a:r>
            <a:r>
              <a:rPr lang="en-US" sz="24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59607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1679"/>
            <a:ext cx="8245474" cy="1078233"/>
          </a:xfrm>
        </p:spPr>
        <p:txBody>
          <a:bodyPr/>
          <a:lstStyle/>
          <a:p>
            <a:r>
              <a:rPr lang="en-US" dirty="0"/>
              <a:t>The addresses shown are purely fictitious examples. </a:t>
            </a:r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344439" y="3963717"/>
            <a:ext cx="5581992" cy="837405"/>
            <a:chOff x="1032669" y="4005588"/>
            <a:chExt cx="5581992" cy="837405"/>
          </a:xfrm>
        </p:grpSpPr>
        <p:sp>
          <p:nvSpPr>
            <p:cNvPr id="4" name="Rectangle 3"/>
            <p:cNvSpPr/>
            <p:nvPr/>
          </p:nvSpPr>
          <p:spPr>
            <a:xfrm>
              <a:off x="1032669" y="4005588"/>
              <a:ext cx="1395498" cy="8374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428167" y="4005588"/>
              <a:ext cx="1395498" cy="8374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77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823665" y="4005588"/>
              <a:ext cx="1395498" cy="8374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1000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219163" y="4005588"/>
              <a:ext cx="1395498" cy="8374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116720" y="5038389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25068" y="5038389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03194" y="337641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iVar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41035" y="337416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iPtr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11070" y="3528811"/>
            <a:ext cx="10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4198" y="4183654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in memory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94050" y="5038389"/>
            <a:ext cx="1044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36740" y="2440578"/>
            <a:ext cx="1803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iVar</a:t>
            </a:r>
            <a:r>
              <a:rPr lang="en-US" dirty="0"/>
              <a:t> = 77;</a:t>
            </a:r>
          </a:p>
          <a:p>
            <a:r>
              <a:rPr lang="en-US" dirty="0" err="1"/>
              <a:t>int</a:t>
            </a:r>
            <a:r>
              <a:rPr lang="en-US" dirty="0"/>
              <a:t> *</a:t>
            </a:r>
            <a:r>
              <a:rPr lang="en-US" dirty="0" err="1"/>
              <a:t>iPtr</a:t>
            </a:r>
            <a:r>
              <a:rPr lang="en-US" dirty="0"/>
              <a:t> = &amp;</a:t>
            </a:r>
            <a:r>
              <a:rPr lang="en-US" dirty="0" err="1"/>
              <a:t>iVar</a:t>
            </a:r>
            <a:r>
              <a:rPr lang="en-US" dirty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17449943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6159</TotalTime>
  <Words>3203</Words>
  <Application>Microsoft Macintosh PowerPoint</Application>
  <PresentationFormat>On-screen Show (4:3)</PresentationFormat>
  <Paragraphs>363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AndaleMono</vt:lpstr>
      <vt:lpstr>Arial</vt:lpstr>
      <vt:lpstr>Arial Black</vt:lpstr>
      <vt:lpstr>Mangal</vt:lpstr>
      <vt:lpstr>Verdana</vt:lpstr>
      <vt:lpstr>Wingdings</vt:lpstr>
      <vt:lpstr>Essential</vt:lpstr>
      <vt:lpstr>Programmazione procedurale</vt:lpstr>
      <vt:lpstr>PowerPoint Presentation</vt:lpstr>
      <vt:lpstr>PowerPoint Presentation</vt:lpstr>
      <vt:lpstr>pointers</vt:lpstr>
      <vt:lpstr>The &amp; operator </vt:lpstr>
      <vt:lpstr>The Indirection operator *</vt:lpstr>
      <vt:lpstr>Indirection and arithmetic</vt:lpstr>
      <vt:lpstr>Question</vt:lpstr>
      <vt:lpstr>In memory</vt:lpstr>
      <vt:lpstr>Print pointers</vt:lpstr>
      <vt:lpstr>Null pointers</vt:lpstr>
      <vt:lpstr>example</vt:lpstr>
      <vt:lpstr>VOID pointers</vt:lpstr>
      <vt:lpstr>Pointers to pointers</vt:lpstr>
      <vt:lpstr>example</vt:lpstr>
      <vt:lpstr>PowerPoint Presentation</vt:lpstr>
      <vt:lpstr>REad and modify</vt:lpstr>
      <vt:lpstr>examples</vt:lpstr>
      <vt:lpstr>Questions</vt:lpstr>
      <vt:lpstr>operations</vt:lpstr>
      <vt:lpstr>poInter arithmetics</vt:lpstr>
      <vt:lpstr>Example on comparing</vt:lpstr>
      <vt:lpstr>Arithmetic and Array operations</vt:lpstr>
      <vt:lpstr>example</vt:lpstr>
      <vt:lpstr>Considerations on the example</vt:lpstr>
      <vt:lpstr>More on arrays</vt:lpstr>
      <vt:lpstr>L values and pointers</vt:lpstr>
      <vt:lpstr>ONE more example</vt:lpstr>
      <vt:lpstr>An advanced example</vt:lpstr>
      <vt:lpstr>example</vt:lpstr>
      <vt:lpstr>PowerPoint Presentation</vt:lpstr>
      <vt:lpstr>Constant Pointers and Pointers to Constant vars</vt:lpstr>
      <vt:lpstr>Pointers to const</vt:lpstr>
      <vt:lpstr>example</vt:lpstr>
      <vt:lpstr>One more example</vt:lpstr>
      <vt:lpstr>Su libro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Programmazione I</dc:title>
  <dc:creator>Francesco Santini</dc:creator>
  <cp:lastModifiedBy>Francesco Santini</cp:lastModifiedBy>
  <cp:revision>1413</cp:revision>
  <dcterms:created xsi:type="dcterms:W3CDTF">2015-08-27T19:28:15Z</dcterms:created>
  <dcterms:modified xsi:type="dcterms:W3CDTF">2024-11-04T07:00:06Z</dcterms:modified>
</cp:coreProperties>
</file>