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20"/>
  </p:notes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62" r:id="rId18"/>
    <p:sldId id="263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94" d="100"/>
          <a:sy n="94" d="100"/>
        </p:scale>
        <p:origin x="96" y="3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116666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SzPct val="116666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116666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ct val="116666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ct val="116666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ct val="116666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ct val="116666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ct val="116666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116666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116666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116666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ct val="116666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1328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583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2745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6157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5974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25156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13790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2995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3441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0040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0550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6863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8261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4159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55576" y="771550"/>
            <a:ext cx="7632848" cy="172819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00B0F0"/>
              </a:buClr>
              <a:buSzPct val="29166"/>
              <a:buFont typeface="Calibri"/>
              <a:buNone/>
              <a:defRPr sz="4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55576" y="2571750"/>
            <a:ext cx="7632848" cy="115212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560"/>
              </a:spcBef>
              <a:buClr>
                <a:srgbClr val="92D050"/>
              </a:buClr>
              <a:buSzPct val="1000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480"/>
              </a:spcBef>
              <a:buClr>
                <a:srgbClr val="00B0F0"/>
              </a:buClr>
              <a:buSzPct val="1000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360"/>
              </a:spcBef>
              <a:buClr>
                <a:srgbClr val="888888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360"/>
              </a:spcBef>
              <a:buClr>
                <a:srgbClr val="888888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2"/>
          </p:nvPr>
        </p:nvSpPr>
        <p:spPr>
          <a:xfrm>
            <a:off x="755650" y="4386138"/>
            <a:ext cx="7272734" cy="34585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92D050"/>
              </a:buClr>
              <a:buSzPct val="200000"/>
              <a:buFont typeface="Arial"/>
              <a:buNone/>
              <a:defRPr sz="14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00B0F0"/>
              </a:buClr>
              <a:buSzPct val="200000"/>
              <a:buFont typeface="Arial"/>
              <a:buNone/>
              <a:defRPr sz="12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20"/>
              </a:spcBef>
              <a:buClr>
                <a:srgbClr val="BFBFBF"/>
              </a:buClr>
              <a:buSzPct val="181818"/>
              <a:buFont typeface="Arial"/>
              <a:buNone/>
              <a:defRPr sz="11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10"/>
              </a:spcBef>
              <a:buClr>
                <a:srgbClr val="BFBFBF"/>
              </a:buClr>
              <a:buSzPct val="171428"/>
              <a:buFont typeface="Arial"/>
              <a:buNone/>
              <a:defRPr sz="105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10"/>
              </a:spcBef>
              <a:buClr>
                <a:srgbClr val="BFBFBF"/>
              </a:buClr>
              <a:buSzPct val="171428"/>
              <a:buFont typeface="Arial"/>
              <a:buNone/>
              <a:defRPr sz="105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Shape 16"/>
          <p:cNvSpPr txBox="1">
            <a:spLocks noGrp="1"/>
          </p:cNvSpPr>
          <p:nvPr>
            <p:ph type="body" idx="3"/>
          </p:nvPr>
        </p:nvSpPr>
        <p:spPr>
          <a:xfrm>
            <a:off x="755650" y="3827810"/>
            <a:ext cx="7632774" cy="4863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buClr>
                <a:srgbClr val="92D050"/>
              </a:buClr>
              <a:buSzPct val="116666"/>
              <a:buFont typeface="Arial"/>
              <a:buNone/>
              <a:defRPr sz="24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00B0F0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00B0F0"/>
              </a:buClr>
              <a:buSzPct val="38888"/>
              <a:buFont typeface="Calibri"/>
              <a:buNone/>
              <a:defRPr sz="3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23850" y="1203325"/>
            <a:ext cx="7776542" cy="338464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rgbClr val="92D050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00B0F0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content and note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23527" y="205979"/>
            <a:ext cx="8641085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00B0F0"/>
              </a:buClr>
              <a:buSzPct val="38888"/>
              <a:buFont typeface="Calibri"/>
              <a:buNone/>
              <a:defRPr sz="3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659563" y="1200151"/>
            <a:ext cx="2305050" cy="33940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rgbClr val="92D050"/>
              </a:buClr>
              <a:buSzPct val="233333"/>
              <a:buFont typeface="Arial"/>
              <a:buNone/>
              <a:defRPr sz="12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80"/>
              </a:spcBef>
              <a:buClr>
                <a:srgbClr val="00B0F0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323850" y="1200150"/>
            <a:ext cx="6192838" cy="3394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rgbClr val="92D050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00B0F0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pic" idx="2"/>
          </p:nvPr>
        </p:nvSpPr>
        <p:spPr>
          <a:xfrm>
            <a:off x="323528" y="1203598"/>
            <a:ext cx="5486400" cy="374441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92D050"/>
              </a:buClr>
              <a:buSzPct val="4375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rgbClr val="00B0F0"/>
              </a:buClr>
              <a:buSzPct val="500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lt1"/>
              </a:buClr>
              <a:buSzPct val="58333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lt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lt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5950496" y="1203598"/>
            <a:ext cx="2736304" cy="283249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buClr>
                <a:srgbClr val="92D050"/>
              </a:buClr>
              <a:buSzPct val="155555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00B0F0"/>
              </a:buClr>
              <a:buSzPct val="2000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lt1"/>
              </a:buClr>
              <a:buSzPct val="200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lt1"/>
              </a:buClr>
              <a:buSzPct val="2000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lt1"/>
              </a:buClr>
              <a:buSzPct val="2000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SzPct val="222222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SzPct val="222222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SzPct val="222222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SzPct val="222222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00B0F0"/>
              </a:buClr>
              <a:buSzPct val="38888"/>
              <a:buFont typeface="Calibri"/>
              <a:buNone/>
              <a:defRPr sz="3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 1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00B0F0"/>
              </a:buClr>
              <a:buSzPct val="38888"/>
              <a:buFont typeface="Calibri"/>
              <a:buNone/>
              <a:defRPr sz="3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6659563" y="1200151"/>
            <a:ext cx="2305050" cy="33940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rgbClr val="92D050"/>
              </a:buClr>
              <a:buSzPct val="233333"/>
              <a:buFont typeface="Arial"/>
              <a:buNone/>
              <a:defRPr sz="12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80"/>
              </a:spcBef>
              <a:buClr>
                <a:srgbClr val="00B0F0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Shape 31"/>
          <p:cNvSpPr txBox="1"/>
          <p:nvPr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EXCERCISE</a:t>
            </a:r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250825" y="1200150"/>
            <a:ext cx="6265863" cy="3394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514350" marR="0" lvl="0" indent="-336550" algn="l" rtl="0">
              <a:spcBef>
                <a:spcPts val="560"/>
              </a:spcBef>
              <a:buClr>
                <a:srgbClr val="92D050"/>
              </a:buClr>
              <a:buSzPct val="100000"/>
              <a:buFont typeface="Calibri"/>
              <a:buAutoNum type="arabicPeriod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04800" algn="l" rtl="0">
              <a:spcBef>
                <a:spcPts val="480"/>
              </a:spcBef>
              <a:buClr>
                <a:srgbClr val="00B0F0"/>
              </a:buClr>
              <a:buSzPct val="100000"/>
              <a:buFont typeface="Calibri"/>
              <a:buAutoNum type="alphaLcParenR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 2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00B0F0"/>
              </a:buClr>
              <a:buSzPct val="38888"/>
              <a:buFont typeface="Calibri"/>
              <a:buNone/>
              <a:defRPr sz="3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659563" y="1200151"/>
            <a:ext cx="2305050" cy="33940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rgbClr val="92D050"/>
              </a:buClr>
              <a:buSzPct val="233333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80"/>
              </a:spcBef>
              <a:buClr>
                <a:srgbClr val="00B0F0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7" name="Shape 37"/>
          <p:cNvSpPr txBox="1"/>
          <p:nvPr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EXCERCISE</a:t>
            </a:r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323850" y="1200150"/>
            <a:ext cx="6264275" cy="3394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514350" marR="0" lvl="0" indent="-336550" algn="l" rtl="0">
              <a:spcBef>
                <a:spcPts val="560"/>
              </a:spcBef>
              <a:buClr>
                <a:srgbClr val="92D050"/>
              </a:buClr>
              <a:buSzPct val="100000"/>
              <a:buFont typeface="Calibri"/>
              <a:buAutoNum type="arabicPeriod"/>
              <a:defRPr sz="2800" b="0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04800" algn="l" rtl="0">
              <a:spcBef>
                <a:spcPts val="480"/>
              </a:spcBef>
              <a:buClr>
                <a:srgbClr val="00B0F0"/>
              </a:buClr>
              <a:buSzPct val="100000"/>
              <a:buFont typeface="Calibri"/>
              <a:buAutoNum type="alphaLcParenR"/>
              <a:defRPr sz="2400" b="0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400"/>
              </a:spcBef>
              <a:buClr>
                <a:srgbClr val="0C0C0C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14500" marR="0" lvl="3" indent="-228600" algn="l" rtl="0">
              <a:spcBef>
                <a:spcPts val="360"/>
              </a:spcBef>
              <a:buClr>
                <a:srgbClr val="0C0C0C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1700" marR="0" lvl="4" indent="-228600" algn="l" rtl="0">
              <a:spcBef>
                <a:spcPts val="360"/>
              </a:spcBef>
              <a:buClr>
                <a:srgbClr val="0C0C0C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00B0F0"/>
              </a:buClr>
              <a:buSzPct val="38888"/>
              <a:buFont typeface="Calibri"/>
              <a:buNone/>
              <a:defRPr sz="3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rgbClr val="92D050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00B0F0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ctrTitle"/>
          </p:nvPr>
        </p:nvSpPr>
        <p:spPr>
          <a:xfrm>
            <a:off x="755576" y="771550"/>
            <a:ext cx="7632848" cy="172819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AU" sz="4800" b="0" i="0" u="none" strike="noStrike" cap="none" dirty="0" smtClean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endParaRPr lang="en-AU" sz="4800" b="0" i="0" u="none" strike="noStrike" cap="none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Shape 44"/>
          <p:cNvSpPr txBox="1">
            <a:spLocks noGrp="1"/>
          </p:cNvSpPr>
          <p:nvPr>
            <p:ph type="subTitle" idx="1"/>
          </p:nvPr>
        </p:nvSpPr>
        <p:spPr>
          <a:xfrm>
            <a:off x="755576" y="2571750"/>
            <a:ext cx="7632848" cy="115212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560"/>
              </a:spcBef>
              <a:buClr>
                <a:srgbClr val="92D050"/>
              </a:buClr>
              <a:buSzPct val="25000"/>
              <a:buFont typeface="Arial"/>
              <a:buNone/>
            </a:pPr>
            <a:endParaRPr sz="2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755650" y="4386138"/>
            <a:ext cx="7272734" cy="34585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92D050"/>
              </a:buClr>
              <a:buSzPct val="25000"/>
              <a:buFont typeface="Arial"/>
              <a:buNone/>
            </a:pPr>
            <a:r>
              <a:rPr lang="en-AU" sz="1400" b="0" i="0" u="none" strike="noStrike" cap="none" dirty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Last modified </a:t>
            </a:r>
            <a:r>
              <a:rPr lang="en-AU" sz="1400" b="0" i="0" u="none" strike="noStrike" cap="none" dirty="0" smtClean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23/1/10 by Dylan Guidry</a:t>
            </a:r>
            <a:endParaRPr lang="en-AU" sz="1400" b="0" i="0" u="none" strike="noStrike" cap="none" dirty="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Shape 46"/>
          <p:cNvSpPr txBox="1">
            <a:spLocks noGrp="1"/>
          </p:cNvSpPr>
          <p:nvPr>
            <p:ph type="body" idx="3"/>
          </p:nvPr>
        </p:nvSpPr>
        <p:spPr>
          <a:xfrm>
            <a:off x="755650" y="3827810"/>
            <a:ext cx="7632774" cy="4863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92D050"/>
              </a:buClr>
              <a:buSzPct val="25000"/>
              <a:buFont typeface="Arial"/>
              <a:buNone/>
            </a:pPr>
            <a:r>
              <a:rPr lang="en-AU" sz="2400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Programming – </a:t>
            </a:r>
            <a:r>
              <a:rPr lang="en-AU" dirty="0" smtClean="0"/>
              <a:t>Intro To Python</a:t>
            </a:r>
            <a:endParaRPr lang="en-AU" sz="2400" b="0" i="0" u="none" strike="noStrike" cap="none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337" y="532795"/>
            <a:ext cx="3392693" cy="32950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/>
              <a:t>Getting started</a:t>
            </a:r>
            <a:endParaRPr lang="en-AU" sz="3600" b="0" i="0" u="none" strike="noStrike" cap="none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23528" y="1200151"/>
            <a:ext cx="8595004" cy="35534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r>
              <a:rPr lang="en-US" sz="2000" dirty="0"/>
              <a:t>You can install Python from the website </a:t>
            </a:r>
            <a:r>
              <a:rPr lang="en-US" sz="2000" dirty="0">
                <a:hlinkClick r:id="rId3"/>
              </a:rPr>
              <a:t>https://www.python.org/</a:t>
            </a:r>
            <a:endParaRPr lang="en-US" sz="2000" dirty="0"/>
          </a:p>
          <a:p>
            <a:pPr lvl="1"/>
            <a:r>
              <a:rPr lang="en-US" sz="2000" dirty="0"/>
              <a:t>We will be using Python 2.7</a:t>
            </a:r>
          </a:p>
          <a:p>
            <a:r>
              <a:rPr lang="en-US" sz="2000" dirty="0"/>
              <a:t>Once you have that we are ready to begin programming</a:t>
            </a:r>
          </a:p>
          <a:p>
            <a:r>
              <a:rPr lang="en-US" sz="2000" dirty="0"/>
              <a:t>Open up the console and navigate to your install directory for python and Type Python</a:t>
            </a:r>
          </a:p>
          <a:p>
            <a:r>
              <a:rPr lang="en-US" sz="2000" dirty="0"/>
              <a:t>Now you can begin to code in the console.</a:t>
            </a:r>
          </a:p>
          <a:p>
            <a:pPr lvl="1"/>
            <a:r>
              <a:rPr lang="en-US" sz="2000" dirty="0"/>
              <a:t>This code is not saved how ever you will have to retype it </a:t>
            </a:r>
            <a:r>
              <a:rPr lang="en-US" dirty="0"/>
              <a:t>every time .</a:t>
            </a:r>
          </a:p>
        </p:txBody>
      </p:sp>
    </p:spTree>
    <p:extLst>
      <p:ext uri="{BB962C8B-B14F-4D97-AF65-F5344CB8AC3E}">
        <p14:creationId xmlns:p14="http://schemas.microsoft.com/office/powerpoint/2010/main" val="3104231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 smtClean="0"/>
              <a:t>Hello World</a:t>
            </a:r>
            <a:endParaRPr lang="en-AU" sz="3600" b="0" i="0" u="none" strike="noStrike" cap="none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r>
              <a:rPr lang="en-US" sz="2400" dirty="0"/>
              <a:t>To Print to the console we use the print function followed by the information we want to print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You do not have to use parentheses to use the print function put it will still work if you do.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99" y="1984495"/>
            <a:ext cx="5171550" cy="9837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999" y="3652089"/>
            <a:ext cx="5948686" cy="94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487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/>
              <a:t>Variables</a:t>
            </a:r>
            <a:endParaRPr lang="en-AU" sz="3600" b="0" i="0" u="none" strike="noStrike" cap="none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r>
              <a:rPr lang="en-US" sz="2000" dirty="0"/>
              <a:t>As stated before all data types in Python are dynamic types which means we don’t imply a variable has a data type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In the example above I created a new variable called “a” and assigned it the value of 10, then printed the value.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This can be dangerous as you can change data types if you are not careful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621" y="1842857"/>
            <a:ext cx="2600195" cy="8707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203" y="3356309"/>
            <a:ext cx="2681613" cy="79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424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/>
              <a:t>Conditionals</a:t>
            </a:r>
            <a:endParaRPr lang="en-AU" sz="3600" b="0" i="0" u="none" strike="noStrike" cap="none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r>
              <a:rPr lang="en-US" sz="2000" dirty="0"/>
              <a:t>In C/C++ when we want to write a condition statement we use keywords like if, else, else if followed by a true or false expression.</a:t>
            </a:r>
          </a:p>
          <a:p>
            <a:r>
              <a:rPr lang="en-US" sz="2000" dirty="0"/>
              <a:t>In Python we use if, else, </a:t>
            </a:r>
            <a:r>
              <a:rPr lang="en-US" sz="2000" dirty="0" err="1"/>
              <a:t>elif</a:t>
            </a:r>
            <a:r>
              <a:rPr lang="en-US" sz="2000" dirty="0"/>
              <a:t> followed by a true or false expression.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To chain conditional expressions we can use the keywords “and” and “or” just like we would use &amp;&amp; and || in C/C++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03" y="2299058"/>
            <a:ext cx="3301652" cy="150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792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/>
              <a:t>For Loops</a:t>
            </a:r>
            <a:endParaRPr lang="en-AU" sz="3600" b="0" i="0" u="none" strike="noStrike" cap="none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r>
              <a:rPr lang="en-US" sz="2000" dirty="0"/>
              <a:t>You have seen for loops before in C/C++ and the behavior doesn’t change to Python just the syntax</a:t>
            </a:r>
          </a:p>
          <a:p>
            <a:pPr lvl="1"/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 code snippet above iterates a for loop 10 times printing out the value of “I” each time.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26" y="1865965"/>
            <a:ext cx="2950923" cy="229014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29675" y="1887654"/>
            <a:ext cx="39863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Take note how the line starting the for loop ends with a colon.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This is one of the cases where you have to specify the end of the line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You will also notice the use of to identify the scope of the for loop</a:t>
            </a:r>
          </a:p>
        </p:txBody>
      </p:sp>
    </p:spTree>
    <p:extLst>
      <p:ext uri="{BB962C8B-B14F-4D97-AF65-F5344CB8AC3E}">
        <p14:creationId xmlns:p14="http://schemas.microsoft.com/office/powerpoint/2010/main" val="1618201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/>
              <a:t>While Loops</a:t>
            </a:r>
            <a:endParaRPr lang="en-AU" sz="3600" b="0" i="0" u="none" strike="noStrike" cap="none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r>
              <a:rPr lang="en-US" sz="2000" dirty="0"/>
              <a:t>While loops in Python are just like while loops in C/C++ where they will continue to execute the code under it as a condition is true.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This loop will continue to run as long as the value of “a” is less that 5.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59" y="1885216"/>
            <a:ext cx="2011471" cy="177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719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/>
              <a:t>Classes</a:t>
            </a:r>
            <a:endParaRPr lang="en-AU" sz="3600" b="0" i="0" u="none" strike="noStrike" cap="none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r>
              <a:rPr lang="en-US" sz="2000" dirty="0"/>
              <a:t>Classes declared in Python are denoted by the keyword class</a:t>
            </a:r>
          </a:p>
          <a:p>
            <a:r>
              <a:rPr lang="en-US" sz="2000" dirty="0"/>
              <a:t>The biggest difference in syntax is the face that you don’t have variable declared in class scope. Instead they are declared in the class initializer function.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 class variables are denoted by having the keyword “self” in front them</a:t>
            </a:r>
          </a:p>
          <a:p>
            <a:r>
              <a:rPr lang="en-US" sz="2000" dirty="0"/>
              <a:t>This variables will be accessible by all other class functions that have the argument self in them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17" y="2575208"/>
            <a:ext cx="3689959" cy="105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173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AU" sz="3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ct val="100000"/>
              <a:buFont typeface="Arial"/>
              <a:buChar char="•"/>
            </a:pPr>
            <a:r>
              <a:rPr lang="en-AU" sz="2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is very fast to get set up and start programming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ct val="100000"/>
              <a:buFont typeface="Arial"/>
              <a:buChar char="•"/>
            </a:pPr>
            <a:r>
              <a:rPr lang="en-AU" sz="2000" dirty="0" smtClean="0"/>
              <a:t>No need to declare variable type as all variables are dynamic types</a:t>
            </a:r>
            <a:endParaRPr lang="en-AU" sz="2000" b="0" i="0" u="none" strike="noStrike" cap="none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AU" sz="3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23850" y="1203325"/>
            <a:ext cx="7777163" cy="33845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r>
              <a:rPr lang="en-US" sz="2400" i="1" dirty="0"/>
              <a:t>Python 2.7.14 Documentation</a:t>
            </a:r>
            <a:r>
              <a:rPr lang="en-US" sz="2400" dirty="0"/>
              <a:t>, docs.python.org/2.7/</a:t>
            </a:r>
          </a:p>
          <a:p>
            <a:r>
              <a:rPr lang="en-US" sz="2400" dirty="0" err="1"/>
              <a:t>Zelle</a:t>
            </a:r>
            <a:r>
              <a:rPr lang="en-US" sz="2400" dirty="0"/>
              <a:t>, John M. </a:t>
            </a:r>
            <a:r>
              <a:rPr lang="en-US" sz="2400" i="1" dirty="0"/>
              <a:t>Python Programming: an Introduction to Computer Science</a:t>
            </a:r>
            <a:r>
              <a:rPr lang="en-US" sz="2400" dirty="0"/>
              <a:t>. Franklin, </a:t>
            </a:r>
            <a:r>
              <a:rPr lang="en-US" sz="2400" dirty="0" err="1"/>
              <a:t>Beedle</a:t>
            </a:r>
            <a:r>
              <a:rPr lang="en-US" sz="2400" dirty="0"/>
              <a:t> &amp; Associates Inc., 2017. 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AU" sz="3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Contents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ct val="100000"/>
              <a:buFont typeface="Arial"/>
              <a:buChar char="•"/>
            </a:pPr>
            <a:r>
              <a:rPr lang="en-AU" sz="1750" dirty="0" smtClean="0"/>
              <a:t>Compiled VS Scripting Programming Languages</a:t>
            </a:r>
            <a:endParaRPr lang="en-AU" sz="1500" b="0" i="0" u="none" strike="noStrike" cap="none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92D050"/>
              </a:buClr>
              <a:buSzPct val="100000"/>
              <a:buFont typeface="Arial"/>
              <a:buChar char="•"/>
            </a:pPr>
            <a:r>
              <a:rPr lang="en-AU" sz="175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is Python?</a:t>
            </a:r>
            <a:endParaRPr lang="en-AU" sz="175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92D050"/>
              </a:buClr>
              <a:buSzPct val="100000"/>
              <a:buFont typeface="Arial"/>
              <a:buChar char="•"/>
            </a:pPr>
            <a:r>
              <a:rPr lang="en-AU" sz="1750" dirty="0" smtClean="0"/>
              <a:t>Variables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92D050"/>
              </a:buClr>
              <a:buSzPct val="100000"/>
              <a:buFont typeface="Arial"/>
              <a:buChar char="•"/>
            </a:pPr>
            <a:endParaRPr lang="en-AU" sz="1750" b="0" i="0" u="none" strike="noStrike" cap="none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92D050"/>
              </a:buClr>
              <a:buSzPct val="100000"/>
              <a:buFont typeface="Arial"/>
              <a:buChar char="•"/>
            </a:pPr>
            <a:r>
              <a:rPr lang="en-AU" sz="1750" dirty="0" smtClean="0"/>
              <a:t>Conditionals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92D050"/>
              </a:buClr>
              <a:buSzPct val="100000"/>
              <a:buFont typeface="Arial"/>
              <a:buChar char="•"/>
            </a:pPr>
            <a:endParaRPr lang="en-AU" sz="175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92D050"/>
              </a:buClr>
              <a:buSzPct val="100000"/>
              <a:buFont typeface="Arial"/>
              <a:buChar char="•"/>
            </a:pPr>
            <a:r>
              <a:rPr lang="en-AU" sz="1750" dirty="0" smtClean="0"/>
              <a:t>Loops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92D050"/>
              </a:buClr>
              <a:buSzPct val="100000"/>
              <a:buFont typeface="Arial"/>
              <a:buChar char="•"/>
            </a:pPr>
            <a:endParaRPr lang="en-AU" sz="175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92D050"/>
              </a:buClr>
              <a:buSzPct val="100000"/>
              <a:buFont typeface="Arial"/>
              <a:buChar char="•"/>
            </a:pPr>
            <a:r>
              <a:rPr lang="en-AU" sz="1750" dirty="0" smtClean="0"/>
              <a:t>Classes</a:t>
            </a:r>
            <a:endParaRPr lang="en-AU" sz="175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AU" sz="3600" b="0" i="0" u="none" strike="noStrike" cap="none" dirty="0" smtClean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Compiled Languages</a:t>
            </a:r>
            <a:endParaRPr lang="en-AU" sz="3600" b="0" i="0" u="none" strike="noStrike" cap="none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r>
              <a:rPr lang="en-US" dirty="0"/>
              <a:t>Up to this point we have been using C++ which is a compiled programming language</a:t>
            </a:r>
          </a:p>
          <a:p>
            <a:r>
              <a:rPr lang="en-US" dirty="0"/>
              <a:t>Compiled languages require the code base to be recompiled every time a change is made.</a:t>
            </a:r>
          </a:p>
          <a:p>
            <a:r>
              <a:rPr lang="en-US" dirty="0"/>
              <a:t>We solve this very time consuming problem by using Scripting Languages.</a:t>
            </a:r>
          </a:p>
          <a:p>
            <a:pPr lvl="1"/>
            <a:r>
              <a:rPr lang="en-US" dirty="0"/>
              <a:t>Python, JavaScript, </a:t>
            </a:r>
            <a:r>
              <a:rPr lang="en-US" dirty="0" err="1"/>
              <a:t>Lua</a:t>
            </a:r>
            <a:r>
              <a:rPr lang="en-US" dirty="0"/>
              <a:t>, PHP</a:t>
            </a:r>
          </a:p>
        </p:txBody>
      </p:sp>
    </p:spTree>
    <p:extLst>
      <p:ext uri="{BB962C8B-B14F-4D97-AF65-F5344CB8AC3E}">
        <p14:creationId xmlns:p14="http://schemas.microsoft.com/office/powerpoint/2010/main" val="1109014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/>
              <a:t>Scripting Languages </a:t>
            </a:r>
            <a:endParaRPr lang="en-AU" sz="3600" b="0" i="0" u="none" strike="noStrike" cap="none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r>
              <a:rPr lang="en-US" sz="2400" dirty="0"/>
              <a:t>Run through a virtual machine</a:t>
            </a:r>
          </a:p>
          <a:p>
            <a:r>
              <a:rPr lang="en-US" sz="2400" dirty="0"/>
              <a:t>A virtual machine is simply compiled code that is able to execute other code</a:t>
            </a:r>
          </a:p>
          <a:p>
            <a:r>
              <a:rPr lang="en-US" sz="2400" dirty="0"/>
              <a:t>Because of it is not run by the computers processor itself the code does not need to be compiled for specific hardware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8675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/>
              <a:t>Benefits of a Virtual Machine?</a:t>
            </a:r>
            <a:endParaRPr lang="en-AU" sz="3600" b="0" i="0" u="none" strike="noStrike" cap="none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r>
              <a:rPr lang="en-US" sz="2400" dirty="0"/>
              <a:t>Write once run everywhere</a:t>
            </a:r>
          </a:p>
          <a:p>
            <a:r>
              <a:rPr lang="en-US" sz="2400" dirty="0"/>
              <a:t>Not only do we not need to rewrite and recompile our scripted code for different platforms and hardware but we can manipulate and modify code while the game is running.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4135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/>
              <a:t>What is Python</a:t>
            </a:r>
            <a:endParaRPr lang="en-AU" sz="3600" b="0" i="0" u="none" strike="noStrike" cap="none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r>
              <a:rPr lang="en-US" dirty="0"/>
              <a:t>Python is very similar in syntax to C/C++ in that we have some common key words:</a:t>
            </a:r>
          </a:p>
          <a:p>
            <a:pPr lvl="1"/>
            <a:r>
              <a:rPr lang="en-US" dirty="0"/>
              <a:t>If, while, else, class, break, for, return, continue</a:t>
            </a:r>
          </a:p>
          <a:p>
            <a:r>
              <a:rPr lang="en-US" dirty="0"/>
              <a:t>Python also has many other keywords:</a:t>
            </a:r>
          </a:p>
          <a:p>
            <a:pPr lvl="1"/>
            <a:r>
              <a:rPr lang="en-US" dirty="0"/>
              <a:t>And, or, </a:t>
            </a:r>
            <a:r>
              <a:rPr lang="en-US" dirty="0" err="1"/>
              <a:t>elif</a:t>
            </a:r>
            <a:r>
              <a:rPr lang="en-US" dirty="0"/>
              <a:t>, self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371" y="3116898"/>
            <a:ext cx="2500630" cy="187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551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/>
              <a:t>White Space</a:t>
            </a:r>
            <a:endParaRPr lang="en-AU" sz="3600" b="0" i="0" u="none" strike="noStrike" cap="none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r>
              <a:rPr lang="en-US" dirty="0"/>
              <a:t>Unlike C/C++ python is white space sensitive</a:t>
            </a:r>
          </a:p>
          <a:p>
            <a:r>
              <a:rPr lang="en-US" dirty="0"/>
              <a:t>This means you use tabs to define scope instead of curly braces to define scope.</a:t>
            </a:r>
          </a:p>
          <a:p>
            <a:r>
              <a:rPr lang="en-US" dirty="0"/>
              <a:t>There is also no semi colons at the end of lines.</a:t>
            </a:r>
          </a:p>
          <a:p>
            <a:pPr lvl="1"/>
            <a:r>
              <a:rPr lang="en-US" dirty="0"/>
              <a:t>Some lines do require you to use a colon though</a:t>
            </a:r>
          </a:p>
          <a:p>
            <a:pPr lvl="2"/>
            <a:r>
              <a:rPr lang="en-US" dirty="0"/>
              <a:t>For statements and conditional statements</a:t>
            </a:r>
          </a:p>
        </p:txBody>
      </p:sp>
    </p:spTree>
    <p:extLst>
      <p:ext uri="{BB962C8B-B14F-4D97-AF65-F5344CB8AC3E}">
        <p14:creationId xmlns:p14="http://schemas.microsoft.com/office/powerpoint/2010/main" val="3068056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/>
              <a:t>Dynamic Types</a:t>
            </a:r>
            <a:endParaRPr lang="en-AU" sz="3600" b="0" i="0" u="none" strike="noStrike" cap="none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r>
              <a:rPr lang="en-US" sz="2400" dirty="0"/>
              <a:t>There are no implied data types in python everything is of dynamic types</a:t>
            </a:r>
          </a:p>
        </p:txBody>
      </p:sp>
    </p:spTree>
    <p:extLst>
      <p:ext uri="{BB962C8B-B14F-4D97-AF65-F5344CB8AC3E}">
        <p14:creationId xmlns:p14="http://schemas.microsoft.com/office/powerpoint/2010/main" val="1049656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/>
              <a:t>Why use Python?</a:t>
            </a:r>
            <a:endParaRPr lang="en-AU" sz="3600" b="0" i="0" u="none" strike="noStrike" cap="none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r>
              <a:rPr lang="en-US" sz="2400" dirty="0"/>
              <a:t>We use python when we want to get something done fast.</a:t>
            </a:r>
          </a:p>
          <a:p>
            <a:r>
              <a:rPr lang="en-US" sz="2400" dirty="0"/>
              <a:t>We do this because it is super fast to set up the environment for it and get to work. </a:t>
            </a:r>
          </a:p>
          <a:p>
            <a:r>
              <a:rPr lang="en-US" sz="2400" dirty="0"/>
              <a:t>All you need to code Python is the language installed and some kind of text editor.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725" y="3017520"/>
            <a:ext cx="3555206" cy="18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6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E Lecture Template.pptx" id="{5AEDEA12-52C1-42F2-B382-E3207E203108}" vid="{DEE0C938-E8E0-4C04-BF06-D9F95C6DA463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AIE Lecture Template</Template>
  <TotalTime>125</TotalTime>
  <Words>845</Words>
  <Application>Microsoft Office PowerPoint</Application>
  <PresentationFormat>On-screen Show (16:9)</PresentationFormat>
  <Paragraphs>106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Python</vt:lpstr>
      <vt:lpstr>Contents</vt:lpstr>
      <vt:lpstr>Compiled Languages</vt:lpstr>
      <vt:lpstr>Scripting Languages </vt:lpstr>
      <vt:lpstr>Benefits of a Virtual Machine?</vt:lpstr>
      <vt:lpstr>What is Python</vt:lpstr>
      <vt:lpstr>White Space</vt:lpstr>
      <vt:lpstr>Dynamic Types</vt:lpstr>
      <vt:lpstr>Why use Python?</vt:lpstr>
      <vt:lpstr>Getting started</vt:lpstr>
      <vt:lpstr>Hello World</vt:lpstr>
      <vt:lpstr>Variables</vt:lpstr>
      <vt:lpstr>Conditionals</vt:lpstr>
      <vt:lpstr>For Loops</vt:lpstr>
      <vt:lpstr>While Loops</vt:lpstr>
      <vt:lpstr>Classes</vt:lpstr>
      <vt:lpstr>Summary</vt:lpstr>
      <vt:lpstr>References</vt:lpstr>
    </vt:vector>
  </TitlesOfParts>
  <Company>The Academy Of Interactive Entertainment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Dylan Guidry</dc:creator>
  <cp:lastModifiedBy>Dylan Guidry</cp:lastModifiedBy>
  <cp:revision>5</cp:revision>
  <dcterms:created xsi:type="dcterms:W3CDTF">2018-01-23T15:47:21Z</dcterms:created>
  <dcterms:modified xsi:type="dcterms:W3CDTF">2018-01-23T17:52:28Z</dcterms:modified>
</cp:coreProperties>
</file>