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3"/>
  </p:notesMasterIdLst>
  <p:sldIdLst>
    <p:sldId id="299" r:id="rId2"/>
    <p:sldId id="256" r:id="rId3"/>
    <p:sldId id="268" r:id="rId4"/>
    <p:sldId id="270" r:id="rId5"/>
    <p:sldId id="307" r:id="rId6"/>
    <p:sldId id="267" r:id="rId7"/>
    <p:sldId id="315" r:id="rId8"/>
    <p:sldId id="316" r:id="rId9"/>
    <p:sldId id="317" r:id="rId10"/>
    <p:sldId id="308" r:id="rId11"/>
    <p:sldId id="318" r:id="rId12"/>
    <p:sldId id="319" r:id="rId13"/>
    <p:sldId id="321" r:id="rId14"/>
    <p:sldId id="311" r:id="rId15"/>
    <p:sldId id="333" r:id="rId16"/>
    <p:sldId id="334" r:id="rId17"/>
    <p:sldId id="324" r:id="rId18"/>
    <p:sldId id="273" r:id="rId19"/>
    <p:sldId id="325" r:id="rId20"/>
    <p:sldId id="326" r:id="rId21"/>
    <p:sldId id="327" r:id="rId22"/>
    <p:sldId id="309" r:id="rId23"/>
    <p:sldId id="328" r:id="rId24"/>
    <p:sldId id="310" r:id="rId25"/>
    <p:sldId id="329" r:id="rId26"/>
    <p:sldId id="330" r:id="rId27"/>
    <p:sldId id="331" r:id="rId28"/>
    <p:sldId id="312" r:id="rId29"/>
    <p:sldId id="300" r:id="rId30"/>
    <p:sldId id="303" r:id="rId31"/>
    <p:sldId id="272" r:id="rId32"/>
  </p:sldIdLst>
  <p:sldSz cx="12192000" cy="685800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0" userDrawn="1">
          <p15:clr>
            <a:srgbClr val="A4A3A4"/>
          </p15:clr>
        </p15:guide>
        <p15:guide id="3" pos="3840" userDrawn="1">
          <p15:clr>
            <a:srgbClr val="A4A3A4"/>
          </p15:clr>
        </p15:guide>
        <p15:guide id="4" pos="7310" userDrawn="1">
          <p15:clr>
            <a:srgbClr val="A4A3A4"/>
          </p15:clr>
        </p15:guide>
        <p15:guide id="5" pos="55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5761"/>
    <a:srgbClr val="3E7886"/>
    <a:srgbClr val="FFFFFF"/>
    <a:srgbClr val="595959"/>
    <a:srgbClr val="404040"/>
    <a:srgbClr val="9F9F9F"/>
    <a:srgbClr val="315E69"/>
    <a:srgbClr val="FDFDFD"/>
    <a:srgbClr val="222B33"/>
    <a:srgbClr val="2C23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5" autoAdjust="0"/>
    <p:restoredTop sz="94660"/>
  </p:normalViewPr>
  <p:slideViewPr>
    <p:cSldViewPr snapToGrid="0">
      <p:cViewPr varScale="1">
        <p:scale>
          <a:sx n="64" d="100"/>
          <a:sy n="64" d="100"/>
        </p:scale>
        <p:origin x="768" y="36"/>
      </p:cViewPr>
      <p:guideLst>
        <p:guide orient="horz" pos="2160"/>
        <p:guide pos="370"/>
        <p:guide pos="3840"/>
        <p:guide pos="7310"/>
        <p:guide pos="5596"/>
      </p:guideLst>
    </p:cSldViewPr>
  </p:slideViewPr>
  <p:notesTextViewPr>
    <p:cViewPr>
      <p:scale>
        <a:sx n="200" d="100"/>
        <a:sy n="200" d="100"/>
      </p:scale>
      <p:origin x="0" y="0"/>
    </p:cViewPr>
  </p:notesTextViewPr>
  <p:sorterViewPr>
    <p:cViewPr>
      <p:scale>
        <a:sx n="110" d="100"/>
        <a:sy n="11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EA44AB-B78B-4CC9-A539-5A4F42E52B5D}" type="datetimeFigureOut">
              <a:rPr lang="zh-CN" altLang="en-US" smtClean="0"/>
              <a:t>2018/4/8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D8ACD6-B84E-46E9-AEC8-A46527A8B4DC}" type="slidenum">
              <a:rPr lang="zh-CN" altLang="en-US" smtClean="0"/>
              <a:t>‹#›</a:t>
            </a:fld>
            <a:endParaRPr lang="zh-CN" altLang="en-US"/>
          </a:p>
        </p:txBody>
      </p:sp>
    </p:spTree>
    <p:extLst>
      <p:ext uri="{BB962C8B-B14F-4D97-AF65-F5344CB8AC3E}">
        <p14:creationId xmlns:p14="http://schemas.microsoft.com/office/powerpoint/2010/main" val="530858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78DBB8B6-DB63-4FFB-8970-B6AA59B884C0}"/>
              </a:ext>
            </a:extLst>
          </p:cNvPr>
          <p:cNvSpPr>
            <a:spLocks noGrp="1" noRot="1" noChangeAspect="1" noTextEdit="1"/>
          </p:cNvSpPr>
          <p:nvPr>
            <p:ph type="sldImg"/>
          </p:nvPr>
        </p:nvSpPr>
        <p:spPr/>
      </p:sp>
      <p:sp>
        <p:nvSpPr>
          <p:cNvPr id="16387" name="备注占位符 2">
            <a:extLst>
              <a:ext uri="{FF2B5EF4-FFF2-40B4-BE49-F238E27FC236}">
                <a16:creationId xmlns:a16="http://schemas.microsoft.com/office/drawing/2014/main" id="{22602BC5-26E5-49E3-8E69-2F4E9736C613}"/>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8" name="日期占位符 3">
            <a:extLst>
              <a:ext uri="{FF2B5EF4-FFF2-40B4-BE49-F238E27FC236}">
                <a16:creationId xmlns:a16="http://schemas.microsoft.com/office/drawing/2014/main" id="{A1A2D572-EFEE-48CC-B89B-2DE0A0E71F3F}"/>
              </a:ext>
            </a:extLst>
          </p:cNvPr>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D78032-9FE7-470E-ACCE-3F066A1A3A02}" type="datetime1">
              <a:rPr lang="zh-CN" altLang="en-US" smtClean="0"/>
              <a:pPr/>
              <a:t>2018/4/8</a:t>
            </a:fld>
            <a:endParaRPr lang="zh-CN" altLang="en-US" sz="1200"/>
          </a:p>
        </p:txBody>
      </p:sp>
      <p:sp>
        <p:nvSpPr>
          <p:cNvPr id="16389" name="灯片编号占位符 4">
            <a:extLst>
              <a:ext uri="{FF2B5EF4-FFF2-40B4-BE49-F238E27FC236}">
                <a16:creationId xmlns:a16="http://schemas.microsoft.com/office/drawing/2014/main" id="{E84A6B2B-08C1-4AC5-BA55-68C661B436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9D75F6-8C65-484B-84E6-08F1727176AA}" type="slidenum">
              <a:rPr lang="zh-CN" altLang="en-US" smtClean="0"/>
              <a:pPr/>
              <a:t>1</a:t>
            </a:fld>
            <a:endParaRPr lang="zh-CN" altLang="en-US" sz="1200"/>
          </a:p>
        </p:txBody>
      </p:sp>
    </p:spTree>
    <p:extLst>
      <p:ext uri="{BB962C8B-B14F-4D97-AF65-F5344CB8AC3E}">
        <p14:creationId xmlns:p14="http://schemas.microsoft.com/office/powerpoint/2010/main" val="4223521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FD8ACD6-B84E-46E9-AEC8-A46527A8B4DC}" type="slidenum">
              <a:rPr lang="zh-CN" altLang="en-US" smtClean="0"/>
              <a:t>27</a:t>
            </a:fld>
            <a:endParaRPr lang="zh-CN" altLang="en-US"/>
          </a:p>
        </p:txBody>
      </p:sp>
    </p:spTree>
    <p:extLst>
      <p:ext uri="{BB962C8B-B14F-4D97-AF65-F5344CB8AC3E}">
        <p14:creationId xmlns:p14="http://schemas.microsoft.com/office/powerpoint/2010/main" val="2999712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28</a:t>
            </a:fld>
            <a:endParaRPr lang="zh-CN" altLang="en-US"/>
          </a:p>
        </p:txBody>
      </p:sp>
    </p:spTree>
    <p:extLst>
      <p:ext uri="{BB962C8B-B14F-4D97-AF65-F5344CB8AC3E}">
        <p14:creationId xmlns:p14="http://schemas.microsoft.com/office/powerpoint/2010/main" val="24475792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31</a:t>
            </a:fld>
            <a:endParaRPr lang="zh-CN" altLang="en-US"/>
          </a:p>
        </p:txBody>
      </p:sp>
    </p:spTree>
    <p:extLst>
      <p:ext uri="{BB962C8B-B14F-4D97-AF65-F5344CB8AC3E}">
        <p14:creationId xmlns:p14="http://schemas.microsoft.com/office/powerpoint/2010/main" val="2268638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2</a:t>
            </a:fld>
            <a:endParaRPr lang="zh-CN" altLang="en-US"/>
          </a:p>
        </p:txBody>
      </p:sp>
    </p:spTree>
    <p:extLst>
      <p:ext uri="{BB962C8B-B14F-4D97-AF65-F5344CB8AC3E}">
        <p14:creationId xmlns:p14="http://schemas.microsoft.com/office/powerpoint/2010/main" val="1256746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3</a:t>
            </a:fld>
            <a:endParaRPr lang="zh-CN" altLang="en-US"/>
          </a:p>
        </p:txBody>
      </p:sp>
    </p:spTree>
    <p:extLst>
      <p:ext uri="{BB962C8B-B14F-4D97-AF65-F5344CB8AC3E}">
        <p14:creationId xmlns:p14="http://schemas.microsoft.com/office/powerpoint/2010/main" val="169463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5</a:t>
            </a:fld>
            <a:endParaRPr lang="zh-CN" altLang="en-US"/>
          </a:p>
        </p:txBody>
      </p:sp>
    </p:spTree>
    <p:extLst>
      <p:ext uri="{BB962C8B-B14F-4D97-AF65-F5344CB8AC3E}">
        <p14:creationId xmlns:p14="http://schemas.microsoft.com/office/powerpoint/2010/main" val="3970987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10</a:t>
            </a:fld>
            <a:endParaRPr lang="zh-CN" altLang="en-US"/>
          </a:p>
        </p:txBody>
      </p:sp>
    </p:spTree>
    <p:extLst>
      <p:ext uri="{BB962C8B-B14F-4D97-AF65-F5344CB8AC3E}">
        <p14:creationId xmlns:p14="http://schemas.microsoft.com/office/powerpoint/2010/main" val="119248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14</a:t>
            </a:fld>
            <a:endParaRPr lang="zh-CN" altLang="en-US"/>
          </a:p>
        </p:txBody>
      </p:sp>
    </p:spTree>
    <p:extLst>
      <p:ext uri="{BB962C8B-B14F-4D97-AF65-F5344CB8AC3E}">
        <p14:creationId xmlns:p14="http://schemas.microsoft.com/office/powerpoint/2010/main" val="598815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15</a:t>
            </a:fld>
            <a:endParaRPr lang="zh-CN" altLang="en-US"/>
          </a:p>
        </p:txBody>
      </p:sp>
    </p:spTree>
    <p:extLst>
      <p:ext uri="{BB962C8B-B14F-4D97-AF65-F5344CB8AC3E}">
        <p14:creationId xmlns:p14="http://schemas.microsoft.com/office/powerpoint/2010/main" val="1931147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22</a:t>
            </a:fld>
            <a:endParaRPr lang="zh-CN" altLang="en-US"/>
          </a:p>
        </p:txBody>
      </p:sp>
    </p:spTree>
    <p:extLst>
      <p:ext uri="{BB962C8B-B14F-4D97-AF65-F5344CB8AC3E}">
        <p14:creationId xmlns:p14="http://schemas.microsoft.com/office/powerpoint/2010/main" val="175778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FD8ACD6-B84E-46E9-AEC8-A46527A8B4DC}" type="slidenum">
              <a:rPr lang="zh-CN" altLang="en-US" smtClean="0"/>
              <a:t>24</a:t>
            </a:fld>
            <a:endParaRPr lang="zh-CN" altLang="en-US"/>
          </a:p>
        </p:txBody>
      </p:sp>
    </p:spTree>
    <p:extLst>
      <p:ext uri="{BB962C8B-B14F-4D97-AF65-F5344CB8AC3E}">
        <p14:creationId xmlns:p14="http://schemas.microsoft.com/office/powerpoint/2010/main" val="98227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159997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3707413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1374875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521E60A-EEB2-4568-B299-DB40BB8B21EF}"/>
              </a:ext>
            </a:extLst>
          </p:cNvPr>
          <p:cNvSpPr>
            <a:spLocks noGrp="1"/>
          </p:cNvSpPr>
          <p:nvPr>
            <p:ph type="dt" sz="half" idx="10"/>
          </p:nvPr>
        </p:nvSpPr>
        <p:spPr/>
        <p:txBody>
          <a:bodyPr/>
          <a:lstStyle>
            <a:lvl1pPr>
              <a:defRPr/>
            </a:lvl1pPr>
          </a:lstStyle>
          <a:p>
            <a:pPr>
              <a:defRPr/>
            </a:pPr>
            <a:fld id="{B6CAD53F-9C30-452D-81E6-8D900357A77B}" type="datetime1">
              <a:rPr lang="zh-CN" altLang="en-US"/>
              <a:pPr>
                <a:defRPr/>
              </a:pPr>
              <a:t>2018/4/8</a:t>
            </a:fld>
            <a:endParaRPr lang="zh-CN" altLang="en-US" sz="1800">
              <a:solidFill>
                <a:schemeClr val="tx1"/>
              </a:solidFill>
            </a:endParaRPr>
          </a:p>
        </p:txBody>
      </p:sp>
      <p:sp>
        <p:nvSpPr>
          <p:cNvPr id="4" name="页脚占位符 3">
            <a:extLst>
              <a:ext uri="{FF2B5EF4-FFF2-40B4-BE49-F238E27FC236}">
                <a16:creationId xmlns:a16="http://schemas.microsoft.com/office/drawing/2014/main" id="{210614B6-85BA-4BC5-81B9-5DD9BF653BB0}"/>
              </a:ext>
            </a:extLst>
          </p:cNvPr>
          <p:cNvSpPr>
            <a:spLocks noGrp="1"/>
          </p:cNvSpPr>
          <p:nvPr>
            <p:ph type="ftr" sz="quarter" idx="11"/>
          </p:nvPr>
        </p:nvSpPr>
        <p:spPr/>
        <p:txBody>
          <a:bodyPr/>
          <a:lstStyle>
            <a:lvl1pPr>
              <a:defRPr/>
            </a:lvl1pPr>
          </a:lstStyle>
          <a:p>
            <a:pPr>
              <a:defRPr/>
            </a:pPr>
            <a:endParaRPr lang="zh-CN" altLang="zh-CN"/>
          </a:p>
        </p:txBody>
      </p:sp>
      <p:sp>
        <p:nvSpPr>
          <p:cNvPr id="5" name="灯片编号占位符 4">
            <a:extLst>
              <a:ext uri="{FF2B5EF4-FFF2-40B4-BE49-F238E27FC236}">
                <a16:creationId xmlns:a16="http://schemas.microsoft.com/office/drawing/2014/main" id="{DC3FB87D-0046-420D-ADE3-3E70C3E7AE55}"/>
              </a:ext>
            </a:extLst>
          </p:cNvPr>
          <p:cNvSpPr>
            <a:spLocks noGrp="1"/>
          </p:cNvSpPr>
          <p:nvPr>
            <p:ph type="sldNum" sz="quarter" idx="12"/>
          </p:nvPr>
        </p:nvSpPr>
        <p:spPr/>
        <p:txBody>
          <a:bodyPr/>
          <a:lstStyle>
            <a:lvl1pPr>
              <a:defRPr/>
            </a:lvl1pPr>
          </a:lstStyle>
          <a:p>
            <a:pPr>
              <a:defRPr/>
            </a:pPr>
            <a:fld id="{4CA9F330-500E-43F1-A951-BEC0E47F2BB4}" type="slidenum">
              <a:rPr lang="zh-CN" altLang="en-US"/>
              <a:pPr>
                <a:defRPr/>
              </a:pPr>
              <a:t>‹#›</a:t>
            </a:fld>
            <a:endParaRPr lang="zh-CN" altLang="en-US" sz="1800">
              <a:solidFill>
                <a:schemeClr val="tx1"/>
              </a:solidFill>
            </a:endParaRPr>
          </a:p>
        </p:txBody>
      </p:sp>
    </p:spTree>
    <p:extLst>
      <p:ext uri="{BB962C8B-B14F-4D97-AF65-F5344CB8AC3E}">
        <p14:creationId xmlns:p14="http://schemas.microsoft.com/office/powerpoint/2010/main" val="137735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84142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123296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903823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3649723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1602271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1665509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287601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35F679A7-80CC-40A9-AAAF-D190969C0DEB}" type="datetimeFigureOut">
              <a:rPr lang="zh-CN" altLang="en-US" smtClean="0"/>
              <a:t>2018/4/8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4227347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F679A7-80CC-40A9-AAAF-D190969C0DEB}" type="datetimeFigureOut">
              <a:rPr lang="zh-CN" altLang="en-US" smtClean="0"/>
              <a:t>2018/4/8</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702ABA-4FBE-4B9C-8842-951A9621DE49}" type="slidenum">
              <a:rPr lang="zh-CN" altLang="en-US" smtClean="0"/>
              <a:t>‹#›</a:t>
            </a:fld>
            <a:endParaRPr lang="zh-CN" altLang="en-US"/>
          </a:p>
        </p:txBody>
      </p:sp>
    </p:spTree>
    <p:extLst>
      <p:ext uri="{BB962C8B-B14F-4D97-AF65-F5344CB8AC3E}">
        <p14:creationId xmlns:p14="http://schemas.microsoft.com/office/powerpoint/2010/main" val="233255830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7.xml"/><Relationship Id="rId4" Type="http://schemas.openxmlformats.org/officeDocument/2006/relationships/image" Target="../media/image17.tmp"/></Relationships>
</file>

<file path=ppt/slides/_rels/slide21.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6.jpeg"/><Relationship Id="rId5" Type="http://schemas.openxmlformats.org/officeDocument/2006/relationships/notesSlide" Target="../notesSlides/notesSlide12.xml"/><Relationship Id="rId4"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72D5096-5FEE-4939-A525-D257E7692C99}"/>
              </a:ext>
            </a:extLst>
          </p:cNvPr>
          <p:cNvSpPr/>
          <p:nvPr/>
        </p:nvSpPr>
        <p:spPr>
          <a:xfrm>
            <a:off x="0"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5363" name="等腰三角形 11">
            <a:extLst>
              <a:ext uri="{FF2B5EF4-FFF2-40B4-BE49-F238E27FC236}">
                <a16:creationId xmlns:a16="http://schemas.microsoft.com/office/drawing/2014/main" id="{5D9CAC22-7D87-4C29-902F-8C3EA8CEAA7A}"/>
              </a:ext>
            </a:extLst>
          </p:cNvPr>
          <p:cNvSpPr>
            <a:spLocks noChangeArrowheads="1"/>
          </p:cNvSpPr>
          <p:nvPr/>
        </p:nvSpPr>
        <p:spPr bwMode="auto">
          <a:xfrm rot="18000000" flipH="1">
            <a:off x="7777509" y="5145786"/>
            <a:ext cx="442912" cy="385763"/>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4" name="等腰三角形 13">
            <a:extLst>
              <a:ext uri="{FF2B5EF4-FFF2-40B4-BE49-F238E27FC236}">
                <a16:creationId xmlns:a16="http://schemas.microsoft.com/office/drawing/2014/main" id="{825DA50D-3A37-483A-AD26-D68063229D1D}"/>
              </a:ext>
            </a:extLst>
          </p:cNvPr>
          <p:cNvSpPr>
            <a:spLocks noChangeArrowheads="1"/>
          </p:cNvSpPr>
          <p:nvPr/>
        </p:nvSpPr>
        <p:spPr bwMode="auto">
          <a:xfrm rot="19813541" flipH="1">
            <a:off x="5389789" y="4867696"/>
            <a:ext cx="442912" cy="385762"/>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5" name="等腰三角形 14">
            <a:extLst>
              <a:ext uri="{FF2B5EF4-FFF2-40B4-BE49-F238E27FC236}">
                <a16:creationId xmlns:a16="http://schemas.microsoft.com/office/drawing/2014/main" id="{49F499D5-F88D-45ED-8359-46493A309AB5}"/>
              </a:ext>
            </a:extLst>
          </p:cNvPr>
          <p:cNvSpPr>
            <a:spLocks noChangeArrowheads="1"/>
          </p:cNvSpPr>
          <p:nvPr/>
        </p:nvSpPr>
        <p:spPr bwMode="auto">
          <a:xfrm rot="18000000" flipH="1">
            <a:off x="3033713" y="6243638"/>
            <a:ext cx="442912" cy="385762"/>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6" name="等腰三角形 15">
            <a:extLst>
              <a:ext uri="{FF2B5EF4-FFF2-40B4-BE49-F238E27FC236}">
                <a16:creationId xmlns:a16="http://schemas.microsoft.com/office/drawing/2014/main" id="{26F047B1-3EA0-434D-B17C-40F0BBF9A893}"/>
              </a:ext>
            </a:extLst>
          </p:cNvPr>
          <p:cNvSpPr>
            <a:spLocks noChangeArrowheads="1"/>
          </p:cNvSpPr>
          <p:nvPr/>
        </p:nvSpPr>
        <p:spPr bwMode="auto">
          <a:xfrm rot="19813541" flipH="1">
            <a:off x="10480833" y="3007477"/>
            <a:ext cx="444500" cy="38576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7" name="等腰三角形 16">
            <a:extLst>
              <a:ext uri="{FF2B5EF4-FFF2-40B4-BE49-F238E27FC236}">
                <a16:creationId xmlns:a16="http://schemas.microsoft.com/office/drawing/2014/main" id="{69F29419-FE39-4ED2-8B69-D102602CBE40}"/>
              </a:ext>
            </a:extLst>
          </p:cNvPr>
          <p:cNvSpPr>
            <a:spLocks noChangeArrowheads="1"/>
          </p:cNvSpPr>
          <p:nvPr/>
        </p:nvSpPr>
        <p:spPr bwMode="auto">
          <a:xfrm rot="18000000" flipH="1">
            <a:off x="3590925" y="5172075"/>
            <a:ext cx="442913" cy="38576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68" name="等腰三角形 17">
            <a:extLst>
              <a:ext uri="{FF2B5EF4-FFF2-40B4-BE49-F238E27FC236}">
                <a16:creationId xmlns:a16="http://schemas.microsoft.com/office/drawing/2014/main" id="{3C1BEE2E-FBC5-4CA3-83CD-3BDD42B4D9FC}"/>
              </a:ext>
            </a:extLst>
          </p:cNvPr>
          <p:cNvSpPr>
            <a:spLocks noChangeArrowheads="1"/>
          </p:cNvSpPr>
          <p:nvPr/>
        </p:nvSpPr>
        <p:spPr bwMode="auto">
          <a:xfrm rot="18000000" flipH="1">
            <a:off x="739084" y="2565969"/>
            <a:ext cx="442912" cy="385763"/>
          </a:xfrm>
          <a:prstGeom prst="triangle">
            <a:avLst>
              <a:gd name="adj" fmla="val 50000"/>
            </a:avLst>
          </a:prstGeom>
          <a:solidFill>
            <a:schemeClr val="bg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nvGrpSpPr>
          <p:cNvPr id="15369" name="组合 2">
            <a:extLst>
              <a:ext uri="{FF2B5EF4-FFF2-40B4-BE49-F238E27FC236}">
                <a16:creationId xmlns:a16="http://schemas.microsoft.com/office/drawing/2014/main" id="{897206E2-DB88-410A-871B-2710A20B5EF1}"/>
              </a:ext>
            </a:extLst>
          </p:cNvPr>
          <p:cNvGrpSpPr>
            <a:grpSpLocks/>
          </p:cNvGrpSpPr>
          <p:nvPr/>
        </p:nvGrpSpPr>
        <p:grpSpPr bwMode="auto">
          <a:xfrm>
            <a:off x="1890702" y="4659006"/>
            <a:ext cx="1201738" cy="830262"/>
            <a:chOff x="0" y="0"/>
            <a:chExt cx="1202722" cy="831130"/>
          </a:xfrm>
        </p:grpSpPr>
        <p:sp>
          <p:nvSpPr>
            <p:cNvPr id="15382" name="等腰三角形 6">
              <a:extLst>
                <a:ext uri="{FF2B5EF4-FFF2-40B4-BE49-F238E27FC236}">
                  <a16:creationId xmlns:a16="http://schemas.microsoft.com/office/drawing/2014/main" id="{666F33E3-2290-49CA-962C-E5F485B50B77}"/>
                </a:ext>
              </a:extLst>
            </p:cNvPr>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3" name="等腰三角形 7">
              <a:extLst>
                <a:ext uri="{FF2B5EF4-FFF2-40B4-BE49-F238E27FC236}">
                  <a16:creationId xmlns:a16="http://schemas.microsoft.com/office/drawing/2014/main" id="{D9C90378-4D0D-4B95-BC32-CC03BFA863C7}"/>
                </a:ext>
              </a:extLst>
            </p:cNvPr>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4" name="等腰三角形 8">
              <a:extLst>
                <a:ext uri="{FF2B5EF4-FFF2-40B4-BE49-F238E27FC236}">
                  <a16:creationId xmlns:a16="http://schemas.microsoft.com/office/drawing/2014/main" id="{CC119C78-3055-4067-93B0-F43BEC76B7D5}"/>
                </a:ext>
              </a:extLst>
            </p:cNvPr>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5" name="等腰三角形 36">
              <a:extLst>
                <a:ext uri="{FF2B5EF4-FFF2-40B4-BE49-F238E27FC236}">
                  <a16:creationId xmlns:a16="http://schemas.microsoft.com/office/drawing/2014/main" id="{A9D84B59-3683-477C-A670-026566986E89}"/>
                </a:ext>
              </a:extLst>
            </p:cNvPr>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grpSp>
        <p:nvGrpSpPr>
          <p:cNvPr id="15370" name="组合 25">
            <a:extLst>
              <a:ext uri="{FF2B5EF4-FFF2-40B4-BE49-F238E27FC236}">
                <a16:creationId xmlns:a16="http://schemas.microsoft.com/office/drawing/2014/main" id="{D23C2F23-42BF-46E9-9589-6181EA1F79B6}"/>
              </a:ext>
            </a:extLst>
          </p:cNvPr>
          <p:cNvGrpSpPr>
            <a:grpSpLocks/>
          </p:cNvGrpSpPr>
          <p:nvPr/>
        </p:nvGrpSpPr>
        <p:grpSpPr bwMode="auto">
          <a:xfrm flipH="1">
            <a:off x="8929424" y="4714130"/>
            <a:ext cx="1201737" cy="830262"/>
            <a:chOff x="0" y="0"/>
            <a:chExt cx="1202722" cy="831130"/>
          </a:xfrm>
        </p:grpSpPr>
        <p:sp>
          <p:nvSpPr>
            <p:cNvPr id="15378" name="等腰三角形 27">
              <a:extLst>
                <a:ext uri="{FF2B5EF4-FFF2-40B4-BE49-F238E27FC236}">
                  <a16:creationId xmlns:a16="http://schemas.microsoft.com/office/drawing/2014/main" id="{9C7F0E1D-3D8C-4275-AFC3-4F91322B4CC7}"/>
                </a:ext>
              </a:extLst>
            </p:cNvPr>
            <p:cNvSpPr>
              <a:spLocks noChangeArrowheads="1"/>
            </p:cNvSpPr>
            <p:nvPr/>
          </p:nvSpPr>
          <p:spPr bwMode="auto">
            <a:xfrm rot="19813541" flipH="1">
              <a:off x="379599" y="0"/>
              <a:ext cx="443524" cy="386081"/>
            </a:xfrm>
            <a:prstGeom prst="triangle">
              <a:avLst>
                <a:gd name="adj" fmla="val 50000"/>
              </a:avLst>
            </a:prstGeom>
            <a:solidFill>
              <a:srgbClr val="1B90A2"/>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9" name="等腰三角形 28">
              <a:extLst>
                <a:ext uri="{FF2B5EF4-FFF2-40B4-BE49-F238E27FC236}">
                  <a16:creationId xmlns:a16="http://schemas.microsoft.com/office/drawing/2014/main" id="{3964096B-A6BF-4E27-9DA9-54534791A78F}"/>
                </a:ext>
              </a:extLst>
            </p:cNvPr>
            <p:cNvSpPr>
              <a:spLocks noChangeArrowheads="1"/>
            </p:cNvSpPr>
            <p:nvPr/>
          </p:nvSpPr>
          <p:spPr bwMode="auto">
            <a:xfrm rot="19813541" flipH="1">
              <a:off x="379601" y="445049"/>
              <a:ext cx="443524" cy="386081"/>
            </a:xfrm>
            <a:prstGeom prst="triangle">
              <a:avLst>
                <a:gd name="adj" fmla="val 50000"/>
              </a:avLst>
            </a:prstGeom>
            <a:solidFill>
              <a:srgbClr val="93B784"/>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0" name="等腰三角形 29">
              <a:extLst>
                <a:ext uri="{FF2B5EF4-FFF2-40B4-BE49-F238E27FC236}">
                  <a16:creationId xmlns:a16="http://schemas.microsoft.com/office/drawing/2014/main" id="{B18F87E3-D0B6-430B-93CD-C89CE8852A4E}"/>
                </a:ext>
              </a:extLst>
            </p:cNvPr>
            <p:cNvSpPr>
              <a:spLocks noChangeArrowheads="1"/>
            </p:cNvSpPr>
            <p:nvPr/>
          </p:nvSpPr>
          <p:spPr bwMode="auto">
            <a:xfrm rot="19813541" flipH="1">
              <a:off x="759198" y="222524"/>
              <a:ext cx="443524" cy="386081"/>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81" name="等腰三角形 37">
              <a:extLst>
                <a:ext uri="{FF2B5EF4-FFF2-40B4-BE49-F238E27FC236}">
                  <a16:creationId xmlns:a16="http://schemas.microsoft.com/office/drawing/2014/main" id="{199D7CCF-7B40-45A1-93A0-9F243DD5B865}"/>
                </a:ext>
              </a:extLst>
            </p:cNvPr>
            <p:cNvSpPr>
              <a:spLocks noChangeArrowheads="1"/>
            </p:cNvSpPr>
            <p:nvPr/>
          </p:nvSpPr>
          <p:spPr bwMode="auto">
            <a:xfrm rot="19813541" flipH="1">
              <a:off x="0" y="222524"/>
              <a:ext cx="443524" cy="386081"/>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grpSp>
      <p:sp>
        <p:nvSpPr>
          <p:cNvPr id="15371" name="等腰三角形 30">
            <a:extLst>
              <a:ext uri="{FF2B5EF4-FFF2-40B4-BE49-F238E27FC236}">
                <a16:creationId xmlns:a16="http://schemas.microsoft.com/office/drawing/2014/main" id="{2793AE0B-1419-4965-9DD3-5049AF2DD627}"/>
              </a:ext>
            </a:extLst>
          </p:cNvPr>
          <p:cNvSpPr>
            <a:spLocks noChangeArrowheads="1"/>
          </p:cNvSpPr>
          <p:nvPr/>
        </p:nvSpPr>
        <p:spPr bwMode="auto">
          <a:xfrm rot="6300000" flipH="1">
            <a:off x="10683876" y="5145087"/>
            <a:ext cx="442912" cy="385763"/>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2" name="等腰三角形 31">
            <a:extLst>
              <a:ext uri="{FF2B5EF4-FFF2-40B4-BE49-F238E27FC236}">
                <a16:creationId xmlns:a16="http://schemas.microsoft.com/office/drawing/2014/main" id="{74503BDE-8180-4E1E-B7C4-AED078133EC4}"/>
              </a:ext>
            </a:extLst>
          </p:cNvPr>
          <p:cNvSpPr>
            <a:spLocks noChangeArrowheads="1"/>
          </p:cNvSpPr>
          <p:nvPr/>
        </p:nvSpPr>
        <p:spPr bwMode="auto">
          <a:xfrm rot="21257021" flipH="1">
            <a:off x="603250" y="5434013"/>
            <a:ext cx="444500" cy="385762"/>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3" name="等腰三角形 32">
            <a:extLst>
              <a:ext uri="{FF2B5EF4-FFF2-40B4-BE49-F238E27FC236}">
                <a16:creationId xmlns:a16="http://schemas.microsoft.com/office/drawing/2014/main" id="{B58D52A2-B2C3-49F6-A693-2339A79AA470}"/>
              </a:ext>
            </a:extLst>
          </p:cNvPr>
          <p:cNvSpPr>
            <a:spLocks noChangeArrowheads="1"/>
          </p:cNvSpPr>
          <p:nvPr/>
        </p:nvSpPr>
        <p:spPr bwMode="auto">
          <a:xfrm rot="1539679" flipH="1">
            <a:off x="1079500" y="5562600"/>
            <a:ext cx="444500" cy="387350"/>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4" name="等腰三角形 33">
            <a:extLst>
              <a:ext uri="{FF2B5EF4-FFF2-40B4-BE49-F238E27FC236}">
                <a16:creationId xmlns:a16="http://schemas.microsoft.com/office/drawing/2014/main" id="{34A9AE93-D130-452B-ADF1-B0B271A310EA}"/>
              </a:ext>
            </a:extLst>
          </p:cNvPr>
          <p:cNvSpPr>
            <a:spLocks noChangeArrowheads="1"/>
          </p:cNvSpPr>
          <p:nvPr/>
        </p:nvSpPr>
        <p:spPr bwMode="auto">
          <a:xfrm rot="20540864" flipH="1">
            <a:off x="1849438" y="6280150"/>
            <a:ext cx="442912" cy="387350"/>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5" name="等腰三角形 34">
            <a:extLst>
              <a:ext uri="{FF2B5EF4-FFF2-40B4-BE49-F238E27FC236}">
                <a16:creationId xmlns:a16="http://schemas.microsoft.com/office/drawing/2014/main" id="{98AE5355-8E06-4823-8CDF-8F2786E55234}"/>
              </a:ext>
            </a:extLst>
          </p:cNvPr>
          <p:cNvSpPr>
            <a:spLocks noChangeArrowheads="1"/>
          </p:cNvSpPr>
          <p:nvPr/>
        </p:nvSpPr>
        <p:spPr bwMode="auto">
          <a:xfrm rot="20540864" flipH="1">
            <a:off x="9661525" y="6280150"/>
            <a:ext cx="444500" cy="387350"/>
          </a:xfrm>
          <a:prstGeom prst="triangle">
            <a:avLst>
              <a:gd name="adj" fmla="val 50000"/>
            </a:avLst>
          </a:prstGeom>
          <a:solidFill>
            <a:schemeClr val="bg1"/>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6" name="等腰三角形 35">
            <a:extLst>
              <a:ext uri="{FF2B5EF4-FFF2-40B4-BE49-F238E27FC236}">
                <a16:creationId xmlns:a16="http://schemas.microsoft.com/office/drawing/2014/main" id="{1E6E9A23-DFC6-49D2-BFCA-2B5D6064C509}"/>
              </a:ext>
            </a:extLst>
          </p:cNvPr>
          <p:cNvSpPr>
            <a:spLocks noChangeArrowheads="1"/>
          </p:cNvSpPr>
          <p:nvPr/>
        </p:nvSpPr>
        <p:spPr bwMode="auto">
          <a:xfrm flipH="1">
            <a:off x="11331575" y="6167438"/>
            <a:ext cx="442913" cy="38576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15377" name="文本框 22">
            <a:extLst>
              <a:ext uri="{FF2B5EF4-FFF2-40B4-BE49-F238E27FC236}">
                <a16:creationId xmlns:a16="http://schemas.microsoft.com/office/drawing/2014/main" id="{E4123D65-3AFD-492E-9909-557285EDC2A5}"/>
              </a:ext>
            </a:extLst>
          </p:cNvPr>
          <p:cNvSpPr>
            <a:spLocks noChangeArrowheads="1"/>
          </p:cNvSpPr>
          <p:nvPr/>
        </p:nvSpPr>
        <p:spPr bwMode="auto">
          <a:xfrm>
            <a:off x="890274" y="1196137"/>
            <a:ext cx="10101502"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a:lnSpc>
                <a:spcPct val="100000"/>
              </a:lnSpc>
              <a:spcBef>
                <a:spcPct val="0"/>
              </a:spcBef>
              <a:buNone/>
            </a:pPr>
            <a:r>
              <a:rPr lang="en-US" altLang="zh-CN" sz="4400" dirty="0">
                <a:solidFill>
                  <a:schemeClr val="bg1"/>
                </a:solidFill>
              </a:rPr>
              <a:t>Artificial neural networks for infectious diarrhea prediction using meteorological factors in Shanghai (China)</a:t>
            </a:r>
          </a:p>
          <a:p>
            <a:pPr algn="ctr">
              <a:lnSpc>
                <a:spcPct val="100000"/>
              </a:lnSpc>
              <a:spcBef>
                <a:spcPct val="0"/>
              </a:spcBef>
              <a:buNone/>
            </a:pPr>
            <a:endParaRPr lang="en-US" altLang="zh-CN" sz="4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a:lnSpc>
                <a:spcPct val="100000"/>
              </a:lnSpc>
              <a:spcBef>
                <a:spcPct val="0"/>
              </a:spcBef>
              <a:buNone/>
            </a:pPr>
            <a:r>
              <a:rPr lang="zh-CN" altLang="en-US" dirty="0">
                <a:solidFill>
                  <a:schemeClr val="bg1"/>
                </a:solidFill>
              </a:rPr>
              <a:t>基于</a:t>
            </a:r>
            <a:r>
              <a:rPr lang="zh-CN" altLang="zh-CN" dirty="0">
                <a:solidFill>
                  <a:schemeClr val="bg1"/>
                </a:solidFill>
              </a:rPr>
              <a:t>人工神经网络</a:t>
            </a:r>
            <a:r>
              <a:rPr lang="zh-CN" altLang="en-US" dirty="0">
                <a:solidFill>
                  <a:schemeClr val="bg1"/>
                </a:solidFill>
              </a:rPr>
              <a:t>，</a:t>
            </a:r>
            <a:r>
              <a:rPr lang="zh-CN" altLang="zh-CN" dirty="0">
                <a:solidFill>
                  <a:schemeClr val="bg1"/>
                </a:solidFill>
              </a:rPr>
              <a:t>利用气象因素预测</a:t>
            </a:r>
            <a:r>
              <a:rPr lang="zh-CN" altLang="en-US" dirty="0">
                <a:solidFill>
                  <a:schemeClr val="bg1"/>
                </a:solidFill>
              </a:rPr>
              <a:t>上海市</a:t>
            </a:r>
            <a:r>
              <a:rPr lang="zh-CN" altLang="zh-CN" dirty="0">
                <a:solidFill>
                  <a:schemeClr val="bg1"/>
                </a:solidFill>
              </a:rPr>
              <a:t>感染性腹泻</a:t>
            </a:r>
            <a:endParaRPr lang="en-US" altLang="zh-CN" sz="4400" dirty="0">
              <a:solidFill>
                <a:schemeClr val="bg1"/>
              </a:solidFill>
            </a:endParaRPr>
          </a:p>
        </p:txBody>
      </p:sp>
      <p:sp>
        <p:nvSpPr>
          <p:cNvPr id="26" name="等腰三角形 15">
            <a:extLst>
              <a:ext uri="{FF2B5EF4-FFF2-40B4-BE49-F238E27FC236}">
                <a16:creationId xmlns:a16="http://schemas.microsoft.com/office/drawing/2014/main" id="{BB83E0ED-8B8B-4A4B-861B-48DCBA2CBF63}"/>
              </a:ext>
            </a:extLst>
          </p:cNvPr>
          <p:cNvSpPr>
            <a:spLocks noChangeArrowheads="1"/>
          </p:cNvSpPr>
          <p:nvPr/>
        </p:nvSpPr>
        <p:spPr bwMode="auto">
          <a:xfrm rot="19813541" flipH="1">
            <a:off x="727366" y="714490"/>
            <a:ext cx="444500" cy="385762"/>
          </a:xfrm>
          <a:prstGeom prst="triangle">
            <a:avLst>
              <a:gd name="adj" fmla="val 50000"/>
            </a:avLst>
          </a:prstGeom>
          <a:solidFill>
            <a:srgbClr val="FDCD5F"/>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
        <p:nvSpPr>
          <p:cNvPr id="28" name="等腰三角形 32">
            <a:extLst>
              <a:ext uri="{FF2B5EF4-FFF2-40B4-BE49-F238E27FC236}">
                <a16:creationId xmlns:a16="http://schemas.microsoft.com/office/drawing/2014/main" id="{7D2E73C4-6AAD-4F59-9046-ECED34AC721E}"/>
              </a:ext>
            </a:extLst>
          </p:cNvPr>
          <p:cNvSpPr>
            <a:spLocks noChangeArrowheads="1"/>
          </p:cNvSpPr>
          <p:nvPr/>
        </p:nvSpPr>
        <p:spPr bwMode="auto">
          <a:xfrm rot="1539679" flipH="1">
            <a:off x="10439454" y="706732"/>
            <a:ext cx="444500" cy="387350"/>
          </a:xfrm>
          <a:prstGeom prst="triangle">
            <a:avLst>
              <a:gd name="adj" fmla="val 50000"/>
            </a:avLst>
          </a:prstGeom>
          <a:solidFill>
            <a:srgbClr val="55C1E7"/>
          </a:solidFill>
          <a:ln>
            <a:noFill/>
          </a:ln>
          <a:extLst>
            <a:ext uri="{91240B29-F687-4F45-9708-019B960494DF}">
              <a14:hiddenLine xmlns:a14="http://schemas.microsoft.com/office/drawing/2010/main" w="12700">
                <a:solidFill>
                  <a:srgbClr val="000000"/>
                </a:solidFill>
                <a:bevel/>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sym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sym typeface="Calibri" panose="020F0502020204030204" pitchFamily="34" charset="0"/>
              </a:defRPr>
            </a:lvl9pPr>
          </a:lstStyle>
          <a:p>
            <a:pPr algn="ctr" eaLnBrk="1" hangingPunct="1">
              <a:lnSpc>
                <a:spcPct val="100000"/>
              </a:lnSpc>
              <a:spcBef>
                <a:spcPct val="0"/>
              </a:spcBef>
              <a:buFont typeface="Arial" panose="020B0604020202020204" pitchFamily="34" charset="0"/>
              <a:buNone/>
            </a:pPr>
            <a:endParaRPr lang="zh-CN" altLang="zh-CN" sz="1800">
              <a:solidFill>
                <a:srgbClr val="FFFFFF"/>
              </a:solidFill>
              <a:latin typeface="宋体" panose="02010600030101010101" pitchFamily="2" charset="-122"/>
              <a:sym typeface="宋体" panose="02010600030101010101" pitchFamily="2" charset="-122"/>
            </a:endParaRPr>
          </a:p>
        </p:txBody>
      </p:sp>
    </p:spTree>
    <p:extLst>
      <p:ext uri="{BB962C8B-B14F-4D97-AF65-F5344CB8AC3E}">
        <p14:creationId xmlns:p14="http://schemas.microsoft.com/office/powerpoint/2010/main" val="1430268452"/>
      </p:ext>
    </p:extLst>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77"/>
                                        </p:tgtEl>
                                        <p:attrNameLst>
                                          <p:attrName>style.visibility</p:attrName>
                                        </p:attrNameLst>
                                      </p:cBhvr>
                                      <p:to>
                                        <p:strVal val="visible"/>
                                      </p:to>
                                    </p:set>
                                    <p:anim calcmode="lin" valueType="num">
                                      <p:cBhvr additive="base">
                                        <p:cTn id="7" dur="500" fill="hold"/>
                                        <p:tgtEl>
                                          <p:spTgt spid="15377"/>
                                        </p:tgtEl>
                                        <p:attrNameLst>
                                          <p:attrName>ppt_x</p:attrName>
                                        </p:attrNameLst>
                                      </p:cBhvr>
                                      <p:tavLst>
                                        <p:tav tm="0">
                                          <p:val>
                                            <p:strVal val="#ppt_x"/>
                                          </p:val>
                                        </p:tav>
                                        <p:tav tm="100000">
                                          <p:val>
                                            <p:strVal val="#ppt_x"/>
                                          </p:val>
                                        </p:tav>
                                      </p:tavLst>
                                    </p:anim>
                                    <p:anim calcmode="lin" valueType="num">
                                      <p:cBhvr additive="base">
                                        <p:cTn id="8" dur="500" fill="hold"/>
                                        <p:tgtEl>
                                          <p:spTgt spid="153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222944" y="2644929"/>
            <a:ext cx="9746112" cy="1235760"/>
            <a:chOff x="2387021" y="2714503"/>
            <a:chExt cx="9746112"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4008665" y="2985878"/>
              <a:ext cx="8124468"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03   </a:t>
              </a:r>
              <a:r>
                <a:rPr lang="zh-CN" altLang="en-US" sz="4400" b="1" dirty="0">
                  <a:solidFill>
                    <a:srgbClr val="FFFFFF"/>
                  </a:solidFill>
                  <a:latin typeface="微软雅黑" panose="020B0503020204020204" pitchFamily="34" charset="-122"/>
                  <a:ea typeface="微软雅黑" panose="020B0503020204020204" pitchFamily="34" charset="-122"/>
                </a:rPr>
                <a:t>预测方法及性能指标</a:t>
              </a:r>
            </a:p>
          </p:txBody>
        </p:sp>
      </p:grpSp>
    </p:spTree>
    <p:extLst>
      <p:ext uri="{BB962C8B-B14F-4D97-AF65-F5344CB8AC3E}">
        <p14:creationId xmlns:p14="http://schemas.microsoft.com/office/powerpoint/2010/main" val="222652589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预测方法：</a:t>
            </a:r>
            <a:r>
              <a:rPr lang="en-US" altLang="zh-CN" sz="3200" b="1" dirty="0">
                <a:solidFill>
                  <a:schemeClr val="bg1"/>
                </a:solidFill>
              </a:rPr>
              <a:t>MLR  SVR</a:t>
            </a:r>
            <a:endParaRPr lang="zh-CN" altLang="en-US" sz="3200" b="1" dirty="0">
              <a:solidFill>
                <a:schemeClr val="bg1"/>
              </a:solidFill>
            </a:endParaRPr>
          </a:p>
        </p:txBody>
      </p:sp>
      <p:pic>
        <p:nvPicPr>
          <p:cNvPr id="15" name="图片 14">
            <a:extLst>
              <a:ext uri="{FF2B5EF4-FFF2-40B4-BE49-F238E27FC236}">
                <a16:creationId xmlns:a16="http://schemas.microsoft.com/office/drawing/2014/main" id="{A7F4FA1E-7C27-4ED4-85D6-ECFD478017AE}"/>
              </a:ext>
            </a:extLst>
          </p:cNvPr>
          <p:cNvPicPr>
            <a:picLocks noChangeAspect="1"/>
          </p:cNvPicPr>
          <p:nvPr/>
        </p:nvPicPr>
        <p:blipFill rotWithShape="1">
          <a:blip r:embed="rId2">
            <a:extLst>
              <a:ext uri="{28A0092B-C50C-407E-A947-70E740481C1C}">
                <a14:useLocalDpi xmlns:a14="http://schemas.microsoft.com/office/drawing/2010/main" val="0"/>
              </a:ext>
            </a:extLst>
          </a:blip>
          <a:srcRect r="1037"/>
          <a:stretch/>
        </p:blipFill>
        <p:spPr>
          <a:xfrm>
            <a:off x="1486147" y="1623698"/>
            <a:ext cx="8919305" cy="4061485"/>
          </a:xfrm>
          <a:prstGeom prst="rect">
            <a:avLst/>
          </a:prstGeom>
        </p:spPr>
      </p:pic>
    </p:spTree>
    <p:extLst>
      <p:ext uri="{BB962C8B-B14F-4D97-AF65-F5344CB8AC3E}">
        <p14:creationId xmlns:p14="http://schemas.microsoft.com/office/powerpoint/2010/main" val="344674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预测方法：</a:t>
            </a:r>
            <a:r>
              <a:rPr lang="en-US" altLang="zh-CN" sz="3200" b="1" dirty="0">
                <a:solidFill>
                  <a:schemeClr val="bg1"/>
                </a:solidFill>
              </a:rPr>
              <a:t>BPNN RFR</a:t>
            </a:r>
            <a:endParaRPr lang="zh-CN" altLang="en-US" sz="3200" b="1" dirty="0">
              <a:solidFill>
                <a:schemeClr val="bg1"/>
              </a:solidFill>
            </a:endParaRPr>
          </a:p>
        </p:txBody>
      </p:sp>
      <p:pic>
        <p:nvPicPr>
          <p:cNvPr id="11" name="图片 10">
            <a:extLst>
              <a:ext uri="{FF2B5EF4-FFF2-40B4-BE49-F238E27FC236}">
                <a16:creationId xmlns:a16="http://schemas.microsoft.com/office/drawing/2014/main" id="{3AE99867-B2C9-42FB-9445-60822CF1E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693" y="1613924"/>
            <a:ext cx="7865724" cy="4301707"/>
          </a:xfrm>
          <a:prstGeom prst="rect">
            <a:avLst/>
          </a:prstGeom>
        </p:spPr>
      </p:pic>
    </p:spTree>
    <p:extLst>
      <p:ext uri="{BB962C8B-B14F-4D97-AF65-F5344CB8AC3E}">
        <p14:creationId xmlns:p14="http://schemas.microsoft.com/office/powerpoint/2010/main" val="325355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绩效评估标准</a:t>
            </a:r>
          </a:p>
        </p:txBody>
      </p:sp>
      <p:pic>
        <p:nvPicPr>
          <p:cNvPr id="5" name="图片 4">
            <a:extLst>
              <a:ext uri="{FF2B5EF4-FFF2-40B4-BE49-F238E27FC236}">
                <a16:creationId xmlns:a16="http://schemas.microsoft.com/office/drawing/2014/main" id="{D0B93DB4-893E-4B29-A998-0D701B8E9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1569" y="1877391"/>
            <a:ext cx="3901047" cy="3647732"/>
          </a:xfrm>
          <a:prstGeom prst="rect">
            <a:avLst/>
          </a:prstGeom>
        </p:spPr>
      </p:pic>
      <p:sp>
        <p:nvSpPr>
          <p:cNvPr id="3" name="文本框 2">
            <a:extLst>
              <a:ext uri="{FF2B5EF4-FFF2-40B4-BE49-F238E27FC236}">
                <a16:creationId xmlns:a16="http://schemas.microsoft.com/office/drawing/2014/main" id="{7CFD313B-1A2A-44EE-A2BF-BCA5E274E15D}"/>
              </a:ext>
            </a:extLst>
          </p:cNvPr>
          <p:cNvSpPr txBox="1"/>
          <p:nvPr/>
        </p:nvSpPr>
        <p:spPr>
          <a:xfrm>
            <a:off x="985523" y="1858546"/>
            <a:ext cx="4429539" cy="4247317"/>
          </a:xfrm>
          <a:prstGeom prst="rect">
            <a:avLst/>
          </a:prstGeom>
          <a:noFill/>
        </p:spPr>
        <p:txBody>
          <a:bodyPr wrap="square" rtlCol="0">
            <a:spAutoFit/>
          </a:bodyPr>
          <a:lstStyle/>
          <a:p>
            <a:r>
              <a:rPr lang="zh-CN" altLang="en-US" sz="2400" dirty="0"/>
              <a:t>平均绝对误差：</a:t>
            </a:r>
            <a:endParaRPr lang="en-US" altLang="zh-CN" sz="2400" dirty="0"/>
          </a:p>
          <a:p>
            <a:endParaRPr lang="en-US" altLang="zh-CN" sz="2400" dirty="0"/>
          </a:p>
          <a:p>
            <a:r>
              <a:rPr lang="zh-CN" altLang="en-US" sz="2400" dirty="0"/>
              <a:t>均方根误差：</a:t>
            </a:r>
            <a:endParaRPr lang="en-US" altLang="zh-CN" sz="2400" dirty="0"/>
          </a:p>
          <a:p>
            <a:endParaRPr lang="en-US" altLang="zh-CN" sz="2400" dirty="0"/>
          </a:p>
          <a:p>
            <a:r>
              <a:rPr lang="zh-CN" altLang="en-US" sz="2400" dirty="0"/>
              <a:t>平均绝对百分比误差：</a:t>
            </a:r>
            <a:endParaRPr lang="en-US" altLang="zh-CN" sz="2400" dirty="0"/>
          </a:p>
          <a:p>
            <a:endParaRPr lang="en-US" altLang="zh-CN" sz="2400" dirty="0"/>
          </a:p>
          <a:p>
            <a:r>
              <a:rPr lang="zh-CN" altLang="en-US" sz="2400" dirty="0"/>
              <a:t>相关系数：</a:t>
            </a:r>
            <a:endParaRPr lang="en-US" altLang="zh-CN" sz="2400" dirty="0"/>
          </a:p>
          <a:p>
            <a:endParaRPr lang="en-US" altLang="zh-CN" sz="2400" dirty="0"/>
          </a:p>
          <a:p>
            <a:r>
              <a:rPr lang="zh-CN" altLang="en-US" sz="2400" dirty="0"/>
              <a:t>决定系数：</a:t>
            </a:r>
            <a:endParaRPr lang="en-US" altLang="zh-CN" sz="2400"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50768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0" y="-14514"/>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dirty="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846122" y="2694625"/>
            <a:ext cx="8641964" cy="1235760"/>
            <a:chOff x="2387021" y="2714503"/>
            <a:chExt cx="8641964"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4008665" y="2985878"/>
              <a:ext cx="7020320"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04   BPNN</a:t>
              </a:r>
              <a:r>
                <a:rPr lang="zh-CN" altLang="en-US" sz="4400" b="1" dirty="0">
                  <a:solidFill>
                    <a:srgbClr val="FFFFFF"/>
                  </a:solidFill>
                  <a:latin typeface="微软雅黑" panose="020B0503020204020204" pitchFamily="34" charset="-122"/>
                  <a:ea typeface="微软雅黑" panose="020B0503020204020204" pitchFamily="34" charset="-122"/>
                </a:rPr>
                <a:t>模型预测</a:t>
              </a:r>
            </a:p>
          </p:txBody>
        </p:sp>
      </p:grpSp>
    </p:spTree>
    <p:extLst>
      <p:ext uri="{BB962C8B-B14F-4D97-AF65-F5344CB8AC3E}">
        <p14:creationId xmlns:p14="http://schemas.microsoft.com/office/powerpoint/2010/main" val="192026217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a:extLst>
              <a:ext uri="{FF2B5EF4-FFF2-40B4-BE49-F238E27FC236}">
                <a16:creationId xmlns:a16="http://schemas.microsoft.com/office/drawing/2014/main" id="{D5AA951D-8044-4C79-9340-A2C884CB9F1B}"/>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dirty="0">
              <a:solidFill>
                <a:srgbClr val="222B33"/>
              </a:solidFill>
              <a:latin typeface="微软雅黑" panose="020B0503020204020204" pitchFamily="34" charset="-122"/>
              <a:ea typeface="微软雅黑" panose="020B0503020204020204" pitchFamily="34" charset="-122"/>
            </a:endParaRPr>
          </a:p>
        </p:txBody>
      </p:sp>
      <p:sp>
        <p:nvSpPr>
          <p:cNvPr id="30" name="矩形 29"/>
          <p:cNvSpPr/>
          <p:nvPr/>
        </p:nvSpPr>
        <p:spPr>
          <a:xfrm>
            <a:off x="142530" y="35945"/>
            <a:ext cx="5545615" cy="633187"/>
          </a:xfrm>
          <a:prstGeom prst="rect">
            <a:avLst/>
          </a:prstGeom>
        </p:spPr>
        <p:txBody>
          <a:bodyPr wrap="square">
            <a:spAutoFit/>
          </a:bodyPr>
          <a:lstStyle/>
          <a:p>
            <a:pPr>
              <a:lnSpc>
                <a:spcPct val="120000"/>
              </a:lnSpc>
              <a:spcBef>
                <a:spcPct val="0"/>
              </a:spcBef>
            </a:pPr>
            <a:r>
              <a:rPr lang="en-US" altLang="zh-CN" sz="3200" dirty="0">
                <a:solidFill>
                  <a:schemeClr val="bg1"/>
                </a:solidFill>
                <a:latin typeface="微软雅黑" panose="020B0503020204020204" pitchFamily="34" charset="-122"/>
                <a:ea typeface="微软雅黑" panose="020B0503020204020204" pitchFamily="34" charset="-122"/>
              </a:rPr>
              <a:t>BPNN</a:t>
            </a:r>
            <a:r>
              <a:rPr lang="zh-CN" altLang="en-US" sz="3200" dirty="0">
                <a:solidFill>
                  <a:schemeClr val="bg1"/>
                </a:solidFill>
                <a:latin typeface="微软雅黑" panose="020B0503020204020204" pitchFamily="34" charset="-122"/>
                <a:ea typeface="微软雅黑" panose="020B0503020204020204" pitchFamily="34" charset="-122"/>
              </a:rPr>
              <a:t>模型</a:t>
            </a:r>
          </a:p>
        </p:txBody>
      </p:sp>
      <p:sp>
        <p:nvSpPr>
          <p:cNvPr id="89" name="椭圆 88"/>
          <p:cNvSpPr/>
          <p:nvPr/>
        </p:nvSpPr>
        <p:spPr>
          <a:xfrm>
            <a:off x="1850231" y="2766378"/>
            <a:ext cx="117553" cy="117553"/>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椭圆 90"/>
          <p:cNvSpPr/>
          <p:nvPr/>
        </p:nvSpPr>
        <p:spPr>
          <a:xfrm>
            <a:off x="5197914" y="3089058"/>
            <a:ext cx="117553" cy="117553"/>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p:cNvSpPr/>
          <p:nvPr/>
        </p:nvSpPr>
        <p:spPr>
          <a:xfrm>
            <a:off x="9178469" y="2394217"/>
            <a:ext cx="117553" cy="117553"/>
          </a:xfrm>
          <a:prstGeom prst="ellipse">
            <a:avLst/>
          </a:prstGeom>
          <a:solidFill>
            <a:srgbClr val="FFFFFF"/>
          </a:solidFill>
          <a:ln>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28CDDF6B-8EAE-4616-B970-A434EDE6C112}"/>
              </a:ext>
            </a:extLst>
          </p:cNvPr>
          <p:cNvGrpSpPr/>
          <p:nvPr/>
        </p:nvGrpSpPr>
        <p:grpSpPr>
          <a:xfrm>
            <a:off x="0" y="1821889"/>
            <a:ext cx="12177486" cy="2143119"/>
            <a:chOff x="0" y="2393881"/>
            <a:chExt cx="12177486" cy="2143119"/>
          </a:xfrm>
        </p:grpSpPr>
        <p:sp>
          <p:nvSpPr>
            <p:cNvPr id="88" name="任意多边形: 形状 8"/>
            <p:cNvSpPr/>
            <p:nvPr/>
          </p:nvSpPr>
          <p:spPr>
            <a:xfrm>
              <a:off x="0" y="2974503"/>
              <a:ext cx="12177486" cy="819144"/>
            </a:xfrm>
            <a:custGeom>
              <a:avLst/>
              <a:gdLst>
                <a:gd name="connsiteX0" fmla="*/ 0 w 12177486"/>
                <a:gd name="connsiteY0" fmla="*/ 805696 h 823872"/>
                <a:gd name="connsiteX1" fmla="*/ 3788229 w 12177486"/>
                <a:gd name="connsiteY1" fmla="*/ 326725 h 823872"/>
                <a:gd name="connsiteX2" fmla="*/ 6821715 w 12177486"/>
                <a:gd name="connsiteY2" fmla="*/ 820210 h 823872"/>
                <a:gd name="connsiteX3" fmla="*/ 9913257 w 12177486"/>
                <a:gd name="connsiteY3" fmla="*/ 7410 h 823872"/>
                <a:gd name="connsiteX4" fmla="*/ 12177486 w 12177486"/>
                <a:gd name="connsiteY4" fmla="*/ 486382 h 823872"/>
                <a:gd name="connsiteX0" fmla="*/ 0 w 12177486"/>
                <a:gd name="connsiteY0" fmla="*/ 805696 h 825056"/>
                <a:gd name="connsiteX1" fmla="*/ 3788229 w 12177486"/>
                <a:gd name="connsiteY1" fmla="*/ 326725 h 825056"/>
                <a:gd name="connsiteX2" fmla="*/ 6821715 w 12177486"/>
                <a:gd name="connsiteY2" fmla="*/ 820210 h 825056"/>
                <a:gd name="connsiteX3" fmla="*/ 9913257 w 12177486"/>
                <a:gd name="connsiteY3" fmla="*/ 7410 h 825056"/>
                <a:gd name="connsiteX4" fmla="*/ 12177486 w 12177486"/>
                <a:gd name="connsiteY4" fmla="*/ 486382 h 825056"/>
                <a:gd name="connsiteX0" fmla="*/ 0 w 12177486"/>
                <a:gd name="connsiteY0" fmla="*/ 805696 h 831751"/>
                <a:gd name="connsiteX1" fmla="*/ 3788229 w 12177486"/>
                <a:gd name="connsiteY1" fmla="*/ 326725 h 831751"/>
                <a:gd name="connsiteX2" fmla="*/ 6821715 w 12177486"/>
                <a:gd name="connsiteY2" fmla="*/ 820210 h 831751"/>
                <a:gd name="connsiteX3" fmla="*/ 9913257 w 12177486"/>
                <a:gd name="connsiteY3" fmla="*/ 7410 h 831751"/>
                <a:gd name="connsiteX4" fmla="*/ 12177486 w 12177486"/>
                <a:gd name="connsiteY4" fmla="*/ 486382 h 831751"/>
                <a:gd name="connsiteX0" fmla="*/ 0 w 12177486"/>
                <a:gd name="connsiteY0" fmla="*/ 803846 h 829901"/>
                <a:gd name="connsiteX1" fmla="*/ 3788229 w 12177486"/>
                <a:gd name="connsiteY1" fmla="*/ 324875 h 829901"/>
                <a:gd name="connsiteX2" fmla="*/ 6821715 w 12177486"/>
                <a:gd name="connsiteY2" fmla="*/ 818360 h 829901"/>
                <a:gd name="connsiteX3" fmla="*/ 9913257 w 12177486"/>
                <a:gd name="connsiteY3" fmla="*/ 5560 h 829901"/>
                <a:gd name="connsiteX4" fmla="*/ 12177486 w 12177486"/>
                <a:gd name="connsiteY4" fmla="*/ 484532 h 829901"/>
                <a:gd name="connsiteX0" fmla="*/ 0 w 12177486"/>
                <a:gd name="connsiteY0" fmla="*/ 798305 h 824360"/>
                <a:gd name="connsiteX1" fmla="*/ 3788229 w 12177486"/>
                <a:gd name="connsiteY1" fmla="*/ 319334 h 824360"/>
                <a:gd name="connsiteX2" fmla="*/ 6821715 w 12177486"/>
                <a:gd name="connsiteY2" fmla="*/ 812819 h 824360"/>
                <a:gd name="connsiteX3" fmla="*/ 9913257 w 12177486"/>
                <a:gd name="connsiteY3" fmla="*/ 19 h 824360"/>
                <a:gd name="connsiteX4" fmla="*/ 12177486 w 12177486"/>
                <a:gd name="connsiteY4" fmla="*/ 478991 h 824360"/>
                <a:gd name="connsiteX0" fmla="*/ 0 w 12177486"/>
                <a:gd name="connsiteY0" fmla="*/ 798305 h 819144"/>
                <a:gd name="connsiteX1" fmla="*/ 3788229 w 12177486"/>
                <a:gd name="connsiteY1" fmla="*/ 319334 h 819144"/>
                <a:gd name="connsiteX2" fmla="*/ 6821715 w 12177486"/>
                <a:gd name="connsiteY2" fmla="*/ 812819 h 819144"/>
                <a:gd name="connsiteX3" fmla="*/ 9913257 w 12177486"/>
                <a:gd name="connsiteY3" fmla="*/ 19 h 819144"/>
                <a:gd name="connsiteX4" fmla="*/ 12177486 w 12177486"/>
                <a:gd name="connsiteY4" fmla="*/ 478991 h 819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77486" h="819144">
                  <a:moveTo>
                    <a:pt x="0" y="798305"/>
                  </a:moveTo>
                  <a:cubicBezTo>
                    <a:pt x="1325638" y="557610"/>
                    <a:pt x="3009417" y="65455"/>
                    <a:pt x="3788229" y="319334"/>
                  </a:cubicBezTo>
                  <a:cubicBezTo>
                    <a:pt x="4567041" y="573213"/>
                    <a:pt x="5800877" y="866038"/>
                    <a:pt x="6821715" y="812819"/>
                  </a:cubicBezTo>
                  <a:cubicBezTo>
                    <a:pt x="7842553" y="759600"/>
                    <a:pt x="8883469" y="2317"/>
                    <a:pt x="9913257" y="19"/>
                  </a:cubicBezTo>
                  <a:cubicBezTo>
                    <a:pt x="10943045" y="-2279"/>
                    <a:pt x="11491686" y="211686"/>
                    <a:pt x="12177486" y="478991"/>
                  </a:cubicBezTo>
                </a:path>
              </a:pathLst>
            </a:custGeom>
            <a:noFill/>
            <a:ln w="19050">
              <a:solidFill>
                <a:srgbClr val="3E78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5" name="组合 94"/>
            <p:cNvGrpSpPr/>
            <p:nvPr/>
          </p:nvGrpSpPr>
          <p:grpSpPr>
            <a:xfrm>
              <a:off x="1431150" y="3472226"/>
              <a:ext cx="1064774" cy="1064774"/>
              <a:chOff x="1676400" y="4740492"/>
              <a:chExt cx="685800" cy="685800"/>
            </a:xfrm>
          </p:grpSpPr>
          <p:sp>
            <p:nvSpPr>
              <p:cNvPr id="96" name="椭圆 95"/>
              <p:cNvSpPr/>
              <p:nvPr/>
            </p:nvSpPr>
            <p:spPr>
              <a:xfrm>
                <a:off x="1676400" y="4740492"/>
                <a:ext cx="685800" cy="685800"/>
              </a:xfrm>
              <a:prstGeom prst="ellipse">
                <a:avLst/>
              </a:prstGeom>
              <a:gradFill>
                <a:gsLst>
                  <a:gs pos="0">
                    <a:srgbClr val="3E7886"/>
                  </a:gs>
                  <a:gs pos="100000">
                    <a:srgbClr val="2D5761"/>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Freeform 109"/>
              <p:cNvSpPr>
                <a:spLocks noChangeArrowheads="1"/>
              </p:cNvSpPr>
              <p:nvPr/>
            </p:nvSpPr>
            <p:spPr bwMode="auto">
              <a:xfrm>
                <a:off x="1827792" y="4880339"/>
                <a:ext cx="383016" cy="383014"/>
              </a:xfrm>
              <a:custGeom>
                <a:avLst/>
                <a:gdLst>
                  <a:gd name="T0" fmla="*/ 116822 w 634"/>
                  <a:gd name="T1" fmla="*/ 0 h 634"/>
                  <a:gd name="T2" fmla="*/ 116822 w 634"/>
                  <a:gd name="T3" fmla="*/ 228190 h 634"/>
                  <a:gd name="T4" fmla="*/ 116822 w 634"/>
                  <a:gd name="T5" fmla="*/ 0 h 634"/>
                  <a:gd name="T6" fmla="*/ 196507 w 634"/>
                  <a:gd name="T7" fmla="*/ 58399 h 634"/>
                  <a:gd name="T8" fmla="*/ 159369 w 634"/>
                  <a:gd name="T9" fmla="*/ 105984 h 634"/>
                  <a:gd name="T10" fmla="*/ 196507 w 634"/>
                  <a:gd name="T11" fmla="*/ 58399 h 634"/>
                  <a:gd name="T12" fmla="*/ 186051 w 634"/>
                  <a:gd name="T13" fmla="*/ 47945 h 634"/>
                  <a:gd name="T14" fmla="*/ 138096 w 634"/>
                  <a:gd name="T15" fmla="*/ 21269 h 634"/>
                  <a:gd name="T16" fmla="*/ 85093 w 634"/>
                  <a:gd name="T17" fmla="*/ 105984 h 634"/>
                  <a:gd name="T18" fmla="*/ 90501 w 634"/>
                  <a:gd name="T19" fmla="*/ 69214 h 634"/>
                  <a:gd name="T20" fmla="*/ 138096 w 634"/>
                  <a:gd name="T21" fmla="*/ 69214 h 634"/>
                  <a:gd name="T22" fmla="*/ 85093 w 634"/>
                  <a:gd name="T23" fmla="*/ 105984 h 634"/>
                  <a:gd name="T24" fmla="*/ 143504 w 634"/>
                  <a:gd name="T25" fmla="*/ 122206 h 634"/>
                  <a:gd name="T26" fmla="*/ 116822 w 634"/>
                  <a:gd name="T27" fmla="*/ 159336 h 634"/>
                  <a:gd name="T28" fmla="*/ 85093 w 634"/>
                  <a:gd name="T29" fmla="*/ 122206 h 634"/>
                  <a:gd name="T30" fmla="*/ 106366 w 634"/>
                  <a:gd name="T31" fmla="*/ 15862 h 634"/>
                  <a:gd name="T32" fmla="*/ 116822 w 634"/>
                  <a:gd name="T33" fmla="*/ 15862 h 634"/>
                  <a:gd name="T34" fmla="*/ 138096 w 634"/>
                  <a:gd name="T35" fmla="*/ 58399 h 634"/>
                  <a:gd name="T36" fmla="*/ 95549 w 634"/>
                  <a:gd name="T37" fmla="*/ 58399 h 634"/>
                  <a:gd name="T38" fmla="*/ 90501 w 634"/>
                  <a:gd name="T39" fmla="*/ 21269 h 634"/>
                  <a:gd name="T40" fmla="*/ 79684 w 634"/>
                  <a:gd name="T41" fmla="*/ 52992 h 634"/>
                  <a:gd name="T42" fmla="*/ 90501 w 634"/>
                  <a:gd name="T43" fmla="*/ 21269 h 634"/>
                  <a:gd name="T44" fmla="*/ 32090 w 634"/>
                  <a:gd name="T45" fmla="*/ 58399 h 634"/>
                  <a:gd name="T46" fmla="*/ 74637 w 634"/>
                  <a:gd name="T47" fmla="*/ 105984 h 634"/>
                  <a:gd name="T48" fmla="*/ 32090 w 634"/>
                  <a:gd name="T49" fmla="*/ 58399 h 634"/>
                  <a:gd name="T50" fmla="*/ 32090 w 634"/>
                  <a:gd name="T51" fmla="*/ 169790 h 634"/>
                  <a:gd name="T52" fmla="*/ 74637 w 634"/>
                  <a:gd name="T53" fmla="*/ 122206 h 634"/>
                  <a:gd name="T54" fmla="*/ 32090 w 634"/>
                  <a:gd name="T55" fmla="*/ 169790 h 634"/>
                  <a:gd name="T56" fmla="*/ 42546 w 634"/>
                  <a:gd name="T57" fmla="*/ 180605 h 634"/>
                  <a:gd name="T58" fmla="*/ 90501 w 634"/>
                  <a:gd name="T59" fmla="*/ 212328 h 634"/>
                  <a:gd name="T60" fmla="*/ 122231 w 634"/>
                  <a:gd name="T61" fmla="*/ 212328 h 634"/>
                  <a:gd name="T62" fmla="*/ 116822 w 634"/>
                  <a:gd name="T63" fmla="*/ 212328 h 634"/>
                  <a:gd name="T64" fmla="*/ 95549 w 634"/>
                  <a:gd name="T65" fmla="*/ 169790 h 634"/>
                  <a:gd name="T66" fmla="*/ 138096 w 634"/>
                  <a:gd name="T67" fmla="*/ 169790 h 634"/>
                  <a:gd name="T68" fmla="*/ 138096 w 634"/>
                  <a:gd name="T69" fmla="*/ 212328 h 634"/>
                  <a:gd name="T70" fmla="*/ 148552 w 634"/>
                  <a:gd name="T71" fmla="*/ 175198 h 634"/>
                  <a:gd name="T72" fmla="*/ 138096 w 634"/>
                  <a:gd name="T73" fmla="*/ 212328 h 634"/>
                  <a:gd name="T74" fmla="*/ 196507 w 634"/>
                  <a:gd name="T75" fmla="*/ 169790 h 634"/>
                  <a:gd name="T76" fmla="*/ 159369 w 634"/>
                  <a:gd name="T77" fmla="*/ 122206 h 634"/>
                  <a:gd name="T78" fmla="*/ 196507 w 634"/>
                  <a:gd name="T79" fmla="*/ 169790 h 63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634" h="634">
                    <a:moveTo>
                      <a:pt x="324" y="0"/>
                    </a:moveTo>
                    <a:lnTo>
                      <a:pt x="324" y="0"/>
                    </a:lnTo>
                    <a:cubicBezTo>
                      <a:pt x="148" y="0"/>
                      <a:pt x="0" y="147"/>
                      <a:pt x="0" y="324"/>
                    </a:cubicBezTo>
                    <a:cubicBezTo>
                      <a:pt x="0" y="486"/>
                      <a:pt x="148" y="633"/>
                      <a:pt x="324" y="633"/>
                    </a:cubicBezTo>
                    <a:cubicBezTo>
                      <a:pt x="486" y="633"/>
                      <a:pt x="633" y="486"/>
                      <a:pt x="633" y="324"/>
                    </a:cubicBezTo>
                    <a:cubicBezTo>
                      <a:pt x="633" y="147"/>
                      <a:pt x="486" y="0"/>
                      <a:pt x="324" y="0"/>
                    </a:cubicBezTo>
                    <a:close/>
                    <a:moveTo>
                      <a:pt x="545" y="162"/>
                    </a:moveTo>
                    <a:lnTo>
                      <a:pt x="545" y="162"/>
                    </a:lnTo>
                    <a:cubicBezTo>
                      <a:pt x="574" y="206"/>
                      <a:pt x="589" y="251"/>
                      <a:pt x="589" y="294"/>
                    </a:cubicBezTo>
                    <a:cubicBezTo>
                      <a:pt x="442" y="294"/>
                      <a:pt x="442" y="294"/>
                      <a:pt x="442" y="294"/>
                    </a:cubicBezTo>
                    <a:cubicBezTo>
                      <a:pt x="442" y="265"/>
                      <a:pt x="427" y="221"/>
                      <a:pt x="427" y="192"/>
                    </a:cubicBezTo>
                    <a:cubicBezTo>
                      <a:pt x="471" y="192"/>
                      <a:pt x="516" y="177"/>
                      <a:pt x="545" y="162"/>
                    </a:cubicBezTo>
                    <a:close/>
                    <a:moveTo>
                      <a:pt x="516" y="133"/>
                    </a:moveTo>
                    <a:lnTo>
                      <a:pt x="516" y="133"/>
                    </a:lnTo>
                    <a:cubicBezTo>
                      <a:pt x="486" y="147"/>
                      <a:pt x="457" y="147"/>
                      <a:pt x="412" y="147"/>
                    </a:cubicBezTo>
                    <a:cubicBezTo>
                      <a:pt x="412" y="118"/>
                      <a:pt x="398" y="89"/>
                      <a:pt x="383" y="59"/>
                    </a:cubicBezTo>
                    <a:cubicBezTo>
                      <a:pt x="442" y="59"/>
                      <a:pt x="486" y="89"/>
                      <a:pt x="516" y="133"/>
                    </a:cubicBezTo>
                    <a:close/>
                    <a:moveTo>
                      <a:pt x="236" y="294"/>
                    </a:moveTo>
                    <a:lnTo>
                      <a:pt x="236" y="294"/>
                    </a:lnTo>
                    <a:cubicBezTo>
                      <a:pt x="236" y="265"/>
                      <a:pt x="251" y="236"/>
                      <a:pt x="251" y="192"/>
                    </a:cubicBezTo>
                    <a:cubicBezTo>
                      <a:pt x="280" y="206"/>
                      <a:pt x="295" y="206"/>
                      <a:pt x="324" y="206"/>
                    </a:cubicBezTo>
                    <a:cubicBezTo>
                      <a:pt x="339" y="206"/>
                      <a:pt x="369" y="206"/>
                      <a:pt x="383" y="192"/>
                    </a:cubicBezTo>
                    <a:cubicBezTo>
                      <a:pt x="398" y="236"/>
                      <a:pt x="398" y="265"/>
                      <a:pt x="398" y="294"/>
                    </a:cubicBezTo>
                    <a:lnTo>
                      <a:pt x="236" y="294"/>
                    </a:lnTo>
                    <a:close/>
                    <a:moveTo>
                      <a:pt x="398" y="339"/>
                    </a:moveTo>
                    <a:lnTo>
                      <a:pt x="398" y="339"/>
                    </a:lnTo>
                    <a:cubicBezTo>
                      <a:pt x="398" y="368"/>
                      <a:pt x="398" y="412"/>
                      <a:pt x="383" y="442"/>
                    </a:cubicBezTo>
                    <a:cubicBezTo>
                      <a:pt x="369" y="442"/>
                      <a:pt x="339" y="442"/>
                      <a:pt x="324" y="442"/>
                    </a:cubicBezTo>
                    <a:cubicBezTo>
                      <a:pt x="295" y="442"/>
                      <a:pt x="280" y="442"/>
                      <a:pt x="251" y="442"/>
                    </a:cubicBezTo>
                    <a:cubicBezTo>
                      <a:pt x="251" y="412"/>
                      <a:pt x="236" y="368"/>
                      <a:pt x="236" y="339"/>
                    </a:cubicBezTo>
                    <a:lnTo>
                      <a:pt x="398" y="339"/>
                    </a:lnTo>
                    <a:close/>
                    <a:moveTo>
                      <a:pt x="295" y="44"/>
                    </a:moveTo>
                    <a:lnTo>
                      <a:pt x="295" y="44"/>
                    </a:lnTo>
                    <a:cubicBezTo>
                      <a:pt x="310" y="44"/>
                      <a:pt x="310" y="44"/>
                      <a:pt x="324" y="44"/>
                    </a:cubicBezTo>
                    <a:lnTo>
                      <a:pt x="339" y="44"/>
                    </a:lnTo>
                    <a:cubicBezTo>
                      <a:pt x="354" y="74"/>
                      <a:pt x="369" y="118"/>
                      <a:pt x="383" y="162"/>
                    </a:cubicBezTo>
                    <a:cubicBezTo>
                      <a:pt x="354" y="162"/>
                      <a:pt x="339" y="162"/>
                      <a:pt x="324" y="162"/>
                    </a:cubicBezTo>
                    <a:cubicBezTo>
                      <a:pt x="295" y="162"/>
                      <a:pt x="280" y="162"/>
                      <a:pt x="265" y="162"/>
                    </a:cubicBezTo>
                    <a:cubicBezTo>
                      <a:pt x="265" y="118"/>
                      <a:pt x="280" y="74"/>
                      <a:pt x="295" y="44"/>
                    </a:cubicBezTo>
                    <a:close/>
                    <a:moveTo>
                      <a:pt x="251" y="59"/>
                    </a:moveTo>
                    <a:lnTo>
                      <a:pt x="251" y="59"/>
                    </a:lnTo>
                    <a:cubicBezTo>
                      <a:pt x="236" y="89"/>
                      <a:pt x="221" y="118"/>
                      <a:pt x="221" y="147"/>
                    </a:cubicBezTo>
                    <a:cubicBezTo>
                      <a:pt x="192" y="147"/>
                      <a:pt x="148" y="147"/>
                      <a:pt x="118" y="133"/>
                    </a:cubicBezTo>
                    <a:cubicBezTo>
                      <a:pt x="148" y="89"/>
                      <a:pt x="207" y="59"/>
                      <a:pt x="251" y="59"/>
                    </a:cubicBezTo>
                    <a:close/>
                    <a:moveTo>
                      <a:pt x="89" y="162"/>
                    </a:moveTo>
                    <a:lnTo>
                      <a:pt x="89" y="162"/>
                    </a:lnTo>
                    <a:cubicBezTo>
                      <a:pt x="133" y="177"/>
                      <a:pt x="177" y="192"/>
                      <a:pt x="207" y="192"/>
                    </a:cubicBezTo>
                    <a:cubicBezTo>
                      <a:pt x="207" y="221"/>
                      <a:pt x="207" y="265"/>
                      <a:pt x="207" y="294"/>
                    </a:cubicBezTo>
                    <a:cubicBezTo>
                      <a:pt x="44" y="294"/>
                      <a:pt x="44" y="294"/>
                      <a:pt x="44" y="294"/>
                    </a:cubicBezTo>
                    <a:cubicBezTo>
                      <a:pt x="44" y="251"/>
                      <a:pt x="59" y="206"/>
                      <a:pt x="89" y="162"/>
                    </a:cubicBezTo>
                    <a:close/>
                    <a:moveTo>
                      <a:pt x="89" y="471"/>
                    </a:moveTo>
                    <a:lnTo>
                      <a:pt x="89" y="471"/>
                    </a:lnTo>
                    <a:cubicBezTo>
                      <a:pt x="59" y="427"/>
                      <a:pt x="44" y="383"/>
                      <a:pt x="44" y="339"/>
                    </a:cubicBezTo>
                    <a:cubicBezTo>
                      <a:pt x="207" y="339"/>
                      <a:pt x="207" y="339"/>
                      <a:pt x="207" y="339"/>
                    </a:cubicBezTo>
                    <a:cubicBezTo>
                      <a:pt x="207" y="368"/>
                      <a:pt x="207" y="412"/>
                      <a:pt x="207" y="442"/>
                    </a:cubicBezTo>
                    <a:cubicBezTo>
                      <a:pt x="177" y="457"/>
                      <a:pt x="133" y="457"/>
                      <a:pt x="89" y="471"/>
                    </a:cubicBezTo>
                    <a:close/>
                    <a:moveTo>
                      <a:pt x="118" y="501"/>
                    </a:moveTo>
                    <a:lnTo>
                      <a:pt x="118" y="501"/>
                    </a:lnTo>
                    <a:cubicBezTo>
                      <a:pt x="148" y="501"/>
                      <a:pt x="192" y="486"/>
                      <a:pt x="221" y="486"/>
                    </a:cubicBezTo>
                    <a:cubicBezTo>
                      <a:pt x="221" y="515"/>
                      <a:pt x="236" y="560"/>
                      <a:pt x="251" y="589"/>
                    </a:cubicBezTo>
                    <a:cubicBezTo>
                      <a:pt x="207" y="574"/>
                      <a:pt x="148" y="545"/>
                      <a:pt x="118" y="501"/>
                    </a:cubicBezTo>
                    <a:close/>
                    <a:moveTo>
                      <a:pt x="339" y="589"/>
                    </a:moveTo>
                    <a:lnTo>
                      <a:pt x="339" y="589"/>
                    </a:lnTo>
                    <a:lnTo>
                      <a:pt x="324" y="589"/>
                    </a:lnTo>
                    <a:cubicBezTo>
                      <a:pt x="310" y="589"/>
                      <a:pt x="310" y="589"/>
                      <a:pt x="295" y="589"/>
                    </a:cubicBezTo>
                    <a:cubicBezTo>
                      <a:pt x="280" y="560"/>
                      <a:pt x="265" y="515"/>
                      <a:pt x="265" y="471"/>
                    </a:cubicBezTo>
                    <a:cubicBezTo>
                      <a:pt x="280" y="471"/>
                      <a:pt x="295" y="471"/>
                      <a:pt x="324" y="471"/>
                    </a:cubicBezTo>
                    <a:cubicBezTo>
                      <a:pt x="339" y="471"/>
                      <a:pt x="354" y="471"/>
                      <a:pt x="383" y="471"/>
                    </a:cubicBezTo>
                    <a:cubicBezTo>
                      <a:pt x="369" y="515"/>
                      <a:pt x="354" y="560"/>
                      <a:pt x="339" y="589"/>
                    </a:cubicBezTo>
                    <a:close/>
                    <a:moveTo>
                      <a:pt x="383" y="589"/>
                    </a:moveTo>
                    <a:lnTo>
                      <a:pt x="383" y="589"/>
                    </a:lnTo>
                    <a:cubicBezTo>
                      <a:pt x="398" y="560"/>
                      <a:pt x="412" y="515"/>
                      <a:pt x="412" y="486"/>
                    </a:cubicBezTo>
                    <a:cubicBezTo>
                      <a:pt x="457" y="486"/>
                      <a:pt x="486" y="501"/>
                      <a:pt x="516" y="501"/>
                    </a:cubicBezTo>
                    <a:cubicBezTo>
                      <a:pt x="486" y="545"/>
                      <a:pt x="442" y="574"/>
                      <a:pt x="383" y="589"/>
                    </a:cubicBezTo>
                    <a:close/>
                    <a:moveTo>
                      <a:pt x="545" y="471"/>
                    </a:moveTo>
                    <a:lnTo>
                      <a:pt x="545" y="471"/>
                    </a:lnTo>
                    <a:cubicBezTo>
                      <a:pt x="516" y="457"/>
                      <a:pt x="471" y="457"/>
                      <a:pt x="427" y="442"/>
                    </a:cubicBezTo>
                    <a:cubicBezTo>
                      <a:pt x="427" y="412"/>
                      <a:pt x="442" y="368"/>
                      <a:pt x="442" y="339"/>
                    </a:cubicBezTo>
                    <a:cubicBezTo>
                      <a:pt x="589" y="339"/>
                      <a:pt x="589" y="339"/>
                      <a:pt x="589" y="339"/>
                    </a:cubicBezTo>
                    <a:cubicBezTo>
                      <a:pt x="589" y="383"/>
                      <a:pt x="574" y="427"/>
                      <a:pt x="545" y="471"/>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grpSp>
        <p:grpSp>
          <p:nvGrpSpPr>
            <p:cNvPr id="98" name="组合 97"/>
            <p:cNvGrpSpPr/>
            <p:nvPr/>
          </p:nvGrpSpPr>
          <p:grpSpPr>
            <a:xfrm>
              <a:off x="8763635" y="3150035"/>
              <a:ext cx="1064774" cy="1064774"/>
              <a:chOff x="7687980" y="4658550"/>
              <a:chExt cx="685800" cy="685800"/>
            </a:xfrm>
          </p:grpSpPr>
          <p:sp>
            <p:nvSpPr>
              <p:cNvPr id="99" name="椭圆 98"/>
              <p:cNvSpPr/>
              <p:nvPr/>
            </p:nvSpPr>
            <p:spPr>
              <a:xfrm>
                <a:off x="7687980" y="4658550"/>
                <a:ext cx="685800" cy="685800"/>
              </a:xfrm>
              <a:prstGeom prst="ellipse">
                <a:avLst/>
              </a:prstGeom>
              <a:gradFill>
                <a:gsLst>
                  <a:gs pos="0">
                    <a:srgbClr val="3E7886"/>
                  </a:gs>
                  <a:gs pos="100000">
                    <a:srgbClr val="2D5761"/>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Freeform 81"/>
              <p:cNvSpPr>
                <a:spLocks noChangeArrowheads="1"/>
              </p:cNvSpPr>
              <p:nvPr/>
            </p:nvSpPr>
            <p:spPr bwMode="auto">
              <a:xfrm>
                <a:off x="7844907" y="4863114"/>
                <a:ext cx="371946" cy="285600"/>
              </a:xfrm>
              <a:custGeom>
                <a:avLst/>
                <a:gdLst>
                  <a:gd name="T0" fmla="*/ 131975 w 619"/>
                  <a:gd name="T1" fmla="*/ 79795 h 472"/>
                  <a:gd name="T2" fmla="*/ 131975 w 619"/>
                  <a:gd name="T3" fmla="*/ 79795 h 472"/>
                  <a:gd name="T4" fmla="*/ 105437 w 619"/>
                  <a:gd name="T5" fmla="*/ 79795 h 472"/>
                  <a:gd name="T6" fmla="*/ 116196 w 619"/>
                  <a:gd name="T7" fmla="*/ 48021 h 472"/>
                  <a:gd name="T8" fmla="*/ 110816 w 619"/>
                  <a:gd name="T9" fmla="*/ 42605 h 472"/>
                  <a:gd name="T10" fmla="*/ 100416 w 619"/>
                  <a:gd name="T11" fmla="*/ 42605 h 472"/>
                  <a:gd name="T12" fmla="*/ 84278 w 619"/>
                  <a:gd name="T13" fmla="*/ 85211 h 472"/>
                  <a:gd name="T14" fmla="*/ 84278 w 619"/>
                  <a:gd name="T15" fmla="*/ 90626 h 472"/>
                  <a:gd name="T16" fmla="*/ 89657 w 619"/>
                  <a:gd name="T17" fmla="*/ 95681 h 472"/>
                  <a:gd name="T18" fmla="*/ 121575 w 619"/>
                  <a:gd name="T19" fmla="*/ 95681 h 472"/>
                  <a:gd name="T20" fmla="*/ 105437 w 619"/>
                  <a:gd name="T21" fmla="*/ 127455 h 472"/>
                  <a:gd name="T22" fmla="*/ 105437 w 619"/>
                  <a:gd name="T23" fmla="*/ 138287 h 472"/>
                  <a:gd name="T24" fmla="*/ 116196 w 619"/>
                  <a:gd name="T25" fmla="*/ 133232 h 472"/>
                  <a:gd name="T26" fmla="*/ 136996 w 619"/>
                  <a:gd name="T27" fmla="*/ 85211 h 472"/>
                  <a:gd name="T28" fmla="*/ 131975 w 619"/>
                  <a:gd name="T29" fmla="*/ 79795 h 472"/>
                  <a:gd name="T30" fmla="*/ 158155 w 619"/>
                  <a:gd name="T31" fmla="*/ 37189 h 472"/>
                  <a:gd name="T32" fmla="*/ 158155 w 619"/>
                  <a:gd name="T33" fmla="*/ 37189 h 472"/>
                  <a:gd name="T34" fmla="*/ 105437 w 619"/>
                  <a:gd name="T35" fmla="*/ 0 h 472"/>
                  <a:gd name="T36" fmla="*/ 42318 w 619"/>
                  <a:gd name="T37" fmla="*/ 58492 h 472"/>
                  <a:gd name="T38" fmla="*/ 0 w 619"/>
                  <a:gd name="T39" fmla="*/ 116984 h 472"/>
                  <a:gd name="T40" fmla="*/ 52718 w 619"/>
                  <a:gd name="T41" fmla="*/ 170060 h 472"/>
                  <a:gd name="T42" fmla="*/ 153134 w 619"/>
                  <a:gd name="T43" fmla="*/ 170060 h 472"/>
                  <a:gd name="T44" fmla="*/ 221632 w 619"/>
                  <a:gd name="T45" fmla="*/ 106513 h 472"/>
                  <a:gd name="T46" fmla="*/ 158155 w 619"/>
                  <a:gd name="T47" fmla="*/ 37189 h 472"/>
                  <a:gd name="T48" fmla="*/ 153134 w 619"/>
                  <a:gd name="T49" fmla="*/ 159589 h 472"/>
                  <a:gd name="T50" fmla="*/ 153134 w 619"/>
                  <a:gd name="T51" fmla="*/ 159589 h 472"/>
                  <a:gd name="T52" fmla="*/ 52718 w 619"/>
                  <a:gd name="T53" fmla="*/ 159589 h 472"/>
                  <a:gd name="T54" fmla="*/ 10400 w 619"/>
                  <a:gd name="T55" fmla="*/ 116984 h 472"/>
                  <a:gd name="T56" fmla="*/ 52718 w 619"/>
                  <a:gd name="T57" fmla="*/ 74379 h 472"/>
                  <a:gd name="T58" fmla="*/ 105437 w 619"/>
                  <a:gd name="T59" fmla="*/ 15887 h 472"/>
                  <a:gd name="T60" fmla="*/ 147755 w 619"/>
                  <a:gd name="T61" fmla="*/ 53437 h 472"/>
                  <a:gd name="T62" fmla="*/ 211232 w 619"/>
                  <a:gd name="T63" fmla="*/ 101097 h 472"/>
                  <a:gd name="T64" fmla="*/ 153134 w 619"/>
                  <a:gd name="T65" fmla="*/ 159589 h 47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619" h="472">
                    <a:moveTo>
                      <a:pt x="368" y="221"/>
                    </a:moveTo>
                    <a:lnTo>
                      <a:pt x="368" y="221"/>
                    </a:lnTo>
                    <a:cubicBezTo>
                      <a:pt x="294" y="221"/>
                      <a:pt x="294" y="221"/>
                      <a:pt x="294" y="221"/>
                    </a:cubicBezTo>
                    <a:cubicBezTo>
                      <a:pt x="324" y="133"/>
                      <a:pt x="324" y="133"/>
                      <a:pt x="324" y="133"/>
                    </a:cubicBezTo>
                    <a:cubicBezTo>
                      <a:pt x="324" y="133"/>
                      <a:pt x="324" y="118"/>
                      <a:pt x="309" y="118"/>
                    </a:cubicBezTo>
                    <a:cubicBezTo>
                      <a:pt x="294" y="103"/>
                      <a:pt x="294" y="118"/>
                      <a:pt x="280" y="118"/>
                    </a:cubicBezTo>
                    <a:cubicBezTo>
                      <a:pt x="235" y="236"/>
                      <a:pt x="235" y="236"/>
                      <a:pt x="235" y="236"/>
                    </a:cubicBezTo>
                    <a:lnTo>
                      <a:pt x="235" y="251"/>
                    </a:lnTo>
                    <a:lnTo>
                      <a:pt x="250" y="265"/>
                    </a:lnTo>
                    <a:cubicBezTo>
                      <a:pt x="339" y="265"/>
                      <a:pt x="339" y="265"/>
                      <a:pt x="339" y="265"/>
                    </a:cubicBezTo>
                    <a:cubicBezTo>
                      <a:pt x="294" y="353"/>
                      <a:pt x="294" y="353"/>
                      <a:pt x="294" y="353"/>
                    </a:cubicBezTo>
                    <a:cubicBezTo>
                      <a:pt x="280" y="353"/>
                      <a:pt x="294" y="369"/>
                      <a:pt x="294" y="383"/>
                    </a:cubicBezTo>
                    <a:cubicBezTo>
                      <a:pt x="309" y="383"/>
                      <a:pt x="324" y="383"/>
                      <a:pt x="324" y="369"/>
                    </a:cubicBezTo>
                    <a:cubicBezTo>
                      <a:pt x="324" y="369"/>
                      <a:pt x="382" y="251"/>
                      <a:pt x="382" y="236"/>
                    </a:cubicBezTo>
                    <a:cubicBezTo>
                      <a:pt x="382" y="236"/>
                      <a:pt x="382" y="221"/>
                      <a:pt x="368" y="221"/>
                    </a:cubicBezTo>
                    <a:close/>
                    <a:moveTo>
                      <a:pt x="441" y="103"/>
                    </a:moveTo>
                    <a:lnTo>
                      <a:pt x="441" y="103"/>
                    </a:lnTo>
                    <a:cubicBezTo>
                      <a:pt x="412" y="44"/>
                      <a:pt x="353" y="0"/>
                      <a:pt x="294" y="0"/>
                    </a:cubicBezTo>
                    <a:cubicBezTo>
                      <a:pt x="191" y="0"/>
                      <a:pt x="118" y="74"/>
                      <a:pt x="118" y="162"/>
                    </a:cubicBezTo>
                    <a:cubicBezTo>
                      <a:pt x="44" y="192"/>
                      <a:pt x="0" y="251"/>
                      <a:pt x="0" y="324"/>
                    </a:cubicBezTo>
                    <a:cubicBezTo>
                      <a:pt x="0" y="398"/>
                      <a:pt x="59" y="471"/>
                      <a:pt x="147" y="471"/>
                    </a:cubicBezTo>
                    <a:lnTo>
                      <a:pt x="427" y="471"/>
                    </a:lnTo>
                    <a:cubicBezTo>
                      <a:pt x="530" y="471"/>
                      <a:pt x="618" y="398"/>
                      <a:pt x="618" y="295"/>
                    </a:cubicBezTo>
                    <a:cubicBezTo>
                      <a:pt x="618" y="192"/>
                      <a:pt x="544" y="103"/>
                      <a:pt x="441" y="103"/>
                    </a:cubicBezTo>
                    <a:close/>
                    <a:moveTo>
                      <a:pt x="427" y="442"/>
                    </a:moveTo>
                    <a:lnTo>
                      <a:pt x="427" y="442"/>
                    </a:lnTo>
                    <a:lnTo>
                      <a:pt x="147" y="442"/>
                    </a:lnTo>
                    <a:cubicBezTo>
                      <a:pt x="147" y="442"/>
                      <a:pt x="29" y="427"/>
                      <a:pt x="29" y="324"/>
                    </a:cubicBezTo>
                    <a:cubicBezTo>
                      <a:pt x="29" y="265"/>
                      <a:pt x="88" y="206"/>
                      <a:pt x="147" y="206"/>
                    </a:cubicBezTo>
                    <a:cubicBezTo>
                      <a:pt x="147" y="118"/>
                      <a:pt x="206" y="44"/>
                      <a:pt x="294" y="44"/>
                    </a:cubicBezTo>
                    <a:cubicBezTo>
                      <a:pt x="353" y="44"/>
                      <a:pt x="397" y="89"/>
                      <a:pt x="412" y="148"/>
                    </a:cubicBezTo>
                    <a:cubicBezTo>
                      <a:pt x="515" y="133"/>
                      <a:pt x="574" y="221"/>
                      <a:pt x="589" y="280"/>
                    </a:cubicBezTo>
                    <a:cubicBezTo>
                      <a:pt x="589" y="369"/>
                      <a:pt x="500" y="442"/>
                      <a:pt x="427" y="442"/>
                    </a:cubicBezTo>
                    <a:close/>
                  </a:path>
                </a:pathLst>
              </a:custGeom>
              <a:solidFill>
                <a:srgbClr val="FFFFFF"/>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grpSp>
        <p:grpSp>
          <p:nvGrpSpPr>
            <p:cNvPr id="108" name="组合 107"/>
            <p:cNvGrpSpPr/>
            <p:nvPr/>
          </p:nvGrpSpPr>
          <p:grpSpPr>
            <a:xfrm>
              <a:off x="4783080" y="2581233"/>
              <a:ext cx="1064774" cy="1064774"/>
              <a:chOff x="4402921" y="4943624"/>
              <a:chExt cx="685800" cy="685800"/>
            </a:xfrm>
          </p:grpSpPr>
          <p:sp>
            <p:nvSpPr>
              <p:cNvPr id="109" name="椭圆 108"/>
              <p:cNvSpPr/>
              <p:nvPr/>
            </p:nvSpPr>
            <p:spPr>
              <a:xfrm>
                <a:off x="4402921" y="4943624"/>
                <a:ext cx="685800" cy="685800"/>
              </a:xfrm>
              <a:prstGeom prst="ellipse">
                <a:avLst/>
              </a:prstGeom>
              <a:gradFill>
                <a:gsLst>
                  <a:gs pos="0">
                    <a:schemeClr val="bg1">
                      <a:lumMod val="95000"/>
                    </a:schemeClr>
                  </a:gs>
                  <a:gs pos="100000">
                    <a:schemeClr val="bg1">
                      <a:lumMod val="75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Freeform 159"/>
              <p:cNvSpPr>
                <a:spLocks noChangeArrowheads="1"/>
              </p:cNvSpPr>
              <p:nvPr/>
            </p:nvSpPr>
            <p:spPr bwMode="auto">
              <a:xfrm>
                <a:off x="4610173" y="5088773"/>
                <a:ext cx="383016" cy="371946"/>
              </a:xfrm>
              <a:custGeom>
                <a:avLst/>
                <a:gdLst>
                  <a:gd name="T0" fmla="*/ 63820 w 634"/>
                  <a:gd name="T1" fmla="*/ 68484 h 619"/>
                  <a:gd name="T2" fmla="*/ 63820 w 634"/>
                  <a:gd name="T3" fmla="*/ 68484 h 619"/>
                  <a:gd name="T4" fmla="*/ 58411 w 634"/>
                  <a:gd name="T5" fmla="*/ 73504 h 619"/>
                  <a:gd name="T6" fmla="*/ 58411 w 634"/>
                  <a:gd name="T7" fmla="*/ 147724 h 619"/>
                  <a:gd name="T8" fmla="*/ 63820 w 634"/>
                  <a:gd name="T9" fmla="*/ 152744 h 619"/>
                  <a:gd name="T10" fmla="*/ 74637 w 634"/>
                  <a:gd name="T11" fmla="*/ 147724 h 619"/>
                  <a:gd name="T12" fmla="*/ 74637 w 634"/>
                  <a:gd name="T13" fmla="*/ 73504 h 619"/>
                  <a:gd name="T14" fmla="*/ 63820 w 634"/>
                  <a:gd name="T15" fmla="*/ 68484 h 619"/>
                  <a:gd name="T16" fmla="*/ 122231 w 634"/>
                  <a:gd name="T17" fmla="*/ 89639 h 619"/>
                  <a:gd name="T18" fmla="*/ 122231 w 634"/>
                  <a:gd name="T19" fmla="*/ 89639 h 619"/>
                  <a:gd name="T20" fmla="*/ 116822 w 634"/>
                  <a:gd name="T21" fmla="*/ 94658 h 619"/>
                  <a:gd name="T22" fmla="*/ 116822 w 634"/>
                  <a:gd name="T23" fmla="*/ 136968 h 619"/>
                  <a:gd name="T24" fmla="*/ 122231 w 634"/>
                  <a:gd name="T25" fmla="*/ 147724 h 619"/>
                  <a:gd name="T26" fmla="*/ 127639 w 634"/>
                  <a:gd name="T27" fmla="*/ 136968 h 619"/>
                  <a:gd name="T28" fmla="*/ 127639 w 634"/>
                  <a:gd name="T29" fmla="*/ 94658 h 619"/>
                  <a:gd name="T30" fmla="*/ 122231 w 634"/>
                  <a:gd name="T31" fmla="*/ 89639 h 619"/>
                  <a:gd name="T32" fmla="*/ 169825 w 634"/>
                  <a:gd name="T33" fmla="*/ 0 h 619"/>
                  <a:gd name="T34" fmla="*/ 169825 w 634"/>
                  <a:gd name="T35" fmla="*/ 0 h 619"/>
                  <a:gd name="T36" fmla="*/ 116822 w 634"/>
                  <a:gd name="T37" fmla="*/ 41951 h 619"/>
                  <a:gd name="T38" fmla="*/ 58411 w 634"/>
                  <a:gd name="T39" fmla="*/ 20796 h 619"/>
                  <a:gd name="T40" fmla="*/ 0 w 634"/>
                  <a:gd name="T41" fmla="*/ 52707 h 619"/>
                  <a:gd name="T42" fmla="*/ 0 w 634"/>
                  <a:gd name="T43" fmla="*/ 221586 h 619"/>
                  <a:gd name="T44" fmla="*/ 58411 w 634"/>
                  <a:gd name="T45" fmla="*/ 190034 h 619"/>
                  <a:gd name="T46" fmla="*/ 116822 w 634"/>
                  <a:gd name="T47" fmla="*/ 210830 h 619"/>
                  <a:gd name="T48" fmla="*/ 169825 w 634"/>
                  <a:gd name="T49" fmla="*/ 168879 h 619"/>
                  <a:gd name="T50" fmla="*/ 228236 w 634"/>
                  <a:gd name="T51" fmla="*/ 210830 h 619"/>
                  <a:gd name="T52" fmla="*/ 228236 w 634"/>
                  <a:gd name="T53" fmla="*/ 41951 h 619"/>
                  <a:gd name="T54" fmla="*/ 169825 w 634"/>
                  <a:gd name="T55" fmla="*/ 0 h 619"/>
                  <a:gd name="T56" fmla="*/ 212372 w 634"/>
                  <a:gd name="T57" fmla="*/ 184655 h 619"/>
                  <a:gd name="T58" fmla="*/ 212372 w 634"/>
                  <a:gd name="T59" fmla="*/ 184655 h 619"/>
                  <a:gd name="T60" fmla="*/ 169825 w 634"/>
                  <a:gd name="T61" fmla="*/ 152744 h 619"/>
                  <a:gd name="T62" fmla="*/ 116822 w 634"/>
                  <a:gd name="T63" fmla="*/ 195053 h 619"/>
                  <a:gd name="T64" fmla="*/ 58411 w 634"/>
                  <a:gd name="T65" fmla="*/ 173899 h 619"/>
                  <a:gd name="T66" fmla="*/ 15865 w 634"/>
                  <a:gd name="T67" fmla="*/ 200432 h 619"/>
                  <a:gd name="T68" fmla="*/ 15865 w 634"/>
                  <a:gd name="T69" fmla="*/ 58086 h 619"/>
                  <a:gd name="T70" fmla="*/ 58411 w 634"/>
                  <a:gd name="T71" fmla="*/ 31553 h 619"/>
                  <a:gd name="T72" fmla="*/ 116822 w 634"/>
                  <a:gd name="T73" fmla="*/ 52707 h 619"/>
                  <a:gd name="T74" fmla="*/ 169825 w 634"/>
                  <a:gd name="T75" fmla="*/ 10398 h 619"/>
                  <a:gd name="T76" fmla="*/ 212372 w 634"/>
                  <a:gd name="T77" fmla="*/ 41951 h 619"/>
                  <a:gd name="T78" fmla="*/ 212372 w 634"/>
                  <a:gd name="T79" fmla="*/ 184655 h 619"/>
                  <a:gd name="T80" fmla="*/ 169825 w 634"/>
                  <a:gd name="T81" fmla="*/ 115813 h 619"/>
                  <a:gd name="T82" fmla="*/ 169825 w 634"/>
                  <a:gd name="T83" fmla="*/ 115813 h 619"/>
                  <a:gd name="T84" fmla="*/ 180642 w 634"/>
                  <a:gd name="T85" fmla="*/ 126570 h 619"/>
                  <a:gd name="T86" fmla="*/ 186051 w 634"/>
                  <a:gd name="T87" fmla="*/ 115813 h 619"/>
                  <a:gd name="T88" fmla="*/ 186051 w 634"/>
                  <a:gd name="T89" fmla="*/ 63106 h 619"/>
                  <a:gd name="T90" fmla="*/ 180642 w 634"/>
                  <a:gd name="T91" fmla="*/ 52707 h 619"/>
                  <a:gd name="T92" fmla="*/ 169825 w 634"/>
                  <a:gd name="T93" fmla="*/ 63106 h 619"/>
                  <a:gd name="T94" fmla="*/ 169825 w 634"/>
                  <a:gd name="T95" fmla="*/ 115813 h 619"/>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634" h="619">
                    <a:moveTo>
                      <a:pt x="177" y="191"/>
                    </a:moveTo>
                    <a:lnTo>
                      <a:pt x="177" y="191"/>
                    </a:lnTo>
                    <a:lnTo>
                      <a:pt x="162" y="205"/>
                    </a:lnTo>
                    <a:cubicBezTo>
                      <a:pt x="162" y="412"/>
                      <a:pt x="162" y="412"/>
                      <a:pt x="162" y="412"/>
                    </a:cubicBezTo>
                    <a:lnTo>
                      <a:pt x="177" y="426"/>
                    </a:lnTo>
                    <a:cubicBezTo>
                      <a:pt x="192" y="426"/>
                      <a:pt x="207" y="412"/>
                      <a:pt x="207" y="412"/>
                    </a:cubicBezTo>
                    <a:cubicBezTo>
                      <a:pt x="207" y="205"/>
                      <a:pt x="207" y="205"/>
                      <a:pt x="207" y="205"/>
                    </a:cubicBezTo>
                    <a:cubicBezTo>
                      <a:pt x="207" y="205"/>
                      <a:pt x="192" y="191"/>
                      <a:pt x="177" y="191"/>
                    </a:cubicBezTo>
                    <a:close/>
                    <a:moveTo>
                      <a:pt x="339" y="250"/>
                    </a:moveTo>
                    <a:lnTo>
                      <a:pt x="339" y="250"/>
                    </a:lnTo>
                    <a:cubicBezTo>
                      <a:pt x="324" y="250"/>
                      <a:pt x="324" y="264"/>
                      <a:pt x="324" y="264"/>
                    </a:cubicBezTo>
                    <a:cubicBezTo>
                      <a:pt x="324" y="382"/>
                      <a:pt x="324" y="382"/>
                      <a:pt x="324" y="382"/>
                    </a:cubicBezTo>
                    <a:cubicBezTo>
                      <a:pt x="324" y="397"/>
                      <a:pt x="324" y="412"/>
                      <a:pt x="339" y="412"/>
                    </a:cubicBezTo>
                    <a:cubicBezTo>
                      <a:pt x="354" y="412"/>
                      <a:pt x="354" y="397"/>
                      <a:pt x="354" y="382"/>
                    </a:cubicBezTo>
                    <a:cubicBezTo>
                      <a:pt x="354" y="264"/>
                      <a:pt x="354" y="264"/>
                      <a:pt x="354" y="264"/>
                    </a:cubicBezTo>
                    <a:cubicBezTo>
                      <a:pt x="354" y="264"/>
                      <a:pt x="354" y="250"/>
                      <a:pt x="339" y="250"/>
                    </a:cubicBezTo>
                    <a:close/>
                    <a:moveTo>
                      <a:pt x="471" y="0"/>
                    </a:moveTo>
                    <a:lnTo>
                      <a:pt x="471" y="0"/>
                    </a:lnTo>
                    <a:cubicBezTo>
                      <a:pt x="324" y="117"/>
                      <a:pt x="324" y="117"/>
                      <a:pt x="324" y="117"/>
                    </a:cubicBezTo>
                    <a:cubicBezTo>
                      <a:pt x="162" y="58"/>
                      <a:pt x="162" y="58"/>
                      <a:pt x="162" y="58"/>
                    </a:cubicBezTo>
                    <a:cubicBezTo>
                      <a:pt x="0" y="147"/>
                      <a:pt x="0" y="147"/>
                      <a:pt x="0" y="147"/>
                    </a:cubicBezTo>
                    <a:cubicBezTo>
                      <a:pt x="0" y="618"/>
                      <a:pt x="0" y="618"/>
                      <a:pt x="0" y="618"/>
                    </a:cubicBezTo>
                    <a:cubicBezTo>
                      <a:pt x="162" y="530"/>
                      <a:pt x="162" y="530"/>
                      <a:pt x="162" y="530"/>
                    </a:cubicBezTo>
                    <a:cubicBezTo>
                      <a:pt x="324" y="588"/>
                      <a:pt x="324" y="588"/>
                      <a:pt x="324" y="588"/>
                    </a:cubicBezTo>
                    <a:cubicBezTo>
                      <a:pt x="471" y="471"/>
                      <a:pt x="471" y="471"/>
                      <a:pt x="471" y="471"/>
                    </a:cubicBezTo>
                    <a:cubicBezTo>
                      <a:pt x="633" y="588"/>
                      <a:pt x="633" y="588"/>
                      <a:pt x="633" y="588"/>
                    </a:cubicBezTo>
                    <a:cubicBezTo>
                      <a:pt x="633" y="117"/>
                      <a:pt x="633" y="117"/>
                      <a:pt x="633" y="117"/>
                    </a:cubicBezTo>
                    <a:lnTo>
                      <a:pt x="471" y="0"/>
                    </a:lnTo>
                    <a:close/>
                    <a:moveTo>
                      <a:pt x="589" y="515"/>
                    </a:moveTo>
                    <a:lnTo>
                      <a:pt x="589" y="515"/>
                    </a:lnTo>
                    <a:cubicBezTo>
                      <a:pt x="471" y="426"/>
                      <a:pt x="471" y="426"/>
                      <a:pt x="471" y="426"/>
                    </a:cubicBezTo>
                    <a:cubicBezTo>
                      <a:pt x="324" y="544"/>
                      <a:pt x="324" y="544"/>
                      <a:pt x="324" y="544"/>
                    </a:cubicBezTo>
                    <a:cubicBezTo>
                      <a:pt x="162" y="485"/>
                      <a:pt x="162" y="485"/>
                      <a:pt x="162" y="485"/>
                    </a:cubicBezTo>
                    <a:cubicBezTo>
                      <a:pt x="44" y="559"/>
                      <a:pt x="44" y="559"/>
                      <a:pt x="44" y="559"/>
                    </a:cubicBezTo>
                    <a:cubicBezTo>
                      <a:pt x="44" y="162"/>
                      <a:pt x="44" y="162"/>
                      <a:pt x="44" y="162"/>
                    </a:cubicBezTo>
                    <a:cubicBezTo>
                      <a:pt x="162" y="88"/>
                      <a:pt x="162" y="88"/>
                      <a:pt x="162" y="88"/>
                    </a:cubicBezTo>
                    <a:cubicBezTo>
                      <a:pt x="324" y="147"/>
                      <a:pt x="324" y="147"/>
                      <a:pt x="324" y="147"/>
                    </a:cubicBezTo>
                    <a:cubicBezTo>
                      <a:pt x="471" y="29"/>
                      <a:pt x="471" y="29"/>
                      <a:pt x="471" y="29"/>
                    </a:cubicBezTo>
                    <a:cubicBezTo>
                      <a:pt x="589" y="117"/>
                      <a:pt x="589" y="117"/>
                      <a:pt x="589" y="117"/>
                    </a:cubicBezTo>
                    <a:lnTo>
                      <a:pt x="589" y="515"/>
                    </a:lnTo>
                    <a:close/>
                    <a:moveTo>
                      <a:pt x="471" y="323"/>
                    </a:moveTo>
                    <a:lnTo>
                      <a:pt x="471" y="323"/>
                    </a:lnTo>
                    <a:cubicBezTo>
                      <a:pt x="471" y="338"/>
                      <a:pt x="486" y="353"/>
                      <a:pt x="501" y="353"/>
                    </a:cubicBezTo>
                    <a:cubicBezTo>
                      <a:pt x="501" y="353"/>
                      <a:pt x="516" y="338"/>
                      <a:pt x="516" y="323"/>
                    </a:cubicBezTo>
                    <a:cubicBezTo>
                      <a:pt x="516" y="176"/>
                      <a:pt x="516" y="176"/>
                      <a:pt x="516" y="176"/>
                    </a:cubicBezTo>
                    <a:cubicBezTo>
                      <a:pt x="516" y="162"/>
                      <a:pt x="501" y="147"/>
                      <a:pt x="501" y="147"/>
                    </a:cubicBezTo>
                    <a:cubicBezTo>
                      <a:pt x="486" y="147"/>
                      <a:pt x="471" y="162"/>
                      <a:pt x="471" y="176"/>
                    </a:cubicBezTo>
                    <a:lnTo>
                      <a:pt x="471" y="323"/>
                    </a:lnTo>
                    <a:close/>
                  </a:path>
                </a:pathLst>
              </a:custGeom>
              <a:solidFill>
                <a:srgbClr val="595959"/>
              </a:solidFill>
              <a:ln>
                <a:noFill/>
              </a:ln>
              <a:effectLs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defRPr/>
                </a:pPr>
                <a:endParaRPr lang="zh-CN" altLang="en-US"/>
              </a:p>
            </p:txBody>
          </p:sp>
        </p:grpSp>
        <p:sp>
          <p:nvSpPr>
            <p:cNvPr id="114" name="文本框 113"/>
            <p:cNvSpPr txBox="1"/>
            <p:nvPr/>
          </p:nvSpPr>
          <p:spPr>
            <a:xfrm>
              <a:off x="1159962" y="2817550"/>
              <a:ext cx="1745773" cy="400110"/>
            </a:xfrm>
            <a:prstGeom prst="rect">
              <a:avLst/>
            </a:prstGeom>
            <a:noFill/>
          </p:spPr>
          <p:txBody>
            <a:bodyPr wrap="square" rtlCol="0">
              <a:spAutoFit/>
            </a:bodyPr>
            <a:lstStyle/>
            <a:p>
              <a:pPr algn="ctr"/>
              <a:r>
                <a:rPr lang="en-US" altLang="zh-CN" sz="2000" dirty="0">
                  <a:solidFill>
                    <a:srgbClr val="404040"/>
                  </a:solidFill>
                  <a:latin typeface="微软雅黑" panose="020B0503020204020204" pitchFamily="34" charset="-122"/>
                  <a:ea typeface="微软雅黑" panose="020B0503020204020204" pitchFamily="34" charset="-122"/>
                </a:rPr>
                <a:t>5</a:t>
              </a:r>
              <a:r>
                <a:rPr lang="zh-CN" altLang="en-US" sz="2000" dirty="0">
                  <a:solidFill>
                    <a:srgbClr val="404040"/>
                  </a:solidFill>
                  <a:latin typeface="微软雅黑" panose="020B0503020204020204" pitchFamily="34" charset="-122"/>
                  <a:ea typeface="微软雅黑" panose="020B0503020204020204" pitchFamily="34" charset="-122"/>
                </a:rPr>
                <a:t>倍交叉验证</a:t>
              </a:r>
            </a:p>
          </p:txBody>
        </p:sp>
        <p:sp>
          <p:nvSpPr>
            <p:cNvPr id="116" name="文本框 115"/>
            <p:cNvSpPr txBox="1"/>
            <p:nvPr/>
          </p:nvSpPr>
          <p:spPr>
            <a:xfrm>
              <a:off x="3723756" y="3934491"/>
              <a:ext cx="3588672" cy="461665"/>
            </a:xfrm>
            <a:prstGeom prst="rect">
              <a:avLst/>
            </a:prstGeom>
            <a:noFill/>
          </p:spPr>
          <p:txBody>
            <a:bodyPr wrap="square" rtlCol="0">
              <a:spAutoFit/>
            </a:bodyPr>
            <a:lstStyle/>
            <a:p>
              <a:pPr algn="ctr"/>
              <a:r>
                <a:rPr lang="zh-CN" altLang="en-US" sz="2400" dirty="0">
                  <a:solidFill>
                    <a:srgbClr val="404040"/>
                  </a:solidFill>
                  <a:latin typeface="微软雅黑" panose="020B0503020204020204" pitchFamily="34" charset="-122"/>
                  <a:ea typeface="微软雅黑" panose="020B0503020204020204" pitchFamily="34" charset="-122"/>
                </a:rPr>
                <a:t>数据预处理</a:t>
              </a:r>
            </a:p>
          </p:txBody>
        </p:sp>
        <p:sp>
          <p:nvSpPr>
            <p:cNvPr id="118" name="文本框 117"/>
            <p:cNvSpPr txBox="1"/>
            <p:nvPr/>
          </p:nvSpPr>
          <p:spPr>
            <a:xfrm>
              <a:off x="7465529" y="2393881"/>
              <a:ext cx="3982278" cy="461665"/>
            </a:xfrm>
            <a:prstGeom prst="rect">
              <a:avLst/>
            </a:prstGeom>
            <a:noFill/>
          </p:spPr>
          <p:txBody>
            <a:bodyPr wrap="square" rtlCol="0">
              <a:spAutoFit/>
            </a:bodyPr>
            <a:lstStyle/>
            <a:p>
              <a:r>
                <a:rPr lang="zh-CN" altLang="en-US" sz="2400" dirty="0">
                  <a:solidFill>
                    <a:srgbClr val="404040"/>
                  </a:solidFill>
                  <a:latin typeface="微软雅黑" panose="020B0503020204020204" pitchFamily="34" charset="-122"/>
                  <a:ea typeface="微软雅黑" panose="020B0503020204020204" pitchFamily="34" charset="-122"/>
                </a:rPr>
                <a:t>确定最佳的网络结构和参数</a:t>
              </a:r>
              <a:endParaRPr lang="en-US" altLang="zh-CN" sz="2400" dirty="0">
                <a:solidFill>
                  <a:srgbClr val="404040"/>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CDCFB571-011B-4F25-871D-D39D34E1AC0D}"/>
              </a:ext>
            </a:extLst>
          </p:cNvPr>
          <p:cNvSpPr txBox="1"/>
          <p:nvPr/>
        </p:nvSpPr>
        <p:spPr>
          <a:xfrm>
            <a:off x="4761234" y="3984181"/>
            <a:ext cx="3588672" cy="400110"/>
          </a:xfrm>
          <a:prstGeom prst="rect">
            <a:avLst/>
          </a:prstGeom>
          <a:noFill/>
        </p:spPr>
        <p:txBody>
          <a:bodyPr wrap="square" rtlCol="0">
            <a:spAutoFit/>
          </a:bodyPr>
          <a:lstStyle/>
          <a:p>
            <a:r>
              <a:rPr lang="zh-CN" altLang="en-US" sz="2000" dirty="0"/>
              <a:t>数据归一化</a:t>
            </a:r>
          </a:p>
        </p:txBody>
      </p:sp>
      <p:sp>
        <p:nvSpPr>
          <p:cNvPr id="5" name="文本框 4">
            <a:extLst>
              <a:ext uri="{FF2B5EF4-FFF2-40B4-BE49-F238E27FC236}">
                <a16:creationId xmlns:a16="http://schemas.microsoft.com/office/drawing/2014/main" id="{FCEB05DA-7118-45C6-98E9-BAF94DBC54B6}"/>
              </a:ext>
            </a:extLst>
          </p:cNvPr>
          <p:cNvSpPr txBox="1"/>
          <p:nvPr/>
        </p:nvSpPr>
        <p:spPr>
          <a:xfrm>
            <a:off x="7662332" y="3746729"/>
            <a:ext cx="3588671" cy="2215991"/>
          </a:xfrm>
          <a:prstGeom prst="rect">
            <a:avLst/>
          </a:prstGeom>
          <a:noFill/>
        </p:spPr>
        <p:txBody>
          <a:bodyPr wrap="square" rtlCol="0">
            <a:spAutoFit/>
          </a:bodyPr>
          <a:lstStyle/>
          <a:p>
            <a:r>
              <a:rPr lang="zh-CN" altLang="en-US" sz="2000" b="1" dirty="0"/>
              <a:t>结构</a:t>
            </a:r>
            <a:r>
              <a:rPr lang="zh-CN" altLang="en-US" sz="2000" dirty="0"/>
              <a:t>：</a:t>
            </a:r>
            <a:endParaRPr lang="en-US" altLang="zh-CN" sz="2000" dirty="0"/>
          </a:p>
          <a:p>
            <a:pPr algn="just"/>
            <a:r>
              <a:rPr lang="en-US" altLang="zh-CN" sz="2000" dirty="0"/>
              <a:t>         </a:t>
            </a:r>
            <a:r>
              <a:rPr lang="zh-CN" altLang="en-US" sz="2000" dirty="0"/>
              <a:t>输入数，隐藏层数和隐藏节点数，输出数</a:t>
            </a:r>
            <a:endParaRPr lang="en-US" altLang="zh-CN" sz="2000" dirty="0"/>
          </a:p>
          <a:p>
            <a:pPr algn="just"/>
            <a:endParaRPr lang="en-US" altLang="zh-CN" sz="2000" dirty="0"/>
          </a:p>
          <a:p>
            <a:r>
              <a:rPr lang="zh-CN" altLang="en-US" sz="2000" b="1" dirty="0"/>
              <a:t>参数</a:t>
            </a:r>
            <a:r>
              <a:rPr lang="zh-CN" altLang="en-US" sz="2000" dirty="0"/>
              <a:t>：</a:t>
            </a:r>
            <a:endParaRPr lang="en-US" altLang="zh-CN" sz="2000" dirty="0"/>
          </a:p>
          <a:p>
            <a:r>
              <a:rPr lang="en-US" altLang="zh-CN" sz="2000" dirty="0"/>
              <a:t>         </a:t>
            </a:r>
            <a:r>
              <a:rPr lang="zh-CN" altLang="en-US" sz="2000" dirty="0"/>
              <a:t>激活函数和学习率</a:t>
            </a:r>
            <a:endParaRPr lang="en-US" altLang="zh-CN" sz="2000" dirty="0"/>
          </a:p>
          <a:p>
            <a:endParaRPr lang="zh-CN" altLang="en-US" dirty="0"/>
          </a:p>
        </p:txBody>
      </p:sp>
      <p:sp>
        <p:nvSpPr>
          <p:cNvPr id="33" name="文本框 32">
            <a:extLst>
              <a:ext uri="{FF2B5EF4-FFF2-40B4-BE49-F238E27FC236}">
                <a16:creationId xmlns:a16="http://schemas.microsoft.com/office/drawing/2014/main" id="{A8477FA7-BC51-4C6D-8C11-31B5D096ADCB}"/>
              </a:ext>
            </a:extLst>
          </p:cNvPr>
          <p:cNvSpPr txBox="1"/>
          <p:nvPr/>
        </p:nvSpPr>
        <p:spPr>
          <a:xfrm>
            <a:off x="1301102" y="4107394"/>
            <a:ext cx="2190861" cy="400110"/>
          </a:xfrm>
          <a:prstGeom prst="rect">
            <a:avLst/>
          </a:prstGeom>
          <a:noFill/>
        </p:spPr>
        <p:txBody>
          <a:bodyPr wrap="square" rtlCol="0">
            <a:spAutoFit/>
          </a:bodyPr>
          <a:lstStyle/>
          <a:p>
            <a:r>
              <a:rPr lang="zh-CN" altLang="en-US" sz="2000" dirty="0"/>
              <a:t>避免过拟合</a:t>
            </a:r>
          </a:p>
        </p:txBody>
      </p:sp>
    </p:spTree>
    <p:extLst>
      <p:ext uri="{BB962C8B-B14F-4D97-AF65-F5344CB8AC3E}">
        <p14:creationId xmlns:p14="http://schemas.microsoft.com/office/powerpoint/2010/main" val="2978633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en-US" altLang="zh-CN" sz="3200" b="1" dirty="0">
                <a:solidFill>
                  <a:schemeClr val="bg1"/>
                </a:solidFill>
              </a:rPr>
              <a:t>5</a:t>
            </a:r>
            <a:r>
              <a:rPr lang="zh-CN" altLang="en-US" sz="3200" b="1" dirty="0">
                <a:solidFill>
                  <a:schemeClr val="bg1"/>
                </a:solidFill>
              </a:rPr>
              <a:t>倍交叉检验</a:t>
            </a:r>
          </a:p>
        </p:txBody>
      </p:sp>
      <p:pic>
        <p:nvPicPr>
          <p:cNvPr id="5" name="图片 4">
            <a:extLst>
              <a:ext uri="{FF2B5EF4-FFF2-40B4-BE49-F238E27FC236}">
                <a16:creationId xmlns:a16="http://schemas.microsoft.com/office/drawing/2014/main" id="{DEDC96E1-1AFC-4E61-A190-B3B8A422B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3103" y="1998933"/>
            <a:ext cx="9154027" cy="2811434"/>
          </a:xfrm>
          <a:prstGeom prst="rect">
            <a:avLst/>
          </a:prstGeom>
        </p:spPr>
      </p:pic>
    </p:spTree>
    <p:extLst>
      <p:ext uri="{BB962C8B-B14F-4D97-AF65-F5344CB8AC3E}">
        <p14:creationId xmlns:p14="http://schemas.microsoft.com/office/powerpoint/2010/main" val="14008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数据预处理</a:t>
            </a:r>
          </a:p>
        </p:txBody>
      </p:sp>
      <p:sp>
        <p:nvSpPr>
          <p:cNvPr id="3" name="文本框 2">
            <a:extLst>
              <a:ext uri="{FF2B5EF4-FFF2-40B4-BE49-F238E27FC236}">
                <a16:creationId xmlns:a16="http://schemas.microsoft.com/office/drawing/2014/main" id="{0F307F59-00F2-4A6A-977D-F810DD290D63}"/>
              </a:ext>
            </a:extLst>
          </p:cNvPr>
          <p:cNvSpPr txBox="1"/>
          <p:nvPr/>
        </p:nvSpPr>
        <p:spPr>
          <a:xfrm>
            <a:off x="616226" y="1225689"/>
            <a:ext cx="10724322" cy="4339650"/>
          </a:xfrm>
          <a:prstGeom prst="rect">
            <a:avLst/>
          </a:prstGeom>
          <a:noFill/>
        </p:spPr>
        <p:txBody>
          <a:bodyPr wrap="square" rtlCol="0">
            <a:spAutoFit/>
          </a:bodyPr>
          <a:lstStyle/>
          <a:p>
            <a:r>
              <a:rPr lang="zh-CN" altLang="en-US" sz="2400" b="1" dirty="0">
                <a:solidFill>
                  <a:srgbClr val="0070C0"/>
                </a:solidFill>
              </a:rPr>
              <a:t>数据标准化</a:t>
            </a:r>
            <a:r>
              <a:rPr lang="zh-CN" altLang="en-US" sz="2400" b="1" dirty="0"/>
              <a:t>：</a:t>
            </a:r>
            <a:r>
              <a:rPr lang="zh-CN" altLang="en-US" sz="2400" dirty="0"/>
              <a:t>可以减少网络错误，加快学习过程</a:t>
            </a:r>
            <a:endParaRPr lang="en-US" altLang="zh-CN" sz="2400" dirty="0"/>
          </a:p>
          <a:p>
            <a:endParaRPr lang="en-US" altLang="zh-CN" sz="2400" dirty="0"/>
          </a:p>
          <a:p>
            <a:r>
              <a:rPr lang="zh-CN" altLang="en-US" sz="2400" b="1" dirty="0">
                <a:solidFill>
                  <a:srgbClr val="0070C0"/>
                </a:solidFill>
              </a:rPr>
              <a:t>常用的标准化后的数据范围</a:t>
            </a:r>
            <a:r>
              <a:rPr lang="zh-CN" altLang="en-US" sz="2400" dirty="0"/>
              <a:t>：</a:t>
            </a:r>
            <a:r>
              <a:rPr lang="en-US" altLang="zh-CN" sz="2400" dirty="0"/>
              <a:t>0-1</a:t>
            </a:r>
            <a:r>
              <a:rPr lang="zh-CN" altLang="en-US" sz="2400" dirty="0"/>
              <a:t>，</a:t>
            </a:r>
            <a:r>
              <a:rPr lang="en-US" altLang="zh-CN" sz="2400" dirty="0"/>
              <a:t>0.1-0.9</a:t>
            </a:r>
            <a:r>
              <a:rPr lang="zh-CN" altLang="en-US" sz="2400" dirty="0"/>
              <a:t>，</a:t>
            </a:r>
            <a:r>
              <a:rPr lang="en-US" altLang="zh-CN" sz="2400" dirty="0"/>
              <a:t>0.05-1</a:t>
            </a:r>
            <a:r>
              <a:rPr lang="zh-CN" altLang="en-US" sz="2400" dirty="0"/>
              <a:t>，</a:t>
            </a:r>
            <a:r>
              <a:rPr lang="en-US" altLang="zh-CN" sz="2400" dirty="0"/>
              <a:t>0.05-0.95</a:t>
            </a:r>
          </a:p>
          <a:p>
            <a:endParaRPr lang="en-US" altLang="zh-CN" sz="2400" dirty="0"/>
          </a:p>
          <a:p>
            <a:r>
              <a:rPr lang="zh-CN" altLang="en-US" sz="2400" b="1" dirty="0">
                <a:solidFill>
                  <a:srgbClr val="0070C0"/>
                </a:solidFill>
              </a:rPr>
              <a:t>对比实验</a:t>
            </a:r>
            <a:r>
              <a:rPr lang="zh-CN" altLang="en-US" sz="2400" dirty="0"/>
              <a:t>：为了确定哪个范围是最优的，和激活函数的选择放到了一起</a:t>
            </a:r>
            <a:endParaRPr lang="en-US" altLang="zh-CN" sz="2400" dirty="0"/>
          </a:p>
          <a:p>
            <a:endParaRPr lang="en-US" altLang="zh-CN" sz="2400" dirty="0"/>
          </a:p>
          <a:p>
            <a:r>
              <a:rPr lang="zh-CN" altLang="en-US" sz="2400" b="1" dirty="0">
                <a:solidFill>
                  <a:srgbClr val="0070C0"/>
                </a:solidFill>
              </a:rPr>
              <a:t>结果</a:t>
            </a:r>
            <a:r>
              <a:rPr lang="zh-CN" altLang="en-US" sz="2400" dirty="0"/>
              <a:t>：准化范围为</a:t>
            </a:r>
            <a:r>
              <a:rPr lang="en-US" altLang="zh-CN" sz="2400" b="1" dirty="0"/>
              <a:t>0.05-0.95</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pic>
        <p:nvPicPr>
          <p:cNvPr id="6" name="图片 5">
            <a:extLst>
              <a:ext uri="{FF2B5EF4-FFF2-40B4-BE49-F238E27FC236}">
                <a16:creationId xmlns:a16="http://schemas.microsoft.com/office/drawing/2014/main" id="{517D14F1-356B-4306-98B6-9837F61AE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26" y="4405789"/>
            <a:ext cx="5959839" cy="1159549"/>
          </a:xfrm>
          <a:prstGeom prst="rect">
            <a:avLst/>
          </a:prstGeom>
        </p:spPr>
      </p:pic>
      <p:pic>
        <p:nvPicPr>
          <p:cNvPr id="8" name="图片 7">
            <a:extLst>
              <a:ext uri="{FF2B5EF4-FFF2-40B4-BE49-F238E27FC236}">
                <a16:creationId xmlns:a16="http://schemas.microsoft.com/office/drawing/2014/main" id="{D76268FC-A3D9-4041-98EE-0E172A3AB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7626" y="4401085"/>
            <a:ext cx="6398996" cy="1159549"/>
          </a:xfrm>
          <a:prstGeom prst="rect">
            <a:avLst/>
          </a:prstGeom>
        </p:spPr>
      </p:pic>
      <p:sp>
        <p:nvSpPr>
          <p:cNvPr id="5" name="文本框 4">
            <a:extLst>
              <a:ext uri="{FF2B5EF4-FFF2-40B4-BE49-F238E27FC236}">
                <a16:creationId xmlns:a16="http://schemas.microsoft.com/office/drawing/2014/main" id="{6B7F6146-959D-4955-BB04-019F7B2E4ADD}"/>
              </a:ext>
            </a:extLst>
          </p:cNvPr>
          <p:cNvSpPr txBox="1"/>
          <p:nvPr/>
        </p:nvSpPr>
        <p:spPr>
          <a:xfrm>
            <a:off x="1938130" y="5560634"/>
            <a:ext cx="2663687" cy="369332"/>
          </a:xfrm>
          <a:prstGeom prst="rect">
            <a:avLst/>
          </a:prstGeom>
          <a:noFill/>
        </p:spPr>
        <p:txBody>
          <a:bodyPr wrap="square" rtlCol="0">
            <a:spAutoFit/>
          </a:bodyPr>
          <a:lstStyle/>
          <a:p>
            <a:r>
              <a:rPr lang="zh-CN" altLang="en-US" dirty="0"/>
              <a:t>归一化公式</a:t>
            </a:r>
          </a:p>
        </p:txBody>
      </p:sp>
      <p:sp>
        <p:nvSpPr>
          <p:cNvPr id="14" name="文本框 13">
            <a:extLst>
              <a:ext uri="{FF2B5EF4-FFF2-40B4-BE49-F238E27FC236}">
                <a16:creationId xmlns:a16="http://schemas.microsoft.com/office/drawing/2014/main" id="{3E3A45B2-15B8-47FB-8016-A384D6982FCE}"/>
              </a:ext>
            </a:extLst>
          </p:cNvPr>
          <p:cNvSpPr txBox="1"/>
          <p:nvPr/>
        </p:nvSpPr>
        <p:spPr>
          <a:xfrm>
            <a:off x="7374835" y="5547519"/>
            <a:ext cx="2663687" cy="369332"/>
          </a:xfrm>
          <a:prstGeom prst="rect">
            <a:avLst/>
          </a:prstGeom>
          <a:noFill/>
        </p:spPr>
        <p:txBody>
          <a:bodyPr wrap="square" rtlCol="0">
            <a:spAutoFit/>
          </a:bodyPr>
          <a:lstStyle/>
          <a:p>
            <a:r>
              <a:rPr lang="zh-CN" altLang="en-US" dirty="0"/>
              <a:t>反归一化公式</a:t>
            </a:r>
          </a:p>
        </p:txBody>
      </p:sp>
    </p:spTree>
    <p:extLst>
      <p:ext uri="{BB962C8B-B14F-4D97-AF65-F5344CB8AC3E}">
        <p14:creationId xmlns:p14="http://schemas.microsoft.com/office/powerpoint/2010/main" val="536652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barn(inVertical)">
                                      <p:cBhvr>
                                        <p:cTn id="20" dur="5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par>
                                <p:cTn id="26" presetID="16" presetClass="entr" presetSubtype="21"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941" name="直接箭头连接符 4"/>
          <p:cNvCxnSpPr>
            <a:cxnSpLocks noChangeShapeType="1"/>
          </p:cNvCxnSpPr>
          <p:nvPr/>
        </p:nvCxnSpPr>
        <p:spPr bwMode="auto">
          <a:xfrm>
            <a:off x="766763" y="3584575"/>
            <a:ext cx="10333037" cy="0"/>
          </a:xfrm>
          <a:prstGeom prst="straightConnector1">
            <a:avLst/>
          </a:prstGeom>
          <a:noFill/>
          <a:ln w="6350">
            <a:solidFill>
              <a:srgbClr val="0070C0"/>
            </a:solidFill>
            <a:round/>
            <a:headEnd type="oval" w="med" len="med"/>
            <a:tailEnd type="triangle" w="lg" len="lg"/>
          </a:ln>
          <a:extLst>
            <a:ext uri="{909E8E84-426E-40DD-AFC4-6F175D3DCCD1}">
              <a14:hiddenFill xmlns:a14="http://schemas.microsoft.com/office/drawing/2010/main">
                <a:noFill/>
              </a14:hiddenFill>
            </a:ext>
          </a:extLst>
        </p:spPr>
      </p:cxnSp>
      <p:sp>
        <p:nvSpPr>
          <p:cNvPr id="39942" name="椭圆 5"/>
          <p:cNvSpPr>
            <a:spLocks noChangeArrowheads="1"/>
          </p:cNvSpPr>
          <p:nvPr/>
        </p:nvSpPr>
        <p:spPr bwMode="auto">
          <a:xfrm>
            <a:off x="1951038" y="3535363"/>
            <a:ext cx="122237" cy="122237"/>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3" name="椭圆 6"/>
          <p:cNvSpPr>
            <a:spLocks noChangeArrowheads="1"/>
          </p:cNvSpPr>
          <p:nvPr/>
        </p:nvSpPr>
        <p:spPr bwMode="auto">
          <a:xfrm>
            <a:off x="3549650" y="3535363"/>
            <a:ext cx="122238" cy="122237"/>
          </a:xfrm>
          <a:prstGeom prst="ellipse">
            <a:avLst/>
          </a:pr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4" name="椭圆 7"/>
          <p:cNvSpPr>
            <a:spLocks noChangeArrowheads="1"/>
          </p:cNvSpPr>
          <p:nvPr/>
        </p:nvSpPr>
        <p:spPr bwMode="auto">
          <a:xfrm>
            <a:off x="5148263" y="3535363"/>
            <a:ext cx="122237" cy="122237"/>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5" name="椭圆 8"/>
          <p:cNvSpPr>
            <a:spLocks noChangeArrowheads="1"/>
          </p:cNvSpPr>
          <p:nvPr/>
        </p:nvSpPr>
        <p:spPr bwMode="auto">
          <a:xfrm>
            <a:off x="6746875" y="3535363"/>
            <a:ext cx="122238" cy="122237"/>
          </a:xfrm>
          <a:prstGeom prst="ellipse">
            <a:avLst/>
          </a:pr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6" name="椭圆 9"/>
          <p:cNvSpPr>
            <a:spLocks noChangeArrowheads="1"/>
          </p:cNvSpPr>
          <p:nvPr/>
        </p:nvSpPr>
        <p:spPr bwMode="auto">
          <a:xfrm>
            <a:off x="8345488" y="3535363"/>
            <a:ext cx="122237" cy="122237"/>
          </a:xfrm>
          <a:prstGeom prst="ellipse">
            <a:avLst/>
          </a:prstGeom>
          <a:solidFill>
            <a:srgbClr val="F2F2F2"/>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7" name="椭圆 10"/>
          <p:cNvSpPr>
            <a:spLocks noChangeArrowheads="1"/>
          </p:cNvSpPr>
          <p:nvPr/>
        </p:nvSpPr>
        <p:spPr bwMode="auto">
          <a:xfrm>
            <a:off x="9944100" y="3535363"/>
            <a:ext cx="122238" cy="122237"/>
          </a:xfrm>
          <a:prstGeom prst="ellipse">
            <a:avLst/>
          </a:prstGeom>
          <a:solidFill>
            <a:srgbClr val="BFBFBF"/>
          </a:solidFill>
          <a:ln>
            <a:noFill/>
          </a:ln>
          <a:extLst>
            <a:ext uri="{91240B29-F687-4F45-9708-019B960494DF}">
              <a14:hiddenLine xmlns:a14="http://schemas.microsoft.com/office/drawing/2010/main" w="9525">
                <a:solidFill>
                  <a:srgbClr val="000000"/>
                </a:solidFill>
                <a:round/>
              </a14:hiddenLine>
            </a:ext>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48" name="泪滴形 11"/>
          <p:cNvSpPr>
            <a:spLocks noChangeArrowheads="1"/>
          </p:cNvSpPr>
          <p:nvPr/>
        </p:nvSpPr>
        <p:spPr bwMode="auto">
          <a:xfrm rot="-2700000">
            <a:off x="3078163" y="4011613"/>
            <a:ext cx="1052512" cy="1052512"/>
          </a:xfrm>
          <a:custGeom>
            <a:avLst/>
            <a:gdLst>
              <a:gd name="T0" fmla="*/ 0 w 1052512"/>
              <a:gd name="T1" fmla="*/ 526256 h 1052512"/>
              <a:gd name="T2" fmla="*/ 526256 w 1052512"/>
              <a:gd name="T3" fmla="*/ 0 h 1052512"/>
              <a:gd name="T4" fmla="*/ 1052512 w 1052512"/>
              <a:gd name="T5" fmla="*/ 0 h 1052512"/>
              <a:gd name="T6" fmla="*/ 1052512 w 1052512"/>
              <a:gd name="T7" fmla="*/ 526256 h 1052512"/>
              <a:gd name="T8" fmla="*/ 526256 w 1052512"/>
              <a:gd name="T9" fmla="*/ 1052512 h 1052512"/>
              <a:gd name="T10" fmla="*/ 0 w 1052512"/>
              <a:gd name="T11" fmla="*/ 526256 h 10525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2512" h="1052512">
                <a:moveTo>
                  <a:pt x="0" y="526256"/>
                </a:moveTo>
                <a:cubicBezTo>
                  <a:pt x="0" y="235613"/>
                  <a:pt x="235613" y="0"/>
                  <a:pt x="526256" y="0"/>
                </a:cubicBezTo>
                <a:lnTo>
                  <a:pt x="1052512" y="0"/>
                </a:lnTo>
                <a:lnTo>
                  <a:pt x="1052512" y="526256"/>
                </a:lnTo>
                <a:cubicBezTo>
                  <a:pt x="1052512" y="816899"/>
                  <a:pt x="816899" y="1052512"/>
                  <a:pt x="526256" y="1052512"/>
                </a:cubicBezTo>
                <a:cubicBezTo>
                  <a:pt x="235613" y="1052512"/>
                  <a:pt x="0" y="816899"/>
                  <a:pt x="0" y="526256"/>
                </a:cubicBezTo>
                <a:close/>
              </a:path>
            </a:pathLst>
          </a:custGeom>
          <a:solidFill>
            <a:schemeClr val="bg2"/>
          </a:solidFill>
          <a:ln>
            <a:noFill/>
          </a:ln>
          <a:extLst/>
        </p:spPr>
        <p:txBody>
          <a:bodyPr/>
          <a:lstStyle/>
          <a:p>
            <a:endParaRPr lang="zh-CN" altLang="en-US"/>
          </a:p>
        </p:txBody>
      </p:sp>
      <p:sp>
        <p:nvSpPr>
          <p:cNvPr id="39949" name="泪滴形 12"/>
          <p:cNvSpPr>
            <a:spLocks noChangeArrowheads="1"/>
          </p:cNvSpPr>
          <p:nvPr/>
        </p:nvSpPr>
        <p:spPr bwMode="auto">
          <a:xfrm rot="8100000">
            <a:off x="4645025" y="2128838"/>
            <a:ext cx="1127125" cy="1127125"/>
          </a:xfrm>
          <a:custGeom>
            <a:avLst/>
            <a:gdLst>
              <a:gd name="T0" fmla="*/ 0 w 1127125"/>
              <a:gd name="T1" fmla="*/ 563563 h 1127125"/>
              <a:gd name="T2" fmla="*/ 563563 w 1127125"/>
              <a:gd name="T3" fmla="*/ 0 h 1127125"/>
              <a:gd name="T4" fmla="*/ 1127125 w 1127125"/>
              <a:gd name="T5" fmla="*/ 0 h 1127125"/>
              <a:gd name="T6" fmla="*/ 1127125 w 1127125"/>
              <a:gd name="T7" fmla="*/ 563563 h 1127125"/>
              <a:gd name="T8" fmla="*/ 563562 w 1127125"/>
              <a:gd name="T9" fmla="*/ 1127126 h 1127125"/>
              <a:gd name="T10" fmla="*/ -1 w 1127125"/>
              <a:gd name="T11" fmla="*/ 563563 h 1127125"/>
              <a:gd name="T12" fmla="*/ 0 w 1127125"/>
              <a:gd name="T13" fmla="*/ 563563 h 11271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7125" h="1127125">
                <a:moveTo>
                  <a:pt x="0" y="563563"/>
                </a:moveTo>
                <a:cubicBezTo>
                  <a:pt x="0" y="252316"/>
                  <a:pt x="252316" y="0"/>
                  <a:pt x="563563" y="0"/>
                </a:cubicBezTo>
                <a:lnTo>
                  <a:pt x="1127125" y="0"/>
                </a:lnTo>
                <a:lnTo>
                  <a:pt x="1127125" y="563563"/>
                </a:lnTo>
                <a:cubicBezTo>
                  <a:pt x="1127125" y="874810"/>
                  <a:pt x="874809" y="1127126"/>
                  <a:pt x="563562" y="1127126"/>
                </a:cubicBezTo>
                <a:cubicBezTo>
                  <a:pt x="252315" y="1127126"/>
                  <a:pt x="-1" y="874810"/>
                  <a:pt x="-1" y="563563"/>
                </a:cubicBezTo>
                <a:lnTo>
                  <a:pt x="0" y="563563"/>
                </a:lnTo>
                <a:close/>
              </a:path>
            </a:pathLst>
          </a:custGeom>
          <a:solidFill>
            <a:schemeClr val="bg2"/>
          </a:solidFill>
          <a:ln>
            <a:noFill/>
          </a:ln>
          <a:extLst/>
        </p:spPr>
        <p:txBody>
          <a:bodyPr/>
          <a:lstStyle/>
          <a:p>
            <a:endParaRPr lang="zh-CN" altLang="en-US"/>
          </a:p>
        </p:txBody>
      </p:sp>
      <p:sp>
        <p:nvSpPr>
          <p:cNvPr id="39950" name="泪滴形 13"/>
          <p:cNvSpPr>
            <a:spLocks noChangeArrowheads="1"/>
          </p:cNvSpPr>
          <p:nvPr/>
        </p:nvSpPr>
        <p:spPr bwMode="auto">
          <a:xfrm rot="8100000">
            <a:off x="7842250" y="2128838"/>
            <a:ext cx="1128713" cy="1127125"/>
          </a:xfrm>
          <a:custGeom>
            <a:avLst/>
            <a:gdLst>
              <a:gd name="T0" fmla="*/ 0 w 1128713"/>
              <a:gd name="T1" fmla="*/ 563563 h 1127125"/>
              <a:gd name="T2" fmla="*/ 564357 w 1128713"/>
              <a:gd name="T3" fmla="*/ 0 h 1127125"/>
              <a:gd name="T4" fmla="*/ 1128713 w 1128713"/>
              <a:gd name="T5" fmla="*/ 0 h 1127125"/>
              <a:gd name="T6" fmla="*/ 1128713 w 1128713"/>
              <a:gd name="T7" fmla="*/ 563563 h 1127125"/>
              <a:gd name="T8" fmla="*/ 564356 w 1128713"/>
              <a:gd name="T9" fmla="*/ 1127126 h 1127125"/>
              <a:gd name="T10" fmla="*/ -1 w 1128713"/>
              <a:gd name="T11" fmla="*/ 563563 h 1127125"/>
              <a:gd name="T12" fmla="*/ 0 w 1128713"/>
              <a:gd name="T13" fmla="*/ 563563 h 1127125"/>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128713" h="1127125">
                <a:moveTo>
                  <a:pt x="0" y="563563"/>
                </a:moveTo>
                <a:cubicBezTo>
                  <a:pt x="0" y="252316"/>
                  <a:pt x="252671" y="0"/>
                  <a:pt x="564357" y="0"/>
                </a:cubicBezTo>
                <a:lnTo>
                  <a:pt x="1128713" y="0"/>
                </a:lnTo>
                <a:lnTo>
                  <a:pt x="1128713" y="563563"/>
                </a:lnTo>
                <a:cubicBezTo>
                  <a:pt x="1128713" y="874810"/>
                  <a:pt x="876042" y="1127126"/>
                  <a:pt x="564356" y="1127126"/>
                </a:cubicBezTo>
                <a:cubicBezTo>
                  <a:pt x="252670" y="1127126"/>
                  <a:pt x="-1" y="874810"/>
                  <a:pt x="-1" y="563563"/>
                </a:cubicBezTo>
                <a:lnTo>
                  <a:pt x="0" y="563563"/>
                </a:lnTo>
                <a:close/>
              </a:path>
            </a:pathLst>
          </a:custGeom>
          <a:solidFill>
            <a:schemeClr val="bg2"/>
          </a:solidFill>
          <a:ln>
            <a:noFill/>
          </a:ln>
          <a:extLst/>
        </p:spPr>
        <p:txBody>
          <a:bodyPr/>
          <a:lstStyle/>
          <a:p>
            <a:endParaRPr lang="zh-CN" altLang="en-US"/>
          </a:p>
        </p:txBody>
      </p:sp>
      <p:sp>
        <p:nvSpPr>
          <p:cNvPr id="39951" name="泪滴形 14"/>
          <p:cNvSpPr>
            <a:spLocks noChangeArrowheads="1"/>
          </p:cNvSpPr>
          <p:nvPr/>
        </p:nvSpPr>
        <p:spPr bwMode="auto">
          <a:xfrm rot="-2700000">
            <a:off x="6302375" y="4011613"/>
            <a:ext cx="1052513" cy="1052512"/>
          </a:xfrm>
          <a:custGeom>
            <a:avLst/>
            <a:gdLst>
              <a:gd name="T0" fmla="*/ 0 w 1052513"/>
              <a:gd name="T1" fmla="*/ 526256 h 1052512"/>
              <a:gd name="T2" fmla="*/ 526257 w 1052513"/>
              <a:gd name="T3" fmla="*/ 0 h 1052512"/>
              <a:gd name="T4" fmla="*/ 1052513 w 1052513"/>
              <a:gd name="T5" fmla="*/ 0 h 1052512"/>
              <a:gd name="T6" fmla="*/ 1052513 w 1052513"/>
              <a:gd name="T7" fmla="*/ 526256 h 1052512"/>
              <a:gd name="T8" fmla="*/ 526256 w 1052513"/>
              <a:gd name="T9" fmla="*/ 1052512 h 1052512"/>
              <a:gd name="T10" fmla="*/ -1 w 1052513"/>
              <a:gd name="T11" fmla="*/ 526256 h 1052512"/>
              <a:gd name="T12" fmla="*/ 0 w 1052513"/>
              <a:gd name="T13" fmla="*/ 526256 h 10525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2513" h="1052512">
                <a:moveTo>
                  <a:pt x="0" y="526256"/>
                </a:moveTo>
                <a:cubicBezTo>
                  <a:pt x="0" y="235613"/>
                  <a:pt x="235613" y="0"/>
                  <a:pt x="526257" y="0"/>
                </a:cubicBezTo>
                <a:lnTo>
                  <a:pt x="1052513" y="0"/>
                </a:lnTo>
                <a:lnTo>
                  <a:pt x="1052513" y="526256"/>
                </a:lnTo>
                <a:cubicBezTo>
                  <a:pt x="1052513" y="816899"/>
                  <a:pt x="816900" y="1052512"/>
                  <a:pt x="526256" y="1052512"/>
                </a:cubicBezTo>
                <a:cubicBezTo>
                  <a:pt x="235612" y="1052512"/>
                  <a:pt x="-1" y="816899"/>
                  <a:pt x="-1" y="526256"/>
                </a:cubicBezTo>
                <a:lnTo>
                  <a:pt x="0" y="526256"/>
                </a:lnTo>
                <a:close/>
              </a:path>
            </a:pathLst>
          </a:custGeom>
          <a:solidFill>
            <a:schemeClr val="bg2"/>
          </a:solidFill>
          <a:ln>
            <a:noFill/>
          </a:ln>
          <a:extLst/>
        </p:spPr>
        <p:txBody>
          <a:bodyPr/>
          <a:lstStyle/>
          <a:p>
            <a:endParaRPr lang="zh-CN" altLang="en-US"/>
          </a:p>
        </p:txBody>
      </p:sp>
      <p:sp>
        <p:nvSpPr>
          <p:cNvPr id="39952" name="泪滴形 15"/>
          <p:cNvSpPr>
            <a:spLocks noChangeArrowheads="1"/>
          </p:cNvSpPr>
          <p:nvPr/>
        </p:nvSpPr>
        <p:spPr bwMode="auto">
          <a:xfrm rot="-2700000">
            <a:off x="9482138" y="4011613"/>
            <a:ext cx="1052512" cy="1052512"/>
          </a:xfrm>
          <a:custGeom>
            <a:avLst/>
            <a:gdLst>
              <a:gd name="T0" fmla="*/ 0 w 1052512"/>
              <a:gd name="T1" fmla="*/ 526256 h 1052512"/>
              <a:gd name="T2" fmla="*/ 526256 w 1052512"/>
              <a:gd name="T3" fmla="*/ 0 h 1052512"/>
              <a:gd name="T4" fmla="*/ 1052512 w 1052512"/>
              <a:gd name="T5" fmla="*/ 0 h 1052512"/>
              <a:gd name="T6" fmla="*/ 1052512 w 1052512"/>
              <a:gd name="T7" fmla="*/ 526256 h 1052512"/>
              <a:gd name="T8" fmla="*/ 526256 w 1052512"/>
              <a:gd name="T9" fmla="*/ 1052512 h 1052512"/>
              <a:gd name="T10" fmla="*/ 0 w 1052512"/>
              <a:gd name="T11" fmla="*/ 526256 h 10525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52512" h="1052512">
                <a:moveTo>
                  <a:pt x="0" y="526256"/>
                </a:moveTo>
                <a:cubicBezTo>
                  <a:pt x="0" y="235613"/>
                  <a:pt x="235613" y="0"/>
                  <a:pt x="526256" y="0"/>
                </a:cubicBezTo>
                <a:lnTo>
                  <a:pt x="1052512" y="0"/>
                </a:lnTo>
                <a:lnTo>
                  <a:pt x="1052512" y="526256"/>
                </a:lnTo>
                <a:cubicBezTo>
                  <a:pt x="1052512" y="816899"/>
                  <a:pt x="816899" y="1052512"/>
                  <a:pt x="526256" y="1052512"/>
                </a:cubicBezTo>
                <a:cubicBezTo>
                  <a:pt x="235613" y="1052512"/>
                  <a:pt x="0" y="816899"/>
                  <a:pt x="0" y="526256"/>
                </a:cubicBezTo>
                <a:close/>
              </a:path>
            </a:pathLst>
          </a:custGeom>
          <a:solidFill>
            <a:schemeClr val="bg2"/>
          </a:solidFill>
          <a:ln>
            <a:noFill/>
          </a:ln>
          <a:extLst/>
        </p:spPr>
        <p:txBody>
          <a:bodyPr/>
          <a:lstStyle/>
          <a:p>
            <a:endParaRPr lang="zh-CN" altLang="en-US"/>
          </a:p>
        </p:txBody>
      </p:sp>
      <p:sp>
        <p:nvSpPr>
          <p:cNvPr id="39954" name="椭圆 17"/>
          <p:cNvSpPr>
            <a:spLocks noChangeArrowheads="1"/>
          </p:cNvSpPr>
          <p:nvPr/>
        </p:nvSpPr>
        <p:spPr bwMode="auto">
          <a:xfrm>
            <a:off x="10925175" y="5499100"/>
            <a:ext cx="174625" cy="174625"/>
          </a:xfrm>
          <a:prstGeom prst="ellipse">
            <a:avLst/>
          </a:prstGeom>
          <a:solidFill>
            <a:schemeClr val="bg1"/>
          </a:solidFill>
          <a:ln w="12700">
            <a:solidFill>
              <a:srgbClr val="F2F2F2"/>
            </a:solidFill>
            <a:round/>
          </a:ln>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9956" name="泪滴形 19"/>
          <p:cNvSpPr>
            <a:spLocks noChangeArrowheads="1"/>
          </p:cNvSpPr>
          <p:nvPr/>
        </p:nvSpPr>
        <p:spPr bwMode="auto">
          <a:xfrm rot="8100000">
            <a:off x="1455738" y="2114550"/>
            <a:ext cx="1111250" cy="1111250"/>
          </a:xfrm>
          <a:custGeom>
            <a:avLst/>
            <a:gdLst>
              <a:gd name="T0" fmla="*/ 0 w 1111250"/>
              <a:gd name="T1" fmla="*/ 555625 h 1111250"/>
              <a:gd name="T2" fmla="*/ 555625 w 1111250"/>
              <a:gd name="T3" fmla="*/ 0 h 1111250"/>
              <a:gd name="T4" fmla="*/ 1111250 w 1111250"/>
              <a:gd name="T5" fmla="*/ 0 h 1111250"/>
              <a:gd name="T6" fmla="*/ 1111250 w 1111250"/>
              <a:gd name="T7" fmla="*/ 555625 h 1111250"/>
              <a:gd name="T8" fmla="*/ 555625 w 1111250"/>
              <a:gd name="T9" fmla="*/ 1111250 h 1111250"/>
              <a:gd name="T10" fmla="*/ 0 w 1111250"/>
              <a:gd name="T11" fmla="*/ 555625 h 11112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11250" h="1111250">
                <a:moveTo>
                  <a:pt x="0" y="555625"/>
                </a:moveTo>
                <a:cubicBezTo>
                  <a:pt x="0" y="248762"/>
                  <a:pt x="248762" y="0"/>
                  <a:pt x="555625" y="0"/>
                </a:cubicBezTo>
                <a:lnTo>
                  <a:pt x="1111250" y="0"/>
                </a:lnTo>
                <a:lnTo>
                  <a:pt x="1111250" y="555625"/>
                </a:lnTo>
                <a:cubicBezTo>
                  <a:pt x="1111250" y="862488"/>
                  <a:pt x="862488" y="1111250"/>
                  <a:pt x="555625" y="1111250"/>
                </a:cubicBezTo>
                <a:cubicBezTo>
                  <a:pt x="248762" y="1111250"/>
                  <a:pt x="0" y="862488"/>
                  <a:pt x="0" y="555625"/>
                </a:cubicBezTo>
                <a:close/>
              </a:path>
            </a:pathLst>
          </a:custGeom>
          <a:solidFill>
            <a:schemeClr val="bg2"/>
          </a:solidFill>
          <a:ln>
            <a:noFill/>
          </a:ln>
          <a:extLst/>
        </p:spPr>
        <p:txBody>
          <a:bodyPr/>
          <a:lstStyle/>
          <a:p>
            <a:endParaRPr lang="zh-CN" altLang="en-US"/>
          </a:p>
        </p:txBody>
      </p:sp>
      <p:sp>
        <p:nvSpPr>
          <p:cNvPr id="39957" name="文本框 20"/>
          <p:cNvSpPr txBox="1">
            <a:spLocks noChangeArrowheads="1"/>
          </p:cNvSpPr>
          <p:nvPr/>
        </p:nvSpPr>
        <p:spPr bwMode="auto">
          <a:xfrm>
            <a:off x="1527175" y="2447925"/>
            <a:ext cx="10569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输入数</a:t>
            </a:r>
          </a:p>
        </p:txBody>
      </p:sp>
      <p:sp>
        <p:nvSpPr>
          <p:cNvPr id="39958" name="文本框 21"/>
          <p:cNvSpPr txBox="1">
            <a:spLocks noChangeArrowheads="1"/>
          </p:cNvSpPr>
          <p:nvPr/>
        </p:nvSpPr>
        <p:spPr bwMode="auto">
          <a:xfrm>
            <a:off x="3079204" y="4328870"/>
            <a:ext cx="10631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输出数</a:t>
            </a:r>
          </a:p>
        </p:txBody>
      </p:sp>
      <p:sp>
        <p:nvSpPr>
          <p:cNvPr id="39959" name="文本框 22"/>
          <p:cNvSpPr txBox="1">
            <a:spLocks noChangeArrowheads="1"/>
          </p:cNvSpPr>
          <p:nvPr/>
        </p:nvSpPr>
        <p:spPr bwMode="auto">
          <a:xfrm>
            <a:off x="4609343" y="2492345"/>
            <a:ext cx="1224927" cy="400110"/>
          </a:xfrm>
          <a:prstGeom prst="rect">
            <a:avLst/>
          </a:prstGeom>
          <a:noFill/>
          <a:ln>
            <a:noFill/>
          </a:ln>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隐藏层数</a:t>
            </a:r>
          </a:p>
        </p:txBody>
      </p:sp>
      <p:sp>
        <p:nvSpPr>
          <p:cNvPr id="39960" name="文本框 23"/>
          <p:cNvSpPr txBox="1">
            <a:spLocks noChangeArrowheads="1"/>
          </p:cNvSpPr>
          <p:nvPr/>
        </p:nvSpPr>
        <p:spPr bwMode="auto">
          <a:xfrm>
            <a:off x="6106755" y="4341783"/>
            <a:ext cx="15668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隐藏节点数</a:t>
            </a:r>
          </a:p>
        </p:txBody>
      </p:sp>
      <p:sp>
        <p:nvSpPr>
          <p:cNvPr id="39961" name="文本框 24"/>
          <p:cNvSpPr txBox="1">
            <a:spLocks noChangeArrowheads="1"/>
          </p:cNvSpPr>
          <p:nvPr/>
        </p:nvSpPr>
        <p:spPr bwMode="auto">
          <a:xfrm>
            <a:off x="7669933" y="2433707"/>
            <a:ext cx="159399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激活函数和归一化范围</a:t>
            </a:r>
          </a:p>
        </p:txBody>
      </p:sp>
      <p:sp>
        <p:nvSpPr>
          <p:cNvPr id="39962" name="文本框 25"/>
          <p:cNvSpPr txBox="1">
            <a:spLocks noChangeArrowheads="1"/>
          </p:cNvSpPr>
          <p:nvPr/>
        </p:nvSpPr>
        <p:spPr bwMode="auto">
          <a:xfrm>
            <a:off x="9470542" y="4341783"/>
            <a:ext cx="10693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2000" dirty="0">
                <a:solidFill>
                  <a:srgbClr val="003F78"/>
                </a:solidFill>
                <a:latin typeface="微软雅黑" panose="020B0503020204020204" pitchFamily="34" charset="-122"/>
                <a:ea typeface="微软雅黑" panose="020B0503020204020204" pitchFamily="34" charset="-122"/>
              </a:rPr>
              <a:t>学习率</a:t>
            </a:r>
          </a:p>
        </p:txBody>
      </p:sp>
      <p:sp>
        <p:nvSpPr>
          <p:cNvPr id="39963" name="文本框 26"/>
          <p:cNvSpPr txBox="1">
            <a:spLocks noChangeArrowheads="1"/>
          </p:cNvSpPr>
          <p:nvPr/>
        </p:nvSpPr>
        <p:spPr bwMode="auto">
          <a:xfrm>
            <a:off x="1271588" y="3875088"/>
            <a:ext cx="15255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chemeClr val="bg1"/>
                </a:solidFill>
                <a:latin typeface="微软雅黑" panose="020B0503020204020204" pitchFamily="34" charset="-122"/>
                <a:ea typeface="微软雅黑" panose="020B0503020204020204" pitchFamily="34" charset="-122"/>
              </a:rPr>
              <a:t>在这里输入对上面的图表的内容介绍，文字不宜多，适当就好。</a:t>
            </a:r>
          </a:p>
        </p:txBody>
      </p:sp>
      <p:sp>
        <p:nvSpPr>
          <p:cNvPr id="39964" name="文本框 27"/>
          <p:cNvSpPr txBox="1">
            <a:spLocks noChangeArrowheads="1"/>
          </p:cNvSpPr>
          <p:nvPr/>
        </p:nvSpPr>
        <p:spPr bwMode="auto">
          <a:xfrm>
            <a:off x="2851150" y="2460625"/>
            <a:ext cx="15255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dirty="0">
                <a:solidFill>
                  <a:schemeClr val="bg1"/>
                </a:solidFill>
                <a:latin typeface="微软雅黑" panose="020B0503020204020204" pitchFamily="34" charset="-122"/>
                <a:ea typeface="微软雅黑" panose="020B0503020204020204" pitchFamily="34" charset="-122"/>
              </a:rPr>
              <a:t>在这里输入对上面的图表的内容介绍，文字不宜多，适当就好。</a:t>
            </a:r>
          </a:p>
        </p:txBody>
      </p:sp>
      <p:sp>
        <p:nvSpPr>
          <p:cNvPr id="39965" name="文本框 28"/>
          <p:cNvSpPr txBox="1">
            <a:spLocks noChangeArrowheads="1"/>
          </p:cNvSpPr>
          <p:nvPr/>
        </p:nvSpPr>
        <p:spPr bwMode="auto">
          <a:xfrm>
            <a:off x="4479925" y="3875088"/>
            <a:ext cx="15271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dirty="0">
                <a:solidFill>
                  <a:schemeClr val="bg1"/>
                </a:solidFill>
                <a:latin typeface="微软雅黑" panose="020B0503020204020204" pitchFamily="34" charset="-122"/>
                <a:ea typeface="微软雅黑" panose="020B0503020204020204" pitchFamily="34" charset="-122"/>
              </a:rPr>
              <a:t>在这里输入对上面的图表的内容介绍，文字不宜多，适当就好。</a:t>
            </a:r>
          </a:p>
        </p:txBody>
      </p:sp>
      <p:sp>
        <p:nvSpPr>
          <p:cNvPr id="39966" name="文本框 29"/>
          <p:cNvSpPr txBox="1">
            <a:spLocks noChangeArrowheads="1"/>
          </p:cNvSpPr>
          <p:nvPr/>
        </p:nvSpPr>
        <p:spPr bwMode="auto">
          <a:xfrm>
            <a:off x="6019800" y="2465388"/>
            <a:ext cx="15255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dirty="0">
                <a:solidFill>
                  <a:schemeClr val="bg1"/>
                </a:solidFill>
                <a:latin typeface="微软雅黑" panose="020B0503020204020204" pitchFamily="34" charset="-122"/>
                <a:ea typeface="微软雅黑" panose="020B0503020204020204" pitchFamily="34" charset="-122"/>
              </a:rPr>
              <a:t>在这里输入对上面的图表的内容介绍，文字不宜多，适当就好。</a:t>
            </a:r>
          </a:p>
        </p:txBody>
      </p:sp>
      <p:sp>
        <p:nvSpPr>
          <p:cNvPr id="39967" name="文本框 30"/>
          <p:cNvSpPr txBox="1">
            <a:spLocks noChangeArrowheads="1"/>
          </p:cNvSpPr>
          <p:nvPr/>
        </p:nvSpPr>
        <p:spPr bwMode="auto">
          <a:xfrm>
            <a:off x="7704138" y="3863975"/>
            <a:ext cx="152558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chemeClr val="bg1"/>
                </a:solidFill>
                <a:latin typeface="微软雅黑" panose="020B0503020204020204" pitchFamily="34" charset="-122"/>
                <a:ea typeface="微软雅黑" panose="020B0503020204020204" pitchFamily="34" charset="-122"/>
              </a:rPr>
              <a:t>在这里输入对上面的图表的内容介绍，文字不宜多，适当就好。</a:t>
            </a:r>
          </a:p>
        </p:txBody>
      </p:sp>
      <p:sp>
        <p:nvSpPr>
          <p:cNvPr id="39968" name="文本框 31"/>
          <p:cNvSpPr txBox="1">
            <a:spLocks noChangeArrowheads="1"/>
          </p:cNvSpPr>
          <p:nvPr/>
        </p:nvSpPr>
        <p:spPr bwMode="auto">
          <a:xfrm>
            <a:off x="9229725" y="2465388"/>
            <a:ext cx="15271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chemeClr val="bg1"/>
                </a:solidFill>
                <a:latin typeface="微软雅黑" panose="020B0503020204020204" pitchFamily="34" charset="-122"/>
                <a:ea typeface="微软雅黑" panose="020B0503020204020204" pitchFamily="34" charset="-122"/>
              </a:rPr>
              <a:t>在这里输入对上面的图表的内容介绍，文字不宜多，适当就好。</a:t>
            </a:r>
          </a:p>
        </p:txBody>
      </p:sp>
      <p:sp>
        <p:nvSpPr>
          <p:cNvPr id="33" name="矩形 32">
            <a:extLst>
              <a:ext uri="{FF2B5EF4-FFF2-40B4-BE49-F238E27FC236}">
                <a16:creationId xmlns:a16="http://schemas.microsoft.com/office/drawing/2014/main" id="{E58F01D6-1B43-41F6-BCE7-5184663BADE6}"/>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51BACF0E-31D2-4854-A0F9-96F2F1990948}"/>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确定最佳的网络结构和参数</a:t>
            </a:r>
          </a:p>
        </p:txBody>
      </p:sp>
      <p:sp>
        <p:nvSpPr>
          <p:cNvPr id="2" name="文本框 1">
            <a:extLst>
              <a:ext uri="{FF2B5EF4-FFF2-40B4-BE49-F238E27FC236}">
                <a16:creationId xmlns:a16="http://schemas.microsoft.com/office/drawing/2014/main" id="{23564A1D-96E2-4514-9E4A-D7F17A22CF0B}"/>
              </a:ext>
            </a:extLst>
          </p:cNvPr>
          <p:cNvSpPr txBox="1"/>
          <p:nvPr/>
        </p:nvSpPr>
        <p:spPr>
          <a:xfrm>
            <a:off x="1267560" y="1605003"/>
            <a:ext cx="2711933" cy="369332"/>
          </a:xfrm>
          <a:prstGeom prst="rect">
            <a:avLst/>
          </a:prstGeom>
          <a:noFill/>
        </p:spPr>
        <p:txBody>
          <a:bodyPr wrap="square" rtlCol="0">
            <a:spAutoFit/>
          </a:bodyPr>
          <a:lstStyle/>
          <a:p>
            <a:r>
              <a:rPr lang="en-US" altLang="zh-CN" b="1" dirty="0">
                <a:solidFill>
                  <a:srgbClr val="0070C0"/>
                </a:solidFill>
              </a:rPr>
              <a:t>9</a:t>
            </a:r>
            <a:r>
              <a:rPr lang="zh-CN" altLang="en-US" dirty="0"/>
              <a:t>：气象特征</a:t>
            </a:r>
          </a:p>
        </p:txBody>
      </p:sp>
      <p:sp>
        <p:nvSpPr>
          <p:cNvPr id="3" name="文本框 2">
            <a:extLst>
              <a:ext uri="{FF2B5EF4-FFF2-40B4-BE49-F238E27FC236}">
                <a16:creationId xmlns:a16="http://schemas.microsoft.com/office/drawing/2014/main" id="{42CFC037-34F5-4302-A0B2-EB8C472179E2}"/>
              </a:ext>
            </a:extLst>
          </p:cNvPr>
          <p:cNvSpPr txBox="1"/>
          <p:nvPr/>
        </p:nvSpPr>
        <p:spPr>
          <a:xfrm>
            <a:off x="2755090" y="5401746"/>
            <a:ext cx="2283586" cy="369332"/>
          </a:xfrm>
          <a:prstGeom prst="rect">
            <a:avLst/>
          </a:prstGeom>
          <a:noFill/>
        </p:spPr>
        <p:txBody>
          <a:bodyPr wrap="square" rtlCol="0">
            <a:spAutoFit/>
          </a:bodyPr>
          <a:lstStyle/>
          <a:p>
            <a:r>
              <a:rPr lang="en-US" altLang="zh-CN" b="1" dirty="0">
                <a:solidFill>
                  <a:srgbClr val="0070C0"/>
                </a:solidFill>
              </a:rPr>
              <a:t>1</a:t>
            </a:r>
            <a:r>
              <a:rPr lang="zh-CN" altLang="en-US" dirty="0"/>
              <a:t>：周发病人数</a:t>
            </a:r>
          </a:p>
        </p:txBody>
      </p:sp>
      <p:sp>
        <p:nvSpPr>
          <p:cNvPr id="4" name="文本框 3">
            <a:extLst>
              <a:ext uri="{FF2B5EF4-FFF2-40B4-BE49-F238E27FC236}">
                <a16:creationId xmlns:a16="http://schemas.microsoft.com/office/drawing/2014/main" id="{570B2BC7-6C06-4689-9C5A-78090047C659}"/>
              </a:ext>
            </a:extLst>
          </p:cNvPr>
          <p:cNvSpPr txBox="1"/>
          <p:nvPr/>
        </p:nvSpPr>
        <p:spPr>
          <a:xfrm>
            <a:off x="3671888" y="944612"/>
            <a:ext cx="3183971" cy="1200329"/>
          </a:xfrm>
          <a:prstGeom prst="rect">
            <a:avLst/>
          </a:prstGeom>
          <a:noFill/>
        </p:spPr>
        <p:txBody>
          <a:bodyPr wrap="square" rtlCol="0">
            <a:spAutoFit/>
          </a:bodyPr>
          <a:lstStyle/>
          <a:p>
            <a:r>
              <a:rPr lang="en-US" altLang="zh-CN" b="1" dirty="0"/>
              <a:t> </a:t>
            </a:r>
            <a:r>
              <a:rPr lang="en-US" altLang="zh-CN" b="1" dirty="0">
                <a:solidFill>
                  <a:srgbClr val="0070C0"/>
                </a:solidFill>
              </a:rPr>
              <a:t>1</a:t>
            </a:r>
            <a:r>
              <a:rPr lang="zh-CN" altLang="en-US" dirty="0"/>
              <a:t>：</a:t>
            </a:r>
            <a:endParaRPr lang="en-US" altLang="zh-CN" dirty="0"/>
          </a:p>
          <a:p>
            <a:r>
              <a:rPr lang="zh-CN" altLang="en-US" dirty="0"/>
              <a:t>多个文献中提到具有足够数量的隐含神经元的单隐层</a:t>
            </a:r>
            <a:r>
              <a:rPr lang="en-US" altLang="zh-CN" dirty="0"/>
              <a:t>BPNN</a:t>
            </a:r>
            <a:r>
              <a:rPr lang="zh-CN" altLang="en-US" dirty="0"/>
              <a:t>，足以逼近相应的期望值。</a:t>
            </a:r>
          </a:p>
        </p:txBody>
      </p:sp>
    </p:spTree>
    <p:extLst>
      <p:ext uri="{BB962C8B-B14F-4D97-AF65-F5344CB8AC3E}">
        <p14:creationId xmlns:p14="http://schemas.microsoft.com/office/powerpoint/2010/main" val="3509813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9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94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9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9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9956"/>
                                        </p:tgtEl>
                                        <p:attrNameLst>
                                          <p:attrName>style.visibility</p:attrName>
                                        </p:attrNameLst>
                                      </p:cBhvr>
                                      <p:to>
                                        <p:strVal val="visible"/>
                                      </p:to>
                                    </p:set>
                                    <p:animEffect transition="in" filter="wipe(down)">
                                      <p:cBhvr>
                                        <p:cTn id="27" dur="500"/>
                                        <p:tgtEl>
                                          <p:spTgt spid="3995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9957"/>
                                        </p:tgtEl>
                                        <p:attrNameLst>
                                          <p:attrName>style.visibility</p:attrName>
                                        </p:attrNameLst>
                                      </p:cBhvr>
                                      <p:to>
                                        <p:strVal val="visible"/>
                                      </p:to>
                                    </p:set>
                                    <p:animEffect transition="in" filter="wipe(down)">
                                      <p:cBhvr>
                                        <p:cTn id="30" dur="500"/>
                                        <p:tgtEl>
                                          <p:spTgt spid="39957"/>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9948"/>
                                        </p:tgtEl>
                                        <p:attrNameLst>
                                          <p:attrName>style.visibility</p:attrName>
                                        </p:attrNameLst>
                                      </p:cBhvr>
                                      <p:to>
                                        <p:strVal val="visible"/>
                                      </p:to>
                                    </p:set>
                                    <p:animEffect transition="in" filter="wipe(down)">
                                      <p:cBhvr>
                                        <p:cTn id="42" dur="500"/>
                                        <p:tgtEl>
                                          <p:spTgt spid="3994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9958"/>
                                        </p:tgtEl>
                                        <p:attrNameLst>
                                          <p:attrName>style.visibility</p:attrName>
                                        </p:attrNameLst>
                                      </p:cBhvr>
                                      <p:to>
                                        <p:strVal val="visible"/>
                                      </p:to>
                                    </p:set>
                                    <p:animEffect transition="in" filter="wipe(down)">
                                      <p:cBhvr>
                                        <p:cTn id="45" dur="500"/>
                                        <p:tgtEl>
                                          <p:spTgt spid="39958"/>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fade">
                                      <p:cBhvr>
                                        <p:cTn id="50" dur="1000"/>
                                        <p:tgtEl>
                                          <p:spTgt spid="3"/>
                                        </p:tgtEl>
                                      </p:cBhvr>
                                    </p:animEffect>
                                    <p:anim calcmode="lin" valueType="num">
                                      <p:cBhvr>
                                        <p:cTn id="51" dur="1000" fill="hold"/>
                                        <p:tgtEl>
                                          <p:spTgt spid="3"/>
                                        </p:tgtEl>
                                        <p:attrNameLst>
                                          <p:attrName>ppt_x</p:attrName>
                                        </p:attrNameLst>
                                      </p:cBhvr>
                                      <p:tavLst>
                                        <p:tav tm="0">
                                          <p:val>
                                            <p:strVal val="#ppt_x"/>
                                          </p:val>
                                        </p:tav>
                                        <p:tav tm="100000">
                                          <p:val>
                                            <p:strVal val="#ppt_x"/>
                                          </p:val>
                                        </p:tav>
                                      </p:tavLst>
                                    </p:anim>
                                    <p:anim calcmode="lin" valueType="num">
                                      <p:cBhvr>
                                        <p:cTn id="52"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9949"/>
                                        </p:tgtEl>
                                        <p:attrNameLst>
                                          <p:attrName>style.visibility</p:attrName>
                                        </p:attrNameLst>
                                      </p:cBhvr>
                                      <p:to>
                                        <p:strVal val="visible"/>
                                      </p:to>
                                    </p:set>
                                    <p:animEffect transition="in" filter="wipe(down)">
                                      <p:cBhvr>
                                        <p:cTn id="57" dur="500"/>
                                        <p:tgtEl>
                                          <p:spTgt spid="39949"/>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39959"/>
                                        </p:tgtEl>
                                        <p:attrNameLst>
                                          <p:attrName>style.visibility</p:attrName>
                                        </p:attrNameLst>
                                      </p:cBhvr>
                                      <p:to>
                                        <p:strVal val="visible"/>
                                      </p:to>
                                    </p:set>
                                    <p:animEffect transition="in" filter="wipe(down)">
                                      <p:cBhvr>
                                        <p:cTn id="60" dur="500"/>
                                        <p:tgtEl>
                                          <p:spTgt spid="39959"/>
                                        </p:tgtEl>
                                      </p:cBhvr>
                                    </p:animEffect>
                                  </p:childTnLst>
                                </p:cTn>
                              </p:par>
                            </p:childTnLst>
                          </p:cTn>
                        </p:par>
                      </p:childTnLst>
                    </p:cTn>
                  </p:par>
                  <p:par>
                    <p:cTn id="61" fill="hold">
                      <p:stCondLst>
                        <p:cond delay="indefinite"/>
                      </p:stCondLst>
                      <p:childTnLst>
                        <p:par>
                          <p:cTn id="62" fill="hold">
                            <p:stCondLst>
                              <p:cond delay="0"/>
                            </p:stCondLst>
                            <p:childTnLst>
                              <p:par>
                                <p:cTn id="63" presetID="47" presetClass="entr" presetSubtype="0"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fade">
                                      <p:cBhvr>
                                        <p:cTn id="65" dur="1000"/>
                                        <p:tgtEl>
                                          <p:spTgt spid="4"/>
                                        </p:tgtEl>
                                      </p:cBhvr>
                                    </p:animEffect>
                                    <p:anim calcmode="lin" valueType="num">
                                      <p:cBhvr>
                                        <p:cTn id="66" dur="1000" fill="hold"/>
                                        <p:tgtEl>
                                          <p:spTgt spid="4"/>
                                        </p:tgtEl>
                                        <p:attrNameLst>
                                          <p:attrName>ppt_x</p:attrName>
                                        </p:attrNameLst>
                                      </p:cBhvr>
                                      <p:tavLst>
                                        <p:tav tm="0">
                                          <p:val>
                                            <p:strVal val="#ppt_x"/>
                                          </p:val>
                                        </p:tav>
                                        <p:tav tm="100000">
                                          <p:val>
                                            <p:strVal val="#ppt_x"/>
                                          </p:val>
                                        </p:tav>
                                      </p:tavLst>
                                    </p:anim>
                                    <p:anim calcmode="lin" valueType="num">
                                      <p:cBhvr>
                                        <p:cTn id="6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9951"/>
                                        </p:tgtEl>
                                        <p:attrNameLst>
                                          <p:attrName>style.visibility</p:attrName>
                                        </p:attrNameLst>
                                      </p:cBhvr>
                                      <p:to>
                                        <p:strVal val="visible"/>
                                      </p:to>
                                    </p:set>
                                    <p:animEffect transition="in" filter="wipe(down)">
                                      <p:cBhvr>
                                        <p:cTn id="72" dur="500"/>
                                        <p:tgtEl>
                                          <p:spTgt spid="39951"/>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9960"/>
                                        </p:tgtEl>
                                        <p:attrNameLst>
                                          <p:attrName>style.visibility</p:attrName>
                                        </p:attrNameLst>
                                      </p:cBhvr>
                                      <p:to>
                                        <p:strVal val="visible"/>
                                      </p:to>
                                    </p:set>
                                    <p:animEffect transition="in" filter="wipe(down)">
                                      <p:cBhvr>
                                        <p:cTn id="75" dur="500"/>
                                        <p:tgtEl>
                                          <p:spTgt spid="39960"/>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9950"/>
                                        </p:tgtEl>
                                        <p:attrNameLst>
                                          <p:attrName>style.visibility</p:attrName>
                                        </p:attrNameLst>
                                      </p:cBhvr>
                                      <p:to>
                                        <p:strVal val="visible"/>
                                      </p:to>
                                    </p:set>
                                    <p:animEffect transition="in" filter="wipe(down)">
                                      <p:cBhvr>
                                        <p:cTn id="80" dur="500"/>
                                        <p:tgtEl>
                                          <p:spTgt spid="39950"/>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9961"/>
                                        </p:tgtEl>
                                        <p:attrNameLst>
                                          <p:attrName>style.visibility</p:attrName>
                                        </p:attrNameLst>
                                      </p:cBhvr>
                                      <p:to>
                                        <p:strVal val="visible"/>
                                      </p:to>
                                    </p:set>
                                    <p:animEffect transition="in" filter="wipe(down)">
                                      <p:cBhvr>
                                        <p:cTn id="83" dur="500"/>
                                        <p:tgtEl>
                                          <p:spTgt spid="3996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39952"/>
                                        </p:tgtEl>
                                        <p:attrNameLst>
                                          <p:attrName>style.visibility</p:attrName>
                                        </p:attrNameLst>
                                      </p:cBhvr>
                                      <p:to>
                                        <p:strVal val="visible"/>
                                      </p:to>
                                    </p:set>
                                    <p:animEffect transition="in" filter="wipe(down)">
                                      <p:cBhvr>
                                        <p:cTn id="88" dur="500"/>
                                        <p:tgtEl>
                                          <p:spTgt spid="39952"/>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39962"/>
                                        </p:tgtEl>
                                        <p:attrNameLst>
                                          <p:attrName>style.visibility</p:attrName>
                                        </p:attrNameLst>
                                      </p:cBhvr>
                                      <p:to>
                                        <p:strVal val="visible"/>
                                      </p:to>
                                    </p:set>
                                    <p:animEffect transition="in" filter="wipe(down)">
                                      <p:cBhvr>
                                        <p:cTn id="91" dur="500"/>
                                        <p:tgtEl>
                                          <p:spTgt spid="39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nimBg="1"/>
      <p:bldP spid="39943" grpId="0" animBg="1"/>
      <p:bldP spid="39944" grpId="0" animBg="1"/>
      <p:bldP spid="39945" grpId="0" animBg="1"/>
      <p:bldP spid="39946" grpId="0" animBg="1"/>
      <p:bldP spid="39947" grpId="0" animBg="1"/>
      <p:bldP spid="39948" grpId="0" animBg="1"/>
      <p:bldP spid="39949" grpId="0" animBg="1"/>
      <p:bldP spid="39950" grpId="0" animBg="1"/>
      <p:bldP spid="39951" grpId="0" animBg="1"/>
      <p:bldP spid="39952" grpId="0" animBg="1"/>
      <p:bldP spid="39956" grpId="0" animBg="1"/>
      <p:bldP spid="39957" grpId="0"/>
      <p:bldP spid="39958" grpId="0"/>
      <p:bldP spid="39959" grpId="0"/>
      <p:bldP spid="39960" grpId="0"/>
      <p:bldP spid="39961" grpId="0"/>
      <p:bldP spid="39962" grpId="0"/>
      <p:bldP spid="2" grpId="0"/>
      <p:bldP spid="3" grpId="0"/>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确定隐藏节点数</a:t>
            </a:r>
          </a:p>
        </p:txBody>
      </p:sp>
      <p:sp>
        <p:nvSpPr>
          <p:cNvPr id="3" name="文本框 2">
            <a:extLst>
              <a:ext uri="{FF2B5EF4-FFF2-40B4-BE49-F238E27FC236}">
                <a16:creationId xmlns:a16="http://schemas.microsoft.com/office/drawing/2014/main" id="{12D97B61-C4CE-422E-B3E4-F12F0E04D825}"/>
              </a:ext>
            </a:extLst>
          </p:cNvPr>
          <p:cNvSpPr txBox="1"/>
          <p:nvPr/>
        </p:nvSpPr>
        <p:spPr>
          <a:xfrm>
            <a:off x="142574" y="1062522"/>
            <a:ext cx="8786191" cy="3877985"/>
          </a:xfrm>
          <a:prstGeom prst="rect">
            <a:avLst/>
          </a:prstGeom>
          <a:noFill/>
        </p:spPr>
        <p:txBody>
          <a:bodyPr wrap="square" rtlCol="0">
            <a:spAutoFit/>
          </a:bodyPr>
          <a:lstStyle/>
          <a:p>
            <a:endParaRPr lang="en-US" altLang="zh-CN" dirty="0"/>
          </a:p>
          <a:p>
            <a:r>
              <a:rPr lang="zh-CN" altLang="en-US" sz="2400" b="1" dirty="0">
                <a:solidFill>
                  <a:schemeClr val="accent4"/>
                </a:solidFill>
              </a:rPr>
              <a:t>步骤</a:t>
            </a:r>
            <a:r>
              <a:rPr lang="zh-CN" altLang="en-US" sz="2400" dirty="0">
                <a:solidFill>
                  <a:schemeClr val="accent4"/>
                </a:solidFill>
              </a:rPr>
              <a:t>：</a:t>
            </a:r>
            <a:r>
              <a:rPr lang="zh-CN" altLang="en-US" sz="2400" dirty="0"/>
              <a:t>从初始</a:t>
            </a:r>
            <a:r>
              <a:rPr lang="en-US" altLang="zh-CN" sz="2400" dirty="0"/>
              <a:t>3</a:t>
            </a:r>
            <a:r>
              <a:rPr lang="zh-CN" altLang="en-US" sz="2400" dirty="0"/>
              <a:t>个节点开始，逐步增加（</a:t>
            </a:r>
            <a:r>
              <a:rPr lang="en-US" altLang="zh-CN" sz="2400" dirty="0"/>
              <a:t>+1</a:t>
            </a:r>
            <a:r>
              <a:rPr lang="zh-CN" altLang="en-US" sz="2400" dirty="0"/>
              <a:t>），直到</a:t>
            </a:r>
            <a:r>
              <a:rPr lang="en-US" altLang="zh-CN" sz="2400" dirty="0"/>
              <a:t>19</a:t>
            </a:r>
          </a:p>
          <a:p>
            <a:endParaRPr lang="en-US" altLang="zh-CN" sz="2400" dirty="0"/>
          </a:p>
          <a:p>
            <a:pPr algn="just"/>
            <a:r>
              <a:rPr lang="zh-CN" altLang="en-US" sz="2400" b="1" dirty="0">
                <a:solidFill>
                  <a:schemeClr val="accent4"/>
                </a:solidFill>
              </a:rPr>
              <a:t>确定方法：</a:t>
            </a:r>
            <a:r>
              <a:rPr lang="zh-CN" altLang="en-US" sz="2400" dirty="0"/>
              <a:t>在训练过程中，检测验证集上的</a:t>
            </a:r>
            <a:r>
              <a:rPr lang="en-US" altLang="zh-CN" sz="2400" dirty="0"/>
              <a:t>RMSE</a:t>
            </a:r>
            <a:r>
              <a:rPr lang="zh-CN" altLang="en-US" sz="2400" dirty="0"/>
              <a:t>，当</a:t>
            </a:r>
            <a:r>
              <a:rPr lang="en-US" altLang="zh-CN" sz="2400" dirty="0"/>
              <a:t>RMSE</a:t>
            </a:r>
            <a:r>
              <a:rPr lang="zh-CN" altLang="en-US" sz="2400" dirty="0"/>
              <a:t>放大                                                                                                  后，停止训练，并将验证误差最小值作为性能指标。并且，对于每一个隐藏节点数，网络被训练</a:t>
            </a:r>
            <a:r>
              <a:rPr lang="en-US" altLang="zh-CN" sz="2400" dirty="0"/>
              <a:t>20</a:t>
            </a:r>
            <a:r>
              <a:rPr lang="zh-CN" altLang="en-US" sz="2400" dirty="0"/>
              <a:t>次，以克服初始权重和神经元偏倚的随机性</a:t>
            </a:r>
            <a:endParaRPr lang="en-US" altLang="zh-CN" sz="2400" dirty="0"/>
          </a:p>
          <a:p>
            <a:pPr algn="just"/>
            <a:endParaRPr lang="en-US" altLang="zh-CN" sz="2400" dirty="0"/>
          </a:p>
          <a:p>
            <a:r>
              <a:rPr lang="zh-CN" altLang="en-US" sz="2400" b="1" dirty="0">
                <a:solidFill>
                  <a:schemeClr val="accent4"/>
                </a:solidFill>
              </a:rPr>
              <a:t>结果：</a:t>
            </a:r>
            <a:r>
              <a:rPr lang="zh-CN" altLang="en-US" sz="2400" dirty="0"/>
              <a:t>最终得到</a:t>
            </a:r>
            <a:r>
              <a:rPr lang="en-US" altLang="zh-CN" sz="2400" dirty="0"/>
              <a:t>9-4-1</a:t>
            </a:r>
            <a:r>
              <a:rPr lang="zh-CN" altLang="en-US" sz="2400" dirty="0"/>
              <a:t>，为最佳结构</a:t>
            </a:r>
            <a:endParaRPr lang="en-US" altLang="zh-CN" sz="2400" dirty="0"/>
          </a:p>
          <a:p>
            <a:endParaRPr lang="en-US" altLang="zh-CN" dirty="0"/>
          </a:p>
          <a:p>
            <a:endParaRPr lang="zh-CN" altLang="en-US" dirty="0"/>
          </a:p>
        </p:txBody>
      </p:sp>
      <p:pic>
        <p:nvPicPr>
          <p:cNvPr id="6" name="图片 5">
            <a:extLst>
              <a:ext uri="{FF2B5EF4-FFF2-40B4-BE49-F238E27FC236}">
                <a16:creationId xmlns:a16="http://schemas.microsoft.com/office/drawing/2014/main" id="{1A9EFDFF-9FAA-41E9-813D-27EF02A77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7270" y="3429000"/>
            <a:ext cx="4654789" cy="3372023"/>
          </a:xfrm>
          <a:prstGeom prst="rect">
            <a:avLst/>
          </a:prstGeom>
        </p:spPr>
      </p:pic>
    </p:spTree>
    <p:extLst>
      <p:ext uri="{BB962C8B-B14F-4D97-AF65-F5344CB8AC3E}">
        <p14:creationId xmlns:p14="http://schemas.microsoft.com/office/powerpoint/2010/main" val="163070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arn(inVertic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15409" t="19823" r="20664" b="268"/>
          <a:stretch/>
        </p:blipFill>
        <p:spPr>
          <a:xfrm>
            <a:off x="5342734" y="-8733"/>
            <a:ext cx="6849267" cy="6849267"/>
          </a:xfrm>
          <a:prstGeom prst="rect">
            <a:avLst/>
          </a:prstGeom>
        </p:spPr>
      </p:pic>
      <p:sp>
        <p:nvSpPr>
          <p:cNvPr id="2" name="矩形 1"/>
          <p:cNvSpPr/>
          <p:nvPr/>
        </p:nvSpPr>
        <p:spPr>
          <a:xfrm>
            <a:off x="5342733" y="0"/>
            <a:ext cx="6849267" cy="6858000"/>
          </a:xfrm>
          <a:prstGeom prst="rect">
            <a:avLst/>
          </a:prstGeom>
          <a:gradFill>
            <a:gsLst>
              <a:gs pos="0">
                <a:srgbClr val="3E7886">
                  <a:alpha val="99000"/>
                </a:srgbClr>
              </a:gs>
              <a:gs pos="100000">
                <a:srgbClr val="274B53">
                  <a:alpha val="90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12" name="文本框 20"/>
          <p:cNvSpPr txBox="1">
            <a:spLocks noChangeArrowheads="1"/>
          </p:cNvSpPr>
          <p:nvPr/>
        </p:nvSpPr>
        <p:spPr bwMode="auto">
          <a:xfrm>
            <a:off x="1267055" y="2282233"/>
            <a:ext cx="246679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zh-CN" altLang="en-US" sz="6000" b="1" dirty="0">
                <a:gradFill>
                  <a:gsLst>
                    <a:gs pos="0">
                      <a:srgbClr val="3E7886"/>
                    </a:gs>
                    <a:gs pos="100000">
                      <a:srgbClr val="2D5761"/>
                    </a:gs>
                  </a:gsLst>
                  <a:lin ang="5400000" scaled="1"/>
                </a:gradFill>
                <a:latin typeface="微软雅黑" panose="020B0503020204020204" pitchFamily="34" charset="-122"/>
                <a:ea typeface="微软雅黑" panose="020B0503020204020204" pitchFamily="34" charset="-122"/>
              </a:rPr>
              <a:t>目录</a:t>
            </a:r>
          </a:p>
        </p:txBody>
      </p:sp>
      <p:sp>
        <p:nvSpPr>
          <p:cNvPr id="13" name="文本框 20"/>
          <p:cNvSpPr txBox="1">
            <a:spLocks noChangeArrowheads="1"/>
          </p:cNvSpPr>
          <p:nvPr/>
        </p:nvSpPr>
        <p:spPr bwMode="auto">
          <a:xfrm>
            <a:off x="1001295" y="3297896"/>
            <a:ext cx="29920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ctr">
              <a:lnSpc>
                <a:spcPct val="100000"/>
              </a:lnSpc>
              <a:spcBef>
                <a:spcPct val="0"/>
              </a:spcBef>
              <a:buNone/>
            </a:pPr>
            <a:r>
              <a:rPr lang="en-US" altLang="zh-CN" sz="4000" b="1">
                <a:gradFill>
                  <a:gsLst>
                    <a:gs pos="0">
                      <a:srgbClr val="3E7886"/>
                    </a:gs>
                    <a:gs pos="100000">
                      <a:srgbClr val="2D5761"/>
                    </a:gs>
                  </a:gsLst>
                  <a:lin ang="5400000" scaled="1"/>
                </a:gradFill>
                <a:latin typeface="微软雅黑 Light" panose="020B0502040204020203" pitchFamily="34" charset="-122"/>
                <a:ea typeface="微软雅黑 Light" panose="020B0502040204020203" pitchFamily="34" charset="-122"/>
              </a:rPr>
              <a:t>CONTENTS</a:t>
            </a:r>
            <a:endParaRPr lang="zh-CN" altLang="en-US" sz="4000" b="1">
              <a:gradFill>
                <a:gsLst>
                  <a:gs pos="0">
                    <a:srgbClr val="3E7886"/>
                  </a:gs>
                  <a:gs pos="100000">
                    <a:srgbClr val="2D5761"/>
                  </a:gs>
                </a:gsLst>
                <a:lin ang="5400000" scaled="1"/>
              </a:gradFill>
              <a:latin typeface="微软雅黑 Light" panose="020B0502040204020203" pitchFamily="34" charset="-122"/>
              <a:ea typeface="微软雅黑 Light" panose="020B0502040204020203" pitchFamily="34" charset="-122"/>
            </a:endParaRPr>
          </a:p>
        </p:txBody>
      </p:sp>
      <p:grpSp>
        <p:nvGrpSpPr>
          <p:cNvPr id="9" name="组合 8"/>
          <p:cNvGrpSpPr/>
          <p:nvPr/>
        </p:nvGrpSpPr>
        <p:grpSpPr>
          <a:xfrm>
            <a:off x="6138547" y="637985"/>
            <a:ext cx="3230379" cy="584775"/>
            <a:chOff x="6153150" y="1581346"/>
            <a:chExt cx="3230379" cy="584775"/>
          </a:xfrm>
        </p:grpSpPr>
        <p:sp>
          <p:nvSpPr>
            <p:cNvPr id="10" name="文本框 20"/>
            <p:cNvSpPr txBox="1">
              <a:spLocks noChangeArrowheads="1"/>
            </p:cNvSpPr>
            <p:nvPr/>
          </p:nvSpPr>
          <p:spPr bwMode="auto">
            <a:xfrm>
              <a:off x="7445060" y="1581346"/>
              <a:ext cx="193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  摘要</a:t>
              </a:r>
            </a:p>
          </p:txBody>
        </p:sp>
        <p:sp>
          <p:nvSpPr>
            <p:cNvPr id="7" name="文本框 6"/>
            <p:cNvSpPr txBox="1"/>
            <p:nvPr/>
          </p:nvSpPr>
          <p:spPr>
            <a:xfrm>
              <a:off x="6153150" y="1581346"/>
              <a:ext cx="1441450" cy="584775"/>
            </a:xfrm>
            <a:prstGeom prst="rect">
              <a:avLst/>
            </a:prstGeom>
            <a:noFill/>
          </p:spPr>
          <p:txBody>
            <a:bodyPr wrap="square" rtlCol="0">
              <a:spAutoFit/>
            </a:bodyPr>
            <a:lstStyle/>
            <a:p>
              <a:r>
                <a:rPr lang="en-US" altLang="zh-CN" sz="3200" b="1" dirty="0">
                  <a:solidFill>
                    <a:srgbClr val="FFFFFF"/>
                  </a:solidFill>
                </a:rPr>
                <a:t>PART 1</a:t>
              </a:r>
              <a:endParaRPr lang="zh-CN" altLang="en-US" sz="3200" b="1" dirty="0">
                <a:solidFill>
                  <a:srgbClr val="FFFFFF"/>
                </a:solidFill>
              </a:endParaRPr>
            </a:p>
          </p:txBody>
        </p:sp>
      </p:grpSp>
      <p:grpSp>
        <p:nvGrpSpPr>
          <p:cNvPr id="11" name="组合 10"/>
          <p:cNvGrpSpPr/>
          <p:nvPr/>
        </p:nvGrpSpPr>
        <p:grpSpPr>
          <a:xfrm>
            <a:off x="6130239" y="1406184"/>
            <a:ext cx="5664461" cy="1077218"/>
            <a:chOff x="6153150" y="2467102"/>
            <a:chExt cx="4689475" cy="1077218"/>
          </a:xfrm>
        </p:grpSpPr>
        <p:sp>
          <p:nvSpPr>
            <p:cNvPr id="37" name="文本框 73"/>
            <p:cNvSpPr txBox="1">
              <a:spLocks noChangeArrowheads="1"/>
            </p:cNvSpPr>
            <p:nvPr/>
          </p:nvSpPr>
          <p:spPr bwMode="auto">
            <a:xfrm>
              <a:off x="7445060" y="2467102"/>
              <a:ext cx="339756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相关介绍及数据准备</a:t>
              </a:r>
            </a:p>
          </p:txBody>
        </p:sp>
        <p:sp>
          <p:nvSpPr>
            <p:cNvPr id="17" name="文本框 16"/>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2</a:t>
              </a:r>
              <a:endParaRPr lang="zh-CN" altLang="en-US" sz="3200" b="1" dirty="0">
                <a:solidFill>
                  <a:srgbClr val="FFFFFF"/>
                </a:solidFill>
              </a:endParaRPr>
            </a:p>
          </p:txBody>
        </p:sp>
      </p:grpSp>
      <p:sp>
        <p:nvSpPr>
          <p:cNvPr id="8" name="等腰三角形 7"/>
          <p:cNvSpPr/>
          <p:nvPr/>
        </p:nvSpPr>
        <p:spPr>
          <a:xfrm flipV="1">
            <a:off x="2372054" y="4112629"/>
            <a:ext cx="250544" cy="215986"/>
          </a:xfrm>
          <a:prstGeom prst="triangle">
            <a:avLst/>
          </a:prstGeom>
          <a:gradFill>
            <a:gsLst>
              <a:gs pos="3000">
                <a:schemeClr val="bg2">
                  <a:lumMod val="10000"/>
                </a:schemeClr>
              </a:gs>
              <a:gs pos="100000">
                <a:schemeClr val="tx1">
                  <a:lumMod val="75000"/>
                  <a:lumOff val="25000"/>
                </a:schemeClr>
              </a:gs>
            </a:gsLst>
            <a:lin ang="13800000" scaled="0"/>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14" name="组合 13">
            <a:extLst>
              <a:ext uri="{FF2B5EF4-FFF2-40B4-BE49-F238E27FC236}">
                <a16:creationId xmlns:a16="http://schemas.microsoft.com/office/drawing/2014/main" id="{2955DA65-F3A1-468F-8C59-07F3CA334BD1}"/>
              </a:ext>
            </a:extLst>
          </p:cNvPr>
          <p:cNvGrpSpPr/>
          <p:nvPr/>
        </p:nvGrpSpPr>
        <p:grpSpPr>
          <a:xfrm>
            <a:off x="6133390" y="2211125"/>
            <a:ext cx="5622235" cy="1077218"/>
            <a:chOff x="6153150" y="2467102"/>
            <a:chExt cx="4689474" cy="1077218"/>
          </a:xfrm>
        </p:grpSpPr>
        <p:sp>
          <p:nvSpPr>
            <p:cNvPr id="15" name="文本框 73">
              <a:extLst>
                <a:ext uri="{FF2B5EF4-FFF2-40B4-BE49-F238E27FC236}">
                  <a16:creationId xmlns:a16="http://schemas.microsoft.com/office/drawing/2014/main" id="{E69BCD57-E6EA-4FD5-9530-A6D1254D43E8}"/>
                </a:ext>
              </a:extLst>
            </p:cNvPr>
            <p:cNvSpPr txBox="1">
              <a:spLocks noChangeArrowheads="1"/>
            </p:cNvSpPr>
            <p:nvPr/>
          </p:nvSpPr>
          <p:spPr bwMode="auto">
            <a:xfrm>
              <a:off x="7445059" y="2467102"/>
              <a:ext cx="339756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预测方法和性能指标</a:t>
              </a:r>
            </a:p>
          </p:txBody>
        </p:sp>
        <p:sp>
          <p:nvSpPr>
            <p:cNvPr id="16" name="文本框 15">
              <a:extLst>
                <a:ext uri="{FF2B5EF4-FFF2-40B4-BE49-F238E27FC236}">
                  <a16:creationId xmlns:a16="http://schemas.microsoft.com/office/drawing/2014/main" id="{E6F3D8EC-DDBE-4CEB-97BC-4A729FC36D0C}"/>
                </a:ext>
              </a:extLst>
            </p:cNvPr>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3</a:t>
              </a:r>
              <a:endParaRPr lang="zh-CN" altLang="en-US" sz="3200" b="1" dirty="0">
                <a:solidFill>
                  <a:srgbClr val="FFFFFF"/>
                </a:solidFill>
              </a:endParaRPr>
            </a:p>
          </p:txBody>
        </p:sp>
      </p:grpSp>
      <p:grpSp>
        <p:nvGrpSpPr>
          <p:cNvPr id="18" name="组合 17">
            <a:extLst>
              <a:ext uri="{FF2B5EF4-FFF2-40B4-BE49-F238E27FC236}">
                <a16:creationId xmlns:a16="http://schemas.microsoft.com/office/drawing/2014/main" id="{1550A188-4AFE-4C04-B63E-6D53D2FDAE8A}"/>
              </a:ext>
            </a:extLst>
          </p:cNvPr>
          <p:cNvGrpSpPr/>
          <p:nvPr/>
        </p:nvGrpSpPr>
        <p:grpSpPr>
          <a:xfrm>
            <a:off x="6153320" y="3036499"/>
            <a:ext cx="4689474" cy="584775"/>
            <a:chOff x="6153150" y="2467102"/>
            <a:chExt cx="4689474" cy="584775"/>
          </a:xfrm>
        </p:grpSpPr>
        <p:sp>
          <p:nvSpPr>
            <p:cNvPr id="19" name="文本框 73">
              <a:extLst>
                <a:ext uri="{FF2B5EF4-FFF2-40B4-BE49-F238E27FC236}">
                  <a16:creationId xmlns:a16="http://schemas.microsoft.com/office/drawing/2014/main" id="{CF648B9D-561E-4FA6-A6F5-8F416FCD5540}"/>
                </a:ext>
              </a:extLst>
            </p:cNvPr>
            <p:cNvSpPr txBox="1">
              <a:spLocks noChangeArrowheads="1"/>
            </p:cNvSpPr>
            <p:nvPr/>
          </p:nvSpPr>
          <p:spPr bwMode="auto">
            <a:xfrm>
              <a:off x="7445059" y="2467102"/>
              <a:ext cx="3397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en-US" altLang="zh-CN" sz="3200" dirty="0">
                  <a:solidFill>
                    <a:srgbClr val="FFFFFF"/>
                  </a:solidFill>
                  <a:latin typeface="微软雅黑 Light" panose="020B0502040204020203" pitchFamily="34" charset="-122"/>
                  <a:ea typeface="微软雅黑 Light" panose="020B0502040204020203" pitchFamily="34" charset="-122"/>
                </a:rPr>
                <a:t>  BPNN</a:t>
              </a:r>
              <a:r>
                <a:rPr lang="zh-CN" altLang="en-US" sz="3200" dirty="0">
                  <a:solidFill>
                    <a:srgbClr val="FFFFFF"/>
                  </a:solidFill>
                  <a:latin typeface="微软雅黑 Light" panose="020B0502040204020203" pitchFamily="34" charset="-122"/>
                  <a:ea typeface="微软雅黑 Light" panose="020B0502040204020203" pitchFamily="34" charset="-122"/>
                </a:rPr>
                <a:t>模型预测</a:t>
              </a:r>
            </a:p>
          </p:txBody>
        </p:sp>
        <p:sp>
          <p:nvSpPr>
            <p:cNvPr id="20" name="文本框 19">
              <a:extLst>
                <a:ext uri="{FF2B5EF4-FFF2-40B4-BE49-F238E27FC236}">
                  <a16:creationId xmlns:a16="http://schemas.microsoft.com/office/drawing/2014/main" id="{65EA8239-10F2-45B6-A132-46963885C9A9}"/>
                </a:ext>
              </a:extLst>
            </p:cNvPr>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4</a:t>
              </a:r>
              <a:endParaRPr lang="zh-CN" altLang="en-US" sz="3200" b="1" dirty="0">
                <a:solidFill>
                  <a:srgbClr val="FFFFFF"/>
                </a:solidFill>
              </a:endParaRPr>
            </a:p>
          </p:txBody>
        </p:sp>
      </p:grpSp>
      <p:grpSp>
        <p:nvGrpSpPr>
          <p:cNvPr id="21" name="组合 20">
            <a:extLst>
              <a:ext uri="{FF2B5EF4-FFF2-40B4-BE49-F238E27FC236}">
                <a16:creationId xmlns:a16="http://schemas.microsoft.com/office/drawing/2014/main" id="{40C63557-EC46-4AFD-8689-C07E2B8B600D}"/>
              </a:ext>
            </a:extLst>
          </p:cNvPr>
          <p:cNvGrpSpPr/>
          <p:nvPr/>
        </p:nvGrpSpPr>
        <p:grpSpPr>
          <a:xfrm>
            <a:off x="6138224" y="3863453"/>
            <a:ext cx="4689474" cy="584775"/>
            <a:chOff x="6153150" y="2467102"/>
            <a:chExt cx="4689474" cy="584775"/>
          </a:xfrm>
        </p:grpSpPr>
        <p:sp>
          <p:nvSpPr>
            <p:cNvPr id="22" name="文本框 73">
              <a:extLst>
                <a:ext uri="{FF2B5EF4-FFF2-40B4-BE49-F238E27FC236}">
                  <a16:creationId xmlns:a16="http://schemas.microsoft.com/office/drawing/2014/main" id="{64BFC913-BBA5-4057-AA2C-953296CEC344}"/>
                </a:ext>
              </a:extLst>
            </p:cNvPr>
            <p:cNvSpPr txBox="1">
              <a:spLocks noChangeArrowheads="1"/>
            </p:cNvSpPr>
            <p:nvPr/>
          </p:nvSpPr>
          <p:spPr bwMode="auto">
            <a:xfrm>
              <a:off x="7445059" y="2467102"/>
              <a:ext cx="3397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  其它模型预测</a:t>
              </a:r>
            </a:p>
          </p:txBody>
        </p:sp>
        <p:sp>
          <p:nvSpPr>
            <p:cNvPr id="23" name="文本框 22">
              <a:extLst>
                <a:ext uri="{FF2B5EF4-FFF2-40B4-BE49-F238E27FC236}">
                  <a16:creationId xmlns:a16="http://schemas.microsoft.com/office/drawing/2014/main" id="{47647E0A-6EED-4318-81EC-E574C0C78946}"/>
                </a:ext>
              </a:extLst>
            </p:cNvPr>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5</a:t>
              </a:r>
              <a:endParaRPr lang="zh-CN" altLang="en-US" sz="3200" b="1" dirty="0">
                <a:solidFill>
                  <a:srgbClr val="FFFFFF"/>
                </a:solidFill>
              </a:endParaRPr>
            </a:p>
          </p:txBody>
        </p:sp>
      </p:grpSp>
      <p:grpSp>
        <p:nvGrpSpPr>
          <p:cNvPr id="27" name="组合 26">
            <a:extLst>
              <a:ext uri="{FF2B5EF4-FFF2-40B4-BE49-F238E27FC236}">
                <a16:creationId xmlns:a16="http://schemas.microsoft.com/office/drawing/2014/main" id="{BE1A68D8-2052-4C8E-B986-6C68A01283F0}"/>
              </a:ext>
            </a:extLst>
          </p:cNvPr>
          <p:cNvGrpSpPr/>
          <p:nvPr/>
        </p:nvGrpSpPr>
        <p:grpSpPr>
          <a:xfrm>
            <a:off x="6133390" y="4690407"/>
            <a:ext cx="4689474" cy="584775"/>
            <a:chOff x="6153150" y="2467102"/>
            <a:chExt cx="4689474" cy="584775"/>
          </a:xfrm>
        </p:grpSpPr>
        <p:sp>
          <p:nvSpPr>
            <p:cNvPr id="28" name="文本框 73">
              <a:extLst>
                <a:ext uri="{FF2B5EF4-FFF2-40B4-BE49-F238E27FC236}">
                  <a16:creationId xmlns:a16="http://schemas.microsoft.com/office/drawing/2014/main" id="{DFEE52D5-59E4-4267-91F2-60F138C283A6}"/>
                </a:ext>
              </a:extLst>
            </p:cNvPr>
            <p:cNvSpPr txBox="1">
              <a:spLocks noChangeArrowheads="1"/>
            </p:cNvSpPr>
            <p:nvPr/>
          </p:nvSpPr>
          <p:spPr bwMode="auto">
            <a:xfrm>
              <a:off x="7445059" y="2467102"/>
              <a:ext cx="3397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  预测结果及分析</a:t>
              </a:r>
            </a:p>
          </p:txBody>
        </p:sp>
        <p:sp>
          <p:nvSpPr>
            <p:cNvPr id="29" name="文本框 28">
              <a:extLst>
                <a:ext uri="{FF2B5EF4-FFF2-40B4-BE49-F238E27FC236}">
                  <a16:creationId xmlns:a16="http://schemas.microsoft.com/office/drawing/2014/main" id="{92F25325-ED74-4F04-8F2A-BD6B46A80741}"/>
                </a:ext>
              </a:extLst>
            </p:cNvPr>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6</a:t>
              </a:r>
              <a:endParaRPr lang="zh-CN" altLang="en-US" sz="3200" b="1" dirty="0">
                <a:solidFill>
                  <a:srgbClr val="FFFFFF"/>
                </a:solidFill>
              </a:endParaRPr>
            </a:p>
          </p:txBody>
        </p:sp>
      </p:grpSp>
      <p:grpSp>
        <p:nvGrpSpPr>
          <p:cNvPr id="30" name="组合 29">
            <a:extLst>
              <a:ext uri="{FF2B5EF4-FFF2-40B4-BE49-F238E27FC236}">
                <a16:creationId xmlns:a16="http://schemas.microsoft.com/office/drawing/2014/main" id="{2854F321-FE82-49D1-A0A3-3219B54F8BA3}"/>
              </a:ext>
            </a:extLst>
          </p:cNvPr>
          <p:cNvGrpSpPr/>
          <p:nvPr/>
        </p:nvGrpSpPr>
        <p:grpSpPr>
          <a:xfrm>
            <a:off x="6153320" y="5517361"/>
            <a:ext cx="4689474" cy="584775"/>
            <a:chOff x="6153150" y="2467102"/>
            <a:chExt cx="4689474" cy="584775"/>
          </a:xfrm>
        </p:grpSpPr>
        <p:sp>
          <p:nvSpPr>
            <p:cNvPr id="31" name="文本框 73">
              <a:extLst>
                <a:ext uri="{FF2B5EF4-FFF2-40B4-BE49-F238E27FC236}">
                  <a16:creationId xmlns:a16="http://schemas.microsoft.com/office/drawing/2014/main" id="{F1073BF7-99DE-448E-801D-BC5F5C02AC60}"/>
                </a:ext>
              </a:extLst>
            </p:cNvPr>
            <p:cNvSpPr txBox="1">
              <a:spLocks noChangeArrowheads="1"/>
            </p:cNvSpPr>
            <p:nvPr/>
          </p:nvSpPr>
          <p:spPr bwMode="auto">
            <a:xfrm>
              <a:off x="7445059" y="2467102"/>
              <a:ext cx="33975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r>
                <a:rPr lang="zh-CN" altLang="en-US" sz="3200" dirty="0">
                  <a:solidFill>
                    <a:srgbClr val="FFFFFF"/>
                  </a:solidFill>
                  <a:latin typeface="微软雅黑 Light" panose="020B0502040204020203" pitchFamily="34" charset="-122"/>
                  <a:ea typeface="微软雅黑 Light" panose="020B0502040204020203" pitchFamily="34" charset="-122"/>
                </a:rPr>
                <a:t>  敏感性分析</a:t>
              </a:r>
            </a:p>
          </p:txBody>
        </p:sp>
        <p:sp>
          <p:nvSpPr>
            <p:cNvPr id="32" name="文本框 31">
              <a:extLst>
                <a:ext uri="{FF2B5EF4-FFF2-40B4-BE49-F238E27FC236}">
                  <a16:creationId xmlns:a16="http://schemas.microsoft.com/office/drawing/2014/main" id="{E3BDCC97-7086-4ADA-9DBA-81F9B8434FEF}"/>
                </a:ext>
              </a:extLst>
            </p:cNvPr>
            <p:cNvSpPr txBox="1"/>
            <p:nvPr/>
          </p:nvSpPr>
          <p:spPr>
            <a:xfrm>
              <a:off x="6153150" y="2467102"/>
              <a:ext cx="1441450" cy="584775"/>
            </a:xfrm>
            <a:prstGeom prst="rect">
              <a:avLst/>
            </a:prstGeom>
            <a:noFill/>
          </p:spPr>
          <p:txBody>
            <a:bodyPr wrap="square" rtlCol="0">
              <a:spAutoFit/>
            </a:bodyPr>
            <a:lstStyle/>
            <a:p>
              <a:r>
                <a:rPr lang="en-US" altLang="zh-CN" sz="3200" b="1" dirty="0">
                  <a:solidFill>
                    <a:srgbClr val="FFFFFF"/>
                  </a:solidFill>
                </a:rPr>
                <a:t>PART 7</a:t>
              </a:r>
              <a:endParaRPr lang="zh-CN" altLang="en-US" sz="3200" b="1" dirty="0">
                <a:solidFill>
                  <a:srgbClr val="FFFFFF"/>
                </a:solidFill>
              </a:endParaRPr>
            </a:p>
          </p:txBody>
        </p:sp>
      </p:grpSp>
    </p:spTree>
    <p:extLst>
      <p:ext uri="{BB962C8B-B14F-4D97-AF65-F5344CB8AC3E}">
        <p14:creationId xmlns:p14="http://schemas.microsoft.com/office/powerpoint/2010/main" val="267469097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40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40000">
                                          <p:cBhvr additive="base">
                                            <p:cTn id="7" dur="500" fill="hold"/>
                                            <p:tgtEl>
                                              <p:spTgt spid="12"/>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40000">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14:bounceEnd="40000">
                                          <p:cBhvr additive="base">
                                            <p:cTn id="11" dur="500" fill="hold"/>
                                            <p:tgtEl>
                                              <p:spTgt spid="13"/>
                                            </p:tgtEl>
                                            <p:attrNameLst>
                                              <p:attrName>ppt_x</p:attrName>
                                            </p:attrNameLst>
                                          </p:cBhvr>
                                          <p:tavLst>
                                            <p:tav tm="0">
                                              <p:val>
                                                <p:strVal val="#ppt_x"/>
                                              </p:val>
                                            </p:tav>
                                            <p:tav tm="100000">
                                              <p:val>
                                                <p:strVal val="#ppt_x"/>
                                              </p:val>
                                            </p:tav>
                                          </p:tavLst>
                                        </p:anim>
                                        <p:anim calcmode="lin" valueType="num" p14:bounceEnd="40000">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40000">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14:bounceEnd="40000">
                                          <p:cBhvr additive="base">
                                            <p:cTn id="15" dur="500" fill="hold"/>
                                            <p:tgtEl>
                                              <p:spTgt spid="8"/>
                                            </p:tgtEl>
                                            <p:attrNameLst>
                                              <p:attrName>ppt_x</p:attrName>
                                            </p:attrNameLst>
                                          </p:cBhvr>
                                          <p:tavLst>
                                            <p:tav tm="0">
                                              <p:val>
                                                <p:strVal val="#ppt_x"/>
                                              </p:val>
                                            </p:tav>
                                            <p:tav tm="100000">
                                              <p:val>
                                                <p:strVal val="#ppt_x"/>
                                              </p:val>
                                            </p:tav>
                                          </p:tavLst>
                                        </p:anim>
                                        <p:anim calcmode="lin" valueType="num" p14:bounceEnd="40000">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14:presetBounceEnd="48000">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14:bounceEnd="48000">
                                          <p:cBhvr additive="base">
                                            <p:cTn id="19" dur="500" fill="hold"/>
                                            <p:tgtEl>
                                              <p:spTgt spid="4"/>
                                            </p:tgtEl>
                                            <p:attrNameLst>
                                              <p:attrName>ppt_x</p:attrName>
                                            </p:attrNameLst>
                                          </p:cBhvr>
                                          <p:tavLst>
                                            <p:tav tm="0">
                                              <p:val>
                                                <p:strVal val="1+#ppt_w/2"/>
                                              </p:val>
                                            </p:tav>
                                            <p:tav tm="100000">
                                              <p:val>
                                                <p:strVal val="#ppt_x"/>
                                              </p:val>
                                            </p:tav>
                                          </p:tavLst>
                                        </p:anim>
                                        <p:anim calcmode="lin" valueType="num" p14:bounceEnd="48000">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14:presetBounceEnd="48000">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14:bounceEnd="48000">
                                          <p:cBhvr additive="base">
                                            <p:cTn id="23" dur="500" fill="hold"/>
                                            <p:tgtEl>
                                              <p:spTgt spid="2"/>
                                            </p:tgtEl>
                                            <p:attrNameLst>
                                              <p:attrName>ppt_x</p:attrName>
                                            </p:attrNameLst>
                                          </p:cBhvr>
                                          <p:tavLst>
                                            <p:tav tm="0">
                                              <p:val>
                                                <p:strVal val="1+#ppt_w/2"/>
                                              </p:val>
                                            </p:tav>
                                            <p:tav tm="100000">
                                              <p:val>
                                                <p:strVal val="#ppt_x"/>
                                              </p:val>
                                            </p:tav>
                                          </p:tavLst>
                                        </p:anim>
                                        <p:anim calcmode="lin" valueType="num" p14:bounceEnd="48000">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1000"/>
                                            <p:tgtEl>
                                              <p:spTgt spid="30"/>
                                            </p:tgtEl>
                                          </p:cBhvr>
                                        </p:animEffect>
                                        <p:anim calcmode="lin" valueType="num">
                                          <p:cBhvr>
                                            <p:cTn id="72" dur="1000" fill="hold"/>
                                            <p:tgtEl>
                                              <p:spTgt spid="30"/>
                                            </p:tgtEl>
                                            <p:attrNameLst>
                                              <p:attrName>ppt_x</p:attrName>
                                            </p:attrNameLst>
                                          </p:cBhvr>
                                          <p:tavLst>
                                            <p:tav tm="0">
                                              <p:val>
                                                <p:strVal val="#ppt_x"/>
                                              </p:val>
                                            </p:tav>
                                            <p:tav tm="100000">
                                              <p:val>
                                                <p:strVal val="#ppt_x"/>
                                              </p:val>
                                            </p:tav>
                                          </p:tavLst>
                                        </p:anim>
                                        <p:anim calcmode="lin" valueType="num">
                                          <p:cBhvr>
                                            <p:cTn id="7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10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1+#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1000"/>
                                            <p:tgtEl>
                                              <p:spTgt spid="14"/>
                                            </p:tgtEl>
                                          </p:cBhvr>
                                        </p:animEffect>
                                        <p:anim calcmode="lin" valueType="num">
                                          <p:cBhvr>
                                            <p:cTn id="44" dur="1000" fill="hold"/>
                                            <p:tgtEl>
                                              <p:spTgt spid="14"/>
                                            </p:tgtEl>
                                            <p:attrNameLst>
                                              <p:attrName>ppt_x</p:attrName>
                                            </p:attrNameLst>
                                          </p:cBhvr>
                                          <p:tavLst>
                                            <p:tav tm="0">
                                              <p:val>
                                                <p:strVal val="#ppt_x"/>
                                              </p:val>
                                            </p:tav>
                                            <p:tav tm="100000">
                                              <p:val>
                                                <p:strVal val="#ppt_x"/>
                                              </p:val>
                                            </p:tav>
                                          </p:tavLst>
                                        </p:anim>
                                        <p:anim calcmode="lin" valueType="num">
                                          <p:cBhvr>
                                            <p:cTn id="4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1000"/>
                                            <p:tgtEl>
                                              <p:spTgt spid="18"/>
                                            </p:tgtEl>
                                          </p:cBhvr>
                                        </p:animEffect>
                                        <p:anim calcmode="lin" valueType="num">
                                          <p:cBhvr>
                                            <p:cTn id="51" dur="1000" fill="hold"/>
                                            <p:tgtEl>
                                              <p:spTgt spid="18"/>
                                            </p:tgtEl>
                                            <p:attrNameLst>
                                              <p:attrName>ppt_x</p:attrName>
                                            </p:attrNameLst>
                                          </p:cBhvr>
                                          <p:tavLst>
                                            <p:tav tm="0">
                                              <p:val>
                                                <p:strVal val="#ppt_x"/>
                                              </p:val>
                                            </p:tav>
                                            <p:tav tm="100000">
                                              <p:val>
                                                <p:strVal val="#ppt_x"/>
                                              </p:val>
                                            </p:tav>
                                          </p:tavLst>
                                        </p:anim>
                                        <p:anim calcmode="lin" valueType="num">
                                          <p:cBhvr>
                                            <p:cTn id="52"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fade">
                                          <p:cBhvr>
                                            <p:cTn id="57" dur="1000"/>
                                            <p:tgtEl>
                                              <p:spTgt spid="21"/>
                                            </p:tgtEl>
                                          </p:cBhvr>
                                        </p:animEffect>
                                        <p:anim calcmode="lin" valueType="num">
                                          <p:cBhvr>
                                            <p:cTn id="58" dur="1000" fill="hold"/>
                                            <p:tgtEl>
                                              <p:spTgt spid="21"/>
                                            </p:tgtEl>
                                            <p:attrNameLst>
                                              <p:attrName>ppt_x</p:attrName>
                                            </p:attrNameLst>
                                          </p:cBhvr>
                                          <p:tavLst>
                                            <p:tav tm="0">
                                              <p:val>
                                                <p:strVal val="#ppt_x"/>
                                              </p:val>
                                            </p:tav>
                                            <p:tav tm="100000">
                                              <p:val>
                                                <p:strVal val="#ppt_x"/>
                                              </p:val>
                                            </p:tav>
                                          </p:tavLst>
                                        </p:anim>
                                        <p:anim calcmode="lin" valueType="num">
                                          <p:cBhvr>
                                            <p:cTn id="5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1000"/>
                                            <p:tgtEl>
                                              <p:spTgt spid="30"/>
                                            </p:tgtEl>
                                          </p:cBhvr>
                                        </p:animEffect>
                                        <p:anim calcmode="lin" valueType="num">
                                          <p:cBhvr>
                                            <p:cTn id="72" dur="1000" fill="hold"/>
                                            <p:tgtEl>
                                              <p:spTgt spid="30"/>
                                            </p:tgtEl>
                                            <p:attrNameLst>
                                              <p:attrName>ppt_x</p:attrName>
                                            </p:attrNameLst>
                                          </p:cBhvr>
                                          <p:tavLst>
                                            <p:tav tm="0">
                                              <p:val>
                                                <p:strVal val="#ppt_x"/>
                                              </p:val>
                                            </p:tav>
                                            <p:tav tm="100000">
                                              <p:val>
                                                <p:strVal val="#ppt_x"/>
                                              </p:val>
                                            </p:tav>
                                          </p:tavLst>
                                        </p:anim>
                                        <p:anim calcmode="lin" valueType="num">
                                          <p:cBhvr>
                                            <p:cTn id="7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P spid="13" grpId="0"/>
          <p:bldP spid="8"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确定激活函数和归一化范围</a:t>
            </a:r>
          </a:p>
        </p:txBody>
      </p:sp>
      <p:sp>
        <p:nvSpPr>
          <p:cNvPr id="3" name="文本框 2">
            <a:extLst>
              <a:ext uri="{FF2B5EF4-FFF2-40B4-BE49-F238E27FC236}">
                <a16:creationId xmlns:a16="http://schemas.microsoft.com/office/drawing/2014/main" id="{12D97B61-C4CE-422E-B3E4-F12F0E04D825}"/>
              </a:ext>
            </a:extLst>
          </p:cNvPr>
          <p:cNvSpPr txBox="1"/>
          <p:nvPr/>
        </p:nvSpPr>
        <p:spPr>
          <a:xfrm>
            <a:off x="407187" y="1232215"/>
            <a:ext cx="10863470" cy="2954655"/>
          </a:xfrm>
          <a:prstGeom prst="rect">
            <a:avLst/>
          </a:prstGeom>
          <a:noFill/>
        </p:spPr>
        <p:txBody>
          <a:bodyPr wrap="square" rtlCol="0">
            <a:spAutoFit/>
          </a:bodyPr>
          <a:lstStyle/>
          <a:p>
            <a:r>
              <a:rPr lang="zh-CN" altLang="en-US" sz="2400" b="1" dirty="0">
                <a:solidFill>
                  <a:schemeClr val="accent4"/>
                </a:solidFill>
              </a:rPr>
              <a:t>常用的激活函数：</a:t>
            </a:r>
            <a:r>
              <a:rPr lang="en-US" altLang="zh-CN" sz="2400" dirty="0"/>
              <a:t>P(</a:t>
            </a:r>
            <a:r>
              <a:rPr lang="zh-CN" altLang="en-US" sz="2400" dirty="0"/>
              <a:t>线性函数</a:t>
            </a:r>
            <a:r>
              <a:rPr lang="en-US" altLang="zh-CN" sz="2400" dirty="0"/>
              <a:t>)</a:t>
            </a:r>
            <a:r>
              <a:rPr lang="zh-CN" altLang="en-US" sz="2400" dirty="0"/>
              <a:t>，</a:t>
            </a:r>
            <a:r>
              <a:rPr lang="en-US" altLang="zh-CN" sz="2400" dirty="0"/>
              <a:t>L(S</a:t>
            </a:r>
            <a:r>
              <a:rPr lang="zh-CN" altLang="en-US" sz="2400" dirty="0"/>
              <a:t>形函数</a:t>
            </a:r>
            <a:r>
              <a:rPr lang="en-US" altLang="zh-CN" sz="2400" dirty="0"/>
              <a:t>)</a:t>
            </a:r>
            <a:r>
              <a:rPr lang="zh-CN" altLang="en-US" sz="2400" dirty="0"/>
              <a:t>，</a:t>
            </a:r>
            <a:r>
              <a:rPr lang="en-US" altLang="zh-CN" sz="2400" dirty="0"/>
              <a:t>T(</a:t>
            </a:r>
            <a:r>
              <a:rPr lang="zh-CN" altLang="en-US" sz="2400" dirty="0"/>
              <a:t>双曲线正切函数</a:t>
            </a:r>
            <a:r>
              <a:rPr lang="en-US" altLang="zh-CN" sz="2400" dirty="0"/>
              <a:t>)</a:t>
            </a:r>
          </a:p>
          <a:p>
            <a:endParaRPr lang="en-US" altLang="zh-CN" sz="2400" dirty="0"/>
          </a:p>
          <a:p>
            <a:r>
              <a:rPr lang="zh-CN" altLang="en-US" sz="2400" b="1" dirty="0">
                <a:solidFill>
                  <a:schemeClr val="accent4"/>
                </a:solidFill>
              </a:rPr>
              <a:t>方法：</a:t>
            </a:r>
            <a:r>
              <a:rPr lang="zh-CN" altLang="en-US" sz="2400" dirty="0"/>
              <a:t>三种</a:t>
            </a:r>
            <a:r>
              <a:rPr lang="en-US" altLang="zh-CN" sz="2400" dirty="0"/>
              <a:t>AF</a:t>
            </a:r>
            <a:r>
              <a:rPr lang="zh-CN" altLang="en-US" sz="2400" dirty="0"/>
              <a:t>，四中归一化范围组合实验，共</a:t>
            </a:r>
            <a:r>
              <a:rPr lang="en-US" altLang="zh-CN" sz="2400" dirty="0"/>
              <a:t>24</a:t>
            </a:r>
            <a:r>
              <a:rPr lang="zh-CN" altLang="en-US" sz="2400" dirty="0"/>
              <a:t>组组合，得到每种组合的</a:t>
            </a:r>
            <a:r>
              <a:rPr lang="en-US" altLang="zh-CN" sz="2400" dirty="0"/>
              <a:t>RMSE</a:t>
            </a:r>
            <a:r>
              <a:rPr lang="zh-CN" altLang="en-US" sz="2400" dirty="0"/>
              <a:t>，    选择最小的</a:t>
            </a:r>
            <a:r>
              <a:rPr lang="en-US" altLang="zh-CN" sz="2400" dirty="0"/>
              <a:t>RMSE</a:t>
            </a:r>
            <a:r>
              <a:rPr lang="zh-CN" altLang="en-US" sz="2400" dirty="0"/>
              <a:t>对应的组合</a:t>
            </a:r>
            <a:endParaRPr lang="en-US" altLang="zh-CN" sz="2400" dirty="0"/>
          </a:p>
          <a:p>
            <a:r>
              <a:rPr lang="zh-CN" altLang="en-US" sz="2400" b="1" dirty="0">
                <a:solidFill>
                  <a:schemeClr val="accent4"/>
                </a:solidFill>
              </a:rPr>
              <a:t> </a:t>
            </a:r>
            <a:endParaRPr lang="en-US" altLang="zh-CN" dirty="0"/>
          </a:p>
          <a:p>
            <a:r>
              <a:rPr lang="zh-CN" altLang="en-US" sz="2400" b="1" dirty="0">
                <a:solidFill>
                  <a:schemeClr val="accent4"/>
                </a:solidFill>
              </a:rPr>
              <a:t>结果：</a:t>
            </a:r>
            <a:r>
              <a:rPr lang="zh-CN" altLang="en-US" sz="2400" dirty="0"/>
              <a:t>激活函数：隐藏层使用</a:t>
            </a:r>
            <a:r>
              <a:rPr lang="en-US" altLang="zh-CN" sz="2400" dirty="0"/>
              <a:t>S</a:t>
            </a:r>
            <a:r>
              <a:rPr lang="zh-CN" altLang="en-US" sz="2400" dirty="0"/>
              <a:t>形函数，输出层使用线性函数</a:t>
            </a:r>
            <a:endParaRPr lang="en-US" altLang="zh-CN" sz="2400" dirty="0"/>
          </a:p>
          <a:p>
            <a:r>
              <a:rPr lang="en-US" altLang="zh-CN" sz="2400" dirty="0"/>
              <a:t>              </a:t>
            </a:r>
            <a:r>
              <a:rPr lang="zh-CN" altLang="en-US" sz="2400" dirty="0"/>
              <a:t>归一化取值范围：</a:t>
            </a:r>
            <a:r>
              <a:rPr lang="en-US" altLang="zh-CN" sz="2400" dirty="0"/>
              <a:t> 0.05-0.95</a:t>
            </a:r>
          </a:p>
          <a:p>
            <a:endParaRPr lang="zh-CN" altLang="en-US" dirty="0"/>
          </a:p>
        </p:txBody>
      </p:sp>
      <p:pic>
        <p:nvPicPr>
          <p:cNvPr id="6" name="图片 5">
            <a:extLst>
              <a:ext uri="{FF2B5EF4-FFF2-40B4-BE49-F238E27FC236}">
                <a16:creationId xmlns:a16="http://schemas.microsoft.com/office/drawing/2014/main" id="{20794B6D-D6CB-447A-961E-6591F41E5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0253" y="3735215"/>
            <a:ext cx="4546834" cy="3264068"/>
          </a:xfrm>
          <a:prstGeom prst="rect">
            <a:avLst/>
          </a:prstGeom>
        </p:spPr>
      </p:pic>
      <p:pic>
        <p:nvPicPr>
          <p:cNvPr id="11" name="图片 10">
            <a:extLst>
              <a:ext uri="{FF2B5EF4-FFF2-40B4-BE49-F238E27FC236}">
                <a16:creationId xmlns:a16="http://schemas.microsoft.com/office/drawing/2014/main" id="{CD04490A-1F3C-4B1A-932E-D5FC3B65BE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187" y="4082370"/>
            <a:ext cx="2070335" cy="2569758"/>
          </a:xfrm>
          <a:prstGeom prst="rect">
            <a:avLst/>
          </a:prstGeom>
        </p:spPr>
      </p:pic>
      <p:pic>
        <p:nvPicPr>
          <p:cNvPr id="15" name="图片 14">
            <a:extLst>
              <a:ext uri="{FF2B5EF4-FFF2-40B4-BE49-F238E27FC236}">
                <a16:creationId xmlns:a16="http://schemas.microsoft.com/office/drawing/2014/main" id="{74F4C59D-04B9-42FD-994D-77190BE733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3911" y="4445287"/>
            <a:ext cx="2538506" cy="2134417"/>
          </a:xfrm>
          <a:prstGeom prst="rect">
            <a:avLst/>
          </a:prstGeom>
        </p:spPr>
      </p:pic>
    </p:spTree>
    <p:extLst>
      <p:ext uri="{BB962C8B-B14F-4D97-AF65-F5344CB8AC3E}">
        <p14:creationId xmlns:p14="http://schemas.microsoft.com/office/powerpoint/2010/main" val="324260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anim calcmode="lin" valueType="num">
                                      <p:cBhvr>
                                        <p:cTn id="23" dur="1000" fill="hold"/>
                                        <p:tgtEl>
                                          <p:spTgt spid="15"/>
                                        </p:tgtEl>
                                        <p:attrNameLst>
                                          <p:attrName>ppt_x</p:attrName>
                                        </p:attrNameLst>
                                      </p:cBhvr>
                                      <p:tavLst>
                                        <p:tav tm="0">
                                          <p:val>
                                            <p:strVal val="#ppt_x"/>
                                          </p:val>
                                        </p:tav>
                                        <p:tav tm="100000">
                                          <p:val>
                                            <p:strVal val="#ppt_x"/>
                                          </p:val>
                                        </p:tav>
                                      </p:tavLst>
                                    </p:anim>
                                    <p:anim calcmode="lin" valueType="num">
                                      <p:cBhvr>
                                        <p:cTn id="2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wipe(down)">
                                      <p:cBhvr>
                                        <p:cTn id="29" dur="500"/>
                                        <p:tgtEl>
                                          <p:spTgt spid="3">
                                            <p:txEl>
                                              <p:pRg st="4" end="4"/>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确定学习率</a:t>
            </a:r>
          </a:p>
        </p:txBody>
      </p:sp>
      <p:sp>
        <p:nvSpPr>
          <p:cNvPr id="3" name="文本框 2">
            <a:extLst>
              <a:ext uri="{FF2B5EF4-FFF2-40B4-BE49-F238E27FC236}">
                <a16:creationId xmlns:a16="http://schemas.microsoft.com/office/drawing/2014/main" id="{12D97B61-C4CE-422E-B3E4-F12F0E04D825}"/>
              </a:ext>
            </a:extLst>
          </p:cNvPr>
          <p:cNvSpPr txBox="1"/>
          <p:nvPr/>
        </p:nvSpPr>
        <p:spPr>
          <a:xfrm>
            <a:off x="993913" y="1421296"/>
            <a:ext cx="8348870" cy="1754326"/>
          </a:xfrm>
          <a:prstGeom prst="rect">
            <a:avLst/>
          </a:prstGeom>
          <a:noFill/>
        </p:spPr>
        <p:txBody>
          <a:bodyPr wrap="square" rtlCol="0">
            <a:spAutoFit/>
          </a:bodyPr>
          <a:lstStyle/>
          <a:p>
            <a:r>
              <a:rPr lang="zh-CN" altLang="en-US" sz="2400" b="1" dirty="0">
                <a:solidFill>
                  <a:schemeClr val="accent4"/>
                </a:solidFill>
              </a:rPr>
              <a:t>学习率：</a:t>
            </a:r>
            <a:r>
              <a:rPr lang="zh-CN" altLang="en-US" sz="2400" dirty="0"/>
              <a:t>影响权重比例和偏差调整，会影响收敛速度</a:t>
            </a:r>
            <a:endParaRPr lang="en-US" altLang="zh-CN" sz="2400" dirty="0"/>
          </a:p>
          <a:p>
            <a:endParaRPr lang="en-US" altLang="zh-CN" sz="2400" b="1" dirty="0">
              <a:solidFill>
                <a:schemeClr val="accent4"/>
              </a:solidFill>
            </a:endParaRPr>
          </a:p>
          <a:p>
            <a:r>
              <a:rPr lang="zh-CN" altLang="en-US" sz="2400" b="1" dirty="0">
                <a:solidFill>
                  <a:schemeClr val="accent4"/>
                </a:solidFill>
              </a:rPr>
              <a:t>方法：</a:t>
            </a:r>
            <a:r>
              <a:rPr lang="zh-CN" altLang="en-US" sz="2400" dirty="0"/>
              <a:t>将其值从</a:t>
            </a:r>
            <a:r>
              <a:rPr lang="en-US" altLang="zh-CN" sz="2400" dirty="0"/>
              <a:t>0.01</a:t>
            </a:r>
            <a:r>
              <a:rPr lang="zh-CN" altLang="en-US" sz="2400" dirty="0"/>
              <a:t>变化到</a:t>
            </a:r>
            <a:r>
              <a:rPr lang="en-US" altLang="zh-CN" sz="2400" dirty="0"/>
              <a:t>1.0</a:t>
            </a:r>
            <a:r>
              <a:rPr lang="zh-CN" altLang="en-US" sz="2400" dirty="0"/>
              <a:t>来确定学习率，最佳值为</a:t>
            </a:r>
            <a:r>
              <a:rPr lang="en-US" altLang="zh-CN" sz="2400" dirty="0"/>
              <a:t>0.3</a:t>
            </a:r>
          </a:p>
          <a:p>
            <a:endParaRPr lang="en-US" altLang="zh-CN" dirty="0"/>
          </a:p>
          <a:p>
            <a:endParaRPr lang="zh-CN" altLang="en-US" dirty="0"/>
          </a:p>
        </p:txBody>
      </p:sp>
      <p:pic>
        <p:nvPicPr>
          <p:cNvPr id="6" name="图片 5">
            <a:extLst>
              <a:ext uri="{FF2B5EF4-FFF2-40B4-BE49-F238E27FC236}">
                <a16:creationId xmlns:a16="http://schemas.microsoft.com/office/drawing/2014/main" id="{7E5942B7-B340-4BA6-8A74-AB3B0B27B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435" y="2927264"/>
            <a:ext cx="4610337" cy="3289469"/>
          </a:xfrm>
          <a:prstGeom prst="rect">
            <a:avLst/>
          </a:prstGeom>
        </p:spPr>
      </p:pic>
    </p:spTree>
    <p:extLst>
      <p:ext uri="{BB962C8B-B14F-4D97-AF65-F5344CB8AC3E}">
        <p14:creationId xmlns:p14="http://schemas.microsoft.com/office/powerpoint/2010/main" val="1804456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2144296" y="2376573"/>
            <a:ext cx="8055265" cy="1235760"/>
            <a:chOff x="2387021" y="2714503"/>
            <a:chExt cx="8055265"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4008665" y="2985878"/>
              <a:ext cx="6433621"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05   </a:t>
              </a:r>
              <a:r>
                <a:rPr lang="zh-CN" altLang="en-US" sz="4400" b="1" dirty="0">
                  <a:solidFill>
                    <a:srgbClr val="FFFFFF"/>
                  </a:solidFill>
                  <a:latin typeface="微软雅黑" panose="020B0503020204020204" pitchFamily="34" charset="-122"/>
                  <a:ea typeface="微软雅黑" panose="020B0503020204020204" pitchFamily="34" charset="-122"/>
                </a:rPr>
                <a:t>其它模型预测</a:t>
              </a:r>
            </a:p>
          </p:txBody>
        </p:sp>
      </p:grpSp>
    </p:spTree>
    <p:extLst>
      <p:ext uri="{BB962C8B-B14F-4D97-AF65-F5344CB8AC3E}">
        <p14:creationId xmlns:p14="http://schemas.microsoft.com/office/powerpoint/2010/main" val="8766957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其它模型预测</a:t>
            </a:r>
          </a:p>
        </p:txBody>
      </p:sp>
      <p:pic>
        <p:nvPicPr>
          <p:cNvPr id="7" name="图片 6">
            <a:extLst>
              <a:ext uri="{FF2B5EF4-FFF2-40B4-BE49-F238E27FC236}">
                <a16:creationId xmlns:a16="http://schemas.microsoft.com/office/drawing/2014/main" id="{082C6F86-BCF1-4746-82E4-DE7E2ADEA9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973" y="1528394"/>
            <a:ext cx="5747045" cy="1009702"/>
          </a:xfrm>
          <a:prstGeom prst="rect">
            <a:avLst/>
          </a:prstGeom>
        </p:spPr>
      </p:pic>
      <p:sp>
        <p:nvSpPr>
          <p:cNvPr id="8" name="文本框 7">
            <a:extLst>
              <a:ext uri="{FF2B5EF4-FFF2-40B4-BE49-F238E27FC236}">
                <a16:creationId xmlns:a16="http://schemas.microsoft.com/office/drawing/2014/main" id="{A3925A09-8EE9-462B-91B9-CCD294982437}"/>
              </a:ext>
            </a:extLst>
          </p:cNvPr>
          <p:cNvSpPr txBox="1"/>
          <p:nvPr/>
        </p:nvSpPr>
        <p:spPr>
          <a:xfrm>
            <a:off x="646043" y="2553156"/>
            <a:ext cx="8885582" cy="1692771"/>
          </a:xfrm>
          <a:prstGeom prst="rect">
            <a:avLst/>
          </a:prstGeom>
          <a:noFill/>
        </p:spPr>
        <p:txBody>
          <a:bodyPr wrap="square" rtlCol="0">
            <a:spAutoFit/>
          </a:bodyPr>
          <a:lstStyle/>
          <a:p>
            <a:r>
              <a:rPr lang="zh-CN" altLang="en-US" sz="2400" dirty="0">
                <a:solidFill>
                  <a:srgbClr val="0070C0"/>
                </a:solidFill>
              </a:rPr>
              <a:t>随机森林</a:t>
            </a:r>
            <a:r>
              <a:rPr lang="zh-CN" altLang="en-US" sz="2400" dirty="0"/>
              <a:t>：</a:t>
            </a:r>
            <a:r>
              <a:rPr lang="zh-CN" altLang="en-US" sz="2000" dirty="0"/>
              <a:t>树木的数量（</a:t>
            </a:r>
            <a:r>
              <a:rPr lang="en-US" altLang="zh-CN" sz="2000" dirty="0"/>
              <a:t>N</a:t>
            </a:r>
            <a:r>
              <a:rPr lang="zh-CN" altLang="en-US" sz="2000" dirty="0"/>
              <a:t>）和变量子集的大小（</a:t>
            </a:r>
            <a:r>
              <a:rPr lang="en-US" altLang="zh-CN" sz="2000" dirty="0"/>
              <a:t>M</a:t>
            </a:r>
            <a:r>
              <a:rPr lang="zh-CN" altLang="en-US" sz="2000" dirty="0"/>
              <a:t>）是两个关键参数进行优化以达到理想的预测性能。利用网格搜索法，分别从</a:t>
            </a:r>
            <a:r>
              <a:rPr lang="en-US" altLang="zh-CN" sz="2000" dirty="0"/>
              <a:t>10</a:t>
            </a:r>
            <a:r>
              <a:rPr lang="zh-CN" altLang="en-US" sz="2000" dirty="0"/>
              <a:t>到</a:t>
            </a:r>
            <a:r>
              <a:rPr lang="en-US" altLang="zh-CN" sz="2000" dirty="0"/>
              <a:t>1000</a:t>
            </a:r>
            <a:r>
              <a:rPr lang="zh-CN" altLang="en-US" sz="2000" dirty="0"/>
              <a:t>（步长大小为</a:t>
            </a:r>
            <a:r>
              <a:rPr lang="en-US" altLang="zh-CN" sz="2000" dirty="0"/>
              <a:t>10</a:t>
            </a:r>
            <a:r>
              <a:rPr lang="zh-CN" altLang="en-US" sz="2000" dirty="0"/>
              <a:t>）和从</a:t>
            </a:r>
            <a:r>
              <a:rPr lang="en-US" altLang="zh-CN" sz="2000" dirty="0"/>
              <a:t>1</a:t>
            </a:r>
            <a:r>
              <a:rPr lang="zh-CN" altLang="en-US" sz="2000" dirty="0"/>
              <a:t>到</a:t>
            </a:r>
            <a:r>
              <a:rPr lang="en-US" altLang="zh-CN" sz="2000" dirty="0"/>
              <a:t>9</a:t>
            </a:r>
            <a:r>
              <a:rPr lang="zh-CN" altLang="en-US" sz="2000" dirty="0"/>
              <a:t>（步长大小</a:t>
            </a:r>
            <a:r>
              <a:rPr lang="en-US" altLang="zh-CN" sz="2000" dirty="0"/>
              <a:t>1</a:t>
            </a:r>
            <a:r>
              <a:rPr lang="zh-CN" altLang="en-US" sz="2000" dirty="0"/>
              <a:t>）分别优化了参数</a:t>
            </a:r>
            <a:r>
              <a:rPr lang="en-US" altLang="zh-CN" sz="2000" dirty="0"/>
              <a:t>n</a:t>
            </a:r>
            <a:r>
              <a:rPr lang="zh-CN" altLang="en-US" sz="2000" dirty="0"/>
              <a:t>和</a:t>
            </a:r>
            <a:r>
              <a:rPr lang="en-US" altLang="zh-CN" sz="2000" dirty="0"/>
              <a:t>m</a:t>
            </a:r>
            <a:r>
              <a:rPr lang="zh-CN" altLang="en-US" sz="2000" dirty="0"/>
              <a:t>。这给了</a:t>
            </a:r>
            <a:r>
              <a:rPr lang="en-US" altLang="zh-CN" sz="2000" dirty="0"/>
              <a:t>OOB</a:t>
            </a:r>
            <a:r>
              <a:rPr lang="zh-CN" altLang="en-US" sz="2000" dirty="0"/>
              <a:t>数据最低的</a:t>
            </a:r>
            <a:r>
              <a:rPr lang="en-US" altLang="zh-CN" sz="2000" dirty="0"/>
              <a:t>RMSE</a:t>
            </a:r>
            <a:r>
              <a:rPr lang="zh-CN" altLang="en-US" sz="2000" dirty="0"/>
              <a:t>值为性能指标。在这项研究中，</a:t>
            </a:r>
            <a:r>
              <a:rPr lang="en-US" altLang="zh-CN" sz="2000" dirty="0"/>
              <a:t>n</a:t>
            </a:r>
            <a:r>
              <a:rPr lang="zh-CN" altLang="en-US" sz="2000" dirty="0"/>
              <a:t>和</a:t>
            </a:r>
            <a:r>
              <a:rPr lang="en-US" altLang="zh-CN" sz="2000" dirty="0"/>
              <a:t>m</a:t>
            </a:r>
            <a:r>
              <a:rPr lang="zh-CN" altLang="en-US" sz="2000" dirty="0"/>
              <a:t>值分别为</a:t>
            </a:r>
            <a:r>
              <a:rPr lang="en-US" altLang="zh-CN" sz="2000" dirty="0"/>
              <a:t>80</a:t>
            </a:r>
            <a:r>
              <a:rPr lang="zh-CN" altLang="en-US" sz="2000" dirty="0"/>
              <a:t>和</a:t>
            </a:r>
            <a:r>
              <a:rPr lang="en-US" altLang="zh-CN" sz="2000" dirty="0"/>
              <a:t>6</a:t>
            </a:r>
            <a:r>
              <a:rPr lang="zh-CN" altLang="en-US" sz="2000" dirty="0"/>
              <a:t>，分别被认为是最佳的。</a:t>
            </a:r>
          </a:p>
        </p:txBody>
      </p:sp>
      <p:sp>
        <p:nvSpPr>
          <p:cNvPr id="9" name="文本框 8">
            <a:extLst>
              <a:ext uri="{FF2B5EF4-FFF2-40B4-BE49-F238E27FC236}">
                <a16:creationId xmlns:a16="http://schemas.microsoft.com/office/drawing/2014/main" id="{ACDC6CD9-7A57-4BA4-9A28-A58C5CCAE0C0}"/>
              </a:ext>
            </a:extLst>
          </p:cNvPr>
          <p:cNvSpPr txBox="1"/>
          <p:nvPr/>
        </p:nvSpPr>
        <p:spPr>
          <a:xfrm>
            <a:off x="646043" y="1083365"/>
            <a:ext cx="1441174" cy="461665"/>
          </a:xfrm>
          <a:prstGeom prst="rect">
            <a:avLst/>
          </a:prstGeom>
          <a:noFill/>
        </p:spPr>
        <p:txBody>
          <a:bodyPr wrap="square" rtlCol="0">
            <a:spAutoFit/>
          </a:bodyPr>
          <a:lstStyle/>
          <a:p>
            <a:r>
              <a:rPr lang="zh-CN" altLang="en-US" sz="2400" dirty="0">
                <a:solidFill>
                  <a:srgbClr val="0070C0"/>
                </a:solidFill>
              </a:rPr>
              <a:t>线性回归</a:t>
            </a:r>
            <a:r>
              <a:rPr lang="zh-CN" altLang="en-US" sz="2400" dirty="0"/>
              <a:t>：</a:t>
            </a:r>
          </a:p>
        </p:txBody>
      </p:sp>
      <p:sp>
        <p:nvSpPr>
          <p:cNvPr id="10" name="文本框 9">
            <a:extLst>
              <a:ext uri="{FF2B5EF4-FFF2-40B4-BE49-F238E27FC236}">
                <a16:creationId xmlns:a16="http://schemas.microsoft.com/office/drawing/2014/main" id="{FCA62083-2A22-4FF8-9D8C-90D3F0FC1ACB}"/>
              </a:ext>
            </a:extLst>
          </p:cNvPr>
          <p:cNvSpPr txBox="1"/>
          <p:nvPr/>
        </p:nvSpPr>
        <p:spPr>
          <a:xfrm>
            <a:off x="765313" y="4562117"/>
            <a:ext cx="8796130" cy="1384995"/>
          </a:xfrm>
          <a:prstGeom prst="rect">
            <a:avLst/>
          </a:prstGeom>
          <a:noFill/>
        </p:spPr>
        <p:txBody>
          <a:bodyPr wrap="square" rtlCol="0">
            <a:spAutoFit/>
          </a:bodyPr>
          <a:lstStyle/>
          <a:p>
            <a:r>
              <a:rPr lang="zh-CN" altLang="en-US" sz="2400" dirty="0">
                <a:solidFill>
                  <a:srgbClr val="0070C0"/>
                </a:solidFill>
              </a:rPr>
              <a:t>支持向量机</a:t>
            </a:r>
            <a:r>
              <a:rPr lang="zh-CN" altLang="en-US" sz="2400" dirty="0"/>
              <a:t>：</a:t>
            </a:r>
            <a:r>
              <a:rPr lang="zh-CN" altLang="en-US" sz="2000" dirty="0"/>
              <a:t>不合适的参数（惩罚参数</a:t>
            </a:r>
            <a:r>
              <a:rPr lang="en-US" altLang="zh-CN" sz="2000" dirty="0"/>
              <a:t>C</a:t>
            </a:r>
            <a:r>
              <a:rPr lang="zh-CN" altLang="en-US" sz="2000" dirty="0"/>
              <a:t>和核参数</a:t>
            </a:r>
            <a:r>
              <a:rPr lang="en-US" altLang="zh-CN" sz="2000" dirty="0"/>
              <a:t>σ</a:t>
            </a:r>
            <a:r>
              <a:rPr lang="zh-CN" altLang="en-US" sz="2000" dirty="0"/>
              <a:t>）设置可能导致</a:t>
            </a:r>
            <a:r>
              <a:rPr lang="en-US" altLang="zh-CN" sz="2000" dirty="0"/>
              <a:t>SVR</a:t>
            </a:r>
            <a:r>
              <a:rPr lang="zh-CN" altLang="en-US" sz="2000" dirty="0"/>
              <a:t>模型回归性能差。</a:t>
            </a:r>
            <a:r>
              <a:rPr lang="en-US" altLang="zh-CN" sz="2000" dirty="0"/>
              <a:t>5</a:t>
            </a:r>
            <a:r>
              <a:rPr lang="zh-CN" altLang="en-US" sz="2000" dirty="0"/>
              <a:t>倍交叉验证网格搜索确定</a:t>
            </a:r>
            <a:r>
              <a:rPr lang="en-US" altLang="zh-CN" sz="2000" dirty="0"/>
              <a:t>SVR</a:t>
            </a:r>
            <a:r>
              <a:rPr lang="zh-CN" altLang="en-US" sz="2000" dirty="0"/>
              <a:t>和计算模型的均方根误差的最佳参数。这给最低的均方根误差参数值进行验证。这里我们只给出最优参数设置：最好的</a:t>
            </a:r>
            <a:r>
              <a:rPr lang="en-US" altLang="zh-CN" sz="2000" dirty="0"/>
              <a:t>C = 2</a:t>
            </a:r>
            <a:r>
              <a:rPr lang="zh-CN" altLang="en-US" sz="2000" dirty="0"/>
              <a:t>和最好的</a:t>
            </a:r>
            <a:r>
              <a:rPr lang="en-US" altLang="zh-CN" sz="2000" dirty="0"/>
              <a:t>σ= 0.5</a:t>
            </a:r>
            <a:r>
              <a:rPr lang="zh-CN" altLang="en-US" sz="2000" dirty="0"/>
              <a:t>的</a:t>
            </a:r>
            <a:r>
              <a:rPr lang="en-US" altLang="zh-CN" sz="2000" dirty="0"/>
              <a:t>RMSE = 0.1286</a:t>
            </a:r>
            <a:r>
              <a:rPr lang="zh-CN" altLang="en-US" sz="2000" dirty="0"/>
              <a:t>。 </a:t>
            </a:r>
          </a:p>
        </p:txBody>
      </p:sp>
      <p:pic>
        <p:nvPicPr>
          <p:cNvPr id="12" name="图片 11">
            <a:extLst>
              <a:ext uri="{FF2B5EF4-FFF2-40B4-BE49-F238E27FC236}">
                <a16:creationId xmlns:a16="http://schemas.microsoft.com/office/drawing/2014/main" id="{46CB8C3D-B22E-4F5A-9A7B-9718375766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1221" y="6091649"/>
            <a:ext cx="4249489" cy="479429"/>
          </a:xfrm>
          <a:prstGeom prst="rect">
            <a:avLst/>
          </a:prstGeom>
        </p:spPr>
      </p:pic>
    </p:spTree>
    <p:extLst>
      <p:ext uri="{BB962C8B-B14F-4D97-AF65-F5344CB8AC3E}">
        <p14:creationId xmlns:p14="http://schemas.microsoft.com/office/powerpoint/2010/main" val="275786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par>
                                <p:cTn id="21" presetID="22" presetClass="entr" presetSubtype="4"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2025027" y="2654869"/>
            <a:ext cx="8879657" cy="1235760"/>
            <a:chOff x="2387021" y="2714503"/>
            <a:chExt cx="8879657"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4008665" y="2985878"/>
              <a:ext cx="7258013"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06   </a:t>
              </a:r>
              <a:r>
                <a:rPr lang="zh-CN" altLang="en-US" sz="4400" b="1" dirty="0">
                  <a:solidFill>
                    <a:srgbClr val="FFFFFF"/>
                  </a:solidFill>
                  <a:latin typeface="微软雅黑" panose="020B0503020204020204" pitchFamily="34" charset="-122"/>
                  <a:ea typeface="微软雅黑" panose="020B0503020204020204" pitchFamily="34" charset="-122"/>
                </a:rPr>
                <a:t>预测结果及分析</a:t>
              </a:r>
            </a:p>
          </p:txBody>
        </p:sp>
      </p:grpSp>
    </p:spTree>
    <p:extLst>
      <p:ext uri="{BB962C8B-B14F-4D97-AF65-F5344CB8AC3E}">
        <p14:creationId xmlns:p14="http://schemas.microsoft.com/office/powerpoint/2010/main" val="335747910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各模型预测结果</a:t>
            </a:r>
          </a:p>
        </p:txBody>
      </p:sp>
      <p:pic>
        <p:nvPicPr>
          <p:cNvPr id="7" name="图片 6">
            <a:extLst>
              <a:ext uri="{FF2B5EF4-FFF2-40B4-BE49-F238E27FC236}">
                <a16:creationId xmlns:a16="http://schemas.microsoft.com/office/drawing/2014/main" id="{5C9910D4-CD09-4193-A2CD-66FAF1F5E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977" y="1306605"/>
            <a:ext cx="5543835" cy="4483330"/>
          </a:xfrm>
          <a:prstGeom prst="rect">
            <a:avLst/>
          </a:prstGeom>
        </p:spPr>
      </p:pic>
      <p:pic>
        <p:nvPicPr>
          <p:cNvPr id="9" name="图片 8">
            <a:extLst>
              <a:ext uri="{FF2B5EF4-FFF2-40B4-BE49-F238E27FC236}">
                <a16:creationId xmlns:a16="http://schemas.microsoft.com/office/drawing/2014/main" id="{E8D3F0FF-2020-4942-BBBD-BBCFA8B68A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68538"/>
            <a:ext cx="5410478" cy="4159464"/>
          </a:xfrm>
          <a:prstGeom prst="rect">
            <a:avLst/>
          </a:prstGeom>
        </p:spPr>
      </p:pic>
    </p:spTree>
    <p:extLst>
      <p:ext uri="{BB962C8B-B14F-4D97-AF65-F5344CB8AC3E}">
        <p14:creationId xmlns:p14="http://schemas.microsoft.com/office/powerpoint/2010/main" val="165238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预测结果图对比</a:t>
            </a:r>
          </a:p>
        </p:txBody>
      </p:sp>
      <p:pic>
        <p:nvPicPr>
          <p:cNvPr id="5" name="图片 4">
            <a:extLst>
              <a:ext uri="{FF2B5EF4-FFF2-40B4-BE49-F238E27FC236}">
                <a16:creationId xmlns:a16="http://schemas.microsoft.com/office/drawing/2014/main" id="{2612DD23-05E1-4331-9462-620EF35A1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35" y="1298972"/>
            <a:ext cx="7047105" cy="4619228"/>
          </a:xfrm>
          <a:prstGeom prst="rect">
            <a:avLst/>
          </a:prstGeom>
        </p:spPr>
      </p:pic>
      <p:sp>
        <p:nvSpPr>
          <p:cNvPr id="6" name="文本框 5">
            <a:extLst>
              <a:ext uri="{FF2B5EF4-FFF2-40B4-BE49-F238E27FC236}">
                <a16:creationId xmlns:a16="http://schemas.microsoft.com/office/drawing/2014/main" id="{6E5B4233-64CD-452C-A44F-92CB715BE430}"/>
              </a:ext>
            </a:extLst>
          </p:cNvPr>
          <p:cNvSpPr txBox="1"/>
          <p:nvPr/>
        </p:nvSpPr>
        <p:spPr>
          <a:xfrm>
            <a:off x="6614298" y="1720840"/>
            <a:ext cx="4820479" cy="3046988"/>
          </a:xfrm>
          <a:prstGeom prst="rect">
            <a:avLst/>
          </a:prstGeom>
          <a:noFill/>
        </p:spPr>
        <p:txBody>
          <a:bodyPr wrap="square" rtlCol="0">
            <a:spAutoFit/>
          </a:bodyPr>
          <a:lstStyle/>
          <a:p>
            <a:r>
              <a:rPr lang="en-US" altLang="zh-CN" sz="2400" dirty="0"/>
              <a:t>	</a:t>
            </a:r>
            <a:r>
              <a:rPr lang="zh-CN" altLang="en-US" sz="2400" dirty="0"/>
              <a:t>从图中可以明显看出</a:t>
            </a:r>
            <a:r>
              <a:rPr lang="en-US" altLang="zh-CN" sz="2400" dirty="0"/>
              <a:t>BP</a:t>
            </a:r>
            <a:r>
              <a:rPr lang="zh-CN" altLang="en-US" sz="2400" dirty="0"/>
              <a:t>神经网络预测值与实际值较为接近，尤其是峰值点。</a:t>
            </a:r>
            <a:r>
              <a:rPr lang="en-US" altLang="zh-CN" sz="2400" dirty="0"/>
              <a:t>BPNN</a:t>
            </a:r>
            <a:r>
              <a:rPr lang="zh-CN" altLang="en-US" sz="2400" dirty="0"/>
              <a:t>模型预测在预测峰值点时比</a:t>
            </a:r>
            <a:r>
              <a:rPr lang="en-US" altLang="zh-CN" sz="2400" dirty="0"/>
              <a:t>SVR</a:t>
            </a:r>
            <a:r>
              <a:rPr lang="zh-CN" altLang="en-US" sz="2400" dirty="0"/>
              <a:t>和</a:t>
            </a:r>
            <a:r>
              <a:rPr lang="en-US" altLang="zh-CN" sz="2400" dirty="0"/>
              <a:t>RFR</a:t>
            </a:r>
            <a:r>
              <a:rPr lang="zh-CN" altLang="en-US" sz="2400" dirty="0"/>
              <a:t>模型表现更好。</a:t>
            </a:r>
            <a:r>
              <a:rPr lang="en-US" altLang="zh-CN" sz="2400" dirty="0"/>
              <a:t>	</a:t>
            </a:r>
          </a:p>
          <a:p>
            <a:r>
              <a:rPr lang="en-US" altLang="zh-CN" sz="2400" dirty="0"/>
              <a:t>	</a:t>
            </a:r>
            <a:r>
              <a:rPr lang="zh-CN" altLang="en-US" sz="2400" dirty="0"/>
              <a:t>另外，从图中看到，</a:t>
            </a:r>
            <a:r>
              <a:rPr lang="en-US" altLang="zh-CN" sz="2400" dirty="0"/>
              <a:t>MLR</a:t>
            </a:r>
            <a:r>
              <a:rPr lang="zh-CN" altLang="en-US" sz="2400" dirty="0"/>
              <a:t>模型似乎不足以预测周发病人数，尤其是峰值。 </a:t>
            </a:r>
          </a:p>
        </p:txBody>
      </p:sp>
    </p:spTree>
    <p:extLst>
      <p:ext uri="{BB962C8B-B14F-4D97-AF65-F5344CB8AC3E}">
        <p14:creationId xmlns:p14="http://schemas.microsoft.com/office/powerpoint/2010/main" val="105642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6702950" cy="584775"/>
          </a:xfrm>
          <a:prstGeom prst="rect">
            <a:avLst/>
          </a:prstGeom>
          <a:noFill/>
        </p:spPr>
        <p:txBody>
          <a:bodyPr wrap="square" rtlCol="0">
            <a:spAutoFit/>
          </a:bodyPr>
          <a:lstStyle/>
          <a:p>
            <a:r>
              <a:rPr lang="zh-CN" altLang="en-US" sz="3200" b="1" dirty="0">
                <a:solidFill>
                  <a:schemeClr val="bg1"/>
                </a:solidFill>
              </a:rPr>
              <a:t>拟合散点图对比</a:t>
            </a:r>
          </a:p>
        </p:txBody>
      </p:sp>
      <p:pic>
        <p:nvPicPr>
          <p:cNvPr id="5" name="图片 4">
            <a:extLst>
              <a:ext uri="{FF2B5EF4-FFF2-40B4-BE49-F238E27FC236}">
                <a16:creationId xmlns:a16="http://schemas.microsoft.com/office/drawing/2014/main" id="{4202666C-D3AA-46AB-9563-7FD2FFA44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90" y="1499730"/>
            <a:ext cx="6631384" cy="4638603"/>
          </a:xfrm>
          <a:prstGeom prst="rect">
            <a:avLst/>
          </a:prstGeom>
        </p:spPr>
      </p:pic>
      <p:sp>
        <p:nvSpPr>
          <p:cNvPr id="6" name="文本框 5">
            <a:extLst>
              <a:ext uri="{FF2B5EF4-FFF2-40B4-BE49-F238E27FC236}">
                <a16:creationId xmlns:a16="http://schemas.microsoft.com/office/drawing/2014/main" id="{461C4595-4B92-4B93-81A3-BF76254F4A44}"/>
              </a:ext>
            </a:extLst>
          </p:cNvPr>
          <p:cNvSpPr txBox="1"/>
          <p:nvPr/>
        </p:nvSpPr>
        <p:spPr>
          <a:xfrm>
            <a:off x="6182160" y="1941950"/>
            <a:ext cx="5625549" cy="3416320"/>
          </a:xfrm>
          <a:prstGeom prst="rect">
            <a:avLst/>
          </a:prstGeom>
          <a:noFill/>
        </p:spPr>
        <p:txBody>
          <a:bodyPr wrap="square" rtlCol="0">
            <a:spAutoFit/>
          </a:bodyPr>
          <a:lstStyle/>
          <a:p>
            <a:r>
              <a:rPr lang="en-US" altLang="zh-CN" dirty="0"/>
              <a:t>	</a:t>
            </a:r>
            <a:r>
              <a:rPr lang="zh-CN" altLang="en-US" sz="2400" dirty="0"/>
              <a:t>散点图：采用线性最小二乘拟合预测值和实测值。</a:t>
            </a:r>
            <a:endParaRPr lang="en-US" altLang="zh-CN" sz="2400" dirty="0"/>
          </a:p>
          <a:p>
            <a:endParaRPr lang="en-US" altLang="zh-CN" sz="2400" dirty="0"/>
          </a:p>
          <a:p>
            <a:r>
              <a:rPr lang="en-US" altLang="zh-CN" sz="2400" dirty="0"/>
              <a:t>	BP</a:t>
            </a:r>
            <a:r>
              <a:rPr lang="zh-CN" altLang="en-US" sz="2400" dirty="0"/>
              <a:t>神经网络模型给出的估计的密度在直线附近，有非常少的分散。</a:t>
            </a:r>
            <a:endParaRPr lang="en-US" altLang="zh-CN" sz="2400" dirty="0"/>
          </a:p>
          <a:p>
            <a:endParaRPr lang="en-US" altLang="zh-CN" sz="2400" dirty="0"/>
          </a:p>
          <a:p>
            <a:r>
              <a:rPr lang="en-US" altLang="zh-CN" sz="2400" dirty="0"/>
              <a:t>	</a:t>
            </a:r>
            <a:r>
              <a:rPr lang="zh-CN" altLang="en-US" sz="2400" dirty="0"/>
              <a:t>综上所述，可以得出结论，相对于</a:t>
            </a:r>
            <a:r>
              <a:rPr lang="en-US" altLang="zh-CN" sz="2400" dirty="0"/>
              <a:t>SVR</a:t>
            </a:r>
            <a:r>
              <a:rPr lang="zh-CN" altLang="en-US" sz="2400" dirty="0"/>
              <a:t>，</a:t>
            </a:r>
            <a:r>
              <a:rPr lang="en-US" altLang="zh-CN" sz="2400" dirty="0"/>
              <a:t> RFR </a:t>
            </a:r>
            <a:r>
              <a:rPr lang="zh-CN" altLang="en-US" sz="2400" dirty="0"/>
              <a:t>和</a:t>
            </a:r>
            <a:r>
              <a:rPr lang="en-US" altLang="zh-CN" sz="2400" dirty="0"/>
              <a:t>MLR , BP</a:t>
            </a:r>
            <a:r>
              <a:rPr lang="zh-CN" altLang="en-US" sz="2400" dirty="0"/>
              <a:t>神经网络提供了更好预测结果。 </a:t>
            </a:r>
          </a:p>
        </p:txBody>
      </p:sp>
    </p:spTree>
    <p:extLst>
      <p:ext uri="{BB962C8B-B14F-4D97-AF65-F5344CB8AC3E}">
        <p14:creationId xmlns:p14="http://schemas.microsoft.com/office/powerpoint/2010/main" val="627394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2124418" y="2644929"/>
            <a:ext cx="7489084" cy="1235760"/>
            <a:chOff x="2387021" y="2714503"/>
            <a:chExt cx="7489084"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4008665" y="2985878"/>
              <a:ext cx="5867440"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07   </a:t>
              </a:r>
              <a:r>
                <a:rPr lang="zh-CN" altLang="en-US" sz="4400" b="1" dirty="0">
                  <a:solidFill>
                    <a:srgbClr val="FFFFFF"/>
                  </a:solidFill>
                  <a:latin typeface="微软雅黑" panose="020B0503020204020204" pitchFamily="34" charset="-122"/>
                  <a:ea typeface="微软雅黑" panose="020B0503020204020204" pitchFamily="34" charset="-122"/>
                </a:rPr>
                <a:t>敏感性分析</a:t>
              </a:r>
            </a:p>
          </p:txBody>
        </p:sp>
      </p:grpSp>
    </p:spTree>
    <p:extLst>
      <p:ext uri="{BB962C8B-B14F-4D97-AF65-F5344CB8AC3E}">
        <p14:creationId xmlns:p14="http://schemas.microsoft.com/office/powerpoint/2010/main" val="41284045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4683760" cy="584775"/>
          </a:xfrm>
          <a:prstGeom prst="rect">
            <a:avLst/>
          </a:prstGeom>
          <a:noFill/>
        </p:spPr>
        <p:txBody>
          <a:bodyPr wrap="square" rtlCol="0">
            <a:spAutoFit/>
          </a:bodyPr>
          <a:lstStyle/>
          <a:p>
            <a:r>
              <a:rPr lang="zh-CN" altLang="en-US" sz="3200" b="1" dirty="0">
                <a:solidFill>
                  <a:schemeClr val="bg1"/>
                </a:solidFill>
              </a:rPr>
              <a:t>敏感性分析</a:t>
            </a:r>
          </a:p>
        </p:txBody>
      </p:sp>
      <p:sp>
        <p:nvSpPr>
          <p:cNvPr id="5" name="文本框 4">
            <a:extLst>
              <a:ext uri="{FF2B5EF4-FFF2-40B4-BE49-F238E27FC236}">
                <a16:creationId xmlns:a16="http://schemas.microsoft.com/office/drawing/2014/main" id="{F8CD1261-2516-424E-BBD4-8D2A69181735}"/>
              </a:ext>
            </a:extLst>
          </p:cNvPr>
          <p:cNvSpPr txBox="1"/>
          <p:nvPr/>
        </p:nvSpPr>
        <p:spPr>
          <a:xfrm>
            <a:off x="1162877" y="1242391"/>
            <a:ext cx="9889435" cy="2308324"/>
          </a:xfrm>
          <a:prstGeom prst="rect">
            <a:avLst/>
          </a:prstGeom>
          <a:noFill/>
        </p:spPr>
        <p:txBody>
          <a:bodyPr wrap="square" rtlCol="0">
            <a:spAutoFit/>
          </a:bodyPr>
          <a:lstStyle/>
          <a:p>
            <a:r>
              <a:rPr lang="en-US" altLang="zh-CN" sz="2400" dirty="0">
                <a:solidFill>
                  <a:srgbClr val="0070C0"/>
                </a:solidFill>
              </a:rPr>
              <a:t>	</a:t>
            </a:r>
            <a:r>
              <a:rPr lang="zh-CN" altLang="en-US" sz="2400" dirty="0">
                <a:solidFill>
                  <a:srgbClr val="0070C0"/>
                </a:solidFill>
              </a:rPr>
              <a:t>敏感性分析</a:t>
            </a:r>
            <a:r>
              <a:rPr lang="en-US" altLang="zh-CN" sz="2400" dirty="0">
                <a:solidFill>
                  <a:srgbClr val="0070C0"/>
                </a:solidFill>
              </a:rPr>
              <a:t>(</a:t>
            </a:r>
            <a:r>
              <a:rPr lang="zh-CN" altLang="en-US" sz="2400" dirty="0">
                <a:solidFill>
                  <a:srgbClr val="0070C0"/>
                </a:solidFill>
              </a:rPr>
              <a:t>灵敏度分析</a:t>
            </a:r>
            <a:r>
              <a:rPr lang="en-US" altLang="zh-CN" sz="2400" dirty="0">
                <a:solidFill>
                  <a:srgbClr val="0070C0"/>
                </a:solidFill>
              </a:rPr>
              <a:t>) </a:t>
            </a:r>
            <a:r>
              <a:rPr lang="zh-CN" altLang="en-US" sz="2400" dirty="0"/>
              <a:t>：就是假设模型表示为 </a:t>
            </a:r>
            <a:r>
              <a:rPr lang="en-US" altLang="zh-CN" sz="2400" dirty="0"/>
              <a:t>y =f( x1 , x2 , …, </a:t>
            </a:r>
            <a:r>
              <a:rPr lang="en-US" altLang="zh-CN" sz="2400" dirty="0" err="1"/>
              <a:t>xn</a:t>
            </a:r>
            <a:r>
              <a:rPr lang="en-US" altLang="zh-CN" sz="2400" dirty="0"/>
              <a:t>) ( xi </a:t>
            </a:r>
            <a:r>
              <a:rPr lang="zh-CN" altLang="en-US" sz="2400" dirty="0"/>
              <a:t>为模型的第 </a:t>
            </a:r>
            <a:r>
              <a:rPr lang="en-US" altLang="zh-CN" sz="2400" dirty="0" err="1"/>
              <a:t>i</a:t>
            </a:r>
            <a:r>
              <a:rPr lang="en-US" altLang="zh-CN" sz="2400" dirty="0"/>
              <a:t> </a:t>
            </a:r>
            <a:r>
              <a:rPr lang="zh-CN" altLang="en-US" sz="2400" dirty="0"/>
              <a:t>个属性值</a:t>
            </a:r>
            <a:r>
              <a:rPr lang="en-US" altLang="zh-CN" sz="2400" dirty="0"/>
              <a:t>) </a:t>
            </a:r>
            <a:r>
              <a:rPr lang="zh-CN" altLang="en-US" sz="2400" dirty="0"/>
              <a:t>，令每个属性在可能的取值范围内变动，研究和预测这些属性的变动对模型输出值的影响程度。我们将影响程度的大小称为该属性的敏感性系数。敏感性系数越大，说明该属性对模型输出的影响越大。敏感性分析的核心目的就是通过对模型的属性进行分析，得到各属性敏感性系数的大小。</a:t>
            </a:r>
          </a:p>
        </p:txBody>
      </p:sp>
      <p:sp>
        <p:nvSpPr>
          <p:cNvPr id="3" name="文本框 2">
            <a:extLst>
              <a:ext uri="{FF2B5EF4-FFF2-40B4-BE49-F238E27FC236}">
                <a16:creationId xmlns:a16="http://schemas.microsoft.com/office/drawing/2014/main" id="{FBB6814A-71FF-416E-92BB-B22D571BCFDA}"/>
              </a:ext>
            </a:extLst>
          </p:cNvPr>
          <p:cNvSpPr txBox="1"/>
          <p:nvPr/>
        </p:nvSpPr>
        <p:spPr>
          <a:xfrm>
            <a:off x="1262269" y="3717235"/>
            <a:ext cx="8965095" cy="1200329"/>
          </a:xfrm>
          <a:prstGeom prst="rect">
            <a:avLst/>
          </a:prstGeom>
          <a:noFill/>
        </p:spPr>
        <p:txBody>
          <a:bodyPr wrap="square" rtlCol="0">
            <a:spAutoFit/>
          </a:bodyPr>
          <a:lstStyle/>
          <a:p>
            <a:r>
              <a:rPr lang="en-US" altLang="zh-CN" sz="2400" dirty="0"/>
              <a:t>	</a:t>
            </a:r>
            <a:r>
              <a:rPr lang="zh-CN" altLang="en-US" sz="2400" dirty="0"/>
              <a:t> 神经网络经过训练可以获得输出变量关于输入变量的数值函数 关系及层间神经元间的连接权值，而敏感性分析利用这个关系及连接权值可以得到输入变量对输出变量的重要性。</a:t>
            </a:r>
          </a:p>
        </p:txBody>
      </p:sp>
    </p:spTree>
    <p:extLst>
      <p:ext uri="{BB962C8B-B14F-4D97-AF65-F5344CB8AC3E}">
        <p14:creationId xmlns:p14="http://schemas.microsoft.com/office/powerpoint/2010/main" val="100344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dirty="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3197844" y="2714503"/>
            <a:ext cx="5796313" cy="1235760"/>
            <a:chOff x="2387021" y="2714503"/>
            <a:chExt cx="5796313"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4008665" y="2985878"/>
              <a:ext cx="4174669"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01   </a:t>
              </a:r>
              <a:r>
                <a:rPr lang="zh-CN" altLang="en-US" sz="4400" b="1" dirty="0">
                  <a:solidFill>
                    <a:srgbClr val="FFFFFF"/>
                  </a:solidFill>
                  <a:latin typeface="微软雅黑" panose="020B0503020204020204" pitchFamily="34" charset="-122"/>
                  <a:ea typeface="微软雅黑" panose="020B0503020204020204" pitchFamily="34" charset="-122"/>
                </a:rPr>
                <a:t>摘要</a:t>
              </a:r>
            </a:p>
          </p:txBody>
        </p:sp>
      </p:grpSp>
    </p:spTree>
    <p:extLst>
      <p:ext uri="{BB962C8B-B14F-4D97-AF65-F5344CB8AC3E}">
        <p14:creationId xmlns:p14="http://schemas.microsoft.com/office/powerpoint/2010/main" val="40420831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9D21F58-1D33-4E9A-B9DE-00366AC71C89}"/>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8E8A6D85-3C0C-4A51-9C17-B032BD62B7AD}"/>
              </a:ext>
            </a:extLst>
          </p:cNvPr>
          <p:cNvSpPr txBox="1"/>
          <p:nvPr/>
        </p:nvSpPr>
        <p:spPr>
          <a:xfrm>
            <a:off x="477520" y="200054"/>
            <a:ext cx="4450080" cy="584775"/>
          </a:xfrm>
          <a:prstGeom prst="rect">
            <a:avLst/>
          </a:prstGeom>
          <a:noFill/>
        </p:spPr>
        <p:txBody>
          <a:bodyPr wrap="square" rtlCol="0">
            <a:spAutoFit/>
          </a:bodyPr>
          <a:lstStyle/>
          <a:p>
            <a:r>
              <a:rPr lang="zh-CN" altLang="en-US" sz="3200" dirty="0">
                <a:solidFill>
                  <a:schemeClr val="bg1"/>
                </a:solidFill>
              </a:rPr>
              <a:t>敏感性分析结果</a:t>
            </a:r>
          </a:p>
        </p:txBody>
      </p:sp>
      <p:pic>
        <p:nvPicPr>
          <p:cNvPr id="6" name="图片 5">
            <a:extLst>
              <a:ext uri="{FF2B5EF4-FFF2-40B4-BE49-F238E27FC236}">
                <a16:creationId xmlns:a16="http://schemas.microsoft.com/office/drawing/2014/main" id="{DEF86C34-11FC-4147-8F61-57578EF6B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8201" y="1349558"/>
            <a:ext cx="7090338" cy="4371076"/>
          </a:xfrm>
          <a:prstGeom prst="rect">
            <a:avLst/>
          </a:prstGeom>
        </p:spPr>
      </p:pic>
      <p:sp>
        <p:nvSpPr>
          <p:cNvPr id="2" name="文本框 1">
            <a:extLst>
              <a:ext uri="{FF2B5EF4-FFF2-40B4-BE49-F238E27FC236}">
                <a16:creationId xmlns:a16="http://schemas.microsoft.com/office/drawing/2014/main" id="{5177A821-6B65-42CD-B955-E3965904407D}"/>
              </a:ext>
            </a:extLst>
          </p:cNvPr>
          <p:cNvSpPr txBox="1"/>
          <p:nvPr/>
        </p:nvSpPr>
        <p:spPr>
          <a:xfrm>
            <a:off x="805069" y="1500809"/>
            <a:ext cx="3568147" cy="461665"/>
          </a:xfrm>
          <a:prstGeom prst="rect">
            <a:avLst/>
          </a:prstGeom>
          <a:noFill/>
        </p:spPr>
        <p:txBody>
          <a:bodyPr wrap="square" rtlCol="0">
            <a:spAutoFit/>
          </a:bodyPr>
          <a:lstStyle/>
          <a:p>
            <a:r>
              <a:rPr lang="zh-CN" altLang="en-US" sz="2400" dirty="0">
                <a:solidFill>
                  <a:srgbClr val="0070C0"/>
                </a:solidFill>
              </a:rPr>
              <a:t>方法</a:t>
            </a:r>
            <a:r>
              <a:rPr lang="zh-CN" altLang="en-US" sz="2400" dirty="0"/>
              <a:t>：余弦振幅法（</a:t>
            </a:r>
            <a:r>
              <a:rPr lang="en-US" altLang="zh-CN" sz="2400" dirty="0"/>
              <a:t>CAM</a:t>
            </a:r>
            <a:r>
              <a:rPr lang="zh-CN" altLang="en-US" sz="2400" dirty="0"/>
              <a:t>）</a:t>
            </a:r>
          </a:p>
        </p:txBody>
      </p:sp>
    </p:spTree>
    <p:extLst>
      <p:ext uri="{BB962C8B-B14F-4D97-AF65-F5344CB8AC3E}">
        <p14:creationId xmlns:p14="http://schemas.microsoft.com/office/powerpoint/2010/main" val="89355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196464" y="1615712"/>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8" name="PA_矩形 17"/>
          <p:cNvSpPr/>
          <p:nvPr>
            <p:custDataLst>
              <p:tags r:id="rId1"/>
            </p:custDataLst>
          </p:nvPr>
        </p:nvSpPr>
        <p:spPr>
          <a:xfrm>
            <a:off x="5880847" y="2609653"/>
            <a:ext cx="5469575" cy="1107996"/>
          </a:xfrm>
          <a:prstGeom prst="rect">
            <a:avLst/>
          </a:prstGeom>
        </p:spPr>
        <p:txBody>
          <a:bodyPr wrap="square">
            <a:spAutoFit/>
          </a:bodyPr>
          <a:lstStyle/>
          <a:p>
            <a:pPr algn="dist">
              <a:spcBef>
                <a:spcPct val="0"/>
              </a:spcBef>
            </a:pPr>
            <a:r>
              <a:rPr lang="en-US" altLang="zh-CN" sz="6600" b="1" dirty="0">
                <a:gradFill>
                  <a:gsLst>
                    <a:gs pos="0">
                      <a:srgbClr val="2D5761"/>
                    </a:gs>
                    <a:gs pos="100000">
                      <a:srgbClr val="3E7886"/>
                    </a:gs>
                  </a:gsLst>
                  <a:lin ang="0" scaled="0"/>
                </a:gradFill>
                <a:latin typeface="微软雅黑" panose="020B0503020204020204" pitchFamily="34" charset="-122"/>
                <a:ea typeface="微软雅黑" panose="020B0503020204020204" pitchFamily="34" charset="-122"/>
              </a:rPr>
              <a:t>END</a:t>
            </a:r>
            <a:endParaRPr lang="zh-CN" altLang="en-US" sz="6600" b="1" dirty="0">
              <a:gradFill>
                <a:gsLst>
                  <a:gs pos="0">
                    <a:srgbClr val="2D5761"/>
                  </a:gs>
                  <a:gs pos="100000">
                    <a:srgbClr val="3E7886"/>
                  </a:gs>
                </a:gsLst>
                <a:lin ang="0" scaled="0"/>
              </a:gradFill>
              <a:latin typeface="微软雅黑" panose="020B0503020204020204" pitchFamily="34" charset="-122"/>
              <a:ea typeface="微软雅黑" panose="020B0503020204020204" pitchFamily="34" charset="-122"/>
            </a:endParaRPr>
          </a:p>
        </p:txBody>
      </p:sp>
      <p:pic>
        <p:nvPicPr>
          <p:cNvPr id="30" name="图片 29"/>
          <p:cNvPicPr>
            <a:picLocks noChangeAspect="1"/>
          </p:cNvPicPr>
          <p:nvPr/>
        </p:nvPicPr>
        <p:blipFill>
          <a:blip r:embed="rId6">
            <a:extLst>
              <a:ext uri="{28A0092B-C50C-407E-A947-70E740481C1C}">
                <a14:useLocalDpi xmlns:a14="http://schemas.microsoft.com/office/drawing/2010/main" val="0"/>
              </a:ext>
            </a:extLst>
          </a:blip>
          <a:srcRect l="373" r="48979"/>
          <a:stretch>
            <a:fillRect/>
          </a:stretch>
        </p:blipFill>
        <p:spPr>
          <a:xfrm>
            <a:off x="1" y="0"/>
            <a:ext cx="5210171" cy="6858000"/>
          </a:xfrm>
          <a:custGeom>
            <a:avLst/>
            <a:gdLst>
              <a:gd name="connsiteX0" fmla="*/ 0 w 5210171"/>
              <a:gd name="connsiteY0" fmla="*/ 0 h 6858000"/>
              <a:gd name="connsiteX1" fmla="*/ 1816096 w 5210171"/>
              <a:gd name="connsiteY1" fmla="*/ 0 h 6858000"/>
              <a:gd name="connsiteX2" fmla="*/ 5210171 w 5210171"/>
              <a:gd name="connsiteY2" fmla="*/ 3429000 h 6858000"/>
              <a:gd name="connsiteX3" fmla="*/ 1816096 w 5210171"/>
              <a:gd name="connsiteY3" fmla="*/ 6857999 h 6858000"/>
              <a:gd name="connsiteX4" fmla="*/ 1816096 w 5210171"/>
              <a:gd name="connsiteY4" fmla="*/ 6858000 h 6858000"/>
              <a:gd name="connsiteX5" fmla="*/ 0 w 5210171"/>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10171" h="6858000">
                <a:moveTo>
                  <a:pt x="0" y="0"/>
                </a:moveTo>
                <a:lnTo>
                  <a:pt x="1816096" y="0"/>
                </a:lnTo>
                <a:lnTo>
                  <a:pt x="5210171" y="3429000"/>
                </a:lnTo>
                <a:lnTo>
                  <a:pt x="1816096" y="6857999"/>
                </a:lnTo>
                <a:lnTo>
                  <a:pt x="1816096" y="6858000"/>
                </a:lnTo>
                <a:lnTo>
                  <a:pt x="0" y="6858000"/>
                </a:lnTo>
                <a:close/>
              </a:path>
            </a:pathLst>
          </a:custGeom>
        </p:spPr>
      </p:pic>
      <p:sp>
        <p:nvSpPr>
          <p:cNvPr id="29" name="任意多边形 28"/>
          <p:cNvSpPr>
            <a:spLocks/>
          </p:cNvSpPr>
          <p:nvPr>
            <p:custDataLst>
              <p:tags r:id="rId2"/>
            </p:custDataLst>
          </p:nvPr>
        </p:nvSpPr>
        <p:spPr>
          <a:xfrm>
            <a:off x="0" y="0"/>
            <a:ext cx="5210171" cy="6858000"/>
          </a:xfrm>
          <a:custGeom>
            <a:avLst/>
            <a:gdLst>
              <a:gd name="connsiteX0" fmla="*/ 0 w 5210171"/>
              <a:gd name="connsiteY0" fmla="*/ 0 h 6858000"/>
              <a:gd name="connsiteX1" fmla="*/ 1816096 w 5210171"/>
              <a:gd name="connsiteY1" fmla="*/ 0 h 6858000"/>
              <a:gd name="connsiteX2" fmla="*/ 5210171 w 5210171"/>
              <a:gd name="connsiteY2" fmla="*/ 3429000 h 6858000"/>
              <a:gd name="connsiteX3" fmla="*/ 1816096 w 5210171"/>
              <a:gd name="connsiteY3" fmla="*/ 6857999 h 6858000"/>
              <a:gd name="connsiteX4" fmla="*/ 1816096 w 5210171"/>
              <a:gd name="connsiteY4" fmla="*/ 6858000 h 6858000"/>
              <a:gd name="connsiteX5" fmla="*/ 0 w 5210171"/>
              <a:gd name="connsiteY5" fmla="*/ 6858000 h 6858000"/>
              <a:gd name="connsiteX6" fmla="*/ 0 w 521017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0171" h="6858000">
                <a:moveTo>
                  <a:pt x="0" y="0"/>
                </a:moveTo>
                <a:lnTo>
                  <a:pt x="1816096" y="0"/>
                </a:lnTo>
                <a:lnTo>
                  <a:pt x="5210171" y="3429000"/>
                </a:lnTo>
                <a:lnTo>
                  <a:pt x="1816096" y="6857999"/>
                </a:lnTo>
                <a:lnTo>
                  <a:pt x="1816096" y="6858000"/>
                </a:lnTo>
                <a:lnTo>
                  <a:pt x="0" y="6858000"/>
                </a:lnTo>
                <a:lnTo>
                  <a:pt x="0" y="0"/>
                </a:lnTo>
                <a:close/>
              </a:path>
            </a:pathLst>
          </a:custGeom>
          <a:gradFill>
            <a:gsLst>
              <a:gs pos="1000">
                <a:srgbClr val="3E7886">
                  <a:alpha val="91000"/>
                </a:srgbClr>
              </a:gs>
              <a:gs pos="94000">
                <a:srgbClr val="284D56">
                  <a:alpha val="97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同心圆 6"/>
          <p:cNvSpPr/>
          <p:nvPr/>
        </p:nvSpPr>
        <p:spPr>
          <a:xfrm>
            <a:off x="2413649" y="2902225"/>
            <a:ext cx="1053550" cy="1053550"/>
          </a:xfrm>
          <a:prstGeom prst="donut">
            <a:avLst>
              <a:gd name="adj" fmla="val 26625"/>
            </a:avLst>
          </a:prstGeom>
          <a:solidFill>
            <a:srgbClr val="FFFFFF"/>
          </a:solid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8" name="PA_任意多边形 18"/>
          <p:cNvSpPr>
            <a:spLocks/>
          </p:cNvSpPr>
          <p:nvPr>
            <p:custDataLst>
              <p:tags r:id="rId3"/>
            </p:custDataLst>
          </p:nvPr>
        </p:nvSpPr>
        <p:spPr>
          <a:xfrm>
            <a:off x="1421602" y="0"/>
            <a:ext cx="3788569" cy="6858000"/>
          </a:xfrm>
          <a:custGeom>
            <a:avLst/>
            <a:gdLst>
              <a:gd name="connsiteX0" fmla="*/ 0 w 3788569"/>
              <a:gd name="connsiteY0" fmla="*/ 0 h 6858000"/>
              <a:gd name="connsiteX1" fmla="*/ 394494 w 3788569"/>
              <a:gd name="connsiteY1" fmla="*/ 0 h 6858000"/>
              <a:gd name="connsiteX2" fmla="*/ 3788569 w 3788569"/>
              <a:gd name="connsiteY2" fmla="*/ 3429000 h 6858000"/>
              <a:gd name="connsiteX3" fmla="*/ 394494 w 3788569"/>
              <a:gd name="connsiteY3" fmla="*/ 6857999 h 6858000"/>
              <a:gd name="connsiteX4" fmla="*/ 394494 w 3788569"/>
              <a:gd name="connsiteY4" fmla="*/ 6858000 h 6858000"/>
              <a:gd name="connsiteX5" fmla="*/ 0 w 3788569"/>
              <a:gd name="connsiteY5" fmla="*/ 6858000 h 6858000"/>
              <a:gd name="connsiteX6" fmla="*/ 0 w 3788569"/>
              <a:gd name="connsiteY6" fmla="*/ 6857999 h 6858000"/>
              <a:gd name="connsiteX7" fmla="*/ 3394075 w 3788569"/>
              <a:gd name="connsiteY7" fmla="*/ 3429000 h 6858000"/>
              <a:gd name="connsiteX8" fmla="*/ 0 w 378856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8569" h="6858000">
                <a:moveTo>
                  <a:pt x="0" y="0"/>
                </a:moveTo>
                <a:lnTo>
                  <a:pt x="394494" y="0"/>
                </a:lnTo>
                <a:lnTo>
                  <a:pt x="3788569" y="3429000"/>
                </a:lnTo>
                <a:lnTo>
                  <a:pt x="394494" y="6857999"/>
                </a:lnTo>
                <a:lnTo>
                  <a:pt x="394494" y="6858000"/>
                </a:lnTo>
                <a:lnTo>
                  <a:pt x="0" y="6858000"/>
                </a:lnTo>
                <a:lnTo>
                  <a:pt x="0" y="6857999"/>
                </a:lnTo>
                <a:lnTo>
                  <a:pt x="3394075" y="3429000"/>
                </a:lnTo>
                <a:lnTo>
                  <a:pt x="0" y="0"/>
                </a:lnTo>
                <a:close/>
              </a:path>
            </a:pathLst>
          </a:custGeom>
          <a:solidFill>
            <a:srgbClr val="FFFFFF">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425878727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40000">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14:bounceEnd="40000">
                                          <p:cBhvr additive="base">
                                            <p:cTn id="7" dur="500" fill="hold"/>
                                            <p:tgtEl>
                                              <p:spTgt spid="18"/>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40000">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14:bounceEnd="40000">
                                          <p:cBhvr additive="base">
                                            <p:cTn id="11" dur="500" fill="hold"/>
                                            <p:tgtEl>
                                              <p:spTgt spid="30"/>
                                            </p:tgtEl>
                                            <p:attrNameLst>
                                              <p:attrName>ppt_x</p:attrName>
                                            </p:attrNameLst>
                                          </p:cBhvr>
                                          <p:tavLst>
                                            <p:tav tm="0">
                                              <p:val>
                                                <p:strVal val="0-#ppt_w/2"/>
                                              </p:val>
                                            </p:tav>
                                            <p:tav tm="100000">
                                              <p:val>
                                                <p:strVal val="#ppt_x"/>
                                              </p:val>
                                            </p:tav>
                                          </p:tavLst>
                                        </p:anim>
                                        <p:anim calcmode="lin" valueType="num" p14:bounceEnd="40000">
                                          <p:cBhvr additive="base">
                                            <p:cTn id="12" dur="500" fill="hold"/>
                                            <p:tgtEl>
                                              <p:spTgt spid="3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40000">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40000">
                                          <p:cBhvr additive="base">
                                            <p:cTn id="15" dur="500" fill="hold"/>
                                            <p:tgtEl>
                                              <p:spTgt spid="29"/>
                                            </p:tgtEl>
                                            <p:attrNameLst>
                                              <p:attrName>ppt_x</p:attrName>
                                            </p:attrNameLst>
                                          </p:cBhvr>
                                          <p:tavLst>
                                            <p:tav tm="0">
                                              <p:val>
                                                <p:strVal val="0-#ppt_w/2"/>
                                              </p:val>
                                            </p:tav>
                                            <p:tav tm="100000">
                                              <p:val>
                                                <p:strVal val="#ppt_x"/>
                                              </p:val>
                                            </p:tav>
                                          </p:tavLst>
                                        </p:anim>
                                        <p:anim calcmode="lin" valueType="num" p14:bounceEnd="40000">
                                          <p:cBhvr additive="base">
                                            <p:cTn id="16" dur="5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40000">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14:bounceEnd="40000">
                                          <p:cBhvr additive="base">
                                            <p:cTn id="19" dur="500" fill="hold"/>
                                            <p:tgtEl>
                                              <p:spTgt spid="7"/>
                                            </p:tgtEl>
                                            <p:attrNameLst>
                                              <p:attrName>ppt_x</p:attrName>
                                            </p:attrNameLst>
                                          </p:cBhvr>
                                          <p:tavLst>
                                            <p:tav tm="0">
                                              <p:val>
                                                <p:strVal val="0-#ppt_w/2"/>
                                              </p:val>
                                            </p:tav>
                                            <p:tav tm="100000">
                                              <p:val>
                                                <p:strVal val="#ppt_x"/>
                                              </p:val>
                                            </p:tav>
                                          </p:tavLst>
                                        </p:anim>
                                        <p:anim calcmode="lin" valueType="num" p14:bounceEnd="40000">
                                          <p:cBhvr additive="base">
                                            <p:cTn id="20" dur="500" fill="hold"/>
                                            <p:tgtEl>
                                              <p:spTgt spid="7"/>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40000">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14:bounceEnd="40000">
                                          <p:cBhvr additive="base">
                                            <p:cTn id="23" dur="500" fill="hold"/>
                                            <p:tgtEl>
                                              <p:spTgt spid="8"/>
                                            </p:tgtEl>
                                            <p:attrNameLst>
                                              <p:attrName>ppt_x</p:attrName>
                                            </p:attrNameLst>
                                          </p:cBhvr>
                                          <p:tavLst>
                                            <p:tav tm="0">
                                              <p:val>
                                                <p:strVal val="0-#ppt_w/2"/>
                                              </p:val>
                                            </p:tav>
                                            <p:tav tm="100000">
                                              <p:val>
                                                <p:strVal val="#ppt_x"/>
                                              </p:val>
                                            </p:tav>
                                          </p:tavLst>
                                        </p:anim>
                                        <p:anim calcmode="lin" valueType="num" p14:bounceEnd="40000">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9" grpId="0" animBg="1"/>
          <p:bldP spid="7" grpId="0" animBg="1"/>
          <p:bldP spid="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0-#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 calcmode="lin" valueType="num">
                                          <p:cBhvr additive="base">
                                            <p:cTn id="15" dur="500" fill="hold"/>
                                            <p:tgtEl>
                                              <p:spTgt spid="30"/>
                                            </p:tgtEl>
                                            <p:attrNameLst>
                                              <p:attrName>ppt_x</p:attrName>
                                            </p:attrNameLst>
                                          </p:cBhvr>
                                          <p:tavLst>
                                            <p:tav tm="0">
                                              <p:val>
                                                <p:strVal val="0-#ppt_w/2"/>
                                              </p:val>
                                            </p:tav>
                                            <p:tav tm="100000">
                                              <p:val>
                                                <p:strVal val="#ppt_x"/>
                                              </p:val>
                                            </p:tav>
                                          </p:tavLst>
                                        </p:anim>
                                        <p:anim calcmode="lin" valueType="num">
                                          <p:cBhvr additive="base">
                                            <p:cTn id="16" dur="500" fill="hold"/>
                                            <p:tgtEl>
                                              <p:spTgt spid="3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 calcmode="lin" valueType="num">
                                          <p:cBhvr additive="base">
                                            <p:cTn id="19" dur="500" fill="hold"/>
                                            <p:tgtEl>
                                              <p:spTgt spid="29"/>
                                            </p:tgtEl>
                                            <p:attrNameLst>
                                              <p:attrName>ppt_x</p:attrName>
                                            </p:attrNameLst>
                                          </p:cBhvr>
                                          <p:tavLst>
                                            <p:tav tm="0">
                                              <p:val>
                                                <p:strVal val="0-#ppt_w/2"/>
                                              </p:val>
                                            </p:tav>
                                            <p:tav tm="100000">
                                              <p:val>
                                                <p:strVal val="#ppt_x"/>
                                              </p:val>
                                            </p:tav>
                                          </p:tavLst>
                                        </p:anim>
                                        <p:anim calcmode="lin" valueType="num">
                                          <p:cBhvr additive="base">
                                            <p:cTn id="20" dur="500" fill="hold"/>
                                            <p:tgtEl>
                                              <p:spTgt spid="2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0-#ppt_w/2"/>
                                              </p:val>
                                            </p:tav>
                                            <p:tav tm="100000">
                                              <p:val>
                                                <p:strVal val="#ppt_x"/>
                                              </p:val>
                                            </p:tav>
                                          </p:tavLst>
                                        </p:anim>
                                        <p:anim calcmode="lin" valueType="num">
                                          <p:cBhvr additive="base">
                                            <p:cTn id="2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7" grpId="0"/>
          <p:bldP spid="29" grpId="0" animBg="1"/>
          <p:bldP spid="7" grpId="0" animBg="1"/>
          <p:bldP spid="8" grpId="0" animBg="1"/>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文本框 6"/>
          <p:cNvPicPr>
            <a:picLocks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44563" y="407988"/>
            <a:ext cx="32623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3315" name="任意多边形 9"/>
          <p:cNvSpPr>
            <a:spLocks/>
          </p:cNvSpPr>
          <p:nvPr/>
        </p:nvSpPr>
        <p:spPr bwMode="auto">
          <a:xfrm>
            <a:off x="407988" y="163513"/>
            <a:ext cx="619125" cy="630237"/>
          </a:xfrm>
          <a:custGeom>
            <a:avLst/>
            <a:gdLst>
              <a:gd name="T0" fmla="*/ 318220 w 619265"/>
              <a:gd name="T1" fmla="*/ 0 h 630260"/>
              <a:gd name="T2" fmla="*/ 611433 w 619265"/>
              <a:gd name="T3" fmla="*/ 194354 h 630260"/>
              <a:gd name="T4" fmla="*/ 619265 w 619265"/>
              <a:gd name="T5" fmla="*/ 219585 h 630260"/>
              <a:gd name="T6" fmla="*/ 256918 w 619265"/>
              <a:gd name="T7" fmla="*/ 630260 h 630260"/>
              <a:gd name="T8" fmla="*/ 254088 w 619265"/>
              <a:gd name="T9" fmla="*/ 629975 h 630260"/>
              <a:gd name="T10" fmla="*/ 0 w 619265"/>
              <a:gd name="T11" fmla="*/ 318220 h 630260"/>
              <a:gd name="T12" fmla="*/ 318220 w 619265"/>
              <a:gd name="T13" fmla="*/ 0 h 630260"/>
            </a:gdLst>
            <a:ahLst/>
            <a:cxnLst>
              <a:cxn ang="0">
                <a:pos x="T0" y="T1"/>
              </a:cxn>
              <a:cxn ang="0">
                <a:pos x="T2" y="T3"/>
              </a:cxn>
              <a:cxn ang="0">
                <a:pos x="T4" y="T5"/>
              </a:cxn>
              <a:cxn ang="0">
                <a:pos x="T6" y="T7"/>
              </a:cxn>
              <a:cxn ang="0">
                <a:pos x="T8" y="T9"/>
              </a:cxn>
              <a:cxn ang="0">
                <a:pos x="T10" y="T11"/>
              </a:cxn>
              <a:cxn ang="0">
                <a:pos x="T12" y="T13"/>
              </a:cxn>
            </a:cxnLst>
            <a:rect l="0" t="0" r="r" b="b"/>
            <a:pathLst>
              <a:path w="619265" h="630260">
                <a:moveTo>
                  <a:pt x="318220" y="0"/>
                </a:moveTo>
                <a:cubicBezTo>
                  <a:pt x="450031" y="0"/>
                  <a:pt x="563124" y="80141"/>
                  <a:pt x="611433" y="194354"/>
                </a:cubicBezTo>
                <a:lnTo>
                  <a:pt x="619265" y="219585"/>
                </a:lnTo>
                <a:lnTo>
                  <a:pt x="256918" y="630260"/>
                </a:lnTo>
                <a:lnTo>
                  <a:pt x="254088" y="629975"/>
                </a:lnTo>
                <a:cubicBezTo>
                  <a:pt x="109080" y="600302"/>
                  <a:pt x="0" y="472000"/>
                  <a:pt x="0" y="318220"/>
                </a:cubicBezTo>
                <a:cubicBezTo>
                  <a:pt x="0" y="142472"/>
                  <a:pt x="142472" y="0"/>
                  <a:pt x="318220" y="0"/>
                </a:cubicBezTo>
                <a:close/>
              </a:path>
            </a:pathLst>
          </a:custGeom>
          <a:solidFill>
            <a:schemeClr val="bg1">
              <a:alpha val="89999"/>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cxnSp>
        <p:nvCxnSpPr>
          <p:cNvPr id="13316" name="直接连接符 11"/>
          <p:cNvCxnSpPr>
            <a:cxnSpLocks noChangeShapeType="1"/>
          </p:cNvCxnSpPr>
          <p:nvPr/>
        </p:nvCxnSpPr>
        <p:spPr bwMode="auto">
          <a:xfrm flipH="1">
            <a:off x="819149" y="404815"/>
            <a:ext cx="338139" cy="395287"/>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cxnSp>
        <p:nvCxnSpPr>
          <p:cNvPr id="13318" name="直接连接符 14"/>
          <p:cNvCxnSpPr>
            <a:cxnSpLocks noChangeShapeType="1"/>
          </p:cNvCxnSpPr>
          <p:nvPr/>
        </p:nvCxnSpPr>
        <p:spPr bwMode="auto">
          <a:xfrm>
            <a:off x="398463" y="873125"/>
            <a:ext cx="11385551" cy="0"/>
          </a:xfrm>
          <a:prstGeom prst="line">
            <a:avLst/>
          </a:prstGeom>
          <a:noFill/>
          <a:ln w="6350" cmpd="sng">
            <a:solidFill>
              <a:schemeClr val="bg1">
                <a:alpha val="50000"/>
              </a:schemeClr>
            </a:solidFill>
            <a:round/>
            <a:headEnd/>
            <a:tailEnd/>
          </a:ln>
          <a:extLst>
            <a:ext uri="{909E8E84-426E-40DD-AFC4-6F175D3DCCD1}">
              <a14:hiddenFill xmlns:a14="http://schemas.microsoft.com/office/drawing/2010/main">
                <a:noFill/>
              </a14:hiddenFill>
            </a:ext>
          </a:extLst>
        </p:spPr>
      </p:cxnSp>
      <p:pic>
        <p:nvPicPr>
          <p:cNvPr id="13319" name="文本框 15"/>
          <p:cNvPicPr>
            <a:picLocks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479089" y="603250"/>
            <a:ext cx="1389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mpd="sng">
                <a:solidFill>
                  <a:srgbClr val="000000"/>
                </a:solidFill>
                <a:miter lim="800000"/>
                <a:headEnd/>
                <a:tailEnd/>
              </a14:hiddenLine>
            </a:ext>
          </a:extLst>
        </p:spPr>
      </p:pic>
      <p:sp>
        <p:nvSpPr>
          <p:cNvPr id="13329" name="文本框 21"/>
          <p:cNvSpPr txBox="1">
            <a:spLocks noChangeArrowheads="1"/>
          </p:cNvSpPr>
          <p:nvPr/>
        </p:nvSpPr>
        <p:spPr bwMode="auto">
          <a:xfrm>
            <a:off x="2126475" y="1590744"/>
            <a:ext cx="245586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r>
              <a:rPr lang="zh-CN" altLang="zh-CN" sz="2400" dirty="0">
                <a:latin typeface="+mn-ea"/>
              </a:rPr>
              <a:t>根据感染性腹泻的强相关性选择气象因子</a:t>
            </a:r>
            <a:endParaRPr lang="en-US" altLang="zh-CN" sz="2400" dirty="0">
              <a:latin typeface="+mn-ea"/>
            </a:endParaRPr>
          </a:p>
          <a:p>
            <a:pPr eaLnBrk="1" hangingPunct="1"/>
            <a:r>
              <a:rPr lang="en-US" b="1" dirty="0">
                <a:solidFill>
                  <a:schemeClr val="bg1"/>
                </a:solidFill>
                <a:latin typeface="Arial" pitchFamily="34" charset="0"/>
                <a:cs typeface="Arial" pitchFamily="34" charset="0"/>
              </a:rPr>
              <a:t>UR TITLE</a:t>
            </a:r>
            <a:endParaRPr lang="zh-CN" altLang="en-US" b="1" dirty="0">
              <a:solidFill>
                <a:schemeClr val="bg1"/>
              </a:solidFill>
              <a:latin typeface="Arial" pitchFamily="34" charset="0"/>
              <a:cs typeface="Arial" pitchFamily="34" charset="0"/>
            </a:endParaRPr>
          </a:p>
        </p:txBody>
      </p:sp>
      <p:sp>
        <p:nvSpPr>
          <p:cNvPr id="13330" name="矩形 22"/>
          <p:cNvSpPr>
            <a:spLocks noChangeArrowheads="1"/>
          </p:cNvSpPr>
          <p:nvPr/>
        </p:nvSpPr>
        <p:spPr bwMode="auto">
          <a:xfrm>
            <a:off x="1942156" y="3986866"/>
            <a:ext cx="3219451"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200" dirty="0">
                <a:solidFill>
                  <a:schemeClr val="bg1"/>
                </a:solidFill>
                <a:latin typeface="Arial" pitchFamily="34" charset="0"/>
              </a:rPr>
              <a:t>Happiness is not about being immortal nor </a:t>
            </a:r>
            <a:r>
              <a:rPr lang="zh-CN" altLang="zh-CN" sz="2400" dirty="0">
                <a:latin typeface="+mn-ea"/>
              </a:rPr>
              <a:t>同时，作为比较研究，支持向量回归（</a:t>
            </a:r>
            <a:r>
              <a:rPr lang="en-US" altLang="zh-CN" sz="2400" dirty="0">
                <a:latin typeface="+mn-ea"/>
              </a:rPr>
              <a:t>SVR</a:t>
            </a:r>
            <a:r>
              <a:rPr lang="zh-CN" altLang="zh-CN" sz="2400" dirty="0">
                <a:latin typeface="+mn-ea"/>
              </a:rPr>
              <a:t>），随机森林回归（</a:t>
            </a:r>
            <a:r>
              <a:rPr lang="en-US" altLang="zh-CN" sz="2400" dirty="0">
                <a:latin typeface="+mn-ea"/>
              </a:rPr>
              <a:t>RFR</a:t>
            </a:r>
            <a:r>
              <a:rPr lang="zh-CN" altLang="zh-CN" sz="2400" dirty="0">
                <a:latin typeface="+mn-ea"/>
              </a:rPr>
              <a:t>）和多元线性回归（</a:t>
            </a:r>
            <a:r>
              <a:rPr lang="en-US" altLang="zh-CN" sz="2400" dirty="0">
                <a:latin typeface="+mn-ea"/>
              </a:rPr>
              <a:t>MLR</a:t>
            </a:r>
            <a:r>
              <a:rPr lang="zh-CN" altLang="zh-CN" sz="2400" dirty="0">
                <a:latin typeface="+mn-ea"/>
              </a:rPr>
              <a:t>）</a:t>
            </a:r>
            <a:r>
              <a:rPr lang="zh-CN" altLang="en-US" sz="2400" dirty="0">
                <a:latin typeface="+mn-ea"/>
              </a:rPr>
              <a:t>也对同一数据集进行预测。</a:t>
            </a:r>
            <a:endParaRPr lang="en-US" altLang="zh-CN" sz="2400" dirty="0">
              <a:latin typeface="+mn-ea"/>
            </a:endParaRPr>
          </a:p>
          <a:p>
            <a:pPr eaLnBrk="1" hangingPunct="1"/>
            <a:r>
              <a:rPr lang="en-US" sz="1200" dirty="0" err="1">
                <a:solidFill>
                  <a:schemeClr val="bg1"/>
                </a:solidFill>
                <a:latin typeface="Arial" pitchFamily="34" charset="0"/>
              </a:rPr>
              <a:t>ghts</a:t>
            </a:r>
            <a:r>
              <a:rPr lang="en-US" sz="1200" dirty="0">
                <a:solidFill>
                  <a:schemeClr val="bg1"/>
                </a:solidFill>
                <a:latin typeface="Arial" pitchFamily="34" charset="0"/>
              </a:rPr>
              <a:t> in one's hand. It’s about having each tiny wish come true, or having something to eat when you are hungry or having someone's love when you need love. </a:t>
            </a:r>
            <a:r>
              <a:rPr lang="zh-CN" altLang="en-US" sz="1200" dirty="0">
                <a:solidFill>
                  <a:schemeClr val="bg1"/>
                </a:solidFill>
                <a:latin typeface="Arial" pitchFamily="34" charset="0"/>
              </a:rPr>
              <a:t>　</a:t>
            </a:r>
            <a:endParaRPr lang="zh-CN" altLang="en-US" sz="1200" dirty="0">
              <a:solidFill>
                <a:schemeClr val="bg1"/>
              </a:solidFill>
              <a:latin typeface="Arial" pitchFamily="34" charset="0"/>
              <a:cs typeface="Arial" pitchFamily="34" charset="0"/>
            </a:endParaRPr>
          </a:p>
        </p:txBody>
      </p:sp>
      <p:sp>
        <p:nvSpPr>
          <p:cNvPr id="13332" name="矩形 24"/>
          <p:cNvSpPr>
            <a:spLocks noChangeArrowheads="1"/>
          </p:cNvSpPr>
          <p:nvPr/>
        </p:nvSpPr>
        <p:spPr bwMode="auto">
          <a:xfrm>
            <a:off x="8632825" y="2265363"/>
            <a:ext cx="321945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sz="1200">
                <a:solidFill>
                  <a:schemeClr val="bg1"/>
                </a:solidFill>
                <a:latin typeface="Arial" pitchFamily="34" charset="0"/>
              </a:rPr>
              <a:t>Happiness is not about being immortal nor having food or rights in one's hand. It’s about having each tiny wish come true, or having something to eat when you are hungry or having someone's love when you need love. </a:t>
            </a:r>
            <a:r>
              <a:rPr lang="zh-CN" altLang="en-US" sz="1200">
                <a:solidFill>
                  <a:schemeClr val="bg1"/>
                </a:solidFill>
                <a:latin typeface="Arial" pitchFamily="34" charset="0"/>
              </a:rPr>
              <a:t>　</a:t>
            </a:r>
            <a:endParaRPr lang="zh-CN" altLang="en-US" sz="1200">
              <a:solidFill>
                <a:schemeClr val="bg1"/>
              </a:solidFill>
              <a:latin typeface="Arial" pitchFamily="34" charset="0"/>
              <a:cs typeface="Arial" pitchFamily="34" charset="0"/>
            </a:endParaRPr>
          </a:p>
        </p:txBody>
      </p:sp>
      <p:sp>
        <p:nvSpPr>
          <p:cNvPr id="13333" name="文本框 25"/>
          <p:cNvSpPr txBox="1">
            <a:spLocks noChangeArrowheads="1"/>
          </p:cNvSpPr>
          <p:nvPr/>
        </p:nvSpPr>
        <p:spPr bwMode="auto">
          <a:xfrm>
            <a:off x="8632825" y="1998665"/>
            <a:ext cx="2454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vl2pPr marL="742950" indent="-285750"/>
            <a:lvl3pPr/>
            <a:lvl4pPr/>
            <a:lvl5pPr/>
            <a:lvl6pPr/>
            <a:lvl7pPr/>
            <a:lvl8pPr/>
            <a:lvl9pPr/>
          </a:lstStyle>
          <a:p>
            <a:pPr eaLnBrk="1" hangingPunct="1"/>
            <a:r>
              <a:rPr lang="en-US" b="1">
                <a:solidFill>
                  <a:schemeClr val="bg1"/>
                </a:solidFill>
                <a:latin typeface="Arial" pitchFamily="34" charset="0"/>
                <a:cs typeface="Arial" pitchFamily="34" charset="0"/>
              </a:rPr>
              <a:t>ADD YOUR TITLE</a:t>
            </a:r>
            <a:endParaRPr lang="zh-CN" altLang="en-US" b="1">
              <a:solidFill>
                <a:schemeClr val="bg1"/>
              </a:solidFill>
              <a:latin typeface="Arial" pitchFamily="34" charset="0"/>
              <a:cs typeface="Arial" pitchFamily="34" charset="0"/>
            </a:endParaRPr>
          </a:p>
        </p:txBody>
      </p:sp>
      <p:sp>
        <p:nvSpPr>
          <p:cNvPr id="13334" name="矩形 26"/>
          <p:cNvSpPr>
            <a:spLocks noChangeArrowheads="1"/>
          </p:cNvSpPr>
          <p:nvPr/>
        </p:nvSpPr>
        <p:spPr bwMode="auto">
          <a:xfrm>
            <a:off x="7108110" y="4200901"/>
            <a:ext cx="4365646"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a:solidFill>
                  <a:schemeClr val="bg1"/>
                </a:solidFill>
                <a:latin typeface="Arial" pitchFamily="34" charset="0"/>
              </a:rPr>
              <a:t>Happiness is not about being immortal nor </a:t>
            </a:r>
            <a:r>
              <a:rPr lang="en-US" sz="2400" dirty="0">
                <a:solidFill>
                  <a:schemeClr val="bg1"/>
                </a:solidFill>
                <a:latin typeface="Arial" pitchFamily="34" charset="0"/>
              </a:rPr>
              <a:t>having food or rights in one's hand. It</a:t>
            </a:r>
            <a:r>
              <a:rPr lang="zh-CN" altLang="zh-CN" sz="2400" dirty="0">
                <a:latin typeface="+mn-ea"/>
              </a:rPr>
              <a:t>灵敏度分析</a:t>
            </a:r>
            <a:r>
              <a:rPr lang="zh-CN" altLang="en-US" sz="2400" dirty="0">
                <a:latin typeface="+mn-ea"/>
              </a:rPr>
              <a:t>：</a:t>
            </a:r>
            <a:endParaRPr lang="en-US" altLang="zh-CN" sz="2400" dirty="0">
              <a:latin typeface="+mn-ea"/>
            </a:endParaRPr>
          </a:p>
          <a:p>
            <a:r>
              <a:rPr lang="en-US" altLang="zh-CN" sz="2400" dirty="0">
                <a:latin typeface="+mn-ea"/>
              </a:rPr>
              <a:t>    </a:t>
            </a:r>
            <a:r>
              <a:rPr lang="zh-CN" altLang="zh-CN" sz="2400" dirty="0">
                <a:latin typeface="+mn-ea"/>
              </a:rPr>
              <a:t>确定参数对模型输出的影响</a:t>
            </a:r>
            <a:r>
              <a:rPr lang="zh-CN" altLang="zh-CN" sz="1200" dirty="0">
                <a:latin typeface="+mn-ea"/>
              </a:rPr>
              <a:t>。</a:t>
            </a:r>
            <a:endParaRPr lang="zh-CN" altLang="en-US" sz="1200" dirty="0">
              <a:latin typeface="+mn-ea"/>
            </a:endParaRPr>
          </a:p>
          <a:p>
            <a:pPr eaLnBrk="1" hangingPunct="1"/>
            <a:r>
              <a:rPr lang="en-US" sz="1200" dirty="0" err="1">
                <a:solidFill>
                  <a:schemeClr val="bg1"/>
                </a:solidFill>
                <a:latin typeface="Arial" pitchFamily="34" charset="0"/>
              </a:rPr>
              <a:t>ving</a:t>
            </a:r>
            <a:r>
              <a:rPr lang="en-US" sz="1200" dirty="0">
                <a:solidFill>
                  <a:schemeClr val="bg1"/>
                </a:solidFill>
                <a:latin typeface="Arial" pitchFamily="34" charset="0"/>
              </a:rPr>
              <a:t> each tiny wish come true, or having something to eat when you are hungry or having someone's love when you need love. </a:t>
            </a:r>
            <a:r>
              <a:rPr lang="zh-CN" altLang="en-US" sz="1200" dirty="0">
                <a:solidFill>
                  <a:schemeClr val="bg1"/>
                </a:solidFill>
                <a:latin typeface="Arial" pitchFamily="34" charset="0"/>
              </a:rPr>
              <a:t>　</a:t>
            </a:r>
            <a:endParaRPr lang="zh-CN" altLang="en-US" sz="1200" dirty="0">
              <a:solidFill>
                <a:schemeClr val="bg1"/>
              </a:solidFill>
              <a:latin typeface="Arial" pitchFamily="34" charset="0"/>
              <a:cs typeface="Arial" pitchFamily="34" charset="0"/>
            </a:endParaRPr>
          </a:p>
        </p:txBody>
      </p:sp>
      <p:cxnSp>
        <p:nvCxnSpPr>
          <p:cNvPr id="13361" name="直接连接符 53"/>
          <p:cNvCxnSpPr>
            <a:cxnSpLocks noChangeShapeType="1"/>
          </p:cNvCxnSpPr>
          <p:nvPr/>
        </p:nvCxnSpPr>
        <p:spPr bwMode="auto">
          <a:xfrm flipV="1">
            <a:off x="377826" y="3889375"/>
            <a:ext cx="11436351" cy="0"/>
          </a:xfrm>
          <a:prstGeom prst="line">
            <a:avLst/>
          </a:prstGeom>
          <a:noFill/>
          <a:ln w="12700" cmpd="sng">
            <a:solidFill>
              <a:schemeClr val="bg1"/>
            </a:solidFill>
            <a:prstDash val="dash"/>
            <a:round/>
            <a:headEnd/>
            <a:tailEnd/>
          </a:ln>
          <a:extLst>
            <a:ext uri="{909E8E84-426E-40DD-AFC4-6F175D3DCCD1}">
              <a14:hiddenFill xmlns:a14="http://schemas.microsoft.com/office/drawing/2010/main">
                <a:noFill/>
              </a14:hiddenFill>
            </a:ext>
          </a:extLst>
        </p:spPr>
      </p:cxnSp>
      <p:sp>
        <p:nvSpPr>
          <p:cNvPr id="50" name="矩形 49">
            <a:extLst>
              <a:ext uri="{FF2B5EF4-FFF2-40B4-BE49-F238E27FC236}">
                <a16:creationId xmlns:a16="http://schemas.microsoft.com/office/drawing/2014/main" id="{47BD508A-50DF-447D-96EC-7A2141951685}"/>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296F590D-A44C-46F0-ABBC-ED2EDFBE2326}"/>
              </a:ext>
            </a:extLst>
          </p:cNvPr>
          <p:cNvSpPr txBox="1"/>
          <p:nvPr/>
        </p:nvSpPr>
        <p:spPr>
          <a:xfrm>
            <a:off x="274320" y="153887"/>
            <a:ext cx="4683760" cy="584775"/>
          </a:xfrm>
          <a:prstGeom prst="rect">
            <a:avLst/>
          </a:prstGeom>
          <a:noFill/>
        </p:spPr>
        <p:txBody>
          <a:bodyPr wrap="square" rtlCol="0">
            <a:spAutoFit/>
          </a:bodyPr>
          <a:lstStyle/>
          <a:p>
            <a:r>
              <a:rPr lang="zh-CN" altLang="en-US" sz="3200" b="1" dirty="0">
                <a:solidFill>
                  <a:schemeClr val="bg1"/>
                </a:solidFill>
              </a:rPr>
              <a:t>摘要</a:t>
            </a:r>
          </a:p>
        </p:txBody>
      </p:sp>
      <p:grpSp>
        <p:nvGrpSpPr>
          <p:cNvPr id="7" name="组合 6">
            <a:extLst>
              <a:ext uri="{FF2B5EF4-FFF2-40B4-BE49-F238E27FC236}">
                <a16:creationId xmlns:a16="http://schemas.microsoft.com/office/drawing/2014/main" id="{BA99833F-B330-4795-B65A-62519E2621CE}"/>
              </a:ext>
            </a:extLst>
          </p:cNvPr>
          <p:cNvGrpSpPr/>
          <p:nvPr/>
        </p:nvGrpSpPr>
        <p:grpSpPr>
          <a:xfrm>
            <a:off x="367739" y="4555867"/>
            <a:ext cx="1480661" cy="1392265"/>
            <a:chOff x="578534" y="1211781"/>
            <a:chExt cx="1480661" cy="1392265"/>
          </a:xfrm>
        </p:grpSpPr>
        <p:grpSp>
          <p:nvGrpSpPr>
            <p:cNvPr id="13320" name="组合 7"/>
            <p:cNvGrpSpPr>
              <a:grpSpLocks/>
            </p:cNvGrpSpPr>
            <p:nvPr/>
          </p:nvGrpSpPr>
          <p:grpSpPr bwMode="auto">
            <a:xfrm>
              <a:off x="578534" y="1211781"/>
              <a:ext cx="1480661" cy="1392265"/>
              <a:chOff x="0" y="0"/>
              <a:chExt cx="1944000" cy="1944000"/>
            </a:xfrm>
          </p:grpSpPr>
          <p:grpSp>
            <p:nvGrpSpPr>
              <p:cNvPr id="13321" name="组合 8"/>
              <p:cNvGrpSpPr>
                <a:grpSpLocks/>
              </p:cNvGrpSpPr>
              <p:nvPr/>
            </p:nvGrpSpPr>
            <p:grpSpPr bwMode="auto">
              <a:xfrm>
                <a:off x="0" y="0"/>
                <a:ext cx="1944000" cy="1944000"/>
                <a:chOff x="0" y="0"/>
                <a:chExt cx="1944000" cy="1944000"/>
              </a:xfrm>
            </p:grpSpPr>
            <p:sp>
              <p:nvSpPr>
                <p:cNvPr id="13322" name="椭圆 18"/>
                <p:cNvSpPr>
                  <a:spLocks noChangeArrowheads="1"/>
                </p:cNvSpPr>
                <p:nvPr/>
              </p:nvSpPr>
              <p:spPr bwMode="auto">
                <a:xfrm>
                  <a:off x="0" y="0"/>
                  <a:ext cx="1944000" cy="1944000"/>
                </a:xfrm>
                <a:prstGeom prst="ellipse">
                  <a:avLst/>
                </a:prstGeom>
                <a:solidFill>
                  <a:schemeClr val="bg1">
                    <a:alpha val="70000"/>
                  </a:schemeClr>
                </a:solidFill>
                <a:ln w="63500" cmpd="sng">
                  <a:solidFill>
                    <a:srgbClr val="D9D9D9"/>
                  </a:solidFill>
                  <a:round/>
                  <a:headEnd/>
                  <a:tailEnd/>
                </a:ln>
              </p:spPr>
              <p:txBody>
                <a:bodyPr anchor="ctr"/>
                <a:lstStyle/>
                <a:p>
                  <a:pPr algn="ctr" eaLnBrk="1" hangingPunct="1"/>
                  <a:r>
                    <a:rPr lang="zh-CN" altLang="en-US" dirty="0">
                      <a:solidFill>
                        <a:srgbClr val="FFFFFF"/>
                      </a:solidFill>
                    </a:rPr>
                    <a:t>一一</a:t>
                  </a:r>
                </a:p>
              </p:txBody>
            </p:sp>
            <p:sp>
              <p:nvSpPr>
                <p:cNvPr id="13323" name="弧形 19"/>
                <p:cNvSpPr>
                  <a:spLocks/>
                </p:cNvSpPr>
                <p:nvPr/>
              </p:nvSpPr>
              <p:spPr bwMode="auto">
                <a:xfrm>
                  <a:off x="0" y="0"/>
                  <a:ext cx="1944000" cy="1944000"/>
                </a:xfrm>
                <a:custGeom>
                  <a:avLst/>
                  <a:gdLst>
                    <a:gd name="T0" fmla="*/ 1023982 w 1944000"/>
                    <a:gd name="T1" fmla="*/ 1391 h 1944000"/>
                    <a:gd name="T2" fmla="*/ 1943739 w 1944000"/>
                    <a:gd name="T3" fmla="*/ 994516 h 1944000"/>
                    <a:gd name="T4" fmla="*/ 978972 w 1944000"/>
                    <a:gd name="T5" fmla="*/ 1943975 h 1944000"/>
                    <a:gd name="T6" fmla="*/ 684 w 1944000"/>
                    <a:gd name="T7" fmla="*/ 1008453 h 1944000"/>
                    <a:gd name="T8" fmla="*/ 972000 w 1944000"/>
                    <a:gd name="T9" fmla="*/ 972000 h 1944000"/>
                    <a:gd name="T10" fmla="*/ 1023982 w 1944000"/>
                    <a:gd name="T11" fmla="*/ 1391 h 1944000"/>
                    <a:gd name="T12" fmla="*/ 1023982 w 1944000"/>
                    <a:gd name="T13" fmla="*/ 1391 h 1944000"/>
                    <a:gd name="T14" fmla="*/ 1943739 w 1944000"/>
                    <a:gd name="T15" fmla="*/ 994516 h 1944000"/>
                    <a:gd name="T16" fmla="*/ 978972 w 1944000"/>
                    <a:gd name="T17" fmla="*/ 1943975 h 1944000"/>
                    <a:gd name="T18" fmla="*/ 684 w 1944000"/>
                    <a:gd name="T19" fmla="*/ 1008453 h 194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4000" h="1944000" stroke="0">
                      <a:moveTo>
                        <a:pt x="1023982" y="1391"/>
                      </a:moveTo>
                      <a:cubicBezTo>
                        <a:pt x="1548570" y="29486"/>
                        <a:pt x="1955908" y="469316"/>
                        <a:pt x="1943739" y="994516"/>
                      </a:cubicBezTo>
                      <a:cubicBezTo>
                        <a:pt x="1931570" y="1519715"/>
                        <a:pt x="1504298" y="1940207"/>
                        <a:pt x="978972" y="1943975"/>
                      </a:cubicBezTo>
                      <a:cubicBezTo>
                        <a:pt x="453645" y="1947743"/>
                        <a:pt x="20386" y="1533423"/>
                        <a:pt x="684" y="1008453"/>
                      </a:cubicBezTo>
                      <a:lnTo>
                        <a:pt x="972000" y="972000"/>
                      </a:lnTo>
                      <a:lnTo>
                        <a:pt x="1023982" y="1391"/>
                      </a:lnTo>
                      <a:close/>
                    </a:path>
                    <a:path w="1944000" h="1944000" fill="none">
                      <a:moveTo>
                        <a:pt x="1023982" y="1391"/>
                      </a:moveTo>
                      <a:cubicBezTo>
                        <a:pt x="1548570" y="29486"/>
                        <a:pt x="1955908" y="469316"/>
                        <a:pt x="1943739" y="994516"/>
                      </a:cubicBezTo>
                      <a:cubicBezTo>
                        <a:pt x="1931570" y="1519715"/>
                        <a:pt x="1504298" y="1940207"/>
                        <a:pt x="978972" y="1943975"/>
                      </a:cubicBezTo>
                      <a:cubicBezTo>
                        <a:pt x="453645" y="1947743"/>
                        <a:pt x="20386" y="1533423"/>
                        <a:pt x="684" y="1008453"/>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cxnSp>
            <p:nvCxnSpPr>
              <p:cNvPr id="13326" name="直接连接符 16"/>
              <p:cNvCxnSpPr>
                <a:cxnSpLocks noChangeShapeType="1"/>
              </p:cNvCxnSpPr>
              <p:nvPr/>
            </p:nvCxnSpPr>
            <p:spPr bwMode="auto">
              <a:xfrm>
                <a:off x="400235" y="1073647"/>
                <a:ext cx="1129235" cy="0"/>
              </a:xfrm>
              <a:prstGeom prst="line">
                <a:avLst/>
              </a:prstGeom>
              <a:noFill/>
              <a:ln w="22225" cap="rnd" cmpd="sng">
                <a:solidFill>
                  <a:srgbClr val="183D67"/>
                </a:solidFill>
                <a:round/>
                <a:headEnd/>
                <a:tailEnd/>
              </a:ln>
              <a:extLst>
                <a:ext uri="{909E8E84-426E-40DD-AFC4-6F175D3DCCD1}">
                  <a14:hiddenFill xmlns:a14="http://schemas.microsoft.com/office/drawing/2010/main">
                    <a:noFill/>
                  </a14:hiddenFill>
                </a:ext>
              </a:extLst>
            </p:spPr>
          </p:cxnSp>
        </p:grpSp>
        <p:sp>
          <p:nvSpPr>
            <p:cNvPr id="3" name="文本框 2">
              <a:extLst>
                <a:ext uri="{FF2B5EF4-FFF2-40B4-BE49-F238E27FC236}">
                  <a16:creationId xmlns:a16="http://schemas.microsoft.com/office/drawing/2014/main" id="{369AA646-56D4-4721-8B0A-92C7D38827CE}"/>
                </a:ext>
              </a:extLst>
            </p:cNvPr>
            <p:cNvSpPr txBox="1"/>
            <p:nvPr/>
          </p:nvSpPr>
          <p:spPr>
            <a:xfrm>
              <a:off x="1006754" y="1522594"/>
              <a:ext cx="638015" cy="523220"/>
            </a:xfrm>
            <a:prstGeom prst="rect">
              <a:avLst/>
            </a:prstGeom>
            <a:noFill/>
          </p:spPr>
          <p:txBody>
            <a:bodyPr wrap="square" rtlCol="0">
              <a:spAutoFit/>
            </a:bodyPr>
            <a:lstStyle/>
            <a:p>
              <a:r>
                <a:rPr lang="zh-CN" altLang="en-US" sz="2800" dirty="0"/>
                <a:t>三</a:t>
              </a:r>
            </a:p>
          </p:txBody>
        </p:sp>
      </p:grpSp>
      <p:grpSp>
        <p:nvGrpSpPr>
          <p:cNvPr id="10" name="组合 9">
            <a:extLst>
              <a:ext uri="{FF2B5EF4-FFF2-40B4-BE49-F238E27FC236}">
                <a16:creationId xmlns:a16="http://schemas.microsoft.com/office/drawing/2014/main" id="{6A6A38EB-B994-4024-84A3-6D1BF45D4619}"/>
              </a:ext>
            </a:extLst>
          </p:cNvPr>
          <p:cNvGrpSpPr/>
          <p:nvPr/>
        </p:nvGrpSpPr>
        <p:grpSpPr>
          <a:xfrm>
            <a:off x="5139203" y="1361253"/>
            <a:ext cx="1472674" cy="1392269"/>
            <a:chOff x="5078386" y="1341391"/>
            <a:chExt cx="1472674" cy="1392269"/>
          </a:xfrm>
        </p:grpSpPr>
        <p:grpSp>
          <p:nvGrpSpPr>
            <p:cNvPr id="13353" name="组合 45"/>
            <p:cNvGrpSpPr>
              <a:grpSpLocks/>
            </p:cNvGrpSpPr>
            <p:nvPr/>
          </p:nvGrpSpPr>
          <p:grpSpPr bwMode="auto">
            <a:xfrm>
              <a:off x="5078386" y="1341391"/>
              <a:ext cx="1472674" cy="1392269"/>
              <a:chOff x="0" y="0"/>
              <a:chExt cx="1944000" cy="1944000"/>
            </a:xfrm>
          </p:grpSpPr>
          <p:grpSp>
            <p:nvGrpSpPr>
              <p:cNvPr id="13354" name="组合 46"/>
              <p:cNvGrpSpPr>
                <a:grpSpLocks/>
              </p:cNvGrpSpPr>
              <p:nvPr/>
            </p:nvGrpSpPr>
            <p:grpSpPr bwMode="auto">
              <a:xfrm>
                <a:off x="0" y="0"/>
                <a:ext cx="1944000" cy="1944000"/>
                <a:chOff x="0" y="0"/>
                <a:chExt cx="1944000" cy="1944000"/>
              </a:xfrm>
            </p:grpSpPr>
            <p:sp>
              <p:nvSpPr>
                <p:cNvPr id="13355" name="椭圆 51"/>
                <p:cNvSpPr>
                  <a:spLocks noChangeArrowheads="1"/>
                </p:cNvSpPr>
                <p:nvPr/>
              </p:nvSpPr>
              <p:spPr bwMode="auto">
                <a:xfrm>
                  <a:off x="0" y="0"/>
                  <a:ext cx="1944000" cy="1944000"/>
                </a:xfrm>
                <a:prstGeom prst="ellipse">
                  <a:avLst/>
                </a:prstGeom>
                <a:solidFill>
                  <a:schemeClr val="bg1">
                    <a:alpha val="70000"/>
                  </a:schemeClr>
                </a:solidFill>
                <a:ln w="63500" cmpd="sng">
                  <a:solidFill>
                    <a:srgbClr val="D9D9D9"/>
                  </a:solidFill>
                  <a:round/>
                  <a:headEnd/>
                  <a:tailEnd/>
                </a:ln>
              </p:spPr>
              <p:txBody>
                <a:bodyPr anchor="ctr"/>
                <a:lstStyle/>
                <a:p>
                  <a:pPr algn="ctr" eaLnBrk="1" hangingPunct="1"/>
                  <a:endParaRPr lang="zh-CN" altLang="en-US" dirty="0">
                    <a:solidFill>
                      <a:srgbClr val="FFFFFF"/>
                    </a:solidFill>
                  </a:endParaRPr>
                </a:p>
              </p:txBody>
            </p:sp>
            <p:sp>
              <p:nvSpPr>
                <p:cNvPr id="13356" name="弧形 52"/>
                <p:cNvSpPr>
                  <a:spLocks/>
                </p:cNvSpPr>
                <p:nvPr/>
              </p:nvSpPr>
              <p:spPr bwMode="auto">
                <a:xfrm>
                  <a:off x="0" y="0"/>
                  <a:ext cx="1944000" cy="1944000"/>
                </a:xfrm>
                <a:custGeom>
                  <a:avLst/>
                  <a:gdLst>
                    <a:gd name="T0" fmla="*/ 1023982 w 1944000"/>
                    <a:gd name="T1" fmla="*/ 1391 h 1944000"/>
                    <a:gd name="T2" fmla="*/ 1943691 w 1944000"/>
                    <a:gd name="T3" fmla="*/ 996493 h 1944000"/>
                    <a:gd name="T4" fmla="*/ 975016 w 1944000"/>
                    <a:gd name="T5" fmla="*/ 1943996 h 1944000"/>
                    <a:gd name="T6" fmla="*/ 972000 w 1944000"/>
                    <a:gd name="T7" fmla="*/ 972000 h 1944000"/>
                    <a:gd name="T8" fmla="*/ 1023982 w 1944000"/>
                    <a:gd name="T9" fmla="*/ 1391 h 1944000"/>
                    <a:gd name="T10" fmla="*/ 1023982 w 1944000"/>
                    <a:gd name="T11" fmla="*/ 1391 h 1944000"/>
                    <a:gd name="T12" fmla="*/ 1943691 w 1944000"/>
                    <a:gd name="T13" fmla="*/ 996493 h 1944000"/>
                    <a:gd name="T14" fmla="*/ 975016 w 1944000"/>
                    <a:gd name="T15" fmla="*/ 1943996 h 19440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4000" h="1944000" stroke="0">
                      <a:moveTo>
                        <a:pt x="1023982" y="1391"/>
                      </a:moveTo>
                      <a:cubicBezTo>
                        <a:pt x="1549337" y="29527"/>
                        <a:pt x="1956948" y="470552"/>
                        <a:pt x="1943691" y="996493"/>
                      </a:cubicBezTo>
                      <a:cubicBezTo>
                        <a:pt x="1930434" y="1522434"/>
                        <a:pt x="1501122" y="1942363"/>
                        <a:pt x="975016" y="1943996"/>
                      </a:cubicBezTo>
                      <a:cubicBezTo>
                        <a:pt x="974011" y="1619997"/>
                        <a:pt x="973005" y="1295999"/>
                        <a:pt x="972000" y="972000"/>
                      </a:cubicBezTo>
                      <a:lnTo>
                        <a:pt x="1023982" y="1391"/>
                      </a:lnTo>
                      <a:close/>
                    </a:path>
                    <a:path w="1944000" h="1944000" fill="none">
                      <a:moveTo>
                        <a:pt x="1023982" y="1391"/>
                      </a:moveTo>
                      <a:cubicBezTo>
                        <a:pt x="1549337" y="29527"/>
                        <a:pt x="1956948" y="470552"/>
                        <a:pt x="1943691" y="996493"/>
                      </a:cubicBezTo>
                      <a:cubicBezTo>
                        <a:pt x="1930434" y="1522434"/>
                        <a:pt x="1501122" y="1942363"/>
                        <a:pt x="975016" y="1943996"/>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cxnSp>
            <p:nvCxnSpPr>
              <p:cNvPr id="13359" name="直接连接符 50"/>
              <p:cNvCxnSpPr>
                <a:cxnSpLocks noChangeShapeType="1"/>
              </p:cNvCxnSpPr>
              <p:nvPr/>
            </p:nvCxnSpPr>
            <p:spPr bwMode="auto">
              <a:xfrm>
                <a:off x="400235" y="1073647"/>
                <a:ext cx="1129235" cy="0"/>
              </a:xfrm>
              <a:prstGeom prst="line">
                <a:avLst/>
              </a:prstGeom>
              <a:noFill/>
              <a:ln w="22225" cap="rnd" cmpd="sng">
                <a:solidFill>
                  <a:srgbClr val="1E6991"/>
                </a:solidFill>
                <a:round/>
                <a:headEnd/>
                <a:tailEnd/>
              </a:ln>
              <a:extLst>
                <a:ext uri="{909E8E84-426E-40DD-AFC4-6F175D3DCCD1}">
                  <a14:hiddenFill xmlns:a14="http://schemas.microsoft.com/office/drawing/2010/main">
                    <a:noFill/>
                  </a14:hiddenFill>
                </a:ext>
              </a:extLst>
            </p:spPr>
          </p:cxnSp>
        </p:grpSp>
        <p:sp>
          <p:nvSpPr>
            <p:cNvPr id="4" name="文本框 3">
              <a:extLst>
                <a:ext uri="{FF2B5EF4-FFF2-40B4-BE49-F238E27FC236}">
                  <a16:creationId xmlns:a16="http://schemas.microsoft.com/office/drawing/2014/main" id="{91E0B4B4-4CAC-4B88-AF6A-7A2075BE8AB9}"/>
                </a:ext>
              </a:extLst>
            </p:cNvPr>
            <p:cNvSpPr txBox="1"/>
            <p:nvPr/>
          </p:nvSpPr>
          <p:spPr>
            <a:xfrm>
              <a:off x="5426820" y="1672273"/>
              <a:ext cx="457200" cy="523220"/>
            </a:xfrm>
            <a:prstGeom prst="rect">
              <a:avLst/>
            </a:prstGeom>
            <a:noFill/>
          </p:spPr>
          <p:txBody>
            <a:bodyPr wrap="square" rtlCol="0">
              <a:spAutoFit/>
            </a:bodyPr>
            <a:lstStyle/>
            <a:p>
              <a:r>
                <a:rPr lang="zh-CN" altLang="en-US" sz="2800" dirty="0"/>
                <a:t>二</a:t>
              </a:r>
            </a:p>
          </p:txBody>
        </p:sp>
      </p:grpSp>
      <p:grpSp>
        <p:nvGrpSpPr>
          <p:cNvPr id="9" name="组合 8">
            <a:extLst>
              <a:ext uri="{FF2B5EF4-FFF2-40B4-BE49-F238E27FC236}">
                <a16:creationId xmlns:a16="http://schemas.microsoft.com/office/drawing/2014/main" id="{3BECD845-92BC-4046-87E1-868CD97BE661}"/>
              </a:ext>
            </a:extLst>
          </p:cNvPr>
          <p:cNvGrpSpPr/>
          <p:nvPr/>
        </p:nvGrpSpPr>
        <p:grpSpPr>
          <a:xfrm>
            <a:off x="496646" y="1467726"/>
            <a:ext cx="1351754" cy="1392269"/>
            <a:chOff x="824172" y="1272987"/>
            <a:chExt cx="1351754" cy="1392269"/>
          </a:xfrm>
        </p:grpSpPr>
        <p:grpSp>
          <p:nvGrpSpPr>
            <p:cNvPr id="13337" name="组合 29"/>
            <p:cNvGrpSpPr>
              <a:grpSpLocks/>
            </p:cNvGrpSpPr>
            <p:nvPr/>
          </p:nvGrpSpPr>
          <p:grpSpPr bwMode="auto">
            <a:xfrm>
              <a:off x="824172" y="1272987"/>
              <a:ext cx="1351754" cy="1392269"/>
              <a:chOff x="0" y="0"/>
              <a:chExt cx="1944000" cy="1944000"/>
            </a:xfrm>
          </p:grpSpPr>
          <p:grpSp>
            <p:nvGrpSpPr>
              <p:cNvPr id="13338" name="组合 31"/>
              <p:cNvGrpSpPr>
                <a:grpSpLocks/>
              </p:cNvGrpSpPr>
              <p:nvPr/>
            </p:nvGrpSpPr>
            <p:grpSpPr bwMode="auto">
              <a:xfrm>
                <a:off x="0" y="0"/>
                <a:ext cx="1944000" cy="1944000"/>
                <a:chOff x="0" y="0"/>
                <a:chExt cx="1944000" cy="1944000"/>
              </a:xfrm>
            </p:grpSpPr>
            <p:sp>
              <p:nvSpPr>
                <p:cNvPr id="13339" name="椭圆 35"/>
                <p:cNvSpPr>
                  <a:spLocks noChangeArrowheads="1"/>
                </p:cNvSpPr>
                <p:nvPr/>
              </p:nvSpPr>
              <p:spPr bwMode="auto">
                <a:xfrm>
                  <a:off x="0" y="0"/>
                  <a:ext cx="1944000" cy="1944000"/>
                </a:xfrm>
                <a:prstGeom prst="ellipse">
                  <a:avLst/>
                </a:prstGeom>
                <a:solidFill>
                  <a:schemeClr val="bg1">
                    <a:alpha val="70000"/>
                  </a:schemeClr>
                </a:solidFill>
                <a:ln w="63500" cmpd="sng">
                  <a:solidFill>
                    <a:srgbClr val="D9D9D9"/>
                  </a:solidFill>
                  <a:round/>
                  <a:headEnd/>
                  <a:tailEnd/>
                </a:ln>
              </p:spPr>
              <p:txBody>
                <a:bodyPr anchor="ctr"/>
                <a:lstStyle/>
                <a:p>
                  <a:pPr algn="ctr" eaLnBrk="1" hangingPunct="1"/>
                  <a:endParaRPr lang="zh-CN" altLang="en-US">
                    <a:solidFill>
                      <a:srgbClr val="FFFFFF"/>
                    </a:solidFill>
                  </a:endParaRPr>
                </a:p>
              </p:txBody>
            </p:sp>
            <p:sp>
              <p:nvSpPr>
                <p:cNvPr id="13340" name="弧形 36"/>
                <p:cNvSpPr>
                  <a:spLocks/>
                </p:cNvSpPr>
                <p:nvPr/>
              </p:nvSpPr>
              <p:spPr bwMode="auto">
                <a:xfrm>
                  <a:off x="0" y="0"/>
                  <a:ext cx="1944000" cy="1944000"/>
                </a:xfrm>
                <a:custGeom>
                  <a:avLst/>
                  <a:gdLst>
                    <a:gd name="T0" fmla="*/ 1023982 w 1944000"/>
                    <a:gd name="T1" fmla="*/ 1391 h 1944000"/>
                    <a:gd name="T2" fmla="*/ 1943972 w 1944000"/>
                    <a:gd name="T3" fmla="*/ 964657 h 1944000"/>
                    <a:gd name="T4" fmla="*/ 972000 w 1944000"/>
                    <a:gd name="T5" fmla="*/ 972000 h 1944000"/>
                    <a:gd name="T6" fmla="*/ 1023982 w 1944000"/>
                    <a:gd name="T7" fmla="*/ 1391 h 1944000"/>
                    <a:gd name="T8" fmla="*/ 1023982 w 1944000"/>
                    <a:gd name="T9" fmla="*/ 1391 h 1944000"/>
                    <a:gd name="T10" fmla="*/ 1943972 w 1944000"/>
                    <a:gd name="T11" fmla="*/ 964657 h 1944000"/>
                  </a:gdLst>
                  <a:ahLst/>
                  <a:cxnLst>
                    <a:cxn ang="0">
                      <a:pos x="T0" y="T1"/>
                    </a:cxn>
                    <a:cxn ang="0">
                      <a:pos x="T2" y="T3"/>
                    </a:cxn>
                    <a:cxn ang="0">
                      <a:pos x="T4" y="T5"/>
                    </a:cxn>
                    <a:cxn ang="0">
                      <a:pos x="T6" y="T7"/>
                    </a:cxn>
                    <a:cxn ang="0">
                      <a:pos x="T8" y="T9"/>
                    </a:cxn>
                    <a:cxn ang="0">
                      <a:pos x="T10" y="T11"/>
                    </a:cxn>
                  </a:cxnLst>
                  <a:rect l="0" t="0" r="r" b="b"/>
                  <a:pathLst>
                    <a:path w="1944000" h="1944000" stroke="0">
                      <a:moveTo>
                        <a:pt x="1023982" y="1391"/>
                      </a:moveTo>
                      <a:cubicBezTo>
                        <a:pt x="1537033" y="28868"/>
                        <a:pt x="1940090" y="450885"/>
                        <a:pt x="1943972" y="964657"/>
                      </a:cubicBezTo>
                      <a:lnTo>
                        <a:pt x="972000" y="972000"/>
                      </a:lnTo>
                      <a:lnTo>
                        <a:pt x="1023982" y="1391"/>
                      </a:lnTo>
                      <a:close/>
                    </a:path>
                    <a:path w="1944000" h="1944000" fill="none">
                      <a:moveTo>
                        <a:pt x="1023982" y="1391"/>
                      </a:moveTo>
                      <a:cubicBezTo>
                        <a:pt x="1537033" y="28868"/>
                        <a:pt x="1940090" y="450885"/>
                        <a:pt x="1943972" y="964657"/>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cxnSp>
            <p:nvCxnSpPr>
              <p:cNvPr id="13343" name="直接连接符 34"/>
              <p:cNvCxnSpPr>
                <a:cxnSpLocks noChangeShapeType="1"/>
              </p:cNvCxnSpPr>
              <p:nvPr/>
            </p:nvCxnSpPr>
            <p:spPr bwMode="auto">
              <a:xfrm>
                <a:off x="399908" y="1073647"/>
                <a:ext cx="1129901" cy="0"/>
              </a:xfrm>
              <a:prstGeom prst="line">
                <a:avLst/>
              </a:prstGeom>
              <a:noFill/>
              <a:ln w="22225" cap="rnd" cmpd="sng">
                <a:solidFill>
                  <a:srgbClr val="1E6991"/>
                </a:solidFill>
                <a:round/>
                <a:headEnd/>
                <a:tailEnd/>
              </a:ln>
              <a:extLst>
                <a:ext uri="{909E8E84-426E-40DD-AFC4-6F175D3DCCD1}">
                  <a14:hiddenFill xmlns:a14="http://schemas.microsoft.com/office/drawing/2010/main">
                    <a:noFill/>
                  </a14:hiddenFill>
                </a:ext>
              </a:extLst>
            </p:spPr>
          </p:cxnSp>
        </p:grpSp>
        <p:sp>
          <p:nvSpPr>
            <p:cNvPr id="5" name="文本框 4">
              <a:extLst>
                <a:ext uri="{FF2B5EF4-FFF2-40B4-BE49-F238E27FC236}">
                  <a16:creationId xmlns:a16="http://schemas.microsoft.com/office/drawing/2014/main" id="{59B782A7-E281-4B7D-8C8A-80BF0C5DAFF1}"/>
                </a:ext>
              </a:extLst>
            </p:cNvPr>
            <p:cNvSpPr txBox="1"/>
            <p:nvPr/>
          </p:nvSpPr>
          <p:spPr>
            <a:xfrm>
              <a:off x="1179317" y="1644671"/>
              <a:ext cx="681670" cy="523220"/>
            </a:xfrm>
            <a:prstGeom prst="rect">
              <a:avLst/>
            </a:prstGeom>
            <a:noFill/>
          </p:spPr>
          <p:txBody>
            <a:bodyPr wrap="square" rtlCol="0">
              <a:spAutoFit/>
            </a:bodyPr>
            <a:lstStyle/>
            <a:p>
              <a:r>
                <a:rPr lang="zh-CN" altLang="en-US" sz="2800" dirty="0"/>
                <a:t>一</a:t>
              </a:r>
            </a:p>
          </p:txBody>
        </p:sp>
      </p:grpSp>
      <p:grpSp>
        <p:nvGrpSpPr>
          <p:cNvPr id="8" name="组合 7">
            <a:extLst>
              <a:ext uri="{FF2B5EF4-FFF2-40B4-BE49-F238E27FC236}">
                <a16:creationId xmlns:a16="http://schemas.microsoft.com/office/drawing/2014/main" id="{7A06CCC2-3378-4F2C-AF85-41E366D01951}"/>
              </a:ext>
            </a:extLst>
          </p:cNvPr>
          <p:cNvGrpSpPr/>
          <p:nvPr/>
        </p:nvGrpSpPr>
        <p:grpSpPr>
          <a:xfrm>
            <a:off x="5435908" y="4768814"/>
            <a:ext cx="1487416" cy="1283880"/>
            <a:chOff x="6150803" y="4497725"/>
            <a:chExt cx="1487416" cy="1283880"/>
          </a:xfrm>
        </p:grpSpPr>
        <p:grpSp>
          <p:nvGrpSpPr>
            <p:cNvPr id="13345" name="组合 37"/>
            <p:cNvGrpSpPr>
              <a:grpSpLocks/>
            </p:cNvGrpSpPr>
            <p:nvPr/>
          </p:nvGrpSpPr>
          <p:grpSpPr bwMode="auto">
            <a:xfrm>
              <a:off x="6150803" y="4497725"/>
              <a:ext cx="1487416" cy="1283880"/>
              <a:chOff x="-467595" y="-329171"/>
              <a:chExt cx="1944000" cy="1944000"/>
            </a:xfrm>
          </p:grpSpPr>
          <p:grpSp>
            <p:nvGrpSpPr>
              <p:cNvPr id="13346" name="组合 38"/>
              <p:cNvGrpSpPr>
                <a:grpSpLocks/>
              </p:cNvGrpSpPr>
              <p:nvPr/>
            </p:nvGrpSpPr>
            <p:grpSpPr bwMode="auto">
              <a:xfrm>
                <a:off x="-467595" y="-329171"/>
                <a:ext cx="1944000" cy="1944000"/>
                <a:chOff x="-467595" y="-329171"/>
                <a:chExt cx="1944000" cy="1944000"/>
              </a:xfrm>
            </p:grpSpPr>
            <p:sp>
              <p:nvSpPr>
                <p:cNvPr id="13347" name="椭圆 43"/>
                <p:cNvSpPr>
                  <a:spLocks noChangeArrowheads="1"/>
                </p:cNvSpPr>
                <p:nvPr/>
              </p:nvSpPr>
              <p:spPr bwMode="auto">
                <a:xfrm>
                  <a:off x="-467595" y="-329171"/>
                  <a:ext cx="1944000" cy="1944000"/>
                </a:xfrm>
                <a:prstGeom prst="ellipse">
                  <a:avLst/>
                </a:prstGeom>
                <a:solidFill>
                  <a:schemeClr val="bg1">
                    <a:alpha val="70000"/>
                  </a:schemeClr>
                </a:solidFill>
                <a:ln w="63500" cmpd="sng">
                  <a:solidFill>
                    <a:srgbClr val="002060"/>
                  </a:solidFill>
                  <a:round/>
                  <a:headEnd/>
                  <a:tailEnd/>
                </a:ln>
              </p:spPr>
              <p:txBody>
                <a:bodyPr anchor="ctr"/>
                <a:lstStyle/>
                <a:p>
                  <a:pPr algn="ctr" eaLnBrk="1" hangingPunct="1"/>
                  <a:endParaRPr lang="zh-CN" altLang="en-US">
                    <a:solidFill>
                      <a:srgbClr val="FFFFFF"/>
                    </a:solidFill>
                  </a:endParaRPr>
                </a:p>
              </p:txBody>
            </p:sp>
            <p:sp>
              <p:nvSpPr>
                <p:cNvPr id="13348" name="弧形 44"/>
                <p:cNvSpPr>
                  <a:spLocks/>
                </p:cNvSpPr>
                <p:nvPr/>
              </p:nvSpPr>
              <p:spPr bwMode="auto">
                <a:xfrm>
                  <a:off x="-467595" y="-329171"/>
                  <a:ext cx="1944000" cy="1944000"/>
                </a:xfrm>
                <a:custGeom>
                  <a:avLst/>
                  <a:gdLst>
                    <a:gd name="T0" fmla="*/ 1023982 w 1944000"/>
                    <a:gd name="T1" fmla="*/ 1391 h 1944000"/>
                    <a:gd name="T2" fmla="*/ 1901805 w 1944000"/>
                    <a:gd name="T3" fmla="*/ 688724 h 1944000"/>
                    <a:gd name="T4" fmla="*/ 1556335 w 1944000"/>
                    <a:gd name="T5" fmla="*/ 1748748 h 1944000"/>
                    <a:gd name="T6" fmla="*/ 442087 w 1944000"/>
                    <a:gd name="T7" fmla="*/ 1786849 h 1944000"/>
                    <a:gd name="T8" fmla="*/ 972000 w 1944000"/>
                    <a:gd name="T9" fmla="*/ 972000 h 1944000"/>
                    <a:gd name="T10" fmla="*/ 1023982 w 1944000"/>
                    <a:gd name="T11" fmla="*/ 1391 h 1944000"/>
                    <a:gd name="T12" fmla="*/ 1023982 w 1944000"/>
                    <a:gd name="T13" fmla="*/ 1391 h 1944000"/>
                    <a:gd name="T14" fmla="*/ 1901805 w 1944000"/>
                    <a:gd name="T15" fmla="*/ 688724 h 1944000"/>
                    <a:gd name="T16" fmla="*/ 1556335 w 1944000"/>
                    <a:gd name="T17" fmla="*/ 1748748 h 1944000"/>
                    <a:gd name="T18" fmla="*/ 442087 w 1944000"/>
                    <a:gd name="T19" fmla="*/ 1786849 h 1944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44000" h="1944000" stroke="0">
                      <a:moveTo>
                        <a:pt x="1023982" y="1391"/>
                      </a:moveTo>
                      <a:cubicBezTo>
                        <a:pt x="1431965" y="23241"/>
                        <a:pt x="1782734" y="297892"/>
                        <a:pt x="1901805" y="688724"/>
                      </a:cubicBezTo>
                      <a:cubicBezTo>
                        <a:pt x="2020877" y="1079556"/>
                        <a:pt x="1882830" y="1503130"/>
                        <a:pt x="1556335" y="1748748"/>
                      </a:cubicBezTo>
                      <a:cubicBezTo>
                        <a:pt x="1229840" y="1994366"/>
                        <a:pt x="784598" y="2009590"/>
                        <a:pt x="442087" y="1786849"/>
                      </a:cubicBezTo>
                      <a:lnTo>
                        <a:pt x="972000" y="972000"/>
                      </a:lnTo>
                      <a:lnTo>
                        <a:pt x="1023982" y="1391"/>
                      </a:lnTo>
                      <a:close/>
                    </a:path>
                    <a:path w="1944000" h="1944000" fill="none">
                      <a:moveTo>
                        <a:pt x="1023982" y="1391"/>
                      </a:moveTo>
                      <a:cubicBezTo>
                        <a:pt x="1431965" y="23241"/>
                        <a:pt x="1782734" y="297892"/>
                        <a:pt x="1901805" y="688724"/>
                      </a:cubicBezTo>
                      <a:cubicBezTo>
                        <a:pt x="2020877" y="1079556"/>
                        <a:pt x="1882830" y="1503130"/>
                        <a:pt x="1556335" y="1748748"/>
                      </a:cubicBezTo>
                      <a:cubicBezTo>
                        <a:pt x="1229840" y="1994366"/>
                        <a:pt x="784598" y="2009590"/>
                        <a:pt x="442087" y="1786849"/>
                      </a:cubicBezTo>
                    </a:path>
                  </a:pathLst>
                </a:custGeom>
                <a:noFill/>
                <a:ln w="66675" cap="rnd" cmpd="sng">
                  <a:solidFill>
                    <a:srgbClr val="1E6991"/>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cxnSp>
            <p:nvCxnSpPr>
              <p:cNvPr id="13351" name="直接连接符 42"/>
              <p:cNvCxnSpPr>
                <a:cxnSpLocks noChangeShapeType="1"/>
              </p:cNvCxnSpPr>
              <p:nvPr/>
            </p:nvCxnSpPr>
            <p:spPr bwMode="auto">
              <a:xfrm>
                <a:off x="-60546" y="736036"/>
                <a:ext cx="1129901" cy="0"/>
              </a:xfrm>
              <a:prstGeom prst="line">
                <a:avLst/>
              </a:prstGeom>
              <a:noFill/>
              <a:ln w="22225" cap="rnd" cmpd="sng">
                <a:solidFill>
                  <a:srgbClr val="1E6991"/>
                </a:solidFill>
                <a:round/>
                <a:headEnd/>
                <a:tailEnd/>
              </a:ln>
              <a:extLst>
                <a:ext uri="{909E8E84-426E-40DD-AFC4-6F175D3DCCD1}">
                  <a14:hiddenFill xmlns:a14="http://schemas.microsoft.com/office/drawing/2010/main">
                    <a:noFill/>
                  </a14:hiddenFill>
                </a:ext>
              </a:extLst>
            </p:spPr>
          </p:cxnSp>
        </p:grpSp>
        <p:sp>
          <p:nvSpPr>
            <p:cNvPr id="6" name="文本框 5">
              <a:extLst>
                <a:ext uri="{FF2B5EF4-FFF2-40B4-BE49-F238E27FC236}">
                  <a16:creationId xmlns:a16="http://schemas.microsoft.com/office/drawing/2014/main" id="{59CD4D2C-3ECE-4F8E-BCDF-BDF397B562E5}"/>
                </a:ext>
              </a:extLst>
            </p:cNvPr>
            <p:cNvSpPr txBox="1"/>
            <p:nvPr/>
          </p:nvSpPr>
          <p:spPr>
            <a:xfrm>
              <a:off x="6647036" y="4719301"/>
              <a:ext cx="586408" cy="523220"/>
            </a:xfrm>
            <a:prstGeom prst="rect">
              <a:avLst/>
            </a:prstGeom>
            <a:noFill/>
          </p:spPr>
          <p:txBody>
            <a:bodyPr wrap="square" rtlCol="0">
              <a:spAutoFit/>
            </a:bodyPr>
            <a:lstStyle/>
            <a:p>
              <a:r>
                <a:rPr lang="zh-CN" altLang="en-US" sz="2800" dirty="0"/>
                <a:t>四</a:t>
              </a:r>
            </a:p>
          </p:txBody>
        </p:sp>
      </p:grpSp>
      <p:sp>
        <p:nvSpPr>
          <p:cNvPr id="60" name="矩形 22">
            <a:extLst>
              <a:ext uri="{FF2B5EF4-FFF2-40B4-BE49-F238E27FC236}">
                <a16:creationId xmlns:a16="http://schemas.microsoft.com/office/drawing/2014/main" id="{8D615E4E-D5DD-42F1-9808-C107CBC553A4}"/>
              </a:ext>
            </a:extLst>
          </p:cNvPr>
          <p:cNvSpPr>
            <a:spLocks noChangeArrowheads="1"/>
          </p:cNvSpPr>
          <p:nvPr/>
        </p:nvSpPr>
        <p:spPr bwMode="auto">
          <a:xfrm>
            <a:off x="6518549" y="1071274"/>
            <a:ext cx="575077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1200" dirty="0">
                <a:solidFill>
                  <a:schemeClr val="bg1"/>
                </a:solidFill>
                <a:latin typeface="Arial" pitchFamily="34" charset="0"/>
              </a:rPr>
              <a:t>G    </a:t>
            </a:r>
            <a:r>
              <a:rPr lang="zh-CN" altLang="en-US" sz="2400" dirty="0">
                <a:latin typeface="+mn-ea"/>
              </a:rPr>
              <a:t>采用</a:t>
            </a:r>
            <a:r>
              <a:rPr lang="en-US" altLang="zh-CN" sz="2400" dirty="0">
                <a:latin typeface="+mn-ea"/>
              </a:rPr>
              <a:t>BPNN</a:t>
            </a:r>
            <a:r>
              <a:rPr lang="zh-CN" altLang="en-US" sz="2400" dirty="0">
                <a:latin typeface="+mn-ea"/>
              </a:rPr>
              <a:t>模型，利用气象因子作为输   入预测感染性腹泻的周人数。</a:t>
            </a:r>
            <a:endParaRPr lang="en-US" altLang="zh-CN" sz="2400" dirty="0">
              <a:latin typeface="+mn-ea"/>
            </a:endParaRPr>
          </a:p>
          <a:p>
            <a:r>
              <a:rPr lang="en-US" altLang="zh-CN" sz="2400" dirty="0">
                <a:latin typeface="+mn-ea"/>
              </a:rPr>
              <a:t>   </a:t>
            </a:r>
            <a:r>
              <a:rPr lang="zh-CN" altLang="en-US" sz="2400" dirty="0">
                <a:latin typeface="+mn-ea"/>
              </a:rPr>
              <a:t>网络结构：</a:t>
            </a:r>
            <a:r>
              <a:rPr lang="en-US" altLang="zh-CN" sz="2400" dirty="0">
                <a:latin typeface="+mn-ea"/>
              </a:rPr>
              <a:t>3</a:t>
            </a:r>
            <a:r>
              <a:rPr lang="zh-CN" altLang="en-US" sz="2400" dirty="0">
                <a:latin typeface="+mn-ea"/>
              </a:rPr>
              <a:t>层</a:t>
            </a:r>
            <a:endParaRPr lang="en-US" altLang="zh-CN" sz="2400" dirty="0">
              <a:latin typeface="+mn-ea"/>
            </a:endParaRPr>
          </a:p>
          <a:p>
            <a:r>
              <a:rPr lang="zh-CN" altLang="en-US" sz="2400" dirty="0">
                <a:latin typeface="+mn-ea"/>
              </a:rPr>
              <a:t>   优化：采用</a:t>
            </a:r>
            <a:r>
              <a:rPr lang="en-US" altLang="zh-CN" sz="2400" dirty="0" err="1">
                <a:latin typeface="+mn-ea"/>
              </a:rPr>
              <a:t>Levenberg</a:t>
            </a:r>
            <a:r>
              <a:rPr lang="en-US" altLang="zh-CN" sz="2400" dirty="0">
                <a:latin typeface="+mn-ea"/>
              </a:rPr>
              <a:t>-Marquardt</a:t>
            </a:r>
            <a:r>
              <a:rPr lang="zh-CN" altLang="zh-CN" sz="2400" dirty="0">
                <a:latin typeface="+mn-ea"/>
              </a:rPr>
              <a:t>算法</a:t>
            </a:r>
            <a:endParaRPr lang="en-US" altLang="zh-CN" sz="2400" dirty="0">
              <a:latin typeface="+mn-ea"/>
            </a:endParaRPr>
          </a:p>
          <a:p>
            <a:r>
              <a:rPr lang="en-US" altLang="zh-CN" sz="2400" dirty="0">
                <a:latin typeface="+mn-ea"/>
              </a:rPr>
              <a:t>   </a:t>
            </a:r>
            <a:r>
              <a:rPr lang="zh-CN" altLang="en-US" sz="2400" dirty="0">
                <a:latin typeface="+mn-ea"/>
              </a:rPr>
              <a:t>避免过拟合：</a:t>
            </a:r>
            <a:r>
              <a:rPr lang="en-US" altLang="zh-CN" sz="2400" dirty="0">
                <a:latin typeface="+mn-ea"/>
              </a:rPr>
              <a:t>5</a:t>
            </a:r>
            <a:r>
              <a:rPr lang="zh-CN" altLang="en-US" sz="2400" dirty="0">
                <a:latin typeface="+mn-ea"/>
              </a:rPr>
              <a:t>倍</a:t>
            </a:r>
            <a:r>
              <a:rPr lang="zh-CN" altLang="zh-CN" sz="2400" dirty="0">
                <a:latin typeface="+mn-ea"/>
              </a:rPr>
              <a:t>交叉验证技术</a:t>
            </a:r>
            <a:r>
              <a:rPr lang="en-US" sz="1200" dirty="0">
                <a:solidFill>
                  <a:schemeClr val="bg1"/>
                </a:solidFill>
                <a:latin typeface="Arial" pitchFamily="34" charset="0"/>
              </a:rPr>
              <a:t> come true, or having something to eat when you are hungry or having someone's love when you need love. </a:t>
            </a:r>
            <a:r>
              <a:rPr lang="zh-CN" altLang="en-US" sz="1200" dirty="0">
                <a:solidFill>
                  <a:schemeClr val="bg1"/>
                </a:solidFill>
                <a:latin typeface="Arial" pitchFamily="34" charset="0"/>
              </a:rPr>
              <a:t>　</a:t>
            </a:r>
            <a:endParaRPr lang="zh-CN" altLang="en-US" sz="1200"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526252897"/>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3329"/>
                                        </p:tgtEl>
                                        <p:attrNameLst>
                                          <p:attrName>style.visibility</p:attrName>
                                        </p:attrNameLst>
                                      </p:cBhvr>
                                      <p:to>
                                        <p:strVal val="visible"/>
                                      </p:to>
                                    </p:set>
                                    <p:animEffect transition="in" filter="barn(inVertical)">
                                      <p:cBhvr>
                                        <p:cTn id="10" dur="500"/>
                                        <p:tgtEl>
                                          <p:spTgt spid="1332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barn(inVertical)">
                                      <p:cBhvr>
                                        <p:cTn id="18" dur="500"/>
                                        <p:tgtEl>
                                          <p:spTgt spid="6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500"/>
                                        <p:tgtEl>
                                          <p:spTgt spid="7"/>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330"/>
                                        </p:tgtEl>
                                        <p:attrNameLst>
                                          <p:attrName>style.visibility</p:attrName>
                                        </p:attrNameLst>
                                      </p:cBhvr>
                                      <p:to>
                                        <p:strVal val="visible"/>
                                      </p:to>
                                    </p:set>
                                    <p:animEffect transition="in" filter="barn(inVertical)">
                                      <p:cBhvr>
                                        <p:cTn id="26" dur="500"/>
                                        <p:tgtEl>
                                          <p:spTgt spid="13330"/>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334"/>
                                        </p:tgtEl>
                                        <p:attrNameLst>
                                          <p:attrName>style.visibility</p:attrName>
                                        </p:attrNameLst>
                                      </p:cBhvr>
                                      <p:to>
                                        <p:strVal val="visible"/>
                                      </p:to>
                                    </p:set>
                                    <p:animEffect transition="in" filter="barn(inVertical)">
                                      <p:cBhvr>
                                        <p:cTn id="31" dur="500"/>
                                        <p:tgtEl>
                                          <p:spTgt spid="13334"/>
                                        </p:tgtEl>
                                      </p:cBhvr>
                                    </p:animEffect>
                                  </p:childTnLst>
                                </p:cTn>
                              </p:par>
                              <p:par>
                                <p:cTn id="32" presetID="16" presetClass="entr" presetSubtype="21"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9" grpId="0"/>
      <p:bldP spid="13330" grpId="0"/>
      <p:bldP spid="13334"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rotWithShape="1">
          <a:blip r:embed="rId3">
            <a:extLst>
              <a:ext uri="{28A0092B-C50C-407E-A947-70E740481C1C}">
                <a14:useLocalDpi xmlns:a14="http://schemas.microsoft.com/office/drawing/2010/main" val="0"/>
              </a:ext>
            </a:extLst>
          </a:blip>
          <a:srcRect t="15804"/>
          <a:stretch/>
        </p:blipFill>
        <p:spPr>
          <a:xfrm>
            <a:off x="0" y="14514"/>
            <a:ext cx="12192000" cy="6843486"/>
          </a:xfrm>
          <a:prstGeom prst="rect">
            <a:avLst/>
          </a:prstGeom>
        </p:spPr>
      </p:pic>
      <p:sp>
        <p:nvSpPr>
          <p:cNvPr id="29" name="矩形 28"/>
          <p:cNvSpPr/>
          <p:nvPr/>
        </p:nvSpPr>
        <p:spPr>
          <a:xfrm>
            <a:off x="1" y="0"/>
            <a:ext cx="12192000" cy="6858000"/>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grpSp>
        <p:nvGrpSpPr>
          <p:cNvPr id="35" name="组合 34"/>
          <p:cNvGrpSpPr/>
          <p:nvPr/>
        </p:nvGrpSpPr>
        <p:grpSpPr>
          <a:xfrm>
            <a:off x="1518131" y="2664808"/>
            <a:ext cx="9746112" cy="1235760"/>
            <a:chOff x="2387021" y="2714503"/>
            <a:chExt cx="9746112" cy="1235760"/>
          </a:xfrm>
        </p:grpSpPr>
        <p:sp>
          <p:nvSpPr>
            <p:cNvPr id="30" name="圆角矩形 29"/>
            <p:cNvSpPr/>
            <p:nvPr/>
          </p:nvSpPr>
          <p:spPr>
            <a:xfrm>
              <a:off x="2387021" y="2714503"/>
              <a:ext cx="1235760" cy="1235760"/>
            </a:xfrm>
            <a:prstGeom prst="roundRect">
              <a:avLst>
                <a:gd name="adj" fmla="val 21355"/>
              </a:avLst>
            </a:prstGeom>
            <a:solidFill>
              <a:schemeClr val="bg1"/>
            </a:solidFill>
            <a:ln>
              <a:noFill/>
            </a:ln>
            <a:effectLst>
              <a:outerShdw blurRad="889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bg1"/>
                </a:solidFill>
              </a:endParaRPr>
            </a:p>
          </p:txBody>
        </p:sp>
        <p:sp>
          <p:nvSpPr>
            <p:cNvPr id="31" name="Freeform 245"/>
            <p:cNvSpPr>
              <a:spLocks/>
            </p:cNvSpPr>
            <p:nvPr/>
          </p:nvSpPr>
          <p:spPr bwMode="auto">
            <a:xfrm>
              <a:off x="2609737" y="2985878"/>
              <a:ext cx="693010" cy="693010"/>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gradFill>
              <a:gsLst>
                <a:gs pos="0">
                  <a:srgbClr val="3E7886"/>
                </a:gs>
                <a:gs pos="100000">
                  <a:srgbClr val="284D56"/>
                </a:gs>
              </a:gsLst>
              <a:lin ang="10800000" scaled="0"/>
            </a:gradFill>
            <a:ln w="9525">
              <a:noFill/>
              <a:round/>
              <a:headEnd/>
              <a:tailEnd/>
            </a:ln>
          </p:spPr>
          <p:txBody>
            <a:bodyPr vert="horz" wrap="square" lIns="91440" tIns="45720" rIns="91440" bIns="45720" numCol="1" anchor="t" anchorCtr="0" compatLnSpc="1">
              <a:prstTxWarp prst="textNoShape">
                <a:avLst/>
              </a:prstTxWarp>
            </a:bodyPr>
            <a:lstStyle/>
            <a:p>
              <a:pPr algn="ctr"/>
              <a:endParaRPr lang="en-US"/>
            </a:p>
          </p:txBody>
        </p:sp>
        <p:sp>
          <p:nvSpPr>
            <p:cNvPr id="32" name="TextBox 64"/>
            <p:cNvSpPr txBox="1"/>
            <p:nvPr/>
          </p:nvSpPr>
          <p:spPr>
            <a:xfrm>
              <a:off x="4008665" y="2985878"/>
              <a:ext cx="8124468" cy="769441"/>
            </a:xfrm>
            <a:prstGeom prst="rect">
              <a:avLst/>
            </a:prstGeom>
            <a:noFill/>
          </p:spPr>
          <p:txBody>
            <a:bodyPr wrap="none" rtlCol="0">
              <a:spAutoFit/>
            </a:bodyPr>
            <a:lstStyle/>
            <a:p>
              <a:pPr algn="ctr"/>
              <a:r>
                <a:rPr lang="en-US" altLang="zh-CN" sz="4400" b="1" dirty="0">
                  <a:solidFill>
                    <a:srgbClr val="FFFFFF"/>
                  </a:solidFill>
                  <a:latin typeface="微软雅黑" panose="020B0503020204020204" pitchFamily="34" charset="-122"/>
                  <a:ea typeface="微软雅黑" panose="020B0503020204020204" pitchFamily="34" charset="-122"/>
                </a:rPr>
                <a:t>PART 02   </a:t>
              </a:r>
              <a:r>
                <a:rPr lang="zh-CN" altLang="en-US" sz="4400" b="1" dirty="0">
                  <a:solidFill>
                    <a:srgbClr val="FFFFFF"/>
                  </a:solidFill>
                  <a:latin typeface="微软雅黑" panose="020B0503020204020204" pitchFamily="34" charset="-122"/>
                  <a:ea typeface="微软雅黑" panose="020B0503020204020204" pitchFamily="34" charset="-122"/>
                </a:rPr>
                <a:t>相关介绍及数据准备</a:t>
              </a:r>
            </a:p>
          </p:txBody>
        </p:sp>
      </p:grpSp>
    </p:spTree>
    <p:extLst>
      <p:ext uri="{BB962C8B-B14F-4D97-AF65-F5344CB8AC3E}">
        <p14:creationId xmlns:p14="http://schemas.microsoft.com/office/powerpoint/2010/main" val="364662074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40000">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14:bounceEnd="40000">
                                          <p:cBhvr additive="base">
                                            <p:cTn id="7" dur="500" fill="hold"/>
                                            <p:tgtEl>
                                              <p:spTgt spid="35"/>
                                            </p:tgtEl>
                                            <p:attrNameLst>
                                              <p:attrName>ppt_x</p:attrName>
                                            </p:attrNameLst>
                                          </p:cBhvr>
                                          <p:tavLst>
                                            <p:tav tm="0">
                                              <p:val>
                                                <p:strVal val="0-#ppt_w/2"/>
                                              </p:val>
                                            </p:tav>
                                            <p:tav tm="100000">
                                              <p:val>
                                                <p:strVal val="#ppt_x"/>
                                              </p:val>
                                            </p:tav>
                                          </p:tavLst>
                                        </p:anim>
                                        <p:anim calcmode="lin" valueType="num" p14:bounceEnd="40000">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2EC729C6-FC59-4C9D-8F34-B543E0A1FEB7}"/>
              </a:ext>
            </a:extLst>
          </p:cNvPr>
          <p:cNvGrpSpPr/>
          <p:nvPr/>
        </p:nvGrpSpPr>
        <p:grpSpPr>
          <a:xfrm>
            <a:off x="575826" y="1023008"/>
            <a:ext cx="3599123" cy="2412679"/>
            <a:chOff x="2233237" y="1922646"/>
            <a:chExt cx="2740025" cy="2238375"/>
          </a:xfrm>
          <a:solidFill>
            <a:schemeClr val="bg2">
              <a:lumMod val="90000"/>
            </a:schemeClr>
          </a:solidFill>
        </p:grpSpPr>
        <p:sp>
          <p:nvSpPr>
            <p:cNvPr id="35843" name="燕尾形箭头 1"/>
            <p:cNvSpPr>
              <a:spLocks noChangeArrowheads="1"/>
            </p:cNvSpPr>
            <p:nvPr/>
          </p:nvSpPr>
          <p:spPr bwMode="auto">
            <a:xfrm>
              <a:off x="2233237" y="1922646"/>
              <a:ext cx="2740025" cy="2238375"/>
            </a:xfrm>
            <a:prstGeom prst="notchedRightArrow">
              <a:avLst>
                <a:gd name="adj1" fmla="val 50000"/>
                <a:gd name="adj2" fmla="val 49996"/>
              </a:avLst>
            </a:prstGeom>
            <a:grpFill/>
            <a:ln>
              <a:noFill/>
            </a:ln>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46" name="文本框 4"/>
            <p:cNvSpPr txBox="1">
              <a:spLocks noChangeArrowheads="1"/>
            </p:cNvSpPr>
            <p:nvPr/>
          </p:nvSpPr>
          <p:spPr bwMode="auto">
            <a:xfrm>
              <a:off x="2723366" y="2655007"/>
              <a:ext cx="1939925" cy="66804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r>
                <a:rPr lang="zh-CN" altLang="en-US" sz="2400" dirty="0"/>
                <a:t>建立感染性腹泻预测的必要性</a:t>
              </a:r>
              <a:endParaRPr lang="zh-CN" altLang="zh-CN" sz="2400" dirty="0"/>
            </a:p>
          </p:txBody>
        </p:sp>
      </p:grpSp>
      <p:sp>
        <p:nvSpPr>
          <p:cNvPr id="35850" name="矩形 10"/>
          <p:cNvSpPr>
            <a:spLocks noChangeArrowheads="1"/>
          </p:cNvSpPr>
          <p:nvPr/>
        </p:nvSpPr>
        <p:spPr bwMode="auto">
          <a:xfrm>
            <a:off x="1776413" y="4959350"/>
            <a:ext cx="20145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chemeClr val="bg1"/>
                </a:solidFill>
                <a:latin typeface="微软雅黑" panose="020B0503020204020204" pitchFamily="34" charset="-122"/>
                <a:ea typeface="微软雅黑" panose="020B0503020204020204" pitchFamily="34" charset="-122"/>
              </a:rPr>
              <a:t>在这里输入对上面图片的分析，尽可能详细的阐述清楚。</a:t>
            </a:r>
            <a:endParaRPr lang="zh-CN" altLang="en-US" sz="1200">
              <a:solidFill>
                <a:schemeClr val="bg1"/>
              </a:solidFill>
            </a:endParaRPr>
          </a:p>
        </p:txBody>
      </p:sp>
      <p:sp>
        <p:nvSpPr>
          <p:cNvPr id="35852" name="矩形 12"/>
          <p:cNvSpPr>
            <a:spLocks noChangeArrowheads="1"/>
          </p:cNvSpPr>
          <p:nvPr/>
        </p:nvSpPr>
        <p:spPr bwMode="auto">
          <a:xfrm>
            <a:off x="8589963" y="4959350"/>
            <a:ext cx="20145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zh-CN" altLang="en-US" sz="1200">
                <a:solidFill>
                  <a:schemeClr val="bg1"/>
                </a:solidFill>
                <a:latin typeface="微软雅黑" panose="020B0503020204020204" pitchFamily="34" charset="-122"/>
                <a:ea typeface="微软雅黑" panose="020B0503020204020204" pitchFamily="34" charset="-122"/>
              </a:rPr>
              <a:t>在这里输入对上面图片的分析，尽可能详细的阐述清楚。</a:t>
            </a:r>
            <a:endParaRPr lang="zh-CN" altLang="en-US" sz="1200">
              <a:solidFill>
                <a:schemeClr val="bg1"/>
              </a:solidFill>
            </a:endParaRPr>
          </a:p>
        </p:txBody>
      </p:sp>
      <p:grpSp>
        <p:nvGrpSpPr>
          <p:cNvPr id="3" name="组合 2">
            <a:extLst>
              <a:ext uri="{FF2B5EF4-FFF2-40B4-BE49-F238E27FC236}">
                <a16:creationId xmlns:a16="http://schemas.microsoft.com/office/drawing/2014/main" id="{061FE108-C51F-4CAA-ACE1-FD2F6E782495}"/>
              </a:ext>
            </a:extLst>
          </p:cNvPr>
          <p:cNvGrpSpPr/>
          <p:nvPr/>
        </p:nvGrpSpPr>
        <p:grpSpPr>
          <a:xfrm>
            <a:off x="3776348" y="2765608"/>
            <a:ext cx="3673614" cy="2412679"/>
            <a:chOff x="4899025" y="1355725"/>
            <a:chExt cx="2741613" cy="2238375"/>
          </a:xfrm>
          <a:solidFill>
            <a:schemeClr val="bg2">
              <a:lumMod val="90000"/>
            </a:schemeClr>
          </a:solidFill>
        </p:grpSpPr>
        <p:sp>
          <p:nvSpPr>
            <p:cNvPr id="35844" name="燕尾形箭头 2"/>
            <p:cNvSpPr>
              <a:spLocks noChangeArrowheads="1"/>
            </p:cNvSpPr>
            <p:nvPr/>
          </p:nvSpPr>
          <p:spPr bwMode="auto">
            <a:xfrm>
              <a:off x="4899025" y="1355725"/>
              <a:ext cx="2741613" cy="2238375"/>
            </a:xfrm>
            <a:prstGeom prst="notchedRightArrow">
              <a:avLst>
                <a:gd name="adj1" fmla="val 50000"/>
                <a:gd name="adj2" fmla="val 49997"/>
              </a:avLst>
            </a:prstGeom>
            <a:grpFill/>
            <a:ln w="28575">
              <a:solidFill>
                <a:srgbClr val="F2F2F2"/>
              </a:solidFill>
              <a:miter lim="800000"/>
            </a:ln>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53" name="文本框 13"/>
            <p:cNvSpPr txBox="1">
              <a:spLocks noChangeArrowheads="1"/>
            </p:cNvSpPr>
            <p:nvPr/>
          </p:nvSpPr>
          <p:spPr bwMode="auto">
            <a:xfrm>
              <a:off x="5355049" y="2098327"/>
              <a:ext cx="1821661" cy="89054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dirty="0"/>
                <a:t>一些相关的已有统计学方向研究</a:t>
              </a:r>
              <a:endParaRPr lang="en-US" altLang="zh-CN" sz="2400" dirty="0"/>
            </a:p>
            <a:p>
              <a:pPr algn="ctr" eaLnBrk="1" hangingPunct="1"/>
              <a:endParaRPr lang="zh-CN" altLang="en-US" sz="1600" dirty="0">
                <a:solidFill>
                  <a:schemeClr val="bg1"/>
                </a:solidFill>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84109C4F-C5E6-4872-A918-015CA1195230}"/>
              </a:ext>
            </a:extLst>
          </p:cNvPr>
          <p:cNvGrpSpPr/>
          <p:nvPr/>
        </p:nvGrpSpPr>
        <p:grpSpPr>
          <a:xfrm>
            <a:off x="7161583" y="4485901"/>
            <a:ext cx="3488901" cy="2262119"/>
            <a:chOff x="8104188" y="1355725"/>
            <a:chExt cx="2741612" cy="2238375"/>
          </a:xfrm>
          <a:solidFill>
            <a:schemeClr val="bg2">
              <a:lumMod val="90000"/>
            </a:schemeClr>
          </a:solidFill>
        </p:grpSpPr>
        <p:sp>
          <p:nvSpPr>
            <p:cNvPr id="35845" name="燕尾形箭头 3"/>
            <p:cNvSpPr>
              <a:spLocks noChangeArrowheads="1"/>
            </p:cNvSpPr>
            <p:nvPr/>
          </p:nvSpPr>
          <p:spPr bwMode="auto">
            <a:xfrm>
              <a:off x="8104188" y="1355725"/>
              <a:ext cx="2741612" cy="2238375"/>
            </a:xfrm>
            <a:prstGeom prst="notchedRightArrow">
              <a:avLst>
                <a:gd name="adj1" fmla="val 50000"/>
                <a:gd name="adj2" fmla="val 49997"/>
              </a:avLst>
            </a:prstGeom>
            <a:grpFill/>
            <a:ln>
              <a:noFill/>
            </a:ln>
            <a:extLst/>
          </p:spPr>
          <p:txBody>
            <a:bodyPr anchor="ct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35854" name="文本框 14"/>
            <p:cNvSpPr txBox="1">
              <a:spLocks noChangeArrowheads="1"/>
            </p:cNvSpPr>
            <p:nvPr/>
          </p:nvSpPr>
          <p:spPr bwMode="auto">
            <a:xfrm>
              <a:off x="8515383" y="2130479"/>
              <a:ext cx="1919222" cy="822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Font typeface="Arial" panose="020B0604020202020204" pitchFamily="34" charset="0"/>
                <a:defRPr>
                  <a:solidFill>
                    <a:schemeClr val="tx1"/>
                  </a:solidFill>
                  <a:latin typeface="Calibri" panose="020F050202020403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2400" dirty="0"/>
                <a:t>简要介绍了神经网络的发展应用</a:t>
              </a:r>
              <a:endParaRPr lang="zh-CN" altLang="en-US" sz="2400" dirty="0">
                <a:latin typeface="微软雅黑" panose="020B0503020204020204" pitchFamily="34" charset="-122"/>
                <a:ea typeface="微软雅黑" panose="020B0503020204020204" pitchFamily="34" charset="-122"/>
              </a:endParaRPr>
            </a:p>
          </p:txBody>
        </p:sp>
      </p:grpSp>
      <p:sp>
        <p:nvSpPr>
          <p:cNvPr id="24" name="矩形 23">
            <a:extLst>
              <a:ext uri="{FF2B5EF4-FFF2-40B4-BE49-F238E27FC236}">
                <a16:creationId xmlns:a16="http://schemas.microsoft.com/office/drawing/2014/main" id="{9D882FCA-6445-45B3-A0B4-31E46C4981FE}"/>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44A01761-FF3E-438C-AB6C-86CF0D181FDE}"/>
              </a:ext>
            </a:extLst>
          </p:cNvPr>
          <p:cNvSpPr txBox="1"/>
          <p:nvPr/>
        </p:nvSpPr>
        <p:spPr>
          <a:xfrm>
            <a:off x="362287" y="60301"/>
            <a:ext cx="4683760" cy="584775"/>
          </a:xfrm>
          <a:prstGeom prst="rect">
            <a:avLst/>
          </a:prstGeom>
          <a:noFill/>
        </p:spPr>
        <p:txBody>
          <a:bodyPr wrap="square" rtlCol="0">
            <a:spAutoFit/>
          </a:bodyPr>
          <a:lstStyle/>
          <a:p>
            <a:r>
              <a:rPr lang="zh-CN" altLang="en-US" sz="3200" b="1" dirty="0">
                <a:solidFill>
                  <a:schemeClr val="bg1"/>
                </a:solidFill>
              </a:rPr>
              <a:t>相关介绍</a:t>
            </a:r>
          </a:p>
        </p:txBody>
      </p:sp>
    </p:spTree>
    <p:extLst>
      <p:ext uri="{BB962C8B-B14F-4D97-AF65-F5344CB8AC3E}">
        <p14:creationId xmlns:p14="http://schemas.microsoft.com/office/powerpoint/2010/main" val="2999287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4683760" cy="584775"/>
          </a:xfrm>
          <a:prstGeom prst="rect">
            <a:avLst/>
          </a:prstGeom>
          <a:noFill/>
        </p:spPr>
        <p:txBody>
          <a:bodyPr wrap="square" rtlCol="0">
            <a:spAutoFit/>
          </a:bodyPr>
          <a:lstStyle/>
          <a:p>
            <a:r>
              <a:rPr lang="zh-CN" altLang="en-US" sz="3200" b="1" dirty="0">
                <a:solidFill>
                  <a:schemeClr val="bg1"/>
                </a:solidFill>
              </a:rPr>
              <a:t>数据准备</a:t>
            </a:r>
          </a:p>
        </p:txBody>
      </p:sp>
      <p:sp>
        <p:nvSpPr>
          <p:cNvPr id="3" name="文本框 2">
            <a:extLst>
              <a:ext uri="{FF2B5EF4-FFF2-40B4-BE49-F238E27FC236}">
                <a16:creationId xmlns:a16="http://schemas.microsoft.com/office/drawing/2014/main" id="{0DB6F113-83A5-4E62-A833-E7BFDF1B7ABB}"/>
              </a:ext>
            </a:extLst>
          </p:cNvPr>
          <p:cNvSpPr txBox="1"/>
          <p:nvPr/>
        </p:nvSpPr>
        <p:spPr>
          <a:xfrm>
            <a:off x="1199103" y="1814246"/>
            <a:ext cx="10257844" cy="1938992"/>
          </a:xfrm>
          <a:prstGeom prst="rect">
            <a:avLst/>
          </a:prstGeom>
          <a:noFill/>
        </p:spPr>
        <p:txBody>
          <a:bodyPr wrap="square" rtlCol="0">
            <a:spAutoFit/>
          </a:bodyPr>
          <a:lstStyle/>
          <a:p>
            <a:r>
              <a:rPr lang="en-US" altLang="zh-CN" sz="2400" dirty="0"/>
              <a:t>	2005.1.3 ---2009.1.4</a:t>
            </a:r>
          </a:p>
          <a:p>
            <a:r>
              <a:rPr lang="en-US" altLang="zh-CN" sz="2400" dirty="0"/>
              <a:t>                  </a:t>
            </a:r>
            <a:r>
              <a:rPr lang="zh-CN" altLang="en-US" sz="2400" dirty="0"/>
              <a:t>气象特征</a:t>
            </a:r>
            <a:r>
              <a:rPr lang="en-US" altLang="zh-CN" sz="2400" dirty="0"/>
              <a:t>(9</a:t>
            </a:r>
            <a:r>
              <a:rPr lang="zh-CN" altLang="en-US" sz="2400" dirty="0"/>
              <a:t>个</a:t>
            </a:r>
            <a:r>
              <a:rPr lang="en-US" altLang="zh-CN" sz="2400" dirty="0"/>
              <a:t>)</a:t>
            </a:r>
            <a:r>
              <a:rPr lang="zh-CN" altLang="en-US" sz="2400" dirty="0"/>
              <a:t>：</a:t>
            </a:r>
            <a:r>
              <a:rPr lang="en-US" altLang="zh-CN" sz="2400" i="1" dirty="0" err="1"/>
              <a:t>T</a:t>
            </a:r>
            <a:r>
              <a:rPr lang="en-US" altLang="zh-CN" sz="2400" baseline="-25000" dirty="0" err="1"/>
              <a:t>max</a:t>
            </a:r>
            <a:r>
              <a:rPr lang="zh-CN" altLang="en-US" sz="2400" baseline="-25000" dirty="0"/>
              <a:t>，</a:t>
            </a:r>
            <a:r>
              <a:rPr lang="en-US" altLang="zh-CN" sz="2400" i="1" dirty="0" err="1"/>
              <a:t>T</a:t>
            </a:r>
            <a:r>
              <a:rPr lang="en-US" altLang="zh-CN" sz="2400" baseline="-25000" dirty="0" err="1"/>
              <a:t>min</a:t>
            </a:r>
            <a:r>
              <a:rPr lang="zh-CN" altLang="en-US" sz="2400" baseline="-25000" dirty="0"/>
              <a:t>，</a:t>
            </a:r>
            <a:r>
              <a:rPr lang="en-US" altLang="zh-CN" sz="2400" i="1" dirty="0" err="1"/>
              <a:t>T</a:t>
            </a:r>
            <a:r>
              <a:rPr lang="en-US" altLang="zh-CN" sz="2400" i="1" baseline="-25000" dirty="0" err="1"/>
              <a:t>avg</a:t>
            </a:r>
            <a:r>
              <a:rPr lang="zh-CN" altLang="en-US" sz="2400" i="1" baseline="-25000" dirty="0"/>
              <a:t>，</a:t>
            </a:r>
            <a:r>
              <a:rPr lang="en-US" altLang="zh-CN" sz="2400" i="1" dirty="0" err="1"/>
              <a:t>RH</a:t>
            </a:r>
            <a:r>
              <a:rPr lang="en-US" altLang="zh-CN" sz="2400" baseline="-25000" dirty="0" err="1"/>
              <a:t>min</a:t>
            </a:r>
            <a:r>
              <a:rPr lang="zh-CN" altLang="en-US" sz="2400" baseline="-25000" dirty="0"/>
              <a:t>，</a:t>
            </a:r>
            <a:r>
              <a:rPr lang="en-US" altLang="zh-CN" sz="2400" i="1" dirty="0" err="1"/>
              <a:t>RH</a:t>
            </a:r>
            <a:r>
              <a:rPr lang="en-US" altLang="zh-CN" sz="2400" i="1" baseline="-25000" dirty="0" err="1"/>
              <a:t>avg</a:t>
            </a:r>
            <a:r>
              <a:rPr lang="en-US" altLang="zh-CN" sz="2400" i="1" baseline="-25000" dirty="0"/>
              <a:t>,</a:t>
            </a:r>
            <a:r>
              <a:rPr lang="zh-CN" altLang="en-US" sz="2400" i="1" baseline="-25000" dirty="0"/>
              <a:t>，</a:t>
            </a:r>
            <a:r>
              <a:rPr lang="en-US" altLang="zh-CN" sz="2400" i="1" dirty="0" err="1"/>
              <a:t>AP</a:t>
            </a:r>
            <a:r>
              <a:rPr lang="en-US" altLang="zh-CN" sz="2400" baseline="-25000" dirty="0" err="1"/>
              <a:t>avg</a:t>
            </a:r>
            <a:r>
              <a:rPr lang="en-US" altLang="zh-CN" sz="2400" baseline="-25000" dirty="0"/>
              <a:t>,</a:t>
            </a:r>
            <a:r>
              <a:rPr lang="zh-CN" altLang="en-US" sz="2400" baseline="-25000" dirty="0"/>
              <a:t>，</a:t>
            </a:r>
            <a:r>
              <a:rPr lang="en-US" altLang="zh-CN" sz="2400" i="1" dirty="0"/>
              <a:t>SD</a:t>
            </a:r>
            <a:r>
              <a:rPr lang="zh-CN" altLang="en-US" sz="2400" i="1" dirty="0"/>
              <a:t>，</a:t>
            </a:r>
            <a:r>
              <a:rPr lang="en-US" altLang="zh-CN" sz="2400" i="1" dirty="0" err="1"/>
              <a:t>WS</a:t>
            </a:r>
            <a:r>
              <a:rPr lang="en-US" altLang="zh-CN" sz="2400" baseline="-25000" dirty="0" err="1"/>
              <a:t>avg</a:t>
            </a:r>
            <a:r>
              <a:rPr lang="zh-CN" altLang="en-US" sz="2400" baseline="-25000" dirty="0"/>
              <a:t>，</a:t>
            </a:r>
            <a:r>
              <a:rPr lang="en-US" altLang="zh-CN" sz="2400" i="1" dirty="0" err="1"/>
              <a:t>R</a:t>
            </a:r>
            <a:r>
              <a:rPr lang="en-US" altLang="zh-CN" sz="2400" baseline="-25000" dirty="0" err="1"/>
              <a:t>avg</a:t>
            </a:r>
            <a:endParaRPr lang="en-US" altLang="zh-CN" sz="2400" dirty="0"/>
          </a:p>
          <a:p>
            <a:r>
              <a:rPr lang="en-US" altLang="zh-CN" sz="2400" dirty="0"/>
              <a:t>                   WNID</a:t>
            </a:r>
            <a:r>
              <a:rPr lang="zh-CN" altLang="en-US" sz="2400" dirty="0"/>
              <a:t>：以周为单位的感染性腹泻的人数</a:t>
            </a:r>
            <a:endParaRPr lang="en-US" altLang="zh-CN" sz="2400" dirty="0"/>
          </a:p>
          <a:p>
            <a:endParaRPr lang="en-US" altLang="zh-CN" sz="2400" dirty="0"/>
          </a:p>
          <a:p>
            <a:r>
              <a:rPr lang="zh-CN" altLang="en-US" sz="2400" dirty="0"/>
              <a:t>           共</a:t>
            </a:r>
            <a:r>
              <a:rPr lang="en-US" altLang="zh-CN" sz="2400" dirty="0"/>
              <a:t>209</a:t>
            </a:r>
            <a:r>
              <a:rPr lang="zh-CN" altLang="en-US" sz="2400" dirty="0"/>
              <a:t>周数据，按照顺序选取</a:t>
            </a:r>
            <a:r>
              <a:rPr lang="en-US" altLang="zh-CN" sz="2400" dirty="0"/>
              <a:t>80%</a:t>
            </a:r>
            <a:r>
              <a:rPr lang="zh-CN" altLang="en-US" sz="2400" dirty="0"/>
              <a:t>作为训练集，</a:t>
            </a:r>
            <a:r>
              <a:rPr lang="en-US" altLang="zh-CN" sz="2400" dirty="0"/>
              <a:t>20%</a:t>
            </a:r>
            <a:r>
              <a:rPr lang="zh-CN" altLang="en-US" sz="2400" dirty="0"/>
              <a:t>作为测试集</a:t>
            </a:r>
          </a:p>
        </p:txBody>
      </p:sp>
      <p:grpSp>
        <p:nvGrpSpPr>
          <p:cNvPr id="12" name="组合 11">
            <a:extLst>
              <a:ext uri="{FF2B5EF4-FFF2-40B4-BE49-F238E27FC236}">
                <a16:creationId xmlns:a16="http://schemas.microsoft.com/office/drawing/2014/main" id="{C176FAEB-B747-422E-94A8-EF72C3037A75}"/>
              </a:ext>
            </a:extLst>
          </p:cNvPr>
          <p:cNvGrpSpPr/>
          <p:nvPr/>
        </p:nvGrpSpPr>
        <p:grpSpPr>
          <a:xfrm>
            <a:off x="502920" y="1975983"/>
            <a:ext cx="1354220" cy="1246187"/>
            <a:chOff x="274320" y="1191154"/>
            <a:chExt cx="1354220" cy="1246187"/>
          </a:xfrm>
        </p:grpSpPr>
        <p:grpSp>
          <p:nvGrpSpPr>
            <p:cNvPr id="8" name="组合 7">
              <a:extLst>
                <a:ext uri="{FF2B5EF4-FFF2-40B4-BE49-F238E27FC236}">
                  <a16:creationId xmlns:a16="http://schemas.microsoft.com/office/drawing/2014/main" id="{20FD44F4-370D-4766-A1F1-018087348D61}"/>
                </a:ext>
              </a:extLst>
            </p:cNvPr>
            <p:cNvGrpSpPr/>
            <p:nvPr/>
          </p:nvGrpSpPr>
          <p:grpSpPr>
            <a:xfrm>
              <a:off x="274320" y="1191154"/>
              <a:ext cx="1246188" cy="1246187"/>
              <a:chOff x="2228850" y="2989263"/>
              <a:chExt cx="1246188" cy="1246187"/>
            </a:xfrm>
          </p:grpSpPr>
          <p:sp>
            <p:nvSpPr>
              <p:cNvPr id="9" name="同心圆 21">
                <a:extLst>
                  <a:ext uri="{FF2B5EF4-FFF2-40B4-BE49-F238E27FC236}">
                    <a16:creationId xmlns:a16="http://schemas.microsoft.com/office/drawing/2014/main" id="{B97EED31-6468-46B2-BAA7-ECF109CBD20B}"/>
                  </a:ext>
                </a:extLst>
              </p:cNvPr>
              <p:cNvSpPr>
                <a:spLocks noChangeArrowheads="1"/>
              </p:cNvSpPr>
              <p:nvPr/>
            </p:nvSpPr>
            <p:spPr bwMode="auto">
              <a:xfrm>
                <a:off x="2228850" y="2989263"/>
                <a:ext cx="1246188" cy="1246187"/>
              </a:xfrm>
              <a:custGeom>
                <a:avLst/>
                <a:gdLst>
                  <a:gd name="T0" fmla="*/ 0 w 1246188"/>
                  <a:gd name="T1" fmla="*/ 623094 h 1246187"/>
                  <a:gd name="T2" fmla="*/ 623094 w 1246188"/>
                  <a:gd name="T3" fmla="*/ 0 h 1246187"/>
                  <a:gd name="T4" fmla="*/ 1246188 w 1246188"/>
                  <a:gd name="T5" fmla="*/ 623094 h 1246187"/>
                  <a:gd name="T6" fmla="*/ 623094 w 1246188"/>
                  <a:gd name="T7" fmla="*/ 1246188 h 1246187"/>
                  <a:gd name="T8" fmla="*/ 0 w 1246188"/>
                  <a:gd name="T9" fmla="*/ 623094 h 1246187"/>
                  <a:gd name="T10" fmla="*/ 36127 w 1246188"/>
                  <a:gd name="T11" fmla="*/ 623094 h 1246187"/>
                  <a:gd name="T12" fmla="*/ 623094 w 1246188"/>
                  <a:gd name="T13" fmla="*/ 1210061 h 1246187"/>
                  <a:gd name="T14" fmla="*/ 1210061 w 1246188"/>
                  <a:gd name="T15" fmla="*/ 623094 h 1246187"/>
                  <a:gd name="T16" fmla="*/ 623094 w 1246188"/>
                  <a:gd name="T17" fmla="*/ 36127 h 1246187"/>
                  <a:gd name="T18" fmla="*/ 36127 w 1246188"/>
                  <a:gd name="T19" fmla="*/ 623094 h 124618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46188" h="1246187">
                    <a:moveTo>
                      <a:pt x="0" y="623094"/>
                    </a:moveTo>
                    <a:cubicBezTo>
                      <a:pt x="0" y="278969"/>
                      <a:pt x="278969" y="0"/>
                      <a:pt x="623094" y="0"/>
                    </a:cubicBezTo>
                    <a:cubicBezTo>
                      <a:pt x="967219" y="0"/>
                      <a:pt x="1246188" y="278969"/>
                      <a:pt x="1246188" y="623094"/>
                    </a:cubicBezTo>
                    <a:cubicBezTo>
                      <a:pt x="1246188" y="967219"/>
                      <a:pt x="967219" y="1246188"/>
                      <a:pt x="623094" y="1246188"/>
                    </a:cubicBezTo>
                    <a:cubicBezTo>
                      <a:pt x="278969" y="1246188"/>
                      <a:pt x="0" y="967219"/>
                      <a:pt x="0" y="623094"/>
                    </a:cubicBezTo>
                    <a:close/>
                    <a:moveTo>
                      <a:pt x="36127" y="623094"/>
                    </a:moveTo>
                    <a:cubicBezTo>
                      <a:pt x="36127" y="947267"/>
                      <a:pt x="298921" y="1210061"/>
                      <a:pt x="623094" y="1210061"/>
                    </a:cubicBezTo>
                    <a:cubicBezTo>
                      <a:pt x="947267" y="1210061"/>
                      <a:pt x="1210061" y="947267"/>
                      <a:pt x="1210061" y="623094"/>
                    </a:cubicBezTo>
                    <a:cubicBezTo>
                      <a:pt x="1210061" y="298921"/>
                      <a:pt x="947267" y="36127"/>
                      <a:pt x="623094" y="36127"/>
                    </a:cubicBezTo>
                    <a:cubicBezTo>
                      <a:pt x="298921" y="36127"/>
                      <a:pt x="36127" y="298921"/>
                      <a:pt x="36127" y="623094"/>
                    </a:cubicBezTo>
                    <a:close/>
                  </a:path>
                </a:pathLst>
              </a:custGeom>
              <a:solidFill>
                <a:srgbClr val="2E75B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KSO_Shape">
                <a:extLst>
                  <a:ext uri="{FF2B5EF4-FFF2-40B4-BE49-F238E27FC236}">
                    <a16:creationId xmlns:a16="http://schemas.microsoft.com/office/drawing/2014/main" id="{CD9FDE98-0CB7-42DC-995C-50E525865BD9}"/>
                  </a:ext>
                </a:extLst>
              </p:cNvPr>
              <p:cNvSpPr>
                <a:spLocks noChangeArrowheads="1"/>
              </p:cNvSpPr>
              <p:nvPr/>
            </p:nvSpPr>
            <p:spPr bwMode="auto">
              <a:xfrm>
                <a:off x="2549525" y="3379788"/>
                <a:ext cx="698500" cy="561975"/>
              </a:xfrm>
              <a:custGeom>
                <a:avLst/>
                <a:gdLst>
                  <a:gd name="T0" fmla="*/ 47343595 w 4940"/>
                  <a:gd name="T1" fmla="*/ 11244309 h 3973"/>
                  <a:gd name="T2" fmla="*/ 43144959 w 4940"/>
                  <a:gd name="T3" fmla="*/ 7242730 h 3973"/>
                  <a:gd name="T4" fmla="*/ 38906450 w 4940"/>
                  <a:gd name="T5" fmla="*/ 4221673 h 3973"/>
                  <a:gd name="T6" fmla="*/ 34648004 w 4940"/>
                  <a:gd name="T7" fmla="*/ 2120879 h 3973"/>
                  <a:gd name="T8" fmla="*/ 30429431 w 4940"/>
                  <a:gd name="T9" fmla="*/ 760286 h 3973"/>
                  <a:gd name="T10" fmla="*/ 26270811 w 4940"/>
                  <a:gd name="T11" fmla="*/ 120090 h 3973"/>
                  <a:gd name="T12" fmla="*/ 22252315 w 4940"/>
                  <a:gd name="T13" fmla="*/ 40030 h 3973"/>
                  <a:gd name="T14" fmla="*/ 18393598 w 4940"/>
                  <a:gd name="T15" fmla="*/ 420102 h 3973"/>
                  <a:gd name="T16" fmla="*/ 14794909 w 4940"/>
                  <a:gd name="T17" fmla="*/ 1180388 h 3973"/>
                  <a:gd name="T18" fmla="*/ 11455966 w 4940"/>
                  <a:gd name="T19" fmla="*/ 2220883 h 3973"/>
                  <a:gd name="T20" fmla="*/ 7097552 w 4940"/>
                  <a:gd name="T21" fmla="*/ 4001579 h 3973"/>
                  <a:gd name="T22" fmla="*/ 2699123 w 4940"/>
                  <a:gd name="T23" fmla="*/ 6382440 h 3973"/>
                  <a:gd name="T24" fmla="*/ 0 w 4940"/>
                  <a:gd name="T25" fmla="*/ 8223110 h 3973"/>
                  <a:gd name="T26" fmla="*/ 1899383 w 4940"/>
                  <a:gd name="T27" fmla="*/ 72747968 h 3973"/>
                  <a:gd name="T28" fmla="*/ 5837989 w 4940"/>
                  <a:gd name="T29" fmla="*/ 70487055 h 3973"/>
                  <a:gd name="T30" fmla="*/ 10676304 w 4940"/>
                  <a:gd name="T31" fmla="*/ 68366317 h 3973"/>
                  <a:gd name="T32" fmla="*/ 13935216 w 4940"/>
                  <a:gd name="T33" fmla="*/ 67285792 h 3973"/>
                  <a:gd name="T34" fmla="*/ 17493890 w 4940"/>
                  <a:gd name="T35" fmla="*/ 66445587 h 3973"/>
                  <a:gd name="T36" fmla="*/ 21272577 w 4940"/>
                  <a:gd name="T37" fmla="*/ 65945284 h 3973"/>
                  <a:gd name="T38" fmla="*/ 25271278 w 4940"/>
                  <a:gd name="T39" fmla="*/ 65905254 h 3973"/>
                  <a:gd name="T40" fmla="*/ 29369804 w 4940"/>
                  <a:gd name="T41" fmla="*/ 66425502 h 3973"/>
                  <a:gd name="T42" fmla="*/ 33588376 w 4940"/>
                  <a:gd name="T43" fmla="*/ 67566001 h 3973"/>
                  <a:gd name="T44" fmla="*/ 37866760 w 4940"/>
                  <a:gd name="T45" fmla="*/ 69486731 h 3973"/>
                  <a:gd name="T46" fmla="*/ 42105410 w 4940"/>
                  <a:gd name="T47" fmla="*/ 72267750 h 3973"/>
                  <a:gd name="T48" fmla="*/ 46283967 w 4940"/>
                  <a:gd name="T49" fmla="*/ 75989261 h 3973"/>
                  <a:gd name="T50" fmla="*/ 50402431 w 4940"/>
                  <a:gd name="T51" fmla="*/ 78250033 h 3973"/>
                  <a:gd name="T52" fmla="*/ 54540973 w 4940"/>
                  <a:gd name="T53" fmla="*/ 74008416 h 3973"/>
                  <a:gd name="T54" fmla="*/ 58779482 w 4940"/>
                  <a:gd name="T55" fmla="*/ 70767123 h 3973"/>
                  <a:gd name="T56" fmla="*/ 63058007 w 4940"/>
                  <a:gd name="T57" fmla="*/ 68426291 h 3973"/>
                  <a:gd name="T58" fmla="*/ 67296516 w 4940"/>
                  <a:gd name="T59" fmla="*/ 66905719 h 3973"/>
                  <a:gd name="T60" fmla="*/ 71455136 w 4940"/>
                  <a:gd name="T61" fmla="*/ 66085318 h 3973"/>
                  <a:gd name="T62" fmla="*/ 75533726 w 4940"/>
                  <a:gd name="T63" fmla="*/ 65865365 h 3973"/>
                  <a:gd name="T64" fmla="*/ 79432317 w 4940"/>
                  <a:gd name="T65" fmla="*/ 66145433 h 3973"/>
                  <a:gd name="T66" fmla="*/ 83071163 w 4940"/>
                  <a:gd name="T67" fmla="*/ 66805715 h 3973"/>
                  <a:gd name="T68" fmla="*/ 86509932 w 4940"/>
                  <a:gd name="T69" fmla="*/ 67786095 h 3973"/>
                  <a:gd name="T70" fmla="*/ 90308556 w 4940"/>
                  <a:gd name="T71" fmla="*/ 69246551 h 3973"/>
                  <a:gd name="T72" fmla="*/ 95126933 w 4940"/>
                  <a:gd name="T73" fmla="*/ 71687528 h 3973"/>
                  <a:gd name="T74" fmla="*/ 98445798 w 4940"/>
                  <a:gd name="T75" fmla="*/ 73828352 h 3973"/>
                  <a:gd name="T76" fmla="*/ 97526012 w 4940"/>
                  <a:gd name="T77" fmla="*/ 7342876 h 3973"/>
                  <a:gd name="T78" fmla="*/ 94107321 w 4940"/>
                  <a:gd name="T79" fmla="*/ 5262027 h 3973"/>
                  <a:gd name="T80" fmla="*/ 88849059 w 4940"/>
                  <a:gd name="T81" fmla="*/ 2781020 h 3973"/>
                  <a:gd name="T82" fmla="*/ 85670177 w 4940"/>
                  <a:gd name="T83" fmla="*/ 1680691 h 3973"/>
                  <a:gd name="T84" fmla="*/ 82191392 w 4940"/>
                  <a:gd name="T85" fmla="*/ 760286 h 3973"/>
                  <a:gd name="T86" fmla="*/ 78472657 w 4940"/>
                  <a:gd name="T87" fmla="*/ 180064 h 3973"/>
                  <a:gd name="T88" fmla="*/ 74514114 w 4940"/>
                  <a:gd name="T89" fmla="*/ 0 h 3973"/>
                  <a:gd name="T90" fmla="*/ 70435524 w 4940"/>
                  <a:gd name="T91" fmla="*/ 380214 h 3973"/>
                  <a:gd name="T92" fmla="*/ 66236889 w 4940"/>
                  <a:gd name="T93" fmla="*/ 1360452 h 3973"/>
                  <a:gd name="T94" fmla="*/ 61978442 w 4940"/>
                  <a:gd name="T95" fmla="*/ 3081173 h 3973"/>
                  <a:gd name="T96" fmla="*/ 57699918 w 4940"/>
                  <a:gd name="T97" fmla="*/ 5622155 h 3973"/>
                  <a:gd name="T98" fmla="*/ 53501424 w 4940"/>
                  <a:gd name="T99" fmla="*/ 9103486 h 3973"/>
                  <a:gd name="T100" fmla="*/ 49382819 w 4940"/>
                  <a:gd name="T101" fmla="*/ 13625171 h 397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4940" h="3973">
                    <a:moveTo>
                      <a:pt x="2470" y="681"/>
                    </a:moveTo>
                    <a:lnTo>
                      <a:pt x="2470" y="681"/>
                    </a:lnTo>
                    <a:lnTo>
                      <a:pt x="2419" y="619"/>
                    </a:lnTo>
                    <a:lnTo>
                      <a:pt x="2368" y="562"/>
                    </a:lnTo>
                    <a:lnTo>
                      <a:pt x="2315" y="507"/>
                    </a:lnTo>
                    <a:lnTo>
                      <a:pt x="2264" y="455"/>
                    </a:lnTo>
                    <a:lnTo>
                      <a:pt x="2211" y="407"/>
                    </a:lnTo>
                    <a:lnTo>
                      <a:pt x="2158" y="362"/>
                    </a:lnTo>
                    <a:lnTo>
                      <a:pt x="2106" y="320"/>
                    </a:lnTo>
                    <a:lnTo>
                      <a:pt x="2053" y="281"/>
                    </a:lnTo>
                    <a:lnTo>
                      <a:pt x="2000" y="244"/>
                    </a:lnTo>
                    <a:lnTo>
                      <a:pt x="1946" y="211"/>
                    </a:lnTo>
                    <a:lnTo>
                      <a:pt x="1894" y="182"/>
                    </a:lnTo>
                    <a:lnTo>
                      <a:pt x="1840" y="154"/>
                    </a:lnTo>
                    <a:lnTo>
                      <a:pt x="1787" y="128"/>
                    </a:lnTo>
                    <a:lnTo>
                      <a:pt x="1733" y="106"/>
                    </a:lnTo>
                    <a:lnTo>
                      <a:pt x="1680" y="86"/>
                    </a:lnTo>
                    <a:lnTo>
                      <a:pt x="1628" y="68"/>
                    </a:lnTo>
                    <a:lnTo>
                      <a:pt x="1575" y="52"/>
                    </a:lnTo>
                    <a:lnTo>
                      <a:pt x="1522" y="38"/>
                    </a:lnTo>
                    <a:lnTo>
                      <a:pt x="1469" y="27"/>
                    </a:lnTo>
                    <a:lnTo>
                      <a:pt x="1417" y="19"/>
                    </a:lnTo>
                    <a:lnTo>
                      <a:pt x="1365" y="11"/>
                    </a:lnTo>
                    <a:lnTo>
                      <a:pt x="1314" y="6"/>
                    </a:lnTo>
                    <a:lnTo>
                      <a:pt x="1264" y="3"/>
                    </a:lnTo>
                    <a:lnTo>
                      <a:pt x="1212" y="0"/>
                    </a:lnTo>
                    <a:lnTo>
                      <a:pt x="1163" y="0"/>
                    </a:lnTo>
                    <a:lnTo>
                      <a:pt x="1113" y="2"/>
                    </a:lnTo>
                    <a:lnTo>
                      <a:pt x="1064" y="5"/>
                    </a:lnTo>
                    <a:lnTo>
                      <a:pt x="1016" y="9"/>
                    </a:lnTo>
                    <a:lnTo>
                      <a:pt x="968" y="15"/>
                    </a:lnTo>
                    <a:lnTo>
                      <a:pt x="920" y="21"/>
                    </a:lnTo>
                    <a:lnTo>
                      <a:pt x="875" y="30"/>
                    </a:lnTo>
                    <a:lnTo>
                      <a:pt x="828" y="38"/>
                    </a:lnTo>
                    <a:lnTo>
                      <a:pt x="784" y="48"/>
                    </a:lnTo>
                    <a:lnTo>
                      <a:pt x="740" y="59"/>
                    </a:lnTo>
                    <a:lnTo>
                      <a:pt x="697" y="71"/>
                    </a:lnTo>
                    <a:lnTo>
                      <a:pt x="654" y="84"/>
                    </a:lnTo>
                    <a:lnTo>
                      <a:pt x="614" y="96"/>
                    </a:lnTo>
                    <a:lnTo>
                      <a:pt x="573" y="111"/>
                    </a:lnTo>
                    <a:lnTo>
                      <a:pt x="534" y="124"/>
                    </a:lnTo>
                    <a:lnTo>
                      <a:pt x="496" y="139"/>
                    </a:lnTo>
                    <a:lnTo>
                      <a:pt x="423" y="169"/>
                    </a:lnTo>
                    <a:lnTo>
                      <a:pt x="355" y="200"/>
                    </a:lnTo>
                    <a:lnTo>
                      <a:pt x="292" y="232"/>
                    </a:lnTo>
                    <a:lnTo>
                      <a:pt x="234" y="263"/>
                    </a:lnTo>
                    <a:lnTo>
                      <a:pt x="181" y="292"/>
                    </a:lnTo>
                    <a:lnTo>
                      <a:pt x="135" y="319"/>
                    </a:lnTo>
                    <a:lnTo>
                      <a:pt x="95" y="345"/>
                    </a:lnTo>
                    <a:lnTo>
                      <a:pt x="61" y="367"/>
                    </a:lnTo>
                    <a:lnTo>
                      <a:pt x="16" y="399"/>
                    </a:lnTo>
                    <a:lnTo>
                      <a:pt x="0" y="411"/>
                    </a:lnTo>
                    <a:lnTo>
                      <a:pt x="0" y="3702"/>
                    </a:lnTo>
                    <a:lnTo>
                      <a:pt x="16" y="3690"/>
                    </a:lnTo>
                    <a:lnTo>
                      <a:pt x="61" y="3658"/>
                    </a:lnTo>
                    <a:lnTo>
                      <a:pt x="95" y="3636"/>
                    </a:lnTo>
                    <a:lnTo>
                      <a:pt x="135" y="3612"/>
                    </a:lnTo>
                    <a:lnTo>
                      <a:pt x="181" y="3583"/>
                    </a:lnTo>
                    <a:lnTo>
                      <a:pt x="234" y="3554"/>
                    </a:lnTo>
                    <a:lnTo>
                      <a:pt x="292" y="3523"/>
                    </a:lnTo>
                    <a:lnTo>
                      <a:pt x="355" y="3493"/>
                    </a:lnTo>
                    <a:lnTo>
                      <a:pt x="423" y="3461"/>
                    </a:lnTo>
                    <a:lnTo>
                      <a:pt x="496" y="3431"/>
                    </a:lnTo>
                    <a:lnTo>
                      <a:pt x="534" y="3417"/>
                    </a:lnTo>
                    <a:lnTo>
                      <a:pt x="573" y="3402"/>
                    </a:lnTo>
                    <a:lnTo>
                      <a:pt x="614" y="3388"/>
                    </a:lnTo>
                    <a:lnTo>
                      <a:pt x="654" y="3375"/>
                    </a:lnTo>
                    <a:lnTo>
                      <a:pt x="697" y="3363"/>
                    </a:lnTo>
                    <a:lnTo>
                      <a:pt x="740" y="3350"/>
                    </a:lnTo>
                    <a:lnTo>
                      <a:pt x="784" y="3339"/>
                    </a:lnTo>
                    <a:lnTo>
                      <a:pt x="828" y="3330"/>
                    </a:lnTo>
                    <a:lnTo>
                      <a:pt x="875" y="3321"/>
                    </a:lnTo>
                    <a:lnTo>
                      <a:pt x="920" y="3312"/>
                    </a:lnTo>
                    <a:lnTo>
                      <a:pt x="968" y="3306"/>
                    </a:lnTo>
                    <a:lnTo>
                      <a:pt x="1016" y="3300"/>
                    </a:lnTo>
                    <a:lnTo>
                      <a:pt x="1064" y="3296"/>
                    </a:lnTo>
                    <a:lnTo>
                      <a:pt x="1113" y="3294"/>
                    </a:lnTo>
                    <a:lnTo>
                      <a:pt x="1163" y="3292"/>
                    </a:lnTo>
                    <a:lnTo>
                      <a:pt x="1212" y="3293"/>
                    </a:lnTo>
                    <a:lnTo>
                      <a:pt x="1264" y="3294"/>
                    </a:lnTo>
                    <a:lnTo>
                      <a:pt x="1314" y="3298"/>
                    </a:lnTo>
                    <a:lnTo>
                      <a:pt x="1365" y="3303"/>
                    </a:lnTo>
                    <a:lnTo>
                      <a:pt x="1417" y="3310"/>
                    </a:lnTo>
                    <a:lnTo>
                      <a:pt x="1469" y="3320"/>
                    </a:lnTo>
                    <a:lnTo>
                      <a:pt x="1522" y="3331"/>
                    </a:lnTo>
                    <a:lnTo>
                      <a:pt x="1575" y="3344"/>
                    </a:lnTo>
                    <a:lnTo>
                      <a:pt x="1628" y="3359"/>
                    </a:lnTo>
                    <a:lnTo>
                      <a:pt x="1680" y="3377"/>
                    </a:lnTo>
                    <a:lnTo>
                      <a:pt x="1733" y="3397"/>
                    </a:lnTo>
                    <a:lnTo>
                      <a:pt x="1787" y="3420"/>
                    </a:lnTo>
                    <a:lnTo>
                      <a:pt x="1840" y="3445"/>
                    </a:lnTo>
                    <a:lnTo>
                      <a:pt x="1894" y="3473"/>
                    </a:lnTo>
                    <a:lnTo>
                      <a:pt x="1946" y="3504"/>
                    </a:lnTo>
                    <a:lnTo>
                      <a:pt x="2000" y="3537"/>
                    </a:lnTo>
                    <a:lnTo>
                      <a:pt x="2053" y="3572"/>
                    </a:lnTo>
                    <a:lnTo>
                      <a:pt x="2106" y="3612"/>
                    </a:lnTo>
                    <a:lnTo>
                      <a:pt x="2158" y="3653"/>
                    </a:lnTo>
                    <a:lnTo>
                      <a:pt x="2211" y="3699"/>
                    </a:lnTo>
                    <a:lnTo>
                      <a:pt x="2264" y="3746"/>
                    </a:lnTo>
                    <a:lnTo>
                      <a:pt x="2315" y="3798"/>
                    </a:lnTo>
                    <a:lnTo>
                      <a:pt x="2368" y="3853"/>
                    </a:lnTo>
                    <a:lnTo>
                      <a:pt x="2419" y="3911"/>
                    </a:lnTo>
                    <a:lnTo>
                      <a:pt x="2470" y="3973"/>
                    </a:lnTo>
                    <a:lnTo>
                      <a:pt x="2521" y="3911"/>
                    </a:lnTo>
                    <a:lnTo>
                      <a:pt x="2573" y="3853"/>
                    </a:lnTo>
                    <a:lnTo>
                      <a:pt x="2624" y="3798"/>
                    </a:lnTo>
                    <a:lnTo>
                      <a:pt x="2676" y="3746"/>
                    </a:lnTo>
                    <a:lnTo>
                      <a:pt x="2728" y="3699"/>
                    </a:lnTo>
                    <a:lnTo>
                      <a:pt x="2781" y="3653"/>
                    </a:lnTo>
                    <a:lnTo>
                      <a:pt x="2834" y="3612"/>
                    </a:lnTo>
                    <a:lnTo>
                      <a:pt x="2886" y="3572"/>
                    </a:lnTo>
                    <a:lnTo>
                      <a:pt x="2940" y="3537"/>
                    </a:lnTo>
                    <a:lnTo>
                      <a:pt x="2993" y="3504"/>
                    </a:lnTo>
                    <a:lnTo>
                      <a:pt x="3047" y="3473"/>
                    </a:lnTo>
                    <a:lnTo>
                      <a:pt x="3100" y="3445"/>
                    </a:lnTo>
                    <a:lnTo>
                      <a:pt x="3154" y="3420"/>
                    </a:lnTo>
                    <a:lnTo>
                      <a:pt x="3206" y="3397"/>
                    </a:lnTo>
                    <a:lnTo>
                      <a:pt x="3259" y="3377"/>
                    </a:lnTo>
                    <a:lnTo>
                      <a:pt x="3313" y="3359"/>
                    </a:lnTo>
                    <a:lnTo>
                      <a:pt x="3366" y="3344"/>
                    </a:lnTo>
                    <a:lnTo>
                      <a:pt x="3418" y="3331"/>
                    </a:lnTo>
                    <a:lnTo>
                      <a:pt x="3470" y="3320"/>
                    </a:lnTo>
                    <a:lnTo>
                      <a:pt x="3523" y="3310"/>
                    </a:lnTo>
                    <a:lnTo>
                      <a:pt x="3574" y="3303"/>
                    </a:lnTo>
                    <a:lnTo>
                      <a:pt x="3626" y="3298"/>
                    </a:lnTo>
                    <a:lnTo>
                      <a:pt x="3677" y="3294"/>
                    </a:lnTo>
                    <a:lnTo>
                      <a:pt x="3727" y="3293"/>
                    </a:lnTo>
                    <a:lnTo>
                      <a:pt x="3778" y="3292"/>
                    </a:lnTo>
                    <a:lnTo>
                      <a:pt x="3827" y="3294"/>
                    </a:lnTo>
                    <a:lnTo>
                      <a:pt x="3876" y="3296"/>
                    </a:lnTo>
                    <a:lnTo>
                      <a:pt x="3925" y="3300"/>
                    </a:lnTo>
                    <a:lnTo>
                      <a:pt x="3973" y="3306"/>
                    </a:lnTo>
                    <a:lnTo>
                      <a:pt x="4019" y="3312"/>
                    </a:lnTo>
                    <a:lnTo>
                      <a:pt x="4066" y="3321"/>
                    </a:lnTo>
                    <a:lnTo>
                      <a:pt x="4111" y="3330"/>
                    </a:lnTo>
                    <a:lnTo>
                      <a:pt x="4155" y="3339"/>
                    </a:lnTo>
                    <a:lnTo>
                      <a:pt x="4199" y="3350"/>
                    </a:lnTo>
                    <a:lnTo>
                      <a:pt x="4242" y="3363"/>
                    </a:lnTo>
                    <a:lnTo>
                      <a:pt x="4285" y="3375"/>
                    </a:lnTo>
                    <a:lnTo>
                      <a:pt x="4327" y="3388"/>
                    </a:lnTo>
                    <a:lnTo>
                      <a:pt x="4366" y="3402"/>
                    </a:lnTo>
                    <a:lnTo>
                      <a:pt x="4405" y="3417"/>
                    </a:lnTo>
                    <a:lnTo>
                      <a:pt x="4444" y="3431"/>
                    </a:lnTo>
                    <a:lnTo>
                      <a:pt x="4517" y="3461"/>
                    </a:lnTo>
                    <a:lnTo>
                      <a:pt x="4585" y="3493"/>
                    </a:lnTo>
                    <a:lnTo>
                      <a:pt x="4648" y="3523"/>
                    </a:lnTo>
                    <a:lnTo>
                      <a:pt x="4707" y="3554"/>
                    </a:lnTo>
                    <a:lnTo>
                      <a:pt x="4758" y="3583"/>
                    </a:lnTo>
                    <a:lnTo>
                      <a:pt x="4805" y="3612"/>
                    </a:lnTo>
                    <a:lnTo>
                      <a:pt x="4845" y="3636"/>
                    </a:lnTo>
                    <a:lnTo>
                      <a:pt x="4878" y="3658"/>
                    </a:lnTo>
                    <a:lnTo>
                      <a:pt x="4924" y="3690"/>
                    </a:lnTo>
                    <a:lnTo>
                      <a:pt x="4940" y="3702"/>
                    </a:lnTo>
                    <a:lnTo>
                      <a:pt x="4940" y="411"/>
                    </a:lnTo>
                    <a:lnTo>
                      <a:pt x="4924" y="399"/>
                    </a:lnTo>
                    <a:lnTo>
                      <a:pt x="4878" y="367"/>
                    </a:lnTo>
                    <a:lnTo>
                      <a:pt x="4845" y="345"/>
                    </a:lnTo>
                    <a:lnTo>
                      <a:pt x="4805" y="319"/>
                    </a:lnTo>
                    <a:lnTo>
                      <a:pt x="4758" y="292"/>
                    </a:lnTo>
                    <a:lnTo>
                      <a:pt x="4707" y="263"/>
                    </a:lnTo>
                    <a:lnTo>
                      <a:pt x="4648" y="232"/>
                    </a:lnTo>
                    <a:lnTo>
                      <a:pt x="4585" y="200"/>
                    </a:lnTo>
                    <a:lnTo>
                      <a:pt x="4517" y="169"/>
                    </a:lnTo>
                    <a:lnTo>
                      <a:pt x="4444" y="139"/>
                    </a:lnTo>
                    <a:lnTo>
                      <a:pt x="4405" y="124"/>
                    </a:lnTo>
                    <a:lnTo>
                      <a:pt x="4366" y="111"/>
                    </a:lnTo>
                    <a:lnTo>
                      <a:pt x="4327" y="96"/>
                    </a:lnTo>
                    <a:lnTo>
                      <a:pt x="4285" y="84"/>
                    </a:lnTo>
                    <a:lnTo>
                      <a:pt x="4242" y="71"/>
                    </a:lnTo>
                    <a:lnTo>
                      <a:pt x="4199" y="59"/>
                    </a:lnTo>
                    <a:lnTo>
                      <a:pt x="4155" y="48"/>
                    </a:lnTo>
                    <a:lnTo>
                      <a:pt x="4111" y="38"/>
                    </a:lnTo>
                    <a:lnTo>
                      <a:pt x="4066" y="30"/>
                    </a:lnTo>
                    <a:lnTo>
                      <a:pt x="4019" y="21"/>
                    </a:lnTo>
                    <a:lnTo>
                      <a:pt x="3973" y="15"/>
                    </a:lnTo>
                    <a:lnTo>
                      <a:pt x="3925" y="9"/>
                    </a:lnTo>
                    <a:lnTo>
                      <a:pt x="3876" y="5"/>
                    </a:lnTo>
                    <a:lnTo>
                      <a:pt x="3827" y="2"/>
                    </a:lnTo>
                    <a:lnTo>
                      <a:pt x="3778" y="0"/>
                    </a:lnTo>
                    <a:lnTo>
                      <a:pt x="3727" y="0"/>
                    </a:lnTo>
                    <a:lnTo>
                      <a:pt x="3677" y="3"/>
                    </a:lnTo>
                    <a:lnTo>
                      <a:pt x="3626" y="6"/>
                    </a:lnTo>
                    <a:lnTo>
                      <a:pt x="3574" y="11"/>
                    </a:lnTo>
                    <a:lnTo>
                      <a:pt x="3523" y="19"/>
                    </a:lnTo>
                    <a:lnTo>
                      <a:pt x="3470" y="27"/>
                    </a:lnTo>
                    <a:lnTo>
                      <a:pt x="3418" y="38"/>
                    </a:lnTo>
                    <a:lnTo>
                      <a:pt x="3366" y="52"/>
                    </a:lnTo>
                    <a:lnTo>
                      <a:pt x="3313" y="68"/>
                    </a:lnTo>
                    <a:lnTo>
                      <a:pt x="3259" y="86"/>
                    </a:lnTo>
                    <a:lnTo>
                      <a:pt x="3206" y="106"/>
                    </a:lnTo>
                    <a:lnTo>
                      <a:pt x="3154" y="128"/>
                    </a:lnTo>
                    <a:lnTo>
                      <a:pt x="3100" y="154"/>
                    </a:lnTo>
                    <a:lnTo>
                      <a:pt x="3047" y="182"/>
                    </a:lnTo>
                    <a:lnTo>
                      <a:pt x="2993" y="211"/>
                    </a:lnTo>
                    <a:lnTo>
                      <a:pt x="2940" y="244"/>
                    </a:lnTo>
                    <a:lnTo>
                      <a:pt x="2886" y="281"/>
                    </a:lnTo>
                    <a:lnTo>
                      <a:pt x="2834" y="320"/>
                    </a:lnTo>
                    <a:lnTo>
                      <a:pt x="2781" y="362"/>
                    </a:lnTo>
                    <a:lnTo>
                      <a:pt x="2728" y="407"/>
                    </a:lnTo>
                    <a:lnTo>
                      <a:pt x="2676" y="455"/>
                    </a:lnTo>
                    <a:lnTo>
                      <a:pt x="2624" y="507"/>
                    </a:lnTo>
                    <a:lnTo>
                      <a:pt x="2573" y="562"/>
                    </a:lnTo>
                    <a:lnTo>
                      <a:pt x="2521" y="619"/>
                    </a:lnTo>
                    <a:lnTo>
                      <a:pt x="2470" y="681"/>
                    </a:lnTo>
                    <a:close/>
                  </a:path>
                </a:pathLst>
              </a:custGeom>
              <a:solidFill>
                <a:srgbClr val="003A6C"/>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11" name="文本框 10">
              <a:extLst>
                <a:ext uri="{FF2B5EF4-FFF2-40B4-BE49-F238E27FC236}">
                  <a16:creationId xmlns:a16="http://schemas.microsoft.com/office/drawing/2014/main" id="{49848560-5509-4705-91F8-C0BFCAF0CBD3}"/>
                </a:ext>
              </a:extLst>
            </p:cNvPr>
            <p:cNvSpPr txBox="1"/>
            <p:nvPr/>
          </p:nvSpPr>
          <p:spPr>
            <a:xfrm>
              <a:off x="506453" y="1629581"/>
              <a:ext cx="1122087" cy="369332"/>
            </a:xfrm>
            <a:prstGeom prst="rect">
              <a:avLst/>
            </a:prstGeom>
            <a:noFill/>
          </p:spPr>
          <p:txBody>
            <a:bodyPr wrap="square" rtlCol="0">
              <a:spAutoFit/>
            </a:bodyPr>
            <a:lstStyle/>
            <a:p>
              <a:r>
                <a:rPr lang="zh-CN" altLang="en-US" dirty="0">
                  <a:solidFill>
                    <a:schemeClr val="bg1"/>
                  </a:solidFill>
                </a:rPr>
                <a:t>数据集</a:t>
              </a:r>
            </a:p>
          </p:txBody>
        </p:sp>
      </p:grpSp>
    </p:spTree>
    <p:extLst>
      <p:ext uri="{BB962C8B-B14F-4D97-AF65-F5344CB8AC3E}">
        <p14:creationId xmlns:p14="http://schemas.microsoft.com/office/powerpoint/2010/main" val="38678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4683760" cy="584775"/>
          </a:xfrm>
          <a:prstGeom prst="rect">
            <a:avLst/>
          </a:prstGeom>
          <a:noFill/>
        </p:spPr>
        <p:txBody>
          <a:bodyPr wrap="square" rtlCol="0">
            <a:spAutoFit/>
          </a:bodyPr>
          <a:lstStyle/>
          <a:p>
            <a:r>
              <a:rPr lang="zh-CN" altLang="en-US" sz="3200" b="1" dirty="0">
                <a:solidFill>
                  <a:schemeClr val="bg1"/>
                </a:solidFill>
              </a:rPr>
              <a:t>数据准备</a:t>
            </a:r>
          </a:p>
        </p:txBody>
      </p:sp>
      <p:pic>
        <p:nvPicPr>
          <p:cNvPr id="7" name="图片 6">
            <a:extLst>
              <a:ext uri="{FF2B5EF4-FFF2-40B4-BE49-F238E27FC236}">
                <a16:creationId xmlns:a16="http://schemas.microsoft.com/office/drawing/2014/main" id="{A389F250-28B5-458B-A33D-F88793CC5F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94" y="1364782"/>
            <a:ext cx="6037558" cy="4857114"/>
          </a:xfrm>
          <a:prstGeom prst="rect">
            <a:avLst/>
          </a:prstGeom>
        </p:spPr>
      </p:pic>
      <p:sp>
        <p:nvSpPr>
          <p:cNvPr id="8" name="文本框 7">
            <a:extLst>
              <a:ext uri="{FF2B5EF4-FFF2-40B4-BE49-F238E27FC236}">
                <a16:creationId xmlns:a16="http://schemas.microsoft.com/office/drawing/2014/main" id="{DBFF5519-D9B2-48FC-A727-B4035096568D}"/>
              </a:ext>
            </a:extLst>
          </p:cNvPr>
          <p:cNvSpPr txBox="1"/>
          <p:nvPr/>
        </p:nvSpPr>
        <p:spPr>
          <a:xfrm>
            <a:off x="6016487" y="2104287"/>
            <a:ext cx="5099312" cy="3416320"/>
          </a:xfrm>
          <a:prstGeom prst="rect">
            <a:avLst/>
          </a:prstGeom>
          <a:noFill/>
        </p:spPr>
        <p:txBody>
          <a:bodyPr wrap="square" rtlCol="0">
            <a:spAutoFit/>
          </a:bodyPr>
          <a:lstStyle/>
          <a:p>
            <a:r>
              <a:rPr lang="en-US" altLang="zh-CN" sz="2400" dirty="0"/>
              <a:t>        Spearman</a:t>
            </a:r>
            <a:r>
              <a:rPr lang="zh-CN" altLang="zh-CN" sz="2400" dirty="0"/>
              <a:t>等级相关分析（</a:t>
            </a:r>
            <a:r>
              <a:rPr lang="en-US" altLang="zh-CN" sz="2400" dirty="0"/>
              <a:t>ARCA</a:t>
            </a:r>
            <a:r>
              <a:rPr lang="zh-CN" altLang="zh-CN" sz="2400" dirty="0"/>
              <a:t>）进行测定九</a:t>
            </a:r>
            <a:r>
              <a:rPr lang="zh-CN" altLang="en-US" sz="2400" dirty="0"/>
              <a:t>个</a:t>
            </a:r>
            <a:r>
              <a:rPr lang="zh-CN" altLang="zh-CN" sz="2400" dirty="0"/>
              <a:t>气象因素对感染性腹泻的影响。</a:t>
            </a:r>
            <a:endParaRPr lang="en-US" altLang="zh-CN" sz="2400" dirty="0"/>
          </a:p>
          <a:p>
            <a:endParaRPr lang="en-US" altLang="zh-CN" sz="2400" dirty="0"/>
          </a:p>
          <a:p>
            <a:r>
              <a:rPr lang="en-US" altLang="zh-CN" sz="2400" dirty="0"/>
              <a:t>	</a:t>
            </a:r>
            <a:r>
              <a:rPr lang="zh-CN" altLang="en-US" sz="2400" dirty="0"/>
              <a:t>根据结果，可知</a:t>
            </a:r>
            <a:r>
              <a:rPr lang="zh-CN" altLang="zh-CN" sz="2400" dirty="0"/>
              <a:t>，</a:t>
            </a:r>
            <a:r>
              <a:rPr lang="en-US" altLang="zh-CN" sz="2400" i="1" dirty="0"/>
              <a:t> </a:t>
            </a:r>
            <a:r>
              <a:rPr lang="en-US" altLang="zh-CN" sz="2400" i="1" dirty="0" err="1"/>
              <a:t>T</a:t>
            </a:r>
            <a:r>
              <a:rPr lang="en-US" altLang="zh-CN" sz="2400" baseline="-25000" dirty="0" err="1"/>
              <a:t>max</a:t>
            </a:r>
            <a:r>
              <a:rPr lang="zh-CN" altLang="zh-CN" sz="2400" dirty="0"/>
              <a:t> </a:t>
            </a:r>
            <a:r>
              <a:rPr lang="zh-CN" altLang="zh-CN" sz="2400" i="1" dirty="0"/>
              <a:t>、</a:t>
            </a:r>
            <a:r>
              <a:rPr lang="en-US" altLang="zh-CN" sz="2400" i="1" dirty="0"/>
              <a:t> </a:t>
            </a:r>
            <a:r>
              <a:rPr lang="en-US" altLang="zh-CN" sz="2400" i="1" dirty="0" err="1"/>
              <a:t>Tmin</a:t>
            </a:r>
            <a:r>
              <a:rPr lang="zh-CN" altLang="zh-CN" sz="2400" i="1" dirty="0"/>
              <a:t>、</a:t>
            </a:r>
            <a:r>
              <a:rPr lang="en-US" altLang="zh-CN" sz="2400" i="1" dirty="0" err="1"/>
              <a:t>Tavg</a:t>
            </a:r>
            <a:r>
              <a:rPr lang="zh-CN" altLang="zh-CN" sz="2400" i="1" dirty="0"/>
              <a:t>和</a:t>
            </a:r>
            <a:r>
              <a:rPr lang="en-US" altLang="zh-CN" sz="2400" i="1" dirty="0" err="1"/>
              <a:t>APavg</a:t>
            </a:r>
            <a:r>
              <a:rPr lang="zh-CN" altLang="zh-CN" sz="2400" i="1" dirty="0"/>
              <a:t>均显著相关（</a:t>
            </a:r>
            <a:r>
              <a:rPr lang="en-US" altLang="zh-CN" sz="2400" i="1" dirty="0"/>
              <a:t>P</a:t>
            </a:r>
            <a:r>
              <a:rPr lang="zh-CN" altLang="zh-CN" sz="2400" i="1" dirty="0"/>
              <a:t>＜</a:t>
            </a:r>
            <a:r>
              <a:rPr lang="en-US" altLang="zh-CN" sz="2400" i="1" dirty="0"/>
              <a:t>0.01</a:t>
            </a:r>
            <a:r>
              <a:rPr lang="zh-CN" altLang="zh-CN" sz="2400" i="1" dirty="0"/>
              <a:t>），</a:t>
            </a:r>
            <a:r>
              <a:rPr lang="en-US" altLang="zh-CN" sz="2400" i="1" dirty="0" err="1"/>
              <a:t>RHmin</a:t>
            </a:r>
            <a:r>
              <a:rPr lang="zh-CN" altLang="zh-CN" sz="2400" i="1" dirty="0"/>
              <a:t>，</a:t>
            </a:r>
            <a:r>
              <a:rPr lang="en-US" altLang="zh-CN" sz="2400" i="1" dirty="0" err="1"/>
              <a:t>RHavg</a:t>
            </a:r>
            <a:r>
              <a:rPr lang="zh-CN" altLang="zh-CN" sz="2400" i="1" dirty="0"/>
              <a:t>，</a:t>
            </a:r>
            <a:r>
              <a:rPr lang="en-US" altLang="zh-CN" sz="2400" i="1" dirty="0"/>
              <a:t>SD</a:t>
            </a:r>
            <a:r>
              <a:rPr lang="zh-CN" altLang="zh-CN" sz="2400" i="1" dirty="0"/>
              <a:t>，</a:t>
            </a:r>
            <a:r>
              <a:rPr lang="en-US" altLang="zh-CN" sz="2400" i="1" dirty="0" err="1"/>
              <a:t>WSavg</a:t>
            </a:r>
            <a:r>
              <a:rPr lang="zh-CN" altLang="zh-CN" sz="2400" i="1" dirty="0"/>
              <a:t>相关（</a:t>
            </a:r>
            <a:r>
              <a:rPr lang="en-US" altLang="zh-CN" sz="2400" i="1" dirty="0"/>
              <a:t>P</a:t>
            </a:r>
            <a:r>
              <a:rPr lang="zh-CN" altLang="zh-CN" sz="2400" i="1" dirty="0"/>
              <a:t>＜</a:t>
            </a:r>
            <a:r>
              <a:rPr lang="en-US" altLang="zh-CN" sz="2400" i="1" dirty="0"/>
              <a:t>0.05</a:t>
            </a:r>
            <a:r>
              <a:rPr lang="zh-CN" altLang="zh-CN" sz="2400" i="1" dirty="0"/>
              <a:t>）</a:t>
            </a:r>
            <a:r>
              <a:rPr lang="zh-CN" altLang="en-US" sz="2400" dirty="0"/>
              <a:t>。则</a:t>
            </a:r>
            <a:r>
              <a:rPr lang="zh-CN" altLang="zh-CN" sz="2400" dirty="0"/>
              <a:t>利用气象因子预测上海地区感染性腹泻是完全可行的</a:t>
            </a:r>
            <a:r>
              <a:rPr lang="zh-CN" altLang="en-US" sz="2400" dirty="0"/>
              <a:t>。</a:t>
            </a:r>
          </a:p>
        </p:txBody>
      </p:sp>
    </p:spTree>
    <p:extLst>
      <p:ext uri="{BB962C8B-B14F-4D97-AF65-F5344CB8AC3E}">
        <p14:creationId xmlns:p14="http://schemas.microsoft.com/office/powerpoint/2010/main" val="2115243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wipe(down)">
                                      <p:cBhvr>
                                        <p:cTn id="18"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D108E0D2-189A-425A-94DE-B2AF71EDAA07}"/>
              </a:ext>
            </a:extLst>
          </p:cNvPr>
          <p:cNvSpPr/>
          <p:nvPr/>
        </p:nvSpPr>
        <p:spPr>
          <a:xfrm>
            <a:off x="1" y="0"/>
            <a:ext cx="12192000" cy="769441"/>
          </a:xfrm>
          <a:prstGeom prst="rect">
            <a:avLst/>
          </a:prstGeom>
          <a:gradFill>
            <a:gsLst>
              <a:gs pos="4000">
                <a:srgbClr val="3E7886">
                  <a:alpha val="98000"/>
                </a:srgbClr>
              </a:gs>
              <a:gs pos="96000">
                <a:srgbClr val="274B53">
                  <a:alpha val="97000"/>
                </a:srgbClr>
              </a:gs>
            </a:gsLst>
            <a:lin ang="5400000" scaled="1"/>
          </a:gradFill>
        </p:spPr>
        <p:txBody>
          <a:bodyPr wrap="square" rtlCol="0" anchor="ctr">
            <a:spAutoFit/>
          </a:bodyPr>
          <a:lstStyle/>
          <a:p>
            <a:pPr algn="ctr">
              <a:spcBef>
                <a:spcPct val="0"/>
              </a:spcBef>
            </a:pPr>
            <a:endParaRPr lang="zh-CN" altLang="en-US" sz="2000">
              <a:solidFill>
                <a:srgbClr val="222B33"/>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FA67AEC-5288-411C-B551-DE9158A17DDC}"/>
              </a:ext>
            </a:extLst>
          </p:cNvPr>
          <p:cNvSpPr txBox="1"/>
          <p:nvPr/>
        </p:nvSpPr>
        <p:spPr>
          <a:xfrm>
            <a:off x="274320" y="153887"/>
            <a:ext cx="4683760" cy="584775"/>
          </a:xfrm>
          <a:prstGeom prst="rect">
            <a:avLst/>
          </a:prstGeom>
          <a:noFill/>
        </p:spPr>
        <p:txBody>
          <a:bodyPr wrap="square" rtlCol="0">
            <a:spAutoFit/>
          </a:bodyPr>
          <a:lstStyle/>
          <a:p>
            <a:r>
              <a:rPr lang="zh-CN" altLang="en-US" sz="3200" b="1" dirty="0">
                <a:solidFill>
                  <a:schemeClr val="bg1"/>
                </a:solidFill>
              </a:rPr>
              <a:t>数据准备</a:t>
            </a:r>
          </a:p>
        </p:txBody>
      </p:sp>
      <p:sp>
        <p:nvSpPr>
          <p:cNvPr id="3" name="文本框 2">
            <a:extLst>
              <a:ext uri="{FF2B5EF4-FFF2-40B4-BE49-F238E27FC236}">
                <a16:creationId xmlns:a16="http://schemas.microsoft.com/office/drawing/2014/main" id="{0DB6F113-83A5-4E62-A833-E7BFDF1B7ABB}"/>
              </a:ext>
            </a:extLst>
          </p:cNvPr>
          <p:cNvSpPr txBox="1"/>
          <p:nvPr/>
        </p:nvSpPr>
        <p:spPr>
          <a:xfrm>
            <a:off x="486575" y="1173540"/>
            <a:ext cx="11480800" cy="830997"/>
          </a:xfrm>
          <a:prstGeom prst="rect">
            <a:avLst/>
          </a:prstGeom>
          <a:noFill/>
        </p:spPr>
        <p:txBody>
          <a:bodyPr wrap="square" rtlCol="0">
            <a:spAutoFit/>
          </a:bodyPr>
          <a:lstStyle/>
          <a:p>
            <a:r>
              <a:rPr lang="zh-CN" altLang="en-US" sz="2400" dirty="0"/>
              <a:t>对数据集中的每类特征数据做基本的统计学分析：</a:t>
            </a:r>
            <a:endParaRPr lang="en-US" altLang="zh-CN" sz="2400" dirty="0"/>
          </a:p>
          <a:p>
            <a:r>
              <a:rPr lang="en-US" altLang="zh-CN" sz="2400" dirty="0"/>
              <a:t>        </a:t>
            </a:r>
            <a:r>
              <a:rPr lang="zh-CN" altLang="en-US" sz="2400" dirty="0"/>
              <a:t>均值，最大值，最小值，时间变化图等</a:t>
            </a:r>
          </a:p>
        </p:txBody>
      </p:sp>
      <p:pic>
        <p:nvPicPr>
          <p:cNvPr id="7" name="图片 6">
            <a:extLst>
              <a:ext uri="{FF2B5EF4-FFF2-40B4-BE49-F238E27FC236}">
                <a16:creationId xmlns:a16="http://schemas.microsoft.com/office/drawing/2014/main" id="{8D2494D0-1481-4595-AE9E-46B6217C64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587" y="2718981"/>
            <a:ext cx="6043448" cy="2568636"/>
          </a:xfrm>
          <a:prstGeom prst="rect">
            <a:avLst/>
          </a:prstGeom>
        </p:spPr>
      </p:pic>
      <p:pic>
        <p:nvPicPr>
          <p:cNvPr id="9" name="图片 8">
            <a:extLst>
              <a:ext uri="{FF2B5EF4-FFF2-40B4-BE49-F238E27FC236}">
                <a16:creationId xmlns:a16="http://schemas.microsoft.com/office/drawing/2014/main" id="{898F3C32-9AB6-4145-A94F-89092F2D2B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4724" y="2816588"/>
            <a:ext cx="4667490" cy="2476627"/>
          </a:xfrm>
          <a:prstGeom prst="rect">
            <a:avLst/>
          </a:prstGeom>
        </p:spPr>
      </p:pic>
      <p:sp>
        <p:nvSpPr>
          <p:cNvPr id="10" name="文本框 9">
            <a:extLst>
              <a:ext uri="{FF2B5EF4-FFF2-40B4-BE49-F238E27FC236}">
                <a16:creationId xmlns:a16="http://schemas.microsoft.com/office/drawing/2014/main" id="{4E996C69-9DB7-47E9-BD8E-7B37BDAAE9A6}"/>
              </a:ext>
            </a:extLst>
          </p:cNvPr>
          <p:cNvSpPr txBox="1"/>
          <p:nvPr/>
        </p:nvSpPr>
        <p:spPr>
          <a:xfrm>
            <a:off x="1560444" y="5333561"/>
            <a:ext cx="2912165" cy="369332"/>
          </a:xfrm>
          <a:prstGeom prst="rect">
            <a:avLst/>
          </a:prstGeom>
          <a:noFill/>
        </p:spPr>
        <p:txBody>
          <a:bodyPr wrap="square" rtlCol="0">
            <a:spAutoFit/>
          </a:bodyPr>
          <a:lstStyle/>
          <a:p>
            <a:r>
              <a:rPr lang="zh-CN" altLang="en-US" dirty="0"/>
              <a:t>基本统计学分析</a:t>
            </a:r>
          </a:p>
        </p:txBody>
      </p:sp>
      <p:sp>
        <p:nvSpPr>
          <p:cNvPr id="11" name="文本框 10">
            <a:extLst>
              <a:ext uri="{FF2B5EF4-FFF2-40B4-BE49-F238E27FC236}">
                <a16:creationId xmlns:a16="http://schemas.microsoft.com/office/drawing/2014/main" id="{9633D06F-318D-4A56-BD57-34A9E481EE18}"/>
              </a:ext>
            </a:extLst>
          </p:cNvPr>
          <p:cNvSpPr txBox="1"/>
          <p:nvPr/>
        </p:nvSpPr>
        <p:spPr>
          <a:xfrm>
            <a:off x="7623312" y="5364101"/>
            <a:ext cx="2912165" cy="369332"/>
          </a:xfrm>
          <a:prstGeom prst="rect">
            <a:avLst/>
          </a:prstGeom>
          <a:noFill/>
        </p:spPr>
        <p:txBody>
          <a:bodyPr wrap="square" rtlCol="0">
            <a:spAutoFit/>
          </a:bodyPr>
          <a:lstStyle/>
          <a:p>
            <a:r>
              <a:rPr lang="zh-CN" altLang="en-US" dirty="0"/>
              <a:t>时间变化图：周感染人数</a:t>
            </a:r>
          </a:p>
        </p:txBody>
      </p:sp>
    </p:spTree>
    <p:extLst>
      <p:ext uri="{BB962C8B-B14F-4D97-AF65-F5344CB8AC3E}">
        <p14:creationId xmlns:p14="http://schemas.microsoft.com/office/powerpoint/2010/main" val="2899210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 flash"/>
</p:tagLst>
</file>

<file path=ppt/tags/tag2.xml><?xml version="1.0" encoding="utf-8"?>
<p:tagLst xmlns:a="http://schemas.openxmlformats.org/drawingml/2006/main" xmlns:r="http://schemas.openxmlformats.org/officeDocument/2006/relationships" xmlns:p="http://schemas.openxmlformats.org/presentationml/2006/main">
  <p:tag name="PA" val="v3.0.1"/>
</p:tagLst>
</file>

<file path=ppt/tags/tag3.xml><?xml version="1.0" encoding="utf-8"?>
<p:tagLst xmlns:a="http://schemas.openxmlformats.org/drawingml/2006/main" xmlns:r="http://schemas.openxmlformats.org/officeDocument/2006/relationships" xmlns:p="http://schemas.openxmlformats.org/presentationml/2006/main">
  <p:tag name="PA" val="v3.0.1"/>
</p:tagLst>
</file>

<file path=ppt/tags/tag4.xml><?xml version="1.0" encoding="utf-8"?>
<p:tagLst xmlns:a="http://schemas.openxmlformats.org/drawingml/2006/main" xmlns:r="http://schemas.openxmlformats.org/officeDocument/2006/relationships" xmlns:p="http://schemas.openxmlformats.org/presentationml/2006/main">
  <p:tag name="PA" val="v3.0.1"/>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1362</Words>
  <Application>Microsoft Office PowerPoint</Application>
  <PresentationFormat>宽屏</PresentationFormat>
  <Paragraphs>183</Paragraphs>
  <Slides>31</Slides>
  <Notes>12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31</vt:i4>
      </vt:variant>
    </vt:vector>
  </HeadingPairs>
  <TitlesOfParts>
    <vt:vector size="40" baseType="lpstr">
      <vt:lpstr>等线</vt:lpstr>
      <vt:lpstr>等线 Light</vt:lpstr>
      <vt:lpstr>宋体</vt:lpstr>
      <vt:lpstr>微软雅黑</vt:lpstr>
      <vt:lpstr>微软雅黑 Light</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 flash</dc:title>
  <dc:creator>Microsoft 帐户</dc:creator>
  <cp:lastModifiedBy>zhang_zhangjz@163.com</cp:lastModifiedBy>
  <cp:revision>505</cp:revision>
  <dcterms:created xsi:type="dcterms:W3CDTF">2016-12-29T05:37:04Z</dcterms:created>
  <dcterms:modified xsi:type="dcterms:W3CDTF">2018-04-08T01:24:36Z</dcterms:modified>
</cp:coreProperties>
</file>