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3"/>
    <p:sldId id="299" r:id="rId4"/>
    <p:sldId id="262" r:id="rId5"/>
    <p:sldId id="284" r:id="rId6"/>
    <p:sldId id="283" r:id="rId7"/>
    <p:sldId id="317" r:id="rId8"/>
    <p:sldId id="344" r:id="rId9"/>
    <p:sldId id="285" r:id="rId10"/>
    <p:sldId id="318" r:id="rId11"/>
    <p:sldId id="345" r:id="rId12"/>
    <p:sldId id="338" r:id="rId13"/>
    <p:sldId id="319" r:id="rId14"/>
    <p:sldId id="320" r:id="rId15"/>
    <p:sldId id="341" r:id="rId16"/>
    <p:sldId id="321" r:id="rId17"/>
    <p:sldId id="339" r:id="rId18"/>
    <p:sldId id="323" r:id="rId19"/>
    <p:sldId id="346" r:id="rId20"/>
    <p:sldId id="343" r:id="rId21"/>
    <p:sldId id="297" r:id="rId22"/>
  </p:sldIdLst>
  <p:sldSz cx="9144000" cy="6858000" type="screen4x3"/>
  <p:notesSz cx="6797675" cy="98723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55" autoAdjust="0"/>
    <p:restoredTop sz="94660"/>
  </p:normalViewPr>
  <p:slideViewPr>
    <p:cSldViewPr>
      <p:cViewPr varScale="1">
        <p:scale>
          <a:sx n="106" d="100"/>
          <a:sy n="106" d="100"/>
        </p:scale>
        <p:origin x="1434" y="108"/>
      </p:cViewPr>
      <p:guideLst>
        <p:guide orient="horz" pos="1961"/>
        <p:guide pos="297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23"/>
        <p:guide pos="2056"/>
        <p:guide pos="22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2225A-E159-4C45-8C7C-64B223625F5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1E0EA-5922-4C95-B718-BE5BEC4101D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D9077-1E78-4657-A857-623C1CEDCF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689516"/>
            <a:ext cx="543814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2C26A-DDE3-471A-B4A9-1C63FA6918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0" y="6473375"/>
            <a:ext cx="9144000" cy="391713"/>
            <a:chOff x="0" y="5874487"/>
            <a:chExt cx="9144000" cy="990601"/>
          </a:xfrm>
        </p:grpSpPr>
        <p:sp>
          <p:nvSpPr>
            <p:cNvPr id="11" name="任意多边形 10"/>
            <p:cNvSpPr/>
            <p:nvPr/>
          </p:nvSpPr>
          <p:spPr bwMode="auto">
            <a:xfrm>
              <a:off x="0" y="5874487"/>
              <a:ext cx="9144000" cy="990601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srcRect/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>
              <a:stCxn id="11" idx="3"/>
            </p:cNvCxnSpPr>
            <p:nvPr/>
          </p:nvCxnSpPr>
          <p:spPr>
            <a:xfrm>
              <a:off x="5760" y="5875822"/>
              <a:ext cx="9030736" cy="493964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6727032" y="6237312"/>
            <a:ext cx="19202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DEB407-4460-4B99-9CFB-9FC571E90584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4380072" y="6237312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8647272" y="6237312"/>
            <a:ext cx="3657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39" y="172860"/>
            <a:ext cx="2937693" cy="73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F38E-522E-4264-B1A0-D5A2B801B2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9CC0-1561-41D9-993E-0D0FCD92481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253B-F8AB-4FB1-A13B-D2418D70E5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647-C9AA-42C1-8D4E-0C0A9F235C5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20F6-C175-4107-B042-E5B48577000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93AE-E102-4657-BD72-135094AC6CF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C17FF-828C-4175-9B0C-A410AFD30B4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F6C4F-48DF-42DD-ABB3-EDFA9AD24BC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B08CC8EC-FE9F-4156-98A4-6868A46079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FACDDA-E6D3-4A2E-991F-D763981FC41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srcRect/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1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" y="6415512"/>
            <a:ext cx="360040" cy="3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任意多边形 12"/>
          <p:cNvSpPr/>
          <p:nvPr userDrawn="1"/>
        </p:nvSpPr>
        <p:spPr bwMode="auto">
          <a:xfrm>
            <a:off x="499273" y="6695676"/>
            <a:ext cx="4940624" cy="17033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 userDrawn="1"/>
        </p:nvSpPr>
        <p:spPr bwMode="auto">
          <a:xfrm>
            <a:off x="393383" y="6765586"/>
            <a:ext cx="3782786" cy="10687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0" y="6765587"/>
            <a:ext cx="3415355" cy="120039"/>
          </a:xfrm>
          <a:prstGeom prst="rtTriangle">
            <a:avLst/>
          </a:prstGeom>
          <a:blipFill>
            <a:blip r:embed="rId13">
              <a:alphaModFix amt="50000"/>
            </a:blip>
            <a:srcRect/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>
            <a:stCxn id="14" idx="0"/>
          </p:cNvCxnSpPr>
          <p:nvPr userDrawn="1"/>
        </p:nvCxnSpPr>
        <p:spPr>
          <a:xfrm>
            <a:off x="0" y="6765587"/>
            <a:ext cx="3418550" cy="182078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A0E4F1-5841-4926-99E0-81CAA89DE910}" type="datetime1">
              <a:rPr lang="zh-CN" altLang="en-US" smtClean="0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8BC35E9-52A0-49E8-97FD-206718893FFE}" type="slidenum">
              <a:rPr lang="zh-CN" altLang="zh-CN" smtClean="0">
                <a:solidFill>
                  <a:srgbClr val="000000"/>
                </a:solidFill>
              </a:rPr>
            </a:fld>
            <a:endParaRPr lang="zh-CN" altLang="zh-CN">
              <a:solidFill>
                <a:srgbClr val="00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658" y="206587"/>
            <a:ext cx="1656184" cy="41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slide" Target="slide18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slide" Target="slide6.xml"/><Relationship Id="rId1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123" name="Rectangle 382"/>
          <p:cNvSpPr>
            <a:spLocks noGrp="1"/>
          </p:cNvSpPr>
          <p:nvPr/>
        </p:nvSpPr>
        <p:spPr>
          <a:xfrm>
            <a:off x="1109028" y="2269331"/>
            <a:ext cx="6624637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>
            <a:spAutoFit/>
          </a:bodyPr>
          <a:lstStyle>
            <a:lvl1pPr lvl="0">
              <a:defRPr kern="1200"/>
            </a:lvl1pPr>
          </a:lstStyle>
          <a:p>
            <a:pPr lvl="0" algn="ctr" eaLnBrk="1" hangingPunct="1">
              <a:lnSpc>
                <a:spcPct val="80000"/>
              </a:lnSpc>
            </a:pPr>
            <a:r>
              <a:rPr lang="en-US" altLang="zh-CN" sz="3600" b="1" dirty="0">
                <a:solidFill>
                  <a:srgbClr val="013B4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BP</a:t>
            </a:r>
            <a:r>
              <a:rPr lang="zh-CN" altLang="en-US" sz="3600" b="1" dirty="0">
                <a:solidFill>
                  <a:srgbClr val="013B4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神经网络</a:t>
            </a:r>
            <a:endParaRPr lang="zh-CN" altLang="en-US" sz="3600" b="1" dirty="0">
              <a:solidFill>
                <a:srgbClr val="013B4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24" name="Rectangle 3"/>
          <p:cNvSpPr txBox="1"/>
          <p:nvPr/>
        </p:nvSpPr>
        <p:spPr>
          <a:xfrm>
            <a:off x="5498465" y="4259580"/>
            <a:ext cx="2853055" cy="1082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marL="742950" lvl="1" indent="-285750" algn="l" ea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solidFill>
                  <a:srgbClr val="1A2009"/>
                </a:solidFill>
                <a:latin typeface="Verdana" panose="020B0604030504040204" pitchFamily="2" charset="0"/>
                <a:ea typeface="Gulim" panose="020B0600000101010101" pitchFamily="2" charset="-127"/>
              </a:rPr>
              <a:t>报告人：  郑开雨</a:t>
            </a: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宋体" panose="02010600030101010101" pitchFamily="2" charset="-122"/>
            </a:endParaRPr>
          </a:p>
          <a:p>
            <a:pPr marL="342900" lvl="0" indent="-342900" algn="l"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u"/>
            </a:pPr>
            <a:endParaRPr lang="zh-CN" altLang="en-US" sz="1800" b="1" dirty="0">
              <a:solidFill>
                <a:srgbClr val="1A2009"/>
              </a:solidFill>
              <a:latin typeface="Verdana" panose="020B0604030504040204" pitchFamily="2" charset="0"/>
              <a:ea typeface="Gulim" panose="020B0600000101010101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>
            <a:normAutofit/>
          </a:bodyPr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865505" y="177260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865505" y="266096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865505" y="3553778"/>
            <a:ext cx="6235700" cy="53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 algn="ctr">
            <a:solidFill>
              <a:schemeClr val="bg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865505" y="440531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330" y="178784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背景提出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3330" y="267620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3330" y="356139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反向传播算法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3330" y="442055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常见问题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/>
          <p:cNvSpPr>
            <a:spLocks noGrp="1"/>
          </p:cNvSpPr>
          <p:nvPr/>
        </p:nvSpPr>
        <p:spPr>
          <a:xfrm>
            <a:off x="467043" y="537528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简述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66750" y="1856105"/>
            <a:ext cx="822706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对比经过神经网络后输出层预测值与真实值之间的误差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反方向（从输出层=&gt;隐藏层=&gt;输入层）以最小化误差为目标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  <a:hlinkClick r:id="rId1" action="ppaction://hlinksldjump"/>
              </a:rPr>
              <a:t>基于梯度下降策略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沿着目标的负梯度方向进行下降），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更新每个连接的权重和阈值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charset="0"/>
              <a:buChar char=""/>
            </a:pP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推导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/>
          <p:cNvSpPr>
            <a:spLocks noGrp="1"/>
          </p:cNvSpPr>
          <p:nvPr/>
        </p:nvSpPr>
        <p:spPr>
          <a:xfrm>
            <a:off x="467043" y="537528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推导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1429385"/>
            <a:ext cx="5263515" cy="27819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25550"/>
            <a:ext cx="1562100" cy="438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020" y="1349375"/>
            <a:ext cx="2440940" cy="6521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60" y="5591175"/>
            <a:ext cx="1581150" cy="6858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115" y="5071110"/>
            <a:ext cx="1266825" cy="4095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205" y="234315"/>
            <a:ext cx="2952115" cy="9239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2095" y="2077720"/>
            <a:ext cx="2495550" cy="14859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9550" y="4211320"/>
            <a:ext cx="1276350" cy="4381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4300" y="4649470"/>
            <a:ext cx="1295400" cy="12763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8375" y="3938905"/>
            <a:ext cx="2923540" cy="13239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9370" y="5262880"/>
            <a:ext cx="2019300" cy="13430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3540" y="4928235"/>
            <a:ext cx="1933575" cy="695325"/>
          </a:xfrm>
          <a:prstGeom prst="rect">
            <a:avLst/>
          </a:prstGeom>
        </p:spPr>
      </p:pic>
      <p:sp>
        <p:nvSpPr>
          <p:cNvPr id="11" name="线形标注 1 10"/>
          <p:cNvSpPr/>
          <p:nvPr/>
        </p:nvSpPr>
        <p:spPr>
          <a:xfrm rot="10800000">
            <a:off x="7760335" y="1387475"/>
            <a:ext cx="648335" cy="575945"/>
          </a:xfrm>
          <a:prstGeom prst="borderCallout1">
            <a:avLst>
              <a:gd name="adj1" fmla="val 47960"/>
              <a:gd name="adj2" fmla="val -293"/>
              <a:gd name="adj3" fmla="val 94156"/>
              <a:gd name="adj4" fmla="val -49657"/>
            </a:avLst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tint val="62000"/>
                        <a:satMod val="180000"/>
                      </a:schemeClr>
                    </a:gs>
                    <a:gs pos="65000">
                      <a:schemeClr val="accent2">
                        <a:tint val="32000"/>
                        <a:satMod val="250000"/>
                      </a:schemeClr>
                    </a:gs>
                    <a:gs pos="100000">
                      <a:schemeClr val="accent2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96960" y="1196975"/>
            <a:ext cx="316230" cy="372745"/>
          </a:xfrm>
          <a:prstGeom prst="rect">
            <a:avLst/>
          </a:prstGeom>
        </p:spPr>
      </p:pic>
      <p:cxnSp>
        <p:nvCxnSpPr>
          <p:cNvPr id="26" name="直接连接符 25"/>
          <p:cNvCxnSpPr/>
          <p:nvPr/>
        </p:nvCxnSpPr>
        <p:spPr>
          <a:xfrm>
            <a:off x="6678930" y="1995805"/>
            <a:ext cx="93662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879340" y="5439410"/>
            <a:ext cx="124460" cy="571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73955" y="4364990"/>
            <a:ext cx="1109980" cy="90678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83540" y="4559935"/>
            <a:ext cx="2264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目标函数：</a:t>
            </a:r>
            <a:endParaRPr lang="zh-CN" altLang="en-US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01965" y="2708910"/>
            <a:ext cx="934720" cy="43180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164070" y="3140710"/>
            <a:ext cx="864235" cy="3600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/>
          <p:cNvSpPr>
            <a:spLocks noGrp="1"/>
          </p:cNvSpPr>
          <p:nvPr/>
        </p:nvSpPr>
        <p:spPr>
          <a:xfrm>
            <a:off x="467043" y="537528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伪代码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0455" y="1811655"/>
            <a:ext cx="7215505" cy="3980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举例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502410"/>
            <a:ext cx="3565525" cy="28505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815" y="1831975"/>
            <a:ext cx="347980" cy="336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190" y="2253615"/>
            <a:ext cx="377190" cy="3022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190" y="2714625"/>
            <a:ext cx="1276350" cy="4381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815" y="2781935"/>
            <a:ext cx="1276350" cy="37084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955" y="1632585"/>
            <a:ext cx="2303145" cy="4629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5" y="1758950"/>
            <a:ext cx="347980" cy="3365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4745" y="2095500"/>
            <a:ext cx="1938655" cy="619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204788" y="42386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举例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2" name="图片 1" descr="Image [9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5" y="1647190"/>
            <a:ext cx="4881880" cy="5220335"/>
          </a:xfrm>
          <a:prstGeom prst="rect">
            <a:avLst/>
          </a:prstGeom>
        </p:spPr>
      </p:pic>
      <p:pic>
        <p:nvPicPr>
          <p:cNvPr id="3" name="图片 2" descr="Image [14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5" y="2075180"/>
            <a:ext cx="3891915" cy="4792345"/>
          </a:xfrm>
          <a:prstGeom prst="rect">
            <a:avLst/>
          </a:prstGeom>
        </p:spPr>
      </p:pic>
      <p:sp>
        <p:nvSpPr>
          <p:cNvPr id="10" name="右箭头 9">
            <a:hlinkClick r:id="rId3" action="ppaction://hlinksldjump"/>
          </p:cNvPr>
          <p:cNvSpPr/>
          <p:nvPr/>
        </p:nvSpPr>
        <p:spPr>
          <a:xfrm>
            <a:off x="7814310" y="967105"/>
            <a:ext cx="504190" cy="36004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520" y="-5715"/>
            <a:ext cx="2881630" cy="230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2411095"/>
            <a:ext cx="7929245" cy="216916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梯度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1459230"/>
            <a:ext cx="6543040" cy="461899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梯度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反向传播算法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312545"/>
            <a:ext cx="3129280" cy="5607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309370"/>
            <a:ext cx="5153025" cy="5638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1873250"/>
            <a:ext cx="8403590" cy="4636770"/>
          </a:xfrm>
          <a:prstGeom prst="rect">
            <a:avLst/>
          </a:prstGeom>
        </p:spPr>
      </p:pic>
      <p:sp>
        <p:nvSpPr>
          <p:cNvPr id="12" name="右箭头 11">
            <a:hlinkClick r:id="rId4" action="ppaction://hlinksldjump"/>
          </p:cNvPr>
          <p:cNvSpPr/>
          <p:nvPr/>
        </p:nvSpPr>
        <p:spPr>
          <a:xfrm>
            <a:off x="8249920" y="6222365"/>
            <a:ext cx="397510" cy="287655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>
            <a:normAutofit/>
          </a:bodyPr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865505" y="177260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865505" y="266096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865505" y="355377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865505" y="4405313"/>
            <a:ext cx="6235700" cy="53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 algn="ctr">
            <a:solidFill>
              <a:schemeClr val="bg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330" y="178784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背景提出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3330" y="267620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3330" y="356139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反向传播算法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3330" y="442055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常见问题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467544" y="1185957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常见问题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7360" y="1395730"/>
            <a:ext cx="841883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为什么引入非线性激活函数？ 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如果是线性，验证无论多少层输出都是输入的线性组合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感知机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非线性的可以逼近任意函数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为什么现在常用激活函数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relu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计算量大    梯度消失    稀疏性，降低过拟合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终止条件？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1&gt;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权重的更新低于某个阈值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2&gt;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预测的错误率低于某个阈值    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3&gt;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达到预设一定的循环次数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"/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跳出局部最优？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多组实验  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模拟退火：在每步接受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次优解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的概率随着时间推移而逐渐降低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随机梯度下降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670" y="2408555"/>
            <a:ext cx="2533650" cy="1409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" y="2903855"/>
            <a:ext cx="1304925" cy="4191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>
            <a:normAutofit/>
          </a:bodyPr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865505" y="1772603"/>
            <a:ext cx="6235700" cy="53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 algn="ctr">
            <a:solidFill>
              <a:srgbClr val="B2B2B2"/>
            </a:solidFill>
            <a:round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865505" y="266096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865505" y="355377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865505" y="440531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330" y="178784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背景提出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3330" y="267620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3330" y="356139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反向传播算法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3330" y="442055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常见问题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5655" y="2946400"/>
            <a:ext cx="675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背景提出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>
            <a:normAutofit/>
          </a:bodyPr>
          <a:p>
            <a:pPr lvl="1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800100" lvl="1" indent="-342900" eaLnBrk="1" hangingPunct="1">
              <a:buFont typeface="Wingdings" panose="05000000000000000000" charset="0"/>
              <a:buChar char="u"/>
            </a:pPr>
            <a:r>
              <a:rPr lang="zh-CN" altLang="en-US" b="0" dirty="0">
                <a:ea typeface="宋体" panose="02010600030101010101" pitchFamily="2" charset="-122"/>
              </a:rPr>
              <a:t>以人脑中的神经网络为启发，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从大脑提取灵感</a:t>
            </a:r>
            <a:endParaRPr lang="zh-CN" altLang="en-US" b="0" dirty="0"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300"/>
              </a:spcBef>
              <a:buFont typeface="Wingdings" panose="05000000000000000000" charset="0"/>
              <a:buChar char="u"/>
            </a:pPr>
            <a:r>
              <a:rPr lang="zh-CN" altLang="en-US" b="0" dirty="0">
                <a:ea typeface="宋体" panose="02010600030101010101" pitchFamily="2" charset="-122"/>
              </a:rPr>
              <a:t>目标并不是完美地给大脑建模，而是为了实现统计泛化而设计出的函数近似机</a:t>
            </a:r>
            <a:endParaRPr lang="zh-CN" altLang="en-US" b="0" dirty="0">
              <a:ea typeface="宋体" panose="02010600030101010101" pitchFamily="2" charset="-122"/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300"/>
              </a:spcBef>
              <a:buFont typeface="Wingdings" panose="05000000000000000000" charset="0"/>
              <a:buChar char="u"/>
            </a:pPr>
            <a:r>
              <a:rPr lang="zh-CN" altLang="en-US" b="0" dirty="0">
                <a:ea typeface="宋体" panose="02010600030101010101" pitchFamily="2" charset="-122"/>
              </a:rPr>
              <a:t>最基本的成分是神经元模型，机制</a:t>
            </a:r>
            <a:endParaRPr lang="zh-CN" altLang="en-US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6870" y="3896995"/>
            <a:ext cx="4936490" cy="2354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" y="3790950"/>
            <a:ext cx="4347845" cy="2131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背景提出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感知机与多层网络的关系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090" y="1590040"/>
            <a:ext cx="7536180" cy="242252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 fontAlgn="auto">
              <a:lnSpc>
                <a:spcPct val="150000"/>
              </a:lnSpc>
              <a:spcBef>
                <a:spcPts val="300"/>
              </a:spcBef>
              <a:buFont typeface="Wingdings" panose="05000000000000000000" charset="0"/>
              <a:buChar char="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感知机只有两层神经元，学习能力有限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 fontAlgn="auto">
              <a:lnSpc>
                <a:spcPct val="150000"/>
              </a:lnSpc>
              <a:spcBef>
                <a:spcPts val="300"/>
              </a:spcBef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 只能处理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hlinkClick r:id="rId1" action="ppaction://hlinksldjump"/>
              </a:rPr>
              <a:t>线性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问题，例如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hlinkClick r:id="rId2" action="ppaction://hlinksldjump"/>
              </a:rPr>
              <a:t>异或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不能求得合适解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 algn="l" fontAlgn="auto">
              <a:lnSpc>
                <a:spcPct val="150000"/>
              </a:lnSpc>
              <a:spcBef>
                <a:spcPts val="300"/>
              </a:spcBef>
              <a:buFont typeface="Wingdings" panose="05000000000000000000" charset="0"/>
              <a:buChar char="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要解决非线性可分问题，需考虑多层功能神经元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indent="0" algn="l" fontAlgn="auto">
              <a:lnSpc>
                <a:spcPct val="150000"/>
              </a:lnSpc>
              <a:spcBef>
                <a:spcPts val="300"/>
              </a:spcBef>
              <a:buFont typeface="Wingdings" panose="05000000000000000000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10" y="4217035"/>
            <a:ext cx="3923665" cy="1981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675" y="3593465"/>
            <a:ext cx="1695450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背景提出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/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735965" lvl="1" indent="-342900" eaLnBrk="1" hangingPunct="1">
              <a:buFont typeface="Wingdings" panose="05000000000000000000" charset="0"/>
              <a:buChar char="u"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dirty="0">
                <a:ea typeface="Gulim" panose="020B0600000101010101" pitchFamily="2" charset="-127"/>
              </a:rPr>
              <a:t>	</a:t>
            </a:r>
            <a:endParaRPr lang="en-US" altLang="zh-CN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5875" y="1750695"/>
            <a:ext cx="6333490" cy="46570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15" y="1417320"/>
            <a:ext cx="1676400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805" y="1441450"/>
            <a:ext cx="1828800" cy="285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065" y="6256655"/>
            <a:ext cx="2571115" cy="295275"/>
          </a:xfrm>
          <a:prstGeom prst="rect">
            <a:avLst/>
          </a:prstGeom>
        </p:spPr>
      </p:pic>
      <p:sp>
        <p:nvSpPr>
          <p:cNvPr id="11" name="右箭头 10">
            <a:hlinkClick r:id="rId5" action="ppaction://hlinksldjump"/>
          </p:cNvPr>
          <p:cNvSpPr/>
          <p:nvPr/>
        </p:nvSpPr>
        <p:spPr>
          <a:xfrm>
            <a:off x="8032750" y="6047740"/>
            <a:ext cx="405765" cy="360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内容占位符 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1785" y="1778000"/>
            <a:ext cx="5619750" cy="22764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背景提出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  <a:sym typeface="+mn-ea"/>
              </a:rPr>
              <a:t>| 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异或问题求解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目录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8" name="Rectangle 3"/>
          <p:cNvSpPr>
            <a:spLocks noGrp="1"/>
          </p:cNvSpPr>
          <p:nvPr>
            <p:ph type="body"/>
          </p:nvPr>
        </p:nvSpPr>
        <p:spPr>
          <a:xfrm>
            <a:off x="467360" y="1196340"/>
            <a:ext cx="7970520" cy="5916295"/>
          </a:xfrm>
        </p:spPr>
        <p:txBody>
          <a:bodyPr vert="horz" wrap="square" anchor="t">
            <a:normAutofit/>
          </a:bodyPr>
          <a:p>
            <a:pPr lvl="1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0" dirty="0">
                <a:ea typeface="宋体" panose="02010600030101010101" pitchFamily="2" charset="-122"/>
              </a:rPr>
              <a:t>	</a:t>
            </a:r>
            <a:endParaRPr lang="en-US" altLang="zh-CN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	</a:t>
            </a:r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b="0" dirty="0">
              <a:ea typeface="宋体" panose="02010600030101010101" pitchFamily="2" charset="-122"/>
            </a:endParaRPr>
          </a:p>
          <a:p>
            <a:pPr marL="457200" lvl="1" indent="0" eaLnBrk="1" hangingPunct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  <a:p>
            <a:pPr lvl="1" eaLnBrk="1" hangingPunct="1"/>
            <a:endParaRPr lang="zh-CN" altLang="en-US" dirty="0">
              <a:ea typeface="Gulim" panose="020B0600000101010101" pitchFamily="2" charset="-127"/>
            </a:endParaRPr>
          </a:p>
          <a:p>
            <a:pPr lvl="0" eaLnBrk="1" hangingPunct="1"/>
            <a:endParaRPr lang="zh-CN" altLang="en-US" dirty="0">
              <a:ea typeface="Gulim" panose="020B0600000101010101" pitchFamily="2" charset="-127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auto">
          <a:xfrm>
            <a:off x="865505" y="177260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2" name="AutoShape 15"/>
          <p:cNvSpPr>
            <a:spLocks noChangeArrowheads="1"/>
          </p:cNvSpPr>
          <p:nvPr/>
        </p:nvSpPr>
        <p:spPr bwMode="auto">
          <a:xfrm>
            <a:off x="865505" y="2660968"/>
            <a:ext cx="6235700" cy="53340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 w="9525" algn="ctr">
            <a:solidFill>
              <a:schemeClr val="bg2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" name="AutoShape 15"/>
          <p:cNvSpPr>
            <a:spLocks noChangeArrowheads="1"/>
          </p:cNvSpPr>
          <p:nvPr/>
        </p:nvSpPr>
        <p:spPr bwMode="auto">
          <a:xfrm>
            <a:off x="865505" y="3553778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865505" y="4405313"/>
            <a:ext cx="6235700" cy="533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 algn="ctr">
            <a:solidFill>
              <a:srgbClr val="B2B2B2"/>
            </a:solidFill>
            <a:round/>
          </a:ln>
        </p:spPr>
        <p:txBody>
          <a:bodyPr wrap="none" anchor="ctr"/>
          <a:lstStyle/>
          <a:p>
            <a:pPr lvl="0" eaLnBrk="1" hangingPunct="1"/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43330" y="178784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背景提出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43330" y="267620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网络结构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3330" y="3561398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反向传播算法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3330" y="4420553"/>
            <a:ext cx="613251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常见问题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3"/>
          <p:cNvSpPr>
            <a:spLocks noGrp="1"/>
          </p:cNvSpPr>
          <p:nvPr/>
        </p:nvSpPr>
        <p:spPr>
          <a:xfrm>
            <a:off x="467043" y="548323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网络结构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多层前馈神经网络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 descr="Image [1]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3224530"/>
            <a:ext cx="3239135" cy="2362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7820" y="1612265"/>
            <a:ext cx="499364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indent="-342900" algn="l">
              <a:buFont typeface="Wingdings" panose="05000000000000000000" charset="0"/>
              <a:buChar char="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把许多神经元按一定层次结构连接起来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" y="2158365"/>
            <a:ext cx="81076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前馈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不是信号不向后传，指的是网络拓扑结构不存在环或者回路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Image [3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3329940"/>
            <a:ext cx="358203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467544" y="1196752"/>
            <a:ext cx="8352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3"/>
          <p:cNvSpPr>
            <a:spLocks noGrp="1"/>
          </p:cNvSpPr>
          <p:nvPr/>
        </p:nvSpPr>
        <p:spPr>
          <a:xfrm>
            <a:off x="467043" y="587058"/>
            <a:ext cx="7848600" cy="6096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ctr"/>
          <a:lstStyle>
            <a:lvl1pPr marL="0" lvl="0" indent="0" algn="l" defTabSz="91440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2800" b="1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1" hangingPunct="1"/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网络结构 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| 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宋体" panose="02010600030101010101" pitchFamily="2" charset="-122"/>
              </a:rPr>
              <a:t>设计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4205" y="1721485"/>
            <a:ext cx="80397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1  层数，每层神经元数，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无明确规定，实验测试误差和准确度改进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2  特征向量传入输入层先标准化（0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~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1）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3  离散型变量：编码成每一个输入单元对应一个特征值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如：特征值A可能取三个值（a0,a1,a2),使用3个输入单元代表A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       若A=a0, 代表a0的单元值就取1, 其他取0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4  可以用来分类，也可解决回归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&lt;1 分类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      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2类，可用一个输出单元表示（0和1分别代表2类）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                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2类，每个类别用一个输出单元表示，即输出层的单元数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类数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</Words>
  <Application>WPS 演示</Application>
  <PresentationFormat>全屏显示(4:3)</PresentationFormat>
  <Paragraphs>234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Verdana</vt:lpstr>
      <vt:lpstr>Wingdings 2</vt:lpstr>
      <vt:lpstr>Verdana</vt:lpstr>
      <vt:lpstr>Gulim</vt:lpstr>
      <vt:lpstr>华文细黑</vt:lpstr>
      <vt:lpstr>Wingdings</vt:lpstr>
      <vt:lpstr>微软雅黑</vt:lpstr>
      <vt:lpstr>Lucida Sans Unicode</vt:lpstr>
      <vt:lpstr>Malgun Gothic</vt:lpstr>
      <vt:lpstr>Arial Unicode MS</vt:lpstr>
      <vt:lpstr>黑体</vt:lpstr>
      <vt:lpstr>Calibri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云计算的服务质量保障</dc:title>
  <dc:creator>yaozhicheng</dc:creator>
  <cp:lastModifiedBy>sky</cp:lastModifiedBy>
  <cp:revision>961</cp:revision>
  <cp:lastPrinted>2015-04-21T01:39:00Z</cp:lastPrinted>
  <dcterms:created xsi:type="dcterms:W3CDTF">2014-01-12T12:36:00Z</dcterms:created>
  <dcterms:modified xsi:type="dcterms:W3CDTF">2018-04-13T02:23:27Z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