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9"/>
  </p:notesMasterIdLst>
  <p:sldIdLst>
    <p:sldId id="299" r:id="rId2"/>
    <p:sldId id="256" r:id="rId3"/>
    <p:sldId id="268" r:id="rId4"/>
    <p:sldId id="270" r:id="rId5"/>
    <p:sldId id="307" r:id="rId6"/>
    <p:sldId id="335" r:id="rId7"/>
    <p:sldId id="336" r:id="rId8"/>
    <p:sldId id="338" r:id="rId9"/>
    <p:sldId id="339" r:id="rId10"/>
    <p:sldId id="340" r:id="rId11"/>
    <p:sldId id="341" r:id="rId12"/>
    <p:sldId id="342" r:id="rId13"/>
    <p:sldId id="343" r:id="rId14"/>
    <p:sldId id="344" r:id="rId15"/>
    <p:sldId id="358" r:id="rId16"/>
    <p:sldId id="277" r:id="rId17"/>
    <p:sldId id="346" r:id="rId18"/>
    <p:sldId id="351" r:id="rId19"/>
    <p:sldId id="347" r:id="rId20"/>
    <p:sldId id="352" r:id="rId21"/>
    <p:sldId id="360" r:id="rId22"/>
    <p:sldId id="356" r:id="rId23"/>
    <p:sldId id="348" r:id="rId24"/>
    <p:sldId id="359" r:id="rId25"/>
    <p:sldId id="349" r:id="rId26"/>
    <p:sldId id="354" r:id="rId27"/>
    <p:sldId id="350" r:id="rId28"/>
  </p:sldIdLst>
  <p:sldSz cx="12192000" cy="6858000"/>
  <p:notesSz cx="6858000" cy="9144000"/>
  <p:custDataLst>
    <p:tags r:id="rId3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70" userDrawn="1">
          <p15:clr>
            <a:srgbClr val="A4A3A4"/>
          </p15:clr>
        </p15:guide>
        <p15:guide id="3" pos="3840" userDrawn="1">
          <p15:clr>
            <a:srgbClr val="A4A3A4"/>
          </p15:clr>
        </p15:guide>
        <p15:guide id="4" pos="7310" userDrawn="1">
          <p15:clr>
            <a:srgbClr val="A4A3A4"/>
          </p15:clr>
        </p15:guide>
        <p15:guide id="5" pos="55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5761"/>
    <a:srgbClr val="3E7886"/>
    <a:srgbClr val="FFFFFF"/>
    <a:srgbClr val="595959"/>
    <a:srgbClr val="404040"/>
    <a:srgbClr val="9F9F9F"/>
    <a:srgbClr val="315E69"/>
    <a:srgbClr val="FDFDFD"/>
    <a:srgbClr val="222B33"/>
    <a:srgbClr val="2C23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54" autoAdjust="0"/>
    <p:restoredTop sz="95262" autoAdjust="0"/>
  </p:normalViewPr>
  <p:slideViewPr>
    <p:cSldViewPr snapToGrid="0">
      <p:cViewPr varScale="1">
        <p:scale>
          <a:sx n="82" d="100"/>
          <a:sy n="82" d="100"/>
        </p:scale>
        <p:origin x="763" y="91"/>
      </p:cViewPr>
      <p:guideLst>
        <p:guide orient="horz" pos="2160"/>
        <p:guide pos="370"/>
        <p:guide pos="3840"/>
        <p:guide pos="7310"/>
        <p:guide pos="5596"/>
      </p:guideLst>
    </p:cSldViewPr>
  </p:slideViewPr>
  <p:notesTextViewPr>
    <p:cViewPr>
      <p:scale>
        <a:sx n="200" d="100"/>
        <a:sy n="200" d="100"/>
      </p:scale>
      <p:origin x="0" y="0"/>
    </p:cViewPr>
  </p:notesTextViewPr>
  <p:sorterViewPr>
    <p:cViewPr>
      <p:scale>
        <a:sx n="110" d="100"/>
        <a:sy n="11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EA44AB-B78B-4CC9-A539-5A4F42E52B5D}" type="datetimeFigureOut">
              <a:rPr lang="zh-CN" altLang="en-US" smtClean="0"/>
              <a:t>2018/6/29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D8ACD6-B84E-46E9-AEC8-A46527A8B4DC}" type="slidenum">
              <a:rPr lang="zh-CN" altLang="en-US" smtClean="0"/>
              <a:t>‹#›</a:t>
            </a:fld>
            <a:endParaRPr lang="zh-CN" altLang="en-US"/>
          </a:p>
        </p:txBody>
      </p:sp>
    </p:spTree>
    <p:extLst>
      <p:ext uri="{BB962C8B-B14F-4D97-AF65-F5344CB8AC3E}">
        <p14:creationId xmlns:p14="http://schemas.microsoft.com/office/powerpoint/2010/main" val="530858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a16="http://schemas.microsoft.com/office/drawing/2014/main" id="{78DBB8B6-DB63-4FFB-8970-B6AA59B884C0}"/>
              </a:ext>
            </a:extLst>
          </p:cNvPr>
          <p:cNvSpPr>
            <a:spLocks noGrp="1" noRot="1" noChangeAspect="1" noTextEdit="1"/>
          </p:cNvSpPr>
          <p:nvPr>
            <p:ph type="sldImg"/>
          </p:nvPr>
        </p:nvSpPr>
        <p:spPr/>
      </p:sp>
      <p:sp>
        <p:nvSpPr>
          <p:cNvPr id="16387" name="备注占位符 2">
            <a:extLst>
              <a:ext uri="{FF2B5EF4-FFF2-40B4-BE49-F238E27FC236}">
                <a16:creationId xmlns:a16="http://schemas.microsoft.com/office/drawing/2014/main" id="{22602BC5-26E5-49E3-8E69-2F4E9736C613}"/>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388" name="日期占位符 3">
            <a:extLst>
              <a:ext uri="{FF2B5EF4-FFF2-40B4-BE49-F238E27FC236}">
                <a16:creationId xmlns:a16="http://schemas.microsoft.com/office/drawing/2014/main" id="{A1A2D572-EFEE-48CC-B89B-2DE0A0E71F3F}"/>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5D78032-9FE7-470E-ACCE-3F066A1A3A02}" type="datetime1">
              <a:rPr lang="zh-CN" altLang="en-US" smtClean="0"/>
              <a:pPr/>
              <a:t>2018/6/29</a:t>
            </a:fld>
            <a:endParaRPr lang="zh-CN" altLang="en-US" sz="1200"/>
          </a:p>
        </p:txBody>
      </p:sp>
      <p:sp>
        <p:nvSpPr>
          <p:cNvPr id="16389" name="灯片编号占位符 4">
            <a:extLst>
              <a:ext uri="{FF2B5EF4-FFF2-40B4-BE49-F238E27FC236}">
                <a16:creationId xmlns:a16="http://schemas.microsoft.com/office/drawing/2014/main" id="{E84A6B2B-08C1-4AC5-BA55-68C661B4363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89D75F6-8C65-484B-84E6-08F1727176AA}" type="slidenum">
              <a:rPr lang="zh-CN" altLang="en-US" smtClean="0"/>
              <a:pPr/>
              <a:t>1</a:t>
            </a:fld>
            <a:endParaRPr lang="zh-CN" altLang="en-US" sz="1200"/>
          </a:p>
        </p:txBody>
      </p:sp>
    </p:spTree>
    <p:extLst>
      <p:ext uri="{BB962C8B-B14F-4D97-AF65-F5344CB8AC3E}">
        <p14:creationId xmlns:p14="http://schemas.microsoft.com/office/powerpoint/2010/main" val="4223521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956463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D8ACD6-B84E-46E9-AEC8-A46527A8B4DC}" type="slidenum">
              <a:rPr lang="zh-CN" altLang="en-US" smtClean="0"/>
              <a:t>25</a:t>
            </a:fld>
            <a:endParaRPr lang="zh-CN" altLang="en-US"/>
          </a:p>
        </p:txBody>
      </p:sp>
    </p:spTree>
    <p:extLst>
      <p:ext uri="{BB962C8B-B14F-4D97-AF65-F5344CB8AC3E}">
        <p14:creationId xmlns:p14="http://schemas.microsoft.com/office/powerpoint/2010/main" val="334385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D8ACD6-B84E-46E9-AEC8-A46527A8B4DC}" type="slidenum">
              <a:rPr lang="zh-CN" altLang="en-US" smtClean="0"/>
              <a:t>27</a:t>
            </a:fld>
            <a:endParaRPr lang="zh-CN" altLang="en-US"/>
          </a:p>
        </p:txBody>
      </p:sp>
    </p:spTree>
    <p:extLst>
      <p:ext uri="{BB962C8B-B14F-4D97-AF65-F5344CB8AC3E}">
        <p14:creationId xmlns:p14="http://schemas.microsoft.com/office/powerpoint/2010/main" val="3804859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D8ACD6-B84E-46E9-AEC8-A46527A8B4DC}" type="slidenum">
              <a:rPr lang="zh-CN" altLang="en-US" smtClean="0"/>
              <a:t>2</a:t>
            </a:fld>
            <a:endParaRPr lang="zh-CN" altLang="en-US"/>
          </a:p>
        </p:txBody>
      </p:sp>
    </p:spTree>
    <p:extLst>
      <p:ext uri="{BB962C8B-B14F-4D97-AF65-F5344CB8AC3E}">
        <p14:creationId xmlns:p14="http://schemas.microsoft.com/office/powerpoint/2010/main" val="1256746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D8ACD6-B84E-46E9-AEC8-A46527A8B4DC}" type="slidenum">
              <a:rPr lang="zh-CN" altLang="en-US" smtClean="0"/>
              <a:t>3</a:t>
            </a:fld>
            <a:endParaRPr lang="zh-CN" altLang="en-US"/>
          </a:p>
        </p:txBody>
      </p:sp>
    </p:spTree>
    <p:extLst>
      <p:ext uri="{BB962C8B-B14F-4D97-AF65-F5344CB8AC3E}">
        <p14:creationId xmlns:p14="http://schemas.microsoft.com/office/powerpoint/2010/main" val="1694634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D8ACD6-B84E-46E9-AEC8-A46527A8B4DC}" type="slidenum">
              <a:rPr lang="zh-CN" altLang="en-US" smtClean="0"/>
              <a:t>5</a:t>
            </a:fld>
            <a:endParaRPr lang="zh-CN" altLang="en-US"/>
          </a:p>
        </p:txBody>
      </p:sp>
    </p:spTree>
    <p:extLst>
      <p:ext uri="{BB962C8B-B14F-4D97-AF65-F5344CB8AC3E}">
        <p14:creationId xmlns:p14="http://schemas.microsoft.com/office/powerpoint/2010/main" val="3970987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FD8ACD6-B84E-46E9-AEC8-A46527A8B4DC}" type="slidenum">
              <a:rPr lang="zh-CN" altLang="en-US" smtClean="0"/>
              <a:t>9</a:t>
            </a:fld>
            <a:endParaRPr lang="zh-CN" altLang="en-US"/>
          </a:p>
        </p:txBody>
      </p:sp>
    </p:spTree>
    <p:extLst>
      <p:ext uri="{BB962C8B-B14F-4D97-AF65-F5344CB8AC3E}">
        <p14:creationId xmlns:p14="http://schemas.microsoft.com/office/powerpoint/2010/main" val="1369582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D8ACD6-B84E-46E9-AEC8-A46527A8B4DC}" type="slidenum">
              <a:rPr lang="zh-CN" altLang="en-US" smtClean="0"/>
              <a:t>16</a:t>
            </a:fld>
            <a:endParaRPr lang="zh-CN" altLang="en-US"/>
          </a:p>
        </p:txBody>
      </p:sp>
    </p:spTree>
    <p:extLst>
      <p:ext uri="{BB962C8B-B14F-4D97-AF65-F5344CB8AC3E}">
        <p14:creationId xmlns:p14="http://schemas.microsoft.com/office/powerpoint/2010/main" val="812930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D8ACD6-B84E-46E9-AEC8-A46527A8B4DC}" type="slidenum">
              <a:rPr lang="zh-CN" altLang="en-US" smtClean="0"/>
              <a:t>17</a:t>
            </a:fld>
            <a:endParaRPr lang="zh-CN" altLang="en-US"/>
          </a:p>
        </p:txBody>
      </p:sp>
    </p:spTree>
    <p:extLst>
      <p:ext uri="{BB962C8B-B14F-4D97-AF65-F5344CB8AC3E}">
        <p14:creationId xmlns:p14="http://schemas.microsoft.com/office/powerpoint/2010/main" val="2741918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D8ACD6-B84E-46E9-AEC8-A46527A8B4DC}" type="slidenum">
              <a:rPr lang="zh-CN" altLang="en-US" smtClean="0"/>
              <a:t>19</a:t>
            </a:fld>
            <a:endParaRPr lang="zh-CN" altLang="en-US"/>
          </a:p>
        </p:txBody>
      </p:sp>
    </p:spTree>
    <p:extLst>
      <p:ext uri="{BB962C8B-B14F-4D97-AF65-F5344CB8AC3E}">
        <p14:creationId xmlns:p14="http://schemas.microsoft.com/office/powerpoint/2010/main" val="823659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D8ACD6-B84E-46E9-AEC8-A46527A8B4DC}" type="slidenum">
              <a:rPr lang="zh-CN" altLang="en-US" smtClean="0"/>
              <a:t>23</a:t>
            </a:fld>
            <a:endParaRPr lang="zh-CN" altLang="en-US"/>
          </a:p>
        </p:txBody>
      </p:sp>
    </p:spTree>
    <p:extLst>
      <p:ext uri="{BB962C8B-B14F-4D97-AF65-F5344CB8AC3E}">
        <p14:creationId xmlns:p14="http://schemas.microsoft.com/office/powerpoint/2010/main" val="3299800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5F679A7-80CC-40A9-AAAF-D190969C0DEB}" type="datetimeFigureOut">
              <a:rPr lang="zh-CN" altLang="en-US" smtClean="0"/>
              <a:t>2018/6/29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E702ABA-4FBE-4B9C-8842-951A9621DE49}" type="slidenum">
              <a:rPr lang="zh-CN" altLang="en-US" smtClean="0"/>
              <a:t>‹#›</a:t>
            </a:fld>
            <a:endParaRPr lang="zh-CN" altLang="en-US"/>
          </a:p>
        </p:txBody>
      </p:sp>
    </p:spTree>
    <p:extLst>
      <p:ext uri="{BB962C8B-B14F-4D97-AF65-F5344CB8AC3E}">
        <p14:creationId xmlns:p14="http://schemas.microsoft.com/office/powerpoint/2010/main" val="2159997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5F679A7-80CC-40A9-AAAF-D190969C0DEB}" type="datetimeFigureOut">
              <a:rPr lang="zh-CN" altLang="en-US" smtClean="0"/>
              <a:t>2018/6/29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E702ABA-4FBE-4B9C-8842-951A9621DE49}" type="slidenum">
              <a:rPr lang="zh-CN" altLang="en-US" smtClean="0"/>
              <a:t>‹#›</a:t>
            </a:fld>
            <a:endParaRPr lang="zh-CN" altLang="en-US"/>
          </a:p>
        </p:txBody>
      </p:sp>
    </p:spTree>
    <p:extLst>
      <p:ext uri="{BB962C8B-B14F-4D97-AF65-F5344CB8AC3E}">
        <p14:creationId xmlns:p14="http://schemas.microsoft.com/office/powerpoint/2010/main" val="3707413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5F679A7-80CC-40A9-AAAF-D190969C0DEB}" type="datetimeFigureOut">
              <a:rPr lang="zh-CN" altLang="en-US" smtClean="0"/>
              <a:t>2018/6/29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E702ABA-4FBE-4B9C-8842-951A9621DE49}" type="slidenum">
              <a:rPr lang="zh-CN" altLang="en-US" smtClean="0"/>
              <a:t>‹#›</a:t>
            </a:fld>
            <a:endParaRPr lang="zh-CN" altLang="en-US"/>
          </a:p>
        </p:txBody>
      </p:sp>
    </p:spTree>
    <p:extLst>
      <p:ext uri="{BB962C8B-B14F-4D97-AF65-F5344CB8AC3E}">
        <p14:creationId xmlns:p14="http://schemas.microsoft.com/office/powerpoint/2010/main" val="1374875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7"/>
            <a:ext cx="10515600" cy="1325563"/>
          </a:xfr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521E60A-EEB2-4568-B299-DB40BB8B21EF}"/>
              </a:ext>
            </a:extLst>
          </p:cNvPr>
          <p:cNvSpPr>
            <a:spLocks noGrp="1"/>
          </p:cNvSpPr>
          <p:nvPr>
            <p:ph type="dt" sz="half" idx="10"/>
          </p:nvPr>
        </p:nvSpPr>
        <p:spPr/>
        <p:txBody>
          <a:bodyPr/>
          <a:lstStyle>
            <a:lvl1pPr>
              <a:defRPr/>
            </a:lvl1pPr>
          </a:lstStyle>
          <a:p>
            <a:pPr>
              <a:defRPr/>
            </a:pPr>
            <a:fld id="{B6CAD53F-9C30-452D-81E6-8D900357A77B}" type="datetime1">
              <a:rPr lang="zh-CN" altLang="en-US"/>
              <a:pPr>
                <a:defRPr/>
              </a:pPr>
              <a:t>2018/6/29</a:t>
            </a:fld>
            <a:endParaRPr lang="zh-CN" altLang="en-US" sz="1800">
              <a:solidFill>
                <a:schemeClr val="tx1"/>
              </a:solidFill>
            </a:endParaRPr>
          </a:p>
        </p:txBody>
      </p:sp>
      <p:sp>
        <p:nvSpPr>
          <p:cNvPr id="4" name="页脚占位符 3">
            <a:extLst>
              <a:ext uri="{FF2B5EF4-FFF2-40B4-BE49-F238E27FC236}">
                <a16:creationId xmlns:a16="http://schemas.microsoft.com/office/drawing/2014/main" id="{210614B6-85BA-4BC5-81B9-5DD9BF653BB0}"/>
              </a:ext>
            </a:extLst>
          </p:cNvPr>
          <p:cNvSpPr>
            <a:spLocks noGrp="1"/>
          </p:cNvSpPr>
          <p:nvPr>
            <p:ph type="ftr" sz="quarter" idx="11"/>
          </p:nvPr>
        </p:nvSpPr>
        <p:spPr/>
        <p:txBody>
          <a:bodyPr/>
          <a:lstStyle>
            <a:lvl1pPr>
              <a:defRPr/>
            </a:lvl1pPr>
          </a:lstStyle>
          <a:p>
            <a:pPr>
              <a:defRPr/>
            </a:pPr>
            <a:endParaRPr lang="zh-CN" altLang="zh-CN"/>
          </a:p>
        </p:txBody>
      </p:sp>
      <p:sp>
        <p:nvSpPr>
          <p:cNvPr id="5" name="灯片编号占位符 4">
            <a:extLst>
              <a:ext uri="{FF2B5EF4-FFF2-40B4-BE49-F238E27FC236}">
                <a16:creationId xmlns:a16="http://schemas.microsoft.com/office/drawing/2014/main" id="{DC3FB87D-0046-420D-ADE3-3E70C3E7AE55}"/>
              </a:ext>
            </a:extLst>
          </p:cNvPr>
          <p:cNvSpPr>
            <a:spLocks noGrp="1"/>
          </p:cNvSpPr>
          <p:nvPr>
            <p:ph type="sldNum" sz="quarter" idx="12"/>
          </p:nvPr>
        </p:nvSpPr>
        <p:spPr/>
        <p:txBody>
          <a:bodyPr/>
          <a:lstStyle>
            <a:lvl1pPr>
              <a:defRPr/>
            </a:lvl1pPr>
          </a:lstStyle>
          <a:p>
            <a:pPr>
              <a:defRPr/>
            </a:pPr>
            <a:fld id="{4CA9F330-500E-43F1-A951-BEC0E47F2BB4}"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37735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5F679A7-80CC-40A9-AAAF-D190969C0DEB}" type="datetimeFigureOut">
              <a:rPr lang="zh-CN" altLang="en-US" smtClean="0"/>
              <a:t>2018/6/29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E702ABA-4FBE-4B9C-8842-951A9621DE49}" type="slidenum">
              <a:rPr lang="zh-CN" altLang="en-US" smtClean="0"/>
              <a:t>‹#›</a:t>
            </a:fld>
            <a:endParaRPr lang="zh-CN" altLang="en-US"/>
          </a:p>
        </p:txBody>
      </p:sp>
    </p:spTree>
    <p:extLst>
      <p:ext uri="{BB962C8B-B14F-4D97-AF65-F5344CB8AC3E}">
        <p14:creationId xmlns:p14="http://schemas.microsoft.com/office/powerpoint/2010/main" val="841429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5F679A7-80CC-40A9-AAAF-D190969C0DEB}" type="datetimeFigureOut">
              <a:rPr lang="zh-CN" altLang="en-US" smtClean="0"/>
              <a:t>2018/6/29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E702ABA-4FBE-4B9C-8842-951A9621DE49}" type="slidenum">
              <a:rPr lang="zh-CN" altLang="en-US" smtClean="0"/>
              <a:t>‹#›</a:t>
            </a:fld>
            <a:endParaRPr lang="zh-CN" altLang="en-US"/>
          </a:p>
        </p:txBody>
      </p:sp>
    </p:spTree>
    <p:extLst>
      <p:ext uri="{BB962C8B-B14F-4D97-AF65-F5344CB8AC3E}">
        <p14:creationId xmlns:p14="http://schemas.microsoft.com/office/powerpoint/2010/main" val="2123296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5F679A7-80CC-40A9-AAAF-D190969C0DEB}" type="datetimeFigureOut">
              <a:rPr lang="zh-CN" altLang="en-US" smtClean="0"/>
              <a:t>2018/6/29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E702ABA-4FBE-4B9C-8842-951A9621DE49}" type="slidenum">
              <a:rPr lang="zh-CN" altLang="en-US" smtClean="0"/>
              <a:t>‹#›</a:t>
            </a:fld>
            <a:endParaRPr lang="zh-CN" altLang="en-US"/>
          </a:p>
        </p:txBody>
      </p:sp>
    </p:spTree>
    <p:extLst>
      <p:ext uri="{BB962C8B-B14F-4D97-AF65-F5344CB8AC3E}">
        <p14:creationId xmlns:p14="http://schemas.microsoft.com/office/powerpoint/2010/main" val="2903823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35F679A7-80CC-40A9-AAAF-D190969C0DEB}" type="datetimeFigureOut">
              <a:rPr lang="zh-CN" altLang="en-US" smtClean="0"/>
              <a:t>2018/6/29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E702ABA-4FBE-4B9C-8842-951A9621DE49}" type="slidenum">
              <a:rPr lang="zh-CN" altLang="en-US" smtClean="0"/>
              <a:t>‹#›</a:t>
            </a:fld>
            <a:endParaRPr lang="zh-CN" altLang="en-US"/>
          </a:p>
        </p:txBody>
      </p:sp>
    </p:spTree>
    <p:extLst>
      <p:ext uri="{BB962C8B-B14F-4D97-AF65-F5344CB8AC3E}">
        <p14:creationId xmlns:p14="http://schemas.microsoft.com/office/powerpoint/2010/main" val="3649723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5F679A7-80CC-40A9-AAAF-D190969C0DEB}" type="datetimeFigureOut">
              <a:rPr lang="zh-CN" altLang="en-US" smtClean="0"/>
              <a:t>2018/6/29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E702ABA-4FBE-4B9C-8842-951A9621DE49}" type="slidenum">
              <a:rPr lang="zh-CN" altLang="en-US" smtClean="0"/>
              <a:t>‹#›</a:t>
            </a:fld>
            <a:endParaRPr lang="zh-CN" altLang="en-US"/>
          </a:p>
        </p:txBody>
      </p:sp>
    </p:spTree>
    <p:extLst>
      <p:ext uri="{BB962C8B-B14F-4D97-AF65-F5344CB8AC3E}">
        <p14:creationId xmlns:p14="http://schemas.microsoft.com/office/powerpoint/2010/main" val="1602271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F679A7-80CC-40A9-AAAF-D190969C0DEB}" type="datetimeFigureOut">
              <a:rPr lang="zh-CN" altLang="en-US" smtClean="0"/>
              <a:t>2018/6/29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E702ABA-4FBE-4B9C-8842-951A9621DE49}" type="slidenum">
              <a:rPr lang="zh-CN" altLang="en-US" smtClean="0"/>
              <a:t>‹#›</a:t>
            </a:fld>
            <a:endParaRPr lang="zh-CN" altLang="en-US"/>
          </a:p>
        </p:txBody>
      </p:sp>
    </p:spTree>
    <p:extLst>
      <p:ext uri="{BB962C8B-B14F-4D97-AF65-F5344CB8AC3E}">
        <p14:creationId xmlns:p14="http://schemas.microsoft.com/office/powerpoint/2010/main" val="1665509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5F679A7-80CC-40A9-AAAF-D190969C0DEB}" type="datetimeFigureOut">
              <a:rPr lang="zh-CN" altLang="en-US" smtClean="0"/>
              <a:t>2018/6/29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E702ABA-4FBE-4B9C-8842-951A9621DE49}" type="slidenum">
              <a:rPr lang="zh-CN" altLang="en-US" smtClean="0"/>
              <a:t>‹#›</a:t>
            </a:fld>
            <a:endParaRPr lang="zh-CN" altLang="en-US"/>
          </a:p>
        </p:txBody>
      </p:sp>
    </p:spTree>
    <p:extLst>
      <p:ext uri="{BB962C8B-B14F-4D97-AF65-F5344CB8AC3E}">
        <p14:creationId xmlns:p14="http://schemas.microsoft.com/office/powerpoint/2010/main" val="2287601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5F679A7-80CC-40A9-AAAF-D190969C0DEB}" type="datetimeFigureOut">
              <a:rPr lang="zh-CN" altLang="en-US" smtClean="0"/>
              <a:t>2018/6/29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E702ABA-4FBE-4B9C-8842-951A9621DE49}" type="slidenum">
              <a:rPr lang="zh-CN" altLang="en-US" smtClean="0"/>
              <a:t>‹#›</a:t>
            </a:fld>
            <a:endParaRPr lang="zh-CN" altLang="en-US"/>
          </a:p>
        </p:txBody>
      </p:sp>
    </p:spTree>
    <p:extLst>
      <p:ext uri="{BB962C8B-B14F-4D97-AF65-F5344CB8AC3E}">
        <p14:creationId xmlns:p14="http://schemas.microsoft.com/office/powerpoint/2010/main" val="4227347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F679A7-80CC-40A9-AAAF-D190969C0DEB}" type="datetimeFigureOut">
              <a:rPr lang="zh-CN" altLang="en-US" smtClean="0"/>
              <a:t>2018/6/29</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702ABA-4FBE-4B9C-8842-951A9621DE49}" type="slidenum">
              <a:rPr lang="zh-CN" altLang="en-US" smtClean="0"/>
              <a:t>‹#›</a:t>
            </a:fld>
            <a:endParaRPr lang="zh-CN" altLang="en-US"/>
          </a:p>
        </p:txBody>
      </p:sp>
    </p:spTree>
    <p:extLst>
      <p:ext uri="{BB962C8B-B14F-4D97-AF65-F5344CB8AC3E}">
        <p14:creationId xmlns:p14="http://schemas.microsoft.com/office/powerpoint/2010/main" val="233255830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7.xml"/><Relationship Id="rId5" Type="http://schemas.openxmlformats.org/officeDocument/2006/relationships/image" Target="../media/image18.jpeg"/><Relationship Id="rId4" Type="http://schemas.openxmlformats.org/officeDocument/2006/relationships/image" Target="../media/image17.tmp"/></Relationships>
</file>

<file path=ppt/slides/_rels/slide11.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7.xml"/><Relationship Id="rId5" Type="http://schemas.openxmlformats.org/officeDocument/2006/relationships/image" Target="../media/image20.tmp"/><Relationship Id="rId4" Type="http://schemas.openxmlformats.org/officeDocument/2006/relationships/image" Target="../media/image21.tmp"/></Relationships>
</file>

<file path=ppt/slides/_rels/slide14.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7.xml"/><Relationship Id="rId5" Type="http://schemas.openxmlformats.org/officeDocument/2006/relationships/image" Target="../media/image27.tmp"/><Relationship Id="rId4" Type="http://schemas.openxmlformats.org/officeDocument/2006/relationships/image" Target="../media/image26.tmp"/></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6.xml"/><Relationship Id="rId3" Type="http://schemas.openxmlformats.org/officeDocument/2006/relationships/tags" Target="../tags/tag4.xml"/><Relationship Id="rId7"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10" Type="http://schemas.openxmlformats.org/officeDocument/2006/relationships/image" Target="../media/image34.png"/><Relationship Id="rId4" Type="http://schemas.openxmlformats.org/officeDocument/2006/relationships/tags" Target="../tags/tag5.xml"/><Relationship Id="rId9" Type="http://schemas.openxmlformats.org/officeDocument/2006/relationships/tags" Target="../tags/tag3.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image" Target="../media/image29.tmp"/><Relationship Id="rId1" Type="http://schemas.openxmlformats.org/officeDocument/2006/relationships/slideLayout" Target="../slideLayouts/slideLayout7.xml"/><Relationship Id="rId5" Type="http://schemas.openxmlformats.org/officeDocument/2006/relationships/image" Target="../media/image32.tmp"/><Relationship Id="rId4" Type="http://schemas.openxmlformats.org/officeDocument/2006/relationships/image" Target="../media/image31.tmp"/></Relationships>
</file>

<file path=ppt/slides/_rels/slide21.xml.rels><?xml version="1.0" encoding="UTF-8" standalone="yes"?>
<Relationships xmlns="http://schemas.openxmlformats.org/package/2006/relationships"><Relationship Id="rId3" Type="http://schemas.openxmlformats.org/officeDocument/2006/relationships/image" Target="../media/image34.tmp"/><Relationship Id="rId2" Type="http://schemas.openxmlformats.org/officeDocument/2006/relationships/image" Target="../media/image33.tmp"/><Relationship Id="rId1" Type="http://schemas.openxmlformats.org/officeDocument/2006/relationships/slideLayout" Target="../slideLayouts/slideLayout7.xml"/><Relationship Id="rId5" Type="http://schemas.openxmlformats.org/officeDocument/2006/relationships/image" Target="../media/image36.tmp"/><Relationship Id="rId4" Type="http://schemas.openxmlformats.org/officeDocument/2006/relationships/image" Target="../media/image35.tm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38.jpeg"/><Relationship Id="rId5" Type="http://schemas.openxmlformats.org/officeDocument/2006/relationships/notesSlide" Target="../notesSlides/notesSlide12.xml"/><Relationship Id="rId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7.xml"/><Relationship Id="rId4" Type="http://schemas.openxmlformats.org/officeDocument/2006/relationships/image" Target="../media/image7.tmp"/></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tmp"/><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1.tmp"/><Relationship Id="rId3" Type="http://schemas.openxmlformats.org/officeDocument/2006/relationships/image" Target="../media/image12.png"/><Relationship Id="rId7"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4.tmp"/><Relationship Id="rId4" Type="http://schemas.openxmlformats.org/officeDocument/2006/relationships/image" Target="../media/image13.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A72D5096-5FEE-4939-A525-D257E7692C99}"/>
              </a:ext>
            </a:extLst>
          </p:cNvPr>
          <p:cNvSpPr/>
          <p:nvPr/>
        </p:nvSpPr>
        <p:spPr>
          <a:xfrm>
            <a:off x="0" y="0"/>
            <a:ext cx="12192000" cy="6858000"/>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15363" name="等腰三角形 11">
            <a:extLst>
              <a:ext uri="{FF2B5EF4-FFF2-40B4-BE49-F238E27FC236}">
                <a16:creationId xmlns:a16="http://schemas.microsoft.com/office/drawing/2014/main" id="{5D9CAC22-7D87-4C29-902F-8C3EA8CEAA7A}"/>
              </a:ext>
            </a:extLst>
          </p:cNvPr>
          <p:cNvSpPr>
            <a:spLocks noChangeArrowheads="1"/>
          </p:cNvSpPr>
          <p:nvPr/>
        </p:nvSpPr>
        <p:spPr bwMode="auto">
          <a:xfrm rot="18000000" flipH="1">
            <a:off x="7777509" y="5145786"/>
            <a:ext cx="442912" cy="385763"/>
          </a:xfrm>
          <a:prstGeom prst="triangle">
            <a:avLst>
              <a:gd name="adj" fmla="val 50000"/>
            </a:avLst>
          </a:prstGeom>
          <a:solidFill>
            <a:schemeClr val="bg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364" name="等腰三角形 13">
            <a:extLst>
              <a:ext uri="{FF2B5EF4-FFF2-40B4-BE49-F238E27FC236}">
                <a16:creationId xmlns:a16="http://schemas.microsoft.com/office/drawing/2014/main" id="{825DA50D-3A37-483A-AD26-D68063229D1D}"/>
              </a:ext>
            </a:extLst>
          </p:cNvPr>
          <p:cNvSpPr>
            <a:spLocks noChangeArrowheads="1"/>
          </p:cNvSpPr>
          <p:nvPr/>
        </p:nvSpPr>
        <p:spPr bwMode="auto">
          <a:xfrm rot="19813541" flipH="1">
            <a:off x="5389789" y="4867696"/>
            <a:ext cx="442912" cy="385762"/>
          </a:xfrm>
          <a:prstGeom prst="triangle">
            <a:avLst>
              <a:gd name="adj" fmla="val 50000"/>
            </a:avLst>
          </a:prstGeom>
          <a:solidFill>
            <a:srgbClr val="1B90A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365" name="等腰三角形 14">
            <a:extLst>
              <a:ext uri="{FF2B5EF4-FFF2-40B4-BE49-F238E27FC236}">
                <a16:creationId xmlns:a16="http://schemas.microsoft.com/office/drawing/2014/main" id="{49F499D5-F88D-45ED-8359-46493A309AB5}"/>
              </a:ext>
            </a:extLst>
          </p:cNvPr>
          <p:cNvSpPr>
            <a:spLocks noChangeArrowheads="1"/>
          </p:cNvSpPr>
          <p:nvPr/>
        </p:nvSpPr>
        <p:spPr bwMode="auto">
          <a:xfrm rot="18000000" flipH="1">
            <a:off x="3033713" y="6243638"/>
            <a:ext cx="442912" cy="385762"/>
          </a:xfrm>
          <a:prstGeom prst="triangle">
            <a:avLst>
              <a:gd name="adj" fmla="val 50000"/>
            </a:avLst>
          </a:prstGeom>
          <a:solidFill>
            <a:schemeClr val="bg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366" name="等腰三角形 15">
            <a:extLst>
              <a:ext uri="{FF2B5EF4-FFF2-40B4-BE49-F238E27FC236}">
                <a16:creationId xmlns:a16="http://schemas.microsoft.com/office/drawing/2014/main" id="{26F047B1-3EA0-434D-B17C-40F0BBF9A893}"/>
              </a:ext>
            </a:extLst>
          </p:cNvPr>
          <p:cNvSpPr>
            <a:spLocks noChangeArrowheads="1"/>
          </p:cNvSpPr>
          <p:nvPr/>
        </p:nvSpPr>
        <p:spPr bwMode="auto">
          <a:xfrm rot="19813541" flipH="1">
            <a:off x="10480833" y="3007477"/>
            <a:ext cx="444500" cy="385762"/>
          </a:xfrm>
          <a:prstGeom prst="triangle">
            <a:avLst>
              <a:gd name="adj" fmla="val 50000"/>
            </a:avLst>
          </a:prstGeom>
          <a:solidFill>
            <a:srgbClr val="FDCD5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367" name="等腰三角形 16">
            <a:extLst>
              <a:ext uri="{FF2B5EF4-FFF2-40B4-BE49-F238E27FC236}">
                <a16:creationId xmlns:a16="http://schemas.microsoft.com/office/drawing/2014/main" id="{69F29419-FE39-4ED2-8B69-D102602CBE40}"/>
              </a:ext>
            </a:extLst>
          </p:cNvPr>
          <p:cNvSpPr>
            <a:spLocks noChangeArrowheads="1"/>
          </p:cNvSpPr>
          <p:nvPr/>
        </p:nvSpPr>
        <p:spPr bwMode="auto">
          <a:xfrm rot="18000000" flipH="1">
            <a:off x="3590925" y="5172075"/>
            <a:ext cx="442913" cy="385763"/>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368" name="等腰三角形 17">
            <a:extLst>
              <a:ext uri="{FF2B5EF4-FFF2-40B4-BE49-F238E27FC236}">
                <a16:creationId xmlns:a16="http://schemas.microsoft.com/office/drawing/2014/main" id="{3C1BEE2E-FBC5-4CA3-83CD-3BDD42B4D9FC}"/>
              </a:ext>
            </a:extLst>
          </p:cNvPr>
          <p:cNvSpPr>
            <a:spLocks noChangeArrowheads="1"/>
          </p:cNvSpPr>
          <p:nvPr/>
        </p:nvSpPr>
        <p:spPr bwMode="auto">
          <a:xfrm rot="18000000" flipH="1">
            <a:off x="739084" y="2565969"/>
            <a:ext cx="442912" cy="385763"/>
          </a:xfrm>
          <a:prstGeom prst="triangle">
            <a:avLst>
              <a:gd name="adj" fmla="val 50000"/>
            </a:avLst>
          </a:prstGeom>
          <a:solidFill>
            <a:schemeClr val="bg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15369" name="组合 2">
            <a:extLst>
              <a:ext uri="{FF2B5EF4-FFF2-40B4-BE49-F238E27FC236}">
                <a16:creationId xmlns:a16="http://schemas.microsoft.com/office/drawing/2014/main" id="{897206E2-DB88-410A-871B-2710A20B5EF1}"/>
              </a:ext>
            </a:extLst>
          </p:cNvPr>
          <p:cNvGrpSpPr>
            <a:grpSpLocks/>
          </p:cNvGrpSpPr>
          <p:nvPr/>
        </p:nvGrpSpPr>
        <p:grpSpPr bwMode="auto">
          <a:xfrm>
            <a:off x="1890702" y="4659006"/>
            <a:ext cx="1201738" cy="830262"/>
            <a:chOff x="0" y="0"/>
            <a:chExt cx="1202722" cy="831130"/>
          </a:xfrm>
        </p:grpSpPr>
        <p:sp>
          <p:nvSpPr>
            <p:cNvPr id="15382" name="等腰三角形 6">
              <a:extLst>
                <a:ext uri="{FF2B5EF4-FFF2-40B4-BE49-F238E27FC236}">
                  <a16:creationId xmlns:a16="http://schemas.microsoft.com/office/drawing/2014/main" id="{666F33E3-2290-49CA-962C-E5F485B50B77}"/>
                </a:ext>
              </a:extLst>
            </p:cNvPr>
            <p:cNvSpPr>
              <a:spLocks noChangeArrowheads="1"/>
            </p:cNvSpPr>
            <p:nvPr/>
          </p:nvSpPr>
          <p:spPr bwMode="auto">
            <a:xfrm rot="19813541" flipH="1">
              <a:off x="379599" y="0"/>
              <a:ext cx="443524" cy="386081"/>
            </a:xfrm>
            <a:prstGeom prst="triangle">
              <a:avLst>
                <a:gd name="adj" fmla="val 50000"/>
              </a:avLst>
            </a:prstGeom>
            <a:solidFill>
              <a:srgbClr val="1B90A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383" name="等腰三角形 7">
              <a:extLst>
                <a:ext uri="{FF2B5EF4-FFF2-40B4-BE49-F238E27FC236}">
                  <a16:creationId xmlns:a16="http://schemas.microsoft.com/office/drawing/2014/main" id="{D9C90378-4D0D-4B95-BC32-CC03BFA863C7}"/>
                </a:ext>
              </a:extLst>
            </p:cNvPr>
            <p:cNvSpPr>
              <a:spLocks noChangeArrowheads="1"/>
            </p:cNvSpPr>
            <p:nvPr/>
          </p:nvSpPr>
          <p:spPr bwMode="auto">
            <a:xfrm rot="19813541" flipH="1">
              <a:off x="379601" y="445049"/>
              <a:ext cx="443524" cy="386081"/>
            </a:xfrm>
            <a:prstGeom prst="triangle">
              <a:avLst>
                <a:gd name="adj" fmla="val 50000"/>
              </a:avLst>
            </a:prstGeom>
            <a:solidFill>
              <a:srgbClr val="93B784"/>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384" name="等腰三角形 8">
              <a:extLst>
                <a:ext uri="{FF2B5EF4-FFF2-40B4-BE49-F238E27FC236}">
                  <a16:creationId xmlns:a16="http://schemas.microsoft.com/office/drawing/2014/main" id="{CC119C78-3055-4067-93B0-F43BEC76B7D5}"/>
                </a:ext>
              </a:extLst>
            </p:cNvPr>
            <p:cNvSpPr>
              <a:spLocks noChangeArrowheads="1"/>
            </p:cNvSpPr>
            <p:nvPr/>
          </p:nvSpPr>
          <p:spPr bwMode="auto">
            <a:xfrm rot="19813541" flipH="1">
              <a:off x="759198" y="222524"/>
              <a:ext cx="443524" cy="386081"/>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385" name="等腰三角形 36">
              <a:extLst>
                <a:ext uri="{FF2B5EF4-FFF2-40B4-BE49-F238E27FC236}">
                  <a16:creationId xmlns:a16="http://schemas.microsoft.com/office/drawing/2014/main" id="{A9D84B59-3683-477C-A670-026566986E89}"/>
                </a:ext>
              </a:extLst>
            </p:cNvPr>
            <p:cNvSpPr>
              <a:spLocks noChangeArrowheads="1"/>
            </p:cNvSpPr>
            <p:nvPr/>
          </p:nvSpPr>
          <p:spPr bwMode="auto">
            <a:xfrm rot="19813541" flipH="1">
              <a:off x="0" y="222524"/>
              <a:ext cx="443524" cy="386081"/>
            </a:xfrm>
            <a:prstGeom prst="triangle">
              <a:avLst>
                <a:gd name="adj" fmla="val 50000"/>
              </a:avLst>
            </a:prstGeom>
            <a:solidFill>
              <a:srgbClr val="FDCD5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grpSp>
        <p:nvGrpSpPr>
          <p:cNvPr id="15370" name="组合 25">
            <a:extLst>
              <a:ext uri="{FF2B5EF4-FFF2-40B4-BE49-F238E27FC236}">
                <a16:creationId xmlns:a16="http://schemas.microsoft.com/office/drawing/2014/main" id="{D23C2F23-42BF-46E9-9589-6181EA1F79B6}"/>
              </a:ext>
            </a:extLst>
          </p:cNvPr>
          <p:cNvGrpSpPr>
            <a:grpSpLocks/>
          </p:cNvGrpSpPr>
          <p:nvPr/>
        </p:nvGrpSpPr>
        <p:grpSpPr bwMode="auto">
          <a:xfrm flipH="1">
            <a:off x="8929424" y="4714130"/>
            <a:ext cx="1201737" cy="830262"/>
            <a:chOff x="0" y="0"/>
            <a:chExt cx="1202722" cy="831130"/>
          </a:xfrm>
        </p:grpSpPr>
        <p:sp>
          <p:nvSpPr>
            <p:cNvPr id="15378" name="等腰三角形 27">
              <a:extLst>
                <a:ext uri="{FF2B5EF4-FFF2-40B4-BE49-F238E27FC236}">
                  <a16:creationId xmlns:a16="http://schemas.microsoft.com/office/drawing/2014/main" id="{9C7F0E1D-3D8C-4275-AFC3-4F91322B4CC7}"/>
                </a:ext>
              </a:extLst>
            </p:cNvPr>
            <p:cNvSpPr>
              <a:spLocks noChangeArrowheads="1"/>
            </p:cNvSpPr>
            <p:nvPr/>
          </p:nvSpPr>
          <p:spPr bwMode="auto">
            <a:xfrm rot="19813541" flipH="1">
              <a:off x="379599" y="0"/>
              <a:ext cx="443524" cy="386081"/>
            </a:xfrm>
            <a:prstGeom prst="triangle">
              <a:avLst>
                <a:gd name="adj" fmla="val 50000"/>
              </a:avLst>
            </a:prstGeom>
            <a:solidFill>
              <a:srgbClr val="1B90A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379" name="等腰三角形 28">
              <a:extLst>
                <a:ext uri="{FF2B5EF4-FFF2-40B4-BE49-F238E27FC236}">
                  <a16:creationId xmlns:a16="http://schemas.microsoft.com/office/drawing/2014/main" id="{3964096B-A6BF-4E27-9DA9-54534791A78F}"/>
                </a:ext>
              </a:extLst>
            </p:cNvPr>
            <p:cNvSpPr>
              <a:spLocks noChangeArrowheads="1"/>
            </p:cNvSpPr>
            <p:nvPr/>
          </p:nvSpPr>
          <p:spPr bwMode="auto">
            <a:xfrm rot="19813541" flipH="1">
              <a:off x="379601" y="445049"/>
              <a:ext cx="443524" cy="386081"/>
            </a:xfrm>
            <a:prstGeom prst="triangle">
              <a:avLst>
                <a:gd name="adj" fmla="val 50000"/>
              </a:avLst>
            </a:prstGeom>
            <a:solidFill>
              <a:srgbClr val="93B784"/>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380" name="等腰三角形 29">
              <a:extLst>
                <a:ext uri="{FF2B5EF4-FFF2-40B4-BE49-F238E27FC236}">
                  <a16:creationId xmlns:a16="http://schemas.microsoft.com/office/drawing/2014/main" id="{B18F87E3-D0B6-430B-93CD-C89CE8852A4E}"/>
                </a:ext>
              </a:extLst>
            </p:cNvPr>
            <p:cNvSpPr>
              <a:spLocks noChangeArrowheads="1"/>
            </p:cNvSpPr>
            <p:nvPr/>
          </p:nvSpPr>
          <p:spPr bwMode="auto">
            <a:xfrm rot="19813541" flipH="1">
              <a:off x="759198" y="222524"/>
              <a:ext cx="443524" cy="386081"/>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381" name="等腰三角形 37">
              <a:extLst>
                <a:ext uri="{FF2B5EF4-FFF2-40B4-BE49-F238E27FC236}">
                  <a16:creationId xmlns:a16="http://schemas.microsoft.com/office/drawing/2014/main" id="{199D7CCF-7B40-45A1-93A0-9F243DD5B865}"/>
                </a:ext>
              </a:extLst>
            </p:cNvPr>
            <p:cNvSpPr>
              <a:spLocks noChangeArrowheads="1"/>
            </p:cNvSpPr>
            <p:nvPr/>
          </p:nvSpPr>
          <p:spPr bwMode="auto">
            <a:xfrm rot="19813541" flipH="1">
              <a:off x="0" y="222524"/>
              <a:ext cx="443524" cy="386081"/>
            </a:xfrm>
            <a:prstGeom prst="triangle">
              <a:avLst>
                <a:gd name="adj" fmla="val 50000"/>
              </a:avLst>
            </a:prstGeom>
            <a:solidFill>
              <a:srgbClr val="FDCD5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15371" name="等腰三角形 30">
            <a:extLst>
              <a:ext uri="{FF2B5EF4-FFF2-40B4-BE49-F238E27FC236}">
                <a16:creationId xmlns:a16="http://schemas.microsoft.com/office/drawing/2014/main" id="{2793AE0B-1419-4965-9DD3-5049AF2DD627}"/>
              </a:ext>
            </a:extLst>
          </p:cNvPr>
          <p:cNvSpPr>
            <a:spLocks noChangeArrowheads="1"/>
          </p:cNvSpPr>
          <p:nvPr/>
        </p:nvSpPr>
        <p:spPr bwMode="auto">
          <a:xfrm rot="6300000" flipH="1">
            <a:off x="10683876" y="5145087"/>
            <a:ext cx="442912" cy="385763"/>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372" name="等腰三角形 31">
            <a:extLst>
              <a:ext uri="{FF2B5EF4-FFF2-40B4-BE49-F238E27FC236}">
                <a16:creationId xmlns:a16="http://schemas.microsoft.com/office/drawing/2014/main" id="{74503BDE-8180-4E1E-B7C4-AED078133EC4}"/>
              </a:ext>
            </a:extLst>
          </p:cNvPr>
          <p:cNvSpPr>
            <a:spLocks noChangeArrowheads="1"/>
          </p:cNvSpPr>
          <p:nvPr/>
        </p:nvSpPr>
        <p:spPr bwMode="auto">
          <a:xfrm rot="21257021" flipH="1">
            <a:off x="603250" y="5434013"/>
            <a:ext cx="444500" cy="385762"/>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373" name="等腰三角形 32">
            <a:extLst>
              <a:ext uri="{FF2B5EF4-FFF2-40B4-BE49-F238E27FC236}">
                <a16:creationId xmlns:a16="http://schemas.microsoft.com/office/drawing/2014/main" id="{B58D52A2-B2C3-49F6-A693-2339A79AA470}"/>
              </a:ext>
            </a:extLst>
          </p:cNvPr>
          <p:cNvSpPr>
            <a:spLocks noChangeArrowheads="1"/>
          </p:cNvSpPr>
          <p:nvPr/>
        </p:nvSpPr>
        <p:spPr bwMode="auto">
          <a:xfrm rot="1539679" flipH="1">
            <a:off x="1079500" y="5562600"/>
            <a:ext cx="444500" cy="387350"/>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374" name="等腰三角形 33">
            <a:extLst>
              <a:ext uri="{FF2B5EF4-FFF2-40B4-BE49-F238E27FC236}">
                <a16:creationId xmlns:a16="http://schemas.microsoft.com/office/drawing/2014/main" id="{34A9AE93-D130-452B-ADF1-B0B271A310EA}"/>
              </a:ext>
            </a:extLst>
          </p:cNvPr>
          <p:cNvSpPr>
            <a:spLocks noChangeArrowheads="1"/>
          </p:cNvSpPr>
          <p:nvPr/>
        </p:nvSpPr>
        <p:spPr bwMode="auto">
          <a:xfrm rot="20540864" flipH="1">
            <a:off x="1849438" y="6280150"/>
            <a:ext cx="442912" cy="387350"/>
          </a:xfrm>
          <a:prstGeom prst="triangle">
            <a:avLst>
              <a:gd name="adj" fmla="val 50000"/>
            </a:avLst>
          </a:prstGeom>
          <a:solidFill>
            <a:srgbClr val="FDCD5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375" name="等腰三角形 34">
            <a:extLst>
              <a:ext uri="{FF2B5EF4-FFF2-40B4-BE49-F238E27FC236}">
                <a16:creationId xmlns:a16="http://schemas.microsoft.com/office/drawing/2014/main" id="{98AE5355-8E06-4823-8CDF-8F2786E55234}"/>
              </a:ext>
            </a:extLst>
          </p:cNvPr>
          <p:cNvSpPr>
            <a:spLocks noChangeArrowheads="1"/>
          </p:cNvSpPr>
          <p:nvPr/>
        </p:nvSpPr>
        <p:spPr bwMode="auto">
          <a:xfrm rot="20540864" flipH="1">
            <a:off x="9661525" y="6280150"/>
            <a:ext cx="444500" cy="387350"/>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376" name="等腰三角形 35">
            <a:extLst>
              <a:ext uri="{FF2B5EF4-FFF2-40B4-BE49-F238E27FC236}">
                <a16:creationId xmlns:a16="http://schemas.microsoft.com/office/drawing/2014/main" id="{1E6E9A23-DFC6-49D2-BFCA-2B5D6064C509}"/>
              </a:ext>
            </a:extLst>
          </p:cNvPr>
          <p:cNvSpPr>
            <a:spLocks noChangeArrowheads="1"/>
          </p:cNvSpPr>
          <p:nvPr/>
        </p:nvSpPr>
        <p:spPr bwMode="auto">
          <a:xfrm flipH="1">
            <a:off x="11331575" y="6167438"/>
            <a:ext cx="442913" cy="385762"/>
          </a:xfrm>
          <a:prstGeom prst="triangle">
            <a:avLst>
              <a:gd name="adj" fmla="val 50000"/>
            </a:avLst>
          </a:prstGeom>
          <a:solidFill>
            <a:srgbClr val="FDCD5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377" name="文本框 22">
            <a:extLst>
              <a:ext uri="{FF2B5EF4-FFF2-40B4-BE49-F238E27FC236}">
                <a16:creationId xmlns:a16="http://schemas.microsoft.com/office/drawing/2014/main" id="{E4123D65-3AFD-492E-9909-557285EDC2A5}"/>
              </a:ext>
            </a:extLst>
          </p:cNvPr>
          <p:cNvSpPr>
            <a:spLocks noChangeArrowheads="1"/>
          </p:cNvSpPr>
          <p:nvPr/>
        </p:nvSpPr>
        <p:spPr bwMode="auto">
          <a:xfrm>
            <a:off x="424855" y="2247244"/>
            <a:ext cx="1010150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None/>
            </a:pPr>
            <a:r>
              <a:rPr lang="zh-CN" altLang="en-US" sz="6600" b="1" dirty="0">
                <a:solidFill>
                  <a:schemeClr val="bg1"/>
                </a:solidFill>
              </a:rPr>
              <a:t>主成分分析</a:t>
            </a:r>
            <a:r>
              <a:rPr lang="en-US" altLang="zh-CN" sz="6600" b="1" dirty="0">
                <a:solidFill>
                  <a:schemeClr val="bg1"/>
                </a:solidFill>
              </a:rPr>
              <a:t>PCA</a:t>
            </a:r>
          </a:p>
        </p:txBody>
      </p:sp>
      <p:sp>
        <p:nvSpPr>
          <p:cNvPr id="26" name="等腰三角形 15">
            <a:extLst>
              <a:ext uri="{FF2B5EF4-FFF2-40B4-BE49-F238E27FC236}">
                <a16:creationId xmlns:a16="http://schemas.microsoft.com/office/drawing/2014/main" id="{BB83E0ED-8B8B-4A4B-861B-48DCBA2CBF63}"/>
              </a:ext>
            </a:extLst>
          </p:cNvPr>
          <p:cNvSpPr>
            <a:spLocks noChangeArrowheads="1"/>
          </p:cNvSpPr>
          <p:nvPr/>
        </p:nvSpPr>
        <p:spPr bwMode="auto">
          <a:xfrm rot="19813541" flipH="1">
            <a:off x="727366" y="714490"/>
            <a:ext cx="444500" cy="385762"/>
          </a:xfrm>
          <a:prstGeom prst="triangle">
            <a:avLst>
              <a:gd name="adj" fmla="val 50000"/>
            </a:avLst>
          </a:prstGeom>
          <a:solidFill>
            <a:srgbClr val="FDCD5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8" name="等腰三角形 32">
            <a:extLst>
              <a:ext uri="{FF2B5EF4-FFF2-40B4-BE49-F238E27FC236}">
                <a16:creationId xmlns:a16="http://schemas.microsoft.com/office/drawing/2014/main" id="{7D2E73C4-6AAD-4F59-9046-ECED34AC721E}"/>
              </a:ext>
            </a:extLst>
          </p:cNvPr>
          <p:cNvSpPr>
            <a:spLocks noChangeArrowheads="1"/>
          </p:cNvSpPr>
          <p:nvPr/>
        </p:nvSpPr>
        <p:spPr bwMode="auto">
          <a:xfrm rot="1539679" flipH="1">
            <a:off x="10439454" y="706732"/>
            <a:ext cx="444500" cy="387350"/>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143026845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77"/>
                                        </p:tgtEl>
                                        <p:attrNameLst>
                                          <p:attrName>style.visibility</p:attrName>
                                        </p:attrNameLst>
                                      </p:cBhvr>
                                      <p:to>
                                        <p:strVal val="visible"/>
                                      </p:to>
                                    </p:set>
                                    <p:anim calcmode="lin" valueType="num">
                                      <p:cBhvr additive="base">
                                        <p:cTn id="7" dur="500" fill="hold"/>
                                        <p:tgtEl>
                                          <p:spTgt spid="15377"/>
                                        </p:tgtEl>
                                        <p:attrNameLst>
                                          <p:attrName>ppt_x</p:attrName>
                                        </p:attrNameLst>
                                      </p:cBhvr>
                                      <p:tavLst>
                                        <p:tav tm="0">
                                          <p:val>
                                            <p:strVal val="#ppt_x"/>
                                          </p:val>
                                        </p:tav>
                                        <p:tav tm="100000">
                                          <p:val>
                                            <p:strVal val="#ppt_x"/>
                                          </p:val>
                                        </p:tav>
                                      </p:tavLst>
                                    </p:anim>
                                    <p:anim calcmode="lin" valueType="num">
                                      <p:cBhvr additive="base">
                                        <p:cTn id="8" dur="500" fill="hold"/>
                                        <p:tgtEl>
                                          <p:spTgt spid="153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a:extLst>
              <a:ext uri="{FF2B5EF4-FFF2-40B4-BE49-F238E27FC236}">
                <a16:creationId xmlns:a16="http://schemas.microsoft.com/office/drawing/2014/main" id="{54AB6E32-7A19-4BB4-9777-DB505AAA64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190" y="3283802"/>
            <a:ext cx="4339710" cy="3527729"/>
          </a:xfrm>
          <a:prstGeom prst="rect">
            <a:avLst/>
          </a:prstGeom>
        </p:spPr>
      </p:pic>
      <p:sp>
        <p:nvSpPr>
          <p:cNvPr id="4" name="矩形 3">
            <a:extLst>
              <a:ext uri="{FF2B5EF4-FFF2-40B4-BE49-F238E27FC236}">
                <a16:creationId xmlns:a16="http://schemas.microsoft.com/office/drawing/2014/main" id="{D108E0D2-189A-425A-94DE-B2AF71EDAA07}"/>
              </a:ext>
            </a:extLst>
          </p:cNvPr>
          <p:cNvSpPr/>
          <p:nvPr/>
        </p:nvSpPr>
        <p:spPr>
          <a:xfrm>
            <a:off x="1" y="0"/>
            <a:ext cx="12192000" cy="769441"/>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6C12ABF-43A9-447F-A01E-1314A26799EA}"/>
              </a:ext>
            </a:extLst>
          </p:cNvPr>
          <p:cNvSpPr txBox="1"/>
          <p:nvPr/>
        </p:nvSpPr>
        <p:spPr>
          <a:xfrm>
            <a:off x="274320" y="153887"/>
            <a:ext cx="6933332" cy="584775"/>
          </a:xfrm>
          <a:prstGeom prst="rect">
            <a:avLst/>
          </a:prstGeom>
          <a:noFill/>
        </p:spPr>
        <p:txBody>
          <a:bodyPr wrap="square" rtlCol="0">
            <a:spAutoFit/>
          </a:bodyPr>
          <a:lstStyle/>
          <a:p>
            <a:r>
              <a:rPr lang="en-US" altLang="zh-CN" sz="3200" b="1" dirty="0">
                <a:solidFill>
                  <a:schemeClr val="bg1"/>
                </a:solidFill>
              </a:rPr>
              <a:t>2.3 </a:t>
            </a:r>
            <a:r>
              <a:rPr lang="zh-CN" altLang="en-US" sz="3200" b="1" dirty="0">
                <a:solidFill>
                  <a:schemeClr val="bg1"/>
                </a:solidFill>
              </a:rPr>
              <a:t>协方差矩阵及优化目标</a:t>
            </a:r>
          </a:p>
        </p:txBody>
      </p:sp>
      <p:sp>
        <p:nvSpPr>
          <p:cNvPr id="2" name="文本框 1">
            <a:extLst>
              <a:ext uri="{FF2B5EF4-FFF2-40B4-BE49-F238E27FC236}">
                <a16:creationId xmlns:a16="http://schemas.microsoft.com/office/drawing/2014/main" id="{5875ABFC-F65E-4070-AF04-6129C82AED8C}"/>
              </a:ext>
            </a:extLst>
          </p:cNvPr>
          <p:cNvSpPr txBox="1"/>
          <p:nvPr/>
        </p:nvSpPr>
        <p:spPr>
          <a:xfrm>
            <a:off x="1649963" y="1178349"/>
            <a:ext cx="8332236" cy="1200329"/>
          </a:xfrm>
          <a:prstGeom prst="rect">
            <a:avLst/>
          </a:prstGeom>
          <a:noFill/>
        </p:spPr>
        <p:txBody>
          <a:bodyPr wrap="square" rtlCol="0">
            <a:spAutoFit/>
          </a:bodyPr>
          <a:lstStyle/>
          <a:p>
            <a:r>
              <a:rPr lang="zh-CN" altLang="en-US" b="1" dirty="0"/>
              <a:t>关键问题：</a:t>
            </a:r>
            <a:endParaRPr lang="en-US" altLang="zh-CN" b="1" dirty="0"/>
          </a:p>
          <a:p>
            <a:r>
              <a:rPr lang="en-US" altLang="zh-CN" dirty="0"/>
              <a:t>	</a:t>
            </a:r>
            <a:r>
              <a:rPr lang="zh-CN" altLang="en-US" dirty="0"/>
              <a:t>如何选择基才是最优的？</a:t>
            </a:r>
            <a:endParaRPr lang="en-US" altLang="zh-CN" dirty="0"/>
          </a:p>
          <a:p>
            <a:r>
              <a:rPr lang="en-US" altLang="zh-CN" dirty="0"/>
              <a:t>         </a:t>
            </a:r>
            <a:r>
              <a:rPr lang="zh-CN" altLang="en-US" dirty="0"/>
              <a:t>或者说，如果我们有一组</a:t>
            </a:r>
            <a:r>
              <a:rPr lang="en-US" altLang="zh-CN" dirty="0"/>
              <a:t>N</a:t>
            </a:r>
            <a:r>
              <a:rPr lang="zh-CN" altLang="en-US" dirty="0"/>
              <a:t>维向量，现在要将其降到</a:t>
            </a:r>
            <a:r>
              <a:rPr lang="en-US" altLang="zh-CN" dirty="0"/>
              <a:t>K</a:t>
            </a:r>
            <a:r>
              <a:rPr lang="zh-CN" altLang="en-US" dirty="0"/>
              <a:t>维（</a:t>
            </a:r>
            <a:r>
              <a:rPr lang="en-US" altLang="zh-CN" dirty="0"/>
              <a:t>K</a:t>
            </a:r>
            <a:r>
              <a:rPr lang="zh-CN" altLang="en-US" dirty="0"/>
              <a:t>小于</a:t>
            </a:r>
            <a:r>
              <a:rPr lang="en-US" altLang="zh-CN" dirty="0"/>
              <a:t>N</a:t>
            </a:r>
            <a:r>
              <a:rPr lang="zh-CN" altLang="en-US" dirty="0"/>
              <a:t>），那么我  们应该如何选择</a:t>
            </a:r>
            <a:r>
              <a:rPr lang="en-US" altLang="zh-CN" dirty="0"/>
              <a:t>K</a:t>
            </a:r>
            <a:r>
              <a:rPr lang="zh-CN" altLang="en-US" dirty="0"/>
              <a:t>个基才能最大程度保留原有的信息？</a:t>
            </a:r>
          </a:p>
        </p:txBody>
      </p:sp>
      <p:sp>
        <p:nvSpPr>
          <p:cNvPr id="3" name="文本框 2">
            <a:extLst>
              <a:ext uri="{FF2B5EF4-FFF2-40B4-BE49-F238E27FC236}">
                <a16:creationId xmlns:a16="http://schemas.microsoft.com/office/drawing/2014/main" id="{32CF192C-120E-4A8D-A7A6-F589EEAA00F0}"/>
              </a:ext>
            </a:extLst>
          </p:cNvPr>
          <p:cNvSpPr txBox="1"/>
          <p:nvPr/>
        </p:nvSpPr>
        <p:spPr>
          <a:xfrm>
            <a:off x="587829" y="2659224"/>
            <a:ext cx="6503437" cy="369332"/>
          </a:xfrm>
          <a:prstGeom prst="rect">
            <a:avLst/>
          </a:prstGeom>
          <a:noFill/>
        </p:spPr>
        <p:txBody>
          <a:bodyPr wrap="square" rtlCol="0">
            <a:spAutoFit/>
          </a:bodyPr>
          <a:lstStyle/>
          <a:p>
            <a:r>
              <a:rPr lang="en-US" altLang="zh-CN" dirty="0" err="1"/>
              <a:t>Eg</a:t>
            </a:r>
            <a:r>
              <a:rPr lang="zh-CN" altLang="en-US" dirty="0"/>
              <a:t>，现有</a:t>
            </a:r>
            <a:r>
              <a:rPr lang="en-US" altLang="zh-CN" dirty="0"/>
              <a:t>5</a:t>
            </a:r>
            <a:r>
              <a:rPr lang="zh-CN" altLang="en-US" dirty="0"/>
              <a:t>个样本，每个样本有</a:t>
            </a:r>
            <a:r>
              <a:rPr lang="en-US" altLang="zh-CN" dirty="0"/>
              <a:t>2</a:t>
            </a:r>
            <a:r>
              <a:rPr lang="zh-CN" altLang="en-US" dirty="0"/>
              <a:t>个特征，</a:t>
            </a:r>
          </a:p>
        </p:txBody>
      </p:sp>
      <p:pic>
        <p:nvPicPr>
          <p:cNvPr id="8" name="图片 7">
            <a:extLst>
              <a:ext uri="{FF2B5EF4-FFF2-40B4-BE49-F238E27FC236}">
                <a16:creationId xmlns:a16="http://schemas.microsoft.com/office/drawing/2014/main" id="{D99CE900-D3B8-4658-B9CF-0883320724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8100" y="3127984"/>
            <a:ext cx="1729890" cy="602032"/>
          </a:xfrm>
          <a:prstGeom prst="rect">
            <a:avLst/>
          </a:prstGeom>
        </p:spPr>
      </p:pic>
      <p:pic>
        <p:nvPicPr>
          <p:cNvPr id="10" name="图片 9">
            <a:extLst>
              <a:ext uri="{FF2B5EF4-FFF2-40B4-BE49-F238E27FC236}">
                <a16:creationId xmlns:a16="http://schemas.microsoft.com/office/drawing/2014/main" id="{407E6877-F763-474E-82E4-94D429BFF7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8148" y="3096435"/>
            <a:ext cx="2171888" cy="624894"/>
          </a:xfrm>
          <a:prstGeom prst="rect">
            <a:avLst/>
          </a:prstGeom>
        </p:spPr>
      </p:pic>
      <p:sp>
        <p:nvSpPr>
          <p:cNvPr id="19" name="文本框 18">
            <a:extLst>
              <a:ext uri="{FF2B5EF4-FFF2-40B4-BE49-F238E27FC236}">
                <a16:creationId xmlns:a16="http://schemas.microsoft.com/office/drawing/2014/main" id="{18150908-A79D-4502-82F4-FEB8CEBF88CC}"/>
              </a:ext>
            </a:extLst>
          </p:cNvPr>
          <p:cNvSpPr txBox="1"/>
          <p:nvPr/>
        </p:nvSpPr>
        <p:spPr>
          <a:xfrm>
            <a:off x="4720222" y="3925325"/>
            <a:ext cx="7471777" cy="1477328"/>
          </a:xfrm>
          <a:prstGeom prst="rect">
            <a:avLst/>
          </a:prstGeom>
          <a:noFill/>
        </p:spPr>
        <p:txBody>
          <a:bodyPr wrap="square" rtlCol="0">
            <a:spAutoFit/>
          </a:bodyPr>
          <a:lstStyle/>
          <a:p>
            <a:r>
              <a:rPr lang="zh-CN" altLang="en-US" dirty="0"/>
              <a:t>二维         一维：</a:t>
            </a:r>
            <a:endParaRPr lang="en-US" altLang="zh-CN" dirty="0"/>
          </a:p>
          <a:p>
            <a:r>
              <a:rPr lang="zh-CN" altLang="en-US" dirty="0"/>
              <a:t>       选择一个方向，将所有数据投影到这个方向，用投影值表示原始记录</a:t>
            </a:r>
            <a:endParaRPr lang="en-US" altLang="zh-CN" dirty="0"/>
          </a:p>
          <a:p>
            <a:endParaRPr lang="en-US" altLang="zh-CN" dirty="0"/>
          </a:p>
          <a:p>
            <a:r>
              <a:rPr lang="zh-CN" altLang="en-US" dirty="0"/>
              <a:t>如何尽可能保留更多的信息？</a:t>
            </a:r>
            <a:endParaRPr lang="en-US" altLang="zh-CN" dirty="0"/>
          </a:p>
          <a:p>
            <a:r>
              <a:rPr lang="zh-CN" altLang="en-US" dirty="0"/>
              <a:t>       希望投影后的投影值在新的方向上尽可能分散</a:t>
            </a:r>
          </a:p>
        </p:txBody>
      </p:sp>
      <p:pic>
        <p:nvPicPr>
          <p:cNvPr id="20" name="图片 19" descr="u=499851414,1949386163&amp;fm=214&amp;gp=0">
            <a:extLst>
              <a:ext uri="{FF2B5EF4-FFF2-40B4-BE49-F238E27FC236}">
                <a16:creationId xmlns:a16="http://schemas.microsoft.com/office/drawing/2014/main" id="{A5BC5FEC-3030-4A66-8920-0B0F24495D1D}"/>
              </a:ext>
            </a:extLst>
          </p:cNvPr>
          <p:cNvPicPr>
            <a:picLocks noChangeAspect="1"/>
          </p:cNvPicPr>
          <p:nvPr/>
        </p:nvPicPr>
        <p:blipFill>
          <a:blip r:embed="rId5"/>
          <a:srcRect l="-4625" t="8627" r="4625" b="7800"/>
          <a:stretch>
            <a:fillRect/>
          </a:stretch>
        </p:blipFill>
        <p:spPr>
          <a:xfrm>
            <a:off x="343190" y="1105367"/>
            <a:ext cx="1167130" cy="1217930"/>
          </a:xfrm>
          <a:prstGeom prst="rect">
            <a:avLst/>
          </a:prstGeom>
        </p:spPr>
      </p:pic>
      <p:cxnSp>
        <p:nvCxnSpPr>
          <p:cNvPr id="22" name="直接箭头连接符 21">
            <a:extLst>
              <a:ext uri="{FF2B5EF4-FFF2-40B4-BE49-F238E27FC236}">
                <a16:creationId xmlns:a16="http://schemas.microsoft.com/office/drawing/2014/main" id="{A9B18341-10CA-4E68-A2E4-231E2EEC3293}"/>
              </a:ext>
            </a:extLst>
          </p:cNvPr>
          <p:cNvCxnSpPr/>
          <p:nvPr/>
        </p:nvCxnSpPr>
        <p:spPr>
          <a:xfrm>
            <a:off x="3200400" y="3429000"/>
            <a:ext cx="18101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BF537DC3-0FE9-465B-9F6D-585CEF49D8F9}"/>
              </a:ext>
            </a:extLst>
          </p:cNvPr>
          <p:cNvSpPr txBox="1"/>
          <p:nvPr/>
        </p:nvSpPr>
        <p:spPr>
          <a:xfrm>
            <a:off x="3443238" y="3114525"/>
            <a:ext cx="1427100" cy="338554"/>
          </a:xfrm>
          <a:prstGeom prst="rect">
            <a:avLst/>
          </a:prstGeom>
          <a:noFill/>
        </p:spPr>
        <p:txBody>
          <a:bodyPr wrap="square" rtlCol="0">
            <a:spAutoFit/>
          </a:bodyPr>
          <a:lstStyle/>
          <a:p>
            <a:r>
              <a:rPr lang="zh-CN" altLang="en-US" sz="1600" dirty="0"/>
              <a:t>特征均值化</a:t>
            </a:r>
          </a:p>
        </p:txBody>
      </p:sp>
      <p:cxnSp>
        <p:nvCxnSpPr>
          <p:cNvPr id="25" name="直接箭头连接符 24">
            <a:extLst>
              <a:ext uri="{FF2B5EF4-FFF2-40B4-BE49-F238E27FC236}">
                <a16:creationId xmlns:a16="http://schemas.microsoft.com/office/drawing/2014/main" id="{C5D2AFBC-CA87-42B3-B904-04E1B8020D06}"/>
              </a:ext>
            </a:extLst>
          </p:cNvPr>
          <p:cNvCxnSpPr/>
          <p:nvPr/>
        </p:nvCxnSpPr>
        <p:spPr>
          <a:xfrm>
            <a:off x="5293567" y="4124131"/>
            <a:ext cx="4198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3182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Vertic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arn(inVertical)">
                                      <p:cBhvr>
                                        <p:cTn id="24" dur="500"/>
                                        <p:tgtEl>
                                          <p:spTgt spid="10"/>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barn(inVertical)">
                                      <p:cBhvr>
                                        <p:cTn id="27" dur="500"/>
                                        <p:tgtEl>
                                          <p:spTgt spid="23"/>
                                        </p:tgtEl>
                                      </p:cBhvr>
                                    </p:animEffect>
                                  </p:childTnLst>
                                </p:cTn>
                              </p:par>
                              <p:par>
                                <p:cTn id="28" presetID="16" presetClass="entr" presetSubtype="21" fill="hold"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barn(inVertical)">
                                      <p:cBhvr>
                                        <p:cTn id="30" dur="500"/>
                                        <p:tgtEl>
                                          <p:spTgt spid="22"/>
                                        </p:tgtEl>
                                      </p:cBhvr>
                                    </p:animEffect>
                                  </p:childTnLst>
                                </p:cTn>
                              </p:par>
                              <p:par>
                                <p:cTn id="31" presetID="16" presetClass="entr" presetSubtype="21"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arn(inVertical)">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1000"/>
                                        <p:tgtEl>
                                          <p:spTgt spid="18"/>
                                        </p:tgtEl>
                                      </p:cBhvr>
                                    </p:animEffect>
                                    <p:anim calcmode="lin" valueType="num">
                                      <p:cBhvr>
                                        <p:cTn id="39" dur="1000" fill="hold"/>
                                        <p:tgtEl>
                                          <p:spTgt spid="18"/>
                                        </p:tgtEl>
                                        <p:attrNameLst>
                                          <p:attrName>ppt_x</p:attrName>
                                        </p:attrNameLst>
                                      </p:cBhvr>
                                      <p:tavLst>
                                        <p:tav tm="0">
                                          <p:val>
                                            <p:strVal val="#ppt_x"/>
                                          </p:val>
                                        </p:tav>
                                        <p:tav tm="100000">
                                          <p:val>
                                            <p:strVal val="#ppt_x"/>
                                          </p:val>
                                        </p:tav>
                                      </p:tavLst>
                                    </p:anim>
                                    <p:anim calcmode="lin" valueType="num">
                                      <p:cBhvr>
                                        <p:cTn id="4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barn(inVertical)">
                                      <p:cBhvr>
                                        <p:cTn id="45" dur="500"/>
                                        <p:tgtEl>
                                          <p:spTgt spid="19"/>
                                        </p:tgtEl>
                                      </p:cBhvr>
                                    </p:animEffect>
                                  </p:childTnLst>
                                </p:cTn>
                              </p:par>
                              <p:par>
                                <p:cTn id="46" presetID="16" presetClass="entr" presetSubtype="21" fill="hold"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barn(inVertical)">
                                      <p:cBhvr>
                                        <p:cTn id="4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9" grpId="0"/>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108E0D2-189A-425A-94DE-B2AF71EDAA07}"/>
              </a:ext>
            </a:extLst>
          </p:cNvPr>
          <p:cNvSpPr/>
          <p:nvPr/>
        </p:nvSpPr>
        <p:spPr>
          <a:xfrm>
            <a:off x="1" y="0"/>
            <a:ext cx="12192000" cy="769441"/>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6C12ABF-43A9-447F-A01E-1314A26799EA}"/>
              </a:ext>
            </a:extLst>
          </p:cNvPr>
          <p:cNvSpPr txBox="1"/>
          <p:nvPr/>
        </p:nvSpPr>
        <p:spPr>
          <a:xfrm>
            <a:off x="274319" y="153887"/>
            <a:ext cx="8664407" cy="584775"/>
          </a:xfrm>
          <a:prstGeom prst="rect">
            <a:avLst/>
          </a:prstGeom>
          <a:noFill/>
        </p:spPr>
        <p:txBody>
          <a:bodyPr wrap="square" rtlCol="0">
            <a:spAutoFit/>
          </a:bodyPr>
          <a:lstStyle/>
          <a:p>
            <a:r>
              <a:rPr lang="en-US" altLang="zh-CN" sz="3200" b="1" dirty="0">
                <a:solidFill>
                  <a:schemeClr val="bg1"/>
                </a:solidFill>
              </a:rPr>
              <a:t>2.3 </a:t>
            </a:r>
            <a:r>
              <a:rPr lang="zh-CN" altLang="en-US" sz="3200" b="1" dirty="0">
                <a:solidFill>
                  <a:schemeClr val="bg1"/>
                </a:solidFill>
              </a:rPr>
              <a:t>协方差矩阵及优化目标</a:t>
            </a:r>
            <a:r>
              <a:rPr lang="en-US" altLang="zh-CN" sz="3200" b="1" dirty="0">
                <a:solidFill>
                  <a:schemeClr val="bg1"/>
                </a:solidFill>
              </a:rPr>
              <a:t>------</a:t>
            </a:r>
            <a:r>
              <a:rPr lang="zh-CN" altLang="en-US" sz="3200" b="1" dirty="0">
                <a:solidFill>
                  <a:schemeClr val="bg1"/>
                </a:solidFill>
              </a:rPr>
              <a:t>方差</a:t>
            </a:r>
          </a:p>
        </p:txBody>
      </p:sp>
      <p:pic>
        <p:nvPicPr>
          <p:cNvPr id="7" name="图片 6">
            <a:extLst>
              <a:ext uri="{FF2B5EF4-FFF2-40B4-BE49-F238E27FC236}">
                <a16:creationId xmlns:a16="http://schemas.microsoft.com/office/drawing/2014/main" id="{68D68550-82CC-42BA-89FC-198EFE86AE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3283" y="1621580"/>
            <a:ext cx="2316681" cy="640135"/>
          </a:xfrm>
          <a:prstGeom prst="rect">
            <a:avLst/>
          </a:prstGeom>
        </p:spPr>
      </p:pic>
      <p:pic>
        <p:nvPicPr>
          <p:cNvPr id="11" name="图片 10">
            <a:extLst>
              <a:ext uri="{FF2B5EF4-FFF2-40B4-BE49-F238E27FC236}">
                <a16:creationId xmlns:a16="http://schemas.microsoft.com/office/drawing/2014/main" id="{8FD61013-F40D-41A3-89C3-A43042580A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3283" y="2313033"/>
            <a:ext cx="1752752" cy="518205"/>
          </a:xfrm>
          <a:prstGeom prst="rect">
            <a:avLst/>
          </a:prstGeom>
        </p:spPr>
      </p:pic>
      <p:sp>
        <p:nvSpPr>
          <p:cNvPr id="16" name="文本框 15">
            <a:extLst>
              <a:ext uri="{FF2B5EF4-FFF2-40B4-BE49-F238E27FC236}">
                <a16:creationId xmlns:a16="http://schemas.microsoft.com/office/drawing/2014/main" id="{9C713F87-976E-4221-8EEA-A66633815C4C}"/>
              </a:ext>
            </a:extLst>
          </p:cNvPr>
          <p:cNvSpPr txBox="1"/>
          <p:nvPr/>
        </p:nvSpPr>
        <p:spPr>
          <a:xfrm>
            <a:off x="3116786" y="2399869"/>
            <a:ext cx="2689965" cy="307777"/>
          </a:xfrm>
          <a:prstGeom prst="rect">
            <a:avLst/>
          </a:prstGeom>
          <a:noFill/>
        </p:spPr>
        <p:txBody>
          <a:bodyPr wrap="square" rtlCol="0">
            <a:spAutoFit/>
          </a:bodyPr>
          <a:lstStyle/>
          <a:p>
            <a:r>
              <a:rPr lang="zh-CN" altLang="en-US" sz="1400" dirty="0"/>
              <a:t>（已把每个字段的均值化为</a:t>
            </a:r>
            <a:r>
              <a:rPr lang="en-US" altLang="zh-CN" sz="1400" dirty="0"/>
              <a:t>0</a:t>
            </a:r>
            <a:r>
              <a:rPr lang="zh-CN" altLang="en-US" sz="1400" dirty="0"/>
              <a:t>）</a:t>
            </a:r>
          </a:p>
        </p:txBody>
      </p:sp>
      <p:grpSp>
        <p:nvGrpSpPr>
          <p:cNvPr id="20" name="组合 19">
            <a:extLst>
              <a:ext uri="{FF2B5EF4-FFF2-40B4-BE49-F238E27FC236}">
                <a16:creationId xmlns:a16="http://schemas.microsoft.com/office/drawing/2014/main" id="{87815215-DECC-49C7-B801-0BE7D989AE26}"/>
              </a:ext>
            </a:extLst>
          </p:cNvPr>
          <p:cNvGrpSpPr/>
          <p:nvPr/>
        </p:nvGrpSpPr>
        <p:grpSpPr>
          <a:xfrm>
            <a:off x="551662" y="1134503"/>
            <a:ext cx="1752752" cy="496887"/>
            <a:chOff x="274320" y="2246540"/>
            <a:chExt cx="1525588" cy="496887"/>
          </a:xfrm>
          <a:solidFill>
            <a:schemeClr val="accent5">
              <a:lumMod val="60000"/>
              <a:lumOff val="40000"/>
            </a:schemeClr>
          </a:solidFill>
        </p:grpSpPr>
        <p:sp>
          <p:nvSpPr>
            <p:cNvPr id="21" name="任意多边形 51">
              <a:extLst>
                <a:ext uri="{FF2B5EF4-FFF2-40B4-BE49-F238E27FC236}">
                  <a16:creationId xmlns:a16="http://schemas.microsoft.com/office/drawing/2014/main" id="{6F65090E-1256-4011-AF4A-FDB02460B7FC}"/>
                </a:ext>
              </a:extLst>
            </p:cNvPr>
            <p:cNvSpPr>
              <a:spLocks noChangeArrowheads="1"/>
            </p:cNvSpPr>
            <p:nvPr/>
          </p:nvSpPr>
          <p:spPr bwMode="auto">
            <a:xfrm>
              <a:off x="274320" y="2246540"/>
              <a:ext cx="1525588" cy="496887"/>
            </a:xfrm>
            <a:custGeom>
              <a:avLst/>
              <a:gdLst>
                <a:gd name="T0" fmla="*/ 1174187 w 1526224"/>
                <a:gd name="T1" fmla="*/ 0 h 678544"/>
                <a:gd name="T2" fmla="*/ 1524317 w 1526224"/>
                <a:gd name="T3" fmla="*/ 133226 h 678544"/>
                <a:gd name="T4" fmla="*/ 1174187 w 1526224"/>
                <a:gd name="T5" fmla="*/ 266450 h 678544"/>
                <a:gd name="T6" fmla="*/ 0 w 1526224"/>
                <a:gd name="T7" fmla="*/ 266450 h 678544"/>
                <a:gd name="T8" fmla="*/ 0 w 1526224"/>
                <a:gd name="T9" fmla="*/ 1 h 678544"/>
                <a:gd name="T10" fmla="*/ 1174177 w 1526224"/>
                <a:gd name="T11" fmla="*/ 1 h 678544"/>
                <a:gd name="T12" fmla="*/ 0 60000 65536"/>
                <a:gd name="T13" fmla="*/ 0 60000 65536"/>
                <a:gd name="T14" fmla="*/ 0 60000 65536"/>
                <a:gd name="T15" fmla="*/ 0 60000 65536"/>
                <a:gd name="T16" fmla="*/ 0 60000 65536"/>
                <a:gd name="T17" fmla="*/ 0 60000 65536"/>
                <a:gd name="T18" fmla="*/ 0 w 1526224"/>
                <a:gd name="T19" fmla="*/ 0 h 678544"/>
                <a:gd name="T20" fmla="*/ 1526224 w 1526224"/>
                <a:gd name="T21" fmla="*/ 678544 h 678544"/>
              </a:gdLst>
              <a:ahLst/>
              <a:cxnLst>
                <a:cxn ang="T12">
                  <a:pos x="T0" y="T1"/>
                </a:cxn>
                <a:cxn ang="T13">
                  <a:pos x="T2" y="T3"/>
                </a:cxn>
                <a:cxn ang="T14">
                  <a:pos x="T4" y="T5"/>
                </a:cxn>
                <a:cxn ang="T15">
                  <a:pos x="T6" y="T7"/>
                </a:cxn>
                <a:cxn ang="T16">
                  <a:pos x="T8" y="T9"/>
                </a:cxn>
                <a:cxn ang="T17">
                  <a:pos x="T10" y="T11"/>
                </a:cxn>
              </a:cxnLst>
              <a:rect l="T18" t="T19" r="T20" b="T21"/>
              <a:pathLst>
                <a:path w="1526224" h="678544">
                  <a:moveTo>
                    <a:pt x="1175657" y="0"/>
                  </a:moveTo>
                  <a:cubicBezTo>
                    <a:pt x="1369270" y="0"/>
                    <a:pt x="1526224" y="151897"/>
                    <a:pt x="1526224" y="339272"/>
                  </a:cubicBezTo>
                  <a:cubicBezTo>
                    <a:pt x="1526224" y="526647"/>
                    <a:pt x="1369270" y="678544"/>
                    <a:pt x="1175657" y="678544"/>
                  </a:cubicBezTo>
                  <a:lnTo>
                    <a:pt x="0" y="678544"/>
                  </a:lnTo>
                  <a:lnTo>
                    <a:pt x="0" y="1"/>
                  </a:lnTo>
                  <a:lnTo>
                    <a:pt x="1175647" y="1"/>
                  </a:lnTo>
                  <a:lnTo>
                    <a:pt x="1175657" y="0"/>
                  </a:lnTo>
                  <a:close/>
                </a:path>
              </a:pathLst>
            </a:custGeom>
            <a:grpFill/>
            <a:ln>
              <a:noFill/>
            </a:ln>
          </p:spPr>
          <p:txBody>
            <a:bodyPr anchor="ctr"/>
            <a:lstStyle/>
            <a:p>
              <a:endParaRPr lang="zh-CN" altLang="en-US" dirty="0"/>
            </a:p>
          </p:txBody>
        </p:sp>
        <p:sp>
          <p:nvSpPr>
            <p:cNvPr id="22" name="文本框 21">
              <a:extLst>
                <a:ext uri="{FF2B5EF4-FFF2-40B4-BE49-F238E27FC236}">
                  <a16:creationId xmlns:a16="http://schemas.microsoft.com/office/drawing/2014/main" id="{CD0E12D0-C48B-49BD-B856-E7D639274C01}"/>
                </a:ext>
              </a:extLst>
            </p:cNvPr>
            <p:cNvSpPr txBox="1"/>
            <p:nvPr/>
          </p:nvSpPr>
          <p:spPr>
            <a:xfrm>
              <a:off x="420423" y="2311493"/>
              <a:ext cx="1054767" cy="400110"/>
            </a:xfrm>
            <a:prstGeom prst="rect">
              <a:avLst/>
            </a:prstGeom>
            <a:grpFill/>
          </p:spPr>
          <p:txBody>
            <a:bodyPr wrap="square" rtlCol="0">
              <a:spAutoFit/>
            </a:bodyPr>
            <a:lstStyle/>
            <a:p>
              <a:r>
                <a:rPr lang="zh-CN" altLang="en-US" sz="2000" dirty="0">
                  <a:solidFill>
                    <a:schemeClr val="bg1"/>
                  </a:solidFill>
                </a:rPr>
                <a:t>方差定义</a:t>
              </a:r>
            </a:p>
          </p:txBody>
        </p:sp>
      </p:grpSp>
      <p:sp>
        <p:nvSpPr>
          <p:cNvPr id="23" name="文本框 22">
            <a:extLst>
              <a:ext uri="{FF2B5EF4-FFF2-40B4-BE49-F238E27FC236}">
                <a16:creationId xmlns:a16="http://schemas.microsoft.com/office/drawing/2014/main" id="{A77E3B53-FF4B-4303-B53A-EA491504F63A}"/>
              </a:ext>
            </a:extLst>
          </p:cNvPr>
          <p:cNvSpPr txBox="1"/>
          <p:nvPr/>
        </p:nvSpPr>
        <p:spPr>
          <a:xfrm>
            <a:off x="551662" y="3051683"/>
            <a:ext cx="8667777" cy="646331"/>
          </a:xfrm>
          <a:prstGeom prst="rect">
            <a:avLst/>
          </a:prstGeom>
          <a:noFill/>
        </p:spPr>
        <p:txBody>
          <a:bodyPr wrap="square" rtlCol="0">
            <a:spAutoFit/>
          </a:bodyPr>
          <a:lstStyle/>
          <a:p>
            <a:r>
              <a:rPr lang="zh-CN" altLang="en-US" dirty="0"/>
              <a:t>则上面的</a:t>
            </a:r>
            <a:r>
              <a:rPr lang="zh-CN" altLang="en-US" b="1" dirty="0"/>
              <a:t>问题转换</a:t>
            </a:r>
            <a:r>
              <a:rPr lang="zh-CN" altLang="en-US" dirty="0"/>
              <a:t>为：</a:t>
            </a:r>
            <a:endParaRPr lang="en-US" altLang="zh-CN" dirty="0"/>
          </a:p>
          <a:p>
            <a:r>
              <a:rPr lang="en-US" altLang="zh-CN" dirty="0"/>
              <a:t>	</a:t>
            </a:r>
            <a:r>
              <a:rPr lang="zh-CN" altLang="en-US" dirty="0"/>
              <a:t>寻找一个一维基，使得所有数据变换为这个基上的坐标表示后，方差值最大</a:t>
            </a:r>
          </a:p>
        </p:txBody>
      </p:sp>
      <p:sp>
        <p:nvSpPr>
          <p:cNvPr id="24" name="文本框 23">
            <a:extLst>
              <a:ext uri="{FF2B5EF4-FFF2-40B4-BE49-F238E27FC236}">
                <a16:creationId xmlns:a16="http://schemas.microsoft.com/office/drawing/2014/main" id="{58BFCC07-3AF0-48CE-9E49-53D53E67A7DD}"/>
              </a:ext>
            </a:extLst>
          </p:cNvPr>
          <p:cNvSpPr txBox="1"/>
          <p:nvPr/>
        </p:nvSpPr>
        <p:spPr>
          <a:xfrm>
            <a:off x="628259" y="4162033"/>
            <a:ext cx="8870304" cy="2308324"/>
          </a:xfrm>
          <a:prstGeom prst="rect">
            <a:avLst/>
          </a:prstGeom>
          <a:noFill/>
        </p:spPr>
        <p:txBody>
          <a:bodyPr wrap="square" rtlCol="0">
            <a:spAutoFit/>
          </a:bodyPr>
          <a:lstStyle/>
          <a:p>
            <a:r>
              <a:rPr lang="zh-CN" altLang="en-US" dirty="0"/>
              <a:t>二维        </a:t>
            </a:r>
            <a:r>
              <a:rPr lang="zh-CN" altLang="en-US" dirty="0">
                <a:sym typeface="Wingdings" panose="05000000000000000000" pitchFamily="2" charset="2"/>
              </a:rPr>
              <a:t>一维：</a:t>
            </a:r>
            <a:endParaRPr lang="en-US" altLang="zh-CN" dirty="0">
              <a:sym typeface="Wingdings" panose="05000000000000000000" pitchFamily="2" charset="2"/>
            </a:endParaRPr>
          </a:p>
          <a:p>
            <a:r>
              <a:rPr lang="zh-CN" altLang="en-US" dirty="0">
                <a:sym typeface="Wingdings" panose="05000000000000000000" pitchFamily="2" charset="2"/>
              </a:rPr>
              <a:t> </a:t>
            </a:r>
            <a:r>
              <a:rPr lang="en-US" altLang="zh-CN" dirty="0">
                <a:sym typeface="Wingdings" panose="05000000000000000000" pitchFamily="2" charset="2"/>
              </a:rPr>
              <a:t>	</a:t>
            </a:r>
            <a:r>
              <a:rPr lang="zh-CN" altLang="en-US" dirty="0">
                <a:sym typeface="Wingdings" panose="05000000000000000000" pitchFamily="2" charset="2"/>
              </a:rPr>
              <a:t>选择方差最大的方向</a:t>
            </a:r>
            <a:endParaRPr lang="en-US" altLang="zh-CN" dirty="0">
              <a:sym typeface="Wingdings" panose="05000000000000000000" pitchFamily="2" charset="2"/>
            </a:endParaRPr>
          </a:p>
          <a:p>
            <a:endParaRPr lang="en-US" altLang="zh-CN" dirty="0"/>
          </a:p>
          <a:p>
            <a:r>
              <a:rPr lang="zh-CN" altLang="en-US" dirty="0"/>
              <a:t>三维         二维：</a:t>
            </a:r>
            <a:endParaRPr lang="en-US" altLang="zh-CN" dirty="0"/>
          </a:p>
          <a:p>
            <a:r>
              <a:rPr lang="en-US" altLang="zh-CN" dirty="0"/>
              <a:t>	</a:t>
            </a:r>
            <a:r>
              <a:rPr lang="zh-CN" altLang="en-US" dirty="0"/>
              <a:t>第一个方向，选择方差最大的方向</a:t>
            </a:r>
            <a:endParaRPr lang="en-US" altLang="zh-CN" dirty="0"/>
          </a:p>
          <a:p>
            <a:r>
              <a:rPr lang="zh-CN" altLang="en-US" dirty="0"/>
              <a:t>         第二个方向，若仍选方差最大的方向，几乎和第一个方向相同</a:t>
            </a:r>
            <a:endParaRPr lang="en-US" altLang="zh-CN" dirty="0"/>
          </a:p>
          <a:p>
            <a:endParaRPr lang="en-US" altLang="zh-CN" dirty="0"/>
          </a:p>
          <a:p>
            <a:r>
              <a:rPr lang="zh-CN" altLang="en-US" dirty="0"/>
              <a:t>直观上讲，若让两个字段尽可能表示更多的原始信息，则不希望它们之间存在相关性。</a:t>
            </a:r>
            <a:endParaRPr lang="en-US" altLang="zh-CN" dirty="0"/>
          </a:p>
        </p:txBody>
      </p:sp>
      <p:cxnSp>
        <p:nvCxnSpPr>
          <p:cNvPr id="25" name="直接箭头连接符 24">
            <a:extLst>
              <a:ext uri="{FF2B5EF4-FFF2-40B4-BE49-F238E27FC236}">
                <a16:creationId xmlns:a16="http://schemas.microsoft.com/office/drawing/2014/main" id="{4AF2C83C-AD2C-4C70-A794-308A413D2A2B}"/>
              </a:ext>
            </a:extLst>
          </p:cNvPr>
          <p:cNvCxnSpPr/>
          <p:nvPr/>
        </p:nvCxnSpPr>
        <p:spPr>
          <a:xfrm>
            <a:off x="1160106" y="4367307"/>
            <a:ext cx="4198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420860FE-4681-437B-B7FC-42B47489827A}"/>
              </a:ext>
            </a:extLst>
          </p:cNvPr>
          <p:cNvCxnSpPr/>
          <p:nvPr/>
        </p:nvCxnSpPr>
        <p:spPr>
          <a:xfrm>
            <a:off x="1233405" y="5169159"/>
            <a:ext cx="4198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17209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par>
                                <p:cTn id="18" presetID="16" presetClass="entr" presetSubtype="21"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arn(inVertical)">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barn(inVertical)">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1000"/>
                                        <p:tgtEl>
                                          <p:spTgt spid="25"/>
                                        </p:tgtEl>
                                      </p:cBhvr>
                                    </p:animEffect>
                                    <p:anim calcmode="lin" valueType="num">
                                      <p:cBhvr>
                                        <p:cTn id="31" dur="1000" fill="hold"/>
                                        <p:tgtEl>
                                          <p:spTgt spid="25"/>
                                        </p:tgtEl>
                                        <p:attrNameLst>
                                          <p:attrName>ppt_x</p:attrName>
                                        </p:attrNameLst>
                                      </p:cBhvr>
                                      <p:tavLst>
                                        <p:tav tm="0">
                                          <p:val>
                                            <p:strVal val="#ppt_x"/>
                                          </p:val>
                                        </p:tav>
                                        <p:tav tm="100000">
                                          <p:val>
                                            <p:strVal val="#ppt_x"/>
                                          </p:val>
                                        </p:tav>
                                      </p:tavLst>
                                    </p:anim>
                                    <p:anim calcmode="lin" valueType="num">
                                      <p:cBhvr>
                                        <p:cTn id="32" dur="1000" fill="hold"/>
                                        <p:tgtEl>
                                          <p:spTgt spid="25"/>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1000"/>
                                        <p:tgtEl>
                                          <p:spTgt spid="24"/>
                                        </p:tgtEl>
                                      </p:cBhvr>
                                    </p:animEffect>
                                    <p:anim calcmode="lin" valueType="num">
                                      <p:cBhvr>
                                        <p:cTn id="36" dur="1000" fill="hold"/>
                                        <p:tgtEl>
                                          <p:spTgt spid="24"/>
                                        </p:tgtEl>
                                        <p:attrNameLst>
                                          <p:attrName>ppt_x</p:attrName>
                                        </p:attrNameLst>
                                      </p:cBhvr>
                                      <p:tavLst>
                                        <p:tav tm="0">
                                          <p:val>
                                            <p:strVal val="#ppt_x"/>
                                          </p:val>
                                        </p:tav>
                                        <p:tav tm="100000">
                                          <p:val>
                                            <p:strVal val="#ppt_x"/>
                                          </p:val>
                                        </p:tav>
                                      </p:tavLst>
                                    </p:anim>
                                    <p:anim calcmode="lin" valueType="num">
                                      <p:cBhvr>
                                        <p:cTn id="37" dur="1000" fill="hold"/>
                                        <p:tgtEl>
                                          <p:spTgt spid="24"/>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1000"/>
                                        <p:tgtEl>
                                          <p:spTgt spid="26"/>
                                        </p:tgtEl>
                                      </p:cBhvr>
                                    </p:animEffect>
                                    <p:anim calcmode="lin" valueType="num">
                                      <p:cBhvr>
                                        <p:cTn id="41" dur="1000" fill="hold"/>
                                        <p:tgtEl>
                                          <p:spTgt spid="26"/>
                                        </p:tgtEl>
                                        <p:attrNameLst>
                                          <p:attrName>ppt_x</p:attrName>
                                        </p:attrNameLst>
                                      </p:cBhvr>
                                      <p:tavLst>
                                        <p:tav tm="0">
                                          <p:val>
                                            <p:strVal val="#ppt_x"/>
                                          </p:val>
                                        </p:tav>
                                        <p:tav tm="100000">
                                          <p:val>
                                            <p:strVal val="#ppt_x"/>
                                          </p:val>
                                        </p:tav>
                                      </p:tavLst>
                                    </p:anim>
                                    <p:anim calcmode="lin" valueType="num">
                                      <p:cBhvr>
                                        <p:cTn id="4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3"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2A118DCB-1874-406A-8FE7-27E2E066AF14}"/>
              </a:ext>
            </a:extLst>
          </p:cNvPr>
          <p:cNvSpPr/>
          <p:nvPr/>
        </p:nvSpPr>
        <p:spPr>
          <a:xfrm>
            <a:off x="1" y="0"/>
            <a:ext cx="12192000" cy="769441"/>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4350CED-011A-4C4F-8DC3-58B5015B28D2}"/>
              </a:ext>
            </a:extLst>
          </p:cNvPr>
          <p:cNvSpPr txBox="1"/>
          <p:nvPr/>
        </p:nvSpPr>
        <p:spPr>
          <a:xfrm>
            <a:off x="274320" y="153887"/>
            <a:ext cx="6933332" cy="584775"/>
          </a:xfrm>
          <a:prstGeom prst="rect">
            <a:avLst/>
          </a:prstGeom>
          <a:noFill/>
        </p:spPr>
        <p:txBody>
          <a:bodyPr wrap="square" rtlCol="0">
            <a:spAutoFit/>
          </a:bodyPr>
          <a:lstStyle/>
          <a:p>
            <a:r>
              <a:rPr lang="en-US" altLang="zh-CN" sz="3200" b="1" dirty="0">
                <a:solidFill>
                  <a:schemeClr val="bg1"/>
                </a:solidFill>
              </a:rPr>
              <a:t>2.3 </a:t>
            </a:r>
            <a:r>
              <a:rPr lang="zh-CN" altLang="en-US" sz="3200" b="1" dirty="0">
                <a:solidFill>
                  <a:schemeClr val="bg1"/>
                </a:solidFill>
              </a:rPr>
              <a:t>协方差矩阵及优化目标</a:t>
            </a:r>
            <a:r>
              <a:rPr lang="en-US" altLang="zh-CN" sz="3200" b="1" dirty="0">
                <a:solidFill>
                  <a:schemeClr val="bg1"/>
                </a:solidFill>
              </a:rPr>
              <a:t>------</a:t>
            </a:r>
            <a:r>
              <a:rPr lang="zh-CN" altLang="en-US" sz="3200" b="1" dirty="0">
                <a:solidFill>
                  <a:schemeClr val="bg1"/>
                </a:solidFill>
              </a:rPr>
              <a:t>协方差</a:t>
            </a:r>
          </a:p>
        </p:txBody>
      </p:sp>
      <p:pic>
        <p:nvPicPr>
          <p:cNvPr id="3" name="图片 2">
            <a:extLst>
              <a:ext uri="{FF2B5EF4-FFF2-40B4-BE49-F238E27FC236}">
                <a16:creationId xmlns:a16="http://schemas.microsoft.com/office/drawing/2014/main" id="{3218D869-DAD4-4662-8B23-911837E6D3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037" y="1453660"/>
            <a:ext cx="2354784" cy="723963"/>
          </a:xfrm>
          <a:prstGeom prst="rect">
            <a:avLst/>
          </a:prstGeom>
        </p:spPr>
      </p:pic>
      <p:sp>
        <p:nvSpPr>
          <p:cNvPr id="15" name="文本框 14">
            <a:extLst>
              <a:ext uri="{FF2B5EF4-FFF2-40B4-BE49-F238E27FC236}">
                <a16:creationId xmlns:a16="http://schemas.microsoft.com/office/drawing/2014/main" id="{645C7ACF-8FEF-40FE-B1E0-C92CB7E1B7D4}"/>
              </a:ext>
            </a:extLst>
          </p:cNvPr>
          <p:cNvSpPr txBox="1"/>
          <p:nvPr/>
        </p:nvSpPr>
        <p:spPr>
          <a:xfrm>
            <a:off x="1654549" y="2998445"/>
            <a:ext cx="7106896" cy="369332"/>
          </a:xfrm>
          <a:prstGeom prst="rect">
            <a:avLst/>
          </a:prstGeom>
          <a:noFill/>
        </p:spPr>
        <p:txBody>
          <a:bodyPr wrap="square" rtlCol="0">
            <a:spAutoFit/>
          </a:bodyPr>
          <a:lstStyle/>
          <a:p>
            <a:r>
              <a:rPr lang="en-US" altLang="zh-CN" dirty="0" err="1"/>
              <a:t>Cov</a:t>
            </a:r>
            <a:r>
              <a:rPr lang="en-US" altLang="zh-CN" dirty="0"/>
              <a:t>(</a:t>
            </a:r>
            <a:r>
              <a:rPr lang="en-US" altLang="zh-CN" dirty="0" err="1"/>
              <a:t>a,b</a:t>
            </a:r>
            <a:r>
              <a:rPr lang="en-US" altLang="zh-CN" dirty="0"/>
              <a:t>)=0,</a:t>
            </a:r>
            <a:r>
              <a:rPr lang="zh-CN" altLang="en-US" dirty="0"/>
              <a:t>则两个字段完全独立不相关，表示两个字段没有重复信息</a:t>
            </a:r>
          </a:p>
        </p:txBody>
      </p:sp>
      <p:grpSp>
        <p:nvGrpSpPr>
          <p:cNvPr id="17" name="组合 16">
            <a:extLst>
              <a:ext uri="{FF2B5EF4-FFF2-40B4-BE49-F238E27FC236}">
                <a16:creationId xmlns:a16="http://schemas.microsoft.com/office/drawing/2014/main" id="{C6211798-004E-41B3-97F2-47AE05A77D5A}"/>
              </a:ext>
            </a:extLst>
          </p:cNvPr>
          <p:cNvGrpSpPr/>
          <p:nvPr/>
        </p:nvGrpSpPr>
        <p:grpSpPr>
          <a:xfrm>
            <a:off x="274320" y="1025846"/>
            <a:ext cx="1752752" cy="496887"/>
            <a:chOff x="310679" y="2287694"/>
            <a:chExt cx="1525588" cy="496887"/>
          </a:xfrm>
          <a:solidFill>
            <a:schemeClr val="accent5">
              <a:lumMod val="60000"/>
              <a:lumOff val="40000"/>
            </a:schemeClr>
          </a:solidFill>
        </p:grpSpPr>
        <p:sp>
          <p:nvSpPr>
            <p:cNvPr id="18" name="任意多边形 51">
              <a:extLst>
                <a:ext uri="{FF2B5EF4-FFF2-40B4-BE49-F238E27FC236}">
                  <a16:creationId xmlns:a16="http://schemas.microsoft.com/office/drawing/2014/main" id="{E903B9DA-BCAF-4656-9F7C-9487C2820C21}"/>
                </a:ext>
              </a:extLst>
            </p:cNvPr>
            <p:cNvSpPr>
              <a:spLocks noChangeArrowheads="1"/>
            </p:cNvSpPr>
            <p:nvPr/>
          </p:nvSpPr>
          <p:spPr bwMode="auto">
            <a:xfrm>
              <a:off x="310679" y="2287694"/>
              <a:ext cx="1525588" cy="496887"/>
            </a:xfrm>
            <a:custGeom>
              <a:avLst/>
              <a:gdLst>
                <a:gd name="T0" fmla="*/ 1174187 w 1526224"/>
                <a:gd name="T1" fmla="*/ 0 h 678544"/>
                <a:gd name="T2" fmla="*/ 1524317 w 1526224"/>
                <a:gd name="T3" fmla="*/ 133226 h 678544"/>
                <a:gd name="T4" fmla="*/ 1174187 w 1526224"/>
                <a:gd name="T5" fmla="*/ 266450 h 678544"/>
                <a:gd name="T6" fmla="*/ 0 w 1526224"/>
                <a:gd name="T7" fmla="*/ 266450 h 678544"/>
                <a:gd name="T8" fmla="*/ 0 w 1526224"/>
                <a:gd name="T9" fmla="*/ 1 h 678544"/>
                <a:gd name="T10" fmla="*/ 1174177 w 1526224"/>
                <a:gd name="T11" fmla="*/ 1 h 678544"/>
                <a:gd name="T12" fmla="*/ 0 60000 65536"/>
                <a:gd name="T13" fmla="*/ 0 60000 65536"/>
                <a:gd name="T14" fmla="*/ 0 60000 65536"/>
                <a:gd name="T15" fmla="*/ 0 60000 65536"/>
                <a:gd name="T16" fmla="*/ 0 60000 65536"/>
                <a:gd name="T17" fmla="*/ 0 60000 65536"/>
                <a:gd name="T18" fmla="*/ 0 w 1526224"/>
                <a:gd name="T19" fmla="*/ 0 h 678544"/>
                <a:gd name="T20" fmla="*/ 1526224 w 1526224"/>
                <a:gd name="T21" fmla="*/ 678544 h 678544"/>
              </a:gdLst>
              <a:ahLst/>
              <a:cxnLst>
                <a:cxn ang="T12">
                  <a:pos x="T0" y="T1"/>
                </a:cxn>
                <a:cxn ang="T13">
                  <a:pos x="T2" y="T3"/>
                </a:cxn>
                <a:cxn ang="T14">
                  <a:pos x="T4" y="T5"/>
                </a:cxn>
                <a:cxn ang="T15">
                  <a:pos x="T6" y="T7"/>
                </a:cxn>
                <a:cxn ang="T16">
                  <a:pos x="T8" y="T9"/>
                </a:cxn>
                <a:cxn ang="T17">
                  <a:pos x="T10" y="T11"/>
                </a:cxn>
              </a:cxnLst>
              <a:rect l="T18" t="T19" r="T20" b="T21"/>
              <a:pathLst>
                <a:path w="1526224" h="678544">
                  <a:moveTo>
                    <a:pt x="1175657" y="0"/>
                  </a:moveTo>
                  <a:cubicBezTo>
                    <a:pt x="1369270" y="0"/>
                    <a:pt x="1526224" y="151897"/>
                    <a:pt x="1526224" y="339272"/>
                  </a:cubicBezTo>
                  <a:cubicBezTo>
                    <a:pt x="1526224" y="526647"/>
                    <a:pt x="1369270" y="678544"/>
                    <a:pt x="1175657" y="678544"/>
                  </a:cubicBezTo>
                  <a:lnTo>
                    <a:pt x="0" y="678544"/>
                  </a:lnTo>
                  <a:lnTo>
                    <a:pt x="0" y="1"/>
                  </a:lnTo>
                  <a:lnTo>
                    <a:pt x="1175647" y="1"/>
                  </a:lnTo>
                  <a:lnTo>
                    <a:pt x="1175657" y="0"/>
                  </a:lnTo>
                  <a:close/>
                </a:path>
              </a:pathLst>
            </a:custGeom>
            <a:grpFill/>
            <a:ln>
              <a:noFill/>
            </a:ln>
          </p:spPr>
          <p:txBody>
            <a:bodyPr anchor="ctr"/>
            <a:lstStyle/>
            <a:p>
              <a:endParaRPr lang="zh-CN" altLang="en-US" dirty="0"/>
            </a:p>
          </p:txBody>
        </p:sp>
        <p:sp>
          <p:nvSpPr>
            <p:cNvPr id="19" name="文本框 18">
              <a:extLst>
                <a:ext uri="{FF2B5EF4-FFF2-40B4-BE49-F238E27FC236}">
                  <a16:creationId xmlns:a16="http://schemas.microsoft.com/office/drawing/2014/main" id="{56FAC677-9138-40EA-B153-F8F02270BE5B}"/>
                </a:ext>
              </a:extLst>
            </p:cNvPr>
            <p:cNvSpPr txBox="1"/>
            <p:nvPr/>
          </p:nvSpPr>
          <p:spPr>
            <a:xfrm>
              <a:off x="366047" y="2328554"/>
              <a:ext cx="1306609" cy="400110"/>
            </a:xfrm>
            <a:prstGeom prst="rect">
              <a:avLst/>
            </a:prstGeom>
            <a:grpFill/>
          </p:spPr>
          <p:txBody>
            <a:bodyPr wrap="square" rtlCol="0">
              <a:spAutoFit/>
            </a:bodyPr>
            <a:lstStyle/>
            <a:p>
              <a:r>
                <a:rPr lang="zh-CN" altLang="en-US" sz="2000" dirty="0">
                  <a:solidFill>
                    <a:schemeClr val="bg1"/>
                  </a:solidFill>
                </a:rPr>
                <a:t>协方差定义</a:t>
              </a:r>
            </a:p>
          </p:txBody>
        </p:sp>
      </p:grpSp>
      <p:grpSp>
        <p:nvGrpSpPr>
          <p:cNvPr id="20" name="组合 19">
            <a:extLst>
              <a:ext uri="{FF2B5EF4-FFF2-40B4-BE49-F238E27FC236}">
                <a16:creationId xmlns:a16="http://schemas.microsoft.com/office/drawing/2014/main" id="{613CB172-9CEB-4E07-A037-DB48EFEB5599}"/>
              </a:ext>
            </a:extLst>
          </p:cNvPr>
          <p:cNvGrpSpPr/>
          <p:nvPr/>
        </p:nvGrpSpPr>
        <p:grpSpPr>
          <a:xfrm>
            <a:off x="274320" y="2297023"/>
            <a:ext cx="1752752" cy="496887"/>
            <a:chOff x="310679" y="2287694"/>
            <a:chExt cx="1525588" cy="496887"/>
          </a:xfrm>
          <a:solidFill>
            <a:schemeClr val="accent2">
              <a:lumMod val="75000"/>
            </a:schemeClr>
          </a:solidFill>
        </p:grpSpPr>
        <p:sp>
          <p:nvSpPr>
            <p:cNvPr id="21" name="任意多边形 51">
              <a:extLst>
                <a:ext uri="{FF2B5EF4-FFF2-40B4-BE49-F238E27FC236}">
                  <a16:creationId xmlns:a16="http://schemas.microsoft.com/office/drawing/2014/main" id="{8668D730-B983-4808-BA50-4FDE9659A1B9}"/>
                </a:ext>
              </a:extLst>
            </p:cNvPr>
            <p:cNvSpPr>
              <a:spLocks noChangeArrowheads="1"/>
            </p:cNvSpPr>
            <p:nvPr/>
          </p:nvSpPr>
          <p:spPr bwMode="auto">
            <a:xfrm>
              <a:off x="310679" y="2287694"/>
              <a:ext cx="1525588" cy="496887"/>
            </a:xfrm>
            <a:custGeom>
              <a:avLst/>
              <a:gdLst>
                <a:gd name="T0" fmla="*/ 1174187 w 1526224"/>
                <a:gd name="T1" fmla="*/ 0 h 678544"/>
                <a:gd name="T2" fmla="*/ 1524317 w 1526224"/>
                <a:gd name="T3" fmla="*/ 133226 h 678544"/>
                <a:gd name="T4" fmla="*/ 1174187 w 1526224"/>
                <a:gd name="T5" fmla="*/ 266450 h 678544"/>
                <a:gd name="T6" fmla="*/ 0 w 1526224"/>
                <a:gd name="T7" fmla="*/ 266450 h 678544"/>
                <a:gd name="T8" fmla="*/ 0 w 1526224"/>
                <a:gd name="T9" fmla="*/ 1 h 678544"/>
                <a:gd name="T10" fmla="*/ 1174177 w 1526224"/>
                <a:gd name="T11" fmla="*/ 1 h 678544"/>
                <a:gd name="T12" fmla="*/ 0 60000 65536"/>
                <a:gd name="T13" fmla="*/ 0 60000 65536"/>
                <a:gd name="T14" fmla="*/ 0 60000 65536"/>
                <a:gd name="T15" fmla="*/ 0 60000 65536"/>
                <a:gd name="T16" fmla="*/ 0 60000 65536"/>
                <a:gd name="T17" fmla="*/ 0 60000 65536"/>
                <a:gd name="T18" fmla="*/ 0 w 1526224"/>
                <a:gd name="T19" fmla="*/ 0 h 678544"/>
                <a:gd name="T20" fmla="*/ 1526224 w 1526224"/>
                <a:gd name="T21" fmla="*/ 678544 h 678544"/>
              </a:gdLst>
              <a:ahLst/>
              <a:cxnLst>
                <a:cxn ang="T12">
                  <a:pos x="T0" y="T1"/>
                </a:cxn>
                <a:cxn ang="T13">
                  <a:pos x="T2" y="T3"/>
                </a:cxn>
                <a:cxn ang="T14">
                  <a:pos x="T4" y="T5"/>
                </a:cxn>
                <a:cxn ang="T15">
                  <a:pos x="T6" y="T7"/>
                </a:cxn>
                <a:cxn ang="T16">
                  <a:pos x="T8" y="T9"/>
                </a:cxn>
                <a:cxn ang="T17">
                  <a:pos x="T10" y="T11"/>
                </a:cxn>
              </a:cxnLst>
              <a:rect l="T18" t="T19" r="T20" b="T21"/>
              <a:pathLst>
                <a:path w="1526224" h="678544">
                  <a:moveTo>
                    <a:pt x="1175657" y="0"/>
                  </a:moveTo>
                  <a:cubicBezTo>
                    <a:pt x="1369270" y="0"/>
                    <a:pt x="1526224" y="151897"/>
                    <a:pt x="1526224" y="339272"/>
                  </a:cubicBezTo>
                  <a:cubicBezTo>
                    <a:pt x="1526224" y="526647"/>
                    <a:pt x="1369270" y="678544"/>
                    <a:pt x="1175657" y="678544"/>
                  </a:cubicBezTo>
                  <a:lnTo>
                    <a:pt x="0" y="678544"/>
                  </a:lnTo>
                  <a:lnTo>
                    <a:pt x="0" y="1"/>
                  </a:lnTo>
                  <a:lnTo>
                    <a:pt x="1175647" y="1"/>
                  </a:lnTo>
                  <a:lnTo>
                    <a:pt x="1175657" y="0"/>
                  </a:lnTo>
                  <a:close/>
                </a:path>
              </a:pathLst>
            </a:custGeom>
            <a:grpFill/>
            <a:ln>
              <a:noFill/>
            </a:ln>
          </p:spPr>
          <p:txBody>
            <a:bodyPr anchor="ctr"/>
            <a:lstStyle/>
            <a:p>
              <a:endParaRPr lang="zh-CN" altLang="en-US" dirty="0"/>
            </a:p>
          </p:txBody>
        </p:sp>
        <p:sp>
          <p:nvSpPr>
            <p:cNvPr id="22" name="文本框 21">
              <a:extLst>
                <a:ext uri="{FF2B5EF4-FFF2-40B4-BE49-F238E27FC236}">
                  <a16:creationId xmlns:a16="http://schemas.microsoft.com/office/drawing/2014/main" id="{1A2EB06A-C6A3-4A62-949A-394859459DA7}"/>
                </a:ext>
              </a:extLst>
            </p:cNvPr>
            <p:cNvSpPr txBox="1"/>
            <p:nvPr/>
          </p:nvSpPr>
          <p:spPr>
            <a:xfrm>
              <a:off x="366047" y="2328554"/>
              <a:ext cx="1306609" cy="400110"/>
            </a:xfrm>
            <a:prstGeom prst="rect">
              <a:avLst/>
            </a:prstGeom>
            <a:grpFill/>
          </p:spPr>
          <p:txBody>
            <a:bodyPr wrap="square" rtlCol="0">
              <a:spAutoFit/>
            </a:bodyPr>
            <a:lstStyle/>
            <a:p>
              <a:r>
                <a:rPr lang="zh-CN" altLang="en-US" sz="2000" dirty="0">
                  <a:solidFill>
                    <a:schemeClr val="bg1"/>
                  </a:solidFill>
                </a:rPr>
                <a:t>协方差意义</a:t>
              </a:r>
            </a:p>
          </p:txBody>
        </p:sp>
      </p:grpSp>
      <p:grpSp>
        <p:nvGrpSpPr>
          <p:cNvPr id="23" name="组合 22">
            <a:extLst>
              <a:ext uri="{FF2B5EF4-FFF2-40B4-BE49-F238E27FC236}">
                <a16:creationId xmlns:a16="http://schemas.microsoft.com/office/drawing/2014/main" id="{4DD07730-564A-4A8A-BA50-08AE26237C1C}"/>
              </a:ext>
            </a:extLst>
          </p:cNvPr>
          <p:cNvGrpSpPr/>
          <p:nvPr/>
        </p:nvGrpSpPr>
        <p:grpSpPr>
          <a:xfrm>
            <a:off x="274320" y="3637647"/>
            <a:ext cx="2944750" cy="496887"/>
            <a:chOff x="310679" y="2287694"/>
            <a:chExt cx="1525588" cy="496887"/>
          </a:xfrm>
          <a:solidFill>
            <a:schemeClr val="accent6">
              <a:lumMod val="75000"/>
            </a:schemeClr>
          </a:solidFill>
        </p:grpSpPr>
        <p:sp>
          <p:nvSpPr>
            <p:cNvPr id="24" name="任意多边形 51">
              <a:extLst>
                <a:ext uri="{FF2B5EF4-FFF2-40B4-BE49-F238E27FC236}">
                  <a16:creationId xmlns:a16="http://schemas.microsoft.com/office/drawing/2014/main" id="{0C8EC34A-BF62-47D6-8F04-6ABD884CC37B}"/>
                </a:ext>
              </a:extLst>
            </p:cNvPr>
            <p:cNvSpPr>
              <a:spLocks noChangeArrowheads="1"/>
            </p:cNvSpPr>
            <p:nvPr/>
          </p:nvSpPr>
          <p:spPr bwMode="auto">
            <a:xfrm>
              <a:off x="310679" y="2287694"/>
              <a:ext cx="1525588" cy="496887"/>
            </a:xfrm>
            <a:custGeom>
              <a:avLst/>
              <a:gdLst>
                <a:gd name="T0" fmla="*/ 1174187 w 1526224"/>
                <a:gd name="T1" fmla="*/ 0 h 678544"/>
                <a:gd name="T2" fmla="*/ 1524317 w 1526224"/>
                <a:gd name="T3" fmla="*/ 133226 h 678544"/>
                <a:gd name="T4" fmla="*/ 1174187 w 1526224"/>
                <a:gd name="T5" fmla="*/ 266450 h 678544"/>
                <a:gd name="T6" fmla="*/ 0 w 1526224"/>
                <a:gd name="T7" fmla="*/ 266450 h 678544"/>
                <a:gd name="T8" fmla="*/ 0 w 1526224"/>
                <a:gd name="T9" fmla="*/ 1 h 678544"/>
                <a:gd name="T10" fmla="*/ 1174177 w 1526224"/>
                <a:gd name="T11" fmla="*/ 1 h 678544"/>
                <a:gd name="T12" fmla="*/ 0 60000 65536"/>
                <a:gd name="T13" fmla="*/ 0 60000 65536"/>
                <a:gd name="T14" fmla="*/ 0 60000 65536"/>
                <a:gd name="T15" fmla="*/ 0 60000 65536"/>
                <a:gd name="T16" fmla="*/ 0 60000 65536"/>
                <a:gd name="T17" fmla="*/ 0 60000 65536"/>
                <a:gd name="T18" fmla="*/ 0 w 1526224"/>
                <a:gd name="T19" fmla="*/ 0 h 678544"/>
                <a:gd name="T20" fmla="*/ 1526224 w 1526224"/>
                <a:gd name="T21" fmla="*/ 678544 h 678544"/>
              </a:gdLst>
              <a:ahLst/>
              <a:cxnLst>
                <a:cxn ang="T12">
                  <a:pos x="T0" y="T1"/>
                </a:cxn>
                <a:cxn ang="T13">
                  <a:pos x="T2" y="T3"/>
                </a:cxn>
                <a:cxn ang="T14">
                  <a:pos x="T4" y="T5"/>
                </a:cxn>
                <a:cxn ang="T15">
                  <a:pos x="T6" y="T7"/>
                </a:cxn>
                <a:cxn ang="T16">
                  <a:pos x="T8" y="T9"/>
                </a:cxn>
                <a:cxn ang="T17">
                  <a:pos x="T10" y="T11"/>
                </a:cxn>
              </a:cxnLst>
              <a:rect l="T18" t="T19" r="T20" b="T21"/>
              <a:pathLst>
                <a:path w="1526224" h="678544">
                  <a:moveTo>
                    <a:pt x="1175657" y="0"/>
                  </a:moveTo>
                  <a:cubicBezTo>
                    <a:pt x="1369270" y="0"/>
                    <a:pt x="1526224" y="151897"/>
                    <a:pt x="1526224" y="339272"/>
                  </a:cubicBezTo>
                  <a:cubicBezTo>
                    <a:pt x="1526224" y="526647"/>
                    <a:pt x="1369270" y="678544"/>
                    <a:pt x="1175657" y="678544"/>
                  </a:cubicBezTo>
                  <a:lnTo>
                    <a:pt x="0" y="678544"/>
                  </a:lnTo>
                  <a:lnTo>
                    <a:pt x="0" y="1"/>
                  </a:lnTo>
                  <a:lnTo>
                    <a:pt x="1175647" y="1"/>
                  </a:lnTo>
                  <a:lnTo>
                    <a:pt x="1175657" y="0"/>
                  </a:lnTo>
                  <a:close/>
                </a:path>
              </a:pathLst>
            </a:custGeom>
            <a:grpFill/>
            <a:ln>
              <a:noFill/>
            </a:ln>
          </p:spPr>
          <p:txBody>
            <a:bodyPr anchor="ctr"/>
            <a:lstStyle/>
            <a:p>
              <a:endParaRPr lang="zh-CN" altLang="en-US" dirty="0"/>
            </a:p>
          </p:txBody>
        </p:sp>
        <p:sp>
          <p:nvSpPr>
            <p:cNvPr id="25" name="文本框 24">
              <a:extLst>
                <a:ext uri="{FF2B5EF4-FFF2-40B4-BE49-F238E27FC236}">
                  <a16:creationId xmlns:a16="http://schemas.microsoft.com/office/drawing/2014/main" id="{CEEFDCE2-BF82-44C3-8C0E-8ECA0F3B0627}"/>
                </a:ext>
              </a:extLst>
            </p:cNvPr>
            <p:cNvSpPr txBox="1"/>
            <p:nvPr/>
          </p:nvSpPr>
          <p:spPr>
            <a:xfrm>
              <a:off x="366047" y="2328554"/>
              <a:ext cx="1184716" cy="400110"/>
            </a:xfrm>
            <a:prstGeom prst="rect">
              <a:avLst/>
            </a:prstGeom>
            <a:grpFill/>
          </p:spPr>
          <p:txBody>
            <a:bodyPr wrap="square" rtlCol="0">
              <a:spAutoFit/>
            </a:bodyPr>
            <a:lstStyle/>
            <a:p>
              <a:r>
                <a:rPr lang="zh-CN" altLang="en-US" sz="2000" dirty="0">
                  <a:solidFill>
                    <a:schemeClr val="bg1"/>
                  </a:solidFill>
                </a:rPr>
                <a:t>降维问题优化目标</a:t>
              </a:r>
            </a:p>
          </p:txBody>
        </p:sp>
      </p:grpSp>
      <p:sp>
        <p:nvSpPr>
          <p:cNvPr id="26" name="文本框 25">
            <a:extLst>
              <a:ext uri="{FF2B5EF4-FFF2-40B4-BE49-F238E27FC236}">
                <a16:creationId xmlns:a16="http://schemas.microsoft.com/office/drawing/2014/main" id="{67ED74FF-831E-4163-B741-37474E1AD32E}"/>
              </a:ext>
            </a:extLst>
          </p:cNvPr>
          <p:cNvSpPr txBox="1"/>
          <p:nvPr/>
        </p:nvSpPr>
        <p:spPr>
          <a:xfrm>
            <a:off x="1839097" y="4416474"/>
            <a:ext cx="1994291" cy="369332"/>
          </a:xfrm>
          <a:prstGeom prst="rect">
            <a:avLst/>
          </a:prstGeom>
          <a:noFill/>
        </p:spPr>
        <p:txBody>
          <a:bodyPr wrap="square" rtlCol="0">
            <a:spAutoFit/>
          </a:bodyPr>
          <a:lstStyle/>
          <a:p>
            <a:r>
              <a:rPr lang="en-US" altLang="zh-CN" dirty="0"/>
              <a:t>N</a:t>
            </a:r>
            <a:r>
              <a:rPr lang="zh-CN" altLang="en-US" dirty="0"/>
              <a:t>维向量</a:t>
            </a:r>
          </a:p>
        </p:txBody>
      </p:sp>
      <p:sp>
        <p:nvSpPr>
          <p:cNvPr id="27" name="文本框 26">
            <a:extLst>
              <a:ext uri="{FF2B5EF4-FFF2-40B4-BE49-F238E27FC236}">
                <a16:creationId xmlns:a16="http://schemas.microsoft.com/office/drawing/2014/main" id="{20CB65CE-A164-467E-B1D7-EB82899E5ADA}"/>
              </a:ext>
            </a:extLst>
          </p:cNvPr>
          <p:cNvSpPr txBox="1"/>
          <p:nvPr/>
        </p:nvSpPr>
        <p:spPr>
          <a:xfrm>
            <a:off x="1943530" y="5647488"/>
            <a:ext cx="1994291" cy="369332"/>
          </a:xfrm>
          <a:prstGeom prst="rect">
            <a:avLst/>
          </a:prstGeom>
          <a:noFill/>
        </p:spPr>
        <p:txBody>
          <a:bodyPr wrap="square" rtlCol="0">
            <a:spAutoFit/>
          </a:bodyPr>
          <a:lstStyle/>
          <a:p>
            <a:r>
              <a:rPr lang="en-US" altLang="zh-CN" dirty="0"/>
              <a:t>K</a:t>
            </a:r>
            <a:r>
              <a:rPr lang="zh-CN" altLang="en-US" dirty="0"/>
              <a:t>维向量</a:t>
            </a:r>
          </a:p>
        </p:txBody>
      </p:sp>
      <p:cxnSp>
        <p:nvCxnSpPr>
          <p:cNvPr id="29" name="直接箭头连接符 28">
            <a:extLst>
              <a:ext uri="{FF2B5EF4-FFF2-40B4-BE49-F238E27FC236}">
                <a16:creationId xmlns:a16="http://schemas.microsoft.com/office/drawing/2014/main" id="{A9CEFA43-C82B-4ECC-B2F2-3CD3F631C817}"/>
              </a:ext>
            </a:extLst>
          </p:cNvPr>
          <p:cNvCxnSpPr/>
          <p:nvPr/>
        </p:nvCxnSpPr>
        <p:spPr>
          <a:xfrm>
            <a:off x="2360645" y="4785806"/>
            <a:ext cx="0" cy="933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39B4D0C6-7537-4B24-BB77-612DD9EEF4B7}"/>
              </a:ext>
            </a:extLst>
          </p:cNvPr>
          <p:cNvSpPr txBox="1"/>
          <p:nvPr/>
        </p:nvSpPr>
        <p:spPr>
          <a:xfrm>
            <a:off x="2360645" y="4970472"/>
            <a:ext cx="4539674" cy="369332"/>
          </a:xfrm>
          <a:prstGeom prst="rect">
            <a:avLst/>
          </a:prstGeom>
          <a:noFill/>
        </p:spPr>
        <p:txBody>
          <a:bodyPr wrap="square" rtlCol="0">
            <a:spAutoFit/>
          </a:bodyPr>
          <a:lstStyle/>
          <a:p>
            <a:r>
              <a:rPr lang="zh-CN" altLang="en-US" b="1" dirty="0"/>
              <a:t>目标</a:t>
            </a:r>
            <a:r>
              <a:rPr lang="zh-CN" altLang="en-US" dirty="0"/>
              <a:t>是选择</a:t>
            </a:r>
            <a:r>
              <a:rPr lang="en-US" altLang="zh-CN" dirty="0"/>
              <a:t>K</a:t>
            </a:r>
            <a:r>
              <a:rPr lang="zh-CN" altLang="en-US" dirty="0"/>
              <a:t>个单位（模为</a:t>
            </a:r>
            <a:r>
              <a:rPr lang="en-US" altLang="zh-CN" dirty="0"/>
              <a:t>1</a:t>
            </a:r>
            <a:r>
              <a:rPr lang="zh-CN" altLang="en-US" dirty="0"/>
              <a:t>）正交基</a:t>
            </a:r>
          </a:p>
        </p:txBody>
      </p:sp>
      <p:sp>
        <p:nvSpPr>
          <p:cNvPr id="31" name="文本框 30">
            <a:extLst>
              <a:ext uri="{FF2B5EF4-FFF2-40B4-BE49-F238E27FC236}">
                <a16:creationId xmlns:a16="http://schemas.microsoft.com/office/drawing/2014/main" id="{519D960E-9F46-49E5-B5FC-2DCFEE897D48}"/>
              </a:ext>
            </a:extLst>
          </p:cNvPr>
          <p:cNvSpPr txBox="1"/>
          <p:nvPr/>
        </p:nvSpPr>
        <p:spPr>
          <a:xfrm>
            <a:off x="6764692" y="4785806"/>
            <a:ext cx="4609321" cy="923330"/>
          </a:xfrm>
          <a:prstGeom prst="rect">
            <a:avLst/>
          </a:prstGeom>
          <a:noFill/>
        </p:spPr>
        <p:txBody>
          <a:bodyPr wrap="square" rtlCol="0">
            <a:spAutoFit/>
          </a:bodyPr>
          <a:lstStyle/>
          <a:p>
            <a:r>
              <a:rPr lang="zh-CN" altLang="en-US" dirty="0"/>
              <a:t>使得原始数据变换到这组基上后，各字段两两间</a:t>
            </a:r>
            <a:r>
              <a:rPr lang="zh-CN" altLang="en-US" b="1" dirty="0"/>
              <a:t>协方差为</a:t>
            </a:r>
            <a:r>
              <a:rPr lang="en-US" altLang="zh-CN" b="1" dirty="0"/>
              <a:t>0</a:t>
            </a:r>
            <a:r>
              <a:rPr lang="zh-CN" altLang="en-US" dirty="0"/>
              <a:t>，而字段的</a:t>
            </a:r>
            <a:r>
              <a:rPr lang="zh-CN" altLang="en-US" b="1" dirty="0"/>
              <a:t>方差则尽可能大</a:t>
            </a:r>
            <a:r>
              <a:rPr lang="zh-CN" altLang="en-US" dirty="0"/>
              <a:t>（在正交的约束下，取最大的</a:t>
            </a:r>
            <a:r>
              <a:rPr lang="en-US" altLang="zh-CN" dirty="0"/>
              <a:t>K</a:t>
            </a:r>
            <a:r>
              <a:rPr lang="zh-CN" altLang="en-US" dirty="0"/>
              <a:t>个方差）。</a:t>
            </a:r>
          </a:p>
        </p:txBody>
      </p:sp>
    </p:spTree>
    <p:extLst>
      <p:ext uri="{BB962C8B-B14F-4D97-AF65-F5344CB8AC3E}">
        <p14:creationId xmlns:p14="http://schemas.microsoft.com/office/powerpoint/2010/main" val="2414160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arn(inVertic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down)">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barn(inVertical)">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barn(inVertical)">
                                      <p:cBhvr>
                                        <p:cTn id="37" dur="500"/>
                                        <p:tgtEl>
                                          <p:spTgt spid="29"/>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barn(inVertical)">
                                      <p:cBhvr>
                                        <p:cTn id="40" dur="500"/>
                                        <p:tgtEl>
                                          <p:spTgt spid="27"/>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barn(inVertical)">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barn(inVertical)">
                                      <p:cBhvr>
                                        <p:cTn id="5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6" grpId="0"/>
      <p:bldP spid="27" grpId="0"/>
      <p:bldP spid="30" grpId="0"/>
      <p:bldP spid="3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108E0D2-189A-425A-94DE-B2AF71EDAA07}"/>
              </a:ext>
            </a:extLst>
          </p:cNvPr>
          <p:cNvSpPr/>
          <p:nvPr/>
        </p:nvSpPr>
        <p:spPr>
          <a:xfrm>
            <a:off x="1" y="0"/>
            <a:ext cx="12192000" cy="769441"/>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6C12ABF-43A9-447F-A01E-1314A26799EA}"/>
              </a:ext>
            </a:extLst>
          </p:cNvPr>
          <p:cNvSpPr txBox="1"/>
          <p:nvPr/>
        </p:nvSpPr>
        <p:spPr>
          <a:xfrm>
            <a:off x="274320" y="153887"/>
            <a:ext cx="7889966" cy="584775"/>
          </a:xfrm>
          <a:prstGeom prst="rect">
            <a:avLst/>
          </a:prstGeom>
          <a:noFill/>
        </p:spPr>
        <p:txBody>
          <a:bodyPr wrap="square" rtlCol="0">
            <a:spAutoFit/>
          </a:bodyPr>
          <a:lstStyle/>
          <a:p>
            <a:r>
              <a:rPr lang="en-US" altLang="zh-CN" sz="3200" b="1" dirty="0">
                <a:solidFill>
                  <a:schemeClr val="bg1"/>
                </a:solidFill>
              </a:rPr>
              <a:t>2.3 </a:t>
            </a:r>
            <a:r>
              <a:rPr lang="zh-CN" altLang="en-US" sz="3200" b="1" dirty="0">
                <a:solidFill>
                  <a:schemeClr val="bg1"/>
                </a:solidFill>
              </a:rPr>
              <a:t>协方差矩阵及优化目标</a:t>
            </a:r>
            <a:r>
              <a:rPr lang="en-US" altLang="zh-CN" sz="3200" b="1" dirty="0">
                <a:solidFill>
                  <a:schemeClr val="bg1"/>
                </a:solidFill>
              </a:rPr>
              <a:t>------</a:t>
            </a:r>
            <a:r>
              <a:rPr lang="zh-CN" altLang="en-US" sz="3200" b="1" dirty="0">
                <a:solidFill>
                  <a:schemeClr val="bg1"/>
                </a:solidFill>
              </a:rPr>
              <a:t>协方差矩阵</a:t>
            </a:r>
          </a:p>
        </p:txBody>
      </p:sp>
      <p:pic>
        <p:nvPicPr>
          <p:cNvPr id="8" name="图片 7">
            <a:extLst>
              <a:ext uri="{FF2B5EF4-FFF2-40B4-BE49-F238E27FC236}">
                <a16:creationId xmlns:a16="http://schemas.microsoft.com/office/drawing/2014/main" id="{29EC4A8A-7FBC-4EAB-95A0-3CEC1314B4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5578" y="3261603"/>
            <a:ext cx="3650296" cy="815411"/>
          </a:xfrm>
          <a:prstGeom prst="rect">
            <a:avLst/>
          </a:prstGeom>
        </p:spPr>
      </p:pic>
      <p:sp>
        <p:nvSpPr>
          <p:cNvPr id="17" name="文本框 16">
            <a:extLst>
              <a:ext uri="{FF2B5EF4-FFF2-40B4-BE49-F238E27FC236}">
                <a16:creationId xmlns:a16="http://schemas.microsoft.com/office/drawing/2014/main" id="{66566744-FEFE-42D1-98E4-86EB814BEAEC}"/>
              </a:ext>
            </a:extLst>
          </p:cNvPr>
          <p:cNvSpPr txBox="1"/>
          <p:nvPr/>
        </p:nvSpPr>
        <p:spPr>
          <a:xfrm>
            <a:off x="895738" y="998376"/>
            <a:ext cx="7119257" cy="369332"/>
          </a:xfrm>
          <a:prstGeom prst="rect">
            <a:avLst/>
          </a:prstGeom>
          <a:noFill/>
        </p:spPr>
        <p:txBody>
          <a:bodyPr wrap="square" rtlCol="0">
            <a:spAutoFit/>
          </a:bodyPr>
          <a:lstStyle/>
          <a:p>
            <a:r>
              <a:rPr lang="zh-CN" altLang="en-US" dirty="0"/>
              <a:t>可以看到，方差，协方差和内积有关系，而内积和矩阵又有密切关系</a:t>
            </a:r>
          </a:p>
        </p:txBody>
      </p:sp>
      <p:sp>
        <p:nvSpPr>
          <p:cNvPr id="18" name="文本框 17">
            <a:extLst>
              <a:ext uri="{FF2B5EF4-FFF2-40B4-BE49-F238E27FC236}">
                <a16:creationId xmlns:a16="http://schemas.microsoft.com/office/drawing/2014/main" id="{CC2A8DDA-2A90-47DF-9BD1-01DCABF0F959}"/>
              </a:ext>
            </a:extLst>
          </p:cNvPr>
          <p:cNvSpPr txBox="1"/>
          <p:nvPr/>
        </p:nvSpPr>
        <p:spPr>
          <a:xfrm>
            <a:off x="1066720" y="2118963"/>
            <a:ext cx="4646645" cy="369332"/>
          </a:xfrm>
          <a:prstGeom prst="rect">
            <a:avLst/>
          </a:prstGeom>
          <a:noFill/>
        </p:spPr>
        <p:txBody>
          <a:bodyPr wrap="square" rtlCol="0">
            <a:spAutoFit/>
          </a:bodyPr>
          <a:lstStyle/>
          <a:p>
            <a:r>
              <a:rPr lang="zh-CN" altLang="en-US" dirty="0"/>
              <a:t>假设：现在有</a:t>
            </a:r>
            <a:r>
              <a:rPr lang="en-US" altLang="zh-CN" dirty="0"/>
              <a:t>m</a:t>
            </a:r>
            <a:r>
              <a:rPr lang="zh-CN" altLang="en-US" dirty="0"/>
              <a:t>个样本，有</a:t>
            </a:r>
            <a:r>
              <a:rPr lang="en-US" altLang="zh-CN" dirty="0"/>
              <a:t>a</a:t>
            </a:r>
            <a:r>
              <a:rPr lang="zh-CN" altLang="en-US" dirty="0"/>
              <a:t>，</a:t>
            </a:r>
            <a:r>
              <a:rPr lang="en-US" altLang="zh-CN" dirty="0"/>
              <a:t>b</a:t>
            </a:r>
            <a:r>
              <a:rPr lang="zh-CN" altLang="en-US" dirty="0"/>
              <a:t>两个特征</a:t>
            </a:r>
          </a:p>
        </p:txBody>
      </p:sp>
      <p:grpSp>
        <p:nvGrpSpPr>
          <p:cNvPr id="28" name="组合 27">
            <a:extLst>
              <a:ext uri="{FF2B5EF4-FFF2-40B4-BE49-F238E27FC236}">
                <a16:creationId xmlns:a16="http://schemas.microsoft.com/office/drawing/2014/main" id="{4697D07D-0FBE-45A8-A897-16FC46F901F9}"/>
              </a:ext>
            </a:extLst>
          </p:cNvPr>
          <p:cNvGrpSpPr/>
          <p:nvPr/>
        </p:nvGrpSpPr>
        <p:grpSpPr>
          <a:xfrm>
            <a:off x="1066720" y="2683391"/>
            <a:ext cx="2616300" cy="632515"/>
            <a:chOff x="1297379" y="2646619"/>
            <a:chExt cx="2616300" cy="632515"/>
          </a:xfrm>
        </p:grpSpPr>
        <p:pic>
          <p:nvPicPr>
            <p:cNvPr id="3" name="图片 2">
              <a:extLst>
                <a:ext uri="{FF2B5EF4-FFF2-40B4-BE49-F238E27FC236}">
                  <a16:creationId xmlns:a16="http://schemas.microsoft.com/office/drawing/2014/main" id="{E8B48CFE-CB18-4DF6-8E24-59896CB82F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8378" y="2646619"/>
              <a:ext cx="2545301" cy="632515"/>
            </a:xfrm>
            <a:prstGeom prst="rect">
              <a:avLst/>
            </a:prstGeom>
          </p:spPr>
        </p:pic>
        <p:sp>
          <p:nvSpPr>
            <p:cNvPr id="19" name="文本框 18">
              <a:extLst>
                <a:ext uri="{FF2B5EF4-FFF2-40B4-BE49-F238E27FC236}">
                  <a16:creationId xmlns:a16="http://schemas.microsoft.com/office/drawing/2014/main" id="{1CE29604-A37B-481E-A951-7C625655FE47}"/>
                </a:ext>
              </a:extLst>
            </p:cNvPr>
            <p:cNvSpPr txBox="1"/>
            <p:nvPr/>
          </p:nvSpPr>
          <p:spPr>
            <a:xfrm>
              <a:off x="1297379" y="2772495"/>
              <a:ext cx="367269" cy="369332"/>
            </a:xfrm>
            <a:prstGeom prst="rect">
              <a:avLst/>
            </a:prstGeom>
            <a:noFill/>
          </p:spPr>
          <p:txBody>
            <a:bodyPr wrap="square" rtlCol="0">
              <a:spAutoFit/>
            </a:bodyPr>
            <a:lstStyle/>
            <a:p>
              <a:r>
                <a:rPr lang="zh-CN" altLang="en-US" dirty="0"/>
                <a:t>令</a:t>
              </a:r>
            </a:p>
          </p:txBody>
        </p:sp>
      </p:grpSp>
      <p:sp>
        <p:nvSpPr>
          <p:cNvPr id="20" name="文本框 19">
            <a:extLst>
              <a:ext uri="{FF2B5EF4-FFF2-40B4-BE49-F238E27FC236}">
                <a16:creationId xmlns:a16="http://schemas.microsoft.com/office/drawing/2014/main" id="{22220187-268F-47E6-9222-F721C7711D5B}"/>
              </a:ext>
            </a:extLst>
          </p:cNvPr>
          <p:cNvSpPr txBox="1"/>
          <p:nvPr/>
        </p:nvSpPr>
        <p:spPr>
          <a:xfrm>
            <a:off x="7559087" y="3232255"/>
            <a:ext cx="3861582"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对称矩阵</a:t>
            </a:r>
            <a:endParaRPr lang="en-US" altLang="zh-CN" dirty="0"/>
          </a:p>
          <a:p>
            <a:pPr marL="285750" indent="-285750">
              <a:buFont typeface="Arial" panose="020B0604020202020204" pitchFamily="34" charset="0"/>
              <a:buChar char="•"/>
            </a:pPr>
            <a:r>
              <a:rPr lang="zh-CN" altLang="en-US" dirty="0"/>
              <a:t>对角线上为各个字段的方差</a:t>
            </a:r>
            <a:endParaRPr lang="en-US" altLang="zh-CN" dirty="0"/>
          </a:p>
          <a:p>
            <a:pPr marL="285750" indent="-285750">
              <a:buFont typeface="Arial" panose="020B0604020202020204" pitchFamily="34" charset="0"/>
              <a:buChar char="•"/>
            </a:pPr>
            <a:r>
              <a:rPr lang="zh-CN" altLang="en-US" dirty="0"/>
              <a:t>其它位置为相应字段间的协方差</a:t>
            </a:r>
          </a:p>
        </p:txBody>
      </p:sp>
      <p:sp>
        <p:nvSpPr>
          <p:cNvPr id="22" name="文本框 21">
            <a:extLst>
              <a:ext uri="{FF2B5EF4-FFF2-40B4-BE49-F238E27FC236}">
                <a16:creationId xmlns:a16="http://schemas.microsoft.com/office/drawing/2014/main" id="{DA05DE9C-6A10-41CA-9589-5600E9E7ABF9}"/>
              </a:ext>
            </a:extLst>
          </p:cNvPr>
          <p:cNvSpPr txBox="1"/>
          <p:nvPr/>
        </p:nvSpPr>
        <p:spPr>
          <a:xfrm>
            <a:off x="1066720" y="4352119"/>
            <a:ext cx="4400397" cy="369332"/>
          </a:xfrm>
          <a:prstGeom prst="rect">
            <a:avLst/>
          </a:prstGeom>
          <a:noFill/>
        </p:spPr>
        <p:txBody>
          <a:bodyPr wrap="square" rtlCol="0">
            <a:spAutoFit/>
          </a:bodyPr>
          <a:lstStyle/>
          <a:p>
            <a:r>
              <a:rPr lang="zh-CN" altLang="en-US" dirty="0"/>
              <a:t>推广到</a:t>
            </a:r>
            <a:r>
              <a:rPr lang="en-US" altLang="zh-CN" dirty="0"/>
              <a:t>n</a:t>
            </a:r>
            <a:r>
              <a:rPr lang="zh-CN" altLang="en-US" dirty="0"/>
              <a:t>维数据，则得到相同结论</a:t>
            </a:r>
          </a:p>
        </p:txBody>
      </p:sp>
      <p:sp>
        <p:nvSpPr>
          <p:cNvPr id="23" name="文本框 22">
            <a:extLst>
              <a:ext uri="{FF2B5EF4-FFF2-40B4-BE49-F238E27FC236}">
                <a16:creationId xmlns:a16="http://schemas.microsoft.com/office/drawing/2014/main" id="{48475502-4C36-44A4-8A16-8594BC3598C4}"/>
              </a:ext>
            </a:extLst>
          </p:cNvPr>
          <p:cNvSpPr txBox="1"/>
          <p:nvPr/>
        </p:nvSpPr>
        <p:spPr>
          <a:xfrm>
            <a:off x="1137719" y="5550402"/>
            <a:ext cx="8388221" cy="646331"/>
          </a:xfrm>
          <a:prstGeom prst="rect">
            <a:avLst/>
          </a:prstGeom>
          <a:noFill/>
        </p:spPr>
        <p:txBody>
          <a:bodyPr wrap="square" rtlCol="0">
            <a:spAutoFit/>
          </a:bodyPr>
          <a:lstStyle/>
          <a:p>
            <a:r>
              <a:rPr lang="zh-CN" altLang="en-US" b="1" dirty="0"/>
              <a:t>将协方差矩阵对角化</a:t>
            </a:r>
            <a:endParaRPr lang="en-US" altLang="zh-CN" b="1" dirty="0"/>
          </a:p>
          <a:p>
            <a:r>
              <a:rPr lang="en-US" altLang="zh-CN" dirty="0"/>
              <a:t>       </a:t>
            </a:r>
            <a:r>
              <a:rPr lang="zh-CN" altLang="en-US" dirty="0"/>
              <a:t>即除对角线外的其它元素化为</a:t>
            </a:r>
            <a:r>
              <a:rPr lang="en-US" altLang="zh-CN" dirty="0"/>
              <a:t>0</a:t>
            </a:r>
            <a:r>
              <a:rPr lang="zh-CN" altLang="en-US" dirty="0"/>
              <a:t>，并且在对角线上将元素按大小从上到下排列</a:t>
            </a:r>
          </a:p>
        </p:txBody>
      </p:sp>
      <p:grpSp>
        <p:nvGrpSpPr>
          <p:cNvPr id="25" name="组合 24">
            <a:extLst>
              <a:ext uri="{FF2B5EF4-FFF2-40B4-BE49-F238E27FC236}">
                <a16:creationId xmlns:a16="http://schemas.microsoft.com/office/drawing/2014/main" id="{69F4D275-92E5-42C1-8E55-A34F438CD5C8}"/>
              </a:ext>
            </a:extLst>
          </p:cNvPr>
          <p:cNvGrpSpPr/>
          <p:nvPr/>
        </p:nvGrpSpPr>
        <p:grpSpPr>
          <a:xfrm>
            <a:off x="173876" y="1542757"/>
            <a:ext cx="1752752" cy="496887"/>
            <a:chOff x="310679" y="2287694"/>
            <a:chExt cx="1525588" cy="496887"/>
          </a:xfrm>
          <a:solidFill>
            <a:schemeClr val="accent2">
              <a:lumMod val="75000"/>
            </a:schemeClr>
          </a:solidFill>
        </p:grpSpPr>
        <p:sp>
          <p:nvSpPr>
            <p:cNvPr id="26" name="任意多边形 51">
              <a:extLst>
                <a:ext uri="{FF2B5EF4-FFF2-40B4-BE49-F238E27FC236}">
                  <a16:creationId xmlns:a16="http://schemas.microsoft.com/office/drawing/2014/main" id="{A9F72AEC-2835-4EDB-9454-214081929818}"/>
                </a:ext>
              </a:extLst>
            </p:cNvPr>
            <p:cNvSpPr>
              <a:spLocks noChangeArrowheads="1"/>
            </p:cNvSpPr>
            <p:nvPr/>
          </p:nvSpPr>
          <p:spPr bwMode="auto">
            <a:xfrm>
              <a:off x="310679" y="2287694"/>
              <a:ext cx="1525588" cy="496887"/>
            </a:xfrm>
            <a:custGeom>
              <a:avLst/>
              <a:gdLst>
                <a:gd name="T0" fmla="*/ 1174187 w 1526224"/>
                <a:gd name="T1" fmla="*/ 0 h 678544"/>
                <a:gd name="T2" fmla="*/ 1524317 w 1526224"/>
                <a:gd name="T3" fmla="*/ 133226 h 678544"/>
                <a:gd name="T4" fmla="*/ 1174187 w 1526224"/>
                <a:gd name="T5" fmla="*/ 266450 h 678544"/>
                <a:gd name="T6" fmla="*/ 0 w 1526224"/>
                <a:gd name="T7" fmla="*/ 266450 h 678544"/>
                <a:gd name="T8" fmla="*/ 0 w 1526224"/>
                <a:gd name="T9" fmla="*/ 1 h 678544"/>
                <a:gd name="T10" fmla="*/ 1174177 w 1526224"/>
                <a:gd name="T11" fmla="*/ 1 h 678544"/>
                <a:gd name="T12" fmla="*/ 0 60000 65536"/>
                <a:gd name="T13" fmla="*/ 0 60000 65536"/>
                <a:gd name="T14" fmla="*/ 0 60000 65536"/>
                <a:gd name="T15" fmla="*/ 0 60000 65536"/>
                <a:gd name="T16" fmla="*/ 0 60000 65536"/>
                <a:gd name="T17" fmla="*/ 0 60000 65536"/>
                <a:gd name="T18" fmla="*/ 0 w 1526224"/>
                <a:gd name="T19" fmla="*/ 0 h 678544"/>
                <a:gd name="T20" fmla="*/ 1526224 w 1526224"/>
                <a:gd name="T21" fmla="*/ 678544 h 678544"/>
              </a:gdLst>
              <a:ahLst/>
              <a:cxnLst>
                <a:cxn ang="T12">
                  <a:pos x="T0" y="T1"/>
                </a:cxn>
                <a:cxn ang="T13">
                  <a:pos x="T2" y="T3"/>
                </a:cxn>
                <a:cxn ang="T14">
                  <a:pos x="T4" y="T5"/>
                </a:cxn>
                <a:cxn ang="T15">
                  <a:pos x="T6" y="T7"/>
                </a:cxn>
                <a:cxn ang="T16">
                  <a:pos x="T8" y="T9"/>
                </a:cxn>
                <a:cxn ang="T17">
                  <a:pos x="T10" y="T11"/>
                </a:cxn>
              </a:cxnLst>
              <a:rect l="T18" t="T19" r="T20" b="T21"/>
              <a:pathLst>
                <a:path w="1526224" h="678544">
                  <a:moveTo>
                    <a:pt x="1175657" y="0"/>
                  </a:moveTo>
                  <a:cubicBezTo>
                    <a:pt x="1369270" y="0"/>
                    <a:pt x="1526224" y="151897"/>
                    <a:pt x="1526224" y="339272"/>
                  </a:cubicBezTo>
                  <a:cubicBezTo>
                    <a:pt x="1526224" y="526647"/>
                    <a:pt x="1369270" y="678544"/>
                    <a:pt x="1175657" y="678544"/>
                  </a:cubicBezTo>
                  <a:lnTo>
                    <a:pt x="0" y="678544"/>
                  </a:lnTo>
                  <a:lnTo>
                    <a:pt x="0" y="1"/>
                  </a:lnTo>
                  <a:lnTo>
                    <a:pt x="1175647" y="1"/>
                  </a:lnTo>
                  <a:lnTo>
                    <a:pt x="1175657" y="0"/>
                  </a:lnTo>
                  <a:close/>
                </a:path>
              </a:pathLst>
            </a:custGeom>
            <a:grpFill/>
            <a:ln>
              <a:noFill/>
            </a:ln>
          </p:spPr>
          <p:txBody>
            <a:bodyPr anchor="ctr"/>
            <a:lstStyle/>
            <a:p>
              <a:endParaRPr lang="zh-CN" altLang="en-US" dirty="0"/>
            </a:p>
          </p:txBody>
        </p:sp>
        <p:sp>
          <p:nvSpPr>
            <p:cNvPr id="27" name="文本框 26">
              <a:extLst>
                <a:ext uri="{FF2B5EF4-FFF2-40B4-BE49-F238E27FC236}">
                  <a16:creationId xmlns:a16="http://schemas.microsoft.com/office/drawing/2014/main" id="{57AB5A64-3DB9-4168-A21F-D75872E7B1CF}"/>
                </a:ext>
              </a:extLst>
            </p:cNvPr>
            <p:cNvSpPr txBox="1"/>
            <p:nvPr/>
          </p:nvSpPr>
          <p:spPr>
            <a:xfrm>
              <a:off x="366047" y="2328554"/>
              <a:ext cx="1306609" cy="400110"/>
            </a:xfrm>
            <a:prstGeom prst="rect">
              <a:avLst/>
            </a:prstGeom>
            <a:grpFill/>
          </p:spPr>
          <p:txBody>
            <a:bodyPr wrap="square" rtlCol="0">
              <a:spAutoFit/>
            </a:bodyPr>
            <a:lstStyle/>
            <a:p>
              <a:r>
                <a:rPr lang="zh-CN" altLang="en-US" sz="2000" dirty="0">
                  <a:solidFill>
                    <a:schemeClr val="bg1"/>
                  </a:solidFill>
                </a:rPr>
                <a:t>协方差矩阵</a:t>
              </a:r>
            </a:p>
          </p:txBody>
        </p:sp>
      </p:grpSp>
      <p:sp>
        <p:nvSpPr>
          <p:cNvPr id="29" name="文本框 28">
            <a:extLst>
              <a:ext uri="{FF2B5EF4-FFF2-40B4-BE49-F238E27FC236}">
                <a16:creationId xmlns:a16="http://schemas.microsoft.com/office/drawing/2014/main" id="{66026D51-AF12-4A19-B29D-E27E68B1CA3A}"/>
              </a:ext>
            </a:extLst>
          </p:cNvPr>
          <p:cNvSpPr txBox="1"/>
          <p:nvPr/>
        </p:nvSpPr>
        <p:spPr>
          <a:xfrm>
            <a:off x="1066720" y="3487681"/>
            <a:ext cx="1859346" cy="369332"/>
          </a:xfrm>
          <a:prstGeom prst="rect">
            <a:avLst/>
          </a:prstGeom>
          <a:noFill/>
        </p:spPr>
        <p:txBody>
          <a:bodyPr wrap="square" rtlCol="0">
            <a:spAutoFit/>
          </a:bodyPr>
          <a:lstStyle/>
          <a:p>
            <a:r>
              <a:rPr lang="zh-CN" altLang="en-US" dirty="0"/>
              <a:t>则</a:t>
            </a:r>
            <a:r>
              <a:rPr lang="zh-CN" altLang="en-US" b="1" dirty="0"/>
              <a:t>协方差矩阵</a:t>
            </a:r>
            <a:r>
              <a:rPr lang="zh-CN" altLang="en-US" dirty="0"/>
              <a:t>为：</a:t>
            </a:r>
          </a:p>
        </p:txBody>
      </p:sp>
      <p:sp>
        <p:nvSpPr>
          <p:cNvPr id="30" name="箭头: 右 29">
            <a:extLst>
              <a:ext uri="{FF2B5EF4-FFF2-40B4-BE49-F238E27FC236}">
                <a16:creationId xmlns:a16="http://schemas.microsoft.com/office/drawing/2014/main" id="{420F4747-3A22-449B-B221-1091C73F7DBC}"/>
              </a:ext>
            </a:extLst>
          </p:cNvPr>
          <p:cNvSpPr/>
          <p:nvPr/>
        </p:nvSpPr>
        <p:spPr>
          <a:xfrm>
            <a:off x="6260841" y="3669308"/>
            <a:ext cx="1156996" cy="1366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EEC3A46B-06E0-49D5-9BEA-862B159852D9}"/>
              </a:ext>
            </a:extLst>
          </p:cNvPr>
          <p:cNvSpPr txBox="1"/>
          <p:nvPr/>
        </p:nvSpPr>
        <p:spPr>
          <a:xfrm>
            <a:off x="6466760" y="3364488"/>
            <a:ext cx="681135" cy="369332"/>
          </a:xfrm>
          <a:prstGeom prst="rect">
            <a:avLst/>
          </a:prstGeom>
          <a:noFill/>
        </p:spPr>
        <p:txBody>
          <a:bodyPr wrap="square" rtlCol="0">
            <a:spAutoFit/>
          </a:bodyPr>
          <a:lstStyle/>
          <a:p>
            <a:r>
              <a:rPr lang="zh-CN" altLang="en-US" b="1" dirty="0"/>
              <a:t>特点</a:t>
            </a:r>
          </a:p>
        </p:txBody>
      </p:sp>
      <p:grpSp>
        <p:nvGrpSpPr>
          <p:cNvPr id="32" name="组合 31">
            <a:extLst>
              <a:ext uri="{FF2B5EF4-FFF2-40B4-BE49-F238E27FC236}">
                <a16:creationId xmlns:a16="http://schemas.microsoft.com/office/drawing/2014/main" id="{E81068C8-DED3-45A2-85CE-BC65710B6AE4}"/>
              </a:ext>
            </a:extLst>
          </p:cNvPr>
          <p:cNvGrpSpPr/>
          <p:nvPr/>
        </p:nvGrpSpPr>
        <p:grpSpPr>
          <a:xfrm>
            <a:off x="190344" y="4882276"/>
            <a:ext cx="1752752" cy="496887"/>
            <a:chOff x="310679" y="2287694"/>
            <a:chExt cx="1525588" cy="496887"/>
          </a:xfrm>
          <a:solidFill>
            <a:schemeClr val="accent5">
              <a:lumMod val="60000"/>
              <a:lumOff val="40000"/>
            </a:schemeClr>
          </a:solidFill>
        </p:grpSpPr>
        <p:sp>
          <p:nvSpPr>
            <p:cNvPr id="33" name="任意多边形 51">
              <a:extLst>
                <a:ext uri="{FF2B5EF4-FFF2-40B4-BE49-F238E27FC236}">
                  <a16:creationId xmlns:a16="http://schemas.microsoft.com/office/drawing/2014/main" id="{CCBFC944-C425-4B26-8B37-396D6FC86F01}"/>
                </a:ext>
              </a:extLst>
            </p:cNvPr>
            <p:cNvSpPr>
              <a:spLocks noChangeArrowheads="1"/>
            </p:cNvSpPr>
            <p:nvPr/>
          </p:nvSpPr>
          <p:spPr bwMode="auto">
            <a:xfrm>
              <a:off x="310679" y="2287694"/>
              <a:ext cx="1525588" cy="496887"/>
            </a:xfrm>
            <a:custGeom>
              <a:avLst/>
              <a:gdLst>
                <a:gd name="T0" fmla="*/ 1174187 w 1526224"/>
                <a:gd name="T1" fmla="*/ 0 h 678544"/>
                <a:gd name="T2" fmla="*/ 1524317 w 1526224"/>
                <a:gd name="T3" fmla="*/ 133226 h 678544"/>
                <a:gd name="T4" fmla="*/ 1174187 w 1526224"/>
                <a:gd name="T5" fmla="*/ 266450 h 678544"/>
                <a:gd name="T6" fmla="*/ 0 w 1526224"/>
                <a:gd name="T7" fmla="*/ 266450 h 678544"/>
                <a:gd name="T8" fmla="*/ 0 w 1526224"/>
                <a:gd name="T9" fmla="*/ 1 h 678544"/>
                <a:gd name="T10" fmla="*/ 1174177 w 1526224"/>
                <a:gd name="T11" fmla="*/ 1 h 678544"/>
                <a:gd name="T12" fmla="*/ 0 60000 65536"/>
                <a:gd name="T13" fmla="*/ 0 60000 65536"/>
                <a:gd name="T14" fmla="*/ 0 60000 65536"/>
                <a:gd name="T15" fmla="*/ 0 60000 65536"/>
                <a:gd name="T16" fmla="*/ 0 60000 65536"/>
                <a:gd name="T17" fmla="*/ 0 60000 65536"/>
                <a:gd name="T18" fmla="*/ 0 w 1526224"/>
                <a:gd name="T19" fmla="*/ 0 h 678544"/>
                <a:gd name="T20" fmla="*/ 1526224 w 1526224"/>
                <a:gd name="T21" fmla="*/ 678544 h 678544"/>
              </a:gdLst>
              <a:ahLst/>
              <a:cxnLst>
                <a:cxn ang="T12">
                  <a:pos x="T0" y="T1"/>
                </a:cxn>
                <a:cxn ang="T13">
                  <a:pos x="T2" y="T3"/>
                </a:cxn>
                <a:cxn ang="T14">
                  <a:pos x="T4" y="T5"/>
                </a:cxn>
                <a:cxn ang="T15">
                  <a:pos x="T6" y="T7"/>
                </a:cxn>
                <a:cxn ang="T16">
                  <a:pos x="T8" y="T9"/>
                </a:cxn>
                <a:cxn ang="T17">
                  <a:pos x="T10" y="T11"/>
                </a:cxn>
              </a:cxnLst>
              <a:rect l="T18" t="T19" r="T20" b="T21"/>
              <a:pathLst>
                <a:path w="1526224" h="678544">
                  <a:moveTo>
                    <a:pt x="1175657" y="0"/>
                  </a:moveTo>
                  <a:cubicBezTo>
                    <a:pt x="1369270" y="0"/>
                    <a:pt x="1526224" y="151897"/>
                    <a:pt x="1526224" y="339272"/>
                  </a:cubicBezTo>
                  <a:cubicBezTo>
                    <a:pt x="1526224" y="526647"/>
                    <a:pt x="1369270" y="678544"/>
                    <a:pt x="1175657" y="678544"/>
                  </a:cubicBezTo>
                  <a:lnTo>
                    <a:pt x="0" y="678544"/>
                  </a:lnTo>
                  <a:lnTo>
                    <a:pt x="0" y="1"/>
                  </a:lnTo>
                  <a:lnTo>
                    <a:pt x="1175647" y="1"/>
                  </a:lnTo>
                  <a:lnTo>
                    <a:pt x="1175657" y="0"/>
                  </a:lnTo>
                  <a:close/>
                </a:path>
              </a:pathLst>
            </a:custGeom>
            <a:grpFill/>
            <a:ln>
              <a:noFill/>
            </a:ln>
          </p:spPr>
          <p:txBody>
            <a:bodyPr anchor="ctr"/>
            <a:lstStyle/>
            <a:p>
              <a:endParaRPr lang="zh-CN" altLang="en-US" dirty="0"/>
            </a:p>
          </p:txBody>
        </p:sp>
        <p:sp>
          <p:nvSpPr>
            <p:cNvPr id="34" name="文本框 33">
              <a:extLst>
                <a:ext uri="{FF2B5EF4-FFF2-40B4-BE49-F238E27FC236}">
                  <a16:creationId xmlns:a16="http://schemas.microsoft.com/office/drawing/2014/main" id="{D8C75BC8-1BD5-41D0-941C-962BB476A5CA}"/>
                </a:ext>
              </a:extLst>
            </p:cNvPr>
            <p:cNvSpPr txBox="1"/>
            <p:nvPr/>
          </p:nvSpPr>
          <p:spPr>
            <a:xfrm>
              <a:off x="366047" y="2328554"/>
              <a:ext cx="1306609" cy="400110"/>
            </a:xfrm>
            <a:prstGeom prst="rect">
              <a:avLst/>
            </a:prstGeom>
            <a:grpFill/>
          </p:spPr>
          <p:txBody>
            <a:bodyPr wrap="square" rtlCol="0">
              <a:spAutoFit/>
            </a:bodyPr>
            <a:lstStyle/>
            <a:p>
              <a:r>
                <a:rPr lang="zh-CN" altLang="en-US" sz="2000" dirty="0">
                  <a:solidFill>
                    <a:schemeClr val="bg1"/>
                  </a:solidFill>
                </a:rPr>
                <a:t>优化目标</a:t>
              </a:r>
            </a:p>
          </p:txBody>
        </p:sp>
      </p:grpSp>
      <p:pic>
        <p:nvPicPr>
          <p:cNvPr id="24" name="图片 23">
            <a:extLst>
              <a:ext uri="{FF2B5EF4-FFF2-40B4-BE49-F238E27FC236}">
                <a16:creationId xmlns:a16="http://schemas.microsoft.com/office/drawing/2014/main" id="{47AF246C-999E-4646-8896-38F31F6D2D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99728" y="1353647"/>
            <a:ext cx="2354784" cy="723963"/>
          </a:xfrm>
          <a:prstGeom prst="rect">
            <a:avLst/>
          </a:prstGeom>
        </p:spPr>
      </p:pic>
      <p:pic>
        <p:nvPicPr>
          <p:cNvPr id="35" name="图片 34">
            <a:extLst>
              <a:ext uri="{FF2B5EF4-FFF2-40B4-BE49-F238E27FC236}">
                <a16:creationId xmlns:a16="http://schemas.microsoft.com/office/drawing/2014/main" id="{F234D922-5190-4094-A6AF-837012B366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33593" y="923939"/>
            <a:ext cx="1752752" cy="518205"/>
          </a:xfrm>
          <a:prstGeom prst="rect">
            <a:avLst/>
          </a:prstGeom>
        </p:spPr>
      </p:pic>
    </p:spTree>
    <p:extLst>
      <p:ext uri="{BB962C8B-B14F-4D97-AF65-F5344CB8AC3E}">
        <p14:creationId xmlns:p14="http://schemas.microsoft.com/office/powerpoint/2010/main" val="2683528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par>
                                <p:cTn id="8" presetID="16" presetClass="entr" presetSubtype="21"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barn(inVertical)">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1000"/>
                                        <p:tgtEl>
                                          <p:spTgt spid="17"/>
                                        </p:tgtEl>
                                      </p:cBhvr>
                                    </p:animEffect>
                                    <p:anim calcmode="lin" valueType="num">
                                      <p:cBhvr>
                                        <p:cTn id="16" dur="1000" fill="hold"/>
                                        <p:tgtEl>
                                          <p:spTgt spid="17"/>
                                        </p:tgtEl>
                                        <p:attrNameLst>
                                          <p:attrName>ppt_x</p:attrName>
                                        </p:attrNameLst>
                                      </p:cBhvr>
                                      <p:tavLst>
                                        <p:tav tm="0">
                                          <p:val>
                                            <p:strVal val="#ppt_x"/>
                                          </p:val>
                                        </p:tav>
                                        <p:tav tm="100000">
                                          <p:val>
                                            <p:strVal val="#ppt_x"/>
                                          </p:val>
                                        </p:tav>
                                      </p:tavLst>
                                    </p:anim>
                                    <p:anim calcmode="lin" valueType="num">
                                      <p:cBhvr>
                                        <p:cTn id="1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down)">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inVertic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barn(inVertical)">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barn(inVertical)">
                                      <p:cBhvr>
                                        <p:cTn id="37" dur="500"/>
                                        <p:tgtEl>
                                          <p:spTgt spid="29"/>
                                        </p:tgtEl>
                                      </p:cBhvr>
                                    </p:animEffect>
                                  </p:childTnLst>
                                </p:cTn>
                              </p:par>
                              <p:par>
                                <p:cTn id="38" presetID="16" presetClass="entr" presetSubtype="21" fill="hold"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arn(inVertical)">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randombar(horizontal)">
                                      <p:cBhvr>
                                        <p:cTn id="45" dur="500"/>
                                        <p:tgtEl>
                                          <p:spTgt spid="31"/>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randombar(horizontal)">
                                      <p:cBhvr>
                                        <p:cTn id="48" dur="500"/>
                                        <p:tgtEl>
                                          <p:spTgt spid="30"/>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barn(inVertical)">
                                      <p:cBhvr>
                                        <p:cTn id="53" dur="5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nodeType="clickEffect">
                                  <p:stCondLst>
                                    <p:cond delay="0"/>
                                  </p:stCondLst>
                                  <p:childTnLst>
                                    <p:set>
                                      <p:cBhvr>
                                        <p:cTn id="57" dur="1" fill="hold">
                                          <p:stCondLst>
                                            <p:cond delay="0"/>
                                          </p:stCondLst>
                                        </p:cTn>
                                        <p:tgtEl>
                                          <p:spTgt spid="22">
                                            <p:txEl>
                                              <p:pRg st="0" end="0"/>
                                            </p:txEl>
                                          </p:spTgt>
                                        </p:tgtEl>
                                        <p:attrNameLst>
                                          <p:attrName>style.visibility</p:attrName>
                                        </p:attrNameLst>
                                      </p:cBhvr>
                                      <p:to>
                                        <p:strVal val="visible"/>
                                      </p:to>
                                    </p:set>
                                    <p:animEffect transition="in" filter="barn(inVertical)">
                                      <p:cBhvr>
                                        <p:cTn id="58" dur="500"/>
                                        <p:tgtEl>
                                          <p:spTgt spid="22">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wipe(down)">
                                      <p:cBhvr>
                                        <p:cTn id="63" dur="500"/>
                                        <p:tgtEl>
                                          <p:spTgt spid="32"/>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grpId="0" nodeType="click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barn(inVertical)">
                                      <p:cBhvr>
                                        <p:cTn id="6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0" grpId="0"/>
      <p:bldP spid="23" grpId="0"/>
      <p:bldP spid="29" grpId="0"/>
      <p:bldP spid="30" grpId="0" animBg="1"/>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108E0D2-189A-425A-94DE-B2AF71EDAA07}"/>
              </a:ext>
            </a:extLst>
          </p:cNvPr>
          <p:cNvSpPr/>
          <p:nvPr/>
        </p:nvSpPr>
        <p:spPr>
          <a:xfrm>
            <a:off x="1" y="0"/>
            <a:ext cx="12192000" cy="769441"/>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6C12ABF-43A9-447F-A01E-1314A26799EA}"/>
              </a:ext>
            </a:extLst>
          </p:cNvPr>
          <p:cNvSpPr txBox="1"/>
          <p:nvPr/>
        </p:nvSpPr>
        <p:spPr>
          <a:xfrm>
            <a:off x="274319" y="153887"/>
            <a:ext cx="9130937" cy="584775"/>
          </a:xfrm>
          <a:prstGeom prst="rect">
            <a:avLst/>
          </a:prstGeom>
          <a:noFill/>
        </p:spPr>
        <p:txBody>
          <a:bodyPr wrap="square" rtlCol="0">
            <a:spAutoFit/>
          </a:bodyPr>
          <a:lstStyle/>
          <a:p>
            <a:r>
              <a:rPr lang="en-US" altLang="zh-CN" sz="3200" b="1" dirty="0">
                <a:solidFill>
                  <a:schemeClr val="bg1"/>
                </a:solidFill>
              </a:rPr>
              <a:t>2.3 </a:t>
            </a:r>
            <a:r>
              <a:rPr lang="zh-CN" altLang="en-US" sz="3200" b="1" dirty="0">
                <a:solidFill>
                  <a:schemeClr val="bg1"/>
                </a:solidFill>
              </a:rPr>
              <a:t>协方差矩阵及优化目标</a:t>
            </a:r>
            <a:r>
              <a:rPr lang="en-US" altLang="zh-CN" sz="3200" b="1" dirty="0">
                <a:solidFill>
                  <a:schemeClr val="bg1"/>
                </a:solidFill>
              </a:rPr>
              <a:t>------</a:t>
            </a:r>
            <a:r>
              <a:rPr lang="zh-CN" altLang="en-US" sz="3200" b="1" dirty="0">
                <a:solidFill>
                  <a:schemeClr val="bg1"/>
                </a:solidFill>
              </a:rPr>
              <a:t>协方差矩阵对角化</a:t>
            </a:r>
          </a:p>
        </p:txBody>
      </p:sp>
      <p:sp>
        <p:nvSpPr>
          <p:cNvPr id="3" name="文本框 2">
            <a:extLst>
              <a:ext uri="{FF2B5EF4-FFF2-40B4-BE49-F238E27FC236}">
                <a16:creationId xmlns:a16="http://schemas.microsoft.com/office/drawing/2014/main" id="{ED313F80-008A-4363-87FB-47A638ACC24A}"/>
              </a:ext>
            </a:extLst>
          </p:cNvPr>
          <p:cNvSpPr txBox="1"/>
          <p:nvPr/>
        </p:nvSpPr>
        <p:spPr>
          <a:xfrm>
            <a:off x="625152" y="1143623"/>
            <a:ext cx="5635689" cy="1754326"/>
          </a:xfrm>
          <a:prstGeom prst="rect">
            <a:avLst/>
          </a:prstGeom>
          <a:noFill/>
        </p:spPr>
        <p:txBody>
          <a:bodyPr wrap="square" rtlCol="0">
            <a:spAutoFit/>
          </a:bodyPr>
          <a:lstStyle/>
          <a:p>
            <a:r>
              <a:rPr lang="zh-CN" altLang="en-US" b="1" dirty="0"/>
              <a:t>作如下定义</a:t>
            </a:r>
            <a:r>
              <a:rPr lang="zh-CN" altLang="en-US" dirty="0"/>
              <a:t>：</a:t>
            </a:r>
            <a:endParaRPr lang="en-US" altLang="zh-CN" dirty="0"/>
          </a:p>
          <a:p>
            <a:r>
              <a:rPr lang="en-US" altLang="zh-CN" dirty="0"/>
              <a:t>         X</a:t>
            </a:r>
            <a:r>
              <a:rPr lang="zh-CN" altLang="en-US" dirty="0"/>
              <a:t>：原始数据矩阵</a:t>
            </a:r>
            <a:endParaRPr lang="en-US" altLang="zh-CN" dirty="0"/>
          </a:p>
          <a:p>
            <a:r>
              <a:rPr lang="en-US" altLang="zh-CN" dirty="0"/>
              <a:t>	C</a:t>
            </a:r>
            <a:r>
              <a:rPr lang="zh-CN" altLang="en-US" dirty="0"/>
              <a:t>：原始数据矩阵</a:t>
            </a:r>
            <a:r>
              <a:rPr lang="en-US" altLang="zh-CN" dirty="0"/>
              <a:t>X</a:t>
            </a:r>
            <a:r>
              <a:rPr lang="zh-CN" altLang="en-US" dirty="0"/>
              <a:t>对应的协方差矩阵</a:t>
            </a:r>
            <a:endParaRPr lang="en-US" altLang="zh-CN" dirty="0"/>
          </a:p>
          <a:p>
            <a:r>
              <a:rPr lang="en-US" altLang="zh-CN" dirty="0"/>
              <a:t>	P</a:t>
            </a:r>
            <a:r>
              <a:rPr lang="zh-CN" altLang="en-US" dirty="0"/>
              <a:t>：一组基的矩阵（每一行为一个基坐标）</a:t>
            </a:r>
            <a:endParaRPr lang="en-US" altLang="zh-CN" dirty="0"/>
          </a:p>
          <a:p>
            <a:r>
              <a:rPr lang="en-US" altLang="zh-CN" dirty="0"/>
              <a:t>	Y</a:t>
            </a:r>
            <a:r>
              <a:rPr lang="zh-CN" altLang="en-US" dirty="0"/>
              <a:t>：原始数据经过基变换后的数据，即</a:t>
            </a:r>
            <a:r>
              <a:rPr lang="en-US" altLang="zh-CN" dirty="0"/>
              <a:t>Y = PX</a:t>
            </a:r>
          </a:p>
          <a:p>
            <a:r>
              <a:rPr lang="en-US" altLang="zh-CN" dirty="0"/>
              <a:t>	D</a:t>
            </a:r>
            <a:r>
              <a:rPr lang="zh-CN" altLang="en-US" dirty="0"/>
              <a:t>：</a:t>
            </a:r>
            <a:r>
              <a:rPr lang="en-US" altLang="zh-CN" dirty="0"/>
              <a:t>Y</a:t>
            </a:r>
            <a:r>
              <a:rPr lang="zh-CN" altLang="en-US" dirty="0"/>
              <a:t>对应的协方差矩阵</a:t>
            </a:r>
          </a:p>
        </p:txBody>
      </p:sp>
      <p:pic>
        <p:nvPicPr>
          <p:cNvPr id="8" name="图片 7">
            <a:extLst>
              <a:ext uri="{FF2B5EF4-FFF2-40B4-BE49-F238E27FC236}">
                <a16:creationId xmlns:a16="http://schemas.microsoft.com/office/drawing/2014/main" id="{70E09E84-E52D-4085-98C2-3FBFC0FE7D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2768" y="1495499"/>
            <a:ext cx="2370025" cy="1653683"/>
          </a:xfrm>
          <a:prstGeom prst="rect">
            <a:avLst/>
          </a:prstGeom>
        </p:spPr>
      </p:pic>
      <p:sp>
        <p:nvSpPr>
          <p:cNvPr id="15" name="文本框 14">
            <a:extLst>
              <a:ext uri="{FF2B5EF4-FFF2-40B4-BE49-F238E27FC236}">
                <a16:creationId xmlns:a16="http://schemas.microsoft.com/office/drawing/2014/main" id="{916ED6BA-B189-48B8-BEFE-1711F1BB29E8}"/>
              </a:ext>
            </a:extLst>
          </p:cNvPr>
          <p:cNvSpPr txBox="1"/>
          <p:nvPr/>
        </p:nvSpPr>
        <p:spPr>
          <a:xfrm>
            <a:off x="1001485" y="4414331"/>
            <a:ext cx="9224866" cy="923330"/>
          </a:xfrm>
          <a:prstGeom prst="rect">
            <a:avLst/>
          </a:prstGeom>
          <a:noFill/>
        </p:spPr>
        <p:txBody>
          <a:bodyPr wrap="square" rtlCol="0">
            <a:spAutoFit/>
          </a:bodyPr>
          <a:lstStyle/>
          <a:p>
            <a:pPr marL="285750" indent="-285750" defTabSz="914400" eaLnBrk="0" fontAlgn="base" hangingPunct="0">
              <a:spcBef>
                <a:spcPct val="0"/>
              </a:spcBef>
              <a:spcAft>
                <a:spcPct val="0"/>
              </a:spcAft>
              <a:buFont typeface="Arial" panose="020B0604020202020204" pitchFamily="34" charset="0"/>
              <a:buChar char="•"/>
            </a:pPr>
            <a:r>
              <a:rPr lang="zh-CN" altLang="zh-CN" dirty="0"/>
              <a:t>寻找一个矩阵P，满足</a:t>
            </a:r>
            <a:r>
              <a:rPr lang="en-US" altLang="zh-CN" dirty="0"/>
              <a:t>PCPT</a:t>
            </a:r>
            <a:r>
              <a:rPr lang="zh-CN" altLang="zh-CN" dirty="0"/>
              <a:t>是一个对角矩阵，并且对角元素按从大到小依次排列</a:t>
            </a:r>
            <a:r>
              <a:rPr lang="zh-CN" altLang="en-US" dirty="0"/>
              <a:t>。</a:t>
            </a:r>
            <a:endParaRPr lang="en-US" altLang="zh-CN" dirty="0"/>
          </a:p>
          <a:p>
            <a:pPr defTabSz="914400" eaLnBrk="0" fontAlgn="base" hangingPunct="0">
              <a:spcBef>
                <a:spcPct val="0"/>
              </a:spcBef>
              <a:spcAft>
                <a:spcPct val="0"/>
              </a:spcAft>
            </a:pPr>
            <a:endParaRPr lang="en-US" altLang="zh-CN" dirty="0"/>
          </a:p>
          <a:p>
            <a:pPr marL="285750" indent="-285750" defTabSz="914400" eaLnBrk="0" fontAlgn="base" hangingPunct="0">
              <a:spcBef>
                <a:spcPct val="0"/>
              </a:spcBef>
              <a:spcAft>
                <a:spcPct val="0"/>
              </a:spcAft>
              <a:buFont typeface="Arial" panose="020B0604020202020204" pitchFamily="34" charset="0"/>
              <a:buChar char="•"/>
            </a:pPr>
            <a:r>
              <a:rPr lang="zh-CN" altLang="zh-CN" dirty="0"/>
              <a:t>那么P的前K行就是要寻找的基，用P的前K行组成的矩阵乘以X就使得X从N维降到了K维</a:t>
            </a:r>
            <a:r>
              <a:rPr lang="zh-CN" altLang="en-US" dirty="0"/>
              <a:t>。</a:t>
            </a:r>
            <a:endParaRPr lang="zh-CN" altLang="zh-CN" dirty="0"/>
          </a:p>
        </p:txBody>
      </p:sp>
      <p:sp>
        <p:nvSpPr>
          <p:cNvPr id="20" name="文本框 19">
            <a:extLst>
              <a:ext uri="{FF2B5EF4-FFF2-40B4-BE49-F238E27FC236}">
                <a16:creationId xmlns:a16="http://schemas.microsoft.com/office/drawing/2014/main" id="{6524394C-0930-46D6-A79B-536BA0497632}"/>
              </a:ext>
            </a:extLst>
          </p:cNvPr>
          <p:cNvSpPr txBox="1"/>
          <p:nvPr/>
        </p:nvSpPr>
        <p:spPr>
          <a:xfrm>
            <a:off x="5691674" y="991666"/>
            <a:ext cx="5358882" cy="369332"/>
          </a:xfrm>
          <a:prstGeom prst="rect">
            <a:avLst/>
          </a:prstGeom>
          <a:noFill/>
        </p:spPr>
        <p:txBody>
          <a:bodyPr wrap="square" rtlCol="0">
            <a:spAutoFit/>
          </a:bodyPr>
          <a:lstStyle/>
          <a:p>
            <a:r>
              <a:rPr lang="zh-CN" altLang="en-US" b="1" dirty="0"/>
              <a:t>观察原矩阵和基变换之后矩阵协方差矩阵间的关系</a:t>
            </a:r>
          </a:p>
        </p:txBody>
      </p:sp>
      <p:grpSp>
        <p:nvGrpSpPr>
          <p:cNvPr id="21" name="组合 20">
            <a:extLst>
              <a:ext uri="{FF2B5EF4-FFF2-40B4-BE49-F238E27FC236}">
                <a16:creationId xmlns:a16="http://schemas.microsoft.com/office/drawing/2014/main" id="{B97C69D3-FA0B-4FD8-A39E-0E1780E25B36}"/>
              </a:ext>
            </a:extLst>
          </p:cNvPr>
          <p:cNvGrpSpPr/>
          <p:nvPr/>
        </p:nvGrpSpPr>
        <p:grpSpPr>
          <a:xfrm>
            <a:off x="625152" y="3606321"/>
            <a:ext cx="1752752" cy="496887"/>
            <a:chOff x="310679" y="2287694"/>
            <a:chExt cx="1525588" cy="496887"/>
          </a:xfrm>
          <a:solidFill>
            <a:schemeClr val="accent5">
              <a:lumMod val="60000"/>
              <a:lumOff val="40000"/>
            </a:schemeClr>
          </a:solidFill>
        </p:grpSpPr>
        <p:sp>
          <p:nvSpPr>
            <p:cNvPr id="22" name="任意多边形 51">
              <a:extLst>
                <a:ext uri="{FF2B5EF4-FFF2-40B4-BE49-F238E27FC236}">
                  <a16:creationId xmlns:a16="http://schemas.microsoft.com/office/drawing/2014/main" id="{B1D732BC-8B75-4D7D-912E-3BF31B4361D5}"/>
                </a:ext>
              </a:extLst>
            </p:cNvPr>
            <p:cNvSpPr>
              <a:spLocks noChangeArrowheads="1"/>
            </p:cNvSpPr>
            <p:nvPr/>
          </p:nvSpPr>
          <p:spPr bwMode="auto">
            <a:xfrm>
              <a:off x="310679" y="2287694"/>
              <a:ext cx="1525588" cy="496887"/>
            </a:xfrm>
            <a:custGeom>
              <a:avLst/>
              <a:gdLst>
                <a:gd name="T0" fmla="*/ 1174187 w 1526224"/>
                <a:gd name="T1" fmla="*/ 0 h 678544"/>
                <a:gd name="T2" fmla="*/ 1524317 w 1526224"/>
                <a:gd name="T3" fmla="*/ 133226 h 678544"/>
                <a:gd name="T4" fmla="*/ 1174187 w 1526224"/>
                <a:gd name="T5" fmla="*/ 266450 h 678544"/>
                <a:gd name="T6" fmla="*/ 0 w 1526224"/>
                <a:gd name="T7" fmla="*/ 266450 h 678544"/>
                <a:gd name="T8" fmla="*/ 0 w 1526224"/>
                <a:gd name="T9" fmla="*/ 1 h 678544"/>
                <a:gd name="T10" fmla="*/ 1174177 w 1526224"/>
                <a:gd name="T11" fmla="*/ 1 h 678544"/>
                <a:gd name="T12" fmla="*/ 0 60000 65536"/>
                <a:gd name="T13" fmla="*/ 0 60000 65536"/>
                <a:gd name="T14" fmla="*/ 0 60000 65536"/>
                <a:gd name="T15" fmla="*/ 0 60000 65536"/>
                <a:gd name="T16" fmla="*/ 0 60000 65536"/>
                <a:gd name="T17" fmla="*/ 0 60000 65536"/>
                <a:gd name="T18" fmla="*/ 0 w 1526224"/>
                <a:gd name="T19" fmla="*/ 0 h 678544"/>
                <a:gd name="T20" fmla="*/ 1526224 w 1526224"/>
                <a:gd name="T21" fmla="*/ 678544 h 678544"/>
              </a:gdLst>
              <a:ahLst/>
              <a:cxnLst>
                <a:cxn ang="T12">
                  <a:pos x="T0" y="T1"/>
                </a:cxn>
                <a:cxn ang="T13">
                  <a:pos x="T2" y="T3"/>
                </a:cxn>
                <a:cxn ang="T14">
                  <a:pos x="T4" y="T5"/>
                </a:cxn>
                <a:cxn ang="T15">
                  <a:pos x="T6" y="T7"/>
                </a:cxn>
                <a:cxn ang="T16">
                  <a:pos x="T8" y="T9"/>
                </a:cxn>
                <a:cxn ang="T17">
                  <a:pos x="T10" y="T11"/>
                </a:cxn>
              </a:cxnLst>
              <a:rect l="T18" t="T19" r="T20" b="T21"/>
              <a:pathLst>
                <a:path w="1526224" h="678544">
                  <a:moveTo>
                    <a:pt x="1175657" y="0"/>
                  </a:moveTo>
                  <a:cubicBezTo>
                    <a:pt x="1369270" y="0"/>
                    <a:pt x="1526224" y="151897"/>
                    <a:pt x="1526224" y="339272"/>
                  </a:cubicBezTo>
                  <a:cubicBezTo>
                    <a:pt x="1526224" y="526647"/>
                    <a:pt x="1369270" y="678544"/>
                    <a:pt x="1175657" y="678544"/>
                  </a:cubicBezTo>
                  <a:lnTo>
                    <a:pt x="0" y="678544"/>
                  </a:lnTo>
                  <a:lnTo>
                    <a:pt x="0" y="1"/>
                  </a:lnTo>
                  <a:lnTo>
                    <a:pt x="1175647" y="1"/>
                  </a:lnTo>
                  <a:lnTo>
                    <a:pt x="1175657" y="0"/>
                  </a:lnTo>
                  <a:close/>
                </a:path>
              </a:pathLst>
            </a:custGeom>
            <a:grpFill/>
            <a:ln>
              <a:noFill/>
            </a:ln>
          </p:spPr>
          <p:txBody>
            <a:bodyPr anchor="ctr"/>
            <a:lstStyle/>
            <a:p>
              <a:endParaRPr lang="zh-CN" altLang="en-US" dirty="0"/>
            </a:p>
          </p:txBody>
        </p:sp>
        <p:sp>
          <p:nvSpPr>
            <p:cNvPr id="23" name="文本框 22">
              <a:extLst>
                <a:ext uri="{FF2B5EF4-FFF2-40B4-BE49-F238E27FC236}">
                  <a16:creationId xmlns:a16="http://schemas.microsoft.com/office/drawing/2014/main" id="{FCEDA708-6560-47D8-8EFD-57905E9E173C}"/>
                </a:ext>
              </a:extLst>
            </p:cNvPr>
            <p:cNvSpPr txBox="1"/>
            <p:nvPr/>
          </p:nvSpPr>
          <p:spPr>
            <a:xfrm>
              <a:off x="366047" y="2328554"/>
              <a:ext cx="1306609" cy="400110"/>
            </a:xfrm>
            <a:prstGeom prst="rect">
              <a:avLst/>
            </a:prstGeom>
            <a:grpFill/>
          </p:spPr>
          <p:txBody>
            <a:bodyPr wrap="square" rtlCol="0">
              <a:spAutoFit/>
            </a:bodyPr>
            <a:lstStyle/>
            <a:p>
              <a:r>
                <a:rPr lang="zh-CN" altLang="en-US" sz="2000" dirty="0">
                  <a:solidFill>
                    <a:schemeClr val="bg1"/>
                  </a:solidFill>
                </a:rPr>
                <a:t>优化目标</a:t>
              </a:r>
            </a:p>
          </p:txBody>
        </p:sp>
      </p:grpSp>
    </p:spTree>
    <p:extLst>
      <p:ext uri="{BB962C8B-B14F-4D97-AF65-F5344CB8AC3E}">
        <p14:creationId xmlns:p14="http://schemas.microsoft.com/office/powerpoint/2010/main" val="4231600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1000"/>
                                        <p:tgtEl>
                                          <p:spTgt spid="20"/>
                                        </p:tgtEl>
                                      </p:cBhvr>
                                    </p:animEffect>
                                    <p:anim calcmode="lin" valueType="num">
                                      <p:cBhvr>
                                        <p:cTn id="15" dur="1000" fill="hold"/>
                                        <p:tgtEl>
                                          <p:spTgt spid="20"/>
                                        </p:tgtEl>
                                        <p:attrNameLst>
                                          <p:attrName>ppt_x</p:attrName>
                                        </p:attrNameLst>
                                      </p:cBhvr>
                                      <p:tavLst>
                                        <p:tav tm="0">
                                          <p:val>
                                            <p:strVal val="#ppt_x"/>
                                          </p:val>
                                        </p:tav>
                                        <p:tav tm="100000">
                                          <p:val>
                                            <p:strVal val="#ppt_x"/>
                                          </p:val>
                                        </p:tav>
                                      </p:tavLst>
                                    </p:anim>
                                    <p:anim calcmode="lin" valueType="num">
                                      <p:cBhvr>
                                        <p:cTn id="16" dur="1000" fill="hold"/>
                                        <p:tgtEl>
                                          <p:spTgt spid="20"/>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down)">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arn(inVertical)">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108E0D2-189A-425A-94DE-B2AF71EDAA07}"/>
              </a:ext>
            </a:extLst>
          </p:cNvPr>
          <p:cNvSpPr/>
          <p:nvPr/>
        </p:nvSpPr>
        <p:spPr>
          <a:xfrm>
            <a:off x="1" y="0"/>
            <a:ext cx="12192000" cy="769441"/>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6C12ABF-43A9-447F-A01E-1314A26799EA}"/>
              </a:ext>
            </a:extLst>
          </p:cNvPr>
          <p:cNvSpPr txBox="1"/>
          <p:nvPr/>
        </p:nvSpPr>
        <p:spPr>
          <a:xfrm>
            <a:off x="274319" y="153887"/>
            <a:ext cx="9130937" cy="584775"/>
          </a:xfrm>
          <a:prstGeom prst="rect">
            <a:avLst/>
          </a:prstGeom>
          <a:noFill/>
        </p:spPr>
        <p:txBody>
          <a:bodyPr wrap="square" rtlCol="0">
            <a:spAutoFit/>
          </a:bodyPr>
          <a:lstStyle/>
          <a:p>
            <a:r>
              <a:rPr lang="en-US" altLang="zh-CN" sz="3200" b="1" dirty="0">
                <a:solidFill>
                  <a:schemeClr val="bg1"/>
                </a:solidFill>
              </a:rPr>
              <a:t>2.3 </a:t>
            </a:r>
            <a:r>
              <a:rPr lang="zh-CN" altLang="en-US" sz="3200" b="1" dirty="0">
                <a:solidFill>
                  <a:schemeClr val="bg1"/>
                </a:solidFill>
              </a:rPr>
              <a:t>协方差矩阵及优化目标</a:t>
            </a:r>
            <a:r>
              <a:rPr lang="en-US" altLang="zh-CN" sz="3200" b="1" dirty="0">
                <a:solidFill>
                  <a:schemeClr val="bg1"/>
                </a:solidFill>
              </a:rPr>
              <a:t>------</a:t>
            </a:r>
            <a:r>
              <a:rPr lang="zh-CN" altLang="en-US" sz="3200" b="1" dirty="0">
                <a:solidFill>
                  <a:schemeClr val="bg1"/>
                </a:solidFill>
              </a:rPr>
              <a:t>协方差矩阵对角化</a:t>
            </a:r>
          </a:p>
        </p:txBody>
      </p:sp>
      <p:pic>
        <p:nvPicPr>
          <p:cNvPr id="8" name="图片 7">
            <a:extLst>
              <a:ext uri="{FF2B5EF4-FFF2-40B4-BE49-F238E27FC236}">
                <a16:creationId xmlns:a16="http://schemas.microsoft.com/office/drawing/2014/main" id="{70E09E84-E52D-4085-98C2-3FBFC0FE7D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5176" y="789986"/>
            <a:ext cx="2370025" cy="1653683"/>
          </a:xfrm>
          <a:prstGeom prst="rect">
            <a:avLst/>
          </a:prstGeom>
        </p:spPr>
      </p:pic>
      <p:sp>
        <p:nvSpPr>
          <p:cNvPr id="2" name="文本框 1">
            <a:extLst>
              <a:ext uri="{FF2B5EF4-FFF2-40B4-BE49-F238E27FC236}">
                <a16:creationId xmlns:a16="http://schemas.microsoft.com/office/drawing/2014/main" id="{163E75B9-A24E-4C02-8553-70C3BC37F036}"/>
              </a:ext>
            </a:extLst>
          </p:cNvPr>
          <p:cNvSpPr txBox="1"/>
          <p:nvPr/>
        </p:nvSpPr>
        <p:spPr>
          <a:xfrm>
            <a:off x="1001484" y="1436914"/>
            <a:ext cx="5585927"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矩阵</a:t>
            </a:r>
            <a:r>
              <a:rPr lang="en-US" altLang="zh-CN" dirty="0"/>
              <a:t>C</a:t>
            </a:r>
            <a:r>
              <a:rPr lang="zh-CN" altLang="en-US" dirty="0"/>
              <a:t>为原始协方差矩阵，为实对称矩阵，根据</a:t>
            </a:r>
            <a:endParaRPr lang="en-US" altLang="zh-CN" dirty="0"/>
          </a:p>
          <a:p>
            <a:r>
              <a:rPr lang="en-US" altLang="zh-CN" dirty="0"/>
              <a:t>      </a:t>
            </a:r>
            <a:r>
              <a:rPr lang="zh-CN" altLang="en-US" dirty="0"/>
              <a:t>实对称矩阵的性质，可以得到以下结论：</a:t>
            </a:r>
          </a:p>
        </p:txBody>
      </p:sp>
      <p:grpSp>
        <p:nvGrpSpPr>
          <p:cNvPr id="19" name="组合 18">
            <a:extLst>
              <a:ext uri="{FF2B5EF4-FFF2-40B4-BE49-F238E27FC236}">
                <a16:creationId xmlns:a16="http://schemas.microsoft.com/office/drawing/2014/main" id="{26BFFC54-F418-450A-B398-B1C230105098}"/>
              </a:ext>
            </a:extLst>
          </p:cNvPr>
          <p:cNvGrpSpPr/>
          <p:nvPr/>
        </p:nvGrpSpPr>
        <p:grpSpPr>
          <a:xfrm>
            <a:off x="1038641" y="2381044"/>
            <a:ext cx="8099301" cy="811672"/>
            <a:chOff x="1038641" y="2381044"/>
            <a:chExt cx="8099301" cy="811672"/>
          </a:xfrm>
        </p:grpSpPr>
        <p:sp>
          <p:nvSpPr>
            <p:cNvPr id="5" name="文本框 4">
              <a:extLst>
                <a:ext uri="{FF2B5EF4-FFF2-40B4-BE49-F238E27FC236}">
                  <a16:creationId xmlns:a16="http://schemas.microsoft.com/office/drawing/2014/main" id="{80BA672E-5C6F-4154-82DE-95C0ACF5B30F}"/>
                </a:ext>
              </a:extLst>
            </p:cNvPr>
            <p:cNvSpPr txBox="1"/>
            <p:nvPr/>
          </p:nvSpPr>
          <p:spPr>
            <a:xfrm>
              <a:off x="1038641" y="2381044"/>
              <a:ext cx="8099301" cy="646331"/>
            </a:xfrm>
            <a:prstGeom prst="rect">
              <a:avLst/>
            </a:prstGeom>
            <a:noFill/>
          </p:spPr>
          <p:txBody>
            <a:bodyPr wrap="square" rtlCol="0">
              <a:spAutoFit/>
            </a:bodyPr>
            <a:lstStyle/>
            <a:p>
              <a:r>
                <a:rPr lang="zh-CN" altLang="en-US" dirty="0"/>
                <a:t>      设实对称矩阵</a:t>
              </a:r>
              <a:r>
                <a:rPr lang="en-US" altLang="zh-CN" dirty="0"/>
                <a:t>C(n*n)</a:t>
              </a:r>
              <a:r>
                <a:rPr lang="zh-CN" altLang="en-US" dirty="0"/>
                <a:t>的</a:t>
              </a:r>
              <a:r>
                <a:rPr lang="zh-CN" altLang="zh-CN" dirty="0"/>
                <a:t>n个特征向量为e1,e2,⋯,en我们将其按列组成矩阵：</a:t>
              </a:r>
            </a:p>
            <a:p>
              <a:endParaRPr lang="zh-CN" altLang="en-US" dirty="0"/>
            </a:p>
          </p:txBody>
        </p:sp>
        <p:pic>
          <p:nvPicPr>
            <p:cNvPr id="10" name="图片 9">
              <a:extLst>
                <a:ext uri="{FF2B5EF4-FFF2-40B4-BE49-F238E27FC236}">
                  <a16:creationId xmlns:a16="http://schemas.microsoft.com/office/drawing/2014/main" id="{077D9768-14EE-4480-ACDC-A2DF99E8F8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0088" y="2750718"/>
              <a:ext cx="2103302" cy="441998"/>
            </a:xfrm>
            <a:prstGeom prst="rect">
              <a:avLst/>
            </a:prstGeom>
          </p:spPr>
        </p:pic>
      </p:grpSp>
      <p:pic>
        <p:nvPicPr>
          <p:cNvPr id="16" name="图片 15">
            <a:extLst>
              <a:ext uri="{FF2B5EF4-FFF2-40B4-BE49-F238E27FC236}">
                <a16:creationId xmlns:a16="http://schemas.microsoft.com/office/drawing/2014/main" id="{0A84EB23-ADE6-4702-A1DB-DDB1AEE2D2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4604" y="5055294"/>
            <a:ext cx="1005927" cy="365792"/>
          </a:xfrm>
          <a:prstGeom prst="rect">
            <a:avLst/>
          </a:prstGeom>
          <a:solidFill>
            <a:schemeClr val="accent2">
              <a:lumMod val="75000"/>
            </a:schemeClr>
          </a:solidFill>
          <a:ln>
            <a:solidFill>
              <a:srgbClr val="FF0000"/>
            </a:solidFill>
          </a:ln>
        </p:spPr>
      </p:pic>
      <p:grpSp>
        <p:nvGrpSpPr>
          <p:cNvPr id="18" name="组合 17">
            <a:extLst>
              <a:ext uri="{FF2B5EF4-FFF2-40B4-BE49-F238E27FC236}">
                <a16:creationId xmlns:a16="http://schemas.microsoft.com/office/drawing/2014/main" id="{23CA7553-045B-496D-9FD7-9E25770FFBB8}"/>
              </a:ext>
            </a:extLst>
          </p:cNvPr>
          <p:cNvGrpSpPr/>
          <p:nvPr/>
        </p:nvGrpSpPr>
        <p:grpSpPr>
          <a:xfrm>
            <a:off x="1384440" y="3208870"/>
            <a:ext cx="3980332" cy="1478408"/>
            <a:chOff x="1384440" y="3208870"/>
            <a:chExt cx="3980332" cy="1478408"/>
          </a:xfrm>
        </p:grpSpPr>
        <p:pic>
          <p:nvPicPr>
            <p:cNvPr id="12" name="图片 11">
              <a:extLst>
                <a:ext uri="{FF2B5EF4-FFF2-40B4-BE49-F238E27FC236}">
                  <a16:creationId xmlns:a16="http://schemas.microsoft.com/office/drawing/2014/main" id="{31046D75-45B6-4BB9-9ECF-24951E3AD3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1199" y="3208870"/>
              <a:ext cx="3383573" cy="1478408"/>
            </a:xfrm>
            <a:prstGeom prst="rect">
              <a:avLst/>
            </a:prstGeom>
          </p:spPr>
        </p:pic>
        <p:sp>
          <p:nvSpPr>
            <p:cNvPr id="17" name="文本框 16">
              <a:extLst>
                <a:ext uri="{FF2B5EF4-FFF2-40B4-BE49-F238E27FC236}">
                  <a16:creationId xmlns:a16="http://schemas.microsoft.com/office/drawing/2014/main" id="{696E6CC3-3A43-431F-9D97-0F1E896919E6}"/>
                </a:ext>
              </a:extLst>
            </p:cNvPr>
            <p:cNvSpPr txBox="1"/>
            <p:nvPr/>
          </p:nvSpPr>
          <p:spPr>
            <a:xfrm>
              <a:off x="1384440" y="3830626"/>
              <a:ext cx="646521" cy="369332"/>
            </a:xfrm>
            <a:prstGeom prst="rect">
              <a:avLst/>
            </a:prstGeom>
            <a:noFill/>
          </p:spPr>
          <p:txBody>
            <a:bodyPr wrap="square" rtlCol="0">
              <a:spAutoFit/>
            </a:bodyPr>
            <a:lstStyle/>
            <a:p>
              <a:r>
                <a:rPr lang="zh-CN" altLang="en-US" dirty="0"/>
                <a:t>则有：</a:t>
              </a:r>
            </a:p>
          </p:txBody>
        </p:sp>
      </p:grpSp>
      <p:sp>
        <p:nvSpPr>
          <p:cNvPr id="24" name="文本框 23">
            <a:extLst>
              <a:ext uri="{FF2B5EF4-FFF2-40B4-BE49-F238E27FC236}">
                <a16:creationId xmlns:a16="http://schemas.microsoft.com/office/drawing/2014/main" id="{B57ED4A7-9D82-498E-8AEA-8195A6B13C00}"/>
              </a:ext>
            </a:extLst>
          </p:cNvPr>
          <p:cNvSpPr txBox="1"/>
          <p:nvPr/>
        </p:nvSpPr>
        <p:spPr>
          <a:xfrm>
            <a:off x="1418451" y="5121197"/>
            <a:ext cx="646521" cy="369332"/>
          </a:xfrm>
          <a:prstGeom prst="rect">
            <a:avLst/>
          </a:prstGeom>
          <a:noFill/>
        </p:spPr>
        <p:txBody>
          <a:bodyPr wrap="square" rtlCol="0">
            <a:spAutoFit/>
          </a:bodyPr>
          <a:lstStyle/>
          <a:p>
            <a:r>
              <a:rPr lang="zh-CN" altLang="en-US" dirty="0"/>
              <a:t>故：</a:t>
            </a:r>
          </a:p>
        </p:txBody>
      </p:sp>
    </p:spTree>
    <p:extLst>
      <p:ext uri="{BB962C8B-B14F-4D97-AF65-F5344CB8AC3E}">
        <p14:creationId xmlns:p14="http://schemas.microsoft.com/office/powerpoint/2010/main" val="4116674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par>
                                <p:cTn id="8" presetID="16" presetClass="entr" presetSubtype="21"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arn(inVertical)">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1000"/>
                                        <p:tgtEl>
                                          <p:spTgt spid="24"/>
                                        </p:tgtEl>
                                      </p:cBhvr>
                                    </p:animEffect>
                                    <p:anim calcmode="lin" valueType="num">
                                      <p:cBhvr>
                                        <p:cTn id="16" dur="1000" fill="hold"/>
                                        <p:tgtEl>
                                          <p:spTgt spid="24"/>
                                        </p:tgtEl>
                                        <p:attrNameLst>
                                          <p:attrName>ppt_x</p:attrName>
                                        </p:attrNameLst>
                                      </p:cBhvr>
                                      <p:tavLst>
                                        <p:tav tm="0">
                                          <p:val>
                                            <p:strVal val="#ppt_x"/>
                                          </p:val>
                                        </p:tav>
                                        <p:tav tm="100000">
                                          <p:val>
                                            <p:strVal val="#ppt_x"/>
                                          </p:val>
                                        </p:tav>
                                      </p:tavLst>
                                    </p:anim>
                                    <p:anim calcmode="lin" valueType="num">
                                      <p:cBhvr>
                                        <p:cTn id="17" dur="1000" fill="hold"/>
                                        <p:tgtEl>
                                          <p:spTgt spid="24"/>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1000"/>
                                        <p:tgtEl>
                                          <p:spTgt spid="16"/>
                                        </p:tgtEl>
                                      </p:cBhvr>
                                    </p:animEffect>
                                    <p:anim calcmode="lin" valueType="num">
                                      <p:cBhvr>
                                        <p:cTn id="21" dur="1000" fill="hold"/>
                                        <p:tgtEl>
                                          <p:spTgt spid="16"/>
                                        </p:tgtEl>
                                        <p:attrNameLst>
                                          <p:attrName>ppt_x</p:attrName>
                                        </p:attrNameLst>
                                      </p:cBhvr>
                                      <p:tavLst>
                                        <p:tav tm="0">
                                          <p:val>
                                            <p:strVal val="#ppt_x"/>
                                          </p:val>
                                        </p:tav>
                                        <p:tav tm="100000">
                                          <p:val>
                                            <p:strVal val="#ppt_x"/>
                                          </p:val>
                                        </p:tav>
                                      </p:tavLst>
                                    </p:anim>
                                    <p:anim calcmode="lin" valueType="num">
                                      <p:cBhvr>
                                        <p:cTn id="2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圆角矩形 53"/>
          <p:cNvSpPr/>
          <p:nvPr/>
        </p:nvSpPr>
        <p:spPr>
          <a:xfrm rot="19685279">
            <a:off x="4720566" y="3300903"/>
            <a:ext cx="2754339" cy="954000"/>
          </a:xfrm>
          <a:prstGeom prst="roundRect">
            <a:avLst>
              <a:gd name="adj" fmla="val 50000"/>
            </a:avLst>
          </a:prstGeom>
          <a:solidFill>
            <a:schemeClr val="bg1">
              <a:lumMod val="75000"/>
              <a:alpha val="72000"/>
            </a:schemeClr>
          </a:soli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55" name="圆角矩形 54"/>
          <p:cNvSpPr/>
          <p:nvPr/>
        </p:nvSpPr>
        <p:spPr>
          <a:xfrm rot="19685279">
            <a:off x="7743137" y="3300903"/>
            <a:ext cx="2754339" cy="954000"/>
          </a:xfrm>
          <a:prstGeom prst="roundRect">
            <a:avLst>
              <a:gd name="adj" fmla="val 50000"/>
            </a:avLst>
          </a:prstGeom>
          <a:solidFill>
            <a:schemeClr val="bg1">
              <a:lumMod val="75000"/>
              <a:alpha val="72000"/>
            </a:schemeClr>
          </a:soli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5" name="圆角矩形 4"/>
          <p:cNvSpPr/>
          <p:nvPr/>
        </p:nvSpPr>
        <p:spPr>
          <a:xfrm rot="19685279">
            <a:off x="1697995" y="3300903"/>
            <a:ext cx="2754339" cy="954000"/>
          </a:xfrm>
          <a:prstGeom prst="roundRect">
            <a:avLst>
              <a:gd name="adj" fmla="val 50000"/>
            </a:avLst>
          </a:prstGeom>
          <a:solidFill>
            <a:srgbClr val="B5D5DD">
              <a:alpha val="58000"/>
            </a:srgbClr>
          </a:soli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56" name="圆角矩形 55"/>
          <p:cNvSpPr/>
          <p:nvPr/>
        </p:nvSpPr>
        <p:spPr>
          <a:xfrm rot="1914721" flipV="1">
            <a:off x="3209281" y="3300902"/>
            <a:ext cx="2754339" cy="954000"/>
          </a:xfrm>
          <a:prstGeom prst="roundRect">
            <a:avLst>
              <a:gd name="adj" fmla="val 50000"/>
            </a:avLst>
          </a:prstGeom>
          <a:solidFill>
            <a:schemeClr val="bg1">
              <a:lumMod val="75000"/>
              <a:alpha val="72000"/>
            </a:schemeClr>
          </a:soli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57" name="圆角矩形 56"/>
          <p:cNvSpPr/>
          <p:nvPr/>
        </p:nvSpPr>
        <p:spPr>
          <a:xfrm rot="1914721" flipV="1">
            <a:off x="6231852" y="3300902"/>
            <a:ext cx="2754339" cy="954000"/>
          </a:xfrm>
          <a:prstGeom prst="roundRect">
            <a:avLst>
              <a:gd name="adj" fmla="val 50000"/>
            </a:avLst>
          </a:prstGeom>
          <a:solidFill>
            <a:srgbClr val="B5D5DD">
              <a:alpha val="58000"/>
            </a:srgbClr>
          </a:soli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2" name="椭圆 1"/>
          <p:cNvSpPr/>
          <p:nvPr/>
        </p:nvSpPr>
        <p:spPr>
          <a:xfrm>
            <a:off x="1836073" y="3782685"/>
            <a:ext cx="953194" cy="954000"/>
          </a:xfrm>
          <a:prstGeom prst="ellipse">
            <a:avLst/>
          </a:prstGeom>
          <a:gradFill>
            <a:gsLst>
              <a:gs pos="0">
                <a:srgbClr val="3E7886"/>
              </a:gs>
              <a:gs pos="100000">
                <a:srgbClr val="2D5761"/>
              </a:gs>
            </a:gsLst>
            <a:lin ang="5400000" scaled="1"/>
          </a:gradFill>
        </p:spPr>
        <p:txBody>
          <a:bodyPr wrap="square" rtlCol="0" anchor="ctr">
            <a:spAutoFit/>
          </a:bodyPr>
          <a:lstStyle/>
          <a:p>
            <a:pPr algn="ctr">
              <a:spcBef>
                <a:spcPct val="0"/>
              </a:spcBef>
            </a:pPr>
            <a:endParaRPr lang="zh-CN" altLang="en-US" sz="2000">
              <a:gradFill>
                <a:gsLst>
                  <a:gs pos="0">
                    <a:srgbClr val="3E7886"/>
                  </a:gs>
                  <a:gs pos="100000">
                    <a:srgbClr val="2D5761"/>
                  </a:gs>
                </a:gsLst>
                <a:lin ang="5400000" scaled="1"/>
              </a:gradFill>
              <a:latin typeface="微软雅黑" panose="020B0503020204020204" pitchFamily="34" charset="-122"/>
              <a:ea typeface="微软雅黑" panose="020B0503020204020204" pitchFamily="34" charset="-122"/>
            </a:endParaRPr>
          </a:p>
        </p:txBody>
      </p:sp>
      <p:sp>
        <p:nvSpPr>
          <p:cNvPr id="47" name="椭圆 46"/>
          <p:cNvSpPr/>
          <p:nvPr/>
        </p:nvSpPr>
        <p:spPr>
          <a:xfrm>
            <a:off x="4857403" y="3777903"/>
            <a:ext cx="953194" cy="953194"/>
          </a:xfrm>
          <a:prstGeom prst="ellipse">
            <a:avLst/>
          </a:prstGeom>
          <a:solidFill>
            <a:schemeClr val="tx1">
              <a:lumMod val="65000"/>
              <a:lumOff val="35000"/>
            </a:schemeClr>
          </a:soli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48" name="椭圆 47"/>
          <p:cNvSpPr/>
          <p:nvPr/>
        </p:nvSpPr>
        <p:spPr>
          <a:xfrm>
            <a:off x="7878733" y="3777903"/>
            <a:ext cx="953194" cy="953194"/>
          </a:xfrm>
          <a:prstGeom prst="ellipse">
            <a:avLst/>
          </a:prstGeom>
          <a:solidFill>
            <a:schemeClr val="tx1">
              <a:lumMod val="65000"/>
              <a:lumOff val="35000"/>
            </a:schemeClr>
          </a:soli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49" name="椭圆 48"/>
          <p:cNvSpPr/>
          <p:nvPr/>
        </p:nvSpPr>
        <p:spPr>
          <a:xfrm>
            <a:off x="3360073" y="2824709"/>
            <a:ext cx="953194" cy="953194"/>
          </a:xfrm>
          <a:prstGeom prst="ellipse">
            <a:avLst/>
          </a:prstGeom>
          <a:gradFill>
            <a:gsLst>
              <a:gs pos="3000">
                <a:schemeClr val="bg2">
                  <a:lumMod val="10000"/>
                </a:schemeClr>
              </a:gs>
              <a:gs pos="100000">
                <a:schemeClr val="tx1">
                  <a:lumMod val="75000"/>
                  <a:lumOff val="25000"/>
                </a:schemeClr>
              </a:gs>
            </a:gsLst>
            <a:lin ang="13800000" scaled="0"/>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50" name="椭圆 49"/>
          <p:cNvSpPr/>
          <p:nvPr/>
        </p:nvSpPr>
        <p:spPr>
          <a:xfrm>
            <a:off x="6381403" y="2829491"/>
            <a:ext cx="953194" cy="954000"/>
          </a:xfrm>
          <a:prstGeom prst="ellipse">
            <a:avLst/>
          </a:prstGeom>
          <a:gradFill>
            <a:gsLst>
              <a:gs pos="0">
                <a:srgbClr val="3E7886"/>
              </a:gs>
              <a:gs pos="100000">
                <a:srgbClr val="2D5761"/>
              </a:gs>
            </a:gsLst>
            <a:lin ang="5400000" scaled="1"/>
          </a:gradFill>
        </p:spPr>
        <p:txBody>
          <a:bodyPr wrap="square" rtlCol="0" anchor="ctr">
            <a:spAutoFit/>
          </a:bodyPr>
          <a:lstStyle/>
          <a:p>
            <a:pPr algn="ctr">
              <a:spcBef>
                <a:spcPct val="0"/>
              </a:spcBef>
            </a:pPr>
            <a:endParaRPr lang="zh-CN" altLang="en-US" sz="2000">
              <a:gradFill>
                <a:gsLst>
                  <a:gs pos="0">
                    <a:srgbClr val="3E7886"/>
                  </a:gs>
                  <a:gs pos="100000">
                    <a:srgbClr val="2D5761"/>
                  </a:gs>
                </a:gsLst>
                <a:lin ang="5400000" scaled="1"/>
              </a:gradFill>
              <a:latin typeface="微软雅黑" panose="020B0503020204020204" pitchFamily="34" charset="-122"/>
              <a:ea typeface="微软雅黑" panose="020B0503020204020204" pitchFamily="34" charset="-122"/>
            </a:endParaRPr>
          </a:p>
        </p:txBody>
      </p:sp>
      <p:sp>
        <p:nvSpPr>
          <p:cNvPr id="51" name="椭圆 50"/>
          <p:cNvSpPr/>
          <p:nvPr/>
        </p:nvSpPr>
        <p:spPr>
          <a:xfrm>
            <a:off x="9402733" y="2829491"/>
            <a:ext cx="953194" cy="954000"/>
          </a:xfrm>
          <a:prstGeom prst="ellipse">
            <a:avLst/>
          </a:prstGeom>
          <a:gradFill>
            <a:gsLst>
              <a:gs pos="0">
                <a:srgbClr val="3E7886"/>
              </a:gs>
              <a:gs pos="100000">
                <a:srgbClr val="2D5761"/>
              </a:gs>
            </a:gsLst>
            <a:lin ang="5400000" scaled="1"/>
          </a:gradFill>
        </p:spPr>
        <p:txBody>
          <a:bodyPr wrap="square" rtlCol="0" anchor="ctr">
            <a:spAutoFit/>
          </a:bodyPr>
          <a:lstStyle/>
          <a:p>
            <a:pPr algn="ctr">
              <a:spcBef>
                <a:spcPct val="0"/>
              </a:spcBef>
            </a:pPr>
            <a:endParaRPr lang="zh-CN" altLang="en-US" sz="2000">
              <a:gradFill>
                <a:gsLst>
                  <a:gs pos="0">
                    <a:srgbClr val="3E7886"/>
                  </a:gs>
                  <a:gs pos="100000">
                    <a:srgbClr val="2D5761"/>
                  </a:gs>
                </a:gsLst>
                <a:lin ang="5400000" scaled="1"/>
              </a:gradFill>
              <a:latin typeface="微软雅黑" panose="020B0503020204020204" pitchFamily="34" charset="-122"/>
              <a:ea typeface="微软雅黑" panose="020B0503020204020204" pitchFamily="34" charset="-122"/>
            </a:endParaRPr>
          </a:p>
        </p:txBody>
      </p:sp>
      <p:sp>
        <p:nvSpPr>
          <p:cNvPr id="6" name="文本框 5"/>
          <p:cNvSpPr txBox="1"/>
          <p:nvPr/>
        </p:nvSpPr>
        <p:spPr>
          <a:xfrm>
            <a:off x="2071056" y="4069834"/>
            <a:ext cx="483227" cy="400110"/>
          </a:xfrm>
          <a:prstGeom prst="rect">
            <a:avLst/>
          </a:prstGeom>
          <a:noFill/>
        </p:spPr>
        <p:txBody>
          <a:bodyPr wrap="square" rtlCol="0">
            <a:spAutoFit/>
          </a:bodyPr>
          <a:lstStyle/>
          <a:p>
            <a:r>
              <a:rPr lang="en-US" altLang="zh-CN" sz="2000">
                <a:solidFill>
                  <a:srgbClr val="FFFFFF"/>
                </a:solidFill>
                <a:latin typeface="微软雅黑" panose="020B0503020204020204" pitchFamily="34" charset="-122"/>
                <a:ea typeface="微软雅黑" panose="020B0503020204020204" pitchFamily="34" charset="-122"/>
              </a:rPr>
              <a:t>01</a:t>
            </a:r>
            <a:endParaRPr lang="zh-CN" altLang="en-US" sz="2000">
              <a:solidFill>
                <a:srgbClr val="FFFFFF"/>
              </a:solidFill>
              <a:latin typeface="微软雅黑" panose="020B0503020204020204" pitchFamily="34" charset="-122"/>
              <a:ea typeface="微软雅黑" panose="020B0503020204020204" pitchFamily="34" charset="-122"/>
            </a:endParaRPr>
          </a:p>
        </p:txBody>
      </p:sp>
      <p:sp>
        <p:nvSpPr>
          <p:cNvPr id="59" name="文本框 58"/>
          <p:cNvSpPr txBox="1"/>
          <p:nvPr/>
        </p:nvSpPr>
        <p:spPr>
          <a:xfrm>
            <a:off x="5092386" y="4069834"/>
            <a:ext cx="483227" cy="400110"/>
          </a:xfrm>
          <a:prstGeom prst="rect">
            <a:avLst/>
          </a:prstGeom>
          <a:noFill/>
        </p:spPr>
        <p:txBody>
          <a:bodyPr wrap="square" rtlCol="0">
            <a:spAutoFit/>
          </a:bodyPr>
          <a:lstStyle/>
          <a:p>
            <a:r>
              <a:rPr lang="en-US" altLang="zh-CN" sz="2000">
                <a:solidFill>
                  <a:srgbClr val="FFFFFF"/>
                </a:solidFill>
                <a:latin typeface="微软雅黑" panose="020B0503020204020204" pitchFamily="34" charset="-122"/>
                <a:ea typeface="微软雅黑" panose="020B0503020204020204" pitchFamily="34" charset="-122"/>
              </a:rPr>
              <a:t>03</a:t>
            </a:r>
            <a:endParaRPr lang="zh-CN" altLang="en-US" sz="2000">
              <a:solidFill>
                <a:srgbClr val="FFFFFF"/>
              </a:solidFill>
              <a:latin typeface="微软雅黑" panose="020B0503020204020204" pitchFamily="34" charset="-122"/>
              <a:ea typeface="微软雅黑" panose="020B0503020204020204" pitchFamily="34" charset="-122"/>
            </a:endParaRPr>
          </a:p>
        </p:txBody>
      </p:sp>
      <p:sp>
        <p:nvSpPr>
          <p:cNvPr id="60" name="文本框 59"/>
          <p:cNvSpPr txBox="1"/>
          <p:nvPr/>
        </p:nvSpPr>
        <p:spPr>
          <a:xfrm>
            <a:off x="8113716" y="4069834"/>
            <a:ext cx="483227" cy="400110"/>
          </a:xfrm>
          <a:prstGeom prst="rect">
            <a:avLst/>
          </a:prstGeom>
          <a:noFill/>
        </p:spPr>
        <p:txBody>
          <a:bodyPr wrap="square" rtlCol="0">
            <a:spAutoFit/>
          </a:bodyPr>
          <a:lstStyle/>
          <a:p>
            <a:r>
              <a:rPr lang="en-US" altLang="zh-CN" sz="2000">
                <a:solidFill>
                  <a:srgbClr val="FFFFFF"/>
                </a:solidFill>
                <a:latin typeface="微软雅黑" panose="020B0503020204020204" pitchFamily="34" charset="-122"/>
                <a:ea typeface="微软雅黑" panose="020B0503020204020204" pitchFamily="34" charset="-122"/>
              </a:rPr>
              <a:t>05</a:t>
            </a:r>
            <a:endParaRPr lang="zh-CN" altLang="en-US" sz="2000">
              <a:solidFill>
                <a:srgbClr val="FFFFFF"/>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3566027" y="3116640"/>
            <a:ext cx="483227" cy="400110"/>
          </a:xfrm>
          <a:prstGeom prst="rect">
            <a:avLst/>
          </a:prstGeom>
          <a:noFill/>
        </p:spPr>
        <p:txBody>
          <a:bodyPr wrap="square" rtlCol="0">
            <a:spAutoFit/>
          </a:bodyPr>
          <a:lstStyle/>
          <a:p>
            <a:r>
              <a:rPr lang="en-US" altLang="zh-CN" sz="2000">
                <a:solidFill>
                  <a:srgbClr val="FFFFFF"/>
                </a:solidFill>
                <a:latin typeface="微软雅黑" panose="020B0503020204020204" pitchFamily="34" charset="-122"/>
                <a:ea typeface="微软雅黑" panose="020B0503020204020204" pitchFamily="34" charset="-122"/>
              </a:rPr>
              <a:t>02</a:t>
            </a:r>
            <a:endParaRPr lang="zh-CN" altLang="en-US" sz="2000">
              <a:solidFill>
                <a:srgbClr val="FFFFFF"/>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6587357" y="3116640"/>
            <a:ext cx="483227" cy="400110"/>
          </a:xfrm>
          <a:prstGeom prst="rect">
            <a:avLst/>
          </a:prstGeom>
          <a:noFill/>
        </p:spPr>
        <p:txBody>
          <a:bodyPr wrap="square" rtlCol="0">
            <a:spAutoFit/>
          </a:bodyPr>
          <a:lstStyle/>
          <a:p>
            <a:r>
              <a:rPr lang="en-US" altLang="zh-CN" sz="2000">
                <a:solidFill>
                  <a:srgbClr val="FFFFFF"/>
                </a:solidFill>
                <a:latin typeface="微软雅黑" panose="020B0503020204020204" pitchFamily="34" charset="-122"/>
                <a:ea typeface="微软雅黑" panose="020B0503020204020204" pitchFamily="34" charset="-122"/>
              </a:rPr>
              <a:t>04</a:t>
            </a:r>
            <a:endParaRPr lang="zh-CN" altLang="en-US" sz="2000">
              <a:solidFill>
                <a:srgbClr val="FFFFFF"/>
              </a:solidFill>
              <a:latin typeface="微软雅黑" panose="020B0503020204020204" pitchFamily="34" charset="-122"/>
              <a:ea typeface="微软雅黑" panose="020B0503020204020204" pitchFamily="34" charset="-122"/>
            </a:endParaRPr>
          </a:p>
        </p:txBody>
      </p:sp>
      <p:sp>
        <p:nvSpPr>
          <p:cNvPr id="63" name="文本框 62"/>
          <p:cNvSpPr txBox="1"/>
          <p:nvPr/>
        </p:nvSpPr>
        <p:spPr>
          <a:xfrm>
            <a:off x="9608687" y="3116640"/>
            <a:ext cx="483227" cy="400110"/>
          </a:xfrm>
          <a:prstGeom prst="rect">
            <a:avLst/>
          </a:prstGeom>
          <a:noFill/>
        </p:spPr>
        <p:txBody>
          <a:bodyPr wrap="square" rtlCol="0">
            <a:spAutoFit/>
          </a:bodyPr>
          <a:lstStyle/>
          <a:p>
            <a:r>
              <a:rPr lang="en-US" altLang="zh-CN" sz="2000">
                <a:solidFill>
                  <a:srgbClr val="FFFFFF"/>
                </a:solidFill>
                <a:latin typeface="微软雅黑" panose="020B0503020204020204" pitchFamily="34" charset="-122"/>
                <a:ea typeface="微软雅黑" panose="020B0503020204020204" pitchFamily="34" charset="-122"/>
              </a:rPr>
              <a:t>06</a:t>
            </a:r>
            <a:endParaRPr lang="zh-CN" altLang="en-US" sz="2000">
              <a:solidFill>
                <a:srgbClr val="FFFFFF"/>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084712" y="2824709"/>
            <a:ext cx="0" cy="692041"/>
          </a:xfrm>
          <a:prstGeom prst="line">
            <a:avLst/>
          </a:prstGeom>
          <a:ln w="15875" cap="rnd">
            <a:solidFill>
              <a:schemeClr val="bg2">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1216028" y="1490155"/>
            <a:ext cx="1737367" cy="430374"/>
          </a:xfrm>
          <a:prstGeom prst="rect">
            <a:avLst/>
          </a:prstGeom>
        </p:spPr>
        <p:txBody>
          <a:bodyPr wrap="square">
            <a:spAutoFit/>
          </a:bodyPr>
          <a:lstStyle/>
          <a:p>
            <a:pPr algn="ctr">
              <a:lnSpc>
                <a:spcPct val="120000"/>
              </a:lnSpc>
              <a:spcBef>
                <a:spcPct val="0"/>
              </a:spcBef>
            </a:pPr>
            <a:r>
              <a:rPr lang="zh-CN" altLang="en-US" sz="2000" dirty="0">
                <a:solidFill>
                  <a:srgbClr val="3E7886"/>
                </a:solidFill>
                <a:latin typeface="微软雅黑" panose="020B0503020204020204" pitchFamily="34" charset="-122"/>
                <a:ea typeface="微软雅黑" panose="020B0503020204020204" pitchFamily="34" charset="-122"/>
              </a:rPr>
              <a:t>原始数据矩阵</a:t>
            </a:r>
          </a:p>
        </p:txBody>
      </p:sp>
      <p:cxnSp>
        <p:nvCxnSpPr>
          <p:cNvPr id="71" name="直接连接符 70"/>
          <p:cNvCxnSpPr/>
          <p:nvPr/>
        </p:nvCxnSpPr>
        <p:spPr>
          <a:xfrm>
            <a:off x="2021404" y="1990603"/>
            <a:ext cx="198269" cy="0"/>
          </a:xfrm>
          <a:prstGeom prst="line">
            <a:avLst/>
          </a:prstGeom>
          <a:ln w="28575">
            <a:solidFill>
              <a:srgbClr val="3E7886"/>
            </a:solidFill>
          </a:ln>
        </p:spPr>
        <p:style>
          <a:lnRef idx="1">
            <a:schemeClr val="accent1"/>
          </a:lnRef>
          <a:fillRef idx="0">
            <a:schemeClr val="accent1"/>
          </a:fillRef>
          <a:effectRef idx="0">
            <a:schemeClr val="accent1"/>
          </a:effectRef>
          <a:fontRef idx="minor">
            <a:schemeClr val="tx1"/>
          </a:fontRef>
        </p:style>
      </p:cxnSp>
      <p:sp>
        <p:nvSpPr>
          <p:cNvPr id="72" name="PA_矩形 75"/>
          <p:cNvSpPr/>
          <p:nvPr>
            <p:custDataLst>
              <p:tags r:id="rId1"/>
            </p:custDataLst>
          </p:nvPr>
        </p:nvSpPr>
        <p:spPr>
          <a:xfrm>
            <a:off x="1192667" y="2074479"/>
            <a:ext cx="1855741" cy="58477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eaLnBrk="0" fontAlgn="base" hangingPunct="0">
              <a:spcBef>
                <a:spcPct val="0"/>
              </a:spcBef>
              <a:spcAft>
                <a:spcPct val="0"/>
              </a:spcAft>
            </a:pPr>
            <a:r>
              <a:rPr lang="zh-CN" altLang="zh-CN" sz="1600" dirty="0">
                <a:solidFill>
                  <a:srgbClr val="5A5A5A"/>
                </a:solidFill>
                <a:latin typeface="Arial" panose="020B0604020202020204" pitchFamily="34" charset="0"/>
                <a:ea typeface="&amp;quot"/>
              </a:rPr>
              <a:t>将原始数据按列组成n行m列矩阵X</a:t>
            </a:r>
            <a:endParaRPr lang="zh-CN" altLang="zh-CN" sz="1000" dirty="0">
              <a:latin typeface="Arial" panose="020B0604020202020204" pitchFamily="34" charset="0"/>
            </a:endParaRPr>
          </a:p>
        </p:txBody>
      </p:sp>
      <p:cxnSp>
        <p:nvCxnSpPr>
          <p:cNvPr id="108" name="直接连接符 107"/>
          <p:cNvCxnSpPr/>
          <p:nvPr/>
        </p:nvCxnSpPr>
        <p:spPr>
          <a:xfrm>
            <a:off x="5345323" y="2824709"/>
            <a:ext cx="0" cy="692041"/>
          </a:xfrm>
          <a:prstGeom prst="line">
            <a:avLst/>
          </a:prstGeom>
          <a:ln w="15875" cap="rnd">
            <a:solidFill>
              <a:schemeClr val="bg2">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9" name="矩形 108"/>
          <p:cNvSpPr/>
          <p:nvPr/>
        </p:nvSpPr>
        <p:spPr>
          <a:xfrm>
            <a:off x="4484679" y="1508261"/>
            <a:ext cx="1781753" cy="430374"/>
          </a:xfrm>
          <a:prstGeom prst="rect">
            <a:avLst/>
          </a:prstGeom>
        </p:spPr>
        <p:txBody>
          <a:bodyPr wrap="square">
            <a:spAutoFit/>
          </a:bodyPr>
          <a:lstStyle/>
          <a:p>
            <a:pPr algn="ctr">
              <a:lnSpc>
                <a:spcPct val="120000"/>
              </a:lnSpc>
              <a:spcBef>
                <a:spcPct val="0"/>
              </a:spcBef>
            </a:pPr>
            <a:r>
              <a:rPr lang="zh-CN" altLang="en-US" sz="2000" dirty="0">
                <a:solidFill>
                  <a:srgbClr val="3E7886"/>
                </a:solidFill>
                <a:latin typeface="微软雅黑" panose="020B0503020204020204" pitchFamily="34" charset="-122"/>
                <a:ea typeface="微软雅黑" panose="020B0503020204020204" pitchFamily="34" charset="-122"/>
              </a:rPr>
              <a:t>求协方差矩阵</a:t>
            </a:r>
          </a:p>
        </p:txBody>
      </p:sp>
      <p:cxnSp>
        <p:nvCxnSpPr>
          <p:cNvPr id="110" name="直接连接符 109"/>
          <p:cNvCxnSpPr/>
          <p:nvPr/>
        </p:nvCxnSpPr>
        <p:spPr>
          <a:xfrm>
            <a:off x="5282015" y="1990603"/>
            <a:ext cx="198269" cy="0"/>
          </a:xfrm>
          <a:prstGeom prst="line">
            <a:avLst/>
          </a:prstGeom>
          <a:ln w="28575">
            <a:solidFill>
              <a:srgbClr val="3E7886"/>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1" name="PA_矩形 75"/>
              <p:cNvSpPr/>
              <p:nvPr>
                <p:custDataLst>
                  <p:tags r:id="rId2"/>
                </p:custDataLst>
              </p:nvPr>
            </p:nvSpPr>
            <p:spPr>
              <a:xfrm>
                <a:off x="4564593" y="2031702"/>
                <a:ext cx="1855737" cy="73860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eaLnBrk="0" fontAlgn="base" hangingPunct="0">
                  <a:spcBef>
                    <a:spcPct val="0"/>
                  </a:spcBef>
                  <a:spcAft>
                    <a:spcPct val="0"/>
                  </a:spcAft>
                </a:pPr>
                <a:r>
                  <a:rPr lang="zh-CN" altLang="zh-CN" sz="1600" dirty="0">
                    <a:solidFill>
                      <a:srgbClr val="5A5A5A"/>
                    </a:solidFill>
                    <a:latin typeface="Arial" panose="020B0604020202020204" pitchFamily="34" charset="0"/>
                    <a:ea typeface="&amp;quot"/>
                  </a:rPr>
                  <a:t>求出协方差矩阵</a:t>
                </a:r>
                <a:endParaRPr lang="en-US" altLang="zh-CN" sz="1600" dirty="0">
                  <a:solidFill>
                    <a:srgbClr val="5A5A5A"/>
                  </a:solidFill>
                  <a:latin typeface="Arial" panose="020B0604020202020204" pitchFamily="34" charset="0"/>
                  <a:ea typeface="&amp;quot"/>
                </a:endParaRPr>
              </a:p>
              <a:p>
                <a:r>
                  <a:rPr lang="en-US" altLang="zh-CN" i="1" dirty="0"/>
                  <a:t>C</a:t>
                </a:r>
                <a:r>
                  <a:rPr lang="en-US" altLang="zh-CN" dirty="0"/>
                  <a:t>=</a:t>
                </a:r>
                <a14:m>
                  <m:oMath xmlns:m="http://schemas.openxmlformats.org/officeDocument/2006/math">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𝑚</m:t>
                        </m:r>
                      </m:den>
                    </m:f>
                  </m:oMath>
                </a14:m>
                <a:r>
                  <a:rPr lang="en-US" altLang="zh-CN" i="1" dirty="0"/>
                  <a:t>XX</a:t>
                </a:r>
                <a:r>
                  <a:rPr lang="en-US" altLang="zh-CN" baseline="30000" dirty="0"/>
                  <a:t>T</a:t>
                </a:r>
                <a:endParaRPr lang="zh-CN" altLang="zh-CN" dirty="0"/>
              </a:p>
            </p:txBody>
          </p:sp>
        </mc:Choice>
        <mc:Fallback xmlns="">
          <p:sp>
            <p:nvSpPr>
              <p:cNvPr id="111" name="PA_矩形 75"/>
              <p:cNvSpPr>
                <a:spLocks noRot="1" noChangeAspect="1" noMove="1" noResize="1" noEditPoints="1" noAdjustHandles="1" noChangeArrowheads="1" noChangeShapeType="1" noTextEdit="1"/>
              </p:cNvSpPr>
              <p:nvPr>
                <p:custDataLst>
                  <p:tags r:id="rId9"/>
                </p:custDataLst>
              </p:nvPr>
            </p:nvSpPr>
            <p:spPr>
              <a:xfrm>
                <a:off x="4564593" y="2031702"/>
                <a:ext cx="1855737" cy="738600"/>
              </a:xfrm>
              <a:prstGeom prst="rect">
                <a:avLst/>
              </a:prstGeom>
              <a:blipFill>
                <a:blip r:embed="rId10"/>
                <a:stretch>
                  <a:fillRect l="-2961" t="-2479" b="-4959"/>
                </a:stretch>
              </a:blipFill>
            </p:spPr>
            <p:txBody>
              <a:bodyPr/>
              <a:lstStyle/>
              <a:p>
                <a:r>
                  <a:rPr lang="zh-CN" altLang="en-US">
                    <a:noFill/>
                  </a:rPr>
                  <a:t> </a:t>
                </a:r>
              </a:p>
            </p:txBody>
          </p:sp>
        </mc:Fallback>
      </mc:AlternateContent>
      <p:cxnSp>
        <p:nvCxnSpPr>
          <p:cNvPr id="112" name="直接连接符 111"/>
          <p:cNvCxnSpPr/>
          <p:nvPr/>
        </p:nvCxnSpPr>
        <p:spPr>
          <a:xfrm>
            <a:off x="8367647" y="2824709"/>
            <a:ext cx="0" cy="692041"/>
          </a:xfrm>
          <a:prstGeom prst="line">
            <a:avLst/>
          </a:prstGeom>
          <a:ln w="15875" cap="rnd">
            <a:solidFill>
              <a:schemeClr val="bg2">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13" name="矩形 112"/>
          <p:cNvSpPr/>
          <p:nvPr/>
        </p:nvSpPr>
        <p:spPr>
          <a:xfrm>
            <a:off x="7519408" y="1562399"/>
            <a:ext cx="1781754" cy="430374"/>
          </a:xfrm>
          <a:prstGeom prst="rect">
            <a:avLst/>
          </a:prstGeom>
        </p:spPr>
        <p:txBody>
          <a:bodyPr wrap="square">
            <a:spAutoFit/>
          </a:bodyPr>
          <a:lstStyle/>
          <a:p>
            <a:pPr algn="ctr">
              <a:lnSpc>
                <a:spcPct val="120000"/>
              </a:lnSpc>
              <a:spcBef>
                <a:spcPct val="0"/>
              </a:spcBef>
            </a:pPr>
            <a:r>
              <a:rPr lang="zh-CN" altLang="en-US" sz="2000" dirty="0">
                <a:solidFill>
                  <a:srgbClr val="3E7886"/>
                </a:solidFill>
                <a:latin typeface="微软雅黑" panose="020B0503020204020204" pitchFamily="34" charset="-122"/>
                <a:ea typeface="微软雅黑" panose="020B0503020204020204" pitchFamily="34" charset="-122"/>
              </a:rPr>
              <a:t>得到矩阵</a:t>
            </a:r>
            <a:r>
              <a:rPr lang="en-US" altLang="zh-CN" sz="2000" dirty="0">
                <a:solidFill>
                  <a:srgbClr val="3E7886"/>
                </a:solidFill>
                <a:latin typeface="微软雅黑" panose="020B0503020204020204" pitchFamily="34" charset="-122"/>
                <a:ea typeface="微软雅黑" panose="020B0503020204020204" pitchFamily="34" charset="-122"/>
              </a:rPr>
              <a:t>P</a:t>
            </a:r>
            <a:endParaRPr lang="zh-CN" altLang="en-US" sz="2000" dirty="0">
              <a:solidFill>
                <a:srgbClr val="3E7886"/>
              </a:solidFill>
              <a:latin typeface="微软雅黑" panose="020B0503020204020204" pitchFamily="34" charset="-122"/>
              <a:ea typeface="微软雅黑" panose="020B0503020204020204" pitchFamily="34" charset="-122"/>
            </a:endParaRPr>
          </a:p>
        </p:txBody>
      </p:sp>
      <p:cxnSp>
        <p:nvCxnSpPr>
          <p:cNvPr id="114" name="直接连接符 113"/>
          <p:cNvCxnSpPr/>
          <p:nvPr/>
        </p:nvCxnSpPr>
        <p:spPr>
          <a:xfrm>
            <a:off x="8304339" y="1990603"/>
            <a:ext cx="198269" cy="0"/>
          </a:xfrm>
          <a:prstGeom prst="line">
            <a:avLst/>
          </a:prstGeom>
          <a:ln w="28575">
            <a:solidFill>
              <a:srgbClr val="3E7886"/>
            </a:solidFill>
          </a:ln>
        </p:spPr>
        <p:style>
          <a:lnRef idx="1">
            <a:schemeClr val="accent1"/>
          </a:lnRef>
          <a:fillRef idx="0">
            <a:schemeClr val="accent1"/>
          </a:fillRef>
          <a:effectRef idx="0">
            <a:schemeClr val="accent1"/>
          </a:effectRef>
          <a:fontRef idx="minor">
            <a:schemeClr val="tx1"/>
          </a:fontRef>
        </p:style>
      </p:cxnSp>
      <p:sp>
        <p:nvSpPr>
          <p:cNvPr id="115" name="PA_矩形 75"/>
          <p:cNvSpPr/>
          <p:nvPr>
            <p:custDataLst>
              <p:tags r:id="rId3"/>
            </p:custDataLst>
          </p:nvPr>
        </p:nvSpPr>
        <p:spPr>
          <a:xfrm>
            <a:off x="7080613" y="2024163"/>
            <a:ext cx="2986902" cy="83099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eaLnBrk="0" fontAlgn="base" hangingPunct="0">
              <a:spcBef>
                <a:spcPct val="0"/>
              </a:spcBef>
              <a:spcAft>
                <a:spcPct val="0"/>
              </a:spcAft>
            </a:pPr>
            <a:r>
              <a:rPr lang="zh-CN" altLang="zh-CN" sz="1600" dirty="0">
                <a:solidFill>
                  <a:srgbClr val="5A5A5A"/>
                </a:solidFill>
                <a:latin typeface="Arial" panose="020B0604020202020204" pitchFamily="34" charset="0"/>
                <a:ea typeface="&amp;quot"/>
              </a:rPr>
              <a:t>将特征向量按对应特征值大小从上到下按行排列成矩阵，取前k行组成矩阵P</a:t>
            </a:r>
            <a:endParaRPr lang="zh-CN" altLang="zh-CN" sz="1000" dirty="0">
              <a:latin typeface="Arial" panose="020B0604020202020204" pitchFamily="34" charset="0"/>
            </a:endParaRPr>
          </a:p>
        </p:txBody>
      </p:sp>
      <p:cxnSp>
        <p:nvCxnSpPr>
          <p:cNvPr id="116" name="直接连接符 115"/>
          <p:cNvCxnSpPr/>
          <p:nvPr/>
        </p:nvCxnSpPr>
        <p:spPr>
          <a:xfrm>
            <a:off x="3842757" y="4039056"/>
            <a:ext cx="0" cy="692041"/>
          </a:xfrm>
          <a:prstGeom prst="line">
            <a:avLst/>
          </a:prstGeom>
          <a:ln w="15875" cap="rnd">
            <a:solidFill>
              <a:schemeClr val="bg2">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17" name="矩形 116"/>
          <p:cNvSpPr/>
          <p:nvPr/>
        </p:nvSpPr>
        <p:spPr>
          <a:xfrm>
            <a:off x="3184977" y="4708226"/>
            <a:ext cx="1496840" cy="430374"/>
          </a:xfrm>
          <a:prstGeom prst="rect">
            <a:avLst/>
          </a:prstGeom>
        </p:spPr>
        <p:txBody>
          <a:bodyPr wrap="square">
            <a:spAutoFit/>
          </a:bodyPr>
          <a:lstStyle/>
          <a:p>
            <a:pPr algn="ctr">
              <a:lnSpc>
                <a:spcPct val="120000"/>
              </a:lnSpc>
              <a:spcBef>
                <a:spcPct val="0"/>
              </a:spcBef>
            </a:pPr>
            <a:r>
              <a:rPr lang="zh-CN" altLang="en-US" sz="2000" dirty="0">
                <a:solidFill>
                  <a:srgbClr val="3E7886"/>
                </a:solidFill>
                <a:latin typeface="微软雅黑" panose="020B0503020204020204" pitchFamily="34" charset="-122"/>
                <a:ea typeface="微软雅黑" panose="020B0503020204020204" pitchFamily="34" charset="-122"/>
              </a:rPr>
              <a:t>零均值化</a:t>
            </a:r>
          </a:p>
        </p:txBody>
      </p:sp>
      <p:cxnSp>
        <p:nvCxnSpPr>
          <p:cNvPr id="118" name="直接连接符 117"/>
          <p:cNvCxnSpPr/>
          <p:nvPr/>
        </p:nvCxnSpPr>
        <p:spPr>
          <a:xfrm>
            <a:off x="3758770" y="5152851"/>
            <a:ext cx="198269" cy="0"/>
          </a:xfrm>
          <a:prstGeom prst="line">
            <a:avLst/>
          </a:prstGeom>
          <a:ln w="28575">
            <a:solidFill>
              <a:srgbClr val="3E7886"/>
            </a:solidFill>
          </a:ln>
        </p:spPr>
        <p:style>
          <a:lnRef idx="1">
            <a:schemeClr val="accent1"/>
          </a:lnRef>
          <a:fillRef idx="0">
            <a:schemeClr val="accent1"/>
          </a:fillRef>
          <a:effectRef idx="0">
            <a:schemeClr val="accent1"/>
          </a:effectRef>
          <a:fontRef idx="minor">
            <a:schemeClr val="tx1"/>
          </a:fontRef>
        </p:style>
      </p:cxnSp>
      <p:sp>
        <p:nvSpPr>
          <p:cNvPr id="119" name="PA_矩形 75"/>
          <p:cNvSpPr/>
          <p:nvPr>
            <p:custDataLst>
              <p:tags r:id="rId4"/>
            </p:custDataLst>
          </p:nvPr>
        </p:nvSpPr>
        <p:spPr>
          <a:xfrm>
            <a:off x="2512475" y="5202734"/>
            <a:ext cx="2707110" cy="1021433"/>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zh-CN" sz="1600" dirty="0">
                <a:solidFill>
                  <a:srgbClr val="5A5A5A"/>
                </a:solidFill>
                <a:latin typeface="Arial" panose="020B0604020202020204" pitchFamily="34" charset="0"/>
                <a:ea typeface="&amp;quot"/>
              </a:rPr>
              <a:t>将X的每一行（代表一个属性字段）进行零均值化，即减去这一行的均值</a:t>
            </a:r>
            <a:endParaRPr lang="zh-CN" altLang="en-US" sz="1600" dirty="0">
              <a:solidFill>
                <a:srgbClr val="595959"/>
              </a:solidFill>
              <a:latin typeface="冬青黑体简体中文 W3" panose="020B0300000000000000" pitchFamily="34" charset="-122"/>
              <a:ea typeface="冬青黑体简体中文 W3" panose="020B0300000000000000" pitchFamily="34" charset="-122"/>
            </a:endParaRPr>
          </a:p>
        </p:txBody>
      </p:sp>
      <p:cxnSp>
        <p:nvCxnSpPr>
          <p:cNvPr id="120" name="直接连接符 119"/>
          <p:cNvCxnSpPr/>
          <p:nvPr/>
        </p:nvCxnSpPr>
        <p:spPr>
          <a:xfrm>
            <a:off x="6844366" y="4039056"/>
            <a:ext cx="0" cy="692041"/>
          </a:xfrm>
          <a:prstGeom prst="line">
            <a:avLst/>
          </a:prstGeom>
          <a:ln w="15875" cap="rnd">
            <a:solidFill>
              <a:schemeClr val="bg2">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21" name="矩形 120"/>
          <p:cNvSpPr/>
          <p:nvPr/>
        </p:nvSpPr>
        <p:spPr>
          <a:xfrm>
            <a:off x="6186585" y="4708226"/>
            <a:ext cx="1468939" cy="799706"/>
          </a:xfrm>
          <a:prstGeom prst="rect">
            <a:avLst/>
          </a:prstGeom>
        </p:spPr>
        <p:txBody>
          <a:bodyPr wrap="square">
            <a:spAutoFit/>
          </a:bodyPr>
          <a:lstStyle/>
          <a:p>
            <a:pPr algn="ctr">
              <a:lnSpc>
                <a:spcPct val="120000"/>
              </a:lnSpc>
              <a:spcBef>
                <a:spcPct val="0"/>
              </a:spcBef>
            </a:pPr>
            <a:r>
              <a:rPr lang="zh-CN" altLang="en-US" sz="2000" dirty="0">
                <a:solidFill>
                  <a:srgbClr val="3E7886"/>
                </a:solidFill>
                <a:latin typeface="微软雅黑" panose="020B0503020204020204" pitchFamily="34" charset="-122"/>
                <a:ea typeface="微软雅黑" panose="020B0503020204020204" pitchFamily="34" charset="-122"/>
              </a:rPr>
              <a:t>求特征值和特征向量</a:t>
            </a:r>
          </a:p>
        </p:txBody>
      </p:sp>
      <p:cxnSp>
        <p:nvCxnSpPr>
          <p:cNvPr id="122" name="直接连接符 121"/>
          <p:cNvCxnSpPr/>
          <p:nvPr/>
        </p:nvCxnSpPr>
        <p:spPr>
          <a:xfrm>
            <a:off x="6760379" y="5152851"/>
            <a:ext cx="198269" cy="0"/>
          </a:xfrm>
          <a:prstGeom prst="line">
            <a:avLst/>
          </a:prstGeom>
          <a:ln w="28575">
            <a:solidFill>
              <a:srgbClr val="3E7886"/>
            </a:solidFill>
          </a:ln>
        </p:spPr>
        <p:style>
          <a:lnRef idx="1">
            <a:schemeClr val="accent1"/>
          </a:lnRef>
          <a:fillRef idx="0">
            <a:schemeClr val="accent1"/>
          </a:fillRef>
          <a:effectRef idx="0">
            <a:schemeClr val="accent1"/>
          </a:effectRef>
          <a:fontRef idx="minor">
            <a:schemeClr val="tx1"/>
          </a:fontRef>
        </p:style>
      </p:cxnSp>
      <p:sp>
        <p:nvSpPr>
          <p:cNvPr id="123" name="PA_矩形 75"/>
          <p:cNvSpPr/>
          <p:nvPr>
            <p:custDataLst>
              <p:tags r:id="rId5"/>
            </p:custDataLst>
          </p:nvPr>
        </p:nvSpPr>
        <p:spPr>
          <a:xfrm>
            <a:off x="5703175" y="5566895"/>
            <a:ext cx="2707110" cy="58477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eaLnBrk="0" fontAlgn="base" hangingPunct="0">
              <a:spcBef>
                <a:spcPct val="0"/>
              </a:spcBef>
              <a:spcAft>
                <a:spcPct val="0"/>
              </a:spcAft>
            </a:pPr>
            <a:r>
              <a:rPr lang="zh-CN" altLang="zh-CN" sz="1600" dirty="0">
                <a:solidFill>
                  <a:srgbClr val="5A5A5A"/>
                </a:solidFill>
                <a:latin typeface="Arial" panose="020B0604020202020204" pitchFamily="34" charset="0"/>
                <a:ea typeface="&amp;quot"/>
              </a:rPr>
              <a:t>求出协方差矩阵的特征值及对应的特征向量</a:t>
            </a:r>
            <a:endParaRPr lang="zh-CN" altLang="zh-CN" sz="1000" dirty="0">
              <a:latin typeface="Arial" panose="020B0604020202020204" pitchFamily="34" charset="0"/>
            </a:endParaRPr>
          </a:p>
        </p:txBody>
      </p:sp>
      <p:cxnSp>
        <p:nvCxnSpPr>
          <p:cNvPr id="124" name="直接连接符 123"/>
          <p:cNvCxnSpPr/>
          <p:nvPr/>
        </p:nvCxnSpPr>
        <p:spPr>
          <a:xfrm>
            <a:off x="10052368" y="4039056"/>
            <a:ext cx="0" cy="692041"/>
          </a:xfrm>
          <a:prstGeom prst="line">
            <a:avLst/>
          </a:prstGeom>
          <a:ln w="15875" cap="rnd">
            <a:solidFill>
              <a:schemeClr val="bg2">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25" name="矩形 124"/>
          <p:cNvSpPr/>
          <p:nvPr/>
        </p:nvSpPr>
        <p:spPr>
          <a:xfrm>
            <a:off x="9074613" y="4745499"/>
            <a:ext cx="2034601" cy="430374"/>
          </a:xfrm>
          <a:prstGeom prst="rect">
            <a:avLst/>
          </a:prstGeom>
        </p:spPr>
        <p:txBody>
          <a:bodyPr wrap="square">
            <a:spAutoFit/>
          </a:bodyPr>
          <a:lstStyle/>
          <a:p>
            <a:pPr algn="ctr">
              <a:lnSpc>
                <a:spcPct val="120000"/>
              </a:lnSpc>
              <a:spcBef>
                <a:spcPct val="0"/>
              </a:spcBef>
            </a:pPr>
            <a:r>
              <a:rPr lang="zh-CN" altLang="en-US" sz="2000" dirty="0">
                <a:solidFill>
                  <a:srgbClr val="3E7886"/>
                </a:solidFill>
                <a:latin typeface="微软雅黑" panose="020B0503020204020204" pitchFamily="34" charset="-122"/>
                <a:ea typeface="微软雅黑" panose="020B0503020204020204" pitchFamily="34" charset="-122"/>
              </a:rPr>
              <a:t>得到降维后数据</a:t>
            </a:r>
          </a:p>
        </p:txBody>
      </p:sp>
      <p:cxnSp>
        <p:nvCxnSpPr>
          <p:cNvPr id="126" name="直接连接符 125"/>
          <p:cNvCxnSpPr/>
          <p:nvPr/>
        </p:nvCxnSpPr>
        <p:spPr>
          <a:xfrm>
            <a:off x="9968381" y="5152851"/>
            <a:ext cx="198269" cy="0"/>
          </a:xfrm>
          <a:prstGeom prst="line">
            <a:avLst/>
          </a:prstGeom>
          <a:ln w="28575">
            <a:solidFill>
              <a:srgbClr val="3E7886"/>
            </a:solidFill>
          </a:ln>
        </p:spPr>
        <p:style>
          <a:lnRef idx="1">
            <a:schemeClr val="accent1"/>
          </a:lnRef>
          <a:fillRef idx="0">
            <a:schemeClr val="accent1"/>
          </a:fillRef>
          <a:effectRef idx="0">
            <a:schemeClr val="accent1"/>
          </a:effectRef>
          <a:fontRef idx="minor">
            <a:schemeClr val="tx1"/>
          </a:fontRef>
        </p:style>
      </p:cxnSp>
      <p:sp>
        <p:nvSpPr>
          <p:cNvPr id="127" name="PA_矩形 75"/>
          <p:cNvSpPr/>
          <p:nvPr>
            <p:custDataLst>
              <p:tags r:id="rId6"/>
            </p:custDataLst>
          </p:nvPr>
        </p:nvSpPr>
        <p:spPr>
          <a:xfrm>
            <a:off x="9349729" y="5282523"/>
            <a:ext cx="1633841" cy="74135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zh-CN" i="1" dirty="0">
                <a:solidFill>
                  <a:srgbClr val="5A5A5A"/>
                </a:solidFill>
                <a:latin typeface="Arial" panose="020B0604020202020204" pitchFamily="34" charset="0"/>
                <a:ea typeface="MathJax_Math"/>
              </a:rPr>
              <a:t>Y</a:t>
            </a:r>
            <a:r>
              <a:rPr lang="zh-CN" altLang="zh-CN" dirty="0">
                <a:solidFill>
                  <a:srgbClr val="5A5A5A"/>
                </a:solidFill>
                <a:latin typeface="Arial" panose="020B0604020202020204" pitchFamily="34" charset="0"/>
                <a:ea typeface="MathJax_Main"/>
              </a:rPr>
              <a:t>=</a:t>
            </a:r>
            <a:r>
              <a:rPr lang="zh-CN" altLang="zh-CN" i="1" dirty="0">
                <a:solidFill>
                  <a:srgbClr val="5A5A5A"/>
                </a:solidFill>
                <a:latin typeface="Arial" panose="020B0604020202020204" pitchFamily="34" charset="0"/>
                <a:ea typeface="MathJax_Math"/>
              </a:rPr>
              <a:t>PX</a:t>
            </a:r>
            <a:r>
              <a:rPr lang="zh-CN" altLang="zh-CN" sz="1600" dirty="0">
                <a:solidFill>
                  <a:srgbClr val="5A5A5A"/>
                </a:solidFill>
                <a:latin typeface="Arial" panose="020B0604020202020204" pitchFamily="34" charset="0"/>
                <a:ea typeface="&amp;quot"/>
              </a:rPr>
              <a:t>即为降维到k维后的数据</a:t>
            </a:r>
            <a:endParaRPr lang="zh-CN" altLang="en-US" sz="1600" dirty="0">
              <a:solidFill>
                <a:srgbClr val="595959"/>
              </a:solidFill>
              <a:latin typeface="冬青黑体简体中文 W3" panose="020B0300000000000000" pitchFamily="34" charset="-122"/>
              <a:ea typeface="冬青黑体简体中文 W3" panose="020B0300000000000000" pitchFamily="34" charset="-122"/>
            </a:endParaRPr>
          </a:p>
        </p:txBody>
      </p:sp>
      <p:sp>
        <p:nvSpPr>
          <p:cNvPr id="44" name="矩形 43">
            <a:extLst>
              <a:ext uri="{FF2B5EF4-FFF2-40B4-BE49-F238E27FC236}">
                <a16:creationId xmlns:a16="http://schemas.microsoft.com/office/drawing/2014/main" id="{DE33184E-CEEC-4959-8610-3800C5FB722B}"/>
              </a:ext>
            </a:extLst>
          </p:cNvPr>
          <p:cNvSpPr/>
          <p:nvPr/>
        </p:nvSpPr>
        <p:spPr>
          <a:xfrm>
            <a:off x="1" y="0"/>
            <a:ext cx="12192000" cy="769441"/>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45" name="文本框 44">
            <a:extLst>
              <a:ext uri="{FF2B5EF4-FFF2-40B4-BE49-F238E27FC236}">
                <a16:creationId xmlns:a16="http://schemas.microsoft.com/office/drawing/2014/main" id="{939E845A-AD4B-41BA-BC1C-3A004EE9F46F}"/>
              </a:ext>
            </a:extLst>
          </p:cNvPr>
          <p:cNvSpPr txBox="1"/>
          <p:nvPr/>
        </p:nvSpPr>
        <p:spPr>
          <a:xfrm>
            <a:off x="274319" y="153887"/>
            <a:ext cx="9130937" cy="584775"/>
          </a:xfrm>
          <a:prstGeom prst="rect">
            <a:avLst/>
          </a:prstGeom>
          <a:noFill/>
        </p:spPr>
        <p:txBody>
          <a:bodyPr wrap="square" rtlCol="0">
            <a:spAutoFit/>
          </a:bodyPr>
          <a:lstStyle/>
          <a:p>
            <a:r>
              <a:rPr lang="en-US" altLang="zh-CN" sz="3200" b="1" dirty="0">
                <a:solidFill>
                  <a:schemeClr val="bg1"/>
                </a:solidFill>
              </a:rPr>
              <a:t>2.4 PCA</a:t>
            </a:r>
            <a:r>
              <a:rPr lang="zh-CN" altLang="en-US" sz="3200" b="1" dirty="0">
                <a:solidFill>
                  <a:schemeClr val="bg1"/>
                </a:solidFill>
              </a:rPr>
              <a:t>算法</a:t>
            </a:r>
          </a:p>
        </p:txBody>
      </p:sp>
    </p:spTree>
    <p:extLst>
      <p:ext uri="{BB962C8B-B14F-4D97-AF65-F5344CB8AC3E}">
        <p14:creationId xmlns:p14="http://schemas.microsoft.com/office/powerpoint/2010/main" val="1323689725"/>
      </p:ext>
    </p:extLst>
  </p:cSld>
  <p:clrMapOvr>
    <a:masterClrMapping/>
  </p:clrMapOvr>
  <mc:AlternateContent xmlns:mc="http://schemas.openxmlformats.org/markup-compatibility/2006" xmlns:p14="http://schemas.microsoft.com/office/powerpoint/2010/main">
    <mc:Choice Requires="p14">
      <p:transition spd="slow" p14:dur="2000" advClick="0" advTm="3000"/>
    </mc:Choice>
    <mc:Fallback xmlns="">
      <p:transition spd="slow" advClick="0" advTm="3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40000">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14:bounceEnd="40000">
                                          <p:cBhvr additive="base">
                                            <p:cTn id="7" dur="500" fill="hold"/>
                                            <p:tgtEl>
                                              <p:spTgt spid="72"/>
                                            </p:tgtEl>
                                            <p:attrNameLst>
                                              <p:attrName>ppt_x</p:attrName>
                                            </p:attrNameLst>
                                          </p:cBhvr>
                                          <p:tavLst>
                                            <p:tav tm="0">
                                              <p:val>
                                                <p:strVal val="1+#ppt_w/2"/>
                                              </p:val>
                                            </p:tav>
                                            <p:tav tm="100000">
                                              <p:val>
                                                <p:strVal val="#ppt_x"/>
                                              </p:val>
                                            </p:tav>
                                          </p:tavLst>
                                        </p:anim>
                                        <p:anim calcmode="lin" valueType="num" p14:bounceEnd="40000">
                                          <p:cBhvr additive="base">
                                            <p:cTn id="8" dur="500" fill="hold"/>
                                            <p:tgtEl>
                                              <p:spTgt spid="7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14:presetBounceEnd="40000">
                                      <p:stCondLst>
                                        <p:cond delay="0"/>
                                      </p:stCondLst>
                                      <p:childTnLst>
                                        <p:set>
                                          <p:cBhvr>
                                            <p:cTn id="10" dur="1" fill="hold">
                                              <p:stCondLst>
                                                <p:cond delay="0"/>
                                              </p:stCondLst>
                                            </p:cTn>
                                            <p:tgtEl>
                                              <p:spTgt spid="111"/>
                                            </p:tgtEl>
                                            <p:attrNameLst>
                                              <p:attrName>style.visibility</p:attrName>
                                            </p:attrNameLst>
                                          </p:cBhvr>
                                          <p:to>
                                            <p:strVal val="visible"/>
                                          </p:to>
                                        </p:set>
                                        <p:anim calcmode="lin" valueType="num" p14:bounceEnd="40000">
                                          <p:cBhvr additive="base">
                                            <p:cTn id="11" dur="500" fill="hold"/>
                                            <p:tgtEl>
                                              <p:spTgt spid="111"/>
                                            </p:tgtEl>
                                            <p:attrNameLst>
                                              <p:attrName>ppt_x</p:attrName>
                                            </p:attrNameLst>
                                          </p:cBhvr>
                                          <p:tavLst>
                                            <p:tav tm="0">
                                              <p:val>
                                                <p:strVal val="1+#ppt_w/2"/>
                                              </p:val>
                                            </p:tav>
                                            <p:tav tm="100000">
                                              <p:val>
                                                <p:strVal val="#ppt_x"/>
                                              </p:val>
                                            </p:tav>
                                          </p:tavLst>
                                        </p:anim>
                                        <p:anim calcmode="lin" valueType="num" p14:bounceEnd="40000">
                                          <p:cBhvr additive="base">
                                            <p:cTn id="12" dur="500" fill="hold"/>
                                            <p:tgtEl>
                                              <p:spTgt spid="11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14:presetBounceEnd="40000">
                                      <p:stCondLst>
                                        <p:cond delay="0"/>
                                      </p:stCondLst>
                                      <p:childTnLst>
                                        <p:set>
                                          <p:cBhvr>
                                            <p:cTn id="14" dur="1" fill="hold">
                                              <p:stCondLst>
                                                <p:cond delay="0"/>
                                              </p:stCondLst>
                                            </p:cTn>
                                            <p:tgtEl>
                                              <p:spTgt spid="115"/>
                                            </p:tgtEl>
                                            <p:attrNameLst>
                                              <p:attrName>style.visibility</p:attrName>
                                            </p:attrNameLst>
                                          </p:cBhvr>
                                          <p:to>
                                            <p:strVal val="visible"/>
                                          </p:to>
                                        </p:set>
                                        <p:anim calcmode="lin" valueType="num" p14:bounceEnd="40000">
                                          <p:cBhvr additive="base">
                                            <p:cTn id="15" dur="500" fill="hold"/>
                                            <p:tgtEl>
                                              <p:spTgt spid="115"/>
                                            </p:tgtEl>
                                            <p:attrNameLst>
                                              <p:attrName>ppt_x</p:attrName>
                                            </p:attrNameLst>
                                          </p:cBhvr>
                                          <p:tavLst>
                                            <p:tav tm="0">
                                              <p:val>
                                                <p:strVal val="1+#ppt_w/2"/>
                                              </p:val>
                                            </p:tav>
                                            <p:tav tm="100000">
                                              <p:val>
                                                <p:strVal val="#ppt_x"/>
                                              </p:val>
                                            </p:tav>
                                          </p:tavLst>
                                        </p:anim>
                                        <p:anim calcmode="lin" valueType="num" p14:bounceEnd="40000">
                                          <p:cBhvr additive="base">
                                            <p:cTn id="16" dur="500" fill="hold"/>
                                            <p:tgtEl>
                                              <p:spTgt spid="115"/>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14:presetBounceEnd="40000">
                                      <p:stCondLst>
                                        <p:cond delay="0"/>
                                      </p:stCondLst>
                                      <p:childTnLst>
                                        <p:set>
                                          <p:cBhvr>
                                            <p:cTn id="18" dur="1" fill="hold">
                                              <p:stCondLst>
                                                <p:cond delay="0"/>
                                              </p:stCondLst>
                                            </p:cTn>
                                            <p:tgtEl>
                                              <p:spTgt spid="119"/>
                                            </p:tgtEl>
                                            <p:attrNameLst>
                                              <p:attrName>style.visibility</p:attrName>
                                            </p:attrNameLst>
                                          </p:cBhvr>
                                          <p:to>
                                            <p:strVal val="visible"/>
                                          </p:to>
                                        </p:set>
                                        <p:anim calcmode="lin" valueType="num" p14:bounceEnd="40000">
                                          <p:cBhvr additive="base">
                                            <p:cTn id="19" dur="500" fill="hold"/>
                                            <p:tgtEl>
                                              <p:spTgt spid="119"/>
                                            </p:tgtEl>
                                            <p:attrNameLst>
                                              <p:attrName>ppt_x</p:attrName>
                                            </p:attrNameLst>
                                          </p:cBhvr>
                                          <p:tavLst>
                                            <p:tav tm="0">
                                              <p:val>
                                                <p:strVal val="1+#ppt_w/2"/>
                                              </p:val>
                                            </p:tav>
                                            <p:tav tm="100000">
                                              <p:val>
                                                <p:strVal val="#ppt_x"/>
                                              </p:val>
                                            </p:tav>
                                          </p:tavLst>
                                        </p:anim>
                                        <p:anim calcmode="lin" valueType="num" p14:bounceEnd="40000">
                                          <p:cBhvr additive="base">
                                            <p:cTn id="20" dur="500" fill="hold"/>
                                            <p:tgtEl>
                                              <p:spTgt spid="119"/>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14:presetBounceEnd="40000">
                                      <p:stCondLst>
                                        <p:cond delay="0"/>
                                      </p:stCondLst>
                                      <p:childTnLst>
                                        <p:set>
                                          <p:cBhvr>
                                            <p:cTn id="22" dur="1" fill="hold">
                                              <p:stCondLst>
                                                <p:cond delay="0"/>
                                              </p:stCondLst>
                                            </p:cTn>
                                            <p:tgtEl>
                                              <p:spTgt spid="123"/>
                                            </p:tgtEl>
                                            <p:attrNameLst>
                                              <p:attrName>style.visibility</p:attrName>
                                            </p:attrNameLst>
                                          </p:cBhvr>
                                          <p:to>
                                            <p:strVal val="visible"/>
                                          </p:to>
                                        </p:set>
                                        <p:anim calcmode="lin" valueType="num" p14:bounceEnd="40000">
                                          <p:cBhvr additive="base">
                                            <p:cTn id="23" dur="500" fill="hold"/>
                                            <p:tgtEl>
                                              <p:spTgt spid="123"/>
                                            </p:tgtEl>
                                            <p:attrNameLst>
                                              <p:attrName>ppt_x</p:attrName>
                                            </p:attrNameLst>
                                          </p:cBhvr>
                                          <p:tavLst>
                                            <p:tav tm="0">
                                              <p:val>
                                                <p:strVal val="1+#ppt_w/2"/>
                                              </p:val>
                                            </p:tav>
                                            <p:tav tm="100000">
                                              <p:val>
                                                <p:strVal val="#ppt_x"/>
                                              </p:val>
                                            </p:tav>
                                          </p:tavLst>
                                        </p:anim>
                                        <p:anim calcmode="lin" valueType="num" p14:bounceEnd="40000">
                                          <p:cBhvr additive="base">
                                            <p:cTn id="24" dur="500" fill="hold"/>
                                            <p:tgtEl>
                                              <p:spTgt spid="123"/>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14:presetBounceEnd="40000">
                                      <p:stCondLst>
                                        <p:cond delay="0"/>
                                      </p:stCondLst>
                                      <p:childTnLst>
                                        <p:set>
                                          <p:cBhvr>
                                            <p:cTn id="26" dur="1" fill="hold">
                                              <p:stCondLst>
                                                <p:cond delay="0"/>
                                              </p:stCondLst>
                                            </p:cTn>
                                            <p:tgtEl>
                                              <p:spTgt spid="127"/>
                                            </p:tgtEl>
                                            <p:attrNameLst>
                                              <p:attrName>style.visibility</p:attrName>
                                            </p:attrNameLst>
                                          </p:cBhvr>
                                          <p:to>
                                            <p:strVal val="visible"/>
                                          </p:to>
                                        </p:set>
                                        <p:anim calcmode="lin" valueType="num" p14:bounceEnd="40000">
                                          <p:cBhvr additive="base">
                                            <p:cTn id="27" dur="500" fill="hold"/>
                                            <p:tgtEl>
                                              <p:spTgt spid="127"/>
                                            </p:tgtEl>
                                            <p:attrNameLst>
                                              <p:attrName>ppt_x</p:attrName>
                                            </p:attrNameLst>
                                          </p:cBhvr>
                                          <p:tavLst>
                                            <p:tav tm="0">
                                              <p:val>
                                                <p:strVal val="1+#ppt_w/2"/>
                                              </p:val>
                                            </p:tav>
                                            <p:tav tm="100000">
                                              <p:val>
                                                <p:strVal val="#ppt_x"/>
                                              </p:val>
                                            </p:tav>
                                          </p:tavLst>
                                        </p:anim>
                                        <p:anim calcmode="lin" valueType="num" p14:bounceEnd="40000">
                                          <p:cBhvr additive="base">
                                            <p:cTn id="28" dur="500" fill="hold"/>
                                            <p:tgtEl>
                                              <p:spTgt spid="127"/>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14:presetBounceEnd="40000">
                                      <p:stCondLst>
                                        <p:cond delay="0"/>
                                      </p:stCondLst>
                                      <p:childTnLst>
                                        <p:set>
                                          <p:cBhvr>
                                            <p:cTn id="30" dur="1" fill="hold">
                                              <p:stCondLst>
                                                <p:cond delay="0"/>
                                              </p:stCondLst>
                                            </p:cTn>
                                            <p:tgtEl>
                                              <p:spTgt spid="54"/>
                                            </p:tgtEl>
                                            <p:attrNameLst>
                                              <p:attrName>style.visibility</p:attrName>
                                            </p:attrNameLst>
                                          </p:cBhvr>
                                          <p:to>
                                            <p:strVal val="visible"/>
                                          </p:to>
                                        </p:set>
                                        <p:anim calcmode="lin" valueType="num" p14:bounceEnd="40000">
                                          <p:cBhvr additive="base">
                                            <p:cTn id="31" dur="500" fill="hold"/>
                                            <p:tgtEl>
                                              <p:spTgt spid="54"/>
                                            </p:tgtEl>
                                            <p:attrNameLst>
                                              <p:attrName>ppt_x</p:attrName>
                                            </p:attrNameLst>
                                          </p:cBhvr>
                                          <p:tavLst>
                                            <p:tav tm="0">
                                              <p:val>
                                                <p:strVal val="1+#ppt_w/2"/>
                                              </p:val>
                                            </p:tav>
                                            <p:tav tm="100000">
                                              <p:val>
                                                <p:strVal val="#ppt_x"/>
                                              </p:val>
                                            </p:tav>
                                          </p:tavLst>
                                        </p:anim>
                                        <p:anim calcmode="lin" valueType="num" p14:bounceEnd="40000">
                                          <p:cBhvr additive="base">
                                            <p:cTn id="32" dur="500" fill="hold"/>
                                            <p:tgtEl>
                                              <p:spTgt spid="54"/>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14:presetBounceEnd="40000">
                                      <p:stCondLst>
                                        <p:cond delay="0"/>
                                      </p:stCondLst>
                                      <p:childTnLst>
                                        <p:set>
                                          <p:cBhvr>
                                            <p:cTn id="34" dur="1" fill="hold">
                                              <p:stCondLst>
                                                <p:cond delay="0"/>
                                              </p:stCondLst>
                                            </p:cTn>
                                            <p:tgtEl>
                                              <p:spTgt spid="55"/>
                                            </p:tgtEl>
                                            <p:attrNameLst>
                                              <p:attrName>style.visibility</p:attrName>
                                            </p:attrNameLst>
                                          </p:cBhvr>
                                          <p:to>
                                            <p:strVal val="visible"/>
                                          </p:to>
                                        </p:set>
                                        <p:anim calcmode="lin" valueType="num" p14:bounceEnd="40000">
                                          <p:cBhvr additive="base">
                                            <p:cTn id="35" dur="500" fill="hold"/>
                                            <p:tgtEl>
                                              <p:spTgt spid="55"/>
                                            </p:tgtEl>
                                            <p:attrNameLst>
                                              <p:attrName>ppt_x</p:attrName>
                                            </p:attrNameLst>
                                          </p:cBhvr>
                                          <p:tavLst>
                                            <p:tav tm="0">
                                              <p:val>
                                                <p:strVal val="1+#ppt_w/2"/>
                                              </p:val>
                                            </p:tav>
                                            <p:tav tm="100000">
                                              <p:val>
                                                <p:strVal val="#ppt_x"/>
                                              </p:val>
                                            </p:tav>
                                          </p:tavLst>
                                        </p:anim>
                                        <p:anim calcmode="lin" valueType="num" p14:bounceEnd="40000">
                                          <p:cBhvr additive="base">
                                            <p:cTn id="36" dur="500" fill="hold"/>
                                            <p:tgtEl>
                                              <p:spTgt spid="55"/>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14:presetBounceEnd="40000">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14:bounceEnd="40000">
                                          <p:cBhvr additive="base">
                                            <p:cTn id="39" dur="500" fill="hold"/>
                                            <p:tgtEl>
                                              <p:spTgt spid="5"/>
                                            </p:tgtEl>
                                            <p:attrNameLst>
                                              <p:attrName>ppt_x</p:attrName>
                                            </p:attrNameLst>
                                          </p:cBhvr>
                                          <p:tavLst>
                                            <p:tav tm="0">
                                              <p:val>
                                                <p:strVal val="1+#ppt_w/2"/>
                                              </p:val>
                                            </p:tav>
                                            <p:tav tm="100000">
                                              <p:val>
                                                <p:strVal val="#ppt_x"/>
                                              </p:val>
                                            </p:tav>
                                          </p:tavLst>
                                        </p:anim>
                                        <p:anim calcmode="lin" valueType="num" p14:bounceEnd="40000">
                                          <p:cBhvr additive="base">
                                            <p:cTn id="40" dur="500" fill="hold"/>
                                            <p:tgtEl>
                                              <p:spTgt spid="5"/>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14:presetBounceEnd="40000">
                                      <p:stCondLst>
                                        <p:cond delay="0"/>
                                      </p:stCondLst>
                                      <p:childTnLst>
                                        <p:set>
                                          <p:cBhvr>
                                            <p:cTn id="42" dur="1" fill="hold">
                                              <p:stCondLst>
                                                <p:cond delay="0"/>
                                              </p:stCondLst>
                                            </p:cTn>
                                            <p:tgtEl>
                                              <p:spTgt spid="56"/>
                                            </p:tgtEl>
                                            <p:attrNameLst>
                                              <p:attrName>style.visibility</p:attrName>
                                            </p:attrNameLst>
                                          </p:cBhvr>
                                          <p:to>
                                            <p:strVal val="visible"/>
                                          </p:to>
                                        </p:set>
                                        <p:anim calcmode="lin" valueType="num" p14:bounceEnd="40000">
                                          <p:cBhvr additive="base">
                                            <p:cTn id="43" dur="500" fill="hold"/>
                                            <p:tgtEl>
                                              <p:spTgt spid="56"/>
                                            </p:tgtEl>
                                            <p:attrNameLst>
                                              <p:attrName>ppt_x</p:attrName>
                                            </p:attrNameLst>
                                          </p:cBhvr>
                                          <p:tavLst>
                                            <p:tav tm="0">
                                              <p:val>
                                                <p:strVal val="1+#ppt_w/2"/>
                                              </p:val>
                                            </p:tav>
                                            <p:tav tm="100000">
                                              <p:val>
                                                <p:strVal val="#ppt_x"/>
                                              </p:val>
                                            </p:tav>
                                          </p:tavLst>
                                        </p:anim>
                                        <p:anim calcmode="lin" valueType="num" p14:bounceEnd="40000">
                                          <p:cBhvr additive="base">
                                            <p:cTn id="44" dur="500" fill="hold"/>
                                            <p:tgtEl>
                                              <p:spTgt spid="56"/>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14:presetBounceEnd="40000">
                                      <p:stCondLst>
                                        <p:cond delay="0"/>
                                      </p:stCondLst>
                                      <p:childTnLst>
                                        <p:set>
                                          <p:cBhvr>
                                            <p:cTn id="46" dur="1" fill="hold">
                                              <p:stCondLst>
                                                <p:cond delay="0"/>
                                              </p:stCondLst>
                                            </p:cTn>
                                            <p:tgtEl>
                                              <p:spTgt spid="57"/>
                                            </p:tgtEl>
                                            <p:attrNameLst>
                                              <p:attrName>style.visibility</p:attrName>
                                            </p:attrNameLst>
                                          </p:cBhvr>
                                          <p:to>
                                            <p:strVal val="visible"/>
                                          </p:to>
                                        </p:set>
                                        <p:anim calcmode="lin" valueType="num" p14:bounceEnd="40000">
                                          <p:cBhvr additive="base">
                                            <p:cTn id="47" dur="500" fill="hold"/>
                                            <p:tgtEl>
                                              <p:spTgt spid="57"/>
                                            </p:tgtEl>
                                            <p:attrNameLst>
                                              <p:attrName>ppt_x</p:attrName>
                                            </p:attrNameLst>
                                          </p:cBhvr>
                                          <p:tavLst>
                                            <p:tav tm="0">
                                              <p:val>
                                                <p:strVal val="1+#ppt_w/2"/>
                                              </p:val>
                                            </p:tav>
                                            <p:tav tm="100000">
                                              <p:val>
                                                <p:strVal val="#ppt_x"/>
                                              </p:val>
                                            </p:tav>
                                          </p:tavLst>
                                        </p:anim>
                                        <p:anim calcmode="lin" valueType="num" p14:bounceEnd="40000">
                                          <p:cBhvr additive="base">
                                            <p:cTn id="48" dur="500" fill="hold"/>
                                            <p:tgtEl>
                                              <p:spTgt spid="57"/>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14:presetBounceEnd="40000">
                                      <p:stCondLst>
                                        <p:cond delay="0"/>
                                      </p:stCondLst>
                                      <p:childTnLst>
                                        <p:set>
                                          <p:cBhvr>
                                            <p:cTn id="50" dur="1" fill="hold">
                                              <p:stCondLst>
                                                <p:cond delay="0"/>
                                              </p:stCondLst>
                                            </p:cTn>
                                            <p:tgtEl>
                                              <p:spTgt spid="2"/>
                                            </p:tgtEl>
                                            <p:attrNameLst>
                                              <p:attrName>style.visibility</p:attrName>
                                            </p:attrNameLst>
                                          </p:cBhvr>
                                          <p:to>
                                            <p:strVal val="visible"/>
                                          </p:to>
                                        </p:set>
                                        <p:anim calcmode="lin" valueType="num" p14:bounceEnd="40000">
                                          <p:cBhvr additive="base">
                                            <p:cTn id="51" dur="500" fill="hold"/>
                                            <p:tgtEl>
                                              <p:spTgt spid="2"/>
                                            </p:tgtEl>
                                            <p:attrNameLst>
                                              <p:attrName>ppt_x</p:attrName>
                                            </p:attrNameLst>
                                          </p:cBhvr>
                                          <p:tavLst>
                                            <p:tav tm="0">
                                              <p:val>
                                                <p:strVal val="1+#ppt_w/2"/>
                                              </p:val>
                                            </p:tav>
                                            <p:tav tm="100000">
                                              <p:val>
                                                <p:strVal val="#ppt_x"/>
                                              </p:val>
                                            </p:tav>
                                          </p:tavLst>
                                        </p:anim>
                                        <p:anim calcmode="lin" valueType="num" p14:bounceEnd="40000">
                                          <p:cBhvr additive="base">
                                            <p:cTn id="52" dur="500" fill="hold"/>
                                            <p:tgtEl>
                                              <p:spTgt spid="2"/>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14:presetBounceEnd="40000">
                                      <p:stCondLst>
                                        <p:cond delay="0"/>
                                      </p:stCondLst>
                                      <p:childTnLst>
                                        <p:set>
                                          <p:cBhvr>
                                            <p:cTn id="54" dur="1" fill="hold">
                                              <p:stCondLst>
                                                <p:cond delay="0"/>
                                              </p:stCondLst>
                                            </p:cTn>
                                            <p:tgtEl>
                                              <p:spTgt spid="47"/>
                                            </p:tgtEl>
                                            <p:attrNameLst>
                                              <p:attrName>style.visibility</p:attrName>
                                            </p:attrNameLst>
                                          </p:cBhvr>
                                          <p:to>
                                            <p:strVal val="visible"/>
                                          </p:to>
                                        </p:set>
                                        <p:anim calcmode="lin" valueType="num" p14:bounceEnd="40000">
                                          <p:cBhvr additive="base">
                                            <p:cTn id="55" dur="500" fill="hold"/>
                                            <p:tgtEl>
                                              <p:spTgt spid="47"/>
                                            </p:tgtEl>
                                            <p:attrNameLst>
                                              <p:attrName>ppt_x</p:attrName>
                                            </p:attrNameLst>
                                          </p:cBhvr>
                                          <p:tavLst>
                                            <p:tav tm="0">
                                              <p:val>
                                                <p:strVal val="1+#ppt_w/2"/>
                                              </p:val>
                                            </p:tav>
                                            <p:tav tm="100000">
                                              <p:val>
                                                <p:strVal val="#ppt_x"/>
                                              </p:val>
                                            </p:tav>
                                          </p:tavLst>
                                        </p:anim>
                                        <p:anim calcmode="lin" valueType="num" p14:bounceEnd="40000">
                                          <p:cBhvr additive="base">
                                            <p:cTn id="56" dur="500" fill="hold"/>
                                            <p:tgtEl>
                                              <p:spTgt spid="47"/>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14:presetBounceEnd="40000">
                                      <p:stCondLst>
                                        <p:cond delay="0"/>
                                      </p:stCondLst>
                                      <p:childTnLst>
                                        <p:set>
                                          <p:cBhvr>
                                            <p:cTn id="58" dur="1" fill="hold">
                                              <p:stCondLst>
                                                <p:cond delay="0"/>
                                              </p:stCondLst>
                                            </p:cTn>
                                            <p:tgtEl>
                                              <p:spTgt spid="48"/>
                                            </p:tgtEl>
                                            <p:attrNameLst>
                                              <p:attrName>style.visibility</p:attrName>
                                            </p:attrNameLst>
                                          </p:cBhvr>
                                          <p:to>
                                            <p:strVal val="visible"/>
                                          </p:to>
                                        </p:set>
                                        <p:anim calcmode="lin" valueType="num" p14:bounceEnd="40000">
                                          <p:cBhvr additive="base">
                                            <p:cTn id="59" dur="500" fill="hold"/>
                                            <p:tgtEl>
                                              <p:spTgt spid="48"/>
                                            </p:tgtEl>
                                            <p:attrNameLst>
                                              <p:attrName>ppt_x</p:attrName>
                                            </p:attrNameLst>
                                          </p:cBhvr>
                                          <p:tavLst>
                                            <p:tav tm="0">
                                              <p:val>
                                                <p:strVal val="1+#ppt_w/2"/>
                                              </p:val>
                                            </p:tav>
                                            <p:tav tm="100000">
                                              <p:val>
                                                <p:strVal val="#ppt_x"/>
                                              </p:val>
                                            </p:tav>
                                          </p:tavLst>
                                        </p:anim>
                                        <p:anim calcmode="lin" valueType="num" p14:bounceEnd="40000">
                                          <p:cBhvr additive="base">
                                            <p:cTn id="60" dur="500" fill="hold"/>
                                            <p:tgtEl>
                                              <p:spTgt spid="48"/>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14:presetBounceEnd="40000">
                                      <p:stCondLst>
                                        <p:cond delay="0"/>
                                      </p:stCondLst>
                                      <p:childTnLst>
                                        <p:set>
                                          <p:cBhvr>
                                            <p:cTn id="62" dur="1" fill="hold">
                                              <p:stCondLst>
                                                <p:cond delay="0"/>
                                              </p:stCondLst>
                                            </p:cTn>
                                            <p:tgtEl>
                                              <p:spTgt spid="49"/>
                                            </p:tgtEl>
                                            <p:attrNameLst>
                                              <p:attrName>style.visibility</p:attrName>
                                            </p:attrNameLst>
                                          </p:cBhvr>
                                          <p:to>
                                            <p:strVal val="visible"/>
                                          </p:to>
                                        </p:set>
                                        <p:anim calcmode="lin" valueType="num" p14:bounceEnd="40000">
                                          <p:cBhvr additive="base">
                                            <p:cTn id="63" dur="500" fill="hold"/>
                                            <p:tgtEl>
                                              <p:spTgt spid="49"/>
                                            </p:tgtEl>
                                            <p:attrNameLst>
                                              <p:attrName>ppt_x</p:attrName>
                                            </p:attrNameLst>
                                          </p:cBhvr>
                                          <p:tavLst>
                                            <p:tav tm="0">
                                              <p:val>
                                                <p:strVal val="1+#ppt_w/2"/>
                                              </p:val>
                                            </p:tav>
                                            <p:tav tm="100000">
                                              <p:val>
                                                <p:strVal val="#ppt_x"/>
                                              </p:val>
                                            </p:tav>
                                          </p:tavLst>
                                        </p:anim>
                                        <p:anim calcmode="lin" valueType="num" p14:bounceEnd="40000">
                                          <p:cBhvr additive="base">
                                            <p:cTn id="64" dur="500" fill="hold"/>
                                            <p:tgtEl>
                                              <p:spTgt spid="49"/>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14:presetBounceEnd="40000">
                                      <p:stCondLst>
                                        <p:cond delay="0"/>
                                      </p:stCondLst>
                                      <p:childTnLst>
                                        <p:set>
                                          <p:cBhvr>
                                            <p:cTn id="66" dur="1" fill="hold">
                                              <p:stCondLst>
                                                <p:cond delay="0"/>
                                              </p:stCondLst>
                                            </p:cTn>
                                            <p:tgtEl>
                                              <p:spTgt spid="50"/>
                                            </p:tgtEl>
                                            <p:attrNameLst>
                                              <p:attrName>style.visibility</p:attrName>
                                            </p:attrNameLst>
                                          </p:cBhvr>
                                          <p:to>
                                            <p:strVal val="visible"/>
                                          </p:to>
                                        </p:set>
                                        <p:anim calcmode="lin" valueType="num" p14:bounceEnd="40000">
                                          <p:cBhvr additive="base">
                                            <p:cTn id="67" dur="500" fill="hold"/>
                                            <p:tgtEl>
                                              <p:spTgt spid="50"/>
                                            </p:tgtEl>
                                            <p:attrNameLst>
                                              <p:attrName>ppt_x</p:attrName>
                                            </p:attrNameLst>
                                          </p:cBhvr>
                                          <p:tavLst>
                                            <p:tav tm="0">
                                              <p:val>
                                                <p:strVal val="1+#ppt_w/2"/>
                                              </p:val>
                                            </p:tav>
                                            <p:tav tm="100000">
                                              <p:val>
                                                <p:strVal val="#ppt_x"/>
                                              </p:val>
                                            </p:tav>
                                          </p:tavLst>
                                        </p:anim>
                                        <p:anim calcmode="lin" valueType="num" p14:bounceEnd="40000">
                                          <p:cBhvr additive="base">
                                            <p:cTn id="68" dur="500" fill="hold"/>
                                            <p:tgtEl>
                                              <p:spTgt spid="50"/>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14:presetBounceEnd="40000">
                                      <p:stCondLst>
                                        <p:cond delay="0"/>
                                      </p:stCondLst>
                                      <p:childTnLst>
                                        <p:set>
                                          <p:cBhvr>
                                            <p:cTn id="70" dur="1" fill="hold">
                                              <p:stCondLst>
                                                <p:cond delay="0"/>
                                              </p:stCondLst>
                                            </p:cTn>
                                            <p:tgtEl>
                                              <p:spTgt spid="51"/>
                                            </p:tgtEl>
                                            <p:attrNameLst>
                                              <p:attrName>style.visibility</p:attrName>
                                            </p:attrNameLst>
                                          </p:cBhvr>
                                          <p:to>
                                            <p:strVal val="visible"/>
                                          </p:to>
                                        </p:set>
                                        <p:anim calcmode="lin" valueType="num" p14:bounceEnd="40000">
                                          <p:cBhvr additive="base">
                                            <p:cTn id="71" dur="500" fill="hold"/>
                                            <p:tgtEl>
                                              <p:spTgt spid="51"/>
                                            </p:tgtEl>
                                            <p:attrNameLst>
                                              <p:attrName>ppt_x</p:attrName>
                                            </p:attrNameLst>
                                          </p:cBhvr>
                                          <p:tavLst>
                                            <p:tav tm="0">
                                              <p:val>
                                                <p:strVal val="1+#ppt_w/2"/>
                                              </p:val>
                                            </p:tav>
                                            <p:tav tm="100000">
                                              <p:val>
                                                <p:strVal val="#ppt_x"/>
                                              </p:val>
                                            </p:tav>
                                          </p:tavLst>
                                        </p:anim>
                                        <p:anim calcmode="lin" valueType="num" p14:bounceEnd="40000">
                                          <p:cBhvr additive="base">
                                            <p:cTn id="72" dur="500" fill="hold"/>
                                            <p:tgtEl>
                                              <p:spTgt spid="51"/>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14:presetBounceEnd="40000">
                                      <p:stCondLst>
                                        <p:cond delay="0"/>
                                      </p:stCondLst>
                                      <p:childTnLst>
                                        <p:set>
                                          <p:cBhvr>
                                            <p:cTn id="74" dur="1" fill="hold">
                                              <p:stCondLst>
                                                <p:cond delay="0"/>
                                              </p:stCondLst>
                                            </p:cTn>
                                            <p:tgtEl>
                                              <p:spTgt spid="6"/>
                                            </p:tgtEl>
                                            <p:attrNameLst>
                                              <p:attrName>style.visibility</p:attrName>
                                            </p:attrNameLst>
                                          </p:cBhvr>
                                          <p:to>
                                            <p:strVal val="visible"/>
                                          </p:to>
                                        </p:set>
                                        <p:anim calcmode="lin" valueType="num" p14:bounceEnd="40000">
                                          <p:cBhvr additive="base">
                                            <p:cTn id="75" dur="500" fill="hold"/>
                                            <p:tgtEl>
                                              <p:spTgt spid="6"/>
                                            </p:tgtEl>
                                            <p:attrNameLst>
                                              <p:attrName>ppt_x</p:attrName>
                                            </p:attrNameLst>
                                          </p:cBhvr>
                                          <p:tavLst>
                                            <p:tav tm="0">
                                              <p:val>
                                                <p:strVal val="1+#ppt_w/2"/>
                                              </p:val>
                                            </p:tav>
                                            <p:tav tm="100000">
                                              <p:val>
                                                <p:strVal val="#ppt_x"/>
                                              </p:val>
                                            </p:tav>
                                          </p:tavLst>
                                        </p:anim>
                                        <p:anim calcmode="lin" valueType="num" p14:bounceEnd="40000">
                                          <p:cBhvr additive="base">
                                            <p:cTn id="76" dur="500" fill="hold"/>
                                            <p:tgtEl>
                                              <p:spTgt spid="6"/>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14:presetBounceEnd="40000">
                                      <p:stCondLst>
                                        <p:cond delay="0"/>
                                      </p:stCondLst>
                                      <p:childTnLst>
                                        <p:set>
                                          <p:cBhvr>
                                            <p:cTn id="78" dur="1" fill="hold">
                                              <p:stCondLst>
                                                <p:cond delay="0"/>
                                              </p:stCondLst>
                                            </p:cTn>
                                            <p:tgtEl>
                                              <p:spTgt spid="59"/>
                                            </p:tgtEl>
                                            <p:attrNameLst>
                                              <p:attrName>style.visibility</p:attrName>
                                            </p:attrNameLst>
                                          </p:cBhvr>
                                          <p:to>
                                            <p:strVal val="visible"/>
                                          </p:to>
                                        </p:set>
                                        <p:anim calcmode="lin" valueType="num" p14:bounceEnd="40000">
                                          <p:cBhvr additive="base">
                                            <p:cTn id="79" dur="500" fill="hold"/>
                                            <p:tgtEl>
                                              <p:spTgt spid="59"/>
                                            </p:tgtEl>
                                            <p:attrNameLst>
                                              <p:attrName>ppt_x</p:attrName>
                                            </p:attrNameLst>
                                          </p:cBhvr>
                                          <p:tavLst>
                                            <p:tav tm="0">
                                              <p:val>
                                                <p:strVal val="1+#ppt_w/2"/>
                                              </p:val>
                                            </p:tav>
                                            <p:tav tm="100000">
                                              <p:val>
                                                <p:strVal val="#ppt_x"/>
                                              </p:val>
                                            </p:tav>
                                          </p:tavLst>
                                        </p:anim>
                                        <p:anim calcmode="lin" valueType="num" p14:bounceEnd="40000">
                                          <p:cBhvr additive="base">
                                            <p:cTn id="80" dur="500" fill="hold"/>
                                            <p:tgtEl>
                                              <p:spTgt spid="59"/>
                                            </p:tgtEl>
                                            <p:attrNameLst>
                                              <p:attrName>ppt_y</p:attrName>
                                            </p:attrNameLst>
                                          </p:cBhvr>
                                          <p:tavLst>
                                            <p:tav tm="0">
                                              <p:val>
                                                <p:strVal val="#ppt_y"/>
                                              </p:val>
                                            </p:tav>
                                            <p:tav tm="100000">
                                              <p:val>
                                                <p:strVal val="#ppt_y"/>
                                              </p:val>
                                            </p:tav>
                                          </p:tavLst>
                                        </p:anim>
                                      </p:childTnLst>
                                    </p:cTn>
                                  </p:par>
                                  <p:par>
                                    <p:cTn id="81" presetID="2" presetClass="entr" presetSubtype="2" fill="hold" grpId="0" nodeType="withEffect" p14:presetBounceEnd="40000">
                                      <p:stCondLst>
                                        <p:cond delay="0"/>
                                      </p:stCondLst>
                                      <p:childTnLst>
                                        <p:set>
                                          <p:cBhvr>
                                            <p:cTn id="82" dur="1" fill="hold">
                                              <p:stCondLst>
                                                <p:cond delay="0"/>
                                              </p:stCondLst>
                                            </p:cTn>
                                            <p:tgtEl>
                                              <p:spTgt spid="60"/>
                                            </p:tgtEl>
                                            <p:attrNameLst>
                                              <p:attrName>style.visibility</p:attrName>
                                            </p:attrNameLst>
                                          </p:cBhvr>
                                          <p:to>
                                            <p:strVal val="visible"/>
                                          </p:to>
                                        </p:set>
                                        <p:anim calcmode="lin" valueType="num" p14:bounceEnd="40000">
                                          <p:cBhvr additive="base">
                                            <p:cTn id="83" dur="500" fill="hold"/>
                                            <p:tgtEl>
                                              <p:spTgt spid="60"/>
                                            </p:tgtEl>
                                            <p:attrNameLst>
                                              <p:attrName>ppt_x</p:attrName>
                                            </p:attrNameLst>
                                          </p:cBhvr>
                                          <p:tavLst>
                                            <p:tav tm="0">
                                              <p:val>
                                                <p:strVal val="1+#ppt_w/2"/>
                                              </p:val>
                                            </p:tav>
                                            <p:tav tm="100000">
                                              <p:val>
                                                <p:strVal val="#ppt_x"/>
                                              </p:val>
                                            </p:tav>
                                          </p:tavLst>
                                        </p:anim>
                                        <p:anim calcmode="lin" valueType="num" p14:bounceEnd="40000">
                                          <p:cBhvr additive="base">
                                            <p:cTn id="84" dur="500" fill="hold"/>
                                            <p:tgtEl>
                                              <p:spTgt spid="60"/>
                                            </p:tgtEl>
                                            <p:attrNameLst>
                                              <p:attrName>ppt_y</p:attrName>
                                            </p:attrNameLst>
                                          </p:cBhvr>
                                          <p:tavLst>
                                            <p:tav tm="0">
                                              <p:val>
                                                <p:strVal val="#ppt_y"/>
                                              </p:val>
                                            </p:tav>
                                            <p:tav tm="100000">
                                              <p:val>
                                                <p:strVal val="#ppt_y"/>
                                              </p:val>
                                            </p:tav>
                                          </p:tavLst>
                                        </p:anim>
                                      </p:childTnLst>
                                    </p:cTn>
                                  </p:par>
                                  <p:par>
                                    <p:cTn id="85" presetID="2" presetClass="entr" presetSubtype="2" fill="hold" grpId="0" nodeType="withEffect" p14:presetBounceEnd="40000">
                                      <p:stCondLst>
                                        <p:cond delay="0"/>
                                      </p:stCondLst>
                                      <p:childTnLst>
                                        <p:set>
                                          <p:cBhvr>
                                            <p:cTn id="86" dur="1" fill="hold">
                                              <p:stCondLst>
                                                <p:cond delay="0"/>
                                              </p:stCondLst>
                                            </p:cTn>
                                            <p:tgtEl>
                                              <p:spTgt spid="61"/>
                                            </p:tgtEl>
                                            <p:attrNameLst>
                                              <p:attrName>style.visibility</p:attrName>
                                            </p:attrNameLst>
                                          </p:cBhvr>
                                          <p:to>
                                            <p:strVal val="visible"/>
                                          </p:to>
                                        </p:set>
                                        <p:anim calcmode="lin" valueType="num" p14:bounceEnd="40000">
                                          <p:cBhvr additive="base">
                                            <p:cTn id="87" dur="500" fill="hold"/>
                                            <p:tgtEl>
                                              <p:spTgt spid="61"/>
                                            </p:tgtEl>
                                            <p:attrNameLst>
                                              <p:attrName>ppt_x</p:attrName>
                                            </p:attrNameLst>
                                          </p:cBhvr>
                                          <p:tavLst>
                                            <p:tav tm="0">
                                              <p:val>
                                                <p:strVal val="1+#ppt_w/2"/>
                                              </p:val>
                                            </p:tav>
                                            <p:tav tm="100000">
                                              <p:val>
                                                <p:strVal val="#ppt_x"/>
                                              </p:val>
                                            </p:tav>
                                          </p:tavLst>
                                        </p:anim>
                                        <p:anim calcmode="lin" valueType="num" p14:bounceEnd="40000">
                                          <p:cBhvr additive="base">
                                            <p:cTn id="88" dur="500" fill="hold"/>
                                            <p:tgtEl>
                                              <p:spTgt spid="61"/>
                                            </p:tgtEl>
                                            <p:attrNameLst>
                                              <p:attrName>ppt_y</p:attrName>
                                            </p:attrNameLst>
                                          </p:cBhvr>
                                          <p:tavLst>
                                            <p:tav tm="0">
                                              <p:val>
                                                <p:strVal val="#ppt_y"/>
                                              </p:val>
                                            </p:tav>
                                            <p:tav tm="100000">
                                              <p:val>
                                                <p:strVal val="#ppt_y"/>
                                              </p:val>
                                            </p:tav>
                                          </p:tavLst>
                                        </p:anim>
                                      </p:childTnLst>
                                    </p:cTn>
                                  </p:par>
                                  <p:par>
                                    <p:cTn id="89" presetID="2" presetClass="entr" presetSubtype="2" fill="hold" grpId="0" nodeType="withEffect" p14:presetBounceEnd="40000">
                                      <p:stCondLst>
                                        <p:cond delay="0"/>
                                      </p:stCondLst>
                                      <p:childTnLst>
                                        <p:set>
                                          <p:cBhvr>
                                            <p:cTn id="90" dur="1" fill="hold">
                                              <p:stCondLst>
                                                <p:cond delay="0"/>
                                              </p:stCondLst>
                                            </p:cTn>
                                            <p:tgtEl>
                                              <p:spTgt spid="62"/>
                                            </p:tgtEl>
                                            <p:attrNameLst>
                                              <p:attrName>style.visibility</p:attrName>
                                            </p:attrNameLst>
                                          </p:cBhvr>
                                          <p:to>
                                            <p:strVal val="visible"/>
                                          </p:to>
                                        </p:set>
                                        <p:anim calcmode="lin" valueType="num" p14:bounceEnd="40000">
                                          <p:cBhvr additive="base">
                                            <p:cTn id="91" dur="500" fill="hold"/>
                                            <p:tgtEl>
                                              <p:spTgt spid="62"/>
                                            </p:tgtEl>
                                            <p:attrNameLst>
                                              <p:attrName>ppt_x</p:attrName>
                                            </p:attrNameLst>
                                          </p:cBhvr>
                                          <p:tavLst>
                                            <p:tav tm="0">
                                              <p:val>
                                                <p:strVal val="1+#ppt_w/2"/>
                                              </p:val>
                                            </p:tav>
                                            <p:tav tm="100000">
                                              <p:val>
                                                <p:strVal val="#ppt_x"/>
                                              </p:val>
                                            </p:tav>
                                          </p:tavLst>
                                        </p:anim>
                                        <p:anim calcmode="lin" valueType="num" p14:bounceEnd="40000">
                                          <p:cBhvr additive="base">
                                            <p:cTn id="92" dur="500" fill="hold"/>
                                            <p:tgtEl>
                                              <p:spTgt spid="62"/>
                                            </p:tgtEl>
                                            <p:attrNameLst>
                                              <p:attrName>ppt_y</p:attrName>
                                            </p:attrNameLst>
                                          </p:cBhvr>
                                          <p:tavLst>
                                            <p:tav tm="0">
                                              <p:val>
                                                <p:strVal val="#ppt_y"/>
                                              </p:val>
                                            </p:tav>
                                            <p:tav tm="100000">
                                              <p:val>
                                                <p:strVal val="#ppt_y"/>
                                              </p:val>
                                            </p:tav>
                                          </p:tavLst>
                                        </p:anim>
                                      </p:childTnLst>
                                    </p:cTn>
                                  </p:par>
                                  <p:par>
                                    <p:cTn id="93" presetID="2" presetClass="entr" presetSubtype="2" fill="hold" grpId="0" nodeType="withEffect" p14:presetBounceEnd="40000">
                                      <p:stCondLst>
                                        <p:cond delay="0"/>
                                      </p:stCondLst>
                                      <p:childTnLst>
                                        <p:set>
                                          <p:cBhvr>
                                            <p:cTn id="94" dur="1" fill="hold">
                                              <p:stCondLst>
                                                <p:cond delay="0"/>
                                              </p:stCondLst>
                                            </p:cTn>
                                            <p:tgtEl>
                                              <p:spTgt spid="63"/>
                                            </p:tgtEl>
                                            <p:attrNameLst>
                                              <p:attrName>style.visibility</p:attrName>
                                            </p:attrNameLst>
                                          </p:cBhvr>
                                          <p:to>
                                            <p:strVal val="visible"/>
                                          </p:to>
                                        </p:set>
                                        <p:anim calcmode="lin" valueType="num" p14:bounceEnd="40000">
                                          <p:cBhvr additive="base">
                                            <p:cTn id="95" dur="500" fill="hold"/>
                                            <p:tgtEl>
                                              <p:spTgt spid="63"/>
                                            </p:tgtEl>
                                            <p:attrNameLst>
                                              <p:attrName>ppt_x</p:attrName>
                                            </p:attrNameLst>
                                          </p:cBhvr>
                                          <p:tavLst>
                                            <p:tav tm="0">
                                              <p:val>
                                                <p:strVal val="1+#ppt_w/2"/>
                                              </p:val>
                                            </p:tav>
                                            <p:tav tm="100000">
                                              <p:val>
                                                <p:strVal val="#ppt_x"/>
                                              </p:val>
                                            </p:tav>
                                          </p:tavLst>
                                        </p:anim>
                                        <p:anim calcmode="lin" valueType="num" p14:bounceEnd="40000">
                                          <p:cBhvr additive="base">
                                            <p:cTn id="96" dur="500" fill="hold"/>
                                            <p:tgtEl>
                                              <p:spTgt spid="63"/>
                                            </p:tgtEl>
                                            <p:attrNameLst>
                                              <p:attrName>ppt_y</p:attrName>
                                            </p:attrNameLst>
                                          </p:cBhvr>
                                          <p:tavLst>
                                            <p:tav tm="0">
                                              <p:val>
                                                <p:strVal val="#ppt_y"/>
                                              </p:val>
                                            </p:tav>
                                            <p:tav tm="100000">
                                              <p:val>
                                                <p:strVal val="#ppt_y"/>
                                              </p:val>
                                            </p:tav>
                                          </p:tavLst>
                                        </p:anim>
                                      </p:childTnLst>
                                    </p:cTn>
                                  </p:par>
                                  <p:par>
                                    <p:cTn id="97" presetID="2" presetClass="entr" presetSubtype="2" fill="hold" nodeType="withEffect" p14:presetBounceEnd="40000">
                                      <p:stCondLst>
                                        <p:cond delay="0"/>
                                      </p:stCondLst>
                                      <p:childTnLst>
                                        <p:set>
                                          <p:cBhvr>
                                            <p:cTn id="98" dur="1" fill="hold">
                                              <p:stCondLst>
                                                <p:cond delay="0"/>
                                              </p:stCondLst>
                                            </p:cTn>
                                            <p:tgtEl>
                                              <p:spTgt spid="13"/>
                                            </p:tgtEl>
                                            <p:attrNameLst>
                                              <p:attrName>style.visibility</p:attrName>
                                            </p:attrNameLst>
                                          </p:cBhvr>
                                          <p:to>
                                            <p:strVal val="visible"/>
                                          </p:to>
                                        </p:set>
                                        <p:anim calcmode="lin" valueType="num" p14:bounceEnd="40000">
                                          <p:cBhvr additive="base">
                                            <p:cTn id="99" dur="500" fill="hold"/>
                                            <p:tgtEl>
                                              <p:spTgt spid="13"/>
                                            </p:tgtEl>
                                            <p:attrNameLst>
                                              <p:attrName>ppt_x</p:attrName>
                                            </p:attrNameLst>
                                          </p:cBhvr>
                                          <p:tavLst>
                                            <p:tav tm="0">
                                              <p:val>
                                                <p:strVal val="1+#ppt_w/2"/>
                                              </p:val>
                                            </p:tav>
                                            <p:tav tm="100000">
                                              <p:val>
                                                <p:strVal val="#ppt_x"/>
                                              </p:val>
                                            </p:tav>
                                          </p:tavLst>
                                        </p:anim>
                                        <p:anim calcmode="lin" valueType="num" p14:bounceEnd="40000">
                                          <p:cBhvr additive="base">
                                            <p:cTn id="100" dur="500" fill="hold"/>
                                            <p:tgtEl>
                                              <p:spTgt spid="13"/>
                                            </p:tgtEl>
                                            <p:attrNameLst>
                                              <p:attrName>ppt_y</p:attrName>
                                            </p:attrNameLst>
                                          </p:cBhvr>
                                          <p:tavLst>
                                            <p:tav tm="0">
                                              <p:val>
                                                <p:strVal val="#ppt_y"/>
                                              </p:val>
                                            </p:tav>
                                            <p:tav tm="100000">
                                              <p:val>
                                                <p:strVal val="#ppt_y"/>
                                              </p:val>
                                            </p:tav>
                                          </p:tavLst>
                                        </p:anim>
                                      </p:childTnLst>
                                    </p:cTn>
                                  </p:par>
                                  <p:par>
                                    <p:cTn id="101" presetID="2" presetClass="entr" presetSubtype="2" fill="hold" grpId="0" nodeType="withEffect" p14:presetBounceEnd="40000">
                                      <p:stCondLst>
                                        <p:cond delay="0"/>
                                      </p:stCondLst>
                                      <p:childTnLst>
                                        <p:set>
                                          <p:cBhvr>
                                            <p:cTn id="102" dur="1" fill="hold">
                                              <p:stCondLst>
                                                <p:cond delay="0"/>
                                              </p:stCondLst>
                                            </p:cTn>
                                            <p:tgtEl>
                                              <p:spTgt spid="70"/>
                                            </p:tgtEl>
                                            <p:attrNameLst>
                                              <p:attrName>style.visibility</p:attrName>
                                            </p:attrNameLst>
                                          </p:cBhvr>
                                          <p:to>
                                            <p:strVal val="visible"/>
                                          </p:to>
                                        </p:set>
                                        <p:anim calcmode="lin" valueType="num" p14:bounceEnd="40000">
                                          <p:cBhvr additive="base">
                                            <p:cTn id="103" dur="500" fill="hold"/>
                                            <p:tgtEl>
                                              <p:spTgt spid="70"/>
                                            </p:tgtEl>
                                            <p:attrNameLst>
                                              <p:attrName>ppt_x</p:attrName>
                                            </p:attrNameLst>
                                          </p:cBhvr>
                                          <p:tavLst>
                                            <p:tav tm="0">
                                              <p:val>
                                                <p:strVal val="1+#ppt_w/2"/>
                                              </p:val>
                                            </p:tav>
                                            <p:tav tm="100000">
                                              <p:val>
                                                <p:strVal val="#ppt_x"/>
                                              </p:val>
                                            </p:tav>
                                          </p:tavLst>
                                        </p:anim>
                                        <p:anim calcmode="lin" valueType="num" p14:bounceEnd="40000">
                                          <p:cBhvr additive="base">
                                            <p:cTn id="104" dur="500" fill="hold"/>
                                            <p:tgtEl>
                                              <p:spTgt spid="70"/>
                                            </p:tgtEl>
                                            <p:attrNameLst>
                                              <p:attrName>ppt_y</p:attrName>
                                            </p:attrNameLst>
                                          </p:cBhvr>
                                          <p:tavLst>
                                            <p:tav tm="0">
                                              <p:val>
                                                <p:strVal val="#ppt_y"/>
                                              </p:val>
                                            </p:tav>
                                            <p:tav tm="100000">
                                              <p:val>
                                                <p:strVal val="#ppt_y"/>
                                              </p:val>
                                            </p:tav>
                                          </p:tavLst>
                                        </p:anim>
                                      </p:childTnLst>
                                    </p:cTn>
                                  </p:par>
                                  <p:par>
                                    <p:cTn id="105" presetID="2" presetClass="entr" presetSubtype="2" fill="hold" nodeType="withEffect" p14:presetBounceEnd="40000">
                                      <p:stCondLst>
                                        <p:cond delay="0"/>
                                      </p:stCondLst>
                                      <p:childTnLst>
                                        <p:set>
                                          <p:cBhvr>
                                            <p:cTn id="106" dur="1" fill="hold">
                                              <p:stCondLst>
                                                <p:cond delay="0"/>
                                              </p:stCondLst>
                                            </p:cTn>
                                            <p:tgtEl>
                                              <p:spTgt spid="71"/>
                                            </p:tgtEl>
                                            <p:attrNameLst>
                                              <p:attrName>style.visibility</p:attrName>
                                            </p:attrNameLst>
                                          </p:cBhvr>
                                          <p:to>
                                            <p:strVal val="visible"/>
                                          </p:to>
                                        </p:set>
                                        <p:anim calcmode="lin" valueType="num" p14:bounceEnd="40000">
                                          <p:cBhvr additive="base">
                                            <p:cTn id="107" dur="500" fill="hold"/>
                                            <p:tgtEl>
                                              <p:spTgt spid="71"/>
                                            </p:tgtEl>
                                            <p:attrNameLst>
                                              <p:attrName>ppt_x</p:attrName>
                                            </p:attrNameLst>
                                          </p:cBhvr>
                                          <p:tavLst>
                                            <p:tav tm="0">
                                              <p:val>
                                                <p:strVal val="1+#ppt_w/2"/>
                                              </p:val>
                                            </p:tav>
                                            <p:tav tm="100000">
                                              <p:val>
                                                <p:strVal val="#ppt_x"/>
                                              </p:val>
                                            </p:tav>
                                          </p:tavLst>
                                        </p:anim>
                                        <p:anim calcmode="lin" valueType="num" p14:bounceEnd="40000">
                                          <p:cBhvr additive="base">
                                            <p:cTn id="108" dur="500" fill="hold"/>
                                            <p:tgtEl>
                                              <p:spTgt spid="71"/>
                                            </p:tgtEl>
                                            <p:attrNameLst>
                                              <p:attrName>ppt_y</p:attrName>
                                            </p:attrNameLst>
                                          </p:cBhvr>
                                          <p:tavLst>
                                            <p:tav tm="0">
                                              <p:val>
                                                <p:strVal val="#ppt_y"/>
                                              </p:val>
                                            </p:tav>
                                            <p:tav tm="100000">
                                              <p:val>
                                                <p:strVal val="#ppt_y"/>
                                              </p:val>
                                            </p:tav>
                                          </p:tavLst>
                                        </p:anim>
                                      </p:childTnLst>
                                    </p:cTn>
                                  </p:par>
                                  <p:par>
                                    <p:cTn id="109" presetID="2" presetClass="entr" presetSubtype="2" fill="hold" nodeType="withEffect" p14:presetBounceEnd="40000">
                                      <p:stCondLst>
                                        <p:cond delay="0"/>
                                      </p:stCondLst>
                                      <p:childTnLst>
                                        <p:set>
                                          <p:cBhvr>
                                            <p:cTn id="110" dur="1" fill="hold">
                                              <p:stCondLst>
                                                <p:cond delay="0"/>
                                              </p:stCondLst>
                                            </p:cTn>
                                            <p:tgtEl>
                                              <p:spTgt spid="108"/>
                                            </p:tgtEl>
                                            <p:attrNameLst>
                                              <p:attrName>style.visibility</p:attrName>
                                            </p:attrNameLst>
                                          </p:cBhvr>
                                          <p:to>
                                            <p:strVal val="visible"/>
                                          </p:to>
                                        </p:set>
                                        <p:anim calcmode="lin" valueType="num" p14:bounceEnd="40000">
                                          <p:cBhvr additive="base">
                                            <p:cTn id="111" dur="500" fill="hold"/>
                                            <p:tgtEl>
                                              <p:spTgt spid="108"/>
                                            </p:tgtEl>
                                            <p:attrNameLst>
                                              <p:attrName>ppt_x</p:attrName>
                                            </p:attrNameLst>
                                          </p:cBhvr>
                                          <p:tavLst>
                                            <p:tav tm="0">
                                              <p:val>
                                                <p:strVal val="1+#ppt_w/2"/>
                                              </p:val>
                                            </p:tav>
                                            <p:tav tm="100000">
                                              <p:val>
                                                <p:strVal val="#ppt_x"/>
                                              </p:val>
                                            </p:tav>
                                          </p:tavLst>
                                        </p:anim>
                                        <p:anim calcmode="lin" valueType="num" p14:bounceEnd="40000">
                                          <p:cBhvr additive="base">
                                            <p:cTn id="112" dur="500" fill="hold"/>
                                            <p:tgtEl>
                                              <p:spTgt spid="108"/>
                                            </p:tgtEl>
                                            <p:attrNameLst>
                                              <p:attrName>ppt_y</p:attrName>
                                            </p:attrNameLst>
                                          </p:cBhvr>
                                          <p:tavLst>
                                            <p:tav tm="0">
                                              <p:val>
                                                <p:strVal val="#ppt_y"/>
                                              </p:val>
                                            </p:tav>
                                            <p:tav tm="100000">
                                              <p:val>
                                                <p:strVal val="#ppt_y"/>
                                              </p:val>
                                            </p:tav>
                                          </p:tavLst>
                                        </p:anim>
                                      </p:childTnLst>
                                    </p:cTn>
                                  </p:par>
                                  <p:par>
                                    <p:cTn id="113" presetID="2" presetClass="entr" presetSubtype="2" fill="hold" grpId="0" nodeType="withEffect" p14:presetBounceEnd="40000">
                                      <p:stCondLst>
                                        <p:cond delay="0"/>
                                      </p:stCondLst>
                                      <p:childTnLst>
                                        <p:set>
                                          <p:cBhvr>
                                            <p:cTn id="114" dur="1" fill="hold">
                                              <p:stCondLst>
                                                <p:cond delay="0"/>
                                              </p:stCondLst>
                                            </p:cTn>
                                            <p:tgtEl>
                                              <p:spTgt spid="109"/>
                                            </p:tgtEl>
                                            <p:attrNameLst>
                                              <p:attrName>style.visibility</p:attrName>
                                            </p:attrNameLst>
                                          </p:cBhvr>
                                          <p:to>
                                            <p:strVal val="visible"/>
                                          </p:to>
                                        </p:set>
                                        <p:anim calcmode="lin" valueType="num" p14:bounceEnd="40000">
                                          <p:cBhvr additive="base">
                                            <p:cTn id="115" dur="500" fill="hold"/>
                                            <p:tgtEl>
                                              <p:spTgt spid="109"/>
                                            </p:tgtEl>
                                            <p:attrNameLst>
                                              <p:attrName>ppt_x</p:attrName>
                                            </p:attrNameLst>
                                          </p:cBhvr>
                                          <p:tavLst>
                                            <p:tav tm="0">
                                              <p:val>
                                                <p:strVal val="1+#ppt_w/2"/>
                                              </p:val>
                                            </p:tav>
                                            <p:tav tm="100000">
                                              <p:val>
                                                <p:strVal val="#ppt_x"/>
                                              </p:val>
                                            </p:tav>
                                          </p:tavLst>
                                        </p:anim>
                                        <p:anim calcmode="lin" valueType="num" p14:bounceEnd="40000">
                                          <p:cBhvr additive="base">
                                            <p:cTn id="116" dur="500" fill="hold"/>
                                            <p:tgtEl>
                                              <p:spTgt spid="109"/>
                                            </p:tgtEl>
                                            <p:attrNameLst>
                                              <p:attrName>ppt_y</p:attrName>
                                            </p:attrNameLst>
                                          </p:cBhvr>
                                          <p:tavLst>
                                            <p:tav tm="0">
                                              <p:val>
                                                <p:strVal val="#ppt_y"/>
                                              </p:val>
                                            </p:tav>
                                            <p:tav tm="100000">
                                              <p:val>
                                                <p:strVal val="#ppt_y"/>
                                              </p:val>
                                            </p:tav>
                                          </p:tavLst>
                                        </p:anim>
                                      </p:childTnLst>
                                    </p:cTn>
                                  </p:par>
                                  <p:par>
                                    <p:cTn id="117" presetID="2" presetClass="entr" presetSubtype="2" fill="hold" nodeType="withEffect" p14:presetBounceEnd="40000">
                                      <p:stCondLst>
                                        <p:cond delay="0"/>
                                      </p:stCondLst>
                                      <p:childTnLst>
                                        <p:set>
                                          <p:cBhvr>
                                            <p:cTn id="118" dur="1" fill="hold">
                                              <p:stCondLst>
                                                <p:cond delay="0"/>
                                              </p:stCondLst>
                                            </p:cTn>
                                            <p:tgtEl>
                                              <p:spTgt spid="110"/>
                                            </p:tgtEl>
                                            <p:attrNameLst>
                                              <p:attrName>style.visibility</p:attrName>
                                            </p:attrNameLst>
                                          </p:cBhvr>
                                          <p:to>
                                            <p:strVal val="visible"/>
                                          </p:to>
                                        </p:set>
                                        <p:anim calcmode="lin" valueType="num" p14:bounceEnd="40000">
                                          <p:cBhvr additive="base">
                                            <p:cTn id="119" dur="500" fill="hold"/>
                                            <p:tgtEl>
                                              <p:spTgt spid="110"/>
                                            </p:tgtEl>
                                            <p:attrNameLst>
                                              <p:attrName>ppt_x</p:attrName>
                                            </p:attrNameLst>
                                          </p:cBhvr>
                                          <p:tavLst>
                                            <p:tav tm="0">
                                              <p:val>
                                                <p:strVal val="1+#ppt_w/2"/>
                                              </p:val>
                                            </p:tav>
                                            <p:tav tm="100000">
                                              <p:val>
                                                <p:strVal val="#ppt_x"/>
                                              </p:val>
                                            </p:tav>
                                          </p:tavLst>
                                        </p:anim>
                                        <p:anim calcmode="lin" valueType="num" p14:bounceEnd="40000">
                                          <p:cBhvr additive="base">
                                            <p:cTn id="120" dur="500" fill="hold"/>
                                            <p:tgtEl>
                                              <p:spTgt spid="110"/>
                                            </p:tgtEl>
                                            <p:attrNameLst>
                                              <p:attrName>ppt_y</p:attrName>
                                            </p:attrNameLst>
                                          </p:cBhvr>
                                          <p:tavLst>
                                            <p:tav tm="0">
                                              <p:val>
                                                <p:strVal val="#ppt_y"/>
                                              </p:val>
                                            </p:tav>
                                            <p:tav tm="100000">
                                              <p:val>
                                                <p:strVal val="#ppt_y"/>
                                              </p:val>
                                            </p:tav>
                                          </p:tavLst>
                                        </p:anim>
                                      </p:childTnLst>
                                    </p:cTn>
                                  </p:par>
                                  <p:par>
                                    <p:cTn id="121" presetID="2" presetClass="entr" presetSubtype="2" fill="hold" nodeType="withEffect" p14:presetBounceEnd="40000">
                                      <p:stCondLst>
                                        <p:cond delay="0"/>
                                      </p:stCondLst>
                                      <p:childTnLst>
                                        <p:set>
                                          <p:cBhvr>
                                            <p:cTn id="122" dur="1" fill="hold">
                                              <p:stCondLst>
                                                <p:cond delay="0"/>
                                              </p:stCondLst>
                                            </p:cTn>
                                            <p:tgtEl>
                                              <p:spTgt spid="112"/>
                                            </p:tgtEl>
                                            <p:attrNameLst>
                                              <p:attrName>style.visibility</p:attrName>
                                            </p:attrNameLst>
                                          </p:cBhvr>
                                          <p:to>
                                            <p:strVal val="visible"/>
                                          </p:to>
                                        </p:set>
                                        <p:anim calcmode="lin" valueType="num" p14:bounceEnd="40000">
                                          <p:cBhvr additive="base">
                                            <p:cTn id="123" dur="500" fill="hold"/>
                                            <p:tgtEl>
                                              <p:spTgt spid="112"/>
                                            </p:tgtEl>
                                            <p:attrNameLst>
                                              <p:attrName>ppt_x</p:attrName>
                                            </p:attrNameLst>
                                          </p:cBhvr>
                                          <p:tavLst>
                                            <p:tav tm="0">
                                              <p:val>
                                                <p:strVal val="1+#ppt_w/2"/>
                                              </p:val>
                                            </p:tav>
                                            <p:tav tm="100000">
                                              <p:val>
                                                <p:strVal val="#ppt_x"/>
                                              </p:val>
                                            </p:tav>
                                          </p:tavLst>
                                        </p:anim>
                                        <p:anim calcmode="lin" valueType="num" p14:bounceEnd="40000">
                                          <p:cBhvr additive="base">
                                            <p:cTn id="124" dur="500" fill="hold"/>
                                            <p:tgtEl>
                                              <p:spTgt spid="112"/>
                                            </p:tgtEl>
                                            <p:attrNameLst>
                                              <p:attrName>ppt_y</p:attrName>
                                            </p:attrNameLst>
                                          </p:cBhvr>
                                          <p:tavLst>
                                            <p:tav tm="0">
                                              <p:val>
                                                <p:strVal val="#ppt_y"/>
                                              </p:val>
                                            </p:tav>
                                            <p:tav tm="100000">
                                              <p:val>
                                                <p:strVal val="#ppt_y"/>
                                              </p:val>
                                            </p:tav>
                                          </p:tavLst>
                                        </p:anim>
                                      </p:childTnLst>
                                    </p:cTn>
                                  </p:par>
                                  <p:par>
                                    <p:cTn id="125" presetID="2" presetClass="entr" presetSubtype="2" fill="hold" grpId="0" nodeType="withEffect" p14:presetBounceEnd="40000">
                                      <p:stCondLst>
                                        <p:cond delay="0"/>
                                      </p:stCondLst>
                                      <p:childTnLst>
                                        <p:set>
                                          <p:cBhvr>
                                            <p:cTn id="126" dur="1" fill="hold">
                                              <p:stCondLst>
                                                <p:cond delay="0"/>
                                              </p:stCondLst>
                                            </p:cTn>
                                            <p:tgtEl>
                                              <p:spTgt spid="113"/>
                                            </p:tgtEl>
                                            <p:attrNameLst>
                                              <p:attrName>style.visibility</p:attrName>
                                            </p:attrNameLst>
                                          </p:cBhvr>
                                          <p:to>
                                            <p:strVal val="visible"/>
                                          </p:to>
                                        </p:set>
                                        <p:anim calcmode="lin" valueType="num" p14:bounceEnd="40000">
                                          <p:cBhvr additive="base">
                                            <p:cTn id="127" dur="500" fill="hold"/>
                                            <p:tgtEl>
                                              <p:spTgt spid="113"/>
                                            </p:tgtEl>
                                            <p:attrNameLst>
                                              <p:attrName>ppt_x</p:attrName>
                                            </p:attrNameLst>
                                          </p:cBhvr>
                                          <p:tavLst>
                                            <p:tav tm="0">
                                              <p:val>
                                                <p:strVal val="1+#ppt_w/2"/>
                                              </p:val>
                                            </p:tav>
                                            <p:tav tm="100000">
                                              <p:val>
                                                <p:strVal val="#ppt_x"/>
                                              </p:val>
                                            </p:tav>
                                          </p:tavLst>
                                        </p:anim>
                                        <p:anim calcmode="lin" valueType="num" p14:bounceEnd="40000">
                                          <p:cBhvr additive="base">
                                            <p:cTn id="128" dur="500" fill="hold"/>
                                            <p:tgtEl>
                                              <p:spTgt spid="113"/>
                                            </p:tgtEl>
                                            <p:attrNameLst>
                                              <p:attrName>ppt_y</p:attrName>
                                            </p:attrNameLst>
                                          </p:cBhvr>
                                          <p:tavLst>
                                            <p:tav tm="0">
                                              <p:val>
                                                <p:strVal val="#ppt_y"/>
                                              </p:val>
                                            </p:tav>
                                            <p:tav tm="100000">
                                              <p:val>
                                                <p:strVal val="#ppt_y"/>
                                              </p:val>
                                            </p:tav>
                                          </p:tavLst>
                                        </p:anim>
                                      </p:childTnLst>
                                    </p:cTn>
                                  </p:par>
                                  <p:par>
                                    <p:cTn id="129" presetID="2" presetClass="entr" presetSubtype="2" fill="hold" nodeType="withEffect" p14:presetBounceEnd="40000">
                                      <p:stCondLst>
                                        <p:cond delay="0"/>
                                      </p:stCondLst>
                                      <p:childTnLst>
                                        <p:set>
                                          <p:cBhvr>
                                            <p:cTn id="130" dur="1" fill="hold">
                                              <p:stCondLst>
                                                <p:cond delay="0"/>
                                              </p:stCondLst>
                                            </p:cTn>
                                            <p:tgtEl>
                                              <p:spTgt spid="114"/>
                                            </p:tgtEl>
                                            <p:attrNameLst>
                                              <p:attrName>style.visibility</p:attrName>
                                            </p:attrNameLst>
                                          </p:cBhvr>
                                          <p:to>
                                            <p:strVal val="visible"/>
                                          </p:to>
                                        </p:set>
                                        <p:anim calcmode="lin" valueType="num" p14:bounceEnd="40000">
                                          <p:cBhvr additive="base">
                                            <p:cTn id="131" dur="500" fill="hold"/>
                                            <p:tgtEl>
                                              <p:spTgt spid="114"/>
                                            </p:tgtEl>
                                            <p:attrNameLst>
                                              <p:attrName>ppt_x</p:attrName>
                                            </p:attrNameLst>
                                          </p:cBhvr>
                                          <p:tavLst>
                                            <p:tav tm="0">
                                              <p:val>
                                                <p:strVal val="1+#ppt_w/2"/>
                                              </p:val>
                                            </p:tav>
                                            <p:tav tm="100000">
                                              <p:val>
                                                <p:strVal val="#ppt_x"/>
                                              </p:val>
                                            </p:tav>
                                          </p:tavLst>
                                        </p:anim>
                                        <p:anim calcmode="lin" valueType="num" p14:bounceEnd="40000">
                                          <p:cBhvr additive="base">
                                            <p:cTn id="132" dur="500" fill="hold"/>
                                            <p:tgtEl>
                                              <p:spTgt spid="114"/>
                                            </p:tgtEl>
                                            <p:attrNameLst>
                                              <p:attrName>ppt_y</p:attrName>
                                            </p:attrNameLst>
                                          </p:cBhvr>
                                          <p:tavLst>
                                            <p:tav tm="0">
                                              <p:val>
                                                <p:strVal val="#ppt_y"/>
                                              </p:val>
                                            </p:tav>
                                            <p:tav tm="100000">
                                              <p:val>
                                                <p:strVal val="#ppt_y"/>
                                              </p:val>
                                            </p:tav>
                                          </p:tavLst>
                                        </p:anim>
                                      </p:childTnLst>
                                    </p:cTn>
                                  </p:par>
                                  <p:par>
                                    <p:cTn id="133" presetID="2" presetClass="entr" presetSubtype="2" fill="hold" nodeType="withEffect" p14:presetBounceEnd="40000">
                                      <p:stCondLst>
                                        <p:cond delay="0"/>
                                      </p:stCondLst>
                                      <p:childTnLst>
                                        <p:set>
                                          <p:cBhvr>
                                            <p:cTn id="134" dur="1" fill="hold">
                                              <p:stCondLst>
                                                <p:cond delay="0"/>
                                              </p:stCondLst>
                                            </p:cTn>
                                            <p:tgtEl>
                                              <p:spTgt spid="116"/>
                                            </p:tgtEl>
                                            <p:attrNameLst>
                                              <p:attrName>style.visibility</p:attrName>
                                            </p:attrNameLst>
                                          </p:cBhvr>
                                          <p:to>
                                            <p:strVal val="visible"/>
                                          </p:to>
                                        </p:set>
                                        <p:anim calcmode="lin" valueType="num" p14:bounceEnd="40000">
                                          <p:cBhvr additive="base">
                                            <p:cTn id="135" dur="500" fill="hold"/>
                                            <p:tgtEl>
                                              <p:spTgt spid="116"/>
                                            </p:tgtEl>
                                            <p:attrNameLst>
                                              <p:attrName>ppt_x</p:attrName>
                                            </p:attrNameLst>
                                          </p:cBhvr>
                                          <p:tavLst>
                                            <p:tav tm="0">
                                              <p:val>
                                                <p:strVal val="1+#ppt_w/2"/>
                                              </p:val>
                                            </p:tav>
                                            <p:tav tm="100000">
                                              <p:val>
                                                <p:strVal val="#ppt_x"/>
                                              </p:val>
                                            </p:tav>
                                          </p:tavLst>
                                        </p:anim>
                                        <p:anim calcmode="lin" valueType="num" p14:bounceEnd="40000">
                                          <p:cBhvr additive="base">
                                            <p:cTn id="136" dur="500" fill="hold"/>
                                            <p:tgtEl>
                                              <p:spTgt spid="116"/>
                                            </p:tgtEl>
                                            <p:attrNameLst>
                                              <p:attrName>ppt_y</p:attrName>
                                            </p:attrNameLst>
                                          </p:cBhvr>
                                          <p:tavLst>
                                            <p:tav tm="0">
                                              <p:val>
                                                <p:strVal val="#ppt_y"/>
                                              </p:val>
                                            </p:tav>
                                            <p:tav tm="100000">
                                              <p:val>
                                                <p:strVal val="#ppt_y"/>
                                              </p:val>
                                            </p:tav>
                                          </p:tavLst>
                                        </p:anim>
                                      </p:childTnLst>
                                    </p:cTn>
                                  </p:par>
                                  <p:par>
                                    <p:cTn id="137" presetID="2" presetClass="entr" presetSubtype="2" fill="hold" grpId="0" nodeType="withEffect" p14:presetBounceEnd="40000">
                                      <p:stCondLst>
                                        <p:cond delay="0"/>
                                      </p:stCondLst>
                                      <p:childTnLst>
                                        <p:set>
                                          <p:cBhvr>
                                            <p:cTn id="138" dur="1" fill="hold">
                                              <p:stCondLst>
                                                <p:cond delay="0"/>
                                              </p:stCondLst>
                                            </p:cTn>
                                            <p:tgtEl>
                                              <p:spTgt spid="117"/>
                                            </p:tgtEl>
                                            <p:attrNameLst>
                                              <p:attrName>style.visibility</p:attrName>
                                            </p:attrNameLst>
                                          </p:cBhvr>
                                          <p:to>
                                            <p:strVal val="visible"/>
                                          </p:to>
                                        </p:set>
                                        <p:anim calcmode="lin" valueType="num" p14:bounceEnd="40000">
                                          <p:cBhvr additive="base">
                                            <p:cTn id="139" dur="500" fill="hold"/>
                                            <p:tgtEl>
                                              <p:spTgt spid="117"/>
                                            </p:tgtEl>
                                            <p:attrNameLst>
                                              <p:attrName>ppt_x</p:attrName>
                                            </p:attrNameLst>
                                          </p:cBhvr>
                                          <p:tavLst>
                                            <p:tav tm="0">
                                              <p:val>
                                                <p:strVal val="1+#ppt_w/2"/>
                                              </p:val>
                                            </p:tav>
                                            <p:tav tm="100000">
                                              <p:val>
                                                <p:strVal val="#ppt_x"/>
                                              </p:val>
                                            </p:tav>
                                          </p:tavLst>
                                        </p:anim>
                                        <p:anim calcmode="lin" valueType="num" p14:bounceEnd="40000">
                                          <p:cBhvr additive="base">
                                            <p:cTn id="140" dur="500" fill="hold"/>
                                            <p:tgtEl>
                                              <p:spTgt spid="117"/>
                                            </p:tgtEl>
                                            <p:attrNameLst>
                                              <p:attrName>ppt_y</p:attrName>
                                            </p:attrNameLst>
                                          </p:cBhvr>
                                          <p:tavLst>
                                            <p:tav tm="0">
                                              <p:val>
                                                <p:strVal val="#ppt_y"/>
                                              </p:val>
                                            </p:tav>
                                            <p:tav tm="100000">
                                              <p:val>
                                                <p:strVal val="#ppt_y"/>
                                              </p:val>
                                            </p:tav>
                                          </p:tavLst>
                                        </p:anim>
                                      </p:childTnLst>
                                    </p:cTn>
                                  </p:par>
                                  <p:par>
                                    <p:cTn id="141" presetID="2" presetClass="entr" presetSubtype="2" fill="hold" nodeType="withEffect" p14:presetBounceEnd="40000">
                                      <p:stCondLst>
                                        <p:cond delay="0"/>
                                      </p:stCondLst>
                                      <p:childTnLst>
                                        <p:set>
                                          <p:cBhvr>
                                            <p:cTn id="142" dur="1" fill="hold">
                                              <p:stCondLst>
                                                <p:cond delay="0"/>
                                              </p:stCondLst>
                                            </p:cTn>
                                            <p:tgtEl>
                                              <p:spTgt spid="118"/>
                                            </p:tgtEl>
                                            <p:attrNameLst>
                                              <p:attrName>style.visibility</p:attrName>
                                            </p:attrNameLst>
                                          </p:cBhvr>
                                          <p:to>
                                            <p:strVal val="visible"/>
                                          </p:to>
                                        </p:set>
                                        <p:anim calcmode="lin" valueType="num" p14:bounceEnd="40000">
                                          <p:cBhvr additive="base">
                                            <p:cTn id="143" dur="500" fill="hold"/>
                                            <p:tgtEl>
                                              <p:spTgt spid="118"/>
                                            </p:tgtEl>
                                            <p:attrNameLst>
                                              <p:attrName>ppt_x</p:attrName>
                                            </p:attrNameLst>
                                          </p:cBhvr>
                                          <p:tavLst>
                                            <p:tav tm="0">
                                              <p:val>
                                                <p:strVal val="1+#ppt_w/2"/>
                                              </p:val>
                                            </p:tav>
                                            <p:tav tm="100000">
                                              <p:val>
                                                <p:strVal val="#ppt_x"/>
                                              </p:val>
                                            </p:tav>
                                          </p:tavLst>
                                        </p:anim>
                                        <p:anim calcmode="lin" valueType="num" p14:bounceEnd="40000">
                                          <p:cBhvr additive="base">
                                            <p:cTn id="144" dur="500" fill="hold"/>
                                            <p:tgtEl>
                                              <p:spTgt spid="118"/>
                                            </p:tgtEl>
                                            <p:attrNameLst>
                                              <p:attrName>ppt_y</p:attrName>
                                            </p:attrNameLst>
                                          </p:cBhvr>
                                          <p:tavLst>
                                            <p:tav tm="0">
                                              <p:val>
                                                <p:strVal val="#ppt_y"/>
                                              </p:val>
                                            </p:tav>
                                            <p:tav tm="100000">
                                              <p:val>
                                                <p:strVal val="#ppt_y"/>
                                              </p:val>
                                            </p:tav>
                                          </p:tavLst>
                                        </p:anim>
                                      </p:childTnLst>
                                    </p:cTn>
                                  </p:par>
                                  <p:par>
                                    <p:cTn id="145" presetID="2" presetClass="entr" presetSubtype="2" fill="hold" nodeType="withEffect" p14:presetBounceEnd="40000">
                                      <p:stCondLst>
                                        <p:cond delay="0"/>
                                      </p:stCondLst>
                                      <p:childTnLst>
                                        <p:set>
                                          <p:cBhvr>
                                            <p:cTn id="146" dur="1" fill="hold">
                                              <p:stCondLst>
                                                <p:cond delay="0"/>
                                              </p:stCondLst>
                                            </p:cTn>
                                            <p:tgtEl>
                                              <p:spTgt spid="120"/>
                                            </p:tgtEl>
                                            <p:attrNameLst>
                                              <p:attrName>style.visibility</p:attrName>
                                            </p:attrNameLst>
                                          </p:cBhvr>
                                          <p:to>
                                            <p:strVal val="visible"/>
                                          </p:to>
                                        </p:set>
                                        <p:anim calcmode="lin" valueType="num" p14:bounceEnd="40000">
                                          <p:cBhvr additive="base">
                                            <p:cTn id="147" dur="500" fill="hold"/>
                                            <p:tgtEl>
                                              <p:spTgt spid="120"/>
                                            </p:tgtEl>
                                            <p:attrNameLst>
                                              <p:attrName>ppt_x</p:attrName>
                                            </p:attrNameLst>
                                          </p:cBhvr>
                                          <p:tavLst>
                                            <p:tav tm="0">
                                              <p:val>
                                                <p:strVal val="1+#ppt_w/2"/>
                                              </p:val>
                                            </p:tav>
                                            <p:tav tm="100000">
                                              <p:val>
                                                <p:strVal val="#ppt_x"/>
                                              </p:val>
                                            </p:tav>
                                          </p:tavLst>
                                        </p:anim>
                                        <p:anim calcmode="lin" valueType="num" p14:bounceEnd="40000">
                                          <p:cBhvr additive="base">
                                            <p:cTn id="148" dur="500" fill="hold"/>
                                            <p:tgtEl>
                                              <p:spTgt spid="120"/>
                                            </p:tgtEl>
                                            <p:attrNameLst>
                                              <p:attrName>ppt_y</p:attrName>
                                            </p:attrNameLst>
                                          </p:cBhvr>
                                          <p:tavLst>
                                            <p:tav tm="0">
                                              <p:val>
                                                <p:strVal val="#ppt_y"/>
                                              </p:val>
                                            </p:tav>
                                            <p:tav tm="100000">
                                              <p:val>
                                                <p:strVal val="#ppt_y"/>
                                              </p:val>
                                            </p:tav>
                                          </p:tavLst>
                                        </p:anim>
                                      </p:childTnLst>
                                    </p:cTn>
                                  </p:par>
                                  <p:par>
                                    <p:cTn id="149" presetID="2" presetClass="entr" presetSubtype="2" fill="hold" grpId="0" nodeType="withEffect" p14:presetBounceEnd="40000">
                                      <p:stCondLst>
                                        <p:cond delay="0"/>
                                      </p:stCondLst>
                                      <p:childTnLst>
                                        <p:set>
                                          <p:cBhvr>
                                            <p:cTn id="150" dur="1" fill="hold">
                                              <p:stCondLst>
                                                <p:cond delay="0"/>
                                              </p:stCondLst>
                                            </p:cTn>
                                            <p:tgtEl>
                                              <p:spTgt spid="121"/>
                                            </p:tgtEl>
                                            <p:attrNameLst>
                                              <p:attrName>style.visibility</p:attrName>
                                            </p:attrNameLst>
                                          </p:cBhvr>
                                          <p:to>
                                            <p:strVal val="visible"/>
                                          </p:to>
                                        </p:set>
                                        <p:anim calcmode="lin" valueType="num" p14:bounceEnd="40000">
                                          <p:cBhvr additive="base">
                                            <p:cTn id="151" dur="500" fill="hold"/>
                                            <p:tgtEl>
                                              <p:spTgt spid="121"/>
                                            </p:tgtEl>
                                            <p:attrNameLst>
                                              <p:attrName>ppt_x</p:attrName>
                                            </p:attrNameLst>
                                          </p:cBhvr>
                                          <p:tavLst>
                                            <p:tav tm="0">
                                              <p:val>
                                                <p:strVal val="1+#ppt_w/2"/>
                                              </p:val>
                                            </p:tav>
                                            <p:tav tm="100000">
                                              <p:val>
                                                <p:strVal val="#ppt_x"/>
                                              </p:val>
                                            </p:tav>
                                          </p:tavLst>
                                        </p:anim>
                                        <p:anim calcmode="lin" valueType="num" p14:bounceEnd="40000">
                                          <p:cBhvr additive="base">
                                            <p:cTn id="152" dur="500" fill="hold"/>
                                            <p:tgtEl>
                                              <p:spTgt spid="121"/>
                                            </p:tgtEl>
                                            <p:attrNameLst>
                                              <p:attrName>ppt_y</p:attrName>
                                            </p:attrNameLst>
                                          </p:cBhvr>
                                          <p:tavLst>
                                            <p:tav tm="0">
                                              <p:val>
                                                <p:strVal val="#ppt_y"/>
                                              </p:val>
                                            </p:tav>
                                            <p:tav tm="100000">
                                              <p:val>
                                                <p:strVal val="#ppt_y"/>
                                              </p:val>
                                            </p:tav>
                                          </p:tavLst>
                                        </p:anim>
                                      </p:childTnLst>
                                    </p:cTn>
                                  </p:par>
                                  <p:par>
                                    <p:cTn id="153" presetID="2" presetClass="entr" presetSubtype="2" fill="hold" nodeType="withEffect" p14:presetBounceEnd="40000">
                                      <p:stCondLst>
                                        <p:cond delay="0"/>
                                      </p:stCondLst>
                                      <p:childTnLst>
                                        <p:set>
                                          <p:cBhvr>
                                            <p:cTn id="154" dur="1" fill="hold">
                                              <p:stCondLst>
                                                <p:cond delay="0"/>
                                              </p:stCondLst>
                                            </p:cTn>
                                            <p:tgtEl>
                                              <p:spTgt spid="122"/>
                                            </p:tgtEl>
                                            <p:attrNameLst>
                                              <p:attrName>style.visibility</p:attrName>
                                            </p:attrNameLst>
                                          </p:cBhvr>
                                          <p:to>
                                            <p:strVal val="visible"/>
                                          </p:to>
                                        </p:set>
                                        <p:anim calcmode="lin" valueType="num" p14:bounceEnd="40000">
                                          <p:cBhvr additive="base">
                                            <p:cTn id="155" dur="500" fill="hold"/>
                                            <p:tgtEl>
                                              <p:spTgt spid="122"/>
                                            </p:tgtEl>
                                            <p:attrNameLst>
                                              <p:attrName>ppt_x</p:attrName>
                                            </p:attrNameLst>
                                          </p:cBhvr>
                                          <p:tavLst>
                                            <p:tav tm="0">
                                              <p:val>
                                                <p:strVal val="1+#ppt_w/2"/>
                                              </p:val>
                                            </p:tav>
                                            <p:tav tm="100000">
                                              <p:val>
                                                <p:strVal val="#ppt_x"/>
                                              </p:val>
                                            </p:tav>
                                          </p:tavLst>
                                        </p:anim>
                                        <p:anim calcmode="lin" valueType="num" p14:bounceEnd="40000">
                                          <p:cBhvr additive="base">
                                            <p:cTn id="156" dur="500" fill="hold"/>
                                            <p:tgtEl>
                                              <p:spTgt spid="122"/>
                                            </p:tgtEl>
                                            <p:attrNameLst>
                                              <p:attrName>ppt_y</p:attrName>
                                            </p:attrNameLst>
                                          </p:cBhvr>
                                          <p:tavLst>
                                            <p:tav tm="0">
                                              <p:val>
                                                <p:strVal val="#ppt_y"/>
                                              </p:val>
                                            </p:tav>
                                            <p:tav tm="100000">
                                              <p:val>
                                                <p:strVal val="#ppt_y"/>
                                              </p:val>
                                            </p:tav>
                                          </p:tavLst>
                                        </p:anim>
                                      </p:childTnLst>
                                    </p:cTn>
                                  </p:par>
                                  <p:par>
                                    <p:cTn id="157" presetID="2" presetClass="entr" presetSubtype="2" fill="hold" nodeType="withEffect" p14:presetBounceEnd="40000">
                                      <p:stCondLst>
                                        <p:cond delay="0"/>
                                      </p:stCondLst>
                                      <p:childTnLst>
                                        <p:set>
                                          <p:cBhvr>
                                            <p:cTn id="158" dur="1" fill="hold">
                                              <p:stCondLst>
                                                <p:cond delay="0"/>
                                              </p:stCondLst>
                                            </p:cTn>
                                            <p:tgtEl>
                                              <p:spTgt spid="124"/>
                                            </p:tgtEl>
                                            <p:attrNameLst>
                                              <p:attrName>style.visibility</p:attrName>
                                            </p:attrNameLst>
                                          </p:cBhvr>
                                          <p:to>
                                            <p:strVal val="visible"/>
                                          </p:to>
                                        </p:set>
                                        <p:anim calcmode="lin" valueType="num" p14:bounceEnd="40000">
                                          <p:cBhvr additive="base">
                                            <p:cTn id="159" dur="500" fill="hold"/>
                                            <p:tgtEl>
                                              <p:spTgt spid="124"/>
                                            </p:tgtEl>
                                            <p:attrNameLst>
                                              <p:attrName>ppt_x</p:attrName>
                                            </p:attrNameLst>
                                          </p:cBhvr>
                                          <p:tavLst>
                                            <p:tav tm="0">
                                              <p:val>
                                                <p:strVal val="1+#ppt_w/2"/>
                                              </p:val>
                                            </p:tav>
                                            <p:tav tm="100000">
                                              <p:val>
                                                <p:strVal val="#ppt_x"/>
                                              </p:val>
                                            </p:tav>
                                          </p:tavLst>
                                        </p:anim>
                                        <p:anim calcmode="lin" valueType="num" p14:bounceEnd="40000">
                                          <p:cBhvr additive="base">
                                            <p:cTn id="160" dur="500" fill="hold"/>
                                            <p:tgtEl>
                                              <p:spTgt spid="124"/>
                                            </p:tgtEl>
                                            <p:attrNameLst>
                                              <p:attrName>ppt_y</p:attrName>
                                            </p:attrNameLst>
                                          </p:cBhvr>
                                          <p:tavLst>
                                            <p:tav tm="0">
                                              <p:val>
                                                <p:strVal val="#ppt_y"/>
                                              </p:val>
                                            </p:tav>
                                            <p:tav tm="100000">
                                              <p:val>
                                                <p:strVal val="#ppt_y"/>
                                              </p:val>
                                            </p:tav>
                                          </p:tavLst>
                                        </p:anim>
                                      </p:childTnLst>
                                    </p:cTn>
                                  </p:par>
                                  <p:par>
                                    <p:cTn id="161" presetID="2" presetClass="entr" presetSubtype="2" fill="hold" grpId="0" nodeType="withEffect" p14:presetBounceEnd="40000">
                                      <p:stCondLst>
                                        <p:cond delay="0"/>
                                      </p:stCondLst>
                                      <p:childTnLst>
                                        <p:set>
                                          <p:cBhvr>
                                            <p:cTn id="162" dur="1" fill="hold">
                                              <p:stCondLst>
                                                <p:cond delay="0"/>
                                              </p:stCondLst>
                                            </p:cTn>
                                            <p:tgtEl>
                                              <p:spTgt spid="125"/>
                                            </p:tgtEl>
                                            <p:attrNameLst>
                                              <p:attrName>style.visibility</p:attrName>
                                            </p:attrNameLst>
                                          </p:cBhvr>
                                          <p:to>
                                            <p:strVal val="visible"/>
                                          </p:to>
                                        </p:set>
                                        <p:anim calcmode="lin" valueType="num" p14:bounceEnd="40000">
                                          <p:cBhvr additive="base">
                                            <p:cTn id="163" dur="500" fill="hold"/>
                                            <p:tgtEl>
                                              <p:spTgt spid="125"/>
                                            </p:tgtEl>
                                            <p:attrNameLst>
                                              <p:attrName>ppt_x</p:attrName>
                                            </p:attrNameLst>
                                          </p:cBhvr>
                                          <p:tavLst>
                                            <p:tav tm="0">
                                              <p:val>
                                                <p:strVal val="1+#ppt_w/2"/>
                                              </p:val>
                                            </p:tav>
                                            <p:tav tm="100000">
                                              <p:val>
                                                <p:strVal val="#ppt_x"/>
                                              </p:val>
                                            </p:tav>
                                          </p:tavLst>
                                        </p:anim>
                                        <p:anim calcmode="lin" valueType="num" p14:bounceEnd="40000">
                                          <p:cBhvr additive="base">
                                            <p:cTn id="164" dur="500" fill="hold"/>
                                            <p:tgtEl>
                                              <p:spTgt spid="125"/>
                                            </p:tgtEl>
                                            <p:attrNameLst>
                                              <p:attrName>ppt_y</p:attrName>
                                            </p:attrNameLst>
                                          </p:cBhvr>
                                          <p:tavLst>
                                            <p:tav tm="0">
                                              <p:val>
                                                <p:strVal val="#ppt_y"/>
                                              </p:val>
                                            </p:tav>
                                            <p:tav tm="100000">
                                              <p:val>
                                                <p:strVal val="#ppt_y"/>
                                              </p:val>
                                            </p:tav>
                                          </p:tavLst>
                                        </p:anim>
                                      </p:childTnLst>
                                    </p:cTn>
                                  </p:par>
                                  <p:par>
                                    <p:cTn id="165" presetID="2" presetClass="entr" presetSubtype="2" fill="hold" nodeType="withEffect" p14:presetBounceEnd="40000">
                                      <p:stCondLst>
                                        <p:cond delay="0"/>
                                      </p:stCondLst>
                                      <p:childTnLst>
                                        <p:set>
                                          <p:cBhvr>
                                            <p:cTn id="166" dur="1" fill="hold">
                                              <p:stCondLst>
                                                <p:cond delay="0"/>
                                              </p:stCondLst>
                                            </p:cTn>
                                            <p:tgtEl>
                                              <p:spTgt spid="126"/>
                                            </p:tgtEl>
                                            <p:attrNameLst>
                                              <p:attrName>style.visibility</p:attrName>
                                            </p:attrNameLst>
                                          </p:cBhvr>
                                          <p:to>
                                            <p:strVal val="visible"/>
                                          </p:to>
                                        </p:set>
                                        <p:anim calcmode="lin" valueType="num" p14:bounceEnd="40000">
                                          <p:cBhvr additive="base">
                                            <p:cTn id="167" dur="500" fill="hold"/>
                                            <p:tgtEl>
                                              <p:spTgt spid="126"/>
                                            </p:tgtEl>
                                            <p:attrNameLst>
                                              <p:attrName>ppt_x</p:attrName>
                                            </p:attrNameLst>
                                          </p:cBhvr>
                                          <p:tavLst>
                                            <p:tav tm="0">
                                              <p:val>
                                                <p:strVal val="1+#ppt_w/2"/>
                                              </p:val>
                                            </p:tav>
                                            <p:tav tm="100000">
                                              <p:val>
                                                <p:strVal val="#ppt_x"/>
                                              </p:val>
                                            </p:tav>
                                          </p:tavLst>
                                        </p:anim>
                                        <p:anim calcmode="lin" valueType="num" p14:bounceEnd="40000">
                                          <p:cBhvr additive="base">
                                            <p:cTn id="168" dur="500" fill="hold"/>
                                            <p:tgtEl>
                                              <p:spTgt spid="1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 grpId="0" animBg="1"/>
          <p:bldP spid="56" grpId="0" animBg="1"/>
          <p:bldP spid="57" grpId="0" animBg="1"/>
          <p:bldP spid="2" grpId="0" animBg="1"/>
          <p:bldP spid="47" grpId="0" animBg="1"/>
          <p:bldP spid="48" grpId="0" animBg="1"/>
          <p:bldP spid="49" grpId="0" animBg="1"/>
          <p:bldP spid="50" grpId="0" animBg="1"/>
          <p:bldP spid="51" grpId="0" animBg="1"/>
          <p:bldP spid="6" grpId="0"/>
          <p:bldP spid="59" grpId="0"/>
          <p:bldP spid="60" grpId="0"/>
          <p:bldP spid="61" grpId="0"/>
          <p:bldP spid="62" grpId="0"/>
          <p:bldP spid="63" grpId="0"/>
          <p:bldP spid="70" grpId="0"/>
          <p:bldP spid="72" grpId="0"/>
          <p:bldP spid="109" grpId="0"/>
          <p:bldP spid="111" grpId="0"/>
          <p:bldP spid="113" grpId="0"/>
          <p:bldP spid="115" grpId="0"/>
          <p:bldP spid="117" grpId="0"/>
          <p:bldP spid="119" grpId="0"/>
          <p:bldP spid="121" grpId="0"/>
          <p:bldP spid="123" grpId="0"/>
          <p:bldP spid="125" grpId="0"/>
          <p:bldP spid="12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fill="hold"/>
                                            <p:tgtEl>
                                              <p:spTgt spid="72"/>
                                            </p:tgtEl>
                                            <p:attrNameLst>
                                              <p:attrName>ppt_x</p:attrName>
                                            </p:attrNameLst>
                                          </p:cBhvr>
                                          <p:tavLst>
                                            <p:tav tm="0">
                                              <p:val>
                                                <p:strVal val="1+#ppt_w/2"/>
                                              </p:val>
                                            </p:tav>
                                            <p:tav tm="100000">
                                              <p:val>
                                                <p:strVal val="#ppt_x"/>
                                              </p:val>
                                            </p:tav>
                                          </p:tavLst>
                                        </p:anim>
                                        <p:anim calcmode="lin" valueType="num">
                                          <p:cBhvr additive="base">
                                            <p:cTn id="8" dur="500" fill="hold"/>
                                            <p:tgtEl>
                                              <p:spTgt spid="7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1"/>
                                            </p:tgtEl>
                                            <p:attrNameLst>
                                              <p:attrName>style.visibility</p:attrName>
                                            </p:attrNameLst>
                                          </p:cBhvr>
                                          <p:to>
                                            <p:strVal val="visible"/>
                                          </p:to>
                                        </p:set>
                                        <p:anim calcmode="lin" valueType="num">
                                          <p:cBhvr additive="base">
                                            <p:cTn id="11" dur="500" fill="hold"/>
                                            <p:tgtEl>
                                              <p:spTgt spid="111"/>
                                            </p:tgtEl>
                                            <p:attrNameLst>
                                              <p:attrName>ppt_x</p:attrName>
                                            </p:attrNameLst>
                                          </p:cBhvr>
                                          <p:tavLst>
                                            <p:tav tm="0">
                                              <p:val>
                                                <p:strVal val="1+#ppt_w/2"/>
                                              </p:val>
                                            </p:tav>
                                            <p:tav tm="100000">
                                              <p:val>
                                                <p:strVal val="#ppt_x"/>
                                              </p:val>
                                            </p:tav>
                                          </p:tavLst>
                                        </p:anim>
                                        <p:anim calcmode="lin" valueType="num">
                                          <p:cBhvr additive="base">
                                            <p:cTn id="12" dur="500" fill="hold"/>
                                            <p:tgtEl>
                                              <p:spTgt spid="11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15"/>
                                            </p:tgtEl>
                                            <p:attrNameLst>
                                              <p:attrName>style.visibility</p:attrName>
                                            </p:attrNameLst>
                                          </p:cBhvr>
                                          <p:to>
                                            <p:strVal val="visible"/>
                                          </p:to>
                                        </p:set>
                                        <p:anim calcmode="lin" valueType="num">
                                          <p:cBhvr additive="base">
                                            <p:cTn id="15" dur="500" fill="hold"/>
                                            <p:tgtEl>
                                              <p:spTgt spid="115"/>
                                            </p:tgtEl>
                                            <p:attrNameLst>
                                              <p:attrName>ppt_x</p:attrName>
                                            </p:attrNameLst>
                                          </p:cBhvr>
                                          <p:tavLst>
                                            <p:tav tm="0">
                                              <p:val>
                                                <p:strVal val="1+#ppt_w/2"/>
                                              </p:val>
                                            </p:tav>
                                            <p:tav tm="100000">
                                              <p:val>
                                                <p:strVal val="#ppt_x"/>
                                              </p:val>
                                            </p:tav>
                                          </p:tavLst>
                                        </p:anim>
                                        <p:anim calcmode="lin" valueType="num">
                                          <p:cBhvr additive="base">
                                            <p:cTn id="16" dur="500" fill="hold"/>
                                            <p:tgtEl>
                                              <p:spTgt spid="115"/>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19"/>
                                            </p:tgtEl>
                                            <p:attrNameLst>
                                              <p:attrName>style.visibility</p:attrName>
                                            </p:attrNameLst>
                                          </p:cBhvr>
                                          <p:to>
                                            <p:strVal val="visible"/>
                                          </p:to>
                                        </p:set>
                                        <p:anim calcmode="lin" valueType="num">
                                          <p:cBhvr additive="base">
                                            <p:cTn id="19" dur="500" fill="hold"/>
                                            <p:tgtEl>
                                              <p:spTgt spid="119"/>
                                            </p:tgtEl>
                                            <p:attrNameLst>
                                              <p:attrName>ppt_x</p:attrName>
                                            </p:attrNameLst>
                                          </p:cBhvr>
                                          <p:tavLst>
                                            <p:tav tm="0">
                                              <p:val>
                                                <p:strVal val="1+#ppt_w/2"/>
                                              </p:val>
                                            </p:tav>
                                            <p:tav tm="100000">
                                              <p:val>
                                                <p:strVal val="#ppt_x"/>
                                              </p:val>
                                            </p:tav>
                                          </p:tavLst>
                                        </p:anim>
                                        <p:anim calcmode="lin" valueType="num">
                                          <p:cBhvr additive="base">
                                            <p:cTn id="20" dur="500" fill="hold"/>
                                            <p:tgtEl>
                                              <p:spTgt spid="119"/>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23"/>
                                            </p:tgtEl>
                                            <p:attrNameLst>
                                              <p:attrName>style.visibility</p:attrName>
                                            </p:attrNameLst>
                                          </p:cBhvr>
                                          <p:to>
                                            <p:strVal val="visible"/>
                                          </p:to>
                                        </p:set>
                                        <p:anim calcmode="lin" valueType="num">
                                          <p:cBhvr additive="base">
                                            <p:cTn id="23" dur="500" fill="hold"/>
                                            <p:tgtEl>
                                              <p:spTgt spid="123"/>
                                            </p:tgtEl>
                                            <p:attrNameLst>
                                              <p:attrName>ppt_x</p:attrName>
                                            </p:attrNameLst>
                                          </p:cBhvr>
                                          <p:tavLst>
                                            <p:tav tm="0">
                                              <p:val>
                                                <p:strVal val="1+#ppt_w/2"/>
                                              </p:val>
                                            </p:tav>
                                            <p:tav tm="100000">
                                              <p:val>
                                                <p:strVal val="#ppt_x"/>
                                              </p:val>
                                            </p:tav>
                                          </p:tavLst>
                                        </p:anim>
                                        <p:anim calcmode="lin" valueType="num">
                                          <p:cBhvr additive="base">
                                            <p:cTn id="24" dur="500" fill="hold"/>
                                            <p:tgtEl>
                                              <p:spTgt spid="123"/>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7"/>
                                            </p:tgtEl>
                                            <p:attrNameLst>
                                              <p:attrName>style.visibility</p:attrName>
                                            </p:attrNameLst>
                                          </p:cBhvr>
                                          <p:to>
                                            <p:strVal val="visible"/>
                                          </p:to>
                                        </p:set>
                                        <p:anim calcmode="lin" valueType="num">
                                          <p:cBhvr additive="base">
                                            <p:cTn id="27" dur="500" fill="hold"/>
                                            <p:tgtEl>
                                              <p:spTgt spid="127"/>
                                            </p:tgtEl>
                                            <p:attrNameLst>
                                              <p:attrName>ppt_x</p:attrName>
                                            </p:attrNameLst>
                                          </p:cBhvr>
                                          <p:tavLst>
                                            <p:tav tm="0">
                                              <p:val>
                                                <p:strVal val="1+#ppt_w/2"/>
                                              </p:val>
                                            </p:tav>
                                            <p:tav tm="100000">
                                              <p:val>
                                                <p:strVal val="#ppt_x"/>
                                              </p:val>
                                            </p:tav>
                                          </p:tavLst>
                                        </p:anim>
                                        <p:anim calcmode="lin" valueType="num">
                                          <p:cBhvr additive="base">
                                            <p:cTn id="28" dur="500" fill="hold"/>
                                            <p:tgtEl>
                                              <p:spTgt spid="127"/>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anim calcmode="lin" valueType="num">
                                          <p:cBhvr additive="base">
                                            <p:cTn id="31" dur="500" fill="hold"/>
                                            <p:tgtEl>
                                              <p:spTgt spid="54"/>
                                            </p:tgtEl>
                                            <p:attrNameLst>
                                              <p:attrName>ppt_x</p:attrName>
                                            </p:attrNameLst>
                                          </p:cBhvr>
                                          <p:tavLst>
                                            <p:tav tm="0">
                                              <p:val>
                                                <p:strVal val="1+#ppt_w/2"/>
                                              </p:val>
                                            </p:tav>
                                            <p:tav tm="100000">
                                              <p:val>
                                                <p:strVal val="#ppt_x"/>
                                              </p:val>
                                            </p:tav>
                                          </p:tavLst>
                                        </p:anim>
                                        <p:anim calcmode="lin" valueType="num">
                                          <p:cBhvr additive="base">
                                            <p:cTn id="32" dur="500" fill="hold"/>
                                            <p:tgtEl>
                                              <p:spTgt spid="54"/>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anim calcmode="lin" valueType="num">
                                          <p:cBhvr additive="base">
                                            <p:cTn id="35" dur="500" fill="hold"/>
                                            <p:tgtEl>
                                              <p:spTgt spid="55"/>
                                            </p:tgtEl>
                                            <p:attrNameLst>
                                              <p:attrName>ppt_x</p:attrName>
                                            </p:attrNameLst>
                                          </p:cBhvr>
                                          <p:tavLst>
                                            <p:tav tm="0">
                                              <p:val>
                                                <p:strVal val="1+#ppt_w/2"/>
                                              </p:val>
                                            </p:tav>
                                            <p:tav tm="100000">
                                              <p:val>
                                                <p:strVal val="#ppt_x"/>
                                              </p:val>
                                            </p:tav>
                                          </p:tavLst>
                                        </p:anim>
                                        <p:anim calcmode="lin" valueType="num">
                                          <p:cBhvr additive="base">
                                            <p:cTn id="36" dur="500" fill="hold"/>
                                            <p:tgtEl>
                                              <p:spTgt spid="55"/>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1+#ppt_w/2"/>
                                              </p:val>
                                            </p:tav>
                                            <p:tav tm="100000">
                                              <p:val>
                                                <p:strVal val="#ppt_x"/>
                                              </p:val>
                                            </p:tav>
                                          </p:tavLst>
                                        </p:anim>
                                        <p:anim calcmode="lin" valueType="num">
                                          <p:cBhvr additive="base">
                                            <p:cTn id="40" dur="500" fill="hold"/>
                                            <p:tgtEl>
                                              <p:spTgt spid="5"/>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56"/>
                                            </p:tgtEl>
                                            <p:attrNameLst>
                                              <p:attrName>style.visibility</p:attrName>
                                            </p:attrNameLst>
                                          </p:cBhvr>
                                          <p:to>
                                            <p:strVal val="visible"/>
                                          </p:to>
                                        </p:set>
                                        <p:anim calcmode="lin" valueType="num">
                                          <p:cBhvr additive="base">
                                            <p:cTn id="43" dur="500" fill="hold"/>
                                            <p:tgtEl>
                                              <p:spTgt spid="56"/>
                                            </p:tgtEl>
                                            <p:attrNameLst>
                                              <p:attrName>ppt_x</p:attrName>
                                            </p:attrNameLst>
                                          </p:cBhvr>
                                          <p:tavLst>
                                            <p:tav tm="0">
                                              <p:val>
                                                <p:strVal val="1+#ppt_w/2"/>
                                              </p:val>
                                            </p:tav>
                                            <p:tav tm="100000">
                                              <p:val>
                                                <p:strVal val="#ppt_x"/>
                                              </p:val>
                                            </p:tav>
                                          </p:tavLst>
                                        </p:anim>
                                        <p:anim calcmode="lin" valueType="num">
                                          <p:cBhvr additive="base">
                                            <p:cTn id="44" dur="500" fill="hold"/>
                                            <p:tgtEl>
                                              <p:spTgt spid="56"/>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anim calcmode="lin" valueType="num">
                                          <p:cBhvr additive="base">
                                            <p:cTn id="47" dur="500" fill="hold"/>
                                            <p:tgtEl>
                                              <p:spTgt spid="57"/>
                                            </p:tgtEl>
                                            <p:attrNameLst>
                                              <p:attrName>ppt_x</p:attrName>
                                            </p:attrNameLst>
                                          </p:cBhvr>
                                          <p:tavLst>
                                            <p:tav tm="0">
                                              <p:val>
                                                <p:strVal val="1+#ppt_w/2"/>
                                              </p:val>
                                            </p:tav>
                                            <p:tav tm="100000">
                                              <p:val>
                                                <p:strVal val="#ppt_x"/>
                                              </p:val>
                                            </p:tav>
                                          </p:tavLst>
                                        </p:anim>
                                        <p:anim calcmode="lin" valueType="num">
                                          <p:cBhvr additive="base">
                                            <p:cTn id="48" dur="500" fill="hold"/>
                                            <p:tgtEl>
                                              <p:spTgt spid="57"/>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2"/>
                                            </p:tgtEl>
                                            <p:attrNameLst>
                                              <p:attrName>style.visibility</p:attrName>
                                            </p:attrNameLst>
                                          </p:cBhvr>
                                          <p:to>
                                            <p:strVal val="visible"/>
                                          </p:to>
                                        </p:set>
                                        <p:anim calcmode="lin" valueType="num">
                                          <p:cBhvr additive="base">
                                            <p:cTn id="51" dur="500" fill="hold"/>
                                            <p:tgtEl>
                                              <p:spTgt spid="2"/>
                                            </p:tgtEl>
                                            <p:attrNameLst>
                                              <p:attrName>ppt_x</p:attrName>
                                            </p:attrNameLst>
                                          </p:cBhvr>
                                          <p:tavLst>
                                            <p:tav tm="0">
                                              <p:val>
                                                <p:strVal val="1+#ppt_w/2"/>
                                              </p:val>
                                            </p:tav>
                                            <p:tav tm="100000">
                                              <p:val>
                                                <p:strVal val="#ppt_x"/>
                                              </p:val>
                                            </p:tav>
                                          </p:tavLst>
                                        </p:anim>
                                        <p:anim calcmode="lin" valueType="num">
                                          <p:cBhvr additive="base">
                                            <p:cTn id="52" dur="500" fill="hold"/>
                                            <p:tgtEl>
                                              <p:spTgt spid="2"/>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47"/>
                                            </p:tgtEl>
                                            <p:attrNameLst>
                                              <p:attrName>style.visibility</p:attrName>
                                            </p:attrNameLst>
                                          </p:cBhvr>
                                          <p:to>
                                            <p:strVal val="visible"/>
                                          </p:to>
                                        </p:set>
                                        <p:anim calcmode="lin" valueType="num">
                                          <p:cBhvr additive="base">
                                            <p:cTn id="55" dur="500" fill="hold"/>
                                            <p:tgtEl>
                                              <p:spTgt spid="47"/>
                                            </p:tgtEl>
                                            <p:attrNameLst>
                                              <p:attrName>ppt_x</p:attrName>
                                            </p:attrNameLst>
                                          </p:cBhvr>
                                          <p:tavLst>
                                            <p:tav tm="0">
                                              <p:val>
                                                <p:strVal val="1+#ppt_w/2"/>
                                              </p:val>
                                            </p:tav>
                                            <p:tav tm="100000">
                                              <p:val>
                                                <p:strVal val="#ppt_x"/>
                                              </p:val>
                                            </p:tav>
                                          </p:tavLst>
                                        </p:anim>
                                        <p:anim calcmode="lin" valueType="num">
                                          <p:cBhvr additive="base">
                                            <p:cTn id="56" dur="500" fill="hold"/>
                                            <p:tgtEl>
                                              <p:spTgt spid="47"/>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48"/>
                                            </p:tgtEl>
                                            <p:attrNameLst>
                                              <p:attrName>style.visibility</p:attrName>
                                            </p:attrNameLst>
                                          </p:cBhvr>
                                          <p:to>
                                            <p:strVal val="visible"/>
                                          </p:to>
                                        </p:set>
                                        <p:anim calcmode="lin" valueType="num">
                                          <p:cBhvr additive="base">
                                            <p:cTn id="59" dur="500" fill="hold"/>
                                            <p:tgtEl>
                                              <p:spTgt spid="48"/>
                                            </p:tgtEl>
                                            <p:attrNameLst>
                                              <p:attrName>ppt_x</p:attrName>
                                            </p:attrNameLst>
                                          </p:cBhvr>
                                          <p:tavLst>
                                            <p:tav tm="0">
                                              <p:val>
                                                <p:strVal val="1+#ppt_w/2"/>
                                              </p:val>
                                            </p:tav>
                                            <p:tav tm="100000">
                                              <p:val>
                                                <p:strVal val="#ppt_x"/>
                                              </p:val>
                                            </p:tav>
                                          </p:tavLst>
                                        </p:anim>
                                        <p:anim calcmode="lin" valueType="num">
                                          <p:cBhvr additive="base">
                                            <p:cTn id="60" dur="500" fill="hold"/>
                                            <p:tgtEl>
                                              <p:spTgt spid="48"/>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anim calcmode="lin" valueType="num">
                                          <p:cBhvr additive="base">
                                            <p:cTn id="63" dur="500" fill="hold"/>
                                            <p:tgtEl>
                                              <p:spTgt spid="49"/>
                                            </p:tgtEl>
                                            <p:attrNameLst>
                                              <p:attrName>ppt_x</p:attrName>
                                            </p:attrNameLst>
                                          </p:cBhvr>
                                          <p:tavLst>
                                            <p:tav tm="0">
                                              <p:val>
                                                <p:strVal val="1+#ppt_w/2"/>
                                              </p:val>
                                            </p:tav>
                                            <p:tav tm="100000">
                                              <p:val>
                                                <p:strVal val="#ppt_x"/>
                                              </p:val>
                                            </p:tav>
                                          </p:tavLst>
                                        </p:anim>
                                        <p:anim calcmode="lin" valueType="num">
                                          <p:cBhvr additive="base">
                                            <p:cTn id="64" dur="500" fill="hold"/>
                                            <p:tgtEl>
                                              <p:spTgt spid="49"/>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50"/>
                                            </p:tgtEl>
                                            <p:attrNameLst>
                                              <p:attrName>style.visibility</p:attrName>
                                            </p:attrNameLst>
                                          </p:cBhvr>
                                          <p:to>
                                            <p:strVal val="visible"/>
                                          </p:to>
                                        </p:set>
                                        <p:anim calcmode="lin" valueType="num">
                                          <p:cBhvr additive="base">
                                            <p:cTn id="67" dur="500" fill="hold"/>
                                            <p:tgtEl>
                                              <p:spTgt spid="50"/>
                                            </p:tgtEl>
                                            <p:attrNameLst>
                                              <p:attrName>ppt_x</p:attrName>
                                            </p:attrNameLst>
                                          </p:cBhvr>
                                          <p:tavLst>
                                            <p:tav tm="0">
                                              <p:val>
                                                <p:strVal val="1+#ppt_w/2"/>
                                              </p:val>
                                            </p:tav>
                                            <p:tav tm="100000">
                                              <p:val>
                                                <p:strVal val="#ppt_x"/>
                                              </p:val>
                                            </p:tav>
                                          </p:tavLst>
                                        </p:anim>
                                        <p:anim calcmode="lin" valueType="num">
                                          <p:cBhvr additive="base">
                                            <p:cTn id="68" dur="500" fill="hold"/>
                                            <p:tgtEl>
                                              <p:spTgt spid="50"/>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51"/>
                                            </p:tgtEl>
                                            <p:attrNameLst>
                                              <p:attrName>style.visibility</p:attrName>
                                            </p:attrNameLst>
                                          </p:cBhvr>
                                          <p:to>
                                            <p:strVal val="visible"/>
                                          </p:to>
                                        </p:set>
                                        <p:anim calcmode="lin" valueType="num">
                                          <p:cBhvr additive="base">
                                            <p:cTn id="71" dur="500" fill="hold"/>
                                            <p:tgtEl>
                                              <p:spTgt spid="51"/>
                                            </p:tgtEl>
                                            <p:attrNameLst>
                                              <p:attrName>ppt_x</p:attrName>
                                            </p:attrNameLst>
                                          </p:cBhvr>
                                          <p:tavLst>
                                            <p:tav tm="0">
                                              <p:val>
                                                <p:strVal val="1+#ppt_w/2"/>
                                              </p:val>
                                            </p:tav>
                                            <p:tav tm="100000">
                                              <p:val>
                                                <p:strVal val="#ppt_x"/>
                                              </p:val>
                                            </p:tav>
                                          </p:tavLst>
                                        </p:anim>
                                        <p:anim calcmode="lin" valueType="num">
                                          <p:cBhvr additive="base">
                                            <p:cTn id="72" dur="500" fill="hold"/>
                                            <p:tgtEl>
                                              <p:spTgt spid="51"/>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6"/>
                                            </p:tgtEl>
                                            <p:attrNameLst>
                                              <p:attrName>style.visibility</p:attrName>
                                            </p:attrNameLst>
                                          </p:cBhvr>
                                          <p:to>
                                            <p:strVal val="visible"/>
                                          </p:to>
                                        </p:set>
                                        <p:anim calcmode="lin" valueType="num">
                                          <p:cBhvr additive="base">
                                            <p:cTn id="75" dur="500" fill="hold"/>
                                            <p:tgtEl>
                                              <p:spTgt spid="6"/>
                                            </p:tgtEl>
                                            <p:attrNameLst>
                                              <p:attrName>ppt_x</p:attrName>
                                            </p:attrNameLst>
                                          </p:cBhvr>
                                          <p:tavLst>
                                            <p:tav tm="0">
                                              <p:val>
                                                <p:strVal val="1+#ppt_w/2"/>
                                              </p:val>
                                            </p:tav>
                                            <p:tav tm="100000">
                                              <p:val>
                                                <p:strVal val="#ppt_x"/>
                                              </p:val>
                                            </p:tav>
                                          </p:tavLst>
                                        </p:anim>
                                        <p:anim calcmode="lin" valueType="num">
                                          <p:cBhvr additive="base">
                                            <p:cTn id="76" dur="500" fill="hold"/>
                                            <p:tgtEl>
                                              <p:spTgt spid="6"/>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stCondLst>
                                        <p:cond delay="0"/>
                                      </p:stCondLst>
                                      <p:childTnLst>
                                        <p:set>
                                          <p:cBhvr>
                                            <p:cTn id="78" dur="1" fill="hold">
                                              <p:stCondLst>
                                                <p:cond delay="0"/>
                                              </p:stCondLst>
                                            </p:cTn>
                                            <p:tgtEl>
                                              <p:spTgt spid="59"/>
                                            </p:tgtEl>
                                            <p:attrNameLst>
                                              <p:attrName>style.visibility</p:attrName>
                                            </p:attrNameLst>
                                          </p:cBhvr>
                                          <p:to>
                                            <p:strVal val="visible"/>
                                          </p:to>
                                        </p:set>
                                        <p:anim calcmode="lin" valueType="num">
                                          <p:cBhvr additive="base">
                                            <p:cTn id="79" dur="500" fill="hold"/>
                                            <p:tgtEl>
                                              <p:spTgt spid="59"/>
                                            </p:tgtEl>
                                            <p:attrNameLst>
                                              <p:attrName>ppt_x</p:attrName>
                                            </p:attrNameLst>
                                          </p:cBhvr>
                                          <p:tavLst>
                                            <p:tav tm="0">
                                              <p:val>
                                                <p:strVal val="1+#ppt_w/2"/>
                                              </p:val>
                                            </p:tav>
                                            <p:tav tm="100000">
                                              <p:val>
                                                <p:strVal val="#ppt_x"/>
                                              </p:val>
                                            </p:tav>
                                          </p:tavLst>
                                        </p:anim>
                                        <p:anim calcmode="lin" valueType="num">
                                          <p:cBhvr additive="base">
                                            <p:cTn id="80" dur="500" fill="hold"/>
                                            <p:tgtEl>
                                              <p:spTgt spid="59"/>
                                            </p:tgtEl>
                                            <p:attrNameLst>
                                              <p:attrName>ppt_y</p:attrName>
                                            </p:attrNameLst>
                                          </p:cBhvr>
                                          <p:tavLst>
                                            <p:tav tm="0">
                                              <p:val>
                                                <p:strVal val="#ppt_y"/>
                                              </p:val>
                                            </p:tav>
                                            <p:tav tm="100000">
                                              <p:val>
                                                <p:strVal val="#ppt_y"/>
                                              </p:val>
                                            </p:tav>
                                          </p:tavLst>
                                        </p:anim>
                                      </p:childTnLst>
                                    </p:cTn>
                                  </p:par>
                                  <p:par>
                                    <p:cTn id="81" presetID="2" presetClass="entr" presetSubtype="2" fill="hold" grpId="0" nodeType="withEffect">
                                      <p:stCondLst>
                                        <p:cond delay="0"/>
                                      </p:stCondLst>
                                      <p:childTnLst>
                                        <p:set>
                                          <p:cBhvr>
                                            <p:cTn id="82" dur="1" fill="hold">
                                              <p:stCondLst>
                                                <p:cond delay="0"/>
                                              </p:stCondLst>
                                            </p:cTn>
                                            <p:tgtEl>
                                              <p:spTgt spid="60"/>
                                            </p:tgtEl>
                                            <p:attrNameLst>
                                              <p:attrName>style.visibility</p:attrName>
                                            </p:attrNameLst>
                                          </p:cBhvr>
                                          <p:to>
                                            <p:strVal val="visible"/>
                                          </p:to>
                                        </p:set>
                                        <p:anim calcmode="lin" valueType="num">
                                          <p:cBhvr additive="base">
                                            <p:cTn id="83" dur="500" fill="hold"/>
                                            <p:tgtEl>
                                              <p:spTgt spid="60"/>
                                            </p:tgtEl>
                                            <p:attrNameLst>
                                              <p:attrName>ppt_x</p:attrName>
                                            </p:attrNameLst>
                                          </p:cBhvr>
                                          <p:tavLst>
                                            <p:tav tm="0">
                                              <p:val>
                                                <p:strVal val="1+#ppt_w/2"/>
                                              </p:val>
                                            </p:tav>
                                            <p:tav tm="100000">
                                              <p:val>
                                                <p:strVal val="#ppt_x"/>
                                              </p:val>
                                            </p:tav>
                                          </p:tavLst>
                                        </p:anim>
                                        <p:anim calcmode="lin" valueType="num">
                                          <p:cBhvr additive="base">
                                            <p:cTn id="84" dur="500" fill="hold"/>
                                            <p:tgtEl>
                                              <p:spTgt spid="60"/>
                                            </p:tgtEl>
                                            <p:attrNameLst>
                                              <p:attrName>ppt_y</p:attrName>
                                            </p:attrNameLst>
                                          </p:cBhvr>
                                          <p:tavLst>
                                            <p:tav tm="0">
                                              <p:val>
                                                <p:strVal val="#ppt_y"/>
                                              </p:val>
                                            </p:tav>
                                            <p:tav tm="100000">
                                              <p:val>
                                                <p:strVal val="#ppt_y"/>
                                              </p:val>
                                            </p:tav>
                                          </p:tavLst>
                                        </p:anim>
                                      </p:childTnLst>
                                    </p:cTn>
                                  </p:par>
                                  <p:par>
                                    <p:cTn id="85" presetID="2" presetClass="entr" presetSubtype="2" fill="hold" grpId="0" nodeType="withEffect">
                                      <p:stCondLst>
                                        <p:cond delay="0"/>
                                      </p:stCondLst>
                                      <p:childTnLst>
                                        <p:set>
                                          <p:cBhvr>
                                            <p:cTn id="86" dur="1" fill="hold">
                                              <p:stCondLst>
                                                <p:cond delay="0"/>
                                              </p:stCondLst>
                                            </p:cTn>
                                            <p:tgtEl>
                                              <p:spTgt spid="61"/>
                                            </p:tgtEl>
                                            <p:attrNameLst>
                                              <p:attrName>style.visibility</p:attrName>
                                            </p:attrNameLst>
                                          </p:cBhvr>
                                          <p:to>
                                            <p:strVal val="visible"/>
                                          </p:to>
                                        </p:set>
                                        <p:anim calcmode="lin" valueType="num">
                                          <p:cBhvr additive="base">
                                            <p:cTn id="87" dur="500" fill="hold"/>
                                            <p:tgtEl>
                                              <p:spTgt spid="61"/>
                                            </p:tgtEl>
                                            <p:attrNameLst>
                                              <p:attrName>ppt_x</p:attrName>
                                            </p:attrNameLst>
                                          </p:cBhvr>
                                          <p:tavLst>
                                            <p:tav tm="0">
                                              <p:val>
                                                <p:strVal val="1+#ppt_w/2"/>
                                              </p:val>
                                            </p:tav>
                                            <p:tav tm="100000">
                                              <p:val>
                                                <p:strVal val="#ppt_x"/>
                                              </p:val>
                                            </p:tav>
                                          </p:tavLst>
                                        </p:anim>
                                        <p:anim calcmode="lin" valueType="num">
                                          <p:cBhvr additive="base">
                                            <p:cTn id="88" dur="500" fill="hold"/>
                                            <p:tgtEl>
                                              <p:spTgt spid="61"/>
                                            </p:tgtEl>
                                            <p:attrNameLst>
                                              <p:attrName>ppt_y</p:attrName>
                                            </p:attrNameLst>
                                          </p:cBhvr>
                                          <p:tavLst>
                                            <p:tav tm="0">
                                              <p:val>
                                                <p:strVal val="#ppt_y"/>
                                              </p:val>
                                            </p:tav>
                                            <p:tav tm="100000">
                                              <p:val>
                                                <p:strVal val="#ppt_y"/>
                                              </p:val>
                                            </p:tav>
                                          </p:tavLst>
                                        </p:anim>
                                      </p:childTnLst>
                                    </p:cTn>
                                  </p:par>
                                  <p:par>
                                    <p:cTn id="89" presetID="2" presetClass="entr" presetSubtype="2" fill="hold" grpId="0" nodeType="withEffect">
                                      <p:stCondLst>
                                        <p:cond delay="0"/>
                                      </p:stCondLst>
                                      <p:childTnLst>
                                        <p:set>
                                          <p:cBhvr>
                                            <p:cTn id="90" dur="1" fill="hold">
                                              <p:stCondLst>
                                                <p:cond delay="0"/>
                                              </p:stCondLst>
                                            </p:cTn>
                                            <p:tgtEl>
                                              <p:spTgt spid="62"/>
                                            </p:tgtEl>
                                            <p:attrNameLst>
                                              <p:attrName>style.visibility</p:attrName>
                                            </p:attrNameLst>
                                          </p:cBhvr>
                                          <p:to>
                                            <p:strVal val="visible"/>
                                          </p:to>
                                        </p:set>
                                        <p:anim calcmode="lin" valueType="num">
                                          <p:cBhvr additive="base">
                                            <p:cTn id="91" dur="500" fill="hold"/>
                                            <p:tgtEl>
                                              <p:spTgt spid="62"/>
                                            </p:tgtEl>
                                            <p:attrNameLst>
                                              <p:attrName>ppt_x</p:attrName>
                                            </p:attrNameLst>
                                          </p:cBhvr>
                                          <p:tavLst>
                                            <p:tav tm="0">
                                              <p:val>
                                                <p:strVal val="1+#ppt_w/2"/>
                                              </p:val>
                                            </p:tav>
                                            <p:tav tm="100000">
                                              <p:val>
                                                <p:strVal val="#ppt_x"/>
                                              </p:val>
                                            </p:tav>
                                          </p:tavLst>
                                        </p:anim>
                                        <p:anim calcmode="lin" valueType="num">
                                          <p:cBhvr additive="base">
                                            <p:cTn id="92" dur="500" fill="hold"/>
                                            <p:tgtEl>
                                              <p:spTgt spid="62"/>
                                            </p:tgtEl>
                                            <p:attrNameLst>
                                              <p:attrName>ppt_y</p:attrName>
                                            </p:attrNameLst>
                                          </p:cBhvr>
                                          <p:tavLst>
                                            <p:tav tm="0">
                                              <p:val>
                                                <p:strVal val="#ppt_y"/>
                                              </p:val>
                                            </p:tav>
                                            <p:tav tm="100000">
                                              <p:val>
                                                <p:strVal val="#ppt_y"/>
                                              </p:val>
                                            </p:tav>
                                          </p:tavLst>
                                        </p:anim>
                                      </p:childTnLst>
                                    </p:cTn>
                                  </p:par>
                                  <p:par>
                                    <p:cTn id="93" presetID="2" presetClass="entr" presetSubtype="2" fill="hold" grpId="0" nodeType="withEffect">
                                      <p:stCondLst>
                                        <p:cond delay="0"/>
                                      </p:stCondLst>
                                      <p:childTnLst>
                                        <p:set>
                                          <p:cBhvr>
                                            <p:cTn id="94" dur="1" fill="hold">
                                              <p:stCondLst>
                                                <p:cond delay="0"/>
                                              </p:stCondLst>
                                            </p:cTn>
                                            <p:tgtEl>
                                              <p:spTgt spid="63"/>
                                            </p:tgtEl>
                                            <p:attrNameLst>
                                              <p:attrName>style.visibility</p:attrName>
                                            </p:attrNameLst>
                                          </p:cBhvr>
                                          <p:to>
                                            <p:strVal val="visible"/>
                                          </p:to>
                                        </p:set>
                                        <p:anim calcmode="lin" valueType="num">
                                          <p:cBhvr additive="base">
                                            <p:cTn id="95" dur="500" fill="hold"/>
                                            <p:tgtEl>
                                              <p:spTgt spid="63"/>
                                            </p:tgtEl>
                                            <p:attrNameLst>
                                              <p:attrName>ppt_x</p:attrName>
                                            </p:attrNameLst>
                                          </p:cBhvr>
                                          <p:tavLst>
                                            <p:tav tm="0">
                                              <p:val>
                                                <p:strVal val="1+#ppt_w/2"/>
                                              </p:val>
                                            </p:tav>
                                            <p:tav tm="100000">
                                              <p:val>
                                                <p:strVal val="#ppt_x"/>
                                              </p:val>
                                            </p:tav>
                                          </p:tavLst>
                                        </p:anim>
                                        <p:anim calcmode="lin" valueType="num">
                                          <p:cBhvr additive="base">
                                            <p:cTn id="96" dur="500" fill="hold"/>
                                            <p:tgtEl>
                                              <p:spTgt spid="63"/>
                                            </p:tgtEl>
                                            <p:attrNameLst>
                                              <p:attrName>ppt_y</p:attrName>
                                            </p:attrNameLst>
                                          </p:cBhvr>
                                          <p:tavLst>
                                            <p:tav tm="0">
                                              <p:val>
                                                <p:strVal val="#ppt_y"/>
                                              </p:val>
                                            </p:tav>
                                            <p:tav tm="100000">
                                              <p:val>
                                                <p:strVal val="#ppt_y"/>
                                              </p:val>
                                            </p:tav>
                                          </p:tavLst>
                                        </p:anim>
                                      </p:childTnLst>
                                    </p:cTn>
                                  </p:par>
                                  <p:par>
                                    <p:cTn id="97" presetID="2" presetClass="entr" presetSubtype="2" fill="hold" nodeType="withEffect">
                                      <p:stCondLst>
                                        <p:cond delay="0"/>
                                      </p:stCondLst>
                                      <p:childTnLst>
                                        <p:set>
                                          <p:cBhvr>
                                            <p:cTn id="98" dur="1" fill="hold">
                                              <p:stCondLst>
                                                <p:cond delay="0"/>
                                              </p:stCondLst>
                                            </p:cTn>
                                            <p:tgtEl>
                                              <p:spTgt spid="13"/>
                                            </p:tgtEl>
                                            <p:attrNameLst>
                                              <p:attrName>style.visibility</p:attrName>
                                            </p:attrNameLst>
                                          </p:cBhvr>
                                          <p:to>
                                            <p:strVal val="visible"/>
                                          </p:to>
                                        </p:set>
                                        <p:anim calcmode="lin" valueType="num">
                                          <p:cBhvr additive="base">
                                            <p:cTn id="99" dur="500" fill="hold"/>
                                            <p:tgtEl>
                                              <p:spTgt spid="13"/>
                                            </p:tgtEl>
                                            <p:attrNameLst>
                                              <p:attrName>ppt_x</p:attrName>
                                            </p:attrNameLst>
                                          </p:cBhvr>
                                          <p:tavLst>
                                            <p:tav tm="0">
                                              <p:val>
                                                <p:strVal val="1+#ppt_w/2"/>
                                              </p:val>
                                            </p:tav>
                                            <p:tav tm="100000">
                                              <p:val>
                                                <p:strVal val="#ppt_x"/>
                                              </p:val>
                                            </p:tav>
                                          </p:tavLst>
                                        </p:anim>
                                        <p:anim calcmode="lin" valueType="num">
                                          <p:cBhvr additive="base">
                                            <p:cTn id="100" dur="500" fill="hold"/>
                                            <p:tgtEl>
                                              <p:spTgt spid="13"/>
                                            </p:tgtEl>
                                            <p:attrNameLst>
                                              <p:attrName>ppt_y</p:attrName>
                                            </p:attrNameLst>
                                          </p:cBhvr>
                                          <p:tavLst>
                                            <p:tav tm="0">
                                              <p:val>
                                                <p:strVal val="#ppt_y"/>
                                              </p:val>
                                            </p:tav>
                                            <p:tav tm="100000">
                                              <p:val>
                                                <p:strVal val="#ppt_y"/>
                                              </p:val>
                                            </p:tav>
                                          </p:tavLst>
                                        </p:anim>
                                      </p:childTnLst>
                                    </p:cTn>
                                  </p:par>
                                  <p:par>
                                    <p:cTn id="101" presetID="2" presetClass="entr" presetSubtype="2" fill="hold" grpId="0" nodeType="withEffect">
                                      <p:stCondLst>
                                        <p:cond delay="0"/>
                                      </p:stCondLst>
                                      <p:childTnLst>
                                        <p:set>
                                          <p:cBhvr>
                                            <p:cTn id="102" dur="1" fill="hold">
                                              <p:stCondLst>
                                                <p:cond delay="0"/>
                                              </p:stCondLst>
                                            </p:cTn>
                                            <p:tgtEl>
                                              <p:spTgt spid="70"/>
                                            </p:tgtEl>
                                            <p:attrNameLst>
                                              <p:attrName>style.visibility</p:attrName>
                                            </p:attrNameLst>
                                          </p:cBhvr>
                                          <p:to>
                                            <p:strVal val="visible"/>
                                          </p:to>
                                        </p:set>
                                        <p:anim calcmode="lin" valueType="num">
                                          <p:cBhvr additive="base">
                                            <p:cTn id="103" dur="500" fill="hold"/>
                                            <p:tgtEl>
                                              <p:spTgt spid="70"/>
                                            </p:tgtEl>
                                            <p:attrNameLst>
                                              <p:attrName>ppt_x</p:attrName>
                                            </p:attrNameLst>
                                          </p:cBhvr>
                                          <p:tavLst>
                                            <p:tav tm="0">
                                              <p:val>
                                                <p:strVal val="1+#ppt_w/2"/>
                                              </p:val>
                                            </p:tav>
                                            <p:tav tm="100000">
                                              <p:val>
                                                <p:strVal val="#ppt_x"/>
                                              </p:val>
                                            </p:tav>
                                          </p:tavLst>
                                        </p:anim>
                                        <p:anim calcmode="lin" valueType="num">
                                          <p:cBhvr additive="base">
                                            <p:cTn id="104" dur="500" fill="hold"/>
                                            <p:tgtEl>
                                              <p:spTgt spid="70"/>
                                            </p:tgtEl>
                                            <p:attrNameLst>
                                              <p:attrName>ppt_y</p:attrName>
                                            </p:attrNameLst>
                                          </p:cBhvr>
                                          <p:tavLst>
                                            <p:tav tm="0">
                                              <p:val>
                                                <p:strVal val="#ppt_y"/>
                                              </p:val>
                                            </p:tav>
                                            <p:tav tm="100000">
                                              <p:val>
                                                <p:strVal val="#ppt_y"/>
                                              </p:val>
                                            </p:tav>
                                          </p:tavLst>
                                        </p:anim>
                                      </p:childTnLst>
                                    </p:cTn>
                                  </p:par>
                                  <p:par>
                                    <p:cTn id="105" presetID="2" presetClass="entr" presetSubtype="2" fill="hold" nodeType="withEffect">
                                      <p:stCondLst>
                                        <p:cond delay="0"/>
                                      </p:stCondLst>
                                      <p:childTnLst>
                                        <p:set>
                                          <p:cBhvr>
                                            <p:cTn id="106" dur="1" fill="hold">
                                              <p:stCondLst>
                                                <p:cond delay="0"/>
                                              </p:stCondLst>
                                            </p:cTn>
                                            <p:tgtEl>
                                              <p:spTgt spid="71"/>
                                            </p:tgtEl>
                                            <p:attrNameLst>
                                              <p:attrName>style.visibility</p:attrName>
                                            </p:attrNameLst>
                                          </p:cBhvr>
                                          <p:to>
                                            <p:strVal val="visible"/>
                                          </p:to>
                                        </p:set>
                                        <p:anim calcmode="lin" valueType="num">
                                          <p:cBhvr additive="base">
                                            <p:cTn id="107" dur="500" fill="hold"/>
                                            <p:tgtEl>
                                              <p:spTgt spid="71"/>
                                            </p:tgtEl>
                                            <p:attrNameLst>
                                              <p:attrName>ppt_x</p:attrName>
                                            </p:attrNameLst>
                                          </p:cBhvr>
                                          <p:tavLst>
                                            <p:tav tm="0">
                                              <p:val>
                                                <p:strVal val="1+#ppt_w/2"/>
                                              </p:val>
                                            </p:tav>
                                            <p:tav tm="100000">
                                              <p:val>
                                                <p:strVal val="#ppt_x"/>
                                              </p:val>
                                            </p:tav>
                                          </p:tavLst>
                                        </p:anim>
                                        <p:anim calcmode="lin" valueType="num">
                                          <p:cBhvr additive="base">
                                            <p:cTn id="108" dur="500" fill="hold"/>
                                            <p:tgtEl>
                                              <p:spTgt spid="71"/>
                                            </p:tgtEl>
                                            <p:attrNameLst>
                                              <p:attrName>ppt_y</p:attrName>
                                            </p:attrNameLst>
                                          </p:cBhvr>
                                          <p:tavLst>
                                            <p:tav tm="0">
                                              <p:val>
                                                <p:strVal val="#ppt_y"/>
                                              </p:val>
                                            </p:tav>
                                            <p:tav tm="100000">
                                              <p:val>
                                                <p:strVal val="#ppt_y"/>
                                              </p:val>
                                            </p:tav>
                                          </p:tavLst>
                                        </p:anim>
                                      </p:childTnLst>
                                    </p:cTn>
                                  </p:par>
                                  <p:par>
                                    <p:cTn id="109" presetID="2" presetClass="entr" presetSubtype="2" fill="hold" nodeType="withEffect">
                                      <p:stCondLst>
                                        <p:cond delay="0"/>
                                      </p:stCondLst>
                                      <p:childTnLst>
                                        <p:set>
                                          <p:cBhvr>
                                            <p:cTn id="110" dur="1" fill="hold">
                                              <p:stCondLst>
                                                <p:cond delay="0"/>
                                              </p:stCondLst>
                                            </p:cTn>
                                            <p:tgtEl>
                                              <p:spTgt spid="108"/>
                                            </p:tgtEl>
                                            <p:attrNameLst>
                                              <p:attrName>style.visibility</p:attrName>
                                            </p:attrNameLst>
                                          </p:cBhvr>
                                          <p:to>
                                            <p:strVal val="visible"/>
                                          </p:to>
                                        </p:set>
                                        <p:anim calcmode="lin" valueType="num">
                                          <p:cBhvr additive="base">
                                            <p:cTn id="111" dur="500" fill="hold"/>
                                            <p:tgtEl>
                                              <p:spTgt spid="108"/>
                                            </p:tgtEl>
                                            <p:attrNameLst>
                                              <p:attrName>ppt_x</p:attrName>
                                            </p:attrNameLst>
                                          </p:cBhvr>
                                          <p:tavLst>
                                            <p:tav tm="0">
                                              <p:val>
                                                <p:strVal val="1+#ppt_w/2"/>
                                              </p:val>
                                            </p:tav>
                                            <p:tav tm="100000">
                                              <p:val>
                                                <p:strVal val="#ppt_x"/>
                                              </p:val>
                                            </p:tav>
                                          </p:tavLst>
                                        </p:anim>
                                        <p:anim calcmode="lin" valueType="num">
                                          <p:cBhvr additive="base">
                                            <p:cTn id="112" dur="500" fill="hold"/>
                                            <p:tgtEl>
                                              <p:spTgt spid="108"/>
                                            </p:tgtEl>
                                            <p:attrNameLst>
                                              <p:attrName>ppt_y</p:attrName>
                                            </p:attrNameLst>
                                          </p:cBhvr>
                                          <p:tavLst>
                                            <p:tav tm="0">
                                              <p:val>
                                                <p:strVal val="#ppt_y"/>
                                              </p:val>
                                            </p:tav>
                                            <p:tav tm="100000">
                                              <p:val>
                                                <p:strVal val="#ppt_y"/>
                                              </p:val>
                                            </p:tav>
                                          </p:tavLst>
                                        </p:anim>
                                      </p:childTnLst>
                                    </p:cTn>
                                  </p:par>
                                  <p:par>
                                    <p:cTn id="113" presetID="2" presetClass="entr" presetSubtype="2" fill="hold" grpId="0" nodeType="withEffect">
                                      <p:stCondLst>
                                        <p:cond delay="0"/>
                                      </p:stCondLst>
                                      <p:childTnLst>
                                        <p:set>
                                          <p:cBhvr>
                                            <p:cTn id="114" dur="1" fill="hold">
                                              <p:stCondLst>
                                                <p:cond delay="0"/>
                                              </p:stCondLst>
                                            </p:cTn>
                                            <p:tgtEl>
                                              <p:spTgt spid="109"/>
                                            </p:tgtEl>
                                            <p:attrNameLst>
                                              <p:attrName>style.visibility</p:attrName>
                                            </p:attrNameLst>
                                          </p:cBhvr>
                                          <p:to>
                                            <p:strVal val="visible"/>
                                          </p:to>
                                        </p:set>
                                        <p:anim calcmode="lin" valueType="num">
                                          <p:cBhvr additive="base">
                                            <p:cTn id="115" dur="500" fill="hold"/>
                                            <p:tgtEl>
                                              <p:spTgt spid="109"/>
                                            </p:tgtEl>
                                            <p:attrNameLst>
                                              <p:attrName>ppt_x</p:attrName>
                                            </p:attrNameLst>
                                          </p:cBhvr>
                                          <p:tavLst>
                                            <p:tav tm="0">
                                              <p:val>
                                                <p:strVal val="1+#ppt_w/2"/>
                                              </p:val>
                                            </p:tav>
                                            <p:tav tm="100000">
                                              <p:val>
                                                <p:strVal val="#ppt_x"/>
                                              </p:val>
                                            </p:tav>
                                          </p:tavLst>
                                        </p:anim>
                                        <p:anim calcmode="lin" valueType="num">
                                          <p:cBhvr additive="base">
                                            <p:cTn id="116" dur="500" fill="hold"/>
                                            <p:tgtEl>
                                              <p:spTgt spid="109"/>
                                            </p:tgtEl>
                                            <p:attrNameLst>
                                              <p:attrName>ppt_y</p:attrName>
                                            </p:attrNameLst>
                                          </p:cBhvr>
                                          <p:tavLst>
                                            <p:tav tm="0">
                                              <p:val>
                                                <p:strVal val="#ppt_y"/>
                                              </p:val>
                                            </p:tav>
                                            <p:tav tm="100000">
                                              <p:val>
                                                <p:strVal val="#ppt_y"/>
                                              </p:val>
                                            </p:tav>
                                          </p:tavLst>
                                        </p:anim>
                                      </p:childTnLst>
                                    </p:cTn>
                                  </p:par>
                                  <p:par>
                                    <p:cTn id="117" presetID="2" presetClass="entr" presetSubtype="2" fill="hold" nodeType="withEffect">
                                      <p:stCondLst>
                                        <p:cond delay="0"/>
                                      </p:stCondLst>
                                      <p:childTnLst>
                                        <p:set>
                                          <p:cBhvr>
                                            <p:cTn id="118" dur="1" fill="hold">
                                              <p:stCondLst>
                                                <p:cond delay="0"/>
                                              </p:stCondLst>
                                            </p:cTn>
                                            <p:tgtEl>
                                              <p:spTgt spid="110"/>
                                            </p:tgtEl>
                                            <p:attrNameLst>
                                              <p:attrName>style.visibility</p:attrName>
                                            </p:attrNameLst>
                                          </p:cBhvr>
                                          <p:to>
                                            <p:strVal val="visible"/>
                                          </p:to>
                                        </p:set>
                                        <p:anim calcmode="lin" valueType="num">
                                          <p:cBhvr additive="base">
                                            <p:cTn id="119" dur="500" fill="hold"/>
                                            <p:tgtEl>
                                              <p:spTgt spid="110"/>
                                            </p:tgtEl>
                                            <p:attrNameLst>
                                              <p:attrName>ppt_x</p:attrName>
                                            </p:attrNameLst>
                                          </p:cBhvr>
                                          <p:tavLst>
                                            <p:tav tm="0">
                                              <p:val>
                                                <p:strVal val="1+#ppt_w/2"/>
                                              </p:val>
                                            </p:tav>
                                            <p:tav tm="100000">
                                              <p:val>
                                                <p:strVal val="#ppt_x"/>
                                              </p:val>
                                            </p:tav>
                                          </p:tavLst>
                                        </p:anim>
                                        <p:anim calcmode="lin" valueType="num">
                                          <p:cBhvr additive="base">
                                            <p:cTn id="120" dur="500" fill="hold"/>
                                            <p:tgtEl>
                                              <p:spTgt spid="110"/>
                                            </p:tgtEl>
                                            <p:attrNameLst>
                                              <p:attrName>ppt_y</p:attrName>
                                            </p:attrNameLst>
                                          </p:cBhvr>
                                          <p:tavLst>
                                            <p:tav tm="0">
                                              <p:val>
                                                <p:strVal val="#ppt_y"/>
                                              </p:val>
                                            </p:tav>
                                            <p:tav tm="100000">
                                              <p:val>
                                                <p:strVal val="#ppt_y"/>
                                              </p:val>
                                            </p:tav>
                                          </p:tavLst>
                                        </p:anim>
                                      </p:childTnLst>
                                    </p:cTn>
                                  </p:par>
                                  <p:par>
                                    <p:cTn id="121" presetID="2" presetClass="entr" presetSubtype="2" fill="hold" nodeType="withEffect">
                                      <p:stCondLst>
                                        <p:cond delay="0"/>
                                      </p:stCondLst>
                                      <p:childTnLst>
                                        <p:set>
                                          <p:cBhvr>
                                            <p:cTn id="122" dur="1" fill="hold">
                                              <p:stCondLst>
                                                <p:cond delay="0"/>
                                              </p:stCondLst>
                                            </p:cTn>
                                            <p:tgtEl>
                                              <p:spTgt spid="112"/>
                                            </p:tgtEl>
                                            <p:attrNameLst>
                                              <p:attrName>style.visibility</p:attrName>
                                            </p:attrNameLst>
                                          </p:cBhvr>
                                          <p:to>
                                            <p:strVal val="visible"/>
                                          </p:to>
                                        </p:set>
                                        <p:anim calcmode="lin" valueType="num">
                                          <p:cBhvr additive="base">
                                            <p:cTn id="123" dur="500" fill="hold"/>
                                            <p:tgtEl>
                                              <p:spTgt spid="112"/>
                                            </p:tgtEl>
                                            <p:attrNameLst>
                                              <p:attrName>ppt_x</p:attrName>
                                            </p:attrNameLst>
                                          </p:cBhvr>
                                          <p:tavLst>
                                            <p:tav tm="0">
                                              <p:val>
                                                <p:strVal val="1+#ppt_w/2"/>
                                              </p:val>
                                            </p:tav>
                                            <p:tav tm="100000">
                                              <p:val>
                                                <p:strVal val="#ppt_x"/>
                                              </p:val>
                                            </p:tav>
                                          </p:tavLst>
                                        </p:anim>
                                        <p:anim calcmode="lin" valueType="num">
                                          <p:cBhvr additive="base">
                                            <p:cTn id="124" dur="500" fill="hold"/>
                                            <p:tgtEl>
                                              <p:spTgt spid="112"/>
                                            </p:tgtEl>
                                            <p:attrNameLst>
                                              <p:attrName>ppt_y</p:attrName>
                                            </p:attrNameLst>
                                          </p:cBhvr>
                                          <p:tavLst>
                                            <p:tav tm="0">
                                              <p:val>
                                                <p:strVal val="#ppt_y"/>
                                              </p:val>
                                            </p:tav>
                                            <p:tav tm="100000">
                                              <p:val>
                                                <p:strVal val="#ppt_y"/>
                                              </p:val>
                                            </p:tav>
                                          </p:tavLst>
                                        </p:anim>
                                      </p:childTnLst>
                                    </p:cTn>
                                  </p:par>
                                  <p:par>
                                    <p:cTn id="125" presetID="2" presetClass="entr" presetSubtype="2" fill="hold" grpId="0" nodeType="withEffect">
                                      <p:stCondLst>
                                        <p:cond delay="0"/>
                                      </p:stCondLst>
                                      <p:childTnLst>
                                        <p:set>
                                          <p:cBhvr>
                                            <p:cTn id="126" dur="1" fill="hold">
                                              <p:stCondLst>
                                                <p:cond delay="0"/>
                                              </p:stCondLst>
                                            </p:cTn>
                                            <p:tgtEl>
                                              <p:spTgt spid="113"/>
                                            </p:tgtEl>
                                            <p:attrNameLst>
                                              <p:attrName>style.visibility</p:attrName>
                                            </p:attrNameLst>
                                          </p:cBhvr>
                                          <p:to>
                                            <p:strVal val="visible"/>
                                          </p:to>
                                        </p:set>
                                        <p:anim calcmode="lin" valueType="num">
                                          <p:cBhvr additive="base">
                                            <p:cTn id="127" dur="500" fill="hold"/>
                                            <p:tgtEl>
                                              <p:spTgt spid="113"/>
                                            </p:tgtEl>
                                            <p:attrNameLst>
                                              <p:attrName>ppt_x</p:attrName>
                                            </p:attrNameLst>
                                          </p:cBhvr>
                                          <p:tavLst>
                                            <p:tav tm="0">
                                              <p:val>
                                                <p:strVal val="1+#ppt_w/2"/>
                                              </p:val>
                                            </p:tav>
                                            <p:tav tm="100000">
                                              <p:val>
                                                <p:strVal val="#ppt_x"/>
                                              </p:val>
                                            </p:tav>
                                          </p:tavLst>
                                        </p:anim>
                                        <p:anim calcmode="lin" valueType="num">
                                          <p:cBhvr additive="base">
                                            <p:cTn id="128" dur="500" fill="hold"/>
                                            <p:tgtEl>
                                              <p:spTgt spid="113"/>
                                            </p:tgtEl>
                                            <p:attrNameLst>
                                              <p:attrName>ppt_y</p:attrName>
                                            </p:attrNameLst>
                                          </p:cBhvr>
                                          <p:tavLst>
                                            <p:tav tm="0">
                                              <p:val>
                                                <p:strVal val="#ppt_y"/>
                                              </p:val>
                                            </p:tav>
                                            <p:tav tm="100000">
                                              <p:val>
                                                <p:strVal val="#ppt_y"/>
                                              </p:val>
                                            </p:tav>
                                          </p:tavLst>
                                        </p:anim>
                                      </p:childTnLst>
                                    </p:cTn>
                                  </p:par>
                                  <p:par>
                                    <p:cTn id="129" presetID="2" presetClass="entr" presetSubtype="2" fill="hold" nodeType="withEffect">
                                      <p:stCondLst>
                                        <p:cond delay="0"/>
                                      </p:stCondLst>
                                      <p:childTnLst>
                                        <p:set>
                                          <p:cBhvr>
                                            <p:cTn id="130" dur="1" fill="hold">
                                              <p:stCondLst>
                                                <p:cond delay="0"/>
                                              </p:stCondLst>
                                            </p:cTn>
                                            <p:tgtEl>
                                              <p:spTgt spid="114"/>
                                            </p:tgtEl>
                                            <p:attrNameLst>
                                              <p:attrName>style.visibility</p:attrName>
                                            </p:attrNameLst>
                                          </p:cBhvr>
                                          <p:to>
                                            <p:strVal val="visible"/>
                                          </p:to>
                                        </p:set>
                                        <p:anim calcmode="lin" valueType="num">
                                          <p:cBhvr additive="base">
                                            <p:cTn id="131" dur="500" fill="hold"/>
                                            <p:tgtEl>
                                              <p:spTgt spid="114"/>
                                            </p:tgtEl>
                                            <p:attrNameLst>
                                              <p:attrName>ppt_x</p:attrName>
                                            </p:attrNameLst>
                                          </p:cBhvr>
                                          <p:tavLst>
                                            <p:tav tm="0">
                                              <p:val>
                                                <p:strVal val="1+#ppt_w/2"/>
                                              </p:val>
                                            </p:tav>
                                            <p:tav tm="100000">
                                              <p:val>
                                                <p:strVal val="#ppt_x"/>
                                              </p:val>
                                            </p:tav>
                                          </p:tavLst>
                                        </p:anim>
                                        <p:anim calcmode="lin" valueType="num">
                                          <p:cBhvr additive="base">
                                            <p:cTn id="132" dur="500" fill="hold"/>
                                            <p:tgtEl>
                                              <p:spTgt spid="114"/>
                                            </p:tgtEl>
                                            <p:attrNameLst>
                                              <p:attrName>ppt_y</p:attrName>
                                            </p:attrNameLst>
                                          </p:cBhvr>
                                          <p:tavLst>
                                            <p:tav tm="0">
                                              <p:val>
                                                <p:strVal val="#ppt_y"/>
                                              </p:val>
                                            </p:tav>
                                            <p:tav tm="100000">
                                              <p:val>
                                                <p:strVal val="#ppt_y"/>
                                              </p:val>
                                            </p:tav>
                                          </p:tavLst>
                                        </p:anim>
                                      </p:childTnLst>
                                    </p:cTn>
                                  </p:par>
                                  <p:par>
                                    <p:cTn id="133" presetID="2" presetClass="entr" presetSubtype="2" fill="hold" nodeType="withEffect">
                                      <p:stCondLst>
                                        <p:cond delay="0"/>
                                      </p:stCondLst>
                                      <p:childTnLst>
                                        <p:set>
                                          <p:cBhvr>
                                            <p:cTn id="134" dur="1" fill="hold">
                                              <p:stCondLst>
                                                <p:cond delay="0"/>
                                              </p:stCondLst>
                                            </p:cTn>
                                            <p:tgtEl>
                                              <p:spTgt spid="116"/>
                                            </p:tgtEl>
                                            <p:attrNameLst>
                                              <p:attrName>style.visibility</p:attrName>
                                            </p:attrNameLst>
                                          </p:cBhvr>
                                          <p:to>
                                            <p:strVal val="visible"/>
                                          </p:to>
                                        </p:set>
                                        <p:anim calcmode="lin" valueType="num">
                                          <p:cBhvr additive="base">
                                            <p:cTn id="135" dur="500" fill="hold"/>
                                            <p:tgtEl>
                                              <p:spTgt spid="116"/>
                                            </p:tgtEl>
                                            <p:attrNameLst>
                                              <p:attrName>ppt_x</p:attrName>
                                            </p:attrNameLst>
                                          </p:cBhvr>
                                          <p:tavLst>
                                            <p:tav tm="0">
                                              <p:val>
                                                <p:strVal val="1+#ppt_w/2"/>
                                              </p:val>
                                            </p:tav>
                                            <p:tav tm="100000">
                                              <p:val>
                                                <p:strVal val="#ppt_x"/>
                                              </p:val>
                                            </p:tav>
                                          </p:tavLst>
                                        </p:anim>
                                        <p:anim calcmode="lin" valueType="num">
                                          <p:cBhvr additive="base">
                                            <p:cTn id="136" dur="500" fill="hold"/>
                                            <p:tgtEl>
                                              <p:spTgt spid="116"/>
                                            </p:tgtEl>
                                            <p:attrNameLst>
                                              <p:attrName>ppt_y</p:attrName>
                                            </p:attrNameLst>
                                          </p:cBhvr>
                                          <p:tavLst>
                                            <p:tav tm="0">
                                              <p:val>
                                                <p:strVal val="#ppt_y"/>
                                              </p:val>
                                            </p:tav>
                                            <p:tav tm="100000">
                                              <p:val>
                                                <p:strVal val="#ppt_y"/>
                                              </p:val>
                                            </p:tav>
                                          </p:tavLst>
                                        </p:anim>
                                      </p:childTnLst>
                                    </p:cTn>
                                  </p:par>
                                  <p:par>
                                    <p:cTn id="137" presetID="2" presetClass="entr" presetSubtype="2" fill="hold" grpId="0" nodeType="withEffect">
                                      <p:stCondLst>
                                        <p:cond delay="0"/>
                                      </p:stCondLst>
                                      <p:childTnLst>
                                        <p:set>
                                          <p:cBhvr>
                                            <p:cTn id="138" dur="1" fill="hold">
                                              <p:stCondLst>
                                                <p:cond delay="0"/>
                                              </p:stCondLst>
                                            </p:cTn>
                                            <p:tgtEl>
                                              <p:spTgt spid="117"/>
                                            </p:tgtEl>
                                            <p:attrNameLst>
                                              <p:attrName>style.visibility</p:attrName>
                                            </p:attrNameLst>
                                          </p:cBhvr>
                                          <p:to>
                                            <p:strVal val="visible"/>
                                          </p:to>
                                        </p:set>
                                        <p:anim calcmode="lin" valueType="num">
                                          <p:cBhvr additive="base">
                                            <p:cTn id="139" dur="500" fill="hold"/>
                                            <p:tgtEl>
                                              <p:spTgt spid="117"/>
                                            </p:tgtEl>
                                            <p:attrNameLst>
                                              <p:attrName>ppt_x</p:attrName>
                                            </p:attrNameLst>
                                          </p:cBhvr>
                                          <p:tavLst>
                                            <p:tav tm="0">
                                              <p:val>
                                                <p:strVal val="1+#ppt_w/2"/>
                                              </p:val>
                                            </p:tav>
                                            <p:tav tm="100000">
                                              <p:val>
                                                <p:strVal val="#ppt_x"/>
                                              </p:val>
                                            </p:tav>
                                          </p:tavLst>
                                        </p:anim>
                                        <p:anim calcmode="lin" valueType="num">
                                          <p:cBhvr additive="base">
                                            <p:cTn id="140" dur="500" fill="hold"/>
                                            <p:tgtEl>
                                              <p:spTgt spid="117"/>
                                            </p:tgtEl>
                                            <p:attrNameLst>
                                              <p:attrName>ppt_y</p:attrName>
                                            </p:attrNameLst>
                                          </p:cBhvr>
                                          <p:tavLst>
                                            <p:tav tm="0">
                                              <p:val>
                                                <p:strVal val="#ppt_y"/>
                                              </p:val>
                                            </p:tav>
                                            <p:tav tm="100000">
                                              <p:val>
                                                <p:strVal val="#ppt_y"/>
                                              </p:val>
                                            </p:tav>
                                          </p:tavLst>
                                        </p:anim>
                                      </p:childTnLst>
                                    </p:cTn>
                                  </p:par>
                                  <p:par>
                                    <p:cTn id="141" presetID="2" presetClass="entr" presetSubtype="2" fill="hold" nodeType="withEffect">
                                      <p:stCondLst>
                                        <p:cond delay="0"/>
                                      </p:stCondLst>
                                      <p:childTnLst>
                                        <p:set>
                                          <p:cBhvr>
                                            <p:cTn id="142" dur="1" fill="hold">
                                              <p:stCondLst>
                                                <p:cond delay="0"/>
                                              </p:stCondLst>
                                            </p:cTn>
                                            <p:tgtEl>
                                              <p:spTgt spid="118"/>
                                            </p:tgtEl>
                                            <p:attrNameLst>
                                              <p:attrName>style.visibility</p:attrName>
                                            </p:attrNameLst>
                                          </p:cBhvr>
                                          <p:to>
                                            <p:strVal val="visible"/>
                                          </p:to>
                                        </p:set>
                                        <p:anim calcmode="lin" valueType="num">
                                          <p:cBhvr additive="base">
                                            <p:cTn id="143" dur="500" fill="hold"/>
                                            <p:tgtEl>
                                              <p:spTgt spid="118"/>
                                            </p:tgtEl>
                                            <p:attrNameLst>
                                              <p:attrName>ppt_x</p:attrName>
                                            </p:attrNameLst>
                                          </p:cBhvr>
                                          <p:tavLst>
                                            <p:tav tm="0">
                                              <p:val>
                                                <p:strVal val="1+#ppt_w/2"/>
                                              </p:val>
                                            </p:tav>
                                            <p:tav tm="100000">
                                              <p:val>
                                                <p:strVal val="#ppt_x"/>
                                              </p:val>
                                            </p:tav>
                                          </p:tavLst>
                                        </p:anim>
                                        <p:anim calcmode="lin" valueType="num">
                                          <p:cBhvr additive="base">
                                            <p:cTn id="144" dur="500" fill="hold"/>
                                            <p:tgtEl>
                                              <p:spTgt spid="118"/>
                                            </p:tgtEl>
                                            <p:attrNameLst>
                                              <p:attrName>ppt_y</p:attrName>
                                            </p:attrNameLst>
                                          </p:cBhvr>
                                          <p:tavLst>
                                            <p:tav tm="0">
                                              <p:val>
                                                <p:strVal val="#ppt_y"/>
                                              </p:val>
                                            </p:tav>
                                            <p:tav tm="100000">
                                              <p:val>
                                                <p:strVal val="#ppt_y"/>
                                              </p:val>
                                            </p:tav>
                                          </p:tavLst>
                                        </p:anim>
                                      </p:childTnLst>
                                    </p:cTn>
                                  </p:par>
                                  <p:par>
                                    <p:cTn id="145" presetID="2" presetClass="entr" presetSubtype="2" fill="hold" nodeType="withEffect">
                                      <p:stCondLst>
                                        <p:cond delay="0"/>
                                      </p:stCondLst>
                                      <p:childTnLst>
                                        <p:set>
                                          <p:cBhvr>
                                            <p:cTn id="146" dur="1" fill="hold">
                                              <p:stCondLst>
                                                <p:cond delay="0"/>
                                              </p:stCondLst>
                                            </p:cTn>
                                            <p:tgtEl>
                                              <p:spTgt spid="120"/>
                                            </p:tgtEl>
                                            <p:attrNameLst>
                                              <p:attrName>style.visibility</p:attrName>
                                            </p:attrNameLst>
                                          </p:cBhvr>
                                          <p:to>
                                            <p:strVal val="visible"/>
                                          </p:to>
                                        </p:set>
                                        <p:anim calcmode="lin" valueType="num">
                                          <p:cBhvr additive="base">
                                            <p:cTn id="147" dur="500" fill="hold"/>
                                            <p:tgtEl>
                                              <p:spTgt spid="120"/>
                                            </p:tgtEl>
                                            <p:attrNameLst>
                                              <p:attrName>ppt_x</p:attrName>
                                            </p:attrNameLst>
                                          </p:cBhvr>
                                          <p:tavLst>
                                            <p:tav tm="0">
                                              <p:val>
                                                <p:strVal val="1+#ppt_w/2"/>
                                              </p:val>
                                            </p:tav>
                                            <p:tav tm="100000">
                                              <p:val>
                                                <p:strVal val="#ppt_x"/>
                                              </p:val>
                                            </p:tav>
                                          </p:tavLst>
                                        </p:anim>
                                        <p:anim calcmode="lin" valueType="num">
                                          <p:cBhvr additive="base">
                                            <p:cTn id="148" dur="500" fill="hold"/>
                                            <p:tgtEl>
                                              <p:spTgt spid="120"/>
                                            </p:tgtEl>
                                            <p:attrNameLst>
                                              <p:attrName>ppt_y</p:attrName>
                                            </p:attrNameLst>
                                          </p:cBhvr>
                                          <p:tavLst>
                                            <p:tav tm="0">
                                              <p:val>
                                                <p:strVal val="#ppt_y"/>
                                              </p:val>
                                            </p:tav>
                                            <p:tav tm="100000">
                                              <p:val>
                                                <p:strVal val="#ppt_y"/>
                                              </p:val>
                                            </p:tav>
                                          </p:tavLst>
                                        </p:anim>
                                      </p:childTnLst>
                                    </p:cTn>
                                  </p:par>
                                  <p:par>
                                    <p:cTn id="149" presetID="2" presetClass="entr" presetSubtype="2" fill="hold" grpId="0" nodeType="withEffect">
                                      <p:stCondLst>
                                        <p:cond delay="0"/>
                                      </p:stCondLst>
                                      <p:childTnLst>
                                        <p:set>
                                          <p:cBhvr>
                                            <p:cTn id="150" dur="1" fill="hold">
                                              <p:stCondLst>
                                                <p:cond delay="0"/>
                                              </p:stCondLst>
                                            </p:cTn>
                                            <p:tgtEl>
                                              <p:spTgt spid="121"/>
                                            </p:tgtEl>
                                            <p:attrNameLst>
                                              <p:attrName>style.visibility</p:attrName>
                                            </p:attrNameLst>
                                          </p:cBhvr>
                                          <p:to>
                                            <p:strVal val="visible"/>
                                          </p:to>
                                        </p:set>
                                        <p:anim calcmode="lin" valueType="num">
                                          <p:cBhvr additive="base">
                                            <p:cTn id="151" dur="500" fill="hold"/>
                                            <p:tgtEl>
                                              <p:spTgt spid="121"/>
                                            </p:tgtEl>
                                            <p:attrNameLst>
                                              <p:attrName>ppt_x</p:attrName>
                                            </p:attrNameLst>
                                          </p:cBhvr>
                                          <p:tavLst>
                                            <p:tav tm="0">
                                              <p:val>
                                                <p:strVal val="1+#ppt_w/2"/>
                                              </p:val>
                                            </p:tav>
                                            <p:tav tm="100000">
                                              <p:val>
                                                <p:strVal val="#ppt_x"/>
                                              </p:val>
                                            </p:tav>
                                          </p:tavLst>
                                        </p:anim>
                                        <p:anim calcmode="lin" valueType="num">
                                          <p:cBhvr additive="base">
                                            <p:cTn id="152" dur="500" fill="hold"/>
                                            <p:tgtEl>
                                              <p:spTgt spid="121"/>
                                            </p:tgtEl>
                                            <p:attrNameLst>
                                              <p:attrName>ppt_y</p:attrName>
                                            </p:attrNameLst>
                                          </p:cBhvr>
                                          <p:tavLst>
                                            <p:tav tm="0">
                                              <p:val>
                                                <p:strVal val="#ppt_y"/>
                                              </p:val>
                                            </p:tav>
                                            <p:tav tm="100000">
                                              <p:val>
                                                <p:strVal val="#ppt_y"/>
                                              </p:val>
                                            </p:tav>
                                          </p:tavLst>
                                        </p:anim>
                                      </p:childTnLst>
                                    </p:cTn>
                                  </p:par>
                                  <p:par>
                                    <p:cTn id="153" presetID="2" presetClass="entr" presetSubtype="2" fill="hold" nodeType="withEffect">
                                      <p:stCondLst>
                                        <p:cond delay="0"/>
                                      </p:stCondLst>
                                      <p:childTnLst>
                                        <p:set>
                                          <p:cBhvr>
                                            <p:cTn id="154" dur="1" fill="hold">
                                              <p:stCondLst>
                                                <p:cond delay="0"/>
                                              </p:stCondLst>
                                            </p:cTn>
                                            <p:tgtEl>
                                              <p:spTgt spid="122"/>
                                            </p:tgtEl>
                                            <p:attrNameLst>
                                              <p:attrName>style.visibility</p:attrName>
                                            </p:attrNameLst>
                                          </p:cBhvr>
                                          <p:to>
                                            <p:strVal val="visible"/>
                                          </p:to>
                                        </p:set>
                                        <p:anim calcmode="lin" valueType="num">
                                          <p:cBhvr additive="base">
                                            <p:cTn id="155" dur="500" fill="hold"/>
                                            <p:tgtEl>
                                              <p:spTgt spid="122"/>
                                            </p:tgtEl>
                                            <p:attrNameLst>
                                              <p:attrName>ppt_x</p:attrName>
                                            </p:attrNameLst>
                                          </p:cBhvr>
                                          <p:tavLst>
                                            <p:tav tm="0">
                                              <p:val>
                                                <p:strVal val="1+#ppt_w/2"/>
                                              </p:val>
                                            </p:tav>
                                            <p:tav tm="100000">
                                              <p:val>
                                                <p:strVal val="#ppt_x"/>
                                              </p:val>
                                            </p:tav>
                                          </p:tavLst>
                                        </p:anim>
                                        <p:anim calcmode="lin" valueType="num">
                                          <p:cBhvr additive="base">
                                            <p:cTn id="156" dur="500" fill="hold"/>
                                            <p:tgtEl>
                                              <p:spTgt spid="122"/>
                                            </p:tgtEl>
                                            <p:attrNameLst>
                                              <p:attrName>ppt_y</p:attrName>
                                            </p:attrNameLst>
                                          </p:cBhvr>
                                          <p:tavLst>
                                            <p:tav tm="0">
                                              <p:val>
                                                <p:strVal val="#ppt_y"/>
                                              </p:val>
                                            </p:tav>
                                            <p:tav tm="100000">
                                              <p:val>
                                                <p:strVal val="#ppt_y"/>
                                              </p:val>
                                            </p:tav>
                                          </p:tavLst>
                                        </p:anim>
                                      </p:childTnLst>
                                    </p:cTn>
                                  </p:par>
                                  <p:par>
                                    <p:cTn id="157" presetID="2" presetClass="entr" presetSubtype="2" fill="hold" nodeType="withEffect">
                                      <p:stCondLst>
                                        <p:cond delay="0"/>
                                      </p:stCondLst>
                                      <p:childTnLst>
                                        <p:set>
                                          <p:cBhvr>
                                            <p:cTn id="158" dur="1" fill="hold">
                                              <p:stCondLst>
                                                <p:cond delay="0"/>
                                              </p:stCondLst>
                                            </p:cTn>
                                            <p:tgtEl>
                                              <p:spTgt spid="124"/>
                                            </p:tgtEl>
                                            <p:attrNameLst>
                                              <p:attrName>style.visibility</p:attrName>
                                            </p:attrNameLst>
                                          </p:cBhvr>
                                          <p:to>
                                            <p:strVal val="visible"/>
                                          </p:to>
                                        </p:set>
                                        <p:anim calcmode="lin" valueType="num">
                                          <p:cBhvr additive="base">
                                            <p:cTn id="159" dur="500" fill="hold"/>
                                            <p:tgtEl>
                                              <p:spTgt spid="124"/>
                                            </p:tgtEl>
                                            <p:attrNameLst>
                                              <p:attrName>ppt_x</p:attrName>
                                            </p:attrNameLst>
                                          </p:cBhvr>
                                          <p:tavLst>
                                            <p:tav tm="0">
                                              <p:val>
                                                <p:strVal val="1+#ppt_w/2"/>
                                              </p:val>
                                            </p:tav>
                                            <p:tav tm="100000">
                                              <p:val>
                                                <p:strVal val="#ppt_x"/>
                                              </p:val>
                                            </p:tav>
                                          </p:tavLst>
                                        </p:anim>
                                        <p:anim calcmode="lin" valueType="num">
                                          <p:cBhvr additive="base">
                                            <p:cTn id="160" dur="500" fill="hold"/>
                                            <p:tgtEl>
                                              <p:spTgt spid="124"/>
                                            </p:tgtEl>
                                            <p:attrNameLst>
                                              <p:attrName>ppt_y</p:attrName>
                                            </p:attrNameLst>
                                          </p:cBhvr>
                                          <p:tavLst>
                                            <p:tav tm="0">
                                              <p:val>
                                                <p:strVal val="#ppt_y"/>
                                              </p:val>
                                            </p:tav>
                                            <p:tav tm="100000">
                                              <p:val>
                                                <p:strVal val="#ppt_y"/>
                                              </p:val>
                                            </p:tav>
                                          </p:tavLst>
                                        </p:anim>
                                      </p:childTnLst>
                                    </p:cTn>
                                  </p:par>
                                  <p:par>
                                    <p:cTn id="161" presetID="2" presetClass="entr" presetSubtype="2" fill="hold" grpId="0" nodeType="withEffect">
                                      <p:stCondLst>
                                        <p:cond delay="0"/>
                                      </p:stCondLst>
                                      <p:childTnLst>
                                        <p:set>
                                          <p:cBhvr>
                                            <p:cTn id="162" dur="1" fill="hold">
                                              <p:stCondLst>
                                                <p:cond delay="0"/>
                                              </p:stCondLst>
                                            </p:cTn>
                                            <p:tgtEl>
                                              <p:spTgt spid="125"/>
                                            </p:tgtEl>
                                            <p:attrNameLst>
                                              <p:attrName>style.visibility</p:attrName>
                                            </p:attrNameLst>
                                          </p:cBhvr>
                                          <p:to>
                                            <p:strVal val="visible"/>
                                          </p:to>
                                        </p:set>
                                        <p:anim calcmode="lin" valueType="num">
                                          <p:cBhvr additive="base">
                                            <p:cTn id="163" dur="500" fill="hold"/>
                                            <p:tgtEl>
                                              <p:spTgt spid="125"/>
                                            </p:tgtEl>
                                            <p:attrNameLst>
                                              <p:attrName>ppt_x</p:attrName>
                                            </p:attrNameLst>
                                          </p:cBhvr>
                                          <p:tavLst>
                                            <p:tav tm="0">
                                              <p:val>
                                                <p:strVal val="1+#ppt_w/2"/>
                                              </p:val>
                                            </p:tav>
                                            <p:tav tm="100000">
                                              <p:val>
                                                <p:strVal val="#ppt_x"/>
                                              </p:val>
                                            </p:tav>
                                          </p:tavLst>
                                        </p:anim>
                                        <p:anim calcmode="lin" valueType="num">
                                          <p:cBhvr additive="base">
                                            <p:cTn id="164" dur="500" fill="hold"/>
                                            <p:tgtEl>
                                              <p:spTgt spid="125"/>
                                            </p:tgtEl>
                                            <p:attrNameLst>
                                              <p:attrName>ppt_y</p:attrName>
                                            </p:attrNameLst>
                                          </p:cBhvr>
                                          <p:tavLst>
                                            <p:tav tm="0">
                                              <p:val>
                                                <p:strVal val="#ppt_y"/>
                                              </p:val>
                                            </p:tav>
                                            <p:tav tm="100000">
                                              <p:val>
                                                <p:strVal val="#ppt_y"/>
                                              </p:val>
                                            </p:tav>
                                          </p:tavLst>
                                        </p:anim>
                                      </p:childTnLst>
                                    </p:cTn>
                                  </p:par>
                                  <p:par>
                                    <p:cTn id="165" presetID="2" presetClass="entr" presetSubtype="2" fill="hold" nodeType="withEffect">
                                      <p:stCondLst>
                                        <p:cond delay="0"/>
                                      </p:stCondLst>
                                      <p:childTnLst>
                                        <p:set>
                                          <p:cBhvr>
                                            <p:cTn id="166" dur="1" fill="hold">
                                              <p:stCondLst>
                                                <p:cond delay="0"/>
                                              </p:stCondLst>
                                            </p:cTn>
                                            <p:tgtEl>
                                              <p:spTgt spid="126"/>
                                            </p:tgtEl>
                                            <p:attrNameLst>
                                              <p:attrName>style.visibility</p:attrName>
                                            </p:attrNameLst>
                                          </p:cBhvr>
                                          <p:to>
                                            <p:strVal val="visible"/>
                                          </p:to>
                                        </p:set>
                                        <p:anim calcmode="lin" valueType="num">
                                          <p:cBhvr additive="base">
                                            <p:cTn id="167" dur="500" fill="hold"/>
                                            <p:tgtEl>
                                              <p:spTgt spid="126"/>
                                            </p:tgtEl>
                                            <p:attrNameLst>
                                              <p:attrName>ppt_x</p:attrName>
                                            </p:attrNameLst>
                                          </p:cBhvr>
                                          <p:tavLst>
                                            <p:tav tm="0">
                                              <p:val>
                                                <p:strVal val="1+#ppt_w/2"/>
                                              </p:val>
                                            </p:tav>
                                            <p:tav tm="100000">
                                              <p:val>
                                                <p:strVal val="#ppt_x"/>
                                              </p:val>
                                            </p:tav>
                                          </p:tavLst>
                                        </p:anim>
                                        <p:anim calcmode="lin" valueType="num">
                                          <p:cBhvr additive="base">
                                            <p:cTn id="168" dur="500" fill="hold"/>
                                            <p:tgtEl>
                                              <p:spTgt spid="1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 grpId="0" animBg="1"/>
          <p:bldP spid="56" grpId="0" animBg="1"/>
          <p:bldP spid="57" grpId="0" animBg="1"/>
          <p:bldP spid="2" grpId="0" animBg="1"/>
          <p:bldP spid="47" grpId="0" animBg="1"/>
          <p:bldP spid="48" grpId="0" animBg="1"/>
          <p:bldP spid="49" grpId="0" animBg="1"/>
          <p:bldP spid="50" grpId="0" animBg="1"/>
          <p:bldP spid="51" grpId="0" animBg="1"/>
          <p:bldP spid="6" grpId="0"/>
          <p:bldP spid="59" grpId="0"/>
          <p:bldP spid="60" grpId="0"/>
          <p:bldP spid="61" grpId="0"/>
          <p:bldP spid="62" grpId="0"/>
          <p:bldP spid="63" grpId="0"/>
          <p:bldP spid="70" grpId="0"/>
          <p:bldP spid="72" grpId="0"/>
          <p:bldP spid="109" grpId="0"/>
          <p:bldP spid="111" grpId="0"/>
          <p:bldP spid="113" grpId="0"/>
          <p:bldP spid="115" grpId="0"/>
          <p:bldP spid="117" grpId="0"/>
          <p:bldP spid="119" grpId="0"/>
          <p:bldP spid="121" grpId="0"/>
          <p:bldP spid="123" grpId="0"/>
          <p:bldP spid="125" grpId="0"/>
          <p:bldP spid="127"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rotWithShape="1">
          <a:blip r:embed="rId3">
            <a:extLst>
              <a:ext uri="{28A0092B-C50C-407E-A947-70E740481C1C}">
                <a14:useLocalDpi xmlns:a14="http://schemas.microsoft.com/office/drawing/2010/main" val="0"/>
              </a:ext>
            </a:extLst>
          </a:blip>
          <a:srcRect t="15804"/>
          <a:stretch/>
        </p:blipFill>
        <p:spPr>
          <a:xfrm>
            <a:off x="0" y="14514"/>
            <a:ext cx="12192000" cy="6843486"/>
          </a:xfrm>
          <a:prstGeom prst="rect">
            <a:avLst/>
          </a:prstGeom>
        </p:spPr>
      </p:pic>
      <p:sp>
        <p:nvSpPr>
          <p:cNvPr id="29" name="矩形 28"/>
          <p:cNvSpPr/>
          <p:nvPr/>
        </p:nvSpPr>
        <p:spPr>
          <a:xfrm>
            <a:off x="1" y="0"/>
            <a:ext cx="12192000" cy="6858000"/>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grpSp>
        <p:nvGrpSpPr>
          <p:cNvPr id="35" name="组合 34"/>
          <p:cNvGrpSpPr/>
          <p:nvPr/>
        </p:nvGrpSpPr>
        <p:grpSpPr>
          <a:xfrm>
            <a:off x="1222944" y="2644929"/>
            <a:ext cx="9183385" cy="1235760"/>
            <a:chOff x="2387021" y="2714503"/>
            <a:chExt cx="9183385" cy="1235760"/>
          </a:xfrm>
        </p:grpSpPr>
        <p:sp>
          <p:nvSpPr>
            <p:cNvPr id="30" name="圆角矩形 29"/>
            <p:cNvSpPr/>
            <p:nvPr/>
          </p:nvSpPr>
          <p:spPr>
            <a:xfrm>
              <a:off x="2387021" y="2714503"/>
              <a:ext cx="1235760" cy="1235760"/>
            </a:xfrm>
            <a:prstGeom prst="roundRect">
              <a:avLst>
                <a:gd name="adj" fmla="val 21355"/>
              </a:avLst>
            </a:prstGeom>
            <a:solidFill>
              <a:schemeClr val="bg1"/>
            </a:solidFill>
            <a:ln>
              <a:noFill/>
            </a:ln>
            <a:effectLst>
              <a:outerShdw blurRad="889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31" name="Freeform 245"/>
            <p:cNvSpPr>
              <a:spLocks/>
            </p:cNvSpPr>
            <p:nvPr/>
          </p:nvSpPr>
          <p:spPr bwMode="auto">
            <a:xfrm>
              <a:off x="2609737" y="2985878"/>
              <a:ext cx="693010" cy="693010"/>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gradFill>
              <a:gsLst>
                <a:gs pos="0">
                  <a:srgbClr val="3E7886"/>
                </a:gs>
                <a:gs pos="100000">
                  <a:srgbClr val="284D56"/>
                </a:gs>
              </a:gsLst>
              <a:lin ang="10800000" scaled="0"/>
            </a:gradFill>
            <a:ln w="9525">
              <a:noFill/>
              <a:round/>
              <a:headEnd/>
              <a:tailEnd/>
            </a:ln>
          </p:spPr>
          <p:txBody>
            <a:bodyPr vert="horz" wrap="square" lIns="91440" tIns="45720" rIns="91440" bIns="45720" numCol="1" anchor="t" anchorCtr="0" compatLnSpc="1">
              <a:prstTxWarp prst="textNoShape">
                <a:avLst/>
              </a:prstTxWarp>
            </a:bodyPr>
            <a:lstStyle/>
            <a:p>
              <a:pPr algn="ctr"/>
              <a:endParaRPr lang="en-US"/>
            </a:p>
          </p:txBody>
        </p:sp>
        <p:sp>
          <p:nvSpPr>
            <p:cNvPr id="32" name="TextBox 64"/>
            <p:cNvSpPr txBox="1"/>
            <p:nvPr/>
          </p:nvSpPr>
          <p:spPr>
            <a:xfrm>
              <a:off x="3622781" y="2985878"/>
              <a:ext cx="7947625" cy="769441"/>
            </a:xfrm>
            <a:prstGeom prst="rect">
              <a:avLst/>
            </a:prstGeom>
            <a:noFill/>
          </p:spPr>
          <p:txBody>
            <a:bodyPr wrap="none" rtlCol="0">
              <a:spAutoFit/>
            </a:bodyPr>
            <a:lstStyle/>
            <a:p>
              <a:pPr algn="ctr"/>
              <a:r>
                <a:rPr lang="en-US" altLang="zh-CN" sz="4400" b="1" dirty="0">
                  <a:solidFill>
                    <a:srgbClr val="FFFFFF"/>
                  </a:solidFill>
                  <a:latin typeface="微软雅黑" panose="020B0503020204020204" pitchFamily="34" charset="-122"/>
                  <a:ea typeface="微软雅黑" panose="020B0503020204020204" pitchFamily="34" charset="-122"/>
                </a:rPr>
                <a:t>PART 03   </a:t>
              </a:r>
              <a:r>
                <a:rPr lang="zh-CN" altLang="en-US" sz="4400" b="1" dirty="0">
                  <a:solidFill>
                    <a:srgbClr val="FFFFFF"/>
                  </a:solidFill>
                  <a:latin typeface="微软雅黑" panose="020B0503020204020204" pitchFamily="34" charset="-122"/>
                  <a:ea typeface="微软雅黑" panose="020B0503020204020204" pitchFamily="34" charset="-122"/>
                </a:rPr>
                <a:t>用</a:t>
              </a:r>
              <a:r>
                <a:rPr lang="en-US" altLang="zh-CN" sz="4400" b="1" dirty="0">
                  <a:solidFill>
                    <a:srgbClr val="FFFFFF"/>
                  </a:solidFill>
                  <a:latin typeface="微软雅黑" panose="020B0503020204020204" pitchFamily="34" charset="-122"/>
                  <a:ea typeface="微软雅黑" panose="020B0503020204020204" pitchFamily="34" charset="-122"/>
                </a:rPr>
                <a:t>python</a:t>
              </a:r>
              <a:r>
                <a:rPr lang="zh-CN" altLang="en-US" sz="4400" b="1" dirty="0">
                  <a:solidFill>
                    <a:srgbClr val="FFFFFF"/>
                  </a:solidFill>
                  <a:latin typeface="微软雅黑" panose="020B0503020204020204" pitchFamily="34" charset="-122"/>
                  <a:ea typeface="微软雅黑" panose="020B0503020204020204" pitchFamily="34" charset="-122"/>
                </a:rPr>
                <a:t>实现</a:t>
              </a:r>
              <a:r>
                <a:rPr lang="en-US" altLang="zh-CN" sz="4400" b="1" dirty="0">
                  <a:solidFill>
                    <a:srgbClr val="FFFFFF"/>
                  </a:solidFill>
                  <a:latin typeface="微软雅黑" panose="020B0503020204020204" pitchFamily="34" charset="-122"/>
                  <a:ea typeface="微软雅黑" panose="020B0503020204020204" pitchFamily="34" charset="-122"/>
                </a:rPr>
                <a:t>PCA</a:t>
              </a:r>
              <a:endParaRPr lang="zh-CN" altLang="en-US" sz="4400" b="1"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85670955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0000">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14:bounceEnd="40000">
                                          <p:cBhvr additive="base">
                                            <p:cTn id="7" dur="500" fill="hold"/>
                                            <p:tgtEl>
                                              <p:spTgt spid="35"/>
                                            </p:tgtEl>
                                            <p:attrNameLst>
                                              <p:attrName>ppt_x</p:attrName>
                                            </p:attrNameLst>
                                          </p:cBhvr>
                                          <p:tavLst>
                                            <p:tav tm="0">
                                              <p:val>
                                                <p:strVal val="0-#ppt_w/2"/>
                                              </p:val>
                                            </p:tav>
                                            <p:tav tm="100000">
                                              <p:val>
                                                <p:strVal val="#ppt_x"/>
                                              </p:val>
                                            </p:tav>
                                          </p:tavLst>
                                        </p:anim>
                                        <p:anim calcmode="lin" valueType="num" p14:bounceEnd="40000">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108E0D2-189A-425A-94DE-B2AF71EDAA07}"/>
              </a:ext>
            </a:extLst>
          </p:cNvPr>
          <p:cNvSpPr/>
          <p:nvPr/>
        </p:nvSpPr>
        <p:spPr>
          <a:xfrm>
            <a:off x="1" y="0"/>
            <a:ext cx="12192000" cy="769441"/>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DFA67AEC-5288-411C-B551-DE9158A17DDC}"/>
              </a:ext>
            </a:extLst>
          </p:cNvPr>
          <p:cNvSpPr txBox="1"/>
          <p:nvPr/>
        </p:nvSpPr>
        <p:spPr>
          <a:xfrm>
            <a:off x="274320" y="153887"/>
            <a:ext cx="4683760" cy="584775"/>
          </a:xfrm>
          <a:prstGeom prst="rect">
            <a:avLst/>
          </a:prstGeom>
          <a:noFill/>
        </p:spPr>
        <p:txBody>
          <a:bodyPr wrap="square" rtlCol="0">
            <a:spAutoFit/>
          </a:bodyPr>
          <a:lstStyle/>
          <a:p>
            <a:r>
              <a:rPr lang="zh-CN" altLang="en-US" sz="3200" b="1" dirty="0">
                <a:solidFill>
                  <a:schemeClr val="bg1"/>
                </a:solidFill>
              </a:rPr>
              <a:t>用</a:t>
            </a:r>
            <a:r>
              <a:rPr lang="en-US" altLang="zh-CN" sz="3200" b="1" dirty="0">
                <a:solidFill>
                  <a:schemeClr val="bg1"/>
                </a:solidFill>
              </a:rPr>
              <a:t>Python</a:t>
            </a:r>
            <a:r>
              <a:rPr lang="zh-CN" altLang="en-US" sz="3200" b="1" dirty="0">
                <a:solidFill>
                  <a:schemeClr val="bg1"/>
                </a:solidFill>
              </a:rPr>
              <a:t>实现</a:t>
            </a:r>
            <a:r>
              <a:rPr lang="en-US" altLang="zh-CN" sz="3200" b="1" dirty="0">
                <a:solidFill>
                  <a:schemeClr val="bg1"/>
                </a:solidFill>
              </a:rPr>
              <a:t>PCA</a:t>
            </a:r>
            <a:endParaRPr lang="zh-CN" altLang="en-US" sz="3200" b="1" dirty="0">
              <a:solidFill>
                <a:schemeClr val="bg1"/>
              </a:solidFill>
            </a:endParaRPr>
          </a:p>
        </p:txBody>
      </p:sp>
      <p:pic>
        <p:nvPicPr>
          <p:cNvPr id="13" name="图片 12">
            <a:extLst>
              <a:ext uri="{FF2B5EF4-FFF2-40B4-BE49-F238E27FC236}">
                <a16:creationId xmlns:a16="http://schemas.microsoft.com/office/drawing/2014/main" id="{AFA51BD8-B61C-4456-A29D-76E294ED49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111" y="1050613"/>
            <a:ext cx="6086855" cy="5586862"/>
          </a:xfrm>
          <a:prstGeom prst="rect">
            <a:avLst/>
          </a:prstGeom>
        </p:spPr>
      </p:pic>
    </p:spTree>
    <p:extLst>
      <p:ext uri="{BB962C8B-B14F-4D97-AF65-F5344CB8AC3E}">
        <p14:creationId xmlns:p14="http://schemas.microsoft.com/office/powerpoint/2010/main" val="1024585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rotWithShape="1">
          <a:blip r:embed="rId3">
            <a:extLst>
              <a:ext uri="{28A0092B-C50C-407E-A947-70E740481C1C}">
                <a14:useLocalDpi xmlns:a14="http://schemas.microsoft.com/office/drawing/2010/main" val="0"/>
              </a:ext>
            </a:extLst>
          </a:blip>
          <a:srcRect t="15804"/>
          <a:stretch/>
        </p:blipFill>
        <p:spPr>
          <a:xfrm>
            <a:off x="0" y="14514"/>
            <a:ext cx="12192000" cy="6843486"/>
          </a:xfrm>
          <a:prstGeom prst="rect">
            <a:avLst/>
          </a:prstGeom>
        </p:spPr>
      </p:pic>
      <p:sp>
        <p:nvSpPr>
          <p:cNvPr id="29" name="矩形 28"/>
          <p:cNvSpPr/>
          <p:nvPr/>
        </p:nvSpPr>
        <p:spPr>
          <a:xfrm>
            <a:off x="1" y="0"/>
            <a:ext cx="12192000" cy="6858000"/>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grpSp>
        <p:nvGrpSpPr>
          <p:cNvPr id="35" name="组合 34"/>
          <p:cNvGrpSpPr/>
          <p:nvPr/>
        </p:nvGrpSpPr>
        <p:grpSpPr>
          <a:xfrm>
            <a:off x="2435924" y="2570284"/>
            <a:ext cx="6808146" cy="1235760"/>
            <a:chOff x="2387021" y="2714503"/>
            <a:chExt cx="6808146" cy="1235760"/>
          </a:xfrm>
        </p:grpSpPr>
        <p:sp>
          <p:nvSpPr>
            <p:cNvPr id="30" name="圆角矩形 29"/>
            <p:cNvSpPr/>
            <p:nvPr/>
          </p:nvSpPr>
          <p:spPr>
            <a:xfrm>
              <a:off x="2387021" y="2714503"/>
              <a:ext cx="1235760" cy="1235760"/>
            </a:xfrm>
            <a:prstGeom prst="roundRect">
              <a:avLst>
                <a:gd name="adj" fmla="val 21355"/>
              </a:avLst>
            </a:prstGeom>
            <a:solidFill>
              <a:schemeClr val="bg1"/>
            </a:solidFill>
            <a:ln>
              <a:noFill/>
            </a:ln>
            <a:effectLst>
              <a:outerShdw blurRad="889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31" name="Freeform 245"/>
            <p:cNvSpPr>
              <a:spLocks/>
            </p:cNvSpPr>
            <p:nvPr/>
          </p:nvSpPr>
          <p:spPr bwMode="auto">
            <a:xfrm>
              <a:off x="2609737" y="2985878"/>
              <a:ext cx="693010" cy="693010"/>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gradFill>
              <a:gsLst>
                <a:gs pos="0">
                  <a:srgbClr val="3E7886"/>
                </a:gs>
                <a:gs pos="100000">
                  <a:srgbClr val="284D56"/>
                </a:gs>
              </a:gsLst>
              <a:lin ang="10800000" scaled="0"/>
            </a:gradFill>
            <a:ln w="9525">
              <a:noFill/>
              <a:round/>
              <a:headEnd/>
              <a:tailEnd/>
            </a:ln>
          </p:spPr>
          <p:txBody>
            <a:bodyPr vert="horz" wrap="square" lIns="91440" tIns="45720" rIns="91440" bIns="45720" numCol="1" anchor="t" anchorCtr="0" compatLnSpc="1">
              <a:prstTxWarp prst="textNoShape">
                <a:avLst/>
              </a:prstTxWarp>
            </a:bodyPr>
            <a:lstStyle/>
            <a:p>
              <a:pPr algn="ctr"/>
              <a:endParaRPr lang="en-US"/>
            </a:p>
          </p:txBody>
        </p:sp>
        <p:sp>
          <p:nvSpPr>
            <p:cNvPr id="32" name="TextBox 64"/>
            <p:cNvSpPr txBox="1"/>
            <p:nvPr/>
          </p:nvSpPr>
          <p:spPr>
            <a:xfrm>
              <a:off x="3845497" y="2947662"/>
              <a:ext cx="5349670" cy="769441"/>
            </a:xfrm>
            <a:prstGeom prst="rect">
              <a:avLst/>
            </a:prstGeom>
            <a:noFill/>
          </p:spPr>
          <p:txBody>
            <a:bodyPr wrap="none" rtlCol="0">
              <a:spAutoFit/>
            </a:bodyPr>
            <a:lstStyle/>
            <a:p>
              <a:pPr algn="ctr"/>
              <a:r>
                <a:rPr lang="en-US" altLang="zh-CN" sz="4400" b="1" dirty="0">
                  <a:solidFill>
                    <a:srgbClr val="FFFFFF"/>
                  </a:solidFill>
                  <a:latin typeface="微软雅黑" panose="020B0503020204020204" pitchFamily="34" charset="-122"/>
                  <a:ea typeface="微软雅黑" panose="020B0503020204020204" pitchFamily="34" charset="-122"/>
                </a:rPr>
                <a:t>PART 04   PCA</a:t>
              </a:r>
              <a:r>
                <a:rPr lang="zh-CN" altLang="en-US" sz="4400" b="1" dirty="0">
                  <a:solidFill>
                    <a:srgbClr val="FFFFFF"/>
                  </a:solidFill>
                  <a:latin typeface="微软雅黑" panose="020B0503020204020204" pitchFamily="34" charset="-122"/>
                  <a:ea typeface="微软雅黑" panose="020B0503020204020204" pitchFamily="34" charset="-122"/>
                </a:rPr>
                <a:t>应用</a:t>
              </a:r>
            </a:p>
          </p:txBody>
        </p:sp>
      </p:grpSp>
    </p:spTree>
    <p:extLst>
      <p:ext uri="{BB962C8B-B14F-4D97-AF65-F5344CB8AC3E}">
        <p14:creationId xmlns:p14="http://schemas.microsoft.com/office/powerpoint/2010/main" val="125261161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0000">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14:bounceEnd="40000">
                                          <p:cBhvr additive="base">
                                            <p:cTn id="7" dur="500" fill="hold"/>
                                            <p:tgtEl>
                                              <p:spTgt spid="35"/>
                                            </p:tgtEl>
                                            <p:attrNameLst>
                                              <p:attrName>ppt_x</p:attrName>
                                            </p:attrNameLst>
                                          </p:cBhvr>
                                          <p:tavLst>
                                            <p:tav tm="0">
                                              <p:val>
                                                <p:strVal val="0-#ppt_w/2"/>
                                              </p:val>
                                            </p:tav>
                                            <p:tav tm="100000">
                                              <p:val>
                                                <p:strVal val="#ppt_x"/>
                                              </p:val>
                                            </p:tav>
                                          </p:tavLst>
                                        </p:anim>
                                        <p:anim calcmode="lin" valueType="num" p14:bounceEnd="40000">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15409" t="19823" r="20664" b="268"/>
          <a:stretch/>
        </p:blipFill>
        <p:spPr>
          <a:xfrm>
            <a:off x="5342734" y="-8733"/>
            <a:ext cx="6849267" cy="6849267"/>
          </a:xfrm>
          <a:prstGeom prst="rect">
            <a:avLst/>
          </a:prstGeom>
        </p:spPr>
      </p:pic>
      <p:sp>
        <p:nvSpPr>
          <p:cNvPr id="2" name="矩形 1"/>
          <p:cNvSpPr/>
          <p:nvPr/>
        </p:nvSpPr>
        <p:spPr>
          <a:xfrm>
            <a:off x="5342733" y="0"/>
            <a:ext cx="6849267" cy="6858000"/>
          </a:xfrm>
          <a:prstGeom prst="rect">
            <a:avLst/>
          </a:prstGeom>
          <a:gradFill>
            <a:gsLst>
              <a:gs pos="0">
                <a:srgbClr val="3E7886">
                  <a:alpha val="99000"/>
                </a:srgbClr>
              </a:gs>
              <a:gs pos="100000">
                <a:srgbClr val="274B53">
                  <a:alpha val="90000"/>
                </a:srgbClr>
              </a:gs>
            </a:gsLst>
            <a:lin ang="5400000" scaled="1"/>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12" name="文本框 20"/>
          <p:cNvSpPr txBox="1">
            <a:spLocks noChangeArrowheads="1"/>
          </p:cNvSpPr>
          <p:nvPr/>
        </p:nvSpPr>
        <p:spPr bwMode="auto">
          <a:xfrm>
            <a:off x="1267055" y="2282233"/>
            <a:ext cx="246679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6000" b="1" dirty="0">
                <a:gradFill>
                  <a:gsLst>
                    <a:gs pos="0">
                      <a:srgbClr val="3E7886"/>
                    </a:gs>
                    <a:gs pos="100000">
                      <a:srgbClr val="2D5761"/>
                    </a:gs>
                  </a:gsLst>
                  <a:lin ang="5400000" scaled="1"/>
                </a:gradFill>
                <a:latin typeface="微软雅黑" panose="020B0503020204020204" pitchFamily="34" charset="-122"/>
                <a:ea typeface="微软雅黑" panose="020B0503020204020204" pitchFamily="34" charset="-122"/>
              </a:rPr>
              <a:t>目录</a:t>
            </a:r>
          </a:p>
        </p:txBody>
      </p:sp>
      <p:sp>
        <p:nvSpPr>
          <p:cNvPr id="13" name="文本框 20"/>
          <p:cNvSpPr txBox="1">
            <a:spLocks noChangeArrowheads="1"/>
          </p:cNvSpPr>
          <p:nvPr/>
        </p:nvSpPr>
        <p:spPr bwMode="auto">
          <a:xfrm>
            <a:off x="1001295" y="3297896"/>
            <a:ext cx="2992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4000" b="1">
                <a:gradFill>
                  <a:gsLst>
                    <a:gs pos="0">
                      <a:srgbClr val="3E7886"/>
                    </a:gs>
                    <a:gs pos="100000">
                      <a:srgbClr val="2D5761"/>
                    </a:gs>
                  </a:gsLst>
                  <a:lin ang="5400000" scaled="1"/>
                </a:gradFill>
                <a:latin typeface="微软雅黑 Light" panose="020B0502040204020203" pitchFamily="34" charset="-122"/>
                <a:ea typeface="微软雅黑 Light" panose="020B0502040204020203" pitchFamily="34" charset="-122"/>
              </a:rPr>
              <a:t>CONTENTS</a:t>
            </a:r>
            <a:endParaRPr lang="zh-CN" altLang="en-US" sz="4000" b="1">
              <a:gradFill>
                <a:gsLst>
                  <a:gs pos="0">
                    <a:srgbClr val="3E7886"/>
                  </a:gs>
                  <a:gs pos="100000">
                    <a:srgbClr val="2D5761"/>
                  </a:gs>
                </a:gsLst>
                <a:lin ang="5400000" scaled="1"/>
              </a:gradFill>
              <a:latin typeface="微软雅黑 Light" panose="020B0502040204020203" pitchFamily="34" charset="-122"/>
              <a:ea typeface="微软雅黑 Light" panose="020B0502040204020203" pitchFamily="34" charset="-122"/>
            </a:endParaRPr>
          </a:p>
        </p:txBody>
      </p:sp>
      <p:grpSp>
        <p:nvGrpSpPr>
          <p:cNvPr id="9" name="组合 8"/>
          <p:cNvGrpSpPr/>
          <p:nvPr/>
        </p:nvGrpSpPr>
        <p:grpSpPr>
          <a:xfrm>
            <a:off x="6082900" y="1032461"/>
            <a:ext cx="3667926" cy="584775"/>
            <a:chOff x="6153150" y="1581346"/>
            <a:chExt cx="3230379" cy="584775"/>
          </a:xfrm>
        </p:grpSpPr>
        <p:sp>
          <p:nvSpPr>
            <p:cNvPr id="10" name="文本框 20"/>
            <p:cNvSpPr txBox="1">
              <a:spLocks noChangeArrowheads="1"/>
            </p:cNvSpPr>
            <p:nvPr/>
          </p:nvSpPr>
          <p:spPr bwMode="auto">
            <a:xfrm>
              <a:off x="7445060" y="1581346"/>
              <a:ext cx="193846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3200" dirty="0">
                  <a:solidFill>
                    <a:srgbClr val="FFFFFF"/>
                  </a:solidFill>
                  <a:latin typeface="微软雅黑 Light" panose="020B0502040204020203" pitchFamily="34" charset="-122"/>
                  <a:ea typeface="微软雅黑 Light" panose="020B0502040204020203" pitchFamily="34" charset="-122"/>
                </a:rPr>
                <a:t> 降维原因</a:t>
              </a:r>
            </a:p>
          </p:txBody>
        </p:sp>
        <p:sp>
          <p:nvSpPr>
            <p:cNvPr id="7" name="文本框 6"/>
            <p:cNvSpPr txBox="1"/>
            <p:nvPr/>
          </p:nvSpPr>
          <p:spPr>
            <a:xfrm>
              <a:off x="6153150" y="1581346"/>
              <a:ext cx="1441450" cy="584775"/>
            </a:xfrm>
            <a:prstGeom prst="rect">
              <a:avLst/>
            </a:prstGeom>
            <a:noFill/>
          </p:spPr>
          <p:txBody>
            <a:bodyPr wrap="square" rtlCol="0">
              <a:spAutoFit/>
            </a:bodyPr>
            <a:lstStyle/>
            <a:p>
              <a:r>
                <a:rPr lang="en-US" altLang="zh-CN" sz="3200" b="1" dirty="0">
                  <a:solidFill>
                    <a:srgbClr val="FFFFFF"/>
                  </a:solidFill>
                </a:rPr>
                <a:t>PART 1</a:t>
              </a:r>
              <a:endParaRPr lang="zh-CN" altLang="en-US" sz="3200" b="1" dirty="0">
                <a:solidFill>
                  <a:srgbClr val="FFFFFF"/>
                </a:solidFill>
              </a:endParaRPr>
            </a:p>
          </p:txBody>
        </p:sp>
      </p:grpSp>
      <p:grpSp>
        <p:nvGrpSpPr>
          <p:cNvPr id="11" name="组合 10"/>
          <p:cNvGrpSpPr/>
          <p:nvPr/>
        </p:nvGrpSpPr>
        <p:grpSpPr>
          <a:xfrm>
            <a:off x="6080211" y="1913990"/>
            <a:ext cx="5664461" cy="584775"/>
            <a:chOff x="6153150" y="2467102"/>
            <a:chExt cx="4689475" cy="584775"/>
          </a:xfrm>
        </p:grpSpPr>
        <p:sp>
          <p:nvSpPr>
            <p:cNvPr id="37" name="文本框 73"/>
            <p:cNvSpPr txBox="1">
              <a:spLocks noChangeArrowheads="1"/>
            </p:cNvSpPr>
            <p:nvPr/>
          </p:nvSpPr>
          <p:spPr bwMode="auto">
            <a:xfrm>
              <a:off x="7445060" y="2467102"/>
              <a:ext cx="339756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200" dirty="0">
                  <a:solidFill>
                    <a:srgbClr val="FFFFFF"/>
                  </a:solidFill>
                  <a:latin typeface="微软雅黑 Light" panose="020B0502040204020203" pitchFamily="34" charset="-122"/>
                  <a:ea typeface="微软雅黑 Light" panose="020B0502040204020203" pitchFamily="34" charset="-122"/>
                </a:rPr>
                <a:t>PCA</a:t>
              </a:r>
              <a:r>
                <a:rPr lang="zh-CN" altLang="en-US" sz="3200" dirty="0">
                  <a:solidFill>
                    <a:srgbClr val="FFFFFF"/>
                  </a:solidFill>
                  <a:latin typeface="微软雅黑 Light" panose="020B0502040204020203" pitchFamily="34" charset="-122"/>
                  <a:ea typeface="微软雅黑 Light" panose="020B0502040204020203" pitchFamily="34" charset="-122"/>
                </a:rPr>
                <a:t>原理</a:t>
              </a:r>
            </a:p>
          </p:txBody>
        </p:sp>
        <p:sp>
          <p:nvSpPr>
            <p:cNvPr id="17" name="文本框 16"/>
            <p:cNvSpPr txBox="1"/>
            <p:nvPr/>
          </p:nvSpPr>
          <p:spPr>
            <a:xfrm>
              <a:off x="6153150" y="2467102"/>
              <a:ext cx="1441450" cy="584775"/>
            </a:xfrm>
            <a:prstGeom prst="rect">
              <a:avLst/>
            </a:prstGeom>
            <a:noFill/>
          </p:spPr>
          <p:txBody>
            <a:bodyPr wrap="square" rtlCol="0">
              <a:spAutoFit/>
            </a:bodyPr>
            <a:lstStyle/>
            <a:p>
              <a:r>
                <a:rPr lang="en-US" altLang="zh-CN" sz="3200" b="1" dirty="0">
                  <a:solidFill>
                    <a:srgbClr val="FFFFFF"/>
                  </a:solidFill>
                </a:rPr>
                <a:t>PART 2</a:t>
              </a:r>
              <a:endParaRPr lang="zh-CN" altLang="en-US" sz="3200" b="1" dirty="0">
                <a:solidFill>
                  <a:srgbClr val="FFFFFF"/>
                </a:solidFill>
              </a:endParaRPr>
            </a:p>
          </p:txBody>
        </p:sp>
      </p:grpSp>
      <p:sp>
        <p:nvSpPr>
          <p:cNvPr id="8" name="等腰三角形 7"/>
          <p:cNvSpPr/>
          <p:nvPr/>
        </p:nvSpPr>
        <p:spPr>
          <a:xfrm flipV="1">
            <a:off x="2372054" y="4112629"/>
            <a:ext cx="250544" cy="215986"/>
          </a:xfrm>
          <a:prstGeom prst="triangle">
            <a:avLst/>
          </a:prstGeom>
          <a:gradFill>
            <a:gsLst>
              <a:gs pos="3000">
                <a:schemeClr val="bg2">
                  <a:lumMod val="10000"/>
                </a:schemeClr>
              </a:gs>
              <a:gs pos="100000">
                <a:schemeClr val="tx1">
                  <a:lumMod val="75000"/>
                  <a:lumOff val="25000"/>
                </a:schemeClr>
              </a:gs>
            </a:gsLst>
            <a:lin ang="13800000" scaled="0"/>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grpSp>
        <p:nvGrpSpPr>
          <p:cNvPr id="14" name="组合 13">
            <a:extLst>
              <a:ext uri="{FF2B5EF4-FFF2-40B4-BE49-F238E27FC236}">
                <a16:creationId xmlns:a16="http://schemas.microsoft.com/office/drawing/2014/main" id="{2955DA65-F3A1-468F-8C59-07F3CA334BD1}"/>
              </a:ext>
            </a:extLst>
          </p:cNvPr>
          <p:cNvGrpSpPr/>
          <p:nvPr/>
        </p:nvGrpSpPr>
        <p:grpSpPr>
          <a:xfrm>
            <a:off x="6119286" y="2751590"/>
            <a:ext cx="5625386" cy="584775"/>
            <a:chOff x="6150522" y="2467102"/>
            <a:chExt cx="4692102" cy="584775"/>
          </a:xfrm>
        </p:grpSpPr>
        <p:sp>
          <p:nvSpPr>
            <p:cNvPr id="15" name="文本框 73">
              <a:extLst>
                <a:ext uri="{FF2B5EF4-FFF2-40B4-BE49-F238E27FC236}">
                  <a16:creationId xmlns:a16="http://schemas.microsoft.com/office/drawing/2014/main" id="{E69BCD57-E6EA-4FD5-9530-A6D1254D43E8}"/>
                </a:ext>
              </a:extLst>
            </p:cNvPr>
            <p:cNvSpPr txBox="1">
              <a:spLocks noChangeArrowheads="1"/>
            </p:cNvSpPr>
            <p:nvPr/>
          </p:nvSpPr>
          <p:spPr bwMode="auto">
            <a:xfrm>
              <a:off x="7445059" y="2467102"/>
              <a:ext cx="339756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3200" dirty="0">
                  <a:solidFill>
                    <a:srgbClr val="FFFFFF"/>
                  </a:solidFill>
                  <a:latin typeface="微软雅黑 Light" panose="020B0502040204020203" pitchFamily="34" charset="-122"/>
                  <a:ea typeface="微软雅黑 Light" panose="020B0502040204020203" pitchFamily="34" charset="-122"/>
                </a:rPr>
                <a:t>用</a:t>
              </a:r>
              <a:r>
                <a:rPr lang="en-US" altLang="zh-CN" sz="3200" dirty="0">
                  <a:solidFill>
                    <a:srgbClr val="FFFFFF"/>
                  </a:solidFill>
                  <a:latin typeface="微软雅黑 Light" panose="020B0502040204020203" pitchFamily="34" charset="-122"/>
                  <a:ea typeface="微软雅黑 Light" panose="020B0502040204020203" pitchFamily="34" charset="-122"/>
                </a:rPr>
                <a:t>python</a:t>
              </a:r>
              <a:r>
                <a:rPr lang="zh-CN" altLang="en-US" sz="3200" dirty="0">
                  <a:solidFill>
                    <a:srgbClr val="FFFFFF"/>
                  </a:solidFill>
                  <a:latin typeface="微软雅黑 Light" panose="020B0502040204020203" pitchFamily="34" charset="-122"/>
                  <a:ea typeface="微软雅黑 Light" panose="020B0502040204020203" pitchFamily="34" charset="-122"/>
                </a:rPr>
                <a:t>实现</a:t>
              </a:r>
              <a:r>
                <a:rPr lang="en-US" altLang="zh-CN" sz="3200" dirty="0">
                  <a:solidFill>
                    <a:srgbClr val="FFFFFF"/>
                  </a:solidFill>
                  <a:latin typeface="微软雅黑 Light" panose="020B0502040204020203" pitchFamily="34" charset="-122"/>
                  <a:ea typeface="微软雅黑 Light" panose="020B0502040204020203" pitchFamily="34" charset="-122"/>
                </a:rPr>
                <a:t>PCA</a:t>
              </a:r>
              <a:endParaRPr lang="zh-CN" altLang="en-US" sz="3200" dirty="0">
                <a:solidFill>
                  <a:srgbClr val="FFFFFF"/>
                </a:solidFill>
                <a:latin typeface="微软雅黑 Light" panose="020B0502040204020203" pitchFamily="34" charset="-122"/>
                <a:ea typeface="微软雅黑 Light" panose="020B0502040204020203" pitchFamily="34" charset="-122"/>
              </a:endParaRPr>
            </a:p>
          </p:txBody>
        </p:sp>
        <p:sp>
          <p:nvSpPr>
            <p:cNvPr id="16" name="文本框 15">
              <a:extLst>
                <a:ext uri="{FF2B5EF4-FFF2-40B4-BE49-F238E27FC236}">
                  <a16:creationId xmlns:a16="http://schemas.microsoft.com/office/drawing/2014/main" id="{E6F3D8EC-DDBE-4CEB-97BC-4A729FC36D0C}"/>
                </a:ext>
              </a:extLst>
            </p:cNvPr>
            <p:cNvSpPr txBox="1"/>
            <p:nvPr/>
          </p:nvSpPr>
          <p:spPr>
            <a:xfrm>
              <a:off x="6150522" y="2467102"/>
              <a:ext cx="1441450" cy="584775"/>
            </a:xfrm>
            <a:prstGeom prst="rect">
              <a:avLst/>
            </a:prstGeom>
            <a:noFill/>
          </p:spPr>
          <p:txBody>
            <a:bodyPr wrap="square" rtlCol="0">
              <a:spAutoFit/>
            </a:bodyPr>
            <a:lstStyle/>
            <a:p>
              <a:r>
                <a:rPr lang="en-US" altLang="zh-CN" sz="3200" b="1" dirty="0">
                  <a:solidFill>
                    <a:srgbClr val="FFFFFF"/>
                  </a:solidFill>
                </a:rPr>
                <a:t>PART 3</a:t>
              </a:r>
              <a:endParaRPr lang="zh-CN" altLang="en-US" sz="3200" b="1" dirty="0">
                <a:solidFill>
                  <a:srgbClr val="FFFFFF"/>
                </a:solidFill>
              </a:endParaRPr>
            </a:p>
          </p:txBody>
        </p:sp>
      </p:grpSp>
      <p:grpSp>
        <p:nvGrpSpPr>
          <p:cNvPr id="18" name="组合 17">
            <a:extLst>
              <a:ext uri="{FF2B5EF4-FFF2-40B4-BE49-F238E27FC236}">
                <a16:creationId xmlns:a16="http://schemas.microsoft.com/office/drawing/2014/main" id="{1550A188-4AFE-4C04-B63E-6D53D2FDAE8A}"/>
              </a:ext>
            </a:extLst>
          </p:cNvPr>
          <p:cNvGrpSpPr/>
          <p:nvPr/>
        </p:nvGrpSpPr>
        <p:grpSpPr>
          <a:xfrm>
            <a:off x="6130239" y="3576785"/>
            <a:ext cx="4689474" cy="584775"/>
            <a:chOff x="6153150" y="2467102"/>
            <a:chExt cx="4689474" cy="584775"/>
          </a:xfrm>
        </p:grpSpPr>
        <p:sp>
          <p:nvSpPr>
            <p:cNvPr id="19" name="文本框 73">
              <a:extLst>
                <a:ext uri="{FF2B5EF4-FFF2-40B4-BE49-F238E27FC236}">
                  <a16:creationId xmlns:a16="http://schemas.microsoft.com/office/drawing/2014/main" id="{CF648B9D-561E-4FA6-A6F5-8F416FCD5540}"/>
                </a:ext>
              </a:extLst>
            </p:cNvPr>
            <p:cNvSpPr txBox="1">
              <a:spLocks noChangeArrowheads="1"/>
            </p:cNvSpPr>
            <p:nvPr/>
          </p:nvSpPr>
          <p:spPr bwMode="auto">
            <a:xfrm>
              <a:off x="7445059" y="2467102"/>
              <a:ext cx="339756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200" dirty="0">
                  <a:solidFill>
                    <a:srgbClr val="FFFFFF"/>
                  </a:solidFill>
                  <a:latin typeface="微软雅黑 Light" panose="020B0502040204020203" pitchFamily="34" charset="-122"/>
                  <a:ea typeface="微软雅黑 Light" panose="020B0502040204020203" pitchFamily="34" charset="-122"/>
                </a:rPr>
                <a:t>  PCA</a:t>
              </a:r>
              <a:r>
                <a:rPr lang="zh-CN" altLang="en-US" sz="3200" dirty="0">
                  <a:solidFill>
                    <a:srgbClr val="FFFFFF"/>
                  </a:solidFill>
                  <a:latin typeface="微软雅黑 Light" panose="020B0502040204020203" pitchFamily="34" charset="-122"/>
                  <a:ea typeface="微软雅黑 Light" panose="020B0502040204020203" pitchFamily="34" charset="-122"/>
                </a:rPr>
                <a:t>的应用</a:t>
              </a:r>
            </a:p>
          </p:txBody>
        </p:sp>
        <p:sp>
          <p:nvSpPr>
            <p:cNvPr id="20" name="文本框 19">
              <a:extLst>
                <a:ext uri="{FF2B5EF4-FFF2-40B4-BE49-F238E27FC236}">
                  <a16:creationId xmlns:a16="http://schemas.microsoft.com/office/drawing/2014/main" id="{65EA8239-10F2-45B6-A132-46963885C9A9}"/>
                </a:ext>
              </a:extLst>
            </p:cNvPr>
            <p:cNvSpPr txBox="1"/>
            <p:nvPr/>
          </p:nvSpPr>
          <p:spPr>
            <a:xfrm>
              <a:off x="6153150" y="2467102"/>
              <a:ext cx="1441450" cy="584775"/>
            </a:xfrm>
            <a:prstGeom prst="rect">
              <a:avLst/>
            </a:prstGeom>
            <a:noFill/>
          </p:spPr>
          <p:txBody>
            <a:bodyPr wrap="square" rtlCol="0">
              <a:spAutoFit/>
            </a:bodyPr>
            <a:lstStyle/>
            <a:p>
              <a:r>
                <a:rPr lang="en-US" altLang="zh-CN" sz="3200" b="1" dirty="0">
                  <a:solidFill>
                    <a:srgbClr val="FFFFFF"/>
                  </a:solidFill>
                </a:rPr>
                <a:t>PART 4</a:t>
              </a:r>
              <a:endParaRPr lang="zh-CN" altLang="en-US" sz="3200" b="1" dirty="0">
                <a:solidFill>
                  <a:srgbClr val="FFFFFF"/>
                </a:solidFill>
              </a:endParaRPr>
            </a:p>
          </p:txBody>
        </p:sp>
      </p:grpSp>
      <p:grpSp>
        <p:nvGrpSpPr>
          <p:cNvPr id="21" name="组合 20">
            <a:extLst>
              <a:ext uri="{FF2B5EF4-FFF2-40B4-BE49-F238E27FC236}">
                <a16:creationId xmlns:a16="http://schemas.microsoft.com/office/drawing/2014/main" id="{40C63557-EC46-4AFD-8689-C07E2B8B600D}"/>
              </a:ext>
            </a:extLst>
          </p:cNvPr>
          <p:cNvGrpSpPr/>
          <p:nvPr/>
        </p:nvGrpSpPr>
        <p:grpSpPr>
          <a:xfrm>
            <a:off x="6119286" y="4354487"/>
            <a:ext cx="4689474" cy="584775"/>
            <a:chOff x="6153150" y="2467102"/>
            <a:chExt cx="4689474" cy="584775"/>
          </a:xfrm>
        </p:grpSpPr>
        <p:sp>
          <p:nvSpPr>
            <p:cNvPr id="22" name="文本框 73">
              <a:extLst>
                <a:ext uri="{FF2B5EF4-FFF2-40B4-BE49-F238E27FC236}">
                  <a16:creationId xmlns:a16="http://schemas.microsoft.com/office/drawing/2014/main" id="{64BFC913-BBA5-4057-AA2C-953296CEC344}"/>
                </a:ext>
              </a:extLst>
            </p:cNvPr>
            <p:cNvSpPr txBox="1">
              <a:spLocks noChangeArrowheads="1"/>
            </p:cNvSpPr>
            <p:nvPr/>
          </p:nvSpPr>
          <p:spPr bwMode="auto">
            <a:xfrm>
              <a:off x="7445059" y="2467102"/>
              <a:ext cx="339756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3200" dirty="0">
                  <a:solidFill>
                    <a:srgbClr val="FFFFFF"/>
                  </a:solidFill>
                  <a:latin typeface="微软雅黑 Light" panose="020B0502040204020203" pitchFamily="34" charset="-122"/>
                  <a:ea typeface="微软雅黑 Light" panose="020B0502040204020203" pitchFamily="34" charset="-122"/>
                </a:rPr>
                <a:t>  常见误区</a:t>
              </a:r>
            </a:p>
          </p:txBody>
        </p:sp>
        <p:sp>
          <p:nvSpPr>
            <p:cNvPr id="23" name="文本框 22">
              <a:extLst>
                <a:ext uri="{FF2B5EF4-FFF2-40B4-BE49-F238E27FC236}">
                  <a16:creationId xmlns:a16="http://schemas.microsoft.com/office/drawing/2014/main" id="{47647E0A-6EED-4318-81EC-E574C0C78946}"/>
                </a:ext>
              </a:extLst>
            </p:cNvPr>
            <p:cNvSpPr txBox="1"/>
            <p:nvPr/>
          </p:nvSpPr>
          <p:spPr>
            <a:xfrm>
              <a:off x="6153150" y="2467102"/>
              <a:ext cx="1441450" cy="584775"/>
            </a:xfrm>
            <a:prstGeom prst="rect">
              <a:avLst/>
            </a:prstGeom>
            <a:noFill/>
          </p:spPr>
          <p:txBody>
            <a:bodyPr wrap="square" rtlCol="0">
              <a:spAutoFit/>
            </a:bodyPr>
            <a:lstStyle/>
            <a:p>
              <a:r>
                <a:rPr lang="en-US" altLang="zh-CN" sz="3200" b="1" dirty="0">
                  <a:solidFill>
                    <a:srgbClr val="FFFFFF"/>
                  </a:solidFill>
                </a:rPr>
                <a:t>PART 5</a:t>
              </a:r>
              <a:endParaRPr lang="zh-CN" altLang="en-US" sz="3200" b="1" dirty="0">
                <a:solidFill>
                  <a:srgbClr val="FFFFFF"/>
                </a:solidFill>
              </a:endParaRPr>
            </a:p>
          </p:txBody>
        </p:sp>
      </p:grpSp>
      <p:grpSp>
        <p:nvGrpSpPr>
          <p:cNvPr id="27" name="组合 26">
            <a:extLst>
              <a:ext uri="{FF2B5EF4-FFF2-40B4-BE49-F238E27FC236}">
                <a16:creationId xmlns:a16="http://schemas.microsoft.com/office/drawing/2014/main" id="{BE1A68D8-2052-4C8E-B986-6C68A01283F0}"/>
              </a:ext>
            </a:extLst>
          </p:cNvPr>
          <p:cNvGrpSpPr/>
          <p:nvPr/>
        </p:nvGrpSpPr>
        <p:grpSpPr>
          <a:xfrm>
            <a:off x="6130239" y="5159428"/>
            <a:ext cx="4689474" cy="584775"/>
            <a:chOff x="6153150" y="2467102"/>
            <a:chExt cx="4689474" cy="584775"/>
          </a:xfrm>
        </p:grpSpPr>
        <p:sp>
          <p:nvSpPr>
            <p:cNvPr id="28" name="文本框 73">
              <a:extLst>
                <a:ext uri="{FF2B5EF4-FFF2-40B4-BE49-F238E27FC236}">
                  <a16:creationId xmlns:a16="http://schemas.microsoft.com/office/drawing/2014/main" id="{DFEE52D5-59E4-4267-91F2-60F138C283A6}"/>
                </a:ext>
              </a:extLst>
            </p:cNvPr>
            <p:cNvSpPr txBox="1">
              <a:spLocks noChangeArrowheads="1"/>
            </p:cNvSpPr>
            <p:nvPr/>
          </p:nvSpPr>
          <p:spPr bwMode="auto">
            <a:xfrm>
              <a:off x="7445059" y="2467102"/>
              <a:ext cx="339756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3200" dirty="0">
                  <a:solidFill>
                    <a:srgbClr val="FFFFFF"/>
                  </a:solidFill>
                  <a:latin typeface="微软雅黑 Light" panose="020B0502040204020203" pitchFamily="34" charset="-122"/>
                  <a:ea typeface="微软雅黑 Light" panose="020B0502040204020203" pitchFamily="34" charset="-122"/>
                </a:rPr>
                <a:t>  其它降维方法</a:t>
              </a:r>
            </a:p>
          </p:txBody>
        </p:sp>
        <p:sp>
          <p:nvSpPr>
            <p:cNvPr id="29" name="文本框 28">
              <a:extLst>
                <a:ext uri="{FF2B5EF4-FFF2-40B4-BE49-F238E27FC236}">
                  <a16:creationId xmlns:a16="http://schemas.microsoft.com/office/drawing/2014/main" id="{92F25325-ED74-4F04-8F2A-BD6B46A80741}"/>
                </a:ext>
              </a:extLst>
            </p:cNvPr>
            <p:cNvSpPr txBox="1"/>
            <p:nvPr/>
          </p:nvSpPr>
          <p:spPr>
            <a:xfrm>
              <a:off x="6153150" y="2467102"/>
              <a:ext cx="1441450" cy="584775"/>
            </a:xfrm>
            <a:prstGeom prst="rect">
              <a:avLst/>
            </a:prstGeom>
            <a:noFill/>
          </p:spPr>
          <p:txBody>
            <a:bodyPr wrap="square" rtlCol="0">
              <a:spAutoFit/>
            </a:bodyPr>
            <a:lstStyle/>
            <a:p>
              <a:r>
                <a:rPr lang="en-US" altLang="zh-CN" sz="3200" b="1" dirty="0">
                  <a:solidFill>
                    <a:srgbClr val="FFFFFF"/>
                  </a:solidFill>
                </a:rPr>
                <a:t>PART 6</a:t>
              </a:r>
              <a:endParaRPr lang="zh-CN" altLang="en-US" sz="3200" b="1" dirty="0">
                <a:solidFill>
                  <a:srgbClr val="FFFFFF"/>
                </a:solidFill>
              </a:endParaRPr>
            </a:p>
          </p:txBody>
        </p:sp>
      </p:grpSp>
    </p:spTree>
    <p:extLst>
      <p:ext uri="{BB962C8B-B14F-4D97-AF65-F5344CB8AC3E}">
        <p14:creationId xmlns:p14="http://schemas.microsoft.com/office/powerpoint/2010/main" val="267469097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40000">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40000">
                                          <p:cBhvr additive="base">
                                            <p:cTn id="7" dur="500" fill="hold"/>
                                            <p:tgtEl>
                                              <p:spTgt spid="12"/>
                                            </p:tgtEl>
                                            <p:attrNameLst>
                                              <p:attrName>ppt_x</p:attrName>
                                            </p:attrNameLst>
                                          </p:cBhvr>
                                          <p:tavLst>
                                            <p:tav tm="0">
                                              <p:val>
                                                <p:strVal val="#ppt_x"/>
                                              </p:val>
                                            </p:tav>
                                            <p:tav tm="100000">
                                              <p:val>
                                                <p:strVal val="#ppt_x"/>
                                              </p:val>
                                            </p:tav>
                                          </p:tavLst>
                                        </p:anim>
                                        <p:anim calcmode="lin" valueType="num" p14:bounceEnd="40000">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40000">
                                      <p:stCondLst>
                                        <p:cond delay="100"/>
                                      </p:stCondLst>
                                      <p:childTnLst>
                                        <p:set>
                                          <p:cBhvr>
                                            <p:cTn id="10" dur="1" fill="hold">
                                              <p:stCondLst>
                                                <p:cond delay="0"/>
                                              </p:stCondLst>
                                            </p:cTn>
                                            <p:tgtEl>
                                              <p:spTgt spid="13"/>
                                            </p:tgtEl>
                                            <p:attrNameLst>
                                              <p:attrName>style.visibility</p:attrName>
                                            </p:attrNameLst>
                                          </p:cBhvr>
                                          <p:to>
                                            <p:strVal val="visible"/>
                                          </p:to>
                                        </p:set>
                                        <p:anim calcmode="lin" valueType="num" p14:bounceEnd="40000">
                                          <p:cBhvr additive="base">
                                            <p:cTn id="11" dur="500" fill="hold"/>
                                            <p:tgtEl>
                                              <p:spTgt spid="13"/>
                                            </p:tgtEl>
                                            <p:attrNameLst>
                                              <p:attrName>ppt_x</p:attrName>
                                            </p:attrNameLst>
                                          </p:cBhvr>
                                          <p:tavLst>
                                            <p:tav tm="0">
                                              <p:val>
                                                <p:strVal val="#ppt_x"/>
                                              </p:val>
                                            </p:tav>
                                            <p:tav tm="100000">
                                              <p:val>
                                                <p:strVal val="#ppt_x"/>
                                              </p:val>
                                            </p:tav>
                                          </p:tavLst>
                                        </p:anim>
                                        <p:anim calcmode="lin" valueType="num" p14:bounceEnd="40000">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40000">
                                      <p:stCondLst>
                                        <p:cond delay="200"/>
                                      </p:stCondLst>
                                      <p:childTnLst>
                                        <p:set>
                                          <p:cBhvr>
                                            <p:cTn id="14" dur="1" fill="hold">
                                              <p:stCondLst>
                                                <p:cond delay="0"/>
                                              </p:stCondLst>
                                            </p:cTn>
                                            <p:tgtEl>
                                              <p:spTgt spid="8"/>
                                            </p:tgtEl>
                                            <p:attrNameLst>
                                              <p:attrName>style.visibility</p:attrName>
                                            </p:attrNameLst>
                                          </p:cBhvr>
                                          <p:to>
                                            <p:strVal val="visible"/>
                                          </p:to>
                                        </p:set>
                                        <p:anim calcmode="lin" valueType="num" p14:bounceEnd="40000">
                                          <p:cBhvr additive="base">
                                            <p:cTn id="15" dur="500" fill="hold"/>
                                            <p:tgtEl>
                                              <p:spTgt spid="8"/>
                                            </p:tgtEl>
                                            <p:attrNameLst>
                                              <p:attrName>ppt_x</p:attrName>
                                            </p:attrNameLst>
                                          </p:cBhvr>
                                          <p:tavLst>
                                            <p:tav tm="0">
                                              <p:val>
                                                <p:strVal val="#ppt_x"/>
                                              </p:val>
                                            </p:tav>
                                            <p:tav tm="100000">
                                              <p:val>
                                                <p:strVal val="#ppt_x"/>
                                              </p:val>
                                            </p:tav>
                                          </p:tavLst>
                                        </p:anim>
                                        <p:anim calcmode="lin" valueType="num" p14:bounceEnd="40000">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2" fill="hold" nodeType="withEffect" p14:presetBounceEnd="48000">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14:bounceEnd="48000">
                                          <p:cBhvr additive="base">
                                            <p:cTn id="19" dur="500" fill="hold"/>
                                            <p:tgtEl>
                                              <p:spTgt spid="4"/>
                                            </p:tgtEl>
                                            <p:attrNameLst>
                                              <p:attrName>ppt_x</p:attrName>
                                            </p:attrNameLst>
                                          </p:cBhvr>
                                          <p:tavLst>
                                            <p:tav tm="0">
                                              <p:val>
                                                <p:strVal val="1+#ppt_w/2"/>
                                              </p:val>
                                            </p:tav>
                                            <p:tav tm="100000">
                                              <p:val>
                                                <p:strVal val="#ppt_x"/>
                                              </p:val>
                                            </p:tav>
                                          </p:tavLst>
                                        </p:anim>
                                        <p:anim calcmode="lin" valueType="num" p14:bounceEnd="48000">
                                          <p:cBhvr additive="base">
                                            <p:cTn id="20" dur="500" fill="hold"/>
                                            <p:tgtEl>
                                              <p:spTgt spid="4"/>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14:presetBounceEnd="48000">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14:bounceEnd="48000">
                                          <p:cBhvr additive="base">
                                            <p:cTn id="23" dur="500" fill="hold"/>
                                            <p:tgtEl>
                                              <p:spTgt spid="2"/>
                                            </p:tgtEl>
                                            <p:attrNameLst>
                                              <p:attrName>ppt_x</p:attrName>
                                            </p:attrNameLst>
                                          </p:cBhvr>
                                          <p:tavLst>
                                            <p:tav tm="0">
                                              <p:val>
                                                <p:strVal val="1+#ppt_w/2"/>
                                              </p:val>
                                            </p:tav>
                                            <p:tav tm="100000">
                                              <p:val>
                                                <p:strVal val="#ppt_x"/>
                                              </p:val>
                                            </p:tav>
                                          </p:tavLst>
                                        </p:anim>
                                        <p:anim calcmode="lin" valueType="num" p14:bounceEnd="48000">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1000"/>
                                            <p:tgtEl>
                                              <p:spTgt spid="14"/>
                                            </p:tgtEl>
                                          </p:cBhvr>
                                        </p:animEffect>
                                        <p:anim calcmode="lin" valueType="num">
                                          <p:cBhvr>
                                            <p:cTn id="44" dur="1000" fill="hold"/>
                                            <p:tgtEl>
                                              <p:spTgt spid="14"/>
                                            </p:tgtEl>
                                            <p:attrNameLst>
                                              <p:attrName>ppt_x</p:attrName>
                                            </p:attrNameLst>
                                          </p:cBhvr>
                                          <p:tavLst>
                                            <p:tav tm="0">
                                              <p:val>
                                                <p:strVal val="#ppt_x"/>
                                              </p:val>
                                            </p:tav>
                                            <p:tav tm="100000">
                                              <p:val>
                                                <p:strVal val="#ppt_x"/>
                                              </p:val>
                                            </p:tav>
                                          </p:tavLst>
                                        </p:anim>
                                        <p:anim calcmode="lin" valueType="num">
                                          <p:cBhvr>
                                            <p:cTn id="4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1000"/>
                                            <p:tgtEl>
                                              <p:spTgt spid="18"/>
                                            </p:tgtEl>
                                          </p:cBhvr>
                                        </p:animEffect>
                                        <p:anim calcmode="lin" valueType="num">
                                          <p:cBhvr>
                                            <p:cTn id="51" dur="1000" fill="hold"/>
                                            <p:tgtEl>
                                              <p:spTgt spid="18"/>
                                            </p:tgtEl>
                                            <p:attrNameLst>
                                              <p:attrName>ppt_x</p:attrName>
                                            </p:attrNameLst>
                                          </p:cBhvr>
                                          <p:tavLst>
                                            <p:tav tm="0">
                                              <p:val>
                                                <p:strVal val="#ppt_x"/>
                                              </p:val>
                                            </p:tav>
                                            <p:tav tm="100000">
                                              <p:val>
                                                <p:strVal val="#ppt_x"/>
                                              </p:val>
                                            </p:tav>
                                          </p:tavLst>
                                        </p:anim>
                                        <p:anim calcmode="lin" valueType="num">
                                          <p:cBhvr>
                                            <p:cTn id="5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1000"/>
                                            <p:tgtEl>
                                              <p:spTgt spid="21"/>
                                            </p:tgtEl>
                                          </p:cBhvr>
                                        </p:animEffect>
                                        <p:anim calcmode="lin" valueType="num">
                                          <p:cBhvr>
                                            <p:cTn id="58" dur="1000" fill="hold"/>
                                            <p:tgtEl>
                                              <p:spTgt spid="21"/>
                                            </p:tgtEl>
                                            <p:attrNameLst>
                                              <p:attrName>ppt_x</p:attrName>
                                            </p:attrNameLst>
                                          </p:cBhvr>
                                          <p:tavLst>
                                            <p:tav tm="0">
                                              <p:val>
                                                <p:strVal val="#ppt_x"/>
                                              </p:val>
                                            </p:tav>
                                            <p:tav tm="100000">
                                              <p:val>
                                                <p:strVal val="#ppt_x"/>
                                              </p:val>
                                            </p:tav>
                                          </p:tavLst>
                                        </p:anim>
                                        <p:anim calcmode="lin" valueType="num">
                                          <p:cBhvr>
                                            <p:cTn id="5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1000"/>
                                            <p:tgtEl>
                                              <p:spTgt spid="27"/>
                                            </p:tgtEl>
                                          </p:cBhvr>
                                        </p:animEffect>
                                        <p:anim calcmode="lin" valueType="num">
                                          <p:cBhvr>
                                            <p:cTn id="65" dur="1000" fill="hold"/>
                                            <p:tgtEl>
                                              <p:spTgt spid="27"/>
                                            </p:tgtEl>
                                            <p:attrNameLst>
                                              <p:attrName>ppt_x</p:attrName>
                                            </p:attrNameLst>
                                          </p:cBhvr>
                                          <p:tavLst>
                                            <p:tav tm="0">
                                              <p:val>
                                                <p:strVal val="#ppt_x"/>
                                              </p:val>
                                            </p:tav>
                                            <p:tav tm="100000">
                                              <p:val>
                                                <p:strVal val="#ppt_x"/>
                                              </p:val>
                                            </p:tav>
                                          </p:tavLst>
                                        </p:anim>
                                        <p:anim calcmode="lin" valueType="num">
                                          <p:cBhvr>
                                            <p:cTn id="6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13" grpId="0"/>
          <p:bldP spid="8"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2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1+#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1+#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1000"/>
                                            <p:tgtEl>
                                              <p:spTgt spid="14"/>
                                            </p:tgtEl>
                                          </p:cBhvr>
                                        </p:animEffect>
                                        <p:anim calcmode="lin" valueType="num">
                                          <p:cBhvr>
                                            <p:cTn id="44" dur="1000" fill="hold"/>
                                            <p:tgtEl>
                                              <p:spTgt spid="14"/>
                                            </p:tgtEl>
                                            <p:attrNameLst>
                                              <p:attrName>ppt_x</p:attrName>
                                            </p:attrNameLst>
                                          </p:cBhvr>
                                          <p:tavLst>
                                            <p:tav tm="0">
                                              <p:val>
                                                <p:strVal val="#ppt_x"/>
                                              </p:val>
                                            </p:tav>
                                            <p:tav tm="100000">
                                              <p:val>
                                                <p:strVal val="#ppt_x"/>
                                              </p:val>
                                            </p:tav>
                                          </p:tavLst>
                                        </p:anim>
                                        <p:anim calcmode="lin" valueType="num">
                                          <p:cBhvr>
                                            <p:cTn id="4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1000"/>
                                            <p:tgtEl>
                                              <p:spTgt spid="18"/>
                                            </p:tgtEl>
                                          </p:cBhvr>
                                        </p:animEffect>
                                        <p:anim calcmode="lin" valueType="num">
                                          <p:cBhvr>
                                            <p:cTn id="51" dur="1000" fill="hold"/>
                                            <p:tgtEl>
                                              <p:spTgt spid="18"/>
                                            </p:tgtEl>
                                            <p:attrNameLst>
                                              <p:attrName>ppt_x</p:attrName>
                                            </p:attrNameLst>
                                          </p:cBhvr>
                                          <p:tavLst>
                                            <p:tav tm="0">
                                              <p:val>
                                                <p:strVal val="#ppt_x"/>
                                              </p:val>
                                            </p:tav>
                                            <p:tav tm="100000">
                                              <p:val>
                                                <p:strVal val="#ppt_x"/>
                                              </p:val>
                                            </p:tav>
                                          </p:tavLst>
                                        </p:anim>
                                        <p:anim calcmode="lin" valueType="num">
                                          <p:cBhvr>
                                            <p:cTn id="5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1000"/>
                                            <p:tgtEl>
                                              <p:spTgt spid="21"/>
                                            </p:tgtEl>
                                          </p:cBhvr>
                                        </p:animEffect>
                                        <p:anim calcmode="lin" valueType="num">
                                          <p:cBhvr>
                                            <p:cTn id="58" dur="1000" fill="hold"/>
                                            <p:tgtEl>
                                              <p:spTgt spid="21"/>
                                            </p:tgtEl>
                                            <p:attrNameLst>
                                              <p:attrName>ppt_x</p:attrName>
                                            </p:attrNameLst>
                                          </p:cBhvr>
                                          <p:tavLst>
                                            <p:tav tm="0">
                                              <p:val>
                                                <p:strVal val="#ppt_x"/>
                                              </p:val>
                                            </p:tav>
                                            <p:tav tm="100000">
                                              <p:val>
                                                <p:strVal val="#ppt_x"/>
                                              </p:val>
                                            </p:tav>
                                          </p:tavLst>
                                        </p:anim>
                                        <p:anim calcmode="lin" valueType="num">
                                          <p:cBhvr>
                                            <p:cTn id="5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1000"/>
                                            <p:tgtEl>
                                              <p:spTgt spid="27"/>
                                            </p:tgtEl>
                                          </p:cBhvr>
                                        </p:animEffect>
                                        <p:anim calcmode="lin" valueType="num">
                                          <p:cBhvr>
                                            <p:cTn id="65" dur="1000" fill="hold"/>
                                            <p:tgtEl>
                                              <p:spTgt spid="27"/>
                                            </p:tgtEl>
                                            <p:attrNameLst>
                                              <p:attrName>ppt_x</p:attrName>
                                            </p:attrNameLst>
                                          </p:cBhvr>
                                          <p:tavLst>
                                            <p:tav tm="0">
                                              <p:val>
                                                <p:strVal val="#ppt_x"/>
                                              </p:val>
                                            </p:tav>
                                            <p:tav tm="100000">
                                              <p:val>
                                                <p:strVal val="#ppt_x"/>
                                              </p:val>
                                            </p:tav>
                                          </p:tavLst>
                                        </p:anim>
                                        <p:anim calcmode="lin" valueType="num">
                                          <p:cBhvr>
                                            <p:cTn id="6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fade">
                                          <p:cBhvr>
                                            <p:cTn id="71" dur="1000"/>
                                            <p:tgtEl>
                                              <p:spTgt spid="30"/>
                                            </p:tgtEl>
                                          </p:cBhvr>
                                        </p:animEffect>
                                        <p:anim calcmode="lin" valueType="num">
                                          <p:cBhvr>
                                            <p:cTn id="72" dur="1000" fill="hold"/>
                                            <p:tgtEl>
                                              <p:spTgt spid="30"/>
                                            </p:tgtEl>
                                            <p:attrNameLst>
                                              <p:attrName>ppt_x</p:attrName>
                                            </p:attrNameLst>
                                          </p:cBhvr>
                                          <p:tavLst>
                                            <p:tav tm="0">
                                              <p:val>
                                                <p:strVal val="#ppt_x"/>
                                              </p:val>
                                            </p:tav>
                                            <p:tav tm="100000">
                                              <p:val>
                                                <p:strVal val="#ppt_x"/>
                                              </p:val>
                                            </p:tav>
                                          </p:tavLst>
                                        </p:anim>
                                        <p:anim calcmode="lin" valueType="num">
                                          <p:cBhvr>
                                            <p:cTn id="7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13" grpId="0"/>
          <p:bldP spid="8" grpId="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108E0D2-189A-425A-94DE-B2AF71EDAA07}"/>
              </a:ext>
            </a:extLst>
          </p:cNvPr>
          <p:cNvSpPr/>
          <p:nvPr/>
        </p:nvSpPr>
        <p:spPr>
          <a:xfrm>
            <a:off x="1" y="0"/>
            <a:ext cx="12192000" cy="769441"/>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DFA67AEC-5288-411C-B551-DE9158A17DDC}"/>
              </a:ext>
            </a:extLst>
          </p:cNvPr>
          <p:cNvSpPr txBox="1"/>
          <p:nvPr/>
        </p:nvSpPr>
        <p:spPr>
          <a:xfrm>
            <a:off x="266130" y="167176"/>
            <a:ext cx="4683760" cy="584775"/>
          </a:xfrm>
          <a:prstGeom prst="rect">
            <a:avLst/>
          </a:prstGeom>
          <a:noFill/>
        </p:spPr>
        <p:txBody>
          <a:bodyPr wrap="square" rtlCol="0">
            <a:spAutoFit/>
          </a:bodyPr>
          <a:lstStyle/>
          <a:p>
            <a:r>
              <a:rPr lang="en-US" altLang="zh-CN" sz="3200" b="1" dirty="0">
                <a:solidFill>
                  <a:schemeClr val="bg1"/>
                </a:solidFill>
              </a:rPr>
              <a:t>PCA</a:t>
            </a:r>
            <a:r>
              <a:rPr lang="zh-CN" altLang="en-US" sz="3200" b="1" dirty="0">
                <a:solidFill>
                  <a:schemeClr val="bg1"/>
                </a:solidFill>
              </a:rPr>
              <a:t>应用</a:t>
            </a:r>
          </a:p>
        </p:txBody>
      </p:sp>
      <p:sp>
        <p:nvSpPr>
          <p:cNvPr id="3" name="文本框 2">
            <a:extLst>
              <a:ext uri="{FF2B5EF4-FFF2-40B4-BE49-F238E27FC236}">
                <a16:creationId xmlns:a16="http://schemas.microsoft.com/office/drawing/2014/main" id="{F56EEB9A-2AD7-4CE0-B819-27C07E001AD7}"/>
              </a:ext>
            </a:extLst>
          </p:cNvPr>
          <p:cNvSpPr txBox="1"/>
          <p:nvPr/>
        </p:nvSpPr>
        <p:spPr>
          <a:xfrm>
            <a:off x="3704253" y="849278"/>
            <a:ext cx="8985380" cy="646331"/>
          </a:xfrm>
          <a:prstGeom prst="rect">
            <a:avLst/>
          </a:prstGeom>
          <a:noFill/>
        </p:spPr>
        <p:txBody>
          <a:bodyPr wrap="square" rtlCol="0">
            <a:spAutoFit/>
          </a:bodyPr>
          <a:lstStyle/>
          <a:p>
            <a:r>
              <a:rPr lang="en-US" altLang="zh-CN" dirty="0">
                <a:latin typeface="+mn-ea"/>
              </a:rPr>
              <a:t>from </a:t>
            </a:r>
            <a:r>
              <a:rPr lang="en-US" altLang="zh-CN" dirty="0" err="1">
                <a:latin typeface="+mn-ea"/>
              </a:rPr>
              <a:t>sklearn.decomposition</a:t>
            </a:r>
            <a:r>
              <a:rPr lang="en-US" altLang="zh-CN" dirty="0">
                <a:latin typeface="+mn-ea"/>
              </a:rPr>
              <a:t> import PCA</a:t>
            </a:r>
          </a:p>
          <a:p>
            <a:r>
              <a:rPr lang="en-US" altLang="zh-CN" dirty="0" err="1">
                <a:latin typeface="+mn-ea"/>
              </a:rPr>
              <a:t>Pca</a:t>
            </a:r>
            <a:r>
              <a:rPr lang="en-US" altLang="zh-CN" dirty="0">
                <a:latin typeface="+mn-ea"/>
              </a:rPr>
              <a:t> = PCA(</a:t>
            </a:r>
            <a:r>
              <a:rPr lang="en-US" altLang="zh-CN" dirty="0" err="1">
                <a:latin typeface="+mn-ea"/>
              </a:rPr>
              <a:t>n_components</a:t>
            </a:r>
            <a:r>
              <a:rPr lang="en-US" altLang="zh-CN" dirty="0">
                <a:latin typeface="+mn-ea"/>
              </a:rPr>
              <a:t>=None, copy=True, whiten=False)</a:t>
            </a:r>
          </a:p>
        </p:txBody>
      </p:sp>
      <p:grpSp>
        <p:nvGrpSpPr>
          <p:cNvPr id="5" name="组合 4">
            <a:extLst>
              <a:ext uri="{FF2B5EF4-FFF2-40B4-BE49-F238E27FC236}">
                <a16:creationId xmlns:a16="http://schemas.microsoft.com/office/drawing/2014/main" id="{AFB83306-D4FC-4335-9964-1B1AB5B4ABA1}"/>
              </a:ext>
            </a:extLst>
          </p:cNvPr>
          <p:cNvGrpSpPr/>
          <p:nvPr/>
        </p:nvGrpSpPr>
        <p:grpSpPr>
          <a:xfrm>
            <a:off x="241456" y="867126"/>
            <a:ext cx="3248194" cy="496887"/>
            <a:chOff x="310679" y="2287694"/>
            <a:chExt cx="1525588" cy="496887"/>
          </a:xfrm>
          <a:solidFill>
            <a:schemeClr val="accent5">
              <a:lumMod val="60000"/>
              <a:lumOff val="40000"/>
            </a:schemeClr>
          </a:solidFill>
        </p:grpSpPr>
        <p:sp>
          <p:nvSpPr>
            <p:cNvPr id="6" name="任意多边形 51">
              <a:extLst>
                <a:ext uri="{FF2B5EF4-FFF2-40B4-BE49-F238E27FC236}">
                  <a16:creationId xmlns:a16="http://schemas.microsoft.com/office/drawing/2014/main" id="{E64C6BD1-8B1B-41B0-9385-B396E5B0BBB0}"/>
                </a:ext>
              </a:extLst>
            </p:cNvPr>
            <p:cNvSpPr>
              <a:spLocks noChangeArrowheads="1"/>
            </p:cNvSpPr>
            <p:nvPr/>
          </p:nvSpPr>
          <p:spPr bwMode="auto">
            <a:xfrm>
              <a:off x="310679" y="2287694"/>
              <a:ext cx="1525588" cy="496887"/>
            </a:xfrm>
            <a:custGeom>
              <a:avLst/>
              <a:gdLst>
                <a:gd name="T0" fmla="*/ 1174187 w 1526224"/>
                <a:gd name="T1" fmla="*/ 0 h 678544"/>
                <a:gd name="T2" fmla="*/ 1524317 w 1526224"/>
                <a:gd name="T3" fmla="*/ 133226 h 678544"/>
                <a:gd name="T4" fmla="*/ 1174187 w 1526224"/>
                <a:gd name="T5" fmla="*/ 266450 h 678544"/>
                <a:gd name="T6" fmla="*/ 0 w 1526224"/>
                <a:gd name="T7" fmla="*/ 266450 h 678544"/>
                <a:gd name="T8" fmla="*/ 0 w 1526224"/>
                <a:gd name="T9" fmla="*/ 1 h 678544"/>
                <a:gd name="T10" fmla="*/ 1174177 w 1526224"/>
                <a:gd name="T11" fmla="*/ 1 h 678544"/>
                <a:gd name="T12" fmla="*/ 0 60000 65536"/>
                <a:gd name="T13" fmla="*/ 0 60000 65536"/>
                <a:gd name="T14" fmla="*/ 0 60000 65536"/>
                <a:gd name="T15" fmla="*/ 0 60000 65536"/>
                <a:gd name="T16" fmla="*/ 0 60000 65536"/>
                <a:gd name="T17" fmla="*/ 0 60000 65536"/>
                <a:gd name="T18" fmla="*/ 0 w 1526224"/>
                <a:gd name="T19" fmla="*/ 0 h 678544"/>
                <a:gd name="T20" fmla="*/ 1526224 w 1526224"/>
                <a:gd name="T21" fmla="*/ 678544 h 678544"/>
              </a:gdLst>
              <a:ahLst/>
              <a:cxnLst>
                <a:cxn ang="T12">
                  <a:pos x="T0" y="T1"/>
                </a:cxn>
                <a:cxn ang="T13">
                  <a:pos x="T2" y="T3"/>
                </a:cxn>
                <a:cxn ang="T14">
                  <a:pos x="T4" y="T5"/>
                </a:cxn>
                <a:cxn ang="T15">
                  <a:pos x="T6" y="T7"/>
                </a:cxn>
                <a:cxn ang="T16">
                  <a:pos x="T8" y="T9"/>
                </a:cxn>
                <a:cxn ang="T17">
                  <a:pos x="T10" y="T11"/>
                </a:cxn>
              </a:cxnLst>
              <a:rect l="T18" t="T19" r="T20" b="T21"/>
              <a:pathLst>
                <a:path w="1526224" h="678544">
                  <a:moveTo>
                    <a:pt x="1175657" y="0"/>
                  </a:moveTo>
                  <a:cubicBezTo>
                    <a:pt x="1369270" y="0"/>
                    <a:pt x="1526224" y="151897"/>
                    <a:pt x="1526224" y="339272"/>
                  </a:cubicBezTo>
                  <a:cubicBezTo>
                    <a:pt x="1526224" y="526647"/>
                    <a:pt x="1369270" y="678544"/>
                    <a:pt x="1175657" y="678544"/>
                  </a:cubicBezTo>
                  <a:lnTo>
                    <a:pt x="0" y="678544"/>
                  </a:lnTo>
                  <a:lnTo>
                    <a:pt x="0" y="1"/>
                  </a:lnTo>
                  <a:lnTo>
                    <a:pt x="1175647" y="1"/>
                  </a:lnTo>
                  <a:lnTo>
                    <a:pt x="1175657" y="0"/>
                  </a:lnTo>
                  <a:close/>
                </a:path>
              </a:pathLst>
            </a:custGeom>
            <a:grpFill/>
            <a:ln>
              <a:noFill/>
            </a:ln>
          </p:spPr>
          <p:txBody>
            <a:bodyPr anchor="ctr"/>
            <a:lstStyle/>
            <a:p>
              <a:endParaRPr lang="zh-CN" altLang="en-US" dirty="0"/>
            </a:p>
          </p:txBody>
        </p:sp>
        <p:sp>
          <p:nvSpPr>
            <p:cNvPr id="7" name="文本框 6">
              <a:extLst>
                <a:ext uri="{FF2B5EF4-FFF2-40B4-BE49-F238E27FC236}">
                  <a16:creationId xmlns:a16="http://schemas.microsoft.com/office/drawing/2014/main" id="{415EBCDC-EC2D-45CC-9F25-E1280FFFA9EE}"/>
                </a:ext>
              </a:extLst>
            </p:cNvPr>
            <p:cNvSpPr txBox="1"/>
            <p:nvPr/>
          </p:nvSpPr>
          <p:spPr>
            <a:xfrm>
              <a:off x="366047" y="2328554"/>
              <a:ext cx="1208903" cy="400110"/>
            </a:xfrm>
            <a:prstGeom prst="rect">
              <a:avLst/>
            </a:prstGeom>
            <a:grpFill/>
          </p:spPr>
          <p:txBody>
            <a:bodyPr wrap="square" rtlCol="0">
              <a:spAutoFit/>
            </a:bodyPr>
            <a:lstStyle/>
            <a:p>
              <a:r>
                <a:rPr lang="zh-CN" altLang="en-US" sz="2000" dirty="0">
                  <a:solidFill>
                    <a:schemeClr val="bg1"/>
                  </a:solidFill>
                </a:rPr>
                <a:t>函数原型及参数说明</a:t>
              </a:r>
            </a:p>
          </p:txBody>
        </p:sp>
      </p:grpSp>
      <p:sp>
        <p:nvSpPr>
          <p:cNvPr id="8" name="Rectangle 1">
            <a:extLst>
              <a:ext uri="{FF2B5EF4-FFF2-40B4-BE49-F238E27FC236}">
                <a16:creationId xmlns:a16="http://schemas.microsoft.com/office/drawing/2014/main" id="{286A80A5-A3E0-41EF-907C-4377F1B839B4}"/>
              </a:ext>
            </a:extLst>
          </p:cNvPr>
          <p:cNvSpPr>
            <a:spLocks noChangeArrowheads="1"/>
          </p:cNvSpPr>
          <p:nvPr/>
        </p:nvSpPr>
        <p:spPr bwMode="auto">
          <a:xfrm>
            <a:off x="0" y="-115416"/>
            <a:ext cx="300082"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4B4B4B"/>
                </a:solidFill>
                <a:effectLst/>
                <a:latin typeface="Arial" panose="020B0604020202020204" pitchFamily="3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1" name="图片 10">
            <a:extLst>
              <a:ext uri="{FF2B5EF4-FFF2-40B4-BE49-F238E27FC236}">
                <a16:creationId xmlns:a16="http://schemas.microsoft.com/office/drawing/2014/main" id="{B443A314-3979-4887-B26D-A700BC8166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626" y="1536469"/>
            <a:ext cx="8260796" cy="1265030"/>
          </a:xfrm>
          <a:prstGeom prst="rect">
            <a:avLst/>
          </a:prstGeom>
        </p:spPr>
      </p:pic>
      <p:pic>
        <p:nvPicPr>
          <p:cNvPr id="13" name="图片 12">
            <a:extLst>
              <a:ext uri="{FF2B5EF4-FFF2-40B4-BE49-F238E27FC236}">
                <a16:creationId xmlns:a16="http://schemas.microsoft.com/office/drawing/2014/main" id="{2038B2E5-A97C-44F8-AED4-28D9C6A008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342" y="2847397"/>
            <a:ext cx="7155800" cy="1562235"/>
          </a:xfrm>
          <a:prstGeom prst="rect">
            <a:avLst/>
          </a:prstGeom>
        </p:spPr>
      </p:pic>
      <p:pic>
        <p:nvPicPr>
          <p:cNvPr id="15" name="图片 14">
            <a:extLst>
              <a:ext uri="{FF2B5EF4-FFF2-40B4-BE49-F238E27FC236}">
                <a16:creationId xmlns:a16="http://schemas.microsoft.com/office/drawing/2014/main" id="{6348E516-F009-4F0A-BE54-5FCE837C5F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6943" y="2973955"/>
            <a:ext cx="2911092" cy="1097375"/>
          </a:xfrm>
          <a:prstGeom prst="rect">
            <a:avLst/>
          </a:prstGeom>
        </p:spPr>
      </p:pic>
      <p:grpSp>
        <p:nvGrpSpPr>
          <p:cNvPr id="17" name="组合 16">
            <a:extLst>
              <a:ext uri="{FF2B5EF4-FFF2-40B4-BE49-F238E27FC236}">
                <a16:creationId xmlns:a16="http://schemas.microsoft.com/office/drawing/2014/main" id="{92DC30DB-5689-4E07-95BC-CB28BC63741B}"/>
              </a:ext>
            </a:extLst>
          </p:cNvPr>
          <p:cNvGrpSpPr/>
          <p:nvPr/>
        </p:nvGrpSpPr>
        <p:grpSpPr>
          <a:xfrm>
            <a:off x="241456" y="4557191"/>
            <a:ext cx="3248194" cy="496887"/>
            <a:chOff x="310679" y="2287694"/>
            <a:chExt cx="1525588" cy="496887"/>
          </a:xfrm>
          <a:solidFill>
            <a:schemeClr val="accent5">
              <a:lumMod val="60000"/>
              <a:lumOff val="40000"/>
            </a:schemeClr>
          </a:solidFill>
        </p:grpSpPr>
        <p:sp>
          <p:nvSpPr>
            <p:cNvPr id="18" name="任意多边形 51">
              <a:extLst>
                <a:ext uri="{FF2B5EF4-FFF2-40B4-BE49-F238E27FC236}">
                  <a16:creationId xmlns:a16="http://schemas.microsoft.com/office/drawing/2014/main" id="{5CDF20D2-83BE-4419-BCBB-936F62BC0795}"/>
                </a:ext>
              </a:extLst>
            </p:cNvPr>
            <p:cNvSpPr>
              <a:spLocks noChangeArrowheads="1"/>
            </p:cNvSpPr>
            <p:nvPr/>
          </p:nvSpPr>
          <p:spPr bwMode="auto">
            <a:xfrm>
              <a:off x="310679" y="2287694"/>
              <a:ext cx="1525588" cy="496887"/>
            </a:xfrm>
            <a:custGeom>
              <a:avLst/>
              <a:gdLst>
                <a:gd name="T0" fmla="*/ 1174187 w 1526224"/>
                <a:gd name="T1" fmla="*/ 0 h 678544"/>
                <a:gd name="T2" fmla="*/ 1524317 w 1526224"/>
                <a:gd name="T3" fmla="*/ 133226 h 678544"/>
                <a:gd name="T4" fmla="*/ 1174187 w 1526224"/>
                <a:gd name="T5" fmla="*/ 266450 h 678544"/>
                <a:gd name="T6" fmla="*/ 0 w 1526224"/>
                <a:gd name="T7" fmla="*/ 266450 h 678544"/>
                <a:gd name="T8" fmla="*/ 0 w 1526224"/>
                <a:gd name="T9" fmla="*/ 1 h 678544"/>
                <a:gd name="T10" fmla="*/ 1174177 w 1526224"/>
                <a:gd name="T11" fmla="*/ 1 h 678544"/>
                <a:gd name="T12" fmla="*/ 0 60000 65536"/>
                <a:gd name="T13" fmla="*/ 0 60000 65536"/>
                <a:gd name="T14" fmla="*/ 0 60000 65536"/>
                <a:gd name="T15" fmla="*/ 0 60000 65536"/>
                <a:gd name="T16" fmla="*/ 0 60000 65536"/>
                <a:gd name="T17" fmla="*/ 0 60000 65536"/>
                <a:gd name="T18" fmla="*/ 0 w 1526224"/>
                <a:gd name="T19" fmla="*/ 0 h 678544"/>
                <a:gd name="T20" fmla="*/ 1526224 w 1526224"/>
                <a:gd name="T21" fmla="*/ 678544 h 678544"/>
              </a:gdLst>
              <a:ahLst/>
              <a:cxnLst>
                <a:cxn ang="T12">
                  <a:pos x="T0" y="T1"/>
                </a:cxn>
                <a:cxn ang="T13">
                  <a:pos x="T2" y="T3"/>
                </a:cxn>
                <a:cxn ang="T14">
                  <a:pos x="T4" y="T5"/>
                </a:cxn>
                <a:cxn ang="T15">
                  <a:pos x="T6" y="T7"/>
                </a:cxn>
                <a:cxn ang="T16">
                  <a:pos x="T8" y="T9"/>
                </a:cxn>
                <a:cxn ang="T17">
                  <a:pos x="T10" y="T11"/>
                </a:cxn>
              </a:cxnLst>
              <a:rect l="T18" t="T19" r="T20" b="T21"/>
              <a:pathLst>
                <a:path w="1526224" h="678544">
                  <a:moveTo>
                    <a:pt x="1175657" y="0"/>
                  </a:moveTo>
                  <a:cubicBezTo>
                    <a:pt x="1369270" y="0"/>
                    <a:pt x="1526224" y="151897"/>
                    <a:pt x="1526224" y="339272"/>
                  </a:cubicBezTo>
                  <a:cubicBezTo>
                    <a:pt x="1526224" y="526647"/>
                    <a:pt x="1369270" y="678544"/>
                    <a:pt x="1175657" y="678544"/>
                  </a:cubicBezTo>
                  <a:lnTo>
                    <a:pt x="0" y="678544"/>
                  </a:lnTo>
                  <a:lnTo>
                    <a:pt x="0" y="1"/>
                  </a:lnTo>
                  <a:lnTo>
                    <a:pt x="1175647" y="1"/>
                  </a:lnTo>
                  <a:lnTo>
                    <a:pt x="1175657" y="0"/>
                  </a:lnTo>
                  <a:close/>
                </a:path>
              </a:pathLst>
            </a:custGeom>
            <a:grpFill/>
            <a:ln>
              <a:noFill/>
            </a:ln>
          </p:spPr>
          <p:txBody>
            <a:bodyPr anchor="ctr"/>
            <a:lstStyle/>
            <a:p>
              <a:endParaRPr lang="zh-CN" altLang="en-US" dirty="0"/>
            </a:p>
          </p:txBody>
        </p:sp>
        <p:sp>
          <p:nvSpPr>
            <p:cNvPr id="19" name="文本框 18">
              <a:extLst>
                <a:ext uri="{FF2B5EF4-FFF2-40B4-BE49-F238E27FC236}">
                  <a16:creationId xmlns:a16="http://schemas.microsoft.com/office/drawing/2014/main" id="{97141601-7447-4851-9BF2-993D6BBA2731}"/>
                </a:ext>
              </a:extLst>
            </p:cNvPr>
            <p:cNvSpPr txBox="1"/>
            <p:nvPr/>
          </p:nvSpPr>
          <p:spPr>
            <a:xfrm>
              <a:off x="366047" y="2328554"/>
              <a:ext cx="1208903" cy="400110"/>
            </a:xfrm>
            <a:prstGeom prst="rect">
              <a:avLst/>
            </a:prstGeom>
            <a:grpFill/>
          </p:spPr>
          <p:txBody>
            <a:bodyPr wrap="square" rtlCol="0">
              <a:spAutoFit/>
            </a:bodyPr>
            <a:lstStyle/>
            <a:p>
              <a:r>
                <a:rPr lang="zh-CN" altLang="en-US" sz="2000" dirty="0">
                  <a:solidFill>
                    <a:schemeClr val="bg1"/>
                  </a:solidFill>
                </a:rPr>
                <a:t>函数对象</a:t>
              </a:r>
            </a:p>
          </p:txBody>
        </p:sp>
      </p:grpSp>
      <p:pic>
        <p:nvPicPr>
          <p:cNvPr id="20" name="图片 19">
            <a:extLst>
              <a:ext uri="{FF2B5EF4-FFF2-40B4-BE49-F238E27FC236}">
                <a16:creationId xmlns:a16="http://schemas.microsoft.com/office/drawing/2014/main" id="{4AAF0497-7454-4A6B-A331-7DCA01745287}"/>
              </a:ext>
            </a:extLst>
          </p:cNvPr>
          <p:cNvPicPr>
            <a:picLocks noChangeAspect="1"/>
          </p:cNvPicPr>
          <p:nvPr/>
        </p:nvPicPr>
        <p:blipFill rotWithShape="1">
          <a:blip r:embed="rId5">
            <a:extLst>
              <a:ext uri="{28A0092B-C50C-407E-A947-70E740481C1C}">
                <a14:useLocalDpi xmlns:a14="http://schemas.microsoft.com/office/drawing/2010/main" val="0"/>
              </a:ext>
            </a:extLst>
          </a:blip>
          <a:srcRect l="2344" t="6790" b="43812"/>
          <a:stretch/>
        </p:blipFill>
        <p:spPr>
          <a:xfrm>
            <a:off x="979714" y="5402424"/>
            <a:ext cx="5598368" cy="588450"/>
          </a:xfrm>
          <a:prstGeom prst="rect">
            <a:avLst/>
          </a:prstGeom>
        </p:spPr>
      </p:pic>
    </p:spTree>
    <p:extLst>
      <p:ext uri="{BB962C8B-B14F-4D97-AF65-F5344CB8AC3E}">
        <p14:creationId xmlns:p14="http://schemas.microsoft.com/office/powerpoint/2010/main" val="254568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arn(inVertical)">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arn(inVertical)">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barn(inVertical)">
                                      <p:cBhvr>
                                        <p:cTn id="4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108E0D2-189A-425A-94DE-B2AF71EDAA07}"/>
              </a:ext>
            </a:extLst>
          </p:cNvPr>
          <p:cNvSpPr/>
          <p:nvPr/>
        </p:nvSpPr>
        <p:spPr>
          <a:xfrm>
            <a:off x="1" y="0"/>
            <a:ext cx="12192000" cy="769441"/>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DFA67AEC-5288-411C-B551-DE9158A17DDC}"/>
              </a:ext>
            </a:extLst>
          </p:cNvPr>
          <p:cNvSpPr txBox="1"/>
          <p:nvPr/>
        </p:nvSpPr>
        <p:spPr>
          <a:xfrm>
            <a:off x="266130" y="167176"/>
            <a:ext cx="4683760" cy="584775"/>
          </a:xfrm>
          <a:prstGeom prst="rect">
            <a:avLst/>
          </a:prstGeom>
          <a:noFill/>
        </p:spPr>
        <p:txBody>
          <a:bodyPr wrap="square" rtlCol="0">
            <a:spAutoFit/>
          </a:bodyPr>
          <a:lstStyle/>
          <a:p>
            <a:r>
              <a:rPr lang="en-US" altLang="zh-CN" sz="3200" b="1" dirty="0">
                <a:solidFill>
                  <a:schemeClr val="bg1"/>
                </a:solidFill>
              </a:rPr>
              <a:t>PCA</a:t>
            </a:r>
            <a:r>
              <a:rPr lang="zh-CN" altLang="en-US" sz="3200" b="1" dirty="0">
                <a:solidFill>
                  <a:schemeClr val="bg1"/>
                </a:solidFill>
              </a:rPr>
              <a:t>应用</a:t>
            </a:r>
          </a:p>
        </p:txBody>
      </p:sp>
      <p:grpSp>
        <p:nvGrpSpPr>
          <p:cNvPr id="5" name="组合 4">
            <a:extLst>
              <a:ext uri="{FF2B5EF4-FFF2-40B4-BE49-F238E27FC236}">
                <a16:creationId xmlns:a16="http://schemas.microsoft.com/office/drawing/2014/main" id="{AFB83306-D4FC-4335-9964-1B1AB5B4ABA1}"/>
              </a:ext>
            </a:extLst>
          </p:cNvPr>
          <p:cNvGrpSpPr/>
          <p:nvPr/>
        </p:nvGrpSpPr>
        <p:grpSpPr>
          <a:xfrm>
            <a:off x="241456" y="867126"/>
            <a:ext cx="971524" cy="496887"/>
            <a:chOff x="310679" y="2287694"/>
            <a:chExt cx="1525588" cy="496887"/>
          </a:xfrm>
          <a:solidFill>
            <a:schemeClr val="accent5">
              <a:lumMod val="60000"/>
              <a:lumOff val="40000"/>
            </a:schemeClr>
          </a:solidFill>
        </p:grpSpPr>
        <p:sp>
          <p:nvSpPr>
            <p:cNvPr id="6" name="任意多边形 51">
              <a:extLst>
                <a:ext uri="{FF2B5EF4-FFF2-40B4-BE49-F238E27FC236}">
                  <a16:creationId xmlns:a16="http://schemas.microsoft.com/office/drawing/2014/main" id="{E64C6BD1-8B1B-41B0-9385-B396E5B0BBB0}"/>
                </a:ext>
              </a:extLst>
            </p:cNvPr>
            <p:cNvSpPr>
              <a:spLocks noChangeArrowheads="1"/>
            </p:cNvSpPr>
            <p:nvPr/>
          </p:nvSpPr>
          <p:spPr bwMode="auto">
            <a:xfrm>
              <a:off x="310679" y="2287694"/>
              <a:ext cx="1525588" cy="496887"/>
            </a:xfrm>
            <a:custGeom>
              <a:avLst/>
              <a:gdLst>
                <a:gd name="T0" fmla="*/ 1174187 w 1526224"/>
                <a:gd name="T1" fmla="*/ 0 h 678544"/>
                <a:gd name="T2" fmla="*/ 1524317 w 1526224"/>
                <a:gd name="T3" fmla="*/ 133226 h 678544"/>
                <a:gd name="T4" fmla="*/ 1174187 w 1526224"/>
                <a:gd name="T5" fmla="*/ 266450 h 678544"/>
                <a:gd name="T6" fmla="*/ 0 w 1526224"/>
                <a:gd name="T7" fmla="*/ 266450 h 678544"/>
                <a:gd name="T8" fmla="*/ 0 w 1526224"/>
                <a:gd name="T9" fmla="*/ 1 h 678544"/>
                <a:gd name="T10" fmla="*/ 1174177 w 1526224"/>
                <a:gd name="T11" fmla="*/ 1 h 678544"/>
                <a:gd name="T12" fmla="*/ 0 60000 65536"/>
                <a:gd name="T13" fmla="*/ 0 60000 65536"/>
                <a:gd name="T14" fmla="*/ 0 60000 65536"/>
                <a:gd name="T15" fmla="*/ 0 60000 65536"/>
                <a:gd name="T16" fmla="*/ 0 60000 65536"/>
                <a:gd name="T17" fmla="*/ 0 60000 65536"/>
                <a:gd name="T18" fmla="*/ 0 w 1526224"/>
                <a:gd name="T19" fmla="*/ 0 h 678544"/>
                <a:gd name="T20" fmla="*/ 1526224 w 1526224"/>
                <a:gd name="T21" fmla="*/ 678544 h 678544"/>
              </a:gdLst>
              <a:ahLst/>
              <a:cxnLst>
                <a:cxn ang="T12">
                  <a:pos x="T0" y="T1"/>
                </a:cxn>
                <a:cxn ang="T13">
                  <a:pos x="T2" y="T3"/>
                </a:cxn>
                <a:cxn ang="T14">
                  <a:pos x="T4" y="T5"/>
                </a:cxn>
                <a:cxn ang="T15">
                  <a:pos x="T6" y="T7"/>
                </a:cxn>
                <a:cxn ang="T16">
                  <a:pos x="T8" y="T9"/>
                </a:cxn>
                <a:cxn ang="T17">
                  <a:pos x="T10" y="T11"/>
                </a:cxn>
              </a:cxnLst>
              <a:rect l="T18" t="T19" r="T20" b="T21"/>
              <a:pathLst>
                <a:path w="1526224" h="678544">
                  <a:moveTo>
                    <a:pt x="1175657" y="0"/>
                  </a:moveTo>
                  <a:cubicBezTo>
                    <a:pt x="1369270" y="0"/>
                    <a:pt x="1526224" y="151897"/>
                    <a:pt x="1526224" y="339272"/>
                  </a:cubicBezTo>
                  <a:cubicBezTo>
                    <a:pt x="1526224" y="526647"/>
                    <a:pt x="1369270" y="678544"/>
                    <a:pt x="1175657" y="678544"/>
                  </a:cubicBezTo>
                  <a:lnTo>
                    <a:pt x="0" y="678544"/>
                  </a:lnTo>
                  <a:lnTo>
                    <a:pt x="0" y="1"/>
                  </a:lnTo>
                  <a:lnTo>
                    <a:pt x="1175647" y="1"/>
                  </a:lnTo>
                  <a:lnTo>
                    <a:pt x="1175657" y="0"/>
                  </a:lnTo>
                  <a:close/>
                </a:path>
              </a:pathLst>
            </a:custGeom>
            <a:grpFill/>
            <a:ln>
              <a:noFill/>
            </a:ln>
          </p:spPr>
          <p:txBody>
            <a:bodyPr anchor="ctr"/>
            <a:lstStyle/>
            <a:p>
              <a:endParaRPr lang="zh-CN" altLang="en-US" dirty="0"/>
            </a:p>
          </p:txBody>
        </p:sp>
        <p:sp>
          <p:nvSpPr>
            <p:cNvPr id="7" name="文本框 6">
              <a:extLst>
                <a:ext uri="{FF2B5EF4-FFF2-40B4-BE49-F238E27FC236}">
                  <a16:creationId xmlns:a16="http://schemas.microsoft.com/office/drawing/2014/main" id="{415EBCDC-EC2D-45CC-9F25-E1280FFFA9EE}"/>
                </a:ext>
              </a:extLst>
            </p:cNvPr>
            <p:cNvSpPr txBox="1"/>
            <p:nvPr/>
          </p:nvSpPr>
          <p:spPr>
            <a:xfrm>
              <a:off x="366047" y="2328554"/>
              <a:ext cx="1208903" cy="400110"/>
            </a:xfrm>
            <a:prstGeom prst="rect">
              <a:avLst/>
            </a:prstGeom>
            <a:grpFill/>
          </p:spPr>
          <p:txBody>
            <a:bodyPr wrap="square" rtlCol="0">
              <a:spAutoFit/>
            </a:bodyPr>
            <a:lstStyle/>
            <a:p>
              <a:r>
                <a:rPr lang="zh-CN" altLang="en-US" sz="2000" dirty="0">
                  <a:solidFill>
                    <a:schemeClr val="bg1"/>
                  </a:solidFill>
                </a:rPr>
                <a:t>举例</a:t>
              </a:r>
            </a:p>
          </p:txBody>
        </p:sp>
      </p:grpSp>
      <p:sp>
        <p:nvSpPr>
          <p:cNvPr id="8" name="Rectangle 1">
            <a:extLst>
              <a:ext uri="{FF2B5EF4-FFF2-40B4-BE49-F238E27FC236}">
                <a16:creationId xmlns:a16="http://schemas.microsoft.com/office/drawing/2014/main" id="{286A80A5-A3E0-41EF-907C-4377F1B839B4}"/>
              </a:ext>
            </a:extLst>
          </p:cNvPr>
          <p:cNvSpPr>
            <a:spLocks noChangeArrowheads="1"/>
          </p:cNvSpPr>
          <p:nvPr/>
        </p:nvSpPr>
        <p:spPr bwMode="auto">
          <a:xfrm>
            <a:off x="0" y="-115416"/>
            <a:ext cx="300082"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4B4B4B"/>
                </a:solidFill>
                <a:effectLst/>
                <a:latin typeface="Arial" panose="020B0604020202020204" pitchFamily="34"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4" name="图片 13">
            <a:extLst>
              <a:ext uri="{FF2B5EF4-FFF2-40B4-BE49-F238E27FC236}">
                <a16:creationId xmlns:a16="http://schemas.microsoft.com/office/drawing/2014/main" id="{68D5F923-40C5-4BBC-BABE-A4FCA38638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2927" y="1115569"/>
            <a:ext cx="3444538" cy="2141406"/>
          </a:xfrm>
          <a:prstGeom prst="rect">
            <a:avLst/>
          </a:prstGeom>
        </p:spPr>
      </p:pic>
      <p:pic>
        <p:nvPicPr>
          <p:cNvPr id="19" name="图片 18">
            <a:extLst>
              <a:ext uri="{FF2B5EF4-FFF2-40B4-BE49-F238E27FC236}">
                <a16:creationId xmlns:a16="http://schemas.microsoft.com/office/drawing/2014/main" id="{78DFE1FF-893E-4AF5-9C4F-9D592CBFBF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6219" y="4021217"/>
            <a:ext cx="3048264" cy="2019475"/>
          </a:xfrm>
          <a:prstGeom prst="rect">
            <a:avLst/>
          </a:prstGeom>
        </p:spPr>
      </p:pic>
      <p:pic>
        <p:nvPicPr>
          <p:cNvPr id="13" name="图片 12">
            <a:extLst>
              <a:ext uri="{FF2B5EF4-FFF2-40B4-BE49-F238E27FC236}">
                <a16:creationId xmlns:a16="http://schemas.microsoft.com/office/drawing/2014/main" id="{5F648CCF-F905-4167-B328-97E252BCAA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456" y="1582149"/>
            <a:ext cx="5431898" cy="4540403"/>
          </a:xfrm>
          <a:prstGeom prst="rect">
            <a:avLst/>
          </a:prstGeom>
        </p:spPr>
      </p:pic>
      <p:pic>
        <p:nvPicPr>
          <p:cNvPr id="16" name="图片 15">
            <a:extLst>
              <a:ext uri="{FF2B5EF4-FFF2-40B4-BE49-F238E27FC236}">
                <a16:creationId xmlns:a16="http://schemas.microsoft.com/office/drawing/2014/main" id="{4ED3FDF4-36DB-467B-810F-020A417101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55252" y="6040692"/>
            <a:ext cx="2636748" cy="792549"/>
          </a:xfrm>
          <a:prstGeom prst="rect">
            <a:avLst/>
          </a:prstGeom>
        </p:spPr>
      </p:pic>
    </p:spTree>
    <p:extLst>
      <p:ext uri="{BB962C8B-B14F-4D97-AF65-F5344CB8AC3E}">
        <p14:creationId xmlns:p14="http://schemas.microsoft.com/office/powerpoint/2010/main" val="3927408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barn(inVertical)">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1000"/>
                                        <p:tgtEl>
                                          <p:spTgt spid="19"/>
                                        </p:tgtEl>
                                      </p:cBhvr>
                                    </p:animEffect>
                                    <p:anim calcmode="lin" valueType="num">
                                      <p:cBhvr>
                                        <p:cTn id="20" dur="1000" fill="hold"/>
                                        <p:tgtEl>
                                          <p:spTgt spid="19"/>
                                        </p:tgtEl>
                                        <p:attrNameLst>
                                          <p:attrName>ppt_x</p:attrName>
                                        </p:attrNameLst>
                                      </p:cBhvr>
                                      <p:tavLst>
                                        <p:tav tm="0">
                                          <p:val>
                                            <p:strVal val="#ppt_x"/>
                                          </p:val>
                                        </p:tav>
                                        <p:tav tm="100000">
                                          <p:val>
                                            <p:strVal val="#ppt_x"/>
                                          </p:val>
                                        </p:tav>
                                      </p:tavLst>
                                    </p:anim>
                                    <p:anim calcmode="lin" valueType="num">
                                      <p:cBhvr>
                                        <p:cTn id="2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108E0D2-189A-425A-94DE-B2AF71EDAA07}"/>
              </a:ext>
            </a:extLst>
          </p:cNvPr>
          <p:cNvSpPr/>
          <p:nvPr/>
        </p:nvSpPr>
        <p:spPr>
          <a:xfrm>
            <a:off x="1" y="0"/>
            <a:ext cx="12192000" cy="769441"/>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DFA67AEC-5288-411C-B551-DE9158A17DDC}"/>
              </a:ext>
            </a:extLst>
          </p:cNvPr>
          <p:cNvSpPr txBox="1"/>
          <p:nvPr/>
        </p:nvSpPr>
        <p:spPr>
          <a:xfrm>
            <a:off x="274320" y="153887"/>
            <a:ext cx="4683760" cy="584775"/>
          </a:xfrm>
          <a:prstGeom prst="rect">
            <a:avLst/>
          </a:prstGeom>
          <a:noFill/>
        </p:spPr>
        <p:txBody>
          <a:bodyPr wrap="square" rtlCol="0">
            <a:spAutoFit/>
          </a:bodyPr>
          <a:lstStyle/>
          <a:p>
            <a:r>
              <a:rPr lang="en-US" altLang="zh-CN" sz="3200" b="1" dirty="0">
                <a:solidFill>
                  <a:schemeClr val="bg1"/>
                </a:solidFill>
              </a:rPr>
              <a:t>PCA</a:t>
            </a:r>
            <a:r>
              <a:rPr lang="zh-CN" altLang="en-US" sz="3200" b="1" dirty="0">
                <a:solidFill>
                  <a:schemeClr val="bg1"/>
                </a:solidFill>
              </a:rPr>
              <a:t>应用</a:t>
            </a:r>
          </a:p>
        </p:txBody>
      </p:sp>
      <p:sp>
        <p:nvSpPr>
          <p:cNvPr id="3" name="文本框 2">
            <a:extLst>
              <a:ext uri="{FF2B5EF4-FFF2-40B4-BE49-F238E27FC236}">
                <a16:creationId xmlns:a16="http://schemas.microsoft.com/office/drawing/2014/main" id="{D8DC911F-1027-4E43-A55F-F0E6790EF883}"/>
              </a:ext>
            </a:extLst>
          </p:cNvPr>
          <p:cNvSpPr txBox="1"/>
          <p:nvPr/>
        </p:nvSpPr>
        <p:spPr>
          <a:xfrm>
            <a:off x="819952" y="1419636"/>
            <a:ext cx="8789437" cy="1477328"/>
          </a:xfrm>
          <a:prstGeom prst="rect">
            <a:avLst/>
          </a:prstGeom>
          <a:noFill/>
        </p:spPr>
        <p:txBody>
          <a:bodyPr wrap="square" rtlCol="0">
            <a:spAutoFit/>
          </a:bodyPr>
          <a:lstStyle/>
          <a:p>
            <a:r>
              <a:rPr lang="zh-CN" altLang="en-US" dirty="0"/>
              <a:t>例如对</a:t>
            </a:r>
            <a:r>
              <a:rPr lang="en-US" altLang="zh-CN" b="1" dirty="0"/>
              <a:t>100</a:t>
            </a:r>
            <a:r>
              <a:rPr lang="zh-CN" altLang="en-US" b="1" dirty="0"/>
              <a:t>*</a:t>
            </a:r>
            <a:r>
              <a:rPr lang="en-US" altLang="zh-CN" b="1" dirty="0"/>
              <a:t>100</a:t>
            </a:r>
            <a:r>
              <a:rPr lang="zh-CN" altLang="en-US" dirty="0"/>
              <a:t>的图像利用某种算法进行分类</a:t>
            </a:r>
            <a:endParaRPr lang="en-US" altLang="zh-CN" dirty="0"/>
          </a:p>
          <a:p>
            <a:r>
              <a:rPr lang="zh-CN" altLang="en-US" b="1" dirty="0"/>
              <a:t>数据</a:t>
            </a:r>
            <a:r>
              <a:rPr lang="zh-CN" altLang="en-US" dirty="0"/>
              <a:t>：</a:t>
            </a:r>
            <a:r>
              <a:rPr lang="en-US" altLang="zh-CN" dirty="0"/>
              <a:t>(X</a:t>
            </a:r>
            <a:r>
              <a:rPr lang="en-US" altLang="zh-CN" baseline="30000" dirty="0"/>
              <a:t>(1)</a:t>
            </a:r>
            <a:r>
              <a:rPr lang="en-US" altLang="zh-CN" dirty="0"/>
              <a:t> </a:t>
            </a:r>
            <a:r>
              <a:rPr lang="zh-CN" altLang="zh-CN" dirty="0"/>
              <a:t>，</a:t>
            </a:r>
            <a:r>
              <a:rPr lang="en-US" altLang="zh-CN" dirty="0"/>
              <a:t>y</a:t>
            </a:r>
            <a:r>
              <a:rPr lang="en-US" altLang="zh-CN" baseline="30000" dirty="0"/>
              <a:t>(1)</a:t>
            </a:r>
            <a:r>
              <a:rPr lang="en-US" altLang="zh-CN" dirty="0"/>
              <a:t>)</a:t>
            </a:r>
            <a:r>
              <a:rPr lang="zh-CN" altLang="zh-CN" dirty="0"/>
              <a:t>，</a:t>
            </a:r>
            <a:r>
              <a:rPr lang="en-US" altLang="zh-CN" dirty="0"/>
              <a:t>(X</a:t>
            </a:r>
            <a:r>
              <a:rPr lang="en-US" altLang="zh-CN" baseline="30000" dirty="0"/>
              <a:t>(2)</a:t>
            </a:r>
            <a:r>
              <a:rPr lang="en-US" altLang="zh-CN" dirty="0"/>
              <a:t> </a:t>
            </a:r>
            <a:r>
              <a:rPr lang="zh-CN" altLang="zh-CN" dirty="0"/>
              <a:t>，</a:t>
            </a:r>
            <a:r>
              <a:rPr lang="en-US" altLang="zh-CN" dirty="0"/>
              <a:t>y</a:t>
            </a:r>
            <a:r>
              <a:rPr lang="en-US" altLang="zh-CN" baseline="30000" dirty="0"/>
              <a:t>(2)</a:t>
            </a:r>
            <a:r>
              <a:rPr lang="en-US" altLang="zh-CN" dirty="0"/>
              <a:t> )</a:t>
            </a:r>
            <a:r>
              <a:rPr lang="zh-CN" altLang="zh-CN" dirty="0"/>
              <a:t>，</a:t>
            </a:r>
            <a:r>
              <a:rPr lang="en-US" altLang="zh-CN" dirty="0"/>
              <a:t>(X</a:t>
            </a:r>
            <a:r>
              <a:rPr lang="en-US" altLang="zh-CN" baseline="30000" dirty="0"/>
              <a:t>(3)</a:t>
            </a:r>
            <a:r>
              <a:rPr lang="en-US" altLang="zh-CN" dirty="0"/>
              <a:t> </a:t>
            </a:r>
            <a:r>
              <a:rPr lang="zh-CN" altLang="zh-CN" dirty="0"/>
              <a:t>，</a:t>
            </a:r>
            <a:r>
              <a:rPr lang="en-US" altLang="zh-CN" dirty="0"/>
              <a:t>y</a:t>
            </a:r>
            <a:r>
              <a:rPr lang="en-US" altLang="zh-CN" baseline="30000" dirty="0"/>
              <a:t>(3)</a:t>
            </a:r>
            <a:r>
              <a:rPr lang="en-US" altLang="zh-CN" dirty="0"/>
              <a:t> )……(X</a:t>
            </a:r>
            <a:r>
              <a:rPr lang="en-US" altLang="zh-CN" baseline="30000" dirty="0"/>
              <a:t>(m)</a:t>
            </a:r>
            <a:r>
              <a:rPr lang="en-US" altLang="zh-CN" dirty="0"/>
              <a:t> </a:t>
            </a:r>
            <a:r>
              <a:rPr lang="zh-CN" altLang="zh-CN" dirty="0"/>
              <a:t>，</a:t>
            </a:r>
            <a:r>
              <a:rPr lang="en-US" altLang="zh-CN" dirty="0"/>
              <a:t>y</a:t>
            </a:r>
            <a:r>
              <a:rPr lang="en-US" altLang="zh-CN" baseline="30000" dirty="0"/>
              <a:t>(m)</a:t>
            </a:r>
            <a:r>
              <a:rPr lang="en-US" altLang="zh-CN" dirty="0"/>
              <a:t> )</a:t>
            </a:r>
            <a:endParaRPr lang="zh-CN" altLang="zh-CN" dirty="0"/>
          </a:p>
          <a:p>
            <a:r>
              <a:rPr lang="en-US" altLang="zh-CN" dirty="0"/>
              <a:t>	</a:t>
            </a:r>
            <a:r>
              <a:rPr lang="zh-CN" altLang="en-US" dirty="0"/>
              <a:t>其中，</a:t>
            </a:r>
            <a:r>
              <a:rPr lang="en-US" altLang="zh-CN" dirty="0"/>
              <a:t>x</a:t>
            </a:r>
            <a:r>
              <a:rPr lang="zh-CN" altLang="en-US" dirty="0"/>
              <a:t>为特征数据</a:t>
            </a:r>
            <a:r>
              <a:rPr lang="en-US" altLang="zh-CN" dirty="0"/>
              <a:t>(10000)</a:t>
            </a:r>
            <a:r>
              <a:rPr lang="zh-CN" altLang="en-US" dirty="0"/>
              <a:t>，</a:t>
            </a:r>
            <a:r>
              <a:rPr lang="en-US" altLang="zh-CN" dirty="0"/>
              <a:t>y</a:t>
            </a:r>
            <a:r>
              <a:rPr lang="zh-CN" altLang="en-US" dirty="0"/>
              <a:t>为标签</a:t>
            </a:r>
            <a:endParaRPr lang="en-US" altLang="zh-CN" dirty="0"/>
          </a:p>
          <a:p>
            <a:r>
              <a:rPr lang="en-US" altLang="zh-CN" dirty="0"/>
              <a:t> </a:t>
            </a:r>
          </a:p>
          <a:p>
            <a:endParaRPr lang="zh-CN" altLang="en-US" dirty="0"/>
          </a:p>
        </p:txBody>
      </p:sp>
      <p:sp>
        <p:nvSpPr>
          <p:cNvPr id="5" name="文本框 4">
            <a:extLst>
              <a:ext uri="{FF2B5EF4-FFF2-40B4-BE49-F238E27FC236}">
                <a16:creationId xmlns:a16="http://schemas.microsoft.com/office/drawing/2014/main" id="{AE328111-BDB1-4244-81BE-6C96BC20C687}"/>
              </a:ext>
            </a:extLst>
          </p:cNvPr>
          <p:cNvSpPr txBox="1"/>
          <p:nvPr/>
        </p:nvSpPr>
        <p:spPr>
          <a:xfrm>
            <a:off x="819953" y="3455562"/>
            <a:ext cx="6765835"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得到降维之后的训练数据：</a:t>
            </a:r>
            <a:r>
              <a:rPr lang="en-US" altLang="zh-CN" dirty="0"/>
              <a:t>Z</a:t>
            </a:r>
            <a:r>
              <a:rPr lang="en-US" altLang="zh-CN" baseline="30000" dirty="0"/>
              <a:t>(1)  </a:t>
            </a:r>
            <a:r>
              <a:rPr lang="zh-CN" altLang="zh-CN" dirty="0"/>
              <a:t>，</a:t>
            </a:r>
            <a:r>
              <a:rPr lang="zh-CN" altLang="zh-CN" baseline="30000" dirty="0"/>
              <a:t> </a:t>
            </a:r>
            <a:r>
              <a:rPr lang="en-US" altLang="zh-CN" dirty="0"/>
              <a:t>Z</a:t>
            </a:r>
            <a:r>
              <a:rPr lang="en-US" altLang="zh-CN" baseline="30000" dirty="0"/>
              <a:t>(2)</a:t>
            </a:r>
            <a:r>
              <a:rPr lang="en-US" altLang="zh-CN" dirty="0"/>
              <a:t> </a:t>
            </a:r>
            <a:r>
              <a:rPr lang="zh-CN" altLang="zh-CN" dirty="0"/>
              <a:t>，</a:t>
            </a:r>
            <a:r>
              <a:rPr lang="en-US" altLang="zh-CN" dirty="0"/>
              <a:t>Z</a:t>
            </a:r>
            <a:r>
              <a:rPr lang="en-US" altLang="zh-CN" baseline="30000" dirty="0"/>
              <a:t>(3)</a:t>
            </a:r>
            <a:r>
              <a:rPr lang="en-US" altLang="zh-CN" dirty="0"/>
              <a:t> ……Z</a:t>
            </a:r>
            <a:r>
              <a:rPr lang="en-US" altLang="zh-CN" baseline="30000" dirty="0"/>
              <a:t>(m)</a:t>
            </a:r>
            <a:r>
              <a:rPr lang="en-US" altLang="zh-CN" dirty="0"/>
              <a:t> ----1000</a:t>
            </a:r>
            <a:r>
              <a:rPr lang="zh-CN" altLang="zh-CN" dirty="0"/>
              <a:t>维</a:t>
            </a:r>
          </a:p>
          <a:p>
            <a:endParaRPr lang="zh-CN" altLang="en-US" dirty="0"/>
          </a:p>
        </p:txBody>
      </p:sp>
      <p:sp>
        <p:nvSpPr>
          <p:cNvPr id="6" name="文本框 5">
            <a:extLst>
              <a:ext uri="{FF2B5EF4-FFF2-40B4-BE49-F238E27FC236}">
                <a16:creationId xmlns:a16="http://schemas.microsoft.com/office/drawing/2014/main" id="{7DBBBD5A-7AEB-4E6D-A752-D29257697536}"/>
              </a:ext>
            </a:extLst>
          </p:cNvPr>
          <p:cNvSpPr txBox="1"/>
          <p:nvPr/>
        </p:nvSpPr>
        <p:spPr>
          <a:xfrm>
            <a:off x="819953" y="4354877"/>
            <a:ext cx="8276254"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得到新的训练集：</a:t>
            </a:r>
            <a:r>
              <a:rPr lang="en-US" altLang="zh-CN" dirty="0"/>
              <a:t>(Z</a:t>
            </a:r>
            <a:r>
              <a:rPr lang="en-US" altLang="zh-CN" baseline="30000" dirty="0"/>
              <a:t>(1)</a:t>
            </a:r>
            <a:r>
              <a:rPr lang="en-US" altLang="zh-CN" dirty="0"/>
              <a:t> </a:t>
            </a:r>
            <a:r>
              <a:rPr lang="zh-CN" altLang="zh-CN" dirty="0"/>
              <a:t>，</a:t>
            </a:r>
            <a:r>
              <a:rPr lang="en-US" altLang="zh-CN" dirty="0"/>
              <a:t>y</a:t>
            </a:r>
            <a:r>
              <a:rPr lang="en-US" altLang="zh-CN" baseline="30000" dirty="0"/>
              <a:t>(1)</a:t>
            </a:r>
            <a:r>
              <a:rPr lang="en-US" altLang="zh-CN" dirty="0"/>
              <a:t>)</a:t>
            </a:r>
            <a:r>
              <a:rPr lang="zh-CN" altLang="zh-CN" dirty="0"/>
              <a:t>，</a:t>
            </a:r>
            <a:r>
              <a:rPr lang="en-US" altLang="zh-CN" dirty="0"/>
              <a:t>(Z</a:t>
            </a:r>
            <a:r>
              <a:rPr lang="en-US" altLang="zh-CN" baseline="30000" dirty="0"/>
              <a:t>(2)</a:t>
            </a:r>
            <a:r>
              <a:rPr lang="en-US" altLang="zh-CN" dirty="0"/>
              <a:t> </a:t>
            </a:r>
            <a:r>
              <a:rPr lang="zh-CN" altLang="zh-CN" dirty="0"/>
              <a:t>，</a:t>
            </a:r>
            <a:r>
              <a:rPr lang="en-US" altLang="zh-CN" dirty="0"/>
              <a:t>y</a:t>
            </a:r>
            <a:r>
              <a:rPr lang="en-US" altLang="zh-CN" baseline="30000" dirty="0"/>
              <a:t>(2)</a:t>
            </a:r>
            <a:r>
              <a:rPr lang="en-US" altLang="zh-CN" dirty="0"/>
              <a:t> )</a:t>
            </a:r>
            <a:r>
              <a:rPr lang="zh-CN" altLang="zh-CN" dirty="0"/>
              <a:t>，</a:t>
            </a:r>
            <a:r>
              <a:rPr lang="en-US" altLang="zh-CN" dirty="0"/>
              <a:t>(Z</a:t>
            </a:r>
            <a:r>
              <a:rPr lang="en-US" altLang="zh-CN" baseline="30000" dirty="0"/>
              <a:t>(3)</a:t>
            </a:r>
            <a:r>
              <a:rPr lang="en-US" altLang="zh-CN" dirty="0"/>
              <a:t> </a:t>
            </a:r>
            <a:r>
              <a:rPr lang="zh-CN" altLang="zh-CN" dirty="0"/>
              <a:t>，</a:t>
            </a:r>
            <a:r>
              <a:rPr lang="en-US" altLang="zh-CN" dirty="0"/>
              <a:t>y</a:t>
            </a:r>
            <a:r>
              <a:rPr lang="en-US" altLang="zh-CN" baseline="30000" dirty="0"/>
              <a:t>(3)</a:t>
            </a:r>
            <a:r>
              <a:rPr lang="en-US" altLang="zh-CN" dirty="0"/>
              <a:t> )……(Z</a:t>
            </a:r>
            <a:r>
              <a:rPr lang="en-US" altLang="zh-CN" baseline="30000" dirty="0"/>
              <a:t>(m)</a:t>
            </a:r>
            <a:r>
              <a:rPr lang="en-US" altLang="zh-CN" dirty="0"/>
              <a:t> </a:t>
            </a:r>
            <a:r>
              <a:rPr lang="zh-CN" altLang="zh-CN" dirty="0"/>
              <a:t>，</a:t>
            </a:r>
            <a:r>
              <a:rPr lang="en-US" altLang="zh-CN" dirty="0"/>
              <a:t>y</a:t>
            </a:r>
            <a:r>
              <a:rPr lang="en-US" altLang="zh-CN" baseline="30000" dirty="0"/>
              <a:t>(m)</a:t>
            </a:r>
            <a:r>
              <a:rPr lang="en-US" altLang="zh-CN" dirty="0"/>
              <a:t> )</a:t>
            </a:r>
            <a:endParaRPr lang="zh-CN" altLang="zh-CN" dirty="0"/>
          </a:p>
          <a:p>
            <a:endParaRPr lang="zh-CN" altLang="en-US" dirty="0"/>
          </a:p>
        </p:txBody>
      </p:sp>
      <p:sp>
        <p:nvSpPr>
          <p:cNvPr id="9" name="文本框 8">
            <a:extLst>
              <a:ext uri="{FF2B5EF4-FFF2-40B4-BE49-F238E27FC236}">
                <a16:creationId xmlns:a16="http://schemas.microsoft.com/office/drawing/2014/main" id="{354035B0-C707-46EE-8F49-5F016E3EEE0D}"/>
              </a:ext>
            </a:extLst>
          </p:cNvPr>
          <p:cNvSpPr txBox="1"/>
          <p:nvPr/>
        </p:nvSpPr>
        <p:spPr>
          <a:xfrm>
            <a:off x="722310" y="5559806"/>
            <a:ext cx="7772400"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只能在</a:t>
            </a:r>
            <a:r>
              <a:rPr lang="zh-CN" altLang="en-US" b="1" dirty="0"/>
              <a:t>训练集</a:t>
            </a:r>
            <a:r>
              <a:rPr lang="zh-CN" altLang="en-US" dirty="0"/>
              <a:t>数据上应用</a:t>
            </a:r>
            <a:r>
              <a:rPr lang="en-US" altLang="zh-CN" dirty="0"/>
              <a:t>PCA</a:t>
            </a:r>
            <a:r>
              <a:rPr lang="zh-CN" altLang="en-US" dirty="0"/>
              <a:t>，不能应用在交叉验证数据集和测试集上。</a:t>
            </a:r>
            <a:endParaRPr lang="en-US" altLang="zh-CN" dirty="0"/>
          </a:p>
          <a:p>
            <a:pPr marL="285750" indent="-285750">
              <a:buFont typeface="Arial" panose="020B0604020202020204" pitchFamily="34" charset="0"/>
              <a:buChar char="•"/>
            </a:pPr>
            <a:r>
              <a:rPr lang="zh-CN" altLang="en-US" dirty="0"/>
              <a:t>将</a:t>
            </a:r>
            <a:r>
              <a:rPr lang="en-US" altLang="zh-CN" b="1" dirty="0"/>
              <a:t>X-&gt;Z</a:t>
            </a:r>
            <a:r>
              <a:rPr lang="zh-CN" altLang="en-US" b="1" dirty="0"/>
              <a:t>的映射关系</a:t>
            </a:r>
            <a:r>
              <a:rPr lang="zh-CN" altLang="en-US" dirty="0"/>
              <a:t>用于交叉验证数据集和测试集上</a:t>
            </a:r>
          </a:p>
        </p:txBody>
      </p:sp>
      <p:cxnSp>
        <p:nvCxnSpPr>
          <p:cNvPr id="10" name="直接连接符 9">
            <a:extLst>
              <a:ext uri="{FF2B5EF4-FFF2-40B4-BE49-F238E27FC236}">
                <a16:creationId xmlns:a16="http://schemas.microsoft.com/office/drawing/2014/main" id="{2D5826E5-C2AA-4F86-96DA-1D940AA740B2}"/>
              </a:ext>
            </a:extLst>
          </p:cNvPr>
          <p:cNvCxnSpPr>
            <a:cxnSpLocks/>
          </p:cNvCxnSpPr>
          <p:nvPr/>
        </p:nvCxnSpPr>
        <p:spPr>
          <a:xfrm>
            <a:off x="3685593" y="2826300"/>
            <a:ext cx="3900195" cy="0"/>
          </a:xfrm>
          <a:prstGeom prst="line">
            <a:avLst/>
          </a:prstGeom>
          <a:ln w="25400">
            <a:gradFill flip="none" rotWithShape="1">
              <a:gsLst>
                <a:gs pos="0">
                  <a:srgbClr val="1C625A"/>
                </a:gs>
                <a:gs pos="100000">
                  <a:srgbClr val="6AC399">
                    <a:alpha val="25000"/>
                  </a:srgbClr>
                </a:gs>
              </a:gsLst>
              <a:path path="circle">
                <a:fillToRect l="50000" t="50000" r="50000" b="50000"/>
              </a:path>
              <a:tileRect/>
            </a:gradFill>
          </a:ln>
          <a:effectLst>
            <a:outerShdw blurRad="76200" dist="50800" dir="2700000" algn="tl" rotWithShape="0">
              <a:prstClr val="black">
                <a:alpha val="27000"/>
              </a:prstClr>
            </a:outerShdw>
          </a:effectLst>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46AE512B-4E7F-434B-8F58-1B14FD3059A8}"/>
              </a:ext>
            </a:extLst>
          </p:cNvPr>
          <p:cNvCxnSpPr>
            <a:cxnSpLocks/>
          </p:cNvCxnSpPr>
          <p:nvPr/>
        </p:nvCxnSpPr>
        <p:spPr>
          <a:xfrm>
            <a:off x="3685593" y="3876811"/>
            <a:ext cx="3900195" cy="0"/>
          </a:xfrm>
          <a:prstGeom prst="line">
            <a:avLst/>
          </a:prstGeom>
          <a:ln w="25400">
            <a:gradFill flip="none" rotWithShape="1">
              <a:gsLst>
                <a:gs pos="0">
                  <a:srgbClr val="1C625A"/>
                </a:gs>
                <a:gs pos="100000">
                  <a:srgbClr val="6AC399">
                    <a:alpha val="25000"/>
                  </a:srgbClr>
                </a:gs>
              </a:gsLst>
              <a:path path="circle">
                <a:fillToRect l="50000" t="50000" r="50000" b="50000"/>
              </a:path>
              <a:tileRect/>
            </a:gradFill>
          </a:ln>
          <a:effectLst>
            <a:outerShdw blurRad="76200" dist="50800" dir="2700000" algn="tl" rotWithShape="0">
              <a:prstClr val="black">
                <a:alpha val="27000"/>
              </a:prstClr>
            </a:outerShdw>
          </a:effectLst>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DC15C704-A3FD-4BA8-AF9E-5415E8EF38DB}"/>
              </a:ext>
            </a:extLst>
          </p:cNvPr>
          <p:cNvSpPr txBox="1"/>
          <p:nvPr/>
        </p:nvSpPr>
        <p:spPr>
          <a:xfrm>
            <a:off x="819952" y="2455472"/>
            <a:ext cx="6923315"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 得到无标签的训练数据：  </a:t>
            </a:r>
            <a:r>
              <a:rPr lang="en-US" altLang="zh-CN" dirty="0"/>
              <a:t>X</a:t>
            </a:r>
            <a:r>
              <a:rPr lang="en-US" altLang="zh-CN" baseline="30000" dirty="0"/>
              <a:t>(1)  </a:t>
            </a:r>
            <a:r>
              <a:rPr lang="zh-CN" altLang="zh-CN" dirty="0"/>
              <a:t>，</a:t>
            </a:r>
            <a:r>
              <a:rPr lang="zh-CN" altLang="zh-CN" baseline="30000" dirty="0"/>
              <a:t> </a:t>
            </a:r>
            <a:r>
              <a:rPr lang="en-US" altLang="zh-CN" dirty="0"/>
              <a:t>X</a:t>
            </a:r>
            <a:r>
              <a:rPr lang="en-US" altLang="zh-CN" baseline="30000" dirty="0"/>
              <a:t>(2)</a:t>
            </a:r>
            <a:r>
              <a:rPr lang="en-US" altLang="zh-CN" dirty="0"/>
              <a:t> </a:t>
            </a:r>
            <a:r>
              <a:rPr lang="zh-CN" altLang="zh-CN" dirty="0"/>
              <a:t>，</a:t>
            </a:r>
            <a:r>
              <a:rPr lang="en-US" altLang="zh-CN" dirty="0"/>
              <a:t>X</a:t>
            </a:r>
            <a:r>
              <a:rPr lang="en-US" altLang="zh-CN" baseline="30000" dirty="0"/>
              <a:t>(3)</a:t>
            </a:r>
            <a:r>
              <a:rPr lang="en-US" altLang="zh-CN" dirty="0"/>
              <a:t> ……X</a:t>
            </a:r>
            <a:r>
              <a:rPr lang="en-US" altLang="zh-CN" baseline="30000" dirty="0"/>
              <a:t>(m)</a:t>
            </a:r>
            <a:r>
              <a:rPr lang="en-US" altLang="zh-CN" dirty="0"/>
              <a:t> ----10000</a:t>
            </a:r>
            <a:r>
              <a:rPr lang="zh-CN" altLang="zh-CN" dirty="0"/>
              <a:t>维</a:t>
            </a:r>
            <a:endParaRPr lang="zh-CN" altLang="en-US" dirty="0"/>
          </a:p>
        </p:txBody>
      </p:sp>
      <p:grpSp>
        <p:nvGrpSpPr>
          <p:cNvPr id="14" name="组合 13">
            <a:extLst>
              <a:ext uri="{FF2B5EF4-FFF2-40B4-BE49-F238E27FC236}">
                <a16:creationId xmlns:a16="http://schemas.microsoft.com/office/drawing/2014/main" id="{9797FDA2-95A2-430D-9121-86F449EF94A9}"/>
              </a:ext>
            </a:extLst>
          </p:cNvPr>
          <p:cNvGrpSpPr/>
          <p:nvPr/>
        </p:nvGrpSpPr>
        <p:grpSpPr>
          <a:xfrm>
            <a:off x="241455" y="867126"/>
            <a:ext cx="1156995" cy="496887"/>
            <a:chOff x="310679" y="2287694"/>
            <a:chExt cx="1525588" cy="496887"/>
          </a:xfrm>
          <a:solidFill>
            <a:schemeClr val="accent5">
              <a:lumMod val="60000"/>
              <a:lumOff val="40000"/>
            </a:schemeClr>
          </a:solidFill>
        </p:grpSpPr>
        <p:sp>
          <p:nvSpPr>
            <p:cNvPr id="15" name="任意多边形 51">
              <a:extLst>
                <a:ext uri="{FF2B5EF4-FFF2-40B4-BE49-F238E27FC236}">
                  <a16:creationId xmlns:a16="http://schemas.microsoft.com/office/drawing/2014/main" id="{458B0E33-5059-4EC8-91CE-356EE6262A9B}"/>
                </a:ext>
              </a:extLst>
            </p:cNvPr>
            <p:cNvSpPr>
              <a:spLocks noChangeArrowheads="1"/>
            </p:cNvSpPr>
            <p:nvPr/>
          </p:nvSpPr>
          <p:spPr bwMode="auto">
            <a:xfrm>
              <a:off x="310679" y="2287694"/>
              <a:ext cx="1525588" cy="496887"/>
            </a:xfrm>
            <a:custGeom>
              <a:avLst/>
              <a:gdLst>
                <a:gd name="T0" fmla="*/ 1174187 w 1526224"/>
                <a:gd name="T1" fmla="*/ 0 h 678544"/>
                <a:gd name="T2" fmla="*/ 1524317 w 1526224"/>
                <a:gd name="T3" fmla="*/ 133226 h 678544"/>
                <a:gd name="T4" fmla="*/ 1174187 w 1526224"/>
                <a:gd name="T5" fmla="*/ 266450 h 678544"/>
                <a:gd name="T6" fmla="*/ 0 w 1526224"/>
                <a:gd name="T7" fmla="*/ 266450 h 678544"/>
                <a:gd name="T8" fmla="*/ 0 w 1526224"/>
                <a:gd name="T9" fmla="*/ 1 h 678544"/>
                <a:gd name="T10" fmla="*/ 1174177 w 1526224"/>
                <a:gd name="T11" fmla="*/ 1 h 678544"/>
                <a:gd name="T12" fmla="*/ 0 60000 65536"/>
                <a:gd name="T13" fmla="*/ 0 60000 65536"/>
                <a:gd name="T14" fmla="*/ 0 60000 65536"/>
                <a:gd name="T15" fmla="*/ 0 60000 65536"/>
                <a:gd name="T16" fmla="*/ 0 60000 65536"/>
                <a:gd name="T17" fmla="*/ 0 60000 65536"/>
                <a:gd name="T18" fmla="*/ 0 w 1526224"/>
                <a:gd name="T19" fmla="*/ 0 h 678544"/>
                <a:gd name="T20" fmla="*/ 1526224 w 1526224"/>
                <a:gd name="T21" fmla="*/ 678544 h 678544"/>
              </a:gdLst>
              <a:ahLst/>
              <a:cxnLst>
                <a:cxn ang="T12">
                  <a:pos x="T0" y="T1"/>
                </a:cxn>
                <a:cxn ang="T13">
                  <a:pos x="T2" y="T3"/>
                </a:cxn>
                <a:cxn ang="T14">
                  <a:pos x="T4" y="T5"/>
                </a:cxn>
                <a:cxn ang="T15">
                  <a:pos x="T6" y="T7"/>
                </a:cxn>
                <a:cxn ang="T16">
                  <a:pos x="T8" y="T9"/>
                </a:cxn>
                <a:cxn ang="T17">
                  <a:pos x="T10" y="T11"/>
                </a:cxn>
              </a:cxnLst>
              <a:rect l="T18" t="T19" r="T20" b="T21"/>
              <a:pathLst>
                <a:path w="1526224" h="678544">
                  <a:moveTo>
                    <a:pt x="1175657" y="0"/>
                  </a:moveTo>
                  <a:cubicBezTo>
                    <a:pt x="1369270" y="0"/>
                    <a:pt x="1526224" y="151897"/>
                    <a:pt x="1526224" y="339272"/>
                  </a:cubicBezTo>
                  <a:cubicBezTo>
                    <a:pt x="1526224" y="526647"/>
                    <a:pt x="1369270" y="678544"/>
                    <a:pt x="1175657" y="678544"/>
                  </a:cubicBezTo>
                  <a:lnTo>
                    <a:pt x="0" y="678544"/>
                  </a:lnTo>
                  <a:lnTo>
                    <a:pt x="0" y="1"/>
                  </a:lnTo>
                  <a:lnTo>
                    <a:pt x="1175647" y="1"/>
                  </a:lnTo>
                  <a:lnTo>
                    <a:pt x="1175657" y="0"/>
                  </a:lnTo>
                  <a:close/>
                </a:path>
              </a:pathLst>
            </a:custGeom>
            <a:grpFill/>
            <a:ln>
              <a:noFill/>
            </a:ln>
          </p:spPr>
          <p:txBody>
            <a:bodyPr anchor="ctr"/>
            <a:lstStyle/>
            <a:p>
              <a:endParaRPr lang="zh-CN" altLang="en-US" dirty="0"/>
            </a:p>
          </p:txBody>
        </p:sp>
        <p:sp>
          <p:nvSpPr>
            <p:cNvPr id="16" name="文本框 15">
              <a:extLst>
                <a:ext uri="{FF2B5EF4-FFF2-40B4-BE49-F238E27FC236}">
                  <a16:creationId xmlns:a16="http://schemas.microsoft.com/office/drawing/2014/main" id="{5318AB9B-355C-42F2-ABB1-59B1255B920C}"/>
                </a:ext>
              </a:extLst>
            </p:cNvPr>
            <p:cNvSpPr txBox="1"/>
            <p:nvPr/>
          </p:nvSpPr>
          <p:spPr>
            <a:xfrm>
              <a:off x="366047" y="2328554"/>
              <a:ext cx="1306609" cy="400110"/>
            </a:xfrm>
            <a:prstGeom prst="rect">
              <a:avLst/>
            </a:prstGeom>
            <a:grpFill/>
          </p:spPr>
          <p:txBody>
            <a:bodyPr wrap="square" rtlCol="0">
              <a:spAutoFit/>
            </a:bodyPr>
            <a:lstStyle/>
            <a:p>
              <a:r>
                <a:rPr lang="zh-CN" altLang="en-US" sz="2000" dirty="0">
                  <a:solidFill>
                    <a:schemeClr val="bg1"/>
                  </a:solidFill>
                </a:rPr>
                <a:t>举例</a:t>
              </a:r>
            </a:p>
          </p:txBody>
        </p:sp>
      </p:grpSp>
      <p:grpSp>
        <p:nvGrpSpPr>
          <p:cNvPr id="17" name="组合 16">
            <a:extLst>
              <a:ext uri="{FF2B5EF4-FFF2-40B4-BE49-F238E27FC236}">
                <a16:creationId xmlns:a16="http://schemas.microsoft.com/office/drawing/2014/main" id="{3E672A94-9E7E-4B9C-B1F0-A0799FB94F74}"/>
              </a:ext>
            </a:extLst>
          </p:cNvPr>
          <p:cNvGrpSpPr/>
          <p:nvPr/>
        </p:nvGrpSpPr>
        <p:grpSpPr>
          <a:xfrm>
            <a:off x="200409" y="4830964"/>
            <a:ext cx="1156995" cy="496887"/>
            <a:chOff x="310679" y="2287694"/>
            <a:chExt cx="1525588" cy="496887"/>
          </a:xfrm>
          <a:solidFill>
            <a:schemeClr val="accent2">
              <a:lumMod val="75000"/>
            </a:schemeClr>
          </a:solidFill>
        </p:grpSpPr>
        <p:sp>
          <p:nvSpPr>
            <p:cNvPr id="18" name="任意多边形 51">
              <a:extLst>
                <a:ext uri="{FF2B5EF4-FFF2-40B4-BE49-F238E27FC236}">
                  <a16:creationId xmlns:a16="http://schemas.microsoft.com/office/drawing/2014/main" id="{F293B204-4523-4D8C-A429-9010462A503F}"/>
                </a:ext>
              </a:extLst>
            </p:cNvPr>
            <p:cNvSpPr>
              <a:spLocks noChangeArrowheads="1"/>
            </p:cNvSpPr>
            <p:nvPr/>
          </p:nvSpPr>
          <p:spPr bwMode="auto">
            <a:xfrm>
              <a:off x="310679" y="2287694"/>
              <a:ext cx="1525588" cy="496887"/>
            </a:xfrm>
            <a:custGeom>
              <a:avLst/>
              <a:gdLst>
                <a:gd name="T0" fmla="*/ 1174187 w 1526224"/>
                <a:gd name="T1" fmla="*/ 0 h 678544"/>
                <a:gd name="T2" fmla="*/ 1524317 w 1526224"/>
                <a:gd name="T3" fmla="*/ 133226 h 678544"/>
                <a:gd name="T4" fmla="*/ 1174187 w 1526224"/>
                <a:gd name="T5" fmla="*/ 266450 h 678544"/>
                <a:gd name="T6" fmla="*/ 0 w 1526224"/>
                <a:gd name="T7" fmla="*/ 266450 h 678544"/>
                <a:gd name="T8" fmla="*/ 0 w 1526224"/>
                <a:gd name="T9" fmla="*/ 1 h 678544"/>
                <a:gd name="T10" fmla="*/ 1174177 w 1526224"/>
                <a:gd name="T11" fmla="*/ 1 h 678544"/>
                <a:gd name="T12" fmla="*/ 0 60000 65536"/>
                <a:gd name="T13" fmla="*/ 0 60000 65536"/>
                <a:gd name="T14" fmla="*/ 0 60000 65536"/>
                <a:gd name="T15" fmla="*/ 0 60000 65536"/>
                <a:gd name="T16" fmla="*/ 0 60000 65536"/>
                <a:gd name="T17" fmla="*/ 0 60000 65536"/>
                <a:gd name="T18" fmla="*/ 0 w 1526224"/>
                <a:gd name="T19" fmla="*/ 0 h 678544"/>
                <a:gd name="T20" fmla="*/ 1526224 w 1526224"/>
                <a:gd name="T21" fmla="*/ 678544 h 678544"/>
              </a:gdLst>
              <a:ahLst/>
              <a:cxnLst>
                <a:cxn ang="T12">
                  <a:pos x="T0" y="T1"/>
                </a:cxn>
                <a:cxn ang="T13">
                  <a:pos x="T2" y="T3"/>
                </a:cxn>
                <a:cxn ang="T14">
                  <a:pos x="T4" y="T5"/>
                </a:cxn>
                <a:cxn ang="T15">
                  <a:pos x="T6" y="T7"/>
                </a:cxn>
                <a:cxn ang="T16">
                  <a:pos x="T8" y="T9"/>
                </a:cxn>
                <a:cxn ang="T17">
                  <a:pos x="T10" y="T11"/>
                </a:cxn>
              </a:cxnLst>
              <a:rect l="T18" t="T19" r="T20" b="T21"/>
              <a:pathLst>
                <a:path w="1526224" h="678544">
                  <a:moveTo>
                    <a:pt x="1175657" y="0"/>
                  </a:moveTo>
                  <a:cubicBezTo>
                    <a:pt x="1369270" y="0"/>
                    <a:pt x="1526224" y="151897"/>
                    <a:pt x="1526224" y="339272"/>
                  </a:cubicBezTo>
                  <a:cubicBezTo>
                    <a:pt x="1526224" y="526647"/>
                    <a:pt x="1369270" y="678544"/>
                    <a:pt x="1175657" y="678544"/>
                  </a:cubicBezTo>
                  <a:lnTo>
                    <a:pt x="0" y="678544"/>
                  </a:lnTo>
                  <a:lnTo>
                    <a:pt x="0" y="1"/>
                  </a:lnTo>
                  <a:lnTo>
                    <a:pt x="1175647" y="1"/>
                  </a:lnTo>
                  <a:lnTo>
                    <a:pt x="1175657" y="0"/>
                  </a:lnTo>
                  <a:close/>
                </a:path>
              </a:pathLst>
            </a:custGeom>
            <a:grpFill/>
            <a:ln>
              <a:noFill/>
            </a:ln>
          </p:spPr>
          <p:txBody>
            <a:bodyPr anchor="ctr"/>
            <a:lstStyle/>
            <a:p>
              <a:endParaRPr lang="zh-CN" altLang="en-US" dirty="0"/>
            </a:p>
          </p:txBody>
        </p:sp>
        <p:sp>
          <p:nvSpPr>
            <p:cNvPr id="19" name="文本框 18">
              <a:extLst>
                <a:ext uri="{FF2B5EF4-FFF2-40B4-BE49-F238E27FC236}">
                  <a16:creationId xmlns:a16="http://schemas.microsoft.com/office/drawing/2014/main" id="{E84B9392-C938-45A2-A85E-3EBEC9C8BC81}"/>
                </a:ext>
              </a:extLst>
            </p:cNvPr>
            <p:cNvSpPr txBox="1"/>
            <p:nvPr/>
          </p:nvSpPr>
          <p:spPr>
            <a:xfrm>
              <a:off x="366047" y="2328554"/>
              <a:ext cx="1306609" cy="400110"/>
            </a:xfrm>
            <a:prstGeom prst="rect">
              <a:avLst/>
            </a:prstGeom>
            <a:grpFill/>
          </p:spPr>
          <p:txBody>
            <a:bodyPr wrap="square" rtlCol="0">
              <a:spAutoFit/>
            </a:bodyPr>
            <a:lstStyle/>
            <a:p>
              <a:r>
                <a:rPr lang="zh-CN" altLang="en-US" sz="2000" dirty="0">
                  <a:solidFill>
                    <a:schemeClr val="bg1"/>
                  </a:solidFill>
                </a:rPr>
                <a:t>注意</a:t>
              </a:r>
            </a:p>
          </p:txBody>
        </p:sp>
      </p:grpSp>
      <p:sp>
        <p:nvSpPr>
          <p:cNvPr id="20" name="箭头: 下 19">
            <a:extLst>
              <a:ext uri="{FF2B5EF4-FFF2-40B4-BE49-F238E27FC236}">
                <a16:creationId xmlns:a16="http://schemas.microsoft.com/office/drawing/2014/main" id="{105F259E-FF6B-411E-ABB7-B8191E5CD574}"/>
              </a:ext>
            </a:extLst>
          </p:cNvPr>
          <p:cNvSpPr/>
          <p:nvPr/>
        </p:nvSpPr>
        <p:spPr>
          <a:xfrm>
            <a:off x="2799184" y="2937638"/>
            <a:ext cx="261257" cy="555497"/>
          </a:xfrm>
          <a:prstGeom prst="down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1" name="箭头: 下 20">
            <a:extLst>
              <a:ext uri="{FF2B5EF4-FFF2-40B4-BE49-F238E27FC236}">
                <a16:creationId xmlns:a16="http://schemas.microsoft.com/office/drawing/2014/main" id="{F8FDBD1D-3B52-4BEE-AAEF-D2E78A6C5672}"/>
              </a:ext>
            </a:extLst>
          </p:cNvPr>
          <p:cNvSpPr/>
          <p:nvPr/>
        </p:nvSpPr>
        <p:spPr>
          <a:xfrm>
            <a:off x="2799183" y="3876811"/>
            <a:ext cx="261257" cy="555497"/>
          </a:xfrm>
          <a:prstGeom prst="down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11836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inVertical)">
                                      <p:cBhvr>
                                        <p:cTn id="32" dur="500"/>
                                        <p:tgtEl>
                                          <p:spTgt spid="12"/>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barn(inVertical)">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barn(inVertical)">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1000"/>
                                        <p:tgtEl>
                                          <p:spTgt spid="17"/>
                                        </p:tgtEl>
                                      </p:cBhvr>
                                    </p:animEffect>
                                    <p:anim calcmode="lin" valueType="num">
                                      <p:cBhvr>
                                        <p:cTn id="51" dur="1000" fill="hold"/>
                                        <p:tgtEl>
                                          <p:spTgt spid="17"/>
                                        </p:tgtEl>
                                        <p:attrNameLst>
                                          <p:attrName>ppt_x</p:attrName>
                                        </p:attrNameLst>
                                      </p:cBhvr>
                                      <p:tavLst>
                                        <p:tav tm="0">
                                          <p:val>
                                            <p:strVal val="#ppt_x"/>
                                          </p:val>
                                        </p:tav>
                                        <p:tav tm="100000">
                                          <p:val>
                                            <p:strVal val="#ppt_x"/>
                                          </p:val>
                                        </p:tav>
                                      </p:tavLst>
                                    </p:anim>
                                    <p:anim calcmode="lin" valueType="num">
                                      <p:cBhvr>
                                        <p:cTn id="5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barn(inVertical)">
                                      <p:cBhvr>
                                        <p:cTn id="5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9" grpId="0"/>
      <p:bldP spid="13" grpId="0"/>
      <p:bldP spid="20" grpId="0" animBg="1"/>
      <p:bldP spid="2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rotWithShape="1">
          <a:blip r:embed="rId3">
            <a:extLst>
              <a:ext uri="{28A0092B-C50C-407E-A947-70E740481C1C}">
                <a14:useLocalDpi xmlns:a14="http://schemas.microsoft.com/office/drawing/2010/main" val="0"/>
              </a:ext>
            </a:extLst>
          </a:blip>
          <a:srcRect t="15804"/>
          <a:stretch/>
        </p:blipFill>
        <p:spPr>
          <a:xfrm>
            <a:off x="0" y="14514"/>
            <a:ext cx="12192000" cy="6843486"/>
          </a:xfrm>
          <a:prstGeom prst="rect">
            <a:avLst/>
          </a:prstGeom>
        </p:spPr>
      </p:pic>
      <p:sp>
        <p:nvSpPr>
          <p:cNvPr id="29" name="矩形 28"/>
          <p:cNvSpPr/>
          <p:nvPr/>
        </p:nvSpPr>
        <p:spPr>
          <a:xfrm>
            <a:off x="1" y="0"/>
            <a:ext cx="12192000" cy="6858000"/>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grpSp>
        <p:nvGrpSpPr>
          <p:cNvPr id="35" name="组合 34"/>
          <p:cNvGrpSpPr/>
          <p:nvPr/>
        </p:nvGrpSpPr>
        <p:grpSpPr>
          <a:xfrm>
            <a:off x="2435924" y="2570284"/>
            <a:ext cx="6784906" cy="1235760"/>
            <a:chOff x="2387021" y="2714503"/>
            <a:chExt cx="6784906" cy="1235760"/>
          </a:xfrm>
        </p:grpSpPr>
        <p:sp>
          <p:nvSpPr>
            <p:cNvPr id="30" name="圆角矩形 29"/>
            <p:cNvSpPr/>
            <p:nvPr/>
          </p:nvSpPr>
          <p:spPr>
            <a:xfrm>
              <a:off x="2387021" y="2714503"/>
              <a:ext cx="1235760" cy="1235760"/>
            </a:xfrm>
            <a:prstGeom prst="roundRect">
              <a:avLst>
                <a:gd name="adj" fmla="val 21355"/>
              </a:avLst>
            </a:prstGeom>
            <a:solidFill>
              <a:schemeClr val="bg1"/>
            </a:solidFill>
            <a:ln>
              <a:noFill/>
            </a:ln>
            <a:effectLst>
              <a:outerShdw blurRad="889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31" name="Freeform 245"/>
            <p:cNvSpPr>
              <a:spLocks/>
            </p:cNvSpPr>
            <p:nvPr/>
          </p:nvSpPr>
          <p:spPr bwMode="auto">
            <a:xfrm>
              <a:off x="2609737" y="2985878"/>
              <a:ext cx="693010" cy="693010"/>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gradFill>
              <a:gsLst>
                <a:gs pos="0">
                  <a:srgbClr val="3E7886"/>
                </a:gs>
                <a:gs pos="100000">
                  <a:srgbClr val="284D56"/>
                </a:gs>
              </a:gsLst>
              <a:lin ang="10800000" scaled="0"/>
            </a:gradFill>
            <a:ln w="9525">
              <a:noFill/>
              <a:round/>
              <a:headEnd/>
              <a:tailEnd/>
            </a:ln>
          </p:spPr>
          <p:txBody>
            <a:bodyPr vert="horz" wrap="square" lIns="91440" tIns="45720" rIns="91440" bIns="45720" numCol="1" anchor="t" anchorCtr="0" compatLnSpc="1">
              <a:prstTxWarp prst="textNoShape">
                <a:avLst/>
              </a:prstTxWarp>
            </a:bodyPr>
            <a:lstStyle/>
            <a:p>
              <a:pPr algn="ctr"/>
              <a:endParaRPr lang="en-US"/>
            </a:p>
          </p:txBody>
        </p:sp>
        <p:sp>
          <p:nvSpPr>
            <p:cNvPr id="32" name="TextBox 64"/>
            <p:cNvSpPr txBox="1"/>
            <p:nvPr/>
          </p:nvSpPr>
          <p:spPr>
            <a:xfrm>
              <a:off x="3868744" y="2947662"/>
              <a:ext cx="5303183" cy="769441"/>
            </a:xfrm>
            <a:prstGeom prst="rect">
              <a:avLst/>
            </a:prstGeom>
            <a:noFill/>
          </p:spPr>
          <p:txBody>
            <a:bodyPr wrap="none" rtlCol="0">
              <a:spAutoFit/>
            </a:bodyPr>
            <a:lstStyle/>
            <a:p>
              <a:pPr algn="ctr"/>
              <a:r>
                <a:rPr lang="en-US" altLang="zh-CN" sz="4400" b="1" dirty="0">
                  <a:solidFill>
                    <a:srgbClr val="FFFFFF"/>
                  </a:solidFill>
                  <a:latin typeface="微软雅黑" panose="020B0503020204020204" pitchFamily="34" charset="-122"/>
                  <a:ea typeface="微软雅黑" panose="020B0503020204020204" pitchFamily="34" charset="-122"/>
                </a:rPr>
                <a:t>PART 05   </a:t>
              </a:r>
              <a:r>
                <a:rPr lang="zh-CN" altLang="en-US" sz="4400" b="1" dirty="0">
                  <a:solidFill>
                    <a:srgbClr val="FFFFFF"/>
                  </a:solidFill>
                  <a:latin typeface="微软雅黑" panose="020B0503020204020204" pitchFamily="34" charset="-122"/>
                  <a:ea typeface="微软雅黑" panose="020B0503020204020204" pitchFamily="34" charset="-122"/>
                </a:rPr>
                <a:t>常见误区</a:t>
              </a:r>
            </a:p>
          </p:txBody>
        </p:sp>
      </p:grpSp>
    </p:spTree>
    <p:extLst>
      <p:ext uri="{BB962C8B-B14F-4D97-AF65-F5344CB8AC3E}">
        <p14:creationId xmlns:p14="http://schemas.microsoft.com/office/powerpoint/2010/main" val="32409564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0000">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14:bounceEnd="40000">
                                          <p:cBhvr additive="base">
                                            <p:cTn id="7" dur="500" fill="hold"/>
                                            <p:tgtEl>
                                              <p:spTgt spid="35"/>
                                            </p:tgtEl>
                                            <p:attrNameLst>
                                              <p:attrName>ppt_x</p:attrName>
                                            </p:attrNameLst>
                                          </p:cBhvr>
                                          <p:tavLst>
                                            <p:tav tm="0">
                                              <p:val>
                                                <p:strVal val="0-#ppt_w/2"/>
                                              </p:val>
                                            </p:tav>
                                            <p:tav tm="100000">
                                              <p:val>
                                                <p:strVal val="#ppt_x"/>
                                              </p:val>
                                            </p:tav>
                                          </p:tavLst>
                                        </p:anim>
                                        <p:anim calcmode="lin" valueType="num" p14:bounceEnd="40000">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直接连接符 42"/>
          <p:cNvCxnSpPr>
            <a:cxnSpLocks/>
          </p:cNvCxnSpPr>
          <p:nvPr/>
        </p:nvCxnSpPr>
        <p:spPr>
          <a:xfrm>
            <a:off x="1541783" y="3156925"/>
            <a:ext cx="9692274" cy="0"/>
          </a:xfrm>
          <a:prstGeom prst="line">
            <a:avLst/>
          </a:prstGeom>
          <a:ln w="25400">
            <a:gradFill flip="none" rotWithShape="1">
              <a:gsLst>
                <a:gs pos="0">
                  <a:srgbClr val="1C625A"/>
                </a:gs>
                <a:gs pos="100000">
                  <a:srgbClr val="6AC399">
                    <a:alpha val="25000"/>
                  </a:srgbClr>
                </a:gs>
              </a:gsLst>
              <a:path path="circle">
                <a:fillToRect l="50000" t="50000" r="50000" b="50000"/>
              </a:path>
              <a:tileRect/>
            </a:gradFill>
          </a:ln>
          <a:effectLst>
            <a:outerShdw blurRad="76200" dist="50800" dir="2700000" algn="tl" rotWithShape="0">
              <a:prstClr val="black">
                <a:alpha val="27000"/>
              </a:prstClr>
            </a:outerShdw>
          </a:effectLst>
        </p:spPr>
        <p:style>
          <a:lnRef idx="1">
            <a:schemeClr val="accent1"/>
          </a:lnRef>
          <a:fillRef idx="0">
            <a:schemeClr val="accent1"/>
          </a:fillRef>
          <a:effectRef idx="0">
            <a:schemeClr val="accent1"/>
          </a:effectRef>
          <a:fontRef idx="minor">
            <a:schemeClr val="tx1"/>
          </a:fontRef>
        </p:style>
      </p:cxnSp>
      <p:cxnSp>
        <p:nvCxnSpPr>
          <p:cNvPr id="6" name="直接连接符 5"/>
          <p:cNvCxnSpPr>
            <a:cxnSpLocks/>
          </p:cNvCxnSpPr>
          <p:nvPr/>
        </p:nvCxnSpPr>
        <p:spPr>
          <a:xfrm>
            <a:off x="1487520" y="5369936"/>
            <a:ext cx="9951811" cy="0"/>
          </a:xfrm>
          <a:prstGeom prst="line">
            <a:avLst/>
          </a:prstGeom>
          <a:ln w="25400">
            <a:gradFill flip="none" rotWithShape="1">
              <a:gsLst>
                <a:gs pos="0">
                  <a:srgbClr val="1C625A"/>
                </a:gs>
                <a:gs pos="100000">
                  <a:srgbClr val="6AC399">
                    <a:alpha val="25000"/>
                  </a:srgbClr>
                </a:gs>
              </a:gsLst>
              <a:path path="circle">
                <a:fillToRect l="50000" t="50000" r="50000" b="50000"/>
              </a:path>
              <a:tileRect/>
            </a:gradFill>
          </a:ln>
          <a:effectLst>
            <a:outerShdw blurRad="76200" dist="50800" dir="2700000" algn="tl" rotWithShape="0">
              <a:prstClr val="black">
                <a:alpha val="27000"/>
              </a:prstClr>
            </a:outerShdw>
          </a:effectLst>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825540" y="1117863"/>
            <a:ext cx="3803158" cy="765163"/>
            <a:chOff x="3851771" y="1163107"/>
            <a:chExt cx="1402358" cy="1402358"/>
          </a:xfrm>
        </p:grpSpPr>
        <p:grpSp>
          <p:nvGrpSpPr>
            <p:cNvPr id="22" name="组合 21"/>
            <p:cNvGrpSpPr/>
            <p:nvPr/>
          </p:nvGrpSpPr>
          <p:grpSpPr>
            <a:xfrm>
              <a:off x="3851771" y="1163107"/>
              <a:ext cx="1402358" cy="1402358"/>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25" name="椭圆 24"/>
              <p:cNvSpPr/>
              <p:nvPr/>
            </p:nvSpPr>
            <p:spPr>
              <a:xfrm>
                <a:off x="392108"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rial" panose="020B0604020202020204" pitchFamily="34" charset="0"/>
                  <a:ea typeface="微软雅黑" panose="020B0503020204020204" charset="-122"/>
                  <a:sym typeface="Arial" panose="020B0604020202020204" pitchFamily="34" charset="0"/>
                </a:endParaRPr>
              </a:p>
            </p:txBody>
          </p:sp>
        </p:grpSp>
        <p:sp>
          <p:nvSpPr>
            <p:cNvPr id="26" name="TextBox 26"/>
            <p:cNvSpPr txBox="1"/>
            <p:nvPr/>
          </p:nvSpPr>
          <p:spPr>
            <a:xfrm>
              <a:off x="4030123" y="1333409"/>
              <a:ext cx="1186820" cy="841423"/>
            </a:xfrm>
            <a:prstGeom prst="rect">
              <a:avLst/>
            </a:prstGeom>
            <a:noFill/>
          </p:spPr>
          <p:txBody>
            <a:bodyPr wrap="square" rtlCol="0">
              <a:spAutoFit/>
            </a:bodyPr>
            <a:lstStyle/>
            <a:p>
              <a:r>
                <a:rPr lang="zh-CN" altLang="en-US" sz="2400" dirty="0">
                  <a:solidFill>
                    <a:schemeClr val="accent5">
                      <a:lumMod val="60000"/>
                      <a:lumOff val="40000"/>
                    </a:schemeClr>
                  </a:solidFill>
                </a:rPr>
                <a:t>使用</a:t>
              </a:r>
              <a:r>
                <a:rPr lang="en-US" altLang="zh-CN" sz="2400" dirty="0">
                  <a:solidFill>
                    <a:schemeClr val="accent5">
                      <a:lumMod val="60000"/>
                      <a:lumOff val="40000"/>
                    </a:schemeClr>
                  </a:solidFill>
                </a:rPr>
                <a:t>PCA</a:t>
              </a:r>
              <a:r>
                <a:rPr lang="zh-CN" altLang="en-US" sz="2400" dirty="0">
                  <a:solidFill>
                    <a:schemeClr val="accent5">
                      <a:lumMod val="60000"/>
                      <a:lumOff val="40000"/>
                    </a:schemeClr>
                  </a:solidFill>
                </a:rPr>
                <a:t>防止过拟合</a:t>
              </a:r>
              <a:endParaRPr lang="en-US" altLang="zh-CN" sz="2400" dirty="0">
                <a:solidFill>
                  <a:schemeClr val="accent5">
                    <a:lumMod val="60000"/>
                    <a:lumOff val="40000"/>
                  </a:schemeClr>
                </a:solidFill>
              </a:endParaRPr>
            </a:p>
          </p:txBody>
        </p:sp>
      </p:grpSp>
      <p:sp>
        <p:nvSpPr>
          <p:cNvPr id="33" name="矩形 32">
            <a:extLst>
              <a:ext uri="{FF2B5EF4-FFF2-40B4-BE49-F238E27FC236}">
                <a16:creationId xmlns:a16="http://schemas.microsoft.com/office/drawing/2014/main" id="{100885FA-9348-4A55-AB74-00634A61B08F}"/>
              </a:ext>
            </a:extLst>
          </p:cNvPr>
          <p:cNvSpPr/>
          <p:nvPr/>
        </p:nvSpPr>
        <p:spPr>
          <a:xfrm>
            <a:off x="1" y="0"/>
            <a:ext cx="12192000" cy="769441"/>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94275F73-5670-43CD-8B68-C755A21B027D}"/>
              </a:ext>
            </a:extLst>
          </p:cNvPr>
          <p:cNvSpPr txBox="1"/>
          <p:nvPr/>
        </p:nvSpPr>
        <p:spPr>
          <a:xfrm>
            <a:off x="274320" y="153887"/>
            <a:ext cx="4683760" cy="584775"/>
          </a:xfrm>
          <a:prstGeom prst="rect">
            <a:avLst/>
          </a:prstGeom>
          <a:noFill/>
        </p:spPr>
        <p:txBody>
          <a:bodyPr wrap="square" rtlCol="0">
            <a:spAutoFit/>
          </a:bodyPr>
          <a:lstStyle/>
          <a:p>
            <a:r>
              <a:rPr lang="zh-CN" altLang="en-US" sz="3200" b="1" dirty="0">
                <a:solidFill>
                  <a:schemeClr val="bg1"/>
                </a:solidFill>
              </a:rPr>
              <a:t>常见误区</a:t>
            </a:r>
          </a:p>
        </p:txBody>
      </p:sp>
      <p:sp>
        <p:nvSpPr>
          <p:cNvPr id="2" name="矩形 1">
            <a:extLst>
              <a:ext uri="{FF2B5EF4-FFF2-40B4-BE49-F238E27FC236}">
                <a16:creationId xmlns:a16="http://schemas.microsoft.com/office/drawing/2014/main" id="{C6C8CE7A-58B0-4D7A-A804-F7F7AF50F936}"/>
              </a:ext>
            </a:extLst>
          </p:cNvPr>
          <p:cNvSpPr/>
          <p:nvPr/>
        </p:nvSpPr>
        <p:spPr>
          <a:xfrm>
            <a:off x="1420484" y="2092917"/>
            <a:ext cx="9888217" cy="923330"/>
          </a:xfrm>
          <a:prstGeom prst="rect">
            <a:avLst/>
          </a:prstGeom>
        </p:spPr>
        <p:txBody>
          <a:bodyPr wrap="square">
            <a:spAutoFit/>
          </a:bodyPr>
          <a:lstStyle/>
          <a:p>
            <a:pPr marL="285750" indent="-285750">
              <a:buFont typeface="Arial" panose="020B0604020202020204" pitchFamily="34" charset="0"/>
              <a:buChar char="•"/>
            </a:pPr>
            <a:r>
              <a:rPr lang="en-US" altLang="zh-CN" dirty="0"/>
              <a:t> PCA</a:t>
            </a:r>
            <a:r>
              <a:rPr lang="zh-CN" altLang="en-US" dirty="0"/>
              <a:t>可能在防止过拟合方面产生比较好的效果，但是此方式不好。一般使用正则化防止过拟合。</a:t>
            </a:r>
            <a:endParaRPr lang="en-US" altLang="zh-CN" dirty="0"/>
          </a:p>
          <a:p>
            <a:pPr marL="285750" indent="-285750">
              <a:buFont typeface="Arial" panose="020B0604020202020204" pitchFamily="34" charset="0"/>
              <a:buChar char="•"/>
            </a:pPr>
            <a:r>
              <a:rPr lang="en-US" altLang="zh-CN" dirty="0"/>
              <a:t> </a:t>
            </a:r>
            <a:r>
              <a:rPr lang="zh-CN" altLang="en-US" dirty="0"/>
              <a:t>因为</a:t>
            </a:r>
            <a:r>
              <a:rPr lang="en-US" altLang="zh-CN" dirty="0"/>
              <a:t>PCA</a:t>
            </a:r>
            <a:r>
              <a:rPr lang="zh-CN" altLang="en-US" dirty="0"/>
              <a:t>只是近似地丢弃掉一些特征，它并不考虑任何和结果变量有关的信息，因此可能会丢失非常重要的特征。</a:t>
            </a:r>
          </a:p>
        </p:txBody>
      </p:sp>
      <p:grpSp>
        <p:nvGrpSpPr>
          <p:cNvPr id="35" name="组合 34">
            <a:extLst>
              <a:ext uri="{FF2B5EF4-FFF2-40B4-BE49-F238E27FC236}">
                <a16:creationId xmlns:a16="http://schemas.microsoft.com/office/drawing/2014/main" id="{DAD3CEC0-4E32-433F-91E6-E26511E12E5F}"/>
              </a:ext>
            </a:extLst>
          </p:cNvPr>
          <p:cNvGrpSpPr/>
          <p:nvPr/>
        </p:nvGrpSpPr>
        <p:grpSpPr>
          <a:xfrm>
            <a:off x="816844" y="3538516"/>
            <a:ext cx="4056874" cy="765163"/>
            <a:chOff x="3851771" y="1163107"/>
            <a:chExt cx="1495912" cy="1402358"/>
          </a:xfrm>
        </p:grpSpPr>
        <p:grpSp>
          <p:nvGrpSpPr>
            <p:cNvPr id="36" name="组合 35">
              <a:extLst>
                <a:ext uri="{FF2B5EF4-FFF2-40B4-BE49-F238E27FC236}">
                  <a16:creationId xmlns:a16="http://schemas.microsoft.com/office/drawing/2014/main" id="{5F6F1114-7CF7-4C75-9BD4-B1A1E18801B5}"/>
                </a:ext>
              </a:extLst>
            </p:cNvPr>
            <p:cNvGrpSpPr/>
            <p:nvPr/>
          </p:nvGrpSpPr>
          <p:grpSpPr>
            <a:xfrm>
              <a:off x="3851771" y="1163107"/>
              <a:ext cx="1402358" cy="1402358"/>
              <a:chOff x="304800" y="673100"/>
              <a:chExt cx="4000500" cy="4000500"/>
            </a:xfrm>
            <a:effectLst>
              <a:outerShdw blurRad="444500" dist="254000" dir="8100000" algn="tr" rotWithShape="0">
                <a:prstClr val="black">
                  <a:alpha val="50000"/>
                </a:prstClr>
              </a:outerShdw>
            </a:effectLst>
          </p:grpSpPr>
          <p:sp>
            <p:nvSpPr>
              <p:cNvPr id="38" name="同心圆 23">
                <a:extLst>
                  <a:ext uri="{FF2B5EF4-FFF2-40B4-BE49-F238E27FC236}">
                    <a16:creationId xmlns:a16="http://schemas.microsoft.com/office/drawing/2014/main" id="{3FF3CA89-0F04-4216-8551-2734004D00DE}"/>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39" name="椭圆 38">
                <a:extLst>
                  <a:ext uri="{FF2B5EF4-FFF2-40B4-BE49-F238E27FC236}">
                    <a16:creationId xmlns:a16="http://schemas.microsoft.com/office/drawing/2014/main" id="{6BE3A1D8-5C32-4277-B8EF-BF80A8355DA4}"/>
                  </a:ext>
                </a:extLst>
              </p:cNvPr>
              <p:cNvSpPr/>
              <p:nvPr/>
            </p:nvSpPr>
            <p:spPr>
              <a:xfrm>
                <a:off x="392108"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Arial" panose="020B0604020202020204" pitchFamily="34" charset="0"/>
                  <a:ea typeface="微软雅黑" panose="020B0503020204020204" charset="-122"/>
                  <a:sym typeface="Arial" panose="020B0604020202020204" pitchFamily="34" charset="0"/>
                </a:endParaRPr>
              </a:p>
            </p:txBody>
          </p:sp>
        </p:grpSp>
        <p:sp>
          <p:nvSpPr>
            <p:cNvPr id="37" name="TextBox 26">
              <a:extLst>
                <a:ext uri="{FF2B5EF4-FFF2-40B4-BE49-F238E27FC236}">
                  <a16:creationId xmlns:a16="http://schemas.microsoft.com/office/drawing/2014/main" id="{C3699C75-1D7E-48C8-AF8A-C9E76B30BE4D}"/>
                </a:ext>
              </a:extLst>
            </p:cNvPr>
            <p:cNvSpPr txBox="1"/>
            <p:nvPr/>
          </p:nvSpPr>
          <p:spPr>
            <a:xfrm>
              <a:off x="4160863" y="1503364"/>
              <a:ext cx="1186820" cy="846120"/>
            </a:xfrm>
            <a:prstGeom prst="rect">
              <a:avLst/>
            </a:prstGeom>
            <a:noFill/>
          </p:spPr>
          <p:txBody>
            <a:bodyPr wrap="square" rtlCol="0">
              <a:spAutoFit/>
            </a:bodyPr>
            <a:lstStyle/>
            <a:p>
              <a:r>
                <a:rPr lang="zh-CN" altLang="en-US" sz="2400" dirty="0">
                  <a:solidFill>
                    <a:schemeClr val="accent5">
                      <a:lumMod val="60000"/>
                      <a:lumOff val="40000"/>
                    </a:schemeClr>
                  </a:solidFill>
                </a:rPr>
                <a:t>默认使用</a:t>
              </a:r>
              <a:r>
                <a:rPr lang="en-US" altLang="zh-CN" sz="2400" dirty="0">
                  <a:solidFill>
                    <a:schemeClr val="accent5">
                      <a:lumMod val="60000"/>
                      <a:lumOff val="40000"/>
                    </a:schemeClr>
                  </a:solidFill>
                </a:rPr>
                <a:t>PCA</a:t>
              </a:r>
            </a:p>
          </p:txBody>
        </p:sp>
      </p:grpSp>
      <p:sp>
        <p:nvSpPr>
          <p:cNvPr id="18" name="矩形 17">
            <a:extLst>
              <a:ext uri="{FF2B5EF4-FFF2-40B4-BE49-F238E27FC236}">
                <a16:creationId xmlns:a16="http://schemas.microsoft.com/office/drawing/2014/main" id="{26DAD1DC-D112-4EBA-BC24-6B663BD6C28D}"/>
              </a:ext>
            </a:extLst>
          </p:cNvPr>
          <p:cNvSpPr/>
          <p:nvPr/>
        </p:nvSpPr>
        <p:spPr>
          <a:xfrm>
            <a:off x="1420484" y="4543313"/>
            <a:ext cx="10120140" cy="646331"/>
          </a:xfrm>
          <a:prstGeom prst="rect">
            <a:avLst/>
          </a:prstGeom>
        </p:spPr>
        <p:txBody>
          <a:bodyPr wrap="square">
            <a:spAutoFit/>
          </a:bodyPr>
          <a:lstStyle/>
          <a:p>
            <a:r>
              <a:rPr lang="en-US" altLang="zh-CN" dirty="0"/>
              <a:t>	</a:t>
            </a:r>
            <a:r>
              <a:rPr lang="zh-CN" altLang="en-US" dirty="0"/>
              <a:t>默认地将主要成分分析作为学习过程中的一部分，这虽然很多时候有效果，最好还是从所有原始特征开始，只在有必要的时候（算法运行太慢或者占用太多内存）才考虑采用主要成分分析。 </a:t>
            </a:r>
          </a:p>
        </p:txBody>
      </p:sp>
    </p:spTree>
    <p:extLst>
      <p:ext uri="{BB962C8B-B14F-4D97-AF65-F5344CB8AC3E}">
        <p14:creationId xmlns:p14="http://schemas.microsoft.com/office/powerpoint/2010/main" val="4249387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barn(inVertical)">
                                      <p:cBhvr>
                                        <p:cTn id="12" dur="500"/>
                                        <p:tgtEl>
                                          <p:spTgt spid="43"/>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inVertic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down)">
                                      <p:cBhvr>
                                        <p:cTn id="20" dur="500"/>
                                        <p:tgtEl>
                                          <p:spTgt spid="35"/>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arn(inVertical)">
                                      <p:cBhvr>
                                        <p:cTn id="25" dur="500"/>
                                        <p:tgtEl>
                                          <p:spTgt spid="6"/>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arn(inVertical)">
                                      <p:cBhvr>
                                        <p:cTn id="2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rotWithShape="1">
          <a:blip r:embed="rId3">
            <a:extLst>
              <a:ext uri="{28A0092B-C50C-407E-A947-70E740481C1C}">
                <a14:useLocalDpi xmlns:a14="http://schemas.microsoft.com/office/drawing/2010/main" val="0"/>
              </a:ext>
            </a:extLst>
          </a:blip>
          <a:srcRect t="15804"/>
          <a:stretch/>
        </p:blipFill>
        <p:spPr>
          <a:xfrm>
            <a:off x="0" y="14514"/>
            <a:ext cx="12192000" cy="6843486"/>
          </a:xfrm>
          <a:prstGeom prst="rect">
            <a:avLst/>
          </a:prstGeom>
        </p:spPr>
      </p:pic>
      <p:sp>
        <p:nvSpPr>
          <p:cNvPr id="29" name="矩形 28"/>
          <p:cNvSpPr/>
          <p:nvPr/>
        </p:nvSpPr>
        <p:spPr>
          <a:xfrm>
            <a:off x="1" y="0"/>
            <a:ext cx="12192000" cy="6858000"/>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grpSp>
        <p:nvGrpSpPr>
          <p:cNvPr id="35" name="组合 34"/>
          <p:cNvGrpSpPr/>
          <p:nvPr/>
        </p:nvGrpSpPr>
        <p:grpSpPr>
          <a:xfrm>
            <a:off x="2435924" y="2570284"/>
            <a:ext cx="7667457" cy="1235760"/>
            <a:chOff x="2387021" y="2714503"/>
            <a:chExt cx="7667457" cy="1235760"/>
          </a:xfrm>
        </p:grpSpPr>
        <p:sp>
          <p:nvSpPr>
            <p:cNvPr id="30" name="圆角矩形 29"/>
            <p:cNvSpPr/>
            <p:nvPr/>
          </p:nvSpPr>
          <p:spPr>
            <a:xfrm>
              <a:off x="2387021" y="2714503"/>
              <a:ext cx="1235760" cy="1235760"/>
            </a:xfrm>
            <a:prstGeom prst="roundRect">
              <a:avLst>
                <a:gd name="adj" fmla="val 21355"/>
              </a:avLst>
            </a:prstGeom>
            <a:solidFill>
              <a:schemeClr val="bg1"/>
            </a:solidFill>
            <a:ln>
              <a:noFill/>
            </a:ln>
            <a:effectLst>
              <a:outerShdw blurRad="889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31" name="Freeform 245"/>
            <p:cNvSpPr>
              <a:spLocks/>
            </p:cNvSpPr>
            <p:nvPr/>
          </p:nvSpPr>
          <p:spPr bwMode="auto">
            <a:xfrm>
              <a:off x="2609737" y="2985878"/>
              <a:ext cx="693010" cy="693010"/>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gradFill>
              <a:gsLst>
                <a:gs pos="0">
                  <a:srgbClr val="3E7886"/>
                </a:gs>
                <a:gs pos="100000">
                  <a:srgbClr val="284D56"/>
                </a:gs>
              </a:gsLst>
              <a:lin ang="10800000" scaled="0"/>
            </a:gradFill>
            <a:ln w="9525">
              <a:noFill/>
              <a:round/>
              <a:headEnd/>
              <a:tailEnd/>
            </a:ln>
          </p:spPr>
          <p:txBody>
            <a:bodyPr vert="horz" wrap="square" lIns="91440" tIns="45720" rIns="91440" bIns="45720" numCol="1" anchor="t" anchorCtr="0" compatLnSpc="1">
              <a:prstTxWarp prst="textNoShape">
                <a:avLst/>
              </a:prstTxWarp>
            </a:bodyPr>
            <a:lstStyle/>
            <a:p>
              <a:pPr algn="ctr"/>
              <a:endParaRPr lang="en-US"/>
            </a:p>
          </p:txBody>
        </p:sp>
        <p:sp>
          <p:nvSpPr>
            <p:cNvPr id="32" name="TextBox 64"/>
            <p:cNvSpPr txBox="1"/>
            <p:nvPr/>
          </p:nvSpPr>
          <p:spPr>
            <a:xfrm>
              <a:off x="3622781" y="2961253"/>
              <a:ext cx="6431697" cy="769441"/>
            </a:xfrm>
            <a:prstGeom prst="rect">
              <a:avLst/>
            </a:prstGeom>
            <a:noFill/>
          </p:spPr>
          <p:txBody>
            <a:bodyPr wrap="none" rtlCol="0">
              <a:spAutoFit/>
            </a:bodyPr>
            <a:lstStyle/>
            <a:p>
              <a:pPr algn="ctr"/>
              <a:r>
                <a:rPr lang="en-US" altLang="zh-CN" sz="4400" b="1" dirty="0">
                  <a:solidFill>
                    <a:srgbClr val="FFFFFF"/>
                  </a:solidFill>
                  <a:latin typeface="微软雅黑" panose="020B0503020204020204" pitchFamily="34" charset="-122"/>
                  <a:ea typeface="微软雅黑" panose="020B0503020204020204" pitchFamily="34" charset="-122"/>
                </a:rPr>
                <a:t>PART 06   </a:t>
              </a:r>
              <a:r>
                <a:rPr lang="zh-CN" altLang="en-US" sz="4400" b="1" dirty="0">
                  <a:solidFill>
                    <a:srgbClr val="FFFFFF"/>
                  </a:solidFill>
                  <a:latin typeface="微软雅黑" panose="020B0503020204020204" pitchFamily="34" charset="-122"/>
                  <a:ea typeface="微软雅黑" panose="020B0503020204020204" pitchFamily="34" charset="-122"/>
                </a:rPr>
                <a:t>其它降维方法</a:t>
              </a:r>
            </a:p>
          </p:txBody>
        </p:sp>
      </p:grpSp>
    </p:spTree>
    <p:extLst>
      <p:ext uri="{BB962C8B-B14F-4D97-AF65-F5344CB8AC3E}">
        <p14:creationId xmlns:p14="http://schemas.microsoft.com/office/powerpoint/2010/main" val="426121108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0000">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14:bounceEnd="40000">
                                          <p:cBhvr additive="base">
                                            <p:cTn id="7" dur="500" fill="hold"/>
                                            <p:tgtEl>
                                              <p:spTgt spid="35"/>
                                            </p:tgtEl>
                                            <p:attrNameLst>
                                              <p:attrName>ppt_x</p:attrName>
                                            </p:attrNameLst>
                                          </p:cBhvr>
                                          <p:tavLst>
                                            <p:tav tm="0">
                                              <p:val>
                                                <p:strVal val="0-#ppt_w/2"/>
                                              </p:val>
                                            </p:tav>
                                            <p:tav tm="100000">
                                              <p:val>
                                                <p:strVal val="#ppt_x"/>
                                              </p:val>
                                            </p:tav>
                                          </p:tavLst>
                                        </p:anim>
                                        <p:anim calcmode="lin" valueType="num" p14:bounceEnd="40000">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108E0D2-189A-425A-94DE-B2AF71EDAA07}"/>
              </a:ext>
            </a:extLst>
          </p:cNvPr>
          <p:cNvSpPr/>
          <p:nvPr/>
        </p:nvSpPr>
        <p:spPr>
          <a:xfrm>
            <a:off x="1" y="0"/>
            <a:ext cx="12192000" cy="769441"/>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DFA67AEC-5288-411C-B551-DE9158A17DDC}"/>
              </a:ext>
            </a:extLst>
          </p:cNvPr>
          <p:cNvSpPr txBox="1"/>
          <p:nvPr/>
        </p:nvSpPr>
        <p:spPr>
          <a:xfrm>
            <a:off x="274320" y="153887"/>
            <a:ext cx="4683760" cy="584775"/>
          </a:xfrm>
          <a:prstGeom prst="rect">
            <a:avLst/>
          </a:prstGeom>
          <a:noFill/>
        </p:spPr>
        <p:txBody>
          <a:bodyPr wrap="square" rtlCol="0">
            <a:spAutoFit/>
          </a:bodyPr>
          <a:lstStyle/>
          <a:p>
            <a:r>
              <a:rPr lang="zh-CN" altLang="en-US" sz="3200" b="1" dirty="0">
                <a:solidFill>
                  <a:schemeClr val="bg1"/>
                </a:solidFill>
              </a:rPr>
              <a:t>其它降维方法</a:t>
            </a:r>
          </a:p>
        </p:txBody>
      </p:sp>
      <p:pic>
        <p:nvPicPr>
          <p:cNvPr id="8" name="图片 7">
            <a:extLst>
              <a:ext uri="{FF2B5EF4-FFF2-40B4-BE49-F238E27FC236}">
                <a16:creationId xmlns:a16="http://schemas.microsoft.com/office/drawing/2014/main" id="{C9904500-D9F6-49EA-B1C5-2953F55BEA7A}"/>
              </a:ext>
            </a:extLst>
          </p:cNvPr>
          <p:cNvPicPr>
            <a:picLocks noChangeAspect="1"/>
          </p:cNvPicPr>
          <p:nvPr/>
        </p:nvPicPr>
        <p:blipFill rotWithShape="1">
          <a:blip r:embed="rId2">
            <a:extLst>
              <a:ext uri="{28A0092B-C50C-407E-A947-70E740481C1C}">
                <a14:useLocalDpi xmlns:a14="http://schemas.microsoft.com/office/drawing/2010/main" val="0"/>
              </a:ext>
            </a:extLst>
          </a:blip>
          <a:srcRect b="12977"/>
          <a:stretch/>
        </p:blipFill>
        <p:spPr>
          <a:xfrm>
            <a:off x="937145" y="1259243"/>
            <a:ext cx="10626970" cy="4749671"/>
          </a:xfrm>
          <a:prstGeom prst="rect">
            <a:avLst/>
          </a:prstGeom>
        </p:spPr>
      </p:pic>
    </p:spTree>
    <p:extLst>
      <p:ext uri="{BB962C8B-B14F-4D97-AF65-F5344CB8AC3E}">
        <p14:creationId xmlns:p14="http://schemas.microsoft.com/office/powerpoint/2010/main" val="4263774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18" name="PA_矩形 17"/>
          <p:cNvSpPr/>
          <p:nvPr>
            <p:custDataLst>
              <p:tags r:id="rId1"/>
            </p:custDataLst>
          </p:nvPr>
        </p:nvSpPr>
        <p:spPr>
          <a:xfrm>
            <a:off x="5880847" y="2609653"/>
            <a:ext cx="5469575" cy="1107996"/>
          </a:xfrm>
          <a:prstGeom prst="rect">
            <a:avLst/>
          </a:prstGeom>
        </p:spPr>
        <p:txBody>
          <a:bodyPr wrap="square">
            <a:spAutoFit/>
          </a:bodyPr>
          <a:lstStyle/>
          <a:p>
            <a:pPr algn="dist">
              <a:spcBef>
                <a:spcPct val="0"/>
              </a:spcBef>
            </a:pPr>
            <a:r>
              <a:rPr lang="en-US" altLang="zh-CN" sz="6600" b="1" dirty="0">
                <a:gradFill>
                  <a:gsLst>
                    <a:gs pos="0">
                      <a:srgbClr val="2D5761"/>
                    </a:gs>
                    <a:gs pos="100000">
                      <a:srgbClr val="3E7886"/>
                    </a:gs>
                  </a:gsLst>
                  <a:lin ang="0" scaled="0"/>
                </a:gradFill>
                <a:latin typeface="微软雅黑" panose="020B0503020204020204" pitchFamily="34" charset="-122"/>
                <a:ea typeface="微软雅黑" panose="020B0503020204020204" pitchFamily="34" charset="-122"/>
              </a:rPr>
              <a:t>END</a:t>
            </a:r>
            <a:endParaRPr lang="zh-CN" altLang="en-US" sz="6600" b="1" dirty="0">
              <a:gradFill>
                <a:gsLst>
                  <a:gs pos="0">
                    <a:srgbClr val="2D5761"/>
                  </a:gs>
                  <a:gs pos="100000">
                    <a:srgbClr val="3E7886"/>
                  </a:gs>
                </a:gsLst>
                <a:lin ang="0" scaled="0"/>
              </a:gradFill>
              <a:latin typeface="微软雅黑" panose="020B0503020204020204" pitchFamily="34" charset="-122"/>
              <a:ea typeface="微软雅黑" panose="020B0503020204020204" pitchFamily="34" charset="-122"/>
            </a:endParaRPr>
          </a:p>
        </p:txBody>
      </p:sp>
      <p:pic>
        <p:nvPicPr>
          <p:cNvPr id="30" name="图片 29"/>
          <p:cNvPicPr>
            <a:picLocks noChangeAspect="1"/>
          </p:cNvPicPr>
          <p:nvPr/>
        </p:nvPicPr>
        <p:blipFill>
          <a:blip r:embed="rId6">
            <a:extLst>
              <a:ext uri="{28A0092B-C50C-407E-A947-70E740481C1C}">
                <a14:useLocalDpi xmlns:a14="http://schemas.microsoft.com/office/drawing/2010/main" val="0"/>
              </a:ext>
            </a:extLst>
          </a:blip>
          <a:srcRect l="373" r="48979"/>
          <a:stretch>
            <a:fillRect/>
          </a:stretch>
        </p:blipFill>
        <p:spPr>
          <a:xfrm>
            <a:off x="1" y="0"/>
            <a:ext cx="5210171" cy="6858000"/>
          </a:xfrm>
          <a:custGeom>
            <a:avLst/>
            <a:gdLst>
              <a:gd name="connsiteX0" fmla="*/ 0 w 5210171"/>
              <a:gd name="connsiteY0" fmla="*/ 0 h 6858000"/>
              <a:gd name="connsiteX1" fmla="*/ 1816096 w 5210171"/>
              <a:gd name="connsiteY1" fmla="*/ 0 h 6858000"/>
              <a:gd name="connsiteX2" fmla="*/ 5210171 w 5210171"/>
              <a:gd name="connsiteY2" fmla="*/ 3429000 h 6858000"/>
              <a:gd name="connsiteX3" fmla="*/ 1816096 w 5210171"/>
              <a:gd name="connsiteY3" fmla="*/ 6857999 h 6858000"/>
              <a:gd name="connsiteX4" fmla="*/ 1816096 w 5210171"/>
              <a:gd name="connsiteY4" fmla="*/ 6858000 h 6858000"/>
              <a:gd name="connsiteX5" fmla="*/ 0 w 521017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10171" h="6858000">
                <a:moveTo>
                  <a:pt x="0" y="0"/>
                </a:moveTo>
                <a:lnTo>
                  <a:pt x="1816096" y="0"/>
                </a:lnTo>
                <a:lnTo>
                  <a:pt x="5210171" y="3429000"/>
                </a:lnTo>
                <a:lnTo>
                  <a:pt x="1816096" y="6857999"/>
                </a:lnTo>
                <a:lnTo>
                  <a:pt x="1816096" y="6858000"/>
                </a:lnTo>
                <a:lnTo>
                  <a:pt x="0" y="6858000"/>
                </a:lnTo>
                <a:close/>
              </a:path>
            </a:pathLst>
          </a:custGeom>
        </p:spPr>
      </p:pic>
      <p:sp>
        <p:nvSpPr>
          <p:cNvPr id="29" name="任意多边形 28"/>
          <p:cNvSpPr>
            <a:spLocks/>
          </p:cNvSpPr>
          <p:nvPr>
            <p:custDataLst>
              <p:tags r:id="rId2"/>
            </p:custDataLst>
          </p:nvPr>
        </p:nvSpPr>
        <p:spPr>
          <a:xfrm>
            <a:off x="0" y="0"/>
            <a:ext cx="5210171" cy="6858000"/>
          </a:xfrm>
          <a:custGeom>
            <a:avLst/>
            <a:gdLst>
              <a:gd name="connsiteX0" fmla="*/ 0 w 5210171"/>
              <a:gd name="connsiteY0" fmla="*/ 0 h 6858000"/>
              <a:gd name="connsiteX1" fmla="*/ 1816096 w 5210171"/>
              <a:gd name="connsiteY1" fmla="*/ 0 h 6858000"/>
              <a:gd name="connsiteX2" fmla="*/ 5210171 w 5210171"/>
              <a:gd name="connsiteY2" fmla="*/ 3429000 h 6858000"/>
              <a:gd name="connsiteX3" fmla="*/ 1816096 w 5210171"/>
              <a:gd name="connsiteY3" fmla="*/ 6857999 h 6858000"/>
              <a:gd name="connsiteX4" fmla="*/ 1816096 w 5210171"/>
              <a:gd name="connsiteY4" fmla="*/ 6858000 h 6858000"/>
              <a:gd name="connsiteX5" fmla="*/ 0 w 5210171"/>
              <a:gd name="connsiteY5" fmla="*/ 6858000 h 6858000"/>
              <a:gd name="connsiteX6" fmla="*/ 0 w 521017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0171" h="6858000">
                <a:moveTo>
                  <a:pt x="0" y="0"/>
                </a:moveTo>
                <a:lnTo>
                  <a:pt x="1816096" y="0"/>
                </a:lnTo>
                <a:lnTo>
                  <a:pt x="5210171" y="3429000"/>
                </a:lnTo>
                <a:lnTo>
                  <a:pt x="1816096" y="6857999"/>
                </a:lnTo>
                <a:lnTo>
                  <a:pt x="1816096" y="6858000"/>
                </a:lnTo>
                <a:lnTo>
                  <a:pt x="0" y="6858000"/>
                </a:lnTo>
                <a:lnTo>
                  <a:pt x="0" y="0"/>
                </a:lnTo>
                <a:close/>
              </a:path>
            </a:pathLst>
          </a:custGeom>
          <a:gradFill>
            <a:gsLst>
              <a:gs pos="1000">
                <a:srgbClr val="3E7886">
                  <a:alpha val="91000"/>
                </a:srgbClr>
              </a:gs>
              <a:gs pos="94000">
                <a:srgbClr val="284D56">
                  <a:alpha val="97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同心圆 6"/>
          <p:cNvSpPr/>
          <p:nvPr/>
        </p:nvSpPr>
        <p:spPr>
          <a:xfrm>
            <a:off x="2413649" y="2902225"/>
            <a:ext cx="1053550" cy="1053550"/>
          </a:xfrm>
          <a:prstGeom prst="donut">
            <a:avLst>
              <a:gd name="adj" fmla="val 26625"/>
            </a:avLst>
          </a:prstGeom>
          <a:solidFill>
            <a:srgbClr val="FFFFFF"/>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8" name="PA_任意多边形 18"/>
          <p:cNvSpPr>
            <a:spLocks/>
          </p:cNvSpPr>
          <p:nvPr>
            <p:custDataLst>
              <p:tags r:id="rId3"/>
            </p:custDataLst>
          </p:nvPr>
        </p:nvSpPr>
        <p:spPr>
          <a:xfrm>
            <a:off x="1421602" y="0"/>
            <a:ext cx="3788569" cy="6858000"/>
          </a:xfrm>
          <a:custGeom>
            <a:avLst/>
            <a:gdLst>
              <a:gd name="connsiteX0" fmla="*/ 0 w 3788569"/>
              <a:gd name="connsiteY0" fmla="*/ 0 h 6858000"/>
              <a:gd name="connsiteX1" fmla="*/ 394494 w 3788569"/>
              <a:gd name="connsiteY1" fmla="*/ 0 h 6858000"/>
              <a:gd name="connsiteX2" fmla="*/ 3788569 w 3788569"/>
              <a:gd name="connsiteY2" fmla="*/ 3429000 h 6858000"/>
              <a:gd name="connsiteX3" fmla="*/ 394494 w 3788569"/>
              <a:gd name="connsiteY3" fmla="*/ 6857999 h 6858000"/>
              <a:gd name="connsiteX4" fmla="*/ 394494 w 3788569"/>
              <a:gd name="connsiteY4" fmla="*/ 6858000 h 6858000"/>
              <a:gd name="connsiteX5" fmla="*/ 0 w 3788569"/>
              <a:gd name="connsiteY5" fmla="*/ 6858000 h 6858000"/>
              <a:gd name="connsiteX6" fmla="*/ 0 w 3788569"/>
              <a:gd name="connsiteY6" fmla="*/ 6857999 h 6858000"/>
              <a:gd name="connsiteX7" fmla="*/ 3394075 w 3788569"/>
              <a:gd name="connsiteY7" fmla="*/ 3429000 h 6858000"/>
              <a:gd name="connsiteX8" fmla="*/ 0 w 378856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8569" h="6858000">
                <a:moveTo>
                  <a:pt x="0" y="0"/>
                </a:moveTo>
                <a:lnTo>
                  <a:pt x="394494" y="0"/>
                </a:lnTo>
                <a:lnTo>
                  <a:pt x="3788569" y="3429000"/>
                </a:lnTo>
                <a:lnTo>
                  <a:pt x="394494" y="6857999"/>
                </a:lnTo>
                <a:lnTo>
                  <a:pt x="394494" y="6858000"/>
                </a:lnTo>
                <a:lnTo>
                  <a:pt x="0" y="6858000"/>
                </a:lnTo>
                <a:lnTo>
                  <a:pt x="0" y="6857999"/>
                </a:lnTo>
                <a:lnTo>
                  <a:pt x="3394075" y="3429000"/>
                </a:lnTo>
                <a:lnTo>
                  <a:pt x="0" y="0"/>
                </a:lnTo>
                <a:close/>
              </a:path>
            </a:pathLst>
          </a:custGeom>
          <a:solidFill>
            <a:srgbClr val="FFFFFF">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254633733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40000">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14:bounceEnd="40000">
                                          <p:cBhvr additive="base">
                                            <p:cTn id="7" dur="500" fill="hold"/>
                                            <p:tgtEl>
                                              <p:spTgt spid="18"/>
                                            </p:tgtEl>
                                            <p:attrNameLst>
                                              <p:attrName>ppt_x</p:attrName>
                                            </p:attrNameLst>
                                          </p:cBhvr>
                                          <p:tavLst>
                                            <p:tav tm="0">
                                              <p:val>
                                                <p:strVal val="0-#ppt_w/2"/>
                                              </p:val>
                                            </p:tav>
                                            <p:tav tm="100000">
                                              <p:val>
                                                <p:strVal val="#ppt_x"/>
                                              </p:val>
                                            </p:tav>
                                          </p:tavLst>
                                        </p:anim>
                                        <p:anim calcmode="lin" valueType="num" p14:bounceEnd="40000">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40000">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14:bounceEnd="40000">
                                          <p:cBhvr additive="base">
                                            <p:cTn id="11" dur="500" fill="hold"/>
                                            <p:tgtEl>
                                              <p:spTgt spid="30"/>
                                            </p:tgtEl>
                                            <p:attrNameLst>
                                              <p:attrName>ppt_x</p:attrName>
                                            </p:attrNameLst>
                                          </p:cBhvr>
                                          <p:tavLst>
                                            <p:tav tm="0">
                                              <p:val>
                                                <p:strVal val="0-#ppt_w/2"/>
                                              </p:val>
                                            </p:tav>
                                            <p:tav tm="100000">
                                              <p:val>
                                                <p:strVal val="#ppt_x"/>
                                              </p:val>
                                            </p:tav>
                                          </p:tavLst>
                                        </p:anim>
                                        <p:anim calcmode="lin" valueType="num" p14:bounceEnd="40000">
                                          <p:cBhvr additive="base">
                                            <p:cTn id="12" dur="500" fill="hold"/>
                                            <p:tgtEl>
                                              <p:spTgt spid="3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40000">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14:bounceEnd="40000">
                                          <p:cBhvr additive="base">
                                            <p:cTn id="15" dur="500" fill="hold"/>
                                            <p:tgtEl>
                                              <p:spTgt spid="29"/>
                                            </p:tgtEl>
                                            <p:attrNameLst>
                                              <p:attrName>ppt_x</p:attrName>
                                            </p:attrNameLst>
                                          </p:cBhvr>
                                          <p:tavLst>
                                            <p:tav tm="0">
                                              <p:val>
                                                <p:strVal val="0-#ppt_w/2"/>
                                              </p:val>
                                            </p:tav>
                                            <p:tav tm="100000">
                                              <p:val>
                                                <p:strVal val="#ppt_x"/>
                                              </p:val>
                                            </p:tav>
                                          </p:tavLst>
                                        </p:anim>
                                        <p:anim calcmode="lin" valueType="num" p14:bounceEnd="40000">
                                          <p:cBhvr additive="base">
                                            <p:cTn id="16" dur="5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14:presetBounceEnd="40000">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14:bounceEnd="40000">
                                          <p:cBhvr additive="base">
                                            <p:cTn id="19" dur="500" fill="hold"/>
                                            <p:tgtEl>
                                              <p:spTgt spid="7"/>
                                            </p:tgtEl>
                                            <p:attrNameLst>
                                              <p:attrName>ppt_x</p:attrName>
                                            </p:attrNameLst>
                                          </p:cBhvr>
                                          <p:tavLst>
                                            <p:tav tm="0">
                                              <p:val>
                                                <p:strVal val="0-#ppt_w/2"/>
                                              </p:val>
                                            </p:tav>
                                            <p:tav tm="100000">
                                              <p:val>
                                                <p:strVal val="#ppt_x"/>
                                              </p:val>
                                            </p:tav>
                                          </p:tavLst>
                                        </p:anim>
                                        <p:anim calcmode="lin" valueType="num" p14:bounceEnd="40000">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14:presetBounceEnd="40000">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14:bounceEnd="40000">
                                          <p:cBhvr additive="base">
                                            <p:cTn id="23" dur="500" fill="hold"/>
                                            <p:tgtEl>
                                              <p:spTgt spid="8"/>
                                            </p:tgtEl>
                                            <p:attrNameLst>
                                              <p:attrName>ppt_x</p:attrName>
                                            </p:attrNameLst>
                                          </p:cBhvr>
                                          <p:tavLst>
                                            <p:tav tm="0">
                                              <p:val>
                                                <p:strVal val="0-#ppt_w/2"/>
                                              </p:val>
                                            </p:tav>
                                            <p:tav tm="100000">
                                              <p:val>
                                                <p:strVal val="#ppt_x"/>
                                              </p:val>
                                            </p:tav>
                                          </p:tavLst>
                                        </p:anim>
                                        <p:anim calcmode="lin" valueType="num" p14:bounceEnd="40000">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9" grpId="0" animBg="1"/>
          <p:bldP spid="7" grpId="0" animBg="1"/>
          <p:bldP spid="8"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0-#ppt_w/2"/>
                                              </p:val>
                                            </p:tav>
                                            <p:tav tm="100000">
                                              <p:val>
                                                <p:strVal val="#ppt_x"/>
                                              </p:val>
                                            </p:tav>
                                          </p:tavLst>
                                        </p:anim>
                                        <p:anim calcmode="lin" valueType="num">
                                          <p:cBhvr additive="base">
                                            <p:cTn id="20" dur="500" fill="hold"/>
                                            <p:tgtEl>
                                              <p:spTgt spid="29"/>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0-#ppt_w/2"/>
                                              </p:val>
                                            </p:tav>
                                            <p:tav tm="100000">
                                              <p:val>
                                                <p:strVal val="#ppt_x"/>
                                              </p:val>
                                            </p:tav>
                                          </p:tavLst>
                                        </p:anim>
                                        <p:anim calcmode="lin" valueType="num">
                                          <p:cBhvr additive="base">
                                            <p:cTn id="2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7" grpId="0"/>
          <p:bldP spid="29" grpId="0" animBg="1"/>
          <p:bldP spid="7" grpId="0" animBg="1"/>
          <p:bldP spid="8"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rotWithShape="1">
          <a:blip r:embed="rId3">
            <a:extLst>
              <a:ext uri="{28A0092B-C50C-407E-A947-70E740481C1C}">
                <a14:useLocalDpi xmlns:a14="http://schemas.microsoft.com/office/drawing/2010/main" val="0"/>
              </a:ext>
            </a:extLst>
          </a:blip>
          <a:srcRect t="15804"/>
          <a:stretch/>
        </p:blipFill>
        <p:spPr>
          <a:xfrm>
            <a:off x="0" y="14514"/>
            <a:ext cx="12192000" cy="6843486"/>
          </a:xfrm>
          <a:prstGeom prst="rect">
            <a:avLst/>
          </a:prstGeom>
        </p:spPr>
      </p:pic>
      <p:sp>
        <p:nvSpPr>
          <p:cNvPr id="29" name="矩形 28"/>
          <p:cNvSpPr/>
          <p:nvPr/>
        </p:nvSpPr>
        <p:spPr>
          <a:xfrm>
            <a:off x="0" y="-14514"/>
            <a:ext cx="12192000" cy="6858000"/>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dirty="0">
              <a:solidFill>
                <a:srgbClr val="222B33"/>
              </a:solidFill>
              <a:latin typeface="微软雅黑" panose="020B0503020204020204" pitchFamily="34" charset="-122"/>
              <a:ea typeface="微软雅黑" panose="020B0503020204020204" pitchFamily="34" charset="-122"/>
            </a:endParaRPr>
          </a:p>
        </p:txBody>
      </p:sp>
      <p:grpSp>
        <p:nvGrpSpPr>
          <p:cNvPr id="35" name="组合 34"/>
          <p:cNvGrpSpPr/>
          <p:nvPr/>
        </p:nvGrpSpPr>
        <p:grpSpPr>
          <a:xfrm>
            <a:off x="2651143" y="2527890"/>
            <a:ext cx="6666998" cy="1235760"/>
            <a:chOff x="2387021" y="2714503"/>
            <a:chExt cx="6666998" cy="1235760"/>
          </a:xfrm>
        </p:grpSpPr>
        <p:sp>
          <p:nvSpPr>
            <p:cNvPr id="30" name="圆角矩形 29"/>
            <p:cNvSpPr/>
            <p:nvPr/>
          </p:nvSpPr>
          <p:spPr>
            <a:xfrm>
              <a:off x="2387021" y="2714503"/>
              <a:ext cx="1235760" cy="1235760"/>
            </a:xfrm>
            <a:prstGeom prst="roundRect">
              <a:avLst>
                <a:gd name="adj" fmla="val 21355"/>
              </a:avLst>
            </a:prstGeom>
            <a:solidFill>
              <a:schemeClr val="bg1"/>
            </a:solidFill>
            <a:ln>
              <a:noFill/>
            </a:ln>
            <a:effectLst>
              <a:outerShdw blurRad="889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31" name="Freeform 245"/>
            <p:cNvSpPr>
              <a:spLocks/>
            </p:cNvSpPr>
            <p:nvPr/>
          </p:nvSpPr>
          <p:spPr bwMode="auto">
            <a:xfrm>
              <a:off x="2609737" y="2985878"/>
              <a:ext cx="693010" cy="693010"/>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gradFill>
              <a:gsLst>
                <a:gs pos="0">
                  <a:srgbClr val="3E7886"/>
                </a:gs>
                <a:gs pos="100000">
                  <a:srgbClr val="284D56"/>
                </a:gs>
              </a:gsLst>
              <a:lin ang="10800000" scaled="0"/>
            </a:gradFill>
            <a:ln w="9525">
              <a:noFill/>
              <a:round/>
              <a:headEnd/>
              <a:tailEnd/>
            </a:ln>
          </p:spPr>
          <p:txBody>
            <a:bodyPr vert="horz" wrap="square" lIns="91440" tIns="45720" rIns="91440" bIns="45720" numCol="1" anchor="t" anchorCtr="0" compatLnSpc="1">
              <a:prstTxWarp prst="textNoShape">
                <a:avLst/>
              </a:prstTxWarp>
            </a:bodyPr>
            <a:lstStyle/>
            <a:p>
              <a:pPr algn="ctr"/>
              <a:endParaRPr lang="en-US"/>
            </a:p>
          </p:txBody>
        </p:sp>
        <p:sp>
          <p:nvSpPr>
            <p:cNvPr id="32" name="TextBox 64"/>
            <p:cNvSpPr txBox="1"/>
            <p:nvPr/>
          </p:nvSpPr>
          <p:spPr>
            <a:xfrm>
              <a:off x="3750837" y="2985878"/>
              <a:ext cx="5303182" cy="769441"/>
            </a:xfrm>
            <a:prstGeom prst="rect">
              <a:avLst/>
            </a:prstGeom>
            <a:noFill/>
          </p:spPr>
          <p:txBody>
            <a:bodyPr wrap="none" rtlCol="0">
              <a:spAutoFit/>
            </a:bodyPr>
            <a:lstStyle/>
            <a:p>
              <a:pPr algn="ctr"/>
              <a:r>
                <a:rPr lang="en-US" altLang="zh-CN" sz="4400" b="1" dirty="0">
                  <a:solidFill>
                    <a:srgbClr val="FFFFFF"/>
                  </a:solidFill>
                  <a:latin typeface="微软雅黑" panose="020B0503020204020204" pitchFamily="34" charset="-122"/>
                  <a:ea typeface="微软雅黑" panose="020B0503020204020204" pitchFamily="34" charset="-122"/>
                </a:rPr>
                <a:t>PART 01   </a:t>
              </a:r>
              <a:r>
                <a:rPr lang="zh-CN" altLang="en-US" sz="4400" b="1" dirty="0">
                  <a:solidFill>
                    <a:srgbClr val="FFFFFF"/>
                  </a:solidFill>
                  <a:latin typeface="微软雅黑" panose="020B0503020204020204" pitchFamily="34" charset="-122"/>
                  <a:ea typeface="微软雅黑" panose="020B0503020204020204" pitchFamily="34" charset="-122"/>
                </a:rPr>
                <a:t>降维原因</a:t>
              </a:r>
            </a:p>
          </p:txBody>
        </p:sp>
      </p:grpSp>
    </p:spTree>
    <p:extLst>
      <p:ext uri="{BB962C8B-B14F-4D97-AF65-F5344CB8AC3E}">
        <p14:creationId xmlns:p14="http://schemas.microsoft.com/office/powerpoint/2010/main" val="40420831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0000">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14:bounceEnd="40000">
                                          <p:cBhvr additive="base">
                                            <p:cTn id="7" dur="500" fill="hold"/>
                                            <p:tgtEl>
                                              <p:spTgt spid="35"/>
                                            </p:tgtEl>
                                            <p:attrNameLst>
                                              <p:attrName>ppt_x</p:attrName>
                                            </p:attrNameLst>
                                          </p:cBhvr>
                                          <p:tavLst>
                                            <p:tav tm="0">
                                              <p:val>
                                                <p:strVal val="0-#ppt_w/2"/>
                                              </p:val>
                                            </p:tav>
                                            <p:tav tm="100000">
                                              <p:val>
                                                <p:strVal val="#ppt_x"/>
                                              </p:val>
                                            </p:tav>
                                          </p:tavLst>
                                        </p:anim>
                                        <p:anim calcmode="lin" valueType="num" p14:bounceEnd="40000">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文本框 6"/>
          <p:cNvPicPr>
            <a:picLocks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44563" y="407988"/>
            <a:ext cx="32623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13315" name="任意多边形 9"/>
          <p:cNvSpPr>
            <a:spLocks/>
          </p:cNvSpPr>
          <p:nvPr/>
        </p:nvSpPr>
        <p:spPr bwMode="auto">
          <a:xfrm>
            <a:off x="407988" y="163513"/>
            <a:ext cx="619125" cy="630237"/>
          </a:xfrm>
          <a:custGeom>
            <a:avLst/>
            <a:gdLst>
              <a:gd name="T0" fmla="*/ 318220 w 619265"/>
              <a:gd name="T1" fmla="*/ 0 h 630260"/>
              <a:gd name="T2" fmla="*/ 611433 w 619265"/>
              <a:gd name="T3" fmla="*/ 194354 h 630260"/>
              <a:gd name="T4" fmla="*/ 619265 w 619265"/>
              <a:gd name="T5" fmla="*/ 219585 h 630260"/>
              <a:gd name="T6" fmla="*/ 256918 w 619265"/>
              <a:gd name="T7" fmla="*/ 630260 h 630260"/>
              <a:gd name="T8" fmla="*/ 254088 w 619265"/>
              <a:gd name="T9" fmla="*/ 629975 h 630260"/>
              <a:gd name="T10" fmla="*/ 0 w 619265"/>
              <a:gd name="T11" fmla="*/ 318220 h 630260"/>
              <a:gd name="T12" fmla="*/ 318220 w 619265"/>
              <a:gd name="T13" fmla="*/ 0 h 630260"/>
            </a:gdLst>
            <a:ahLst/>
            <a:cxnLst>
              <a:cxn ang="0">
                <a:pos x="T0" y="T1"/>
              </a:cxn>
              <a:cxn ang="0">
                <a:pos x="T2" y="T3"/>
              </a:cxn>
              <a:cxn ang="0">
                <a:pos x="T4" y="T5"/>
              </a:cxn>
              <a:cxn ang="0">
                <a:pos x="T6" y="T7"/>
              </a:cxn>
              <a:cxn ang="0">
                <a:pos x="T8" y="T9"/>
              </a:cxn>
              <a:cxn ang="0">
                <a:pos x="T10" y="T11"/>
              </a:cxn>
              <a:cxn ang="0">
                <a:pos x="T12" y="T13"/>
              </a:cxn>
            </a:cxnLst>
            <a:rect l="0" t="0" r="r" b="b"/>
            <a:pathLst>
              <a:path w="619265" h="630260">
                <a:moveTo>
                  <a:pt x="318220" y="0"/>
                </a:moveTo>
                <a:cubicBezTo>
                  <a:pt x="450031" y="0"/>
                  <a:pt x="563124" y="80141"/>
                  <a:pt x="611433" y="194354"/>
                </a:cubicBezTo>
                <a:lnTo>
                  <a:pt x="619265" y="219585"/>
                </a:lnTo>
                <a:lnTo>
                  <a:pt x="256918" y="630260"/>
                </a:lnTo>
                <a:lnTo>
                  <a:pt x="254088" y="629975"/>
                </a:lnTo>
                <a:cubicBezTo>
                  <a:pt x="109080" y="600302"/>
                  <a:pt x="0" y="472000"/>
                  <a:pt x="0" y="318220"/>
                </a:cubicBezTo>
                <a:cubicBezTo>
                  <a:pt x="0" y="142472"/>
                  <a:pt x="142472" y="0"/>
                  <a:pt x="318220" y="0"/>
                </a:cubicBezTo>
                <a:close/>
              </a:path>
            </a:pathLst>
          </a:custGeom>
          <a:solidFill>
            <a:schemeClr val="bg1">
              <a:alpha val="8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cxnSp>
        <p:nvCxnSpPr>
          <p:cNvPr id="13316" name="直接连接符 11"/>
          <p:cNvCxnSpPr>
            <a:cxnSpLocks noChangeShapeType="1"/>
          </p:cNvCxnSpPr>
          <p:nvPr/>
        </p:nvCxnSpPr>
        <p:spPr bwMode="auto">
          <a:xfrm flipH="1">
            <a:off x="819149" y="404815"/>
            <a:ext cx="338139" cy="395287"/>
          </a:xfrm>
          <a:prstGeom prst="line">
            <a:avLst/>
          </a:prstGeom>
          <a:noFill/>
          <a:ln w="6350" cmpd="sng">
            <a:solidFill>
              <a:schemeClr val="bg1">
                <a:alpha val="50000"/>
              </a:schemeClr>
            </a:solidFill>
            <a:round/>
            <a:headEnd/>
            <a:tailEnd/>
          </a:ln>
          <a:extLst>
            <a:ext uri="{909E8E84-426E-40DD-AFC4-6F175D3DCCD1}">
              <a14:hiddenFill xmlns:a14="http://schemas.microsoft.com/office/drawing/2010/main">
                <a:noFill/>
              </a14:hiddenFill>
            </a:ext>
          </a:extLst>
        </p:spPr>
      </p:cxnSp>
      <p:cxnSp>
        <p:nvCxnSpPr>
          <p:cNvPr id="13318" name="直接连接符 14"/>
          <p:cNvCxnSpPr>
            <a:cxnSpLocks noChangeShapeType="1"/>
          </p:cNvCxnSpPr>
          <p:nvPr/>
        </p:nvCxnSpPr>
        <p:spPr bwMode="auto">
          <a:xfrm>
            <a:off x="398463" y="873125"/>
            <a:ext cx="11385551" cy="0"/>
          </a:xfrm>
          <a:prstGeom prst="line">
            <a:avLst/>
          </a:prstGeom>
          <a:noFill/>
          <a:ln w="6350" cmpd="sng">
            <a:solidFill>
              <a:schemeClr val="bg1">
                <a:alpha val="50000"/>
              </a:schemeClr>
            </a:solidFill>
            <a:round/>
            <a:headEnd/>
            <a:tailEnd/>
          </a:ln>
          <a:extLst>
            <a:ext uri="{909E8E84-426E-40DD-AFC4-6F175D3DCCD1}">
              <a14:hiddenFill xmlns:a14="http://schemas.microsoft.com/office/drawing/2010/main">
                <a:noFill/>
              </a14:hiddenFill>
            </a:ext>
          </a:extLst>
        </p:spPr>
      </p:cxnSp>
      <p:pic>
        <p:nvPicPr>
          <p:cNvPr id="13319" name="文本框 15"/>
          <p:cNvPicPr>
            <a:picLocks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479089" y="603250"/>
            <a:ext cx="1389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13329" name="文本框 21"/>
          <p:cNvSpPr txBox="1">
            <a:spLocks noChangeArrowheads="1"/>
          </p:cNvSpPr>
          <p:nvPr/>
        </p:nvSpPr>
        <p:spPr bwMode="auto">
          <a:xfrm>
            <a:off x="2616200" y="1501287"/>
            <a:ext cx="622822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vl2pPr marL="742950" indent="-285750"/>
            <a:lvl3pPr/>
            <a:lvl4pPr/>
            <a:lvl5pPr/>
            <a:lvl6pPr/>
            <a:lvl7pPr/>
            <a:lvl8pPr/>
            <a:lvl9pPr/>
          </a:lstStyle>
          <a:p>
            <a:r>
              <a:rPr lang="zh-CN" altLang="en-US" sz="2000" b="1" dirty="0">
                <a:latin typeface="+mn-ea"/>
              </a:rPr>
              <a:t>减少时空复杂度</a:t>
            </a:r>
            <a:endParaRPr lang="en-US" altLang="zh-CN" sz="2000" b="1" dirty="0">
              <a:latin typeface="+mn-ea"/>
            </a:endParaRPr>
          </a:p>
          <a:p>
            <a:r>
              <a:rPr lang="en-US" altLang="zh-CN" sz="2000" b="1" dirty="0">
                <a:latin typeface="+mn-ea"/>
              </a:rPr>
              <a:t>    	</a:t>
            </a:r>
            <a:r>
              <a:rPr lang="zh-CN" altLang="en-US" sz="2000" dirty="0">
                <a:latin typeface="+mn-ea"/>
              </a:rPr>
              <a:t>以便占用更少的计算机资源，提高算法学习效率</a:t>
            </a:r>
            <a:r>
              <a:rPr lang="en-US" b="1" dirty="0">
                <a:solidFill>
                  <a:schemeClr val="bg1"/>
                </a:solidFill>
                <a:latin typeface="Arial" pitchFamily="34" charset="0"/>
                <a:cs typeface="Arial" pitchFamily="34" charset="0"/>
              </a:rPr>
              <a:t>UR TITLE</a:t>
            </a:r>
            <a:endParaRPr lang="zh-CN" altLang="en-US" b="1" dirty="0">
              <a:solidFill>
                <a:schemeClr val="bg1"/>
              </a:solidFill>
              <a:latin typeface="Arial" pitchFamily="34" charset="0"/>
              <a:cs typeface="Arial" pitchFamily="34" charset="0"/>
            </a:endParaRPr>
          </a:p>
        </p:txBody>
      </p:sp>
      <p:sp>
        <p:nvSpPr>
          <p:cNvPr id="13330" name="矩形 22"/>
          <p:cNvSpPr>
            <a:spLocks noChangeArrowheads="1"/>
          </p:cNvSpPr>
          <p:nvPr/>
        </p:nvSpPr>
        <p:spPr bwMode="auto">
          <a:xfrm>
            <a:off x="5369989" y="5227717"/>
            <a:ext cx="32784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latin typeface="Arial" pitchFamily="34" charset="0"/>
              </a:rPr>
              <a:t>去除噪声</a:t>
            </a:r>
            <a:r>
              <a:rPr lang="en-US" sz="2000" b="1" dirty="0">
                <a:solidFill>
                  <a:schemeClr val="bg1"/>
                </a:solidFill>
                <a:latin typeface="Arial" pitchFamily="34" charset="0"/>
              </a:rPr>
              <a:t>having </a:t>
            </a:r>
            <a:r>
              <a:rPr lang="en-US" sz="1200" dirty="0">
                <a:solidFill>
                  <a:schemeClr val="bg1"/>
                </a:solidFill>
                <a:latin typeface="Arial" pitchFamily="34" charset="0"/>
              </a:rPr>
              <a:t>someone's love when you need love. </a:t>
            </a:r>
            <a:r>
              <a:rPr lang="zh-CN" altLang="en-US" sz="1200" dirty="0">
                <a:solidFill>
                  <a:schemeClr val="bg1"/>
                </a:solidFill>
                <a:latin typeface="Arial" pitchFamily="34" charset="0"/>
              </a:rPr>
              <a:t>　</a:t>
            </a:r>
            <a:endParaRPr lang="zh-CN" altLang="en-US" sz="1200" dirty="0">
              <a:solidFill>
                <a:schemeClr val="bg1"/>
              </a:solidFill>
              <a:latin typeface="Arial" pitchFamily="34" charset="0"/>
              <a:cs typeface="Arial" pitchFamily="34" charset="0"/>
            </a:endParaRPr>
          </a:p>
        </p:txBody>
      </p:sp>
      <p:sp>
        <p:nvSpPr>
          <p:cNvPr id="13332" name="矩形 24"/>
          <p:cNvSpPr>
            <a:spLocks noChangeArrowheads="1"/>
          </p:cNvSpPr>
          <p:nvPr/>
        </p:nvSpPr>
        <p:spPr bwMode="auto">
          <a:xfrm>
            <a:off x="8632825" y="2265363"/>
            <a:ext cx="321945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sz="1200">
                <a:solidFill>
                  <a:schemeClr val="bg1"/>
                </a:solidFill>
                <a:latin typeface="Arial" pitchFamily="34" charset="0"/>
              </a:rPr>
              <a:t>Happiness is not about being immortal nor having food or rights in one's hand. It’s about having each tiny wish come true, or having something to eat when you are hungry or having someone's love when you need love. </a:t>
            </a:r>
            <a:r>
              <a:rPr lang="zh-CN" altLang="en-US" sz="1200">
                <a:solidFill>
                  <a:schemeClr val="bg1"/>
                </a:solidFill>
                <a:latin typeface="Arial" pitchFamily="34" charset="0"/>
              </a:rPr>
              <a:t>　</a:t>
            </a:r>
            <a:endParaRPr lang="zh-CN" altLang="en-US" sz="1200">
              <a:solidFill>
                <a:schemeClr val="bg1"/>
              </a:solidFill>
              <a:latin typeface="Arial" pitchFamily="34" charset="0"/>
              <a:cs typeface="Arial" pitchFamily="34" charset="0"/>
            </a:endParaRPr>
          </a:p>
        </p:txBody>
      </p:sp>
      <p:sp>
        <p:nvSpPr>
          <p:cNvPr id="13333" name="文本框 25"/>
          <p:cNvSpPr txBox="1">
            <a:spLocks noChangeArrowheads="1"/>
          </p:cNvSpPr>
          <p:nvPr/>
        </p:nvSpPr>
        <p:spPr bwMode="auto">
          <a:xfrm>
            <a:off x="8632825" y="1998665"/>
            <a:ext cx="24542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vl2pPr marL="742950" indent="-285750"/>
            <a:lvl3pPr/>
            <a:lvl4pPr/>
            <a:lvl5pPr/>
            <a:lvl6pPr/>
            <a:lvl7pPr/>
            <a:lvl8pPr/>
            <a:lvl9pPr/>
          </a:lstStyle>
          <a:p>
            <a:pPr eaLnBrk="1" hangingPunct="1"/>
            <a:r>
              <a:rPr lang="en-US" b="1">
                <a:solidFill>
                  <a:schemeClr val="bg1"/>
                </a:solidFill>
                <a:latin typeface="Arial" pitchFamily="34" charset="0"/>
                <a:cs typeface="Arial" pitchFamily="34" charset="0"/>
              </a:rPr>
              <a:t>ADD YOUR TITLE</a:t>
            </a:r>
            <a:endParaRPr lang="zh-CN" altLang="en-US" b="1">
              <a:solidFill>
                <a:schemeClr val="bg1"/>
              </a:solidFill>
              <a:latin typeface="Arial" pitchFamily="34" charset="0"/>
              <a:cs typeface="Arial" pitchFamily="34" charset="0"/>
            </a:endParaRPr>
          </a:p>
        </p:txBody>
      </p:sp>
      <p:cxnSp>
        <p:nvCxnSpPr>
          <p:cNvPr id="13361" name="直接连接符 53"/>
          <p:cNvCxnSpPr>
            <a:cxnSpLocks noChangeShapeType="1"/>
          </p:cNvCxnSpPr>
          <p:nvPr/>
        </p:nvCxnSpPr>
        <p:spPr bwMode="auto">
          <a:xfrm flipV="1">
            <a:off x="377826" y="3889375"/>
            <a:ext cx="11436351" cy="0"/>
          </a:xfrm>
          <a:prstGeom prst="line">
            <a:avLst/>
          </a:prstGeom>
          <a:noFill/>
          <a:ln w="12700" cmpd="sng">
            <a:solidFill>
              <a:schemeClr val="bg1"/>
            </a:solidFill>
            <a:prstDash val="dash"/>
            <a:round/>
            <a:headEnd/>
            <a:tailEnd/>
          </a:ln>
          <a:extLst>
            <a:ext uri="{909E8E84-426E-40DD-AFC4-6F175D3DCCD1}">
              <a14:hiddenFill xmlns:a14="http://schemas.microsoft.com/office/drawing/2010/main">
                <a:noFill/>
              </a14:hiddenFill>
            </a:ext>
          </a:extLst>
        </p:spPr>
      </p:cxnSp>
      <p:sp>
        <p:nvSpPr>
          <p:cNvPr id="50" name="矩形 49">
            <a:extLst>
              <a:ext uri="{FF2B5EF4-FFF2-40B4-BE49-F238E27FC236}">
                <a16:creationId xmlns:a16="http://schemas.microsoft.com/office/drawing/2014/main" id="{47BD508A-50DF-447D-96EC-7A2141951685}"/>
              </a:ext>
            </a:extLst>
          </p:cNvPr>
          <p:cNvSpPr/>
          <p:nvPr/>
        </p:nvSpPr>
        <p:spPr>
          <a:xfrm>
            <a:off x="1" y="0"/>
            <a:ext cx="12192000" cy="769441"/>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51" name="文本框 50">
            <a:extLst>
              <a:ext uri="{FF2B5EF4-FFF2-40B4-BE49-F238E27FC236}">
                <a16:creationId xmlns:a16="http://schemas.microsoft.com/office/drawing/2014/main" id="{296F590D-A44C-46F0-ABBC-ED2EDFBE2326}"/>
              </a:ext>
            </a:extLst>
          </p:cNvPr>
          <p:cNvSpPr txBox="1"/>
          <p:nvPr/>
        </p:nvSpPr>
        <p:spPr>
          <a:xfrm>
            <a:off x="274320" y="153887"/>
            <a:ext cx="4683760" cy="584775"/>
          </a:xfrm>
          <a:prstGeom prst="rect">
            <a:avLst/>
          </a:prstGeom>
          <a:noFill/>
        </p:spPr>
        <p:txBody>
          <a:bodyPr wrap="square" rtlCol="0">
            <a:spAutoFit/>
          </a:bodyPr>
          <a:lstStyle/>
          <a:p>
            <a:r>
              <a:rPr lang="zh-CN" altLang="en-US" sz="3200" b="1" dirty="0">
                <a:solidFill>
                  <a:schemeClr val="bg1"/>
                </a:solidFill>
              </a:rPr>
              <a:t>降维原因</a:t>
            </a:r>
          </a:p>
        </p:txBody>
      </p:sp>
      <p:grpSp>
        <p:nvGrpSpPr>
          <p:cNvPr id="7" name="组合 6">
            <a:extLst>
              <a:ext uri="{FF2B5EF4-FFF2-40B4-BE49-F238E27FC236}">
                <a16:creationId xmlns:a16="http://schemas.microsoft.com/office/drawing/2014/main" id="{BA99833F-B330-4795-B65A-62519E2621CE}"/>
              </a:ext>
            </a:extLst>
          </p:cNvPr>
          <p:cNvGrpSpPr/>
          <p:nvPr/>
        </p:nvGrpSpPr>
        <p:grpSpPr>
          <a:xfrm>
            <a:off x="3661616" y="4695854"/>
            <a:ext cx="1480661" cy="1392265"/>
            <a:chOff x="578534" y="1211781"/>
            <a:chExt cx="1480661" cy="1392265"/>
          </a:xfrm>
        </p:grpSpPr>
        <p:grpSp>
          <p:nvGrpSpPr>
            <p:cNvPr id="13320" name="组合 7"/>
            <p:cNvGrpSpPr>
              <a:grpSpLocks/>
            </p:cNvGrpSpPr>
            <p:nvPr/>
          </p:nvGrpSpPr>
          <p:grpSpPr bwMode="auto">
            <a:xfrm>
              <a:off x="578534" y="1211781"/>
              <a:ext cx="1480661" cy="1392265"/>
              <a:chOff x="0" y="0"/>
              <a:chExt cx="1944000" cy="1944000"/>
            </a:xfrm>
          </p:grpSpPr>
          <p:grpSp>
            <p:nvGrpSpPr>
              <p:cNvPr id="13321" name="组合 8"/>
              <p:cNvGrpSpPr>
                <a:grpSpLocks/>
              </p:cNvGrpSpPr>
              <p:nvPr/>
            </p:nvGrpSpPr>
            <p:grpSpPr bwMode="auto">
              <a:xfrm>
                <a:off x="0" y="0"/>
                <a:ext cx="1944000" cy="1944000"/>
                <a:chOff x="0" y="0"/>
                <a:chExt cx="1944000" cy="1944000"/>
              </a:xfrm>
            </p:grpSpPr>
            <p:sp>
              <p:nvSpPr>
                <p:cNvPr id="13322" name="椭圆 18"/>
                <p:cNvSpPr>
                  <a:spLocks noChangeArrowheads="1"/>
                </p:cNvSpPr>
                <p:nvPr/>
              </p:nvSpPr>
              <p:spPr bwMode="auto">
                <a:xfrm>
                  <a:off x="0" y="0"/>
                  <a:ext cx="1944000" cy="1944000"/>
                </a:xfrm>
                <a:prstGeom prst="ellipse">
                  <a:avLst/>
                </a:prstGeom>
                <a:solidFill>
                  <a:schemeClr val="bg1">
                    <a:alpha val="70000"/>
                  </a:schemeClr>
                </a:solidFill>
                <a:ln w="63500" cmpd="sng">
                  <a:solidFill>
                    <a:srgbClr val="D9D9D9"/>
                  </a:solidFill>
                  <a:round/>
                  <a:headEnd/>
                  <a:tailEnd/>
                </a:ln>
              </p:spPr>
              <p:txBody>
                <a:bodyPr anchor="ctr"/>
                <a:lstStyle/>
                <a:p>
                  <a:pPr algn="ctr" eaLnBrk="1" hangingPunct="1"/>
                  <a:r>
                    <a:rPr lang="zh-CN" altLang="en-US" dirty="0">
                      <a:solidFill>
                        <a:srgbClr val="FFFFFF"/>
                      </a:solidFill>
                    </a:rPr>
                    <a:t>一一</a:t>
                  </a:r>
                </a:p>
              </p:txBody>
            </p:sp>
            <p:sp>
              <p:nvSpPr>
                <p:cNvPr id="13323" name="弧形 19"/>
                <p:cNvSpPr>
                  <a:spLocks/>
                </p:cNvSpPr>
                <p:nvPr/>
              </p:nvSpPr>
              <p:spPr bwMode="auto">
                <a:xfrm>
                  <a:off x="0" y="0"/>
                  <a:ext cx="1944000" cy="1944000"/>
                </a:xfrm>
                <a:custGeom>
                  <a:avLst/>
                  <a:gdLst>
                    <a:gd name="T0" fmla="*/ 1023982 w 1944000"/>
                    <a:gd name="T1" fmla="*/ 1391 h 1944000"/>
                    <a:gd name="T2" fmla="*/ 1943739 w 1944000"/>
                    <a:gd name="T3" fmla="*/ 994516 h 1944000"/>
                    <a:gd name="T4" fmla="*/ 978972 w 1944000"/>
                    <a:gd name="T5" fmla="*/ 1943975 h 1944000"/>
                    <a:gd name="T6" fmla="*/ 684 w 1944000"/>
                    <a:gd name="T7" fmla="*/ 1008453 h 1944000"/>
                    <a:gd name="T8" fmla="*/ 972000 w 1944000"/>
                    <a:gd name="T9" fmla="*/ 972000 h 1944000"/>
                    <a:gd name="T10" fmla="*/ 1023982 w 1944000"/>
                    <a:gd name="T11" fmla="*/ 1391 h 1944000"/>
                    <a:gd name="T12" fmla="*/ 1023982 w 1944000"/>
                    <a:gd name="T13" fmla="*/ 1391 h 1944000"/>
                    <a:gd name="T14" fmla="*/ 1943739 w 1944000"/>
                    <a:gd name="T15" fmla="*/ 994516 h 1944000"/>
                    <a:gd name="T16" fmla="*/ 978972 w 1944000"/>
                    <a:gd name="T17" fmla="*/ 1943975 h 1944000"/>
                    <a:gd name="T18" fmla="*/ 684 w 1944000"/>
                    <a:gd name="T19" fmla="*/ 1008453 h 194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44000" h="1944000" stroke="0">
                      <a:moveTo>
                        <a:pt x="1023982" y="1391"/>
                      </a:moveTo>
                      <a:cubicBezTo>
                        <a:pt x="1548570" y="29486"/>
                        <a:pt x="1955908" y="469316"/>
                        <a:pt x="1943739" y="994516"/>
                      </a:cubicBezTo>
                      <a:cubicBezTo>
                        <a:pt x="1931570" y="1519715"/>
                        <a:pt x="1504298" y="1940207"/>
                        <a:pt x="978972" y="1943975"/>
                      </a:cubicBezTo>
                      <a:cubicBezTo>
                        <a:pt x="453645" y="1947743"/>
                        <a:pt x="20386" y="1533423"/>
                        <a:pt x="684" y="1008453"/>
                      </a:cubicBezTo>
                      <a:lnTo>
                        <a:pt x="972000" y="972000"/>
                      </a:lnTo>
                      <a:lnTo>
                        <a:pt x="1023982" y="1391"/>
                      </a:lnTo>
                      <a:close/>
                    </a:path>
                    <a:path w="1944000" h="1944000" fill="none">
                      <a:moveTo>
                        <a:pt x="1023982" y="1391"/>
                      </a:moveTo>
                      <a:cubicBezTo>
                        <a:pt x="1548570" y="29486"/>
                        <a:pt x="1955908" y="469316"/>
                        <a:pt x="1943739" y="994516"/>
                      </a:cubicBezTo>
                      <a:cubicBezTo>
                        <a:pt x="1931570" y="1519715"/>
                        <a:pt x="1504298" y="1940207"/>
                        <a:pt x="978972" y="1943975"/>
                      </a:cubicBezTo>
                      <a:cubicBezTo>
                        <a:pt x="453645" y="1947743"/>
                        <a:pt x="20386" y="1533423"/>
                        <a:pt x="684" y="1008453"/>
                      </a:cubicBezTo>
                    </a:path>
                  </a:pathLst>
                </a:custGeom>
                <a:noFill/>
                <a:ln w="66675" cap="rnd" cmpd="sng">
                  <a:solidFill>
                    <a:srgbClr val="1E6991"/>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cxnSp>
            <p:nvCxnSpPr>
              <p:cNvPr id="13326" name="直接连接符 16"/>
              <p:cNvCxnSpPr>
                <a:cxnSpLocks noChangeShapeType="1"/>
              </p:cNvCxnSpPr>
              <p:nvPr/>
            </p:nvCxnSpPr>
            <p:spPr bwMode="auto">
              <a:xfrm flipV="1">
                <a:off x="298969" y="1313946"/>
                <a:ext cx="1443176" cy="1"/>
              </a:xfrm>
              <a:prstGeom prst="line">
                <a:avLst/>
              </a:prstGeom>
              <a:noFill/>
              <a:ln w="22225" cap="rnd" cmpd="sng">
                <a:solidFill>
                  <a:srgbClr val="183D67"/>
                </a:solidFill>
                <a:round/>
                <a:headEnd/>
                <a:tailEnd/>
              </a:ln>
              <a:extLst>
                <a:ext uri="{909E8E84-426E-40DD-AFC4-6F175D3DCCD1}">
                  <a14:hiddenFill xmlns:a14="http://schemas.microsoft.com/office/drawing/2010/main">
                    <a:noFill/>
                  </a14:hiddenFill>
                </a:ext>
              </a:extLst>
            </p:spPr>
          </p:cxnSp>
        </p:grpSp>
        <p:sp>
          <p:nvSpPr>
            <p:cNvPr id="3" name="文本框 2">
              <a:extLst>
                <a:ext uri="{FF2B5EF4-FFF2-40B4-BE49-F238E27FC236}">
                  <a16:creationId xmlns:a16="http://schemas.microsoft.com/office/drawing/2014/main" id="{369AA646-56D4-4721-8B0A-92C7D38827CE}"/>
                </a:ext>
              </a:extLst>
            </p:cNvPr>
            <p:cNvSpPr txBox="1"/>
            <p:nvPr/>
          </p:nvSpPr>
          <p:spPr>
            <a:xfrm>
              <a:off x="970356" y="1691848"/>
              <a:ext cx="1041554" cy="400110"/>
            </a:xfrm>
            <a:prstGeom prst="rect">
              <a:avLst/>
            </a:prstGeom>
            <a:noFill/>
          </p:spPr>
          <p:txBody>
            <a:bodyPr wrap="square" rtlCol="0">
              <a:spAutoFit/>
            </a:bodyPr>
            <a:lstStyle/>
            <a:p>
              <a:r>
                <a:rPr lang="zh-CN" altLang="en-US" sz="2000" b="1" dirty="0"/>
                <a:t>其它</a:t>
              </a:r>
            </a:p>
          </p:txBody>
        </p:sp>
      </p:grpSp>
      <p:grpSp>
        <p:nvGrpSpPr>
          <p:cNvPr id="10" name="组合 9">
            <a:extLst>
              <a:ext uri="{FF2B5EF4-FFF2-40B4-BE49-F238E27FC236}">
                <a16:creationId xmlns:a16="http://schemas.microsoft.com/office/drawing/2014/main" id="{6A6A38EB-B994-4024-84A3-6D1BF45D4619}"/>
              </a:ext>
            </a:extLst>
          </p:cNvPr>
          <p:cNvGrpSpPr/>
          <p:nvPr/>
        </p:nvGrpSpPr>
        <p:grpSpPr>
          <a:xfrm>
            <a:off x="2321749" y="2902437"/>
            <a:ext cx="1578141" cy="1435420"/>
            <a:chOff x="5078386" y="1341391"/>
            <a:chExt cx="1633355" cy="1392269"/>
          </a:xfrm>
        </p:grpSpPr>
        <p:grpSp>
          <p:nvGrpSpPr>
            <p:cNvPr id="13353" name="组合 45"/>
            <p:cNvGrpSpPr>
              <a:grpSpLocks/>
            </p:cNvGrpSpPr>
            <p:nvPr/>
          </p:nvGrpSpPr>
          <p:grpSpPr bwMode="auto">
            <a:xfrm>
              <a:off x="5078386" y="1341391"/>
              <a:ext cx="1472674" cy="1392269"/>
              <a:chOff x="0" y="0"/>
              <a:chExt cx="1944000" cy="1944000"/>
            </a:xfrm>
          </p:grpSpPr>
          <p:grpSp>
            <p:nvGrpSpPr>
              <p:cNvPr id="13354" name="组合 46"/>
              <p:cNvGrpSpPr>
                <a:grpSpLocks/>
              </p:cNvGrpSpPr>
              <p:nvPr/>
            </p:nvGrpSpPr>
            <p:grpSpPr bwMode="auto">
              <a:xfrm>
                <a:off x="0" y="0"/>
                <a:ext cx="1944000" cy="1944000"/>
                <a:chOff x="0" y="0"/>
                <a:chExt cx="1944000" cy="1944000"/>
              </a:xfrm>
            </p:grpSpPr>
            <p:sp>
              <p:nvSpPr>
                <p:cNvPr id="13355" name="椭圆 51"/>
                <p:cNvSpPr>
                  <a:spLocks noChangeArrowheads="1"/>
                </p:cNvSpPr>
                <p:nvPr/>
              </p:nvSpPr>
              <p:spPr bwMode="auto">
                <a:xfrm>
                  <a:off x="0" y="0"/>
                  <a:ext cx="1944000" cy="1944000"/>
                </a:xfrm>
                <a:prstGeom prst="ellipse">
                  <a:avLst/>
                </a:prstGeom>
                <a:solidFill>
                  <a:schemeClr val="bg1">
                    <a:alpha val="70000"/>
                  </a:schemeClr>
                </a:solidFill>
                <a:ln w="63500" cmpd="sng">
                  <a:solidFill>
                    <a:srgbClr val="D9D9D9"/>
                  </a:solidFill>
                  <a:round/>
                  <a:headEnd/>
                  <a:tailEnd/>
                </a:ln>
              </p:spPr>
              <p:txBody>
                <a:bodyPr anchor="ctr"/>
                <a:lstStyle/>
                <a:p>
                  <a:pPr algn="ctr" eaLnBrk="1" hangingPunct="1"/>
                  <a:endParaRPr lang="zh-CN" altLang="en-US" dirty="0">
                    <a:solidFill>
                      <a:srgbClr val="FFFFFF"/>
                    </a:solidFill>
                  </a:endParaRPr>
                </a:p>
              </p:txBody>
            </p:sp>
            <p:sp>
              <p:nvSpPr>
                <p:cNvPr id="13356" name="弧形 52"/>
                <p:cNvSpPr>
                  <a:spLocks/>
                </p:cNvSpPr>
                <p:nvPr/>
              </p:nvSpPr>
              <p:spPr bwMode="auto">
                <a:xfrm>
                  <a:off x="0" y="0"/>
                  <a:ext cx="1944000" cy="1944000"/>
                </a:xfrm>
                <a:custGeom>
                  <a:avLst/>
                  <a:gdLst>
                    <a:gd name="T0" fmla="*/ 1023982 w 1944000"/>
                    <a:gd name="T1" fmla="*/ 1391 h 1944000"/>
                    <a:gd name="T2" fmla="*/ 1943691 w 1944000"/>
                    <a:gd name="T3" fmla="*/ 996493 h 1944000"/>
                    <a:gd name="T4" fmla="*/ 975016 w 1944000"/>
                    <a:gd name="T5" fmla="*/ 1943996 h 1944000"/>
                    <a:gd name="T6" fmla="*/ 972000 w 1944000"/>
                    <a:gd name="T7" fmla="*/ 972000 h 1944000"/>
                    <a:gd name="T8" fmla="*/ 1023982 w 1944000"/>
                    <a:gd name="T9" fmla="*/ 1391 h 1944000"/>
                    <a:gd name="T10" fmla="*/ 1023982 w 1944000"/>
                    <a:gd name="T11" fmla="*/ 1391 h 1944000"/>
                    <a:gd name="T12" fmla="*/ 1943691 w 1944000"/>
                    <a:gd name="T13" fmla="*/ 996493 h 1944000"/>
                    <a:gd name="T14" fmla="*/ 975016 w 1944000"/>
                    <a:gd name="T15" fmla="*/ 1943996 h 19440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4000" h="1944000" stroke="0">
                      <a:moveTo>
                        <a:pt x="1023982" y="1391"/>
                      </a:moveTo>
                      <a:cubicBezTo>
                        <a:pt x="1549337" y="29527"/>
                        <a:pt x="1956948" y="470552"/>
                        <a:pt x="1943691" y="996493"/>
                      </a:cubicBezTo>
                      <a:cubicBezTo>
                        <a:pt x="1930434" y="1522434"/>
                        <a:pt x="1501122" y="1942363"/>
                        <a:pt x="975016" y="1943996"/>
                      </a:cubicBezTo>
                      <a:cubicBezTo>
                        <a:pt x="974011" y="1619997"/>
                        <a:pt x="973005" y="1295999"/>
                        <a:pt x="972000" y="972000"/>
                      </a:cubicBezTo>
                      <a:lnTo>
                        <a:pt x="1023982" y="1391"/>
                      </a:lnTo>
                      <a:close/>
                    </a:path>
                    <a:path w="1944000" h="1944000" fill="none">
                      <a:moveTo>
                        <a:pt x="1023982" y="1391"/>
                      </a:moveTo>
                      <a:cubicBezTo>
                        <a:pt x="1549337" y="29527"/>
                        <a:pt x="1956948" y="470552"/>
                        <a:pt x="1943691" y="996493"/>
                      </a:cubicBezTo>
                      <a:cubicBezTo>
                        <a:pt x="1930434" y="1522434"/>
                        <a:pt x="1501122" y="1942363"/>
                        <a:pt x="975016" y="1943996"/>
                      </a:cubicBezTo>
                    </a:path>
                  </a:pathLst>
                </a:custGeom>
                <a:noFill/>
                <a:ln w="66675" cap="rnd" cmpd="sng">
                  <a:solidFill>
                    <a:srgbClr val="1E6991"/>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cxnSp>
            <p:nvCxnSpPr>
              <p:cNvPr id="13359" name="直接连接符 50"/>
              <p:cNvCxnSpPr>
                <a:cxnSpLocks noChangeShapeType="1"/>
              </p:cNvCxnSpPr>
              <p:nvPr/>
            </p:nvCxnSpPr>
            <p:spPr bwMode="auto">
              <a:xfrm>
                <a:off x="139171" y="1314668"/>
                <a:ext cx="1691397" cy="0"/>
              </a:xfrm>
              <a:prstGeom prst="line">
                <a:avLst/>
              </a:prstGeom>
              <a:noFill/>
              <a:ln w="22225" cap="rnd" cmpd="sng">
                <a:solidFill>
                  <a:srgbClr val="1E6991"/>
                </a:solidFill>
                <a:round/>
                <a:headEnd/>
                <a:tailEnd/>
              </a:ln>
              <a:extLst>
                <a:ext uri="{909E8E84-426E-40DD-AFC4-6F175D3DCCD1}">
                  <a14:hiddenFill xmlns:a14="http://schemas.microsoft.com/office/drawing/2010/main">
                    <a:noFill/>
                  </a14:hiddenFill>
                </a:ext>
              </a:extLst>
            </p:spPr>
          </p:cxnSp>
        </p:grpSp>
        <p:sp>
          <p:nvSpPr>
            <p:cNvPr id="4" name="文本框 3">
              <a:extLst>
                <a:ext uri="{FF2B5EF4-FFF2-40B4-BE49-F238E27FC236}">
                  <a16:creationId xmlns:a16="http://schemas.microsoft.com/office/drawing/2014/main" id="{91E0B4B4-4CAC-4B88-AF6A-7A2075BE8AB9}"/>
                </a:ext>
              </a:extLst>
            </p:cNvPr>
            <p:cNvSpPr txBox="1"/>
            <p:nvPr/>
          </p:nvSpPr>
          <p:spPr>
            <a:xfrm>
              <a:off x="5078386" y="1867115"/>
              <a:ext cx="1633355" cy="400110"/>
            </a:xfrm>
            <a:prstGeom prst="rect">
              <a:avLst/>
            </a:prstGeom>
            <a:noFill/>
          </p:spPr>
          <p:txBody>
            <a:bodyPr wrap="square" rtlCol="0">
              <a:spAutoFit/>
            </a:bodyPr>
            <a:lstStyle/>
            <a:p>
              <a:r>
                <a:rPr lang="zh-CN" altLang="en-US" sz="2000" b="1" dirty="0"/>
                <a:t>数据可视化</a:t>
              </a:r>
            </a:p>
          </p:txBody>
        </p:sp>
      </p:grpSp>
      <p:grpSp>
        <p:nvGrpSpPr>
          <p:cNvPr id="9" name="组合 8">
            <a:extLst>
              <a:ext uri="{FF2B5EF4-FFF2-40B4-BE49-F238E27FC236}">
                <a16:creationId xmlns:a16="http://schemas.microsoft.com/office/drawing/2014/main" id="{3BECD845-92BC-4046-87E1-868CD97BE661}"/>
              </a:ext>
            </a:extLst>
          </p:cNvPr>
          <p:cNvGrpSpPr/>
          <p:nvPr/>
        </p:nvGrpSpPr>
        <p:grpSpPr>
          <a:xfrm>
            <a:off x="1095658" y="1152171"/>
            <a:ext cx="1351754" cy="1392269"/>
            <a:chOff x="824172" y="1272987"/>
            <a:chExt cx="1351754" cy="1392269"/>
          </a:xfrm>
        </p:grpSpPr>
        <p:grpSp>
          <p:nvGrpSpPr>
            <p:cNvPr id="13337" name="组合 29"/>
            <p:cNvGrpSpPr>
              <a:grpSpLocks/>
            </p:cNvGrpSpPr>
            <p:nvPr/>
          </p:nvGrpSpPr>
          <p:grpSpPr bwMode="auto">
            <a:xfrm>
              <a:off x="824172" y="1272987"/>
              <a:ext cx="1351754" cy="1392269"/>
              <a:chOff x="0" y="0"/>
              <a:chExt cx="1944000" cy="1944000"/>
            </a:xfrm>
          </p:grpSpPr>
          <p:grpSp>
            <p:nvGrpSpPr>
              <p:cNvPr id="13338" name="组合 31"/>
              <p:cNvGrpSpPr>
                <a:grpSpLocks/>
              </p:cNvGrpSpPr>
              <p:nvPr/>
            </p:nvGrpSpPr>
            <p:grpSpPr bwMode="auto">
              <a:xfrm>
                <a:off x="0" y="0"/>
                <a:ext cx="1944000" cy="1944000"/>
                <a:chOff x="0" y="0"/>
                <a:chExt cx="1944000" cy="1944000"/>
              </a:xfrm>
            </p:grpSpPr>
            <p:sp>
              <p:nvSpPr>
                <p:cNvPr id="13339" name="椭圆 35"/>
                <p:cNvSpPr>
                  <a:spLocks noChangeArrowheads="1"/>
                </p:cNvSpPr>
                <p:nvPr/>
              </p:nvSpPr>
              <p:spPr bwMode="auto">
                <a:xfrm>
                  <a:off x="0" y="0"/>
                  <a:ext cx="1944000" cy="1944000"/>
                </a:xfrm>
                <a:prstGeom prst="ellipse">
                  <a:avLst/>
                </a:prstGeom>
                <a:solidFill>
                  <a:schemeClr val="bg1">
                    <a:alpha val="70000"/>
                  </a:schemeClr>
                </a:solidFill>
                <a:ln w="63500" cmpd="sng">
                  <a:solidFill>
                    <a:srgbClr val="D9D9D9"/>
                  </a:solidFill>
                  <a:round/>
                  <a:headEnd/>
                  <a:tailEnd/>
                </a:ln>
              </p:spPr>
              <p:txBody>
                <a:bodyPr anchor="ctr"/>
                <a:lstStyle/>
                <a:p>
                  <a:pPr algn="ctr" eaLnBrk="1" hangingPunct="1"/>
                  <a:endParaRPr lang="zh-CN" altLang="en-US">
                    <a:solidFill>
                      <a:srgbClr val="FFFFFF"/>
                    </a:solidFill>
                  </a:endParaRPr>
                </a:p>
              </p:txBody>
            </p:sp>
            <p:sp>
              <p:nvSpPr>
                <p:cNvPr id="13340" name="弧形 36"/>
                <p:cNvSpPr>
                  <a:spLocks/>
                </p:cNvSpPr>
                <p:nvPr/>
              </p:nvSpPr>
              <p:spPr bwMode="auto">
                <a:xfrm>
                  <a:off x="0" y="0"/>
                  <a:ext cx="1944000" cy="1944000"/>
                </a:xfrm>
                <a:custGeom>
                  <a:avLst/>
                  <a:gdLst>
                    <a:gd name="T0" fmla="*/ 1023982 w 1944000"/>
                    <a:gd name="T1" fmla="*/ 1391 h 1944000"/>
                    <a:gd name="T2" fmla="*/ 1943972 w 1944000"/>
                    <a:gd name="T3" fmla="*/ 964657 h 1944000"/>
                    <a:gd name="T4" fmla="*/ 972000 w 1944000"/>
                    <a:gd name="T5" fmla="*/ 972000 h 1944000"/>
                    <a:gd name="T6" fmla="*/ 1023982 w 1944000"/>
                    <a:gd name="T7" fmla="*/ 1391 h 1944000"/>
                    <a:gd name="T8" fmla="*/ 1023982 w 1944000"/>
                    <a:gd name="T9" fmla="*/ 1391 h 1944000"/>
                    <a:gd name="T10" fmla="*/ 1943972 w 1944000"/>
                    <a:gd name="T11" fmla="*/ 964657 h 1944000"/>
                  </a:gdLst>
                  <a:ahLst/>
                  <a:cxnLst>
                    <a:cxn ang="0">
                      <a:pos x="T0" y="T1"/>
                    </a:cxn>
                    <a:cxn ang="0">
                      <a:pos x="T2" y="T3"/>
                    </a:cxn>
                    <a:cxn ang="0">
                      <a:pos x="T4" y="T5"/>
                    </a:cxn>
                    <a:cxn ang="0">
                      <a:pos x="T6" y="T7"/>
                    </a:cxn>
                    <a:cxn ang="0">
                      <a:pos x="T8" y="T9"/>
                    </a:cxn>
                    <a:cxn ang="0">
                      <a:pos x="T10" y="T11"/>
                    </a:cxn>
                  </a:cxnLst>
                  <a:rect l="0" t="0" r="r" b="b"/>
                  <a:pathLst>
                    <a:path w="1944000" h="1944000" stroke="0">
                      <a:moveTo>
                        <a:pt x="1023982" y="1391"/>
                      </a:moveTo>
                      <a:cubicBezTo>
                        <a:pt x="1537033" y="28868"/>
                        <a:pt x="1940090" y="450885"/>
                        <a:pt x="1943972" y="964657"/>
                      </a:cubicBezTo>
                      <a:lnTo>
                        <a:pt x="972000" y="972000"/>
                      </a:lnTo>
                      <a:lnTo>
                        <a:pt x="1023982" y="1391"/>
                      </a:lnTo>
                      <a:close/>
                    </a:path>
                    <a:path w="1944000" h="1944000" fill="none">
                      <a:moveTo>
                        <a:pt x="1023982" y="1391"/>
                      </a:moveTo>
                      <a:cubicBezTo>
                        <a:pt x="1537033" y="28868"/>
                        <a:pt x="1940090" y="450885"/>
                        <a:pt x="1943972" y="964657"/>
                      </a:cubicBezTo>
                    </a:path>
                  </a:pathLst>
                </a:custGeom>
                <a:noFill/>
                <a:ln w="66675" cap="rnd" cmpd="sng">
                  <a:solidFill>
                    <a:srgbClr val="1E6991"/>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cxnSp>
            <p:nvCxnSpPr>
              <p:cNvPr id="13343" name="直接连接符 34"/>
              <p:cNvCxnSpPr>
                <a:cxnSpLocks noChangeShapeType="1"/>
              </p:cNvCxnSpPr>
              <p:nvPr/>
            </p:nvCxnSpPr>
            <p:spPr bwMode="auto">
              <a:xfrm flipV="1">
                <a:off x="219840" y="1301425"/>
                <a:ext cx="1543440" cy="2198"/>
              </a:xfrm>
              <a:prstGeom prst="line">
                <a:avLst/>
              </a:prstGeom>
              <a:noFill/>
              <a:ln w="22225" cap="rnd" cmpd="sng">
                <a:solidFill>
                  <a:srgbClr val="1E6991"/>
                </a:solidFill>
                <a:round/>
                <a:headEnd/>
                <a:tailEnd/>
              </a:ln>
              <a:extLst>
                <a:ext uri="{909E8E84-426E-40DD-AFC4-6F175D3DCCD1}">
                  <a14:hiddenFill xmlns:a14="http://schemas.microsoft.com/office/drawing/2010/main">
                    <a:noFill/>
                  </a14:hiddenFill>
                </a:ext>
              </a:extLst>
            </p:spPr>
          </p:cxnSp>
        </p:grpSp>
        <p:sp>
          <p:nvSpPr>
            <p:cNvPr id="5" name="文本框 4">
              <a:extLst>
                <a:ext uri="{FF2B5EF4-FFF2-40B4-BE49-F238E27FC236}">
                  <a16:creationId xmlns:a16="http://schemas.microsoft.com/office/drawing/2014/main" id="{59B782A7-E281-4B7D-8C8A-80BF0C5DAFF1}"/>
                </a:ext>
              </a:extLst>
            </p:cNvPr>
            <p:cNvSpPr txBox="1"/>
            <p:nvPr/>
          </p:nvSpPr>
          <p:spPr>
            <a:xfrm>
              <a:off x="877316" y="1786401"/>
              <a:ext cx="1273140" cy="400110"/>
            </a:xfrm>
            <a:prstGeom prst="rect">
              <a:avLst/>
            </a:prstGeom>
            <a:noFill/>
          </p:spPr>
          <p:txBody>
            <a:bodyPr wrap="square" rtlCol="0">
              <a:spAutoFit/>
            </a:bodyPr>
            <a:lstStyle/>
            <a:p>
              <a:r>
                <a:rPr lang="zh-CN" altLang="en-US" sz="2000" b="1" dirty="0"/>
                <a:t>数据压缩</a:t>
              </a:r>
            </a:p>
          </p:txBody>
        </p:sp>
      </p:grpSp>
      <p:sp>
        <p:nvSpPr>
          <p:cNvPr id="60" name="矩形 22">
            <a:extLst>
              <a:ext uri="{FF2B5EF4-FFF2-40B4-BE49-F238E27FC236}">
                <a16:creationId xmlns:a16="http://schemas.microsoft.com/office/drawing/2014/main" id="{8D615E4E-D5DD-42F1-9808-C107CBC553A4}"/>
              </a:ext>
            </a:extLst>
          </p:cNvPr>
          <p:cNvSpPr>
            <a:spLocks noChangeArrowheads="1"/>
          </p:cNvSpPr>
          <p:nvPr/>
        </p:nvSpPr>
        <p:spPr bwMode="auto">
          <a:xfrm>
            <a:off x="3903415" y="3157140"/>
            <a:ext cx="575077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b="1" dirty="0">
                <a:latin typeface="Arial" pitchFamily="34" charset="0"/>
                <a:cs typeface="Arial" pitchFamily="34" charset="0"/>
              </a:rPr>
              <a:t>对数据进行展示</a:t>
            </a:r>
            <a:endParaRPr lang="en-US" altLang="zh-CN" sz="2000" b="1" dirty="0">
              <a:latin typeface="Arial" pitchFamily="34" charset="0"/>
              <a:cs typeface="Arial" pitchFamily="34" charset="0"/>
            </a:endParaRPr>
          </a:p>
          <a:p>
            <a:r>
              <a:rPr lang="en-US" altLang="zh-CN" sz="2000" dirty="0">
                <a:latin typeface="Arial" pitchFamily="34" charset="0"/>
                <a:cs typeface="Arial" pitchFamily="34" charset="0"/>
              </a:rPr>
              <a:t>	</a:t>
            </a:r>
            <a:r>
              <a:rPr lang="zh-CN" altLang="en-US" sz="2000" dirty="0">
                <a:latin typeface="Arial" pitchFamily="34" charset="0"/>
                <a:cs typeface="Arial" pitchFamily="34" charset="0"/>
              </a:rPr>
              <a:t>以便更好的了解应用数据，使得结果易懂</a:t>
            </a:r>
          </a:p>
        </p:txBody>
      </p:sp>
    </p:spTree>
    <p:extLst>
      <p:ext uri="{BB962C8B-B14F-4D97-AF65-F5344CB8AC3E}">
        <p14:creationId xmlns:p14="http://schemas.microsoft.com/office/powerpoint/2010/main" val="352625289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329"/>
                                        </p:tgtEl>
                                        <p:attrNameLst>
                                          <p:attrName>style.visibility</p:attrName>
                                        </p:attrNameLst>
                                      </p:cBhvr>
                                      <p:to>
                                        <p:strVal val="visible"/>
                                      </p:to>
                                    </p:set>
                                    <p:animEffect transition="in" filter="barn(inVertical)">
                                      <p:cBhvr>
                                        <p:cTn id="10" dur="500"/>
                                        <p:tgtEl>
                                          <p:spTgt spid="13329"/>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barn(inVertical)">
                                      <p:cBhvr>
                                        <p:cTn id="18" dur="500"/>
                                        <p:tgtEl>
                                          <p:spTgt spid="60"/>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3330"/>
                                        </p:tgtEl>
                                        <p:attrNameLst>
                                          <p:attrName>style.visibility</p:attrName>
                                        </p:attrNameLst>
                                      </p:cBhvr>
                                      <p:to>
                                        <p:strVal val="visible"/>
                                      </p:to>
                                    </p:set>
                                    <p:animEffect transition="in" filter="barn(inVertical)">
                                      <p:cBhvr>
                                        <p:cTn id="26" dur="500"/>
                                        <p:tgtEl>
                                          <p:spTgt spid="13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9" grpId="0"/>
      <p:bldP spid="13330" grpId="0"/>
      <p:bldP spid="6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rotWithShape="1">
          <a:blip r:embed="rId3">
            <a:extLst>
              <a:ext uri="{28A0092B-C50C-407E-A947-70E740481C1C}">
                <a14:useLocalDpi xmlns:a14="http://schemas.microsoft.com/office/drawing/2010/main" val="0"/>
              </a:ext>
            </a:extLst>
          </a:blip>
          <a:srcRect t="15804"/>
          <a:stretch/>
        </p:blipFill>
        <p:spPr>
          <a:xfrm>
            <a:off x="0" y="14514"/>
            <a:ext cx="12192000" cy="6843486"/>
          </a:xfrm>
          <a:prstGeom prst="rect">
            <a:avLst/>
          </a:prstGeom>
        </p:spPr>
      </p:pic>
      <p:sp>
        <p:nvSpPr>
          <p:cNvPr id="29" name="矩形 28"/>
          <p:cNvSpPr/>
          <p:nvPr/>
        </p:nvSpPr>
        <p:spPr>
          <a:xfrm>
            <a:off x="0" y="50814"/>
            <a:ext cx="12192000" cy="6858000"/>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grpSp>
        <p:nvGrpSpPr>
          <p:cNvPr id="35" name="组合 34"/>
          <p:cNvGrpSpPr/>
          <p:nvPr/>
        </p:nvGrpSpPr>
        <p:grpSpPr>
          <a:xfrm>
            <a:off x="1881819" y="1358523"/>
            <a:ext cx="6585430" cy="1235760"/>
            <a:chOff x="2387021" y="2714503"/>
            <a:chExt cx="6585430" cy="1235760"/>
          </a:xfrm>
        </p:grpSpPr>
        <p:sp>
          <p:nvSpPr>
            <p:cNvPr id="30" name="圆角矩形 29"/>
            <p:cNvSpPr/>
            <p:nvPr/>
          </p:nvSpPr>
          <p:spPr>
            <a:xfrm>
              <a:off x="2387021" y="2714503"/>
              <a:ext cx="1235760" cy="1235760"/>
            </a:xfrm>
            <a:prstGeom prst="roundRect">
              <a:avLst>
                <a:gd name="adj" fmla="val 21355"/>
              </a:avLst>
            </a:prstGeom>
            <a:solidFill>
              <a:schemeClr val="bg1"/>
            </a:solidFill>
            <a:ln>
              <a:noFill/>
            </a:ln>
            <a:effectLst>
              <a:outerShdw blurRad="889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31" name="Freeform 245"/>
            <p:cNvSpPr>
              <a:spLocks/>
            </p:cNvSpPr>
            <p:nvPr/>
          </p:nvSpPr>
          <p:spPr bwMode="auto">
            <a:xfrm>
              <a:off x="2609737" y="2985878"/>
              <a:ext cx="693010" cy="693010"/>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gradFill>
              <a:gsLst>
                <a:gs pos="0">
                  <a:srgbClr val="3E7886"/>
                </a:gs>
                <a:gs pos="100000">
                  <a:srgbClr val="284D56"/>
                </a:gs>
              </a:gsLst>
              <a:lin ang="10800000" scaled="0"/>
            </a:gradFill>
            <a:ln w="9525">
              <a:noFill/>
              <a:round/>
              <a:headEnd/>
              <a:tailEnd/>
            </a:ln>
          </p:spPr>
          <p:txBody>
            <a:bodyPr vert="horz" wrap="square" lIns="91440" tIns="45720" rIns="91440" bIns="45720" numCol="1" anchor="t" anchorCtr="0" compatLnSpc="1">
              <a:prstTxWarp prst="textNoShape">
                <a:avLst/>
              </a:prstTxWarp>
            </a:bodyPr>
            <a:lstStyle/>
            <a:p>
              <a:pPr algn="ctr"/>
              <a:endParaRPr lang="en-US"/>
            </a:p>
          </p:txBody>
        </p:sp>
        <p:sp>
          <p:nvSpPr>
            <p:cNvPr id="32" name="TextBox 64"/>
            <p:cNvSpPr txBox="1"/>
            <p:nvPr/>
          </p:nvSpPr>
          <p:spPr>
            <a:xfrm>
              <a:off x="3622781" y="2985878"/>
              <a:ext cx="5349670" cy="769441"/>
            </a:xfrm>
            <a:prstGeom prst="rect">
              <a:avLst/>
            </a:prstGeom>
            <a:noFill/>
          </p:spPr>
          <p:txBody>
            <a:bodyPr wrap="none" rtlCol="0">
              <a:spAutoFit/>
            </a:bodyPr>
            <a:lstStyle/>
            <a:p>
              <a:pPr algn="ctr"/>
              <a:r>
                <a:rPr lang="en-US" altLang="zh-CN" sz="4400" b="1" dirty="0">
                  <a:solidFill>
                    <a:srgbClr val="FFFFFF"/>
                  </a:solidFill>
                  <a:latin typeface="微软雅黑" panose="020B0503020204020204" pitchFamily="34" charset="-122"/>
                  <a:ea typeface="微软雅黑" panose="020B0503020204020204" pitchFamily="34" charset="-122"/>
                </a:rPr>
                <a:t>PART 02   PCA</a:t>
              </a:r>
              <a:r>
                <a:rPr lang="zh-CN" altLang="en-US" sz="4400" b="1" dirty="0">
                  <a:solidFill>
                    <a:srgbClr val="FFFFFF"/>
                  </a:solidFill>
                  <a:latin typeface="微软雅黑" panose="020B0503020204020204" pitchFamily="34" charset="-122"/>
                  <a:ea typeface="微软雅黑" panose="020B0503020204020204" pitchFamily="34" charset="-122"/>
                </a:rPr>
                <a:t>原理</a:t>
              </a:r>
            </a:p>
          </p:txBody>
        </p:sp>
      </p:grpSp>
      <p:sp>
        <p:nvSpPr>
          <p:cNvPr id="9" name="文本框 20">
            <a:extLst>
              <a:ext uri="{FF2B5EF4-FFF2-40B4-BE49-F238E27FC236}">
                <a16:creationId xmlns:a16="http://schemas.microsoft.com/office/drawing/2014/main" id="{083D8E3B-F7AA-49AE-B889-E4D22713BB3D}"/>
              </a:ext>
            </a:extLst>
          </p:cNvPr>
          <p:cNvSpPr txBox="1">
            <a:spLocks noChangeArrowheads="1"/>
          </p:cNvSpPr>
          <p:nvPr/>
        </p:nvSpPr>
        <p:spPr bwMode="auto">
          <a:xfrm>
            <a:off x="4800889" y="2807456"/>
            <a:ext cx="55888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457200" indent="-457200">
              <a:lnSpc>
                <a:spcPct val="100000"/>
              </a:lnSpc>
              <a:spcBef>
                <a:spcPct val="0"/>
              </a:spcBef>
            </a:pPr>
            <a:r>
              <a:rPr lang="zh-CN" altLang="en-US" sz="2400" dirty="0">
                <a:solidFill>
                  <a:srgbClr val="FFFFFF"/>
                </a:solidFill>
                <a:latin typeface="微软雅黑 Light" panose="020B0502040204020203" pitchFamily="34" charset="-122"/>
                <a:ea typeface="微软雅黑 Light" panose="020B0502040204020203" pitchFamily="34" charset="-122"/>
              </a:rPr>
              <a:t>向量的表示及基变换</a:t>
            </a:r>
          </a:p>
        </p:txBody>
      </p:sp>
      <p:sp>
        <p:nvSpPr>
          <p:cNvPr id="2" name="文本框 1">
            <a:extLst>
              <a:ext uri="{FF2B5EF4-FFF2-40B4-BE49-F238E27FC236}">
                <a16:creationId xmlns:a16="http://schemas.microsoft.com/office/drawing/2014/main" id="{98BB4E02-F2E2-402A-8A91-1888DE6C3D7A}"/>
              </a:ext>
            </a:extLst>
          </p:cNvPr>
          <p:cNvSpPr txBox="1"/>
          <p:nvPr/>
        </p:nvSpPr>
        <p:spPr>
          <a:xfrm>
            <a:off x="4800889" y="3547448"/>
            <a:ext cx="4310743" cy="461665"/>
          </a:xfrm>
          <a:prstGeom prst="rect">
            <a:avLst/>
          </a:prstGeom>
          <a:noFill/>
        </p:spPr>
        <p:txBody>
          <a:bodyPr wrap="square" rtlCol="0">
            <a:spAutoFit/>
          </a:bodyPr>
          <a:lstStyle/>
          <a:p>
            <a:pPr marL="457200" indent="-457200">
              <a:spcBef>
                <a:spcPct val="0"/>
              </a:spcBef>
              <a:buFont typeface="Arial" panose="020B0604020202020204" pitchFamily="34" charset="0"/>
              <a:buChar char="•"/>
            </a:pPr>
            <a:r>
              <a:rPr lang="zh-CN" altLang="en-US" sz="2400" dirty="0">
                <a:solidFill>
                  <a:srgbClr val="FFFFFF"/>
                </a:solidFill>
                <a:latin typeface="微软雅黑 Light" panose="020B0502040204020203" pitchFamily="34" charset="-122"/>
                <a:ea typeface="微软雅黑 Light" panose="020B0502040204020203" pitchFamily="34" charset="-122"/>
              </a:rPr>
              <a:t>基变换的矩阵表示</a:t>
            </a:r>
          </a:p>
        </p:txBody>
      </p:sp>
      <p:sp>
        <p:nvSpPr>
          <p:cNvPr id="3" name="文本框 2">
            <a:extLst>
              <a:ext uri="{FF2B5EF4-FFF2-40B4-BE49-F238E27FC236}">
                <a16:creationId xmlns:a16="http://schemas.microsoft.com/office/drawing/2014/main" id="{65354F98-0B1C-49A6-A572-19243296DE9F}"/>
              </a:ext>
            </a:extLst>
          </p:cNvPr>
          <p:cNvSpPr txBox="1"/>
          <p:nvPr/>
        </p:nvSpPr>
        <p:spPr>
          <a:xfrm>
            <a:off x="4800889" y="4312799"/>
            <a:ext cx="5365102" cy="461665"/>
          </a:xfrm>
          <a:prstGeom prst="rect">
            <a:avLst/>
          </a:prstGeom>
          <a:noFill/>
        </p:spPr>
        <p:txBody>
          <a:bodyPr wrap="square" rtlCol="0">
            <a:spAutoFit/>
          </a:bodyPr>
          <a:lstStyle/>
          <a:p>
            <a:pPr marL="457200" indent="-457200">
              <a:spcBef>
                <a:spcPct val="0"/>
              </a:spcBef>
              <a:buFont typeface="Arial" panose="020B0604020202020204" pitchFamily="34" charset="0"/>
              <a:buChar char="•"/>
            </a:pPr>
            <a:r>
              <a:rPr lang="zh-CN" altLang="en-US" sz="2400" dirty="0">
                <a:solidFill>
                  <a:srgbClr val="FFFFFF"/>
                </a:solidFill>
                <a:latin typeface="微软雅黑 Light" panose="020B0502040204020203" pitchFamily="34" charset="-122"/>
                <a:ea typeface="微软雅黑 Light" panose="020B0502040204020203" pitchFamily="34" charset="-122"/>
              </a:rPr>
              <a:t>协方差矩阵及优化目标</a:t>
            </a:r>
          </a:p>
        </p:txBody>
      </p:sp>
      <p:sp>
        <p:nvSpPr>
          <p:cNvPr id="4" name="文本框 3">
            <a:extLst>
              <a:ext uri="{FF2B5EF4-FFF2-40B4-BE49-F238E27FC236}">
                <a16:creationId xmlns:a16="http://schemas.microsoft.com/office/drawing/2014/main" id="{8E45EE98-9E40-4984-ACB9-E3C34504FC2A}"/>
              </a:ext>
            </a:extLst>
          </p:cNvPr>
          <p:cNvSpPr txBox="1"/>
          <p:nvPr/>
        </p:nvSpPr>
        <p:spPr>
          <a:xfrm>
            <a:off x="4800890" y="5078150"/>
            <a:ext cx="4310742" cy="461665"/>
          </a:xfrm>
          <a:prstGeom prst="rect">
            <a:avLst/>
          </a:prstGeom>
          <a:noFill/>
        </p:spPr>
        <p:txBody>
          <a:bodyPr wrap="square" rtlCol="0">
            <a:spAutoFit/>
          </a:bodyPr>
          <a:lstStyle/>
          <a:p>
            <a:pPr marL="457200" indent="-457200">
              <a:spcBef>
                <a:spcPct val="0"/>
              </a:spcBef>
              <a:buFont typeface="Arial" panose="020B0604020202020204" pitchFamily="34" charset="0"/>
              <a:buChar char="•"/>
            </a:pPr>
            <a:r>
              <a:rPr lang="en-US" altLang="zh-CN" sz="2400" dirty="0">
                <a:solidFill>
                  <a:srgbClr val="FFFFFF"/>
                </a:solidFill>
                <a:latin typeface="微软雅黑 Light" panose="020B0502040204020203" pitchFamily="34" charset="-122"/>
                <a:ea typeface="微软雅黑 Light" panose="020B0502040204020203" pitchFamily="34" charset="-122"/>
              </a:rPr>
              <a:t>PCA</a:t>
            </a:r>
            <a:r>
              <a:rPr lang="zh-CN" altLang="en-US" sz="2400" dirty="0">
                <a:solidFill>
                  <a:srgbClr val="FFFFFF"/>
                </a:solidFill>
                <a:latin typeface="微软雅黑 Light" panose="020B0502040204020203" pitchFamily="34" charset="-122"/>
                <a:ea typeface="微软雅黑 Light" panose="020B0502040204020203" pitchFamily="34" charset="-122"/>
              </a:rPr>
              <a:t>算法</a:t>
            </a:r>
          </a:p>
        </p:txBody>
      </p:sp>
    </p:spTree>
    <p:extLst>
      <p:ext uri="{BB962C8B-B14F-4D97-AF65-F5344CB8AC3E}">
        <p14:creationId xmlns:p14="http://schemas.microsoft.com/office/powerpoint/2010/main" val="364662074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0000">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14:bounceEnd="40000">
                                          <p:cBhvr additive="base">
                                            <p:cTn id="7" dur="500" fill="hold"/>
                                            <p:tgtEl>
                                              <p:spTgt spid="35"/>
                                            </p:tgtEl>
                                            <p:attrNameLst>
                                              <p:attrName>ppt_x</p:attrName>
                                            </p:attrNameLst>
                                          </p:cBhvr>
                                          <p:tavLst>
                                            <p:tav tm="0">
                                              <p:val>
                                                <p:strVal val="0-#ppt_w/2"/>
                                              </p:val>
                                            </p:tav>
                                            <p:tav tm="100000">
                                              <p:val>
                                                <p:strVal val="#ppt_x"/>
                                              </p:val>
                                            </p:tav>
                                          </p:tavLst>
                                        </p:anim>
                                        <p:anim calcmode="lin" valueType="num" p14:bounceEnd="40000">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000"/>
                                            <p:tgtEl>
                                              <p:spTgt spid="2"/>
                                            </p:tgtEl>
                                          </p:cBhvr>
                                        </p:animEffect>
                                        <p:anim calcmode="lin" valueType="num">
                                          <p:cBhvr>
                                            <p:cTn id="21" dur="1000" fill="hold"/>
                                            <p:tgtEl>
                                              <p:spTgt spid="2"/>
                                            </p:tgtEl>
                                            <p:attrNameLst>
                                              <p:attrName>ppt_x</p:attrName>
                                            </p:attrNameLst>
                                          </p:cBhvr>
                                          <p:tavLst>
                                            <p:tav tm="0">
                                              <p:val>
                                                <p:strVal val="#ppt_x"/>
                                              </p:val>
                                            </p:tav>
                                            <p:tav tm="100000">
                                              <p:val>
                                                <p:strVal val="#ppt_x"/>
                                              </p:val>
                                            </p:tav>
                                          </p:tavLst>
                                        </p:anim>
                                        <p:anim calcmode="lin" valueType="num">
                                          <p:cBhvr>
                                            <p:cTn id="2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1000"/>
                                            <p:tgtEl>
                                              <p:spTgt spid="4"/>
                                            </p:tgtEl>
                                          </p:cBhvr>
                                        </p:animEffect>
                                        <p:anim calcmode="lin" valueType="num">
                                          <p:cBhvr>
                                            <p:cTn id="35" dur="1000" fill="hold"/>
                                            <p:tgtEl>
                                              <p:spTgt spid="4"/>
                                            </p:tgtEl>
                                            <p:attrNameLst>
                                              <p:attrName>ppt_x</p:attrName>
                                            </p:attrNameLst>
                                          </p:cBhvr>
                                          <p:tavLst>
                                            <p:tav tm="0">
                                              <p:val>
                                                <p:strVal val="#ppt_x"/>
                                              </p:val>
                                            </p:tav>
                                            <p:tav tm="100000">
                                              <p:val>
                                                <p:strVal val="#ppt_x"/>
                                              </p:val>
                                            </p:tav>
                                          </p:tavLst>
                                        </p:anim>
                                        <p:anim calcmode="lin" valueType="num">
                                          <p:cBhvr>
                                            <p:cTn id="3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P spid="3" grpId="0"/>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000"/>
                                            <p:tgtEl>
                                              <p:spTgt spid="2"/>
                                            </p:tgtEl>
                                          </p:cBhvr>
                                        </p:animEffect>
                                        <p:anim calcmode="lin" valueType="num">
                                          <p:cBhvr>
                                            <p:cTn id="21" dur="1000" fill="hold"/>
                                            <p:tgtEl>
                                              <p:spTgt spid="2"/>
                                            </p:tgtEl>
                                            <p:attrNameLst>
                                              <p:attrName>ppt_x</p:attrName>
                                            </p:attrNameLst>
                                          </p:cBhvr>
                                          <p:tavLst>
                                            <p:tav tm="0">
                                              <p:val>
                                                <p:strVal val="#ppt_x"/>
                                              </p:val>
                                            </p:tav>
                                            <p:tav tm="100000">
                                              <p:val>
                                                <p:strVal val="#ppt_x"/>
                                              </p:val>
                                            </p:tav>
                                          </p:tavLst>
                                        </p:anim>
                                        <p:anim calcmode="lin" valueType="num">
                                          <p:cBhvr>
                                            <p:cTn id="2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1000"/>
                                            <p:tgtEl>
                                              <p:spTgt spid="4"/>
                                            </p:tgtEl>
                                          </p:cBhvr>
                                        </p:animEffect>
                                        <p:anim calcmode="lin" valueType="num">
                                          <p:cBhvr>
                                            <p:cTn id="35" dur="1000" fill="hold"/>
                                            <p:tgtEl>
                                              <p:spTgt spid="4"/>
                                            </p:tgtEl>
                                            <p:attrNameLst>
                                              <p:attrName>ppt_x</p:attrName>
                                            </p:attrNameLst>
                                          </p:cBhvr>
                                          <p:tavLst>
                                            <p:tav tm="0">
                                              <p:val>
                                                <p:strVal val="#ppt_x"/>
                                              </p:val>
                                            </p:tav>
                                            <p:tav tm="100000">
                                              <p:val>
                                                <p:strVal val="#ppt_x"/>
                                              </p:val>
                                            </p:tav>
                                          </p:tavLst>
                                        </p:anim>
                                        <p:anim calcmode="lin" valueType="num">
                                          <p:cBhvr>
                                            <p:cTn id="3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P spid="3" grpId="0"/>
          <p:bldP spid="4"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id="{02D47076-A167-4C50-B064-6A8B620372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4591" y="2505666"/>
            <a:ext cx="5002911" cy="3645957"/>
          </a:xfrm>
          <a:prstGeom prst="rect">
            <a:avLst/>
          </a:prstGeom>
        </p:spPr>
      </p:pic>
      <p:sp>
        <p:nvSpPr>
          <p:cNvPr id="4" name="矩形 3">
            <a:extLst>
              <a:ext uri="{FF2B5EF4-FFF2-40B4-BE49-F238E27FC236}">
                <a16:creationId xmlns:a16="http://schemas.microsoft.com/office/drawing/2014/main" id="{D108E0D2-189A-425A-94DE-B2AF71EDAA07}"/>
              </a:ext>
            </a:extLst>
          </p:cNvPr>
          <p:cNvSpPr/>
          <p:nvPr/>
        </p:nvSpPr>
        <p:spPr>
          <a:xfrm>
            <a:off x="1" y="0"/>
            <a:ext cx="12192000" cy="769441"/>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DFA67AEC-5288-411C-B551-DE9158A17DDC}"/>
              </a:ext>
            </a:extLst>
          </p:cNvPr>
          <p:cNvSpPr txBox="1"/>
          <p:nvPr/>
        </p:nvSpPr>
        <p:spPr>
          <a:xfrm>
            <a:off x="274320" y="153887"/>
            <a:ext cx="7404774" cy="584775"/>
          </a:xfrm>
          <a:prstGeom prst="rect">
            <a:avLst/>
          </a:prstGeom>
          <a:noFill/>
        </p:spPr>
        <p:txBody>
          <a:bodyPr wrap="square" rtlCol="0">
            <a:spAutoFit/>
          </a:bodyPr>
          <a:lstStyle/>
          <a:p>
            <a:r>
              <a:rPr lang="en-US" altLang="zh-CN" sz="3200" b="1" dirty="0">
                <a:solidFill>
                  <a:schemeClr val="bg1"/>
                </a:solidFill>
              </a:rPr>
              <a:t>2.1 </a:t>
            </a:r>
            <a:r>
              <a:rPr lang="zh-CN" altLang="en-US" sz="3200" b="1" dirty="0">
                <a:solidFill>
                  <a:schemeClr val="bg1"/>
                </a:solidFill>
              </a:rPr>
              <a:t>向量的表示及基变换</a:t>
            </a:r>
            <a:r>
              <a:rPr lang="en-US" altLang="zh-CN" sz="3200" b="1" dirty="0">
                <a:solidFill>
                  <a:schemeClr val="bg1"/>
                </a:solidFill>
              </a:rPr>
              <a:t>------</a:t>
            </a:r>
            <a:r>
              <a:rPr lang="zh-CN" altLang="en-US" sz="3200" b="1" dirty="0">
                <a:solidFill>
                  <a:schemeClr val="bg1"/>
                </a:solidFill>
              </a:rPr>
              <a:t>内积与投影</a:t>
            </a:r>
          </a:p>
        </p:txBody>
      </p:sp>
      <p:sp>
        <p:nvSpPr>
          <p:cNvPr id="6" name="文本框 5">
            <a:extLst>
              <a:ext uri="{FF2B5EF4-FFF2-40B4-BE49-F238E27FC236}">
                <a16:creationId xmlns:a16="http://schemas.microsoft.com/office/drawing/2014/main" id="{A244F114-57AC-41C3-B87D-D2DEA72CFBA6}"/>
              </a:ext>
            </a:extLst>
          </p:cNvPr>
          <p:cNvSpPr txBox="1"/>
          <p:nvPr/>
        </p:nvSpPr>
        <p:spPr>
          <a:xfrm>
            <a:off x="1648716" y="1867932"/>
            <a:ext cx="5290457"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内积：相同维数的两个向量对应元素乘积之和</a:t>
            </a:r>
          </a:p>
        </p:txBody>
      </p:sp>
      <p:sp>
        <p:nvSpPr>
          <p:cNvPr id="26" name="文本框 25">
            <a:extLst>
              <a:ext uri="{FF2B5EF4-FFF2-40B4-BE49-F238E27FC236}">
                <a16:creationId xmlns:a16="http://schemas.microsoft.com/office/drawing/2014/main" id="{CC34AE49-D29E-43CC-B004-02F01B6F782A}"/>
              </a:ext>
            </a:extLst>
          </p:cNvPr>
          <p:cNvSpPr txBox="1"/>
          <p:nvPr/>
        </p:nvSpPr>
        <p:spPr>
          <a:xfrm>
            <a:off x="1288088" y="4455328"/>
            <a:ext cx="7762605"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向量</a:t>
            </a:r>
            <a:r>
              <a:rPr lang="en-US" altLang="zh-CN" dirty="0"/>
              <a:t>a</a:t>
            </a:r>
            <a:r>
              <a:rPr lang="zh-CN" altLang="en-US" dirty="0"/>
              <a:t>与向量</a:t>
            </a:r>
            <a:r>
              <a:rPr lang="en-US" altLang="zh-CN" dirty="0"/>
              <a:t>b</a:t>
            </a:r>
            <a:r>
              <a:rPr lang="zh-CN" altLang="en-US" dirty="0"/>
              <a:t>的内积等价于向量</a:t>
            </a:r>
            <a:r>
              <a:rPr lang="en-US" altLang="zh-CN" dirty="0"/>
              <a:t>a</a:t>
            </a:r>
            <a:r>
              <a:rPr lang="zh-CN" altLang="en-US" dirty="0"/>
              <a:t>在向量</a:t>
            </a:r>
            <a:r>
              <a:rPr lang="en-US" altLang="zh-CN" dirty="0"/>
              <a:t>b</a:t>
            </a:r>
            <a:r>
              <a:rPr lang="zh-CN" altLang="en-US" dirty="0"/>
              <a:t>上的投影长度乘以向量</a:t>
            </a:r>
            <a:r>
              <a:rPr lang="en-US" altLang="zh-CN" dirty="0"/>
              <a:t>b</a:t>
            </a:r>
            <a:r>
              <a:rPr lang="zh-CN" altLang="en-US" dirty="0"/>
              <a:t>的模</a:t>
            </a:r>
          </a:p>
        </p:txBody>
      </p:sp>
      <p:grpSp>
        <p:nvGrpSpPr>
          <p:cNvPr id="35" name="组合 34">
            <a:extLst>
              <a:ext uri="{FF2B5EF4-FFF2-40B4-BE49-F238E27FC236}">
                <a16:creationId xmlns:a16="http://schemas.microsoft.com/office/drawing/2014/main" id="{2AEC6C3F-4288-4449-8B21-100F7655EB98}"/>
              </a:ext>
            </a:extLst>
          </p:cNvPr>
          <p:cNvGrpSpPr/>
          <p:nvPr/>
        </p:nvGrpSpPr>
        <p:grpSpPr>
          <a:xfrm>
            <a:off x="379474" y="1235325"/>
            <a:ext cx="1525588" cy="496887"/>
            <a:chOff x="274320" y="2289757"/>
            <a:chExt cx="1525588" cy="496887"/>
          </a:xfrm>
          <a:solidFill>
            <a:schemeClr val="accent6">
              <a:lumMod val="60000"/>
              <a:lumOff val="40000"/>
            </a:schemeClr>
          </a:solidFill>
        </p:grpSpPr>
        <p:sp>
          <p:nvSpPr>
            <p:cNvPr id="28" name="任意多边形 51">
              <a:extLst>
                <a:ext uri="{FF2B5EF4-FFF2-40B4-BE49-F238E27FC236}">
                  <a16:creationId xmlns:a16="http://schemas.microsoft.com/office/drawing/2014/main" id="{917D7805-350F-4165-A09A-244BFA2AFC91}"/>
                </a:ext>
              </a:extLst>
            </p:cNvPr>
            <p:cNvSpPr>
              <a:spLocks noChangeArrowheads="1"/>
            </p:cNvSpPr>
            <p:nvPr/>
          </p:nvSpPr>
          <p:spPr bwMode="auto">
            <a:xfrm>
              <a:off x="274320" y="2289757"/>
              <a:ext cx="1525588" cy="496887"/>
            </a:xfrm>
            <a:custGeom>
              <a:avLst/>
              <a:gdLst>
                <a:gd name="T0" fmla="*/ 1174187 w 1526224"/>
                <a:gd name="T1" fmla="*/ 0 h 678544"/>
                <a:gd name="T2" fmla="*/ 1524317 w 1526224"/>
                <a:gd name="T3" fmla="*/ 133226 h 678544"/>
                <a:gd name="T4" fmla="*/ 1174187 w 1526224"/>
                <a:gd name="T5" fmla="*/ 266450 h 678544"/>
                <a:gd name="T6" fmla="*/ 0 w 1526224"/>
                <a:gd name="T7" fmla="*/ 266450 h 678544"/>
                <a:gd name="T8" fmla="*/ 0 w 1526224"/>
                <a:gd name="T9" fmla="*/ 1 h 678544"/>
                <a:gd name="T10" fmla="*/ 1174177 w 1526224"/>
                <a:gd name="T11" fmla="*/ 1 h 678544"/>
                <a:gd name="T12" fmla="*/ 0 60000 65536"/>
                <a:gd name="T13" fmla="*/ 0 60000 65536"/>
                <a:gd name="T14" fmla="*/ 0 60000 65536"/>
                <a:gd name="T15" fmla="*/ 0 60000 65536"/>
                <a:gd name="T16" fmla="*/ 0 60000 65536"/>
                <a:gd name="T17" fmla="*/ 0 60000 65536"/>
                <a:gd name="T18" fmla="*/ 0 w 1526224"/>
                <a:gd name="T19" fmla="*/ 0 h 678544"/>
                <a:gd name="T20" fmla="*/ 1526224 w 1526224"/>
                <a:gd name="T21" fmla="*/ 678544 h 678544"/>
              </a:gdLst>
              <a:ahLst/>
              <a:cxnLst>
                <a:cxn ang="T12">
                  <a:pos x="T0" y="T1"/>
                </a:cxn>
                <a:cxn ang="T13">
                  <a:pos x="T2" y="T3"/>
                </a:cxn>
                <a:cxn ang="T14">
                  <a:pos x="T4" y="T5"/>
                </a:cxn>
                <a:cxn ang="T15">
                  <a:pos x="T6" y="T7"/>
                </a:cxn>
                <a:cxn ang="T16">
                  <a:pos x="T8" y="T9"/>
                </a:cxn>
                <a:cxn ang="T17">
                  <a:pos x="T10" y="T11"/>
                </a:cxn>
              </a:cxnLst>
              <a:rect l="T18" t="T19" r="T20" b="T21"/>
              <a:pathLst>
                <a:path w="1526224" h="678544">
                  <a:moveTo>
                    <a:pt x="1175657" y="0"/>
                  </a:moveTo>
                  <a:cubicBezTo>
                    <a:pt x="1369270" y="0"/>
                    <a:pt x="1526224" y="151897"/>
                    <a:pt x="1526224" y="339272"/>
                  </a:cubicBezTo>
                  <a:cubicBezTo>
                    <a:pt x="1526224" y="526647"/>
                    <a:pt x="1369270" y="678544"/>
                    <a:pt x="1175657" y="678544"/>
                  </a:cubicBezTo>
                  <a:lnTo>
                    <a:pt x="0" y="678544"/>
                  </a:lnTo>
                  <a:lnTo>
                    <a:pt x="0" y="1"/>
                  </a:lnTo>
                  <a:lnTo>
                    <a:pt x="1175647" y="1"/>
                  </a:lnTo>
                  <a:lnTo>
                    <a:pt x="1175657" y="0"/>
                  </a:lnTo>
                  <a:close/>
                </a:path>
              </a:pathLst>
            </a:custGeom>
            <a:grpFill/>
            <a:ln>
              <a:noFill/>
            </a:ln>
          </p:spPr>
          <p:txBody>
            <a:bodyPr anchor="ctr"/>
            <a:lstStyle/>
            <a:p>
              <a:endParaRPr lang="zh-CN" altLang="en-US"/>
            </a:p>
          </p:txBody>
        </p:sp>
        <p:sp>
          <p:nvSpPr>
            <p:cNvPr id="29" name="文本框 28">
              <a:extLst>
                <a:ext uri="{FF2B5EF4-FFF2-40B4-BE49-F238E27FC236}">
                  <a16:creationId xmlns:a16="http://schemas.microsoft.com/office/drawing/2014/main" id="{ABB41BE2-0B6B-4E7A-A72B-F2BEB55E1907}"/>
                </a:ext>
              </a:extLst>
            </p:cNvPr>
            <p:cNvSpPr txBox="1"/>
            <p:nvPr/>
          </p:nvSpPr>
          <p:spPr>
            <a:xfrm>
              <a:off x="531845" y="2323925"/>
              <a:ext cx="867642" cy="461665"/>
            </a:xfrm>
            <a:prstGeom prst="rect">
              <a:avLst/>
            </a:prstGeom>
            <a:grpFill/>
          </p:spPr>
          <p:txBody>
            <a:bodyPr wrap="square" rtlCol="0">
              <a:spAutoFit/>
            </a:bodyPr>
            <a:lstStyle/>
            <a:p>
              <a:r>
                <a:rPr lang="zh-CN" altLang="en-US" sz="2400" dirty="0">
                  <a:solidFill>
                    <a:schemeClr val="bg1"/>
                  </a:solidFill>
                </a:rPr>
                <a:t>定义</a:t>
              </a:r>
            </a:p>
          </p:txBody>
        </p:sp>
      </p:grpSp>
      <p:grpSp>
        <p:nvGrpSpPr>
          <p:cNvPr id="36" name="组合 35">
            <a:extLst>
              <a:ext uri="{FF2B5EF4-FFF2-40B4-BE49-F238E27FC236}">
                <a16:creationId xmlns:a16="http://schemas.microsoft.com/office/drawing/2014/main" id="{A983488D-360E-4464-BBF1-83C64BAD7BE8}"/>
              </a:ext>
            </a:extLst>
          </p:cNvPr>
          <p:cNvGrpSpPr/>
          <p:nvPr/>
        </p:nvGrpSpPr>
        <p:grpSpPr>
          <a:xfrm>
            <a:off x="353175" y="3708126"/>
            <a:ext cx="1551887" cy="496887"/>
            <a:chOff x="0" y="4799277"/>
            <a:chExt cx="1551887" cy="496887"/>
          </a:xfrm>
        </p:grpSpPr>
        <p:sp>
          <p:nvSpPr>
            <p:cNvPr id="30" name="任意多边形 51">
              <a:extLst>
                <a:ext uri="{FF2B5EF4-FFF2-40B4-BE49-F238E27FC236}">
                  <a16:creationId xmlns:a16="http://schemas.microsoft.com/office/drawing/2014/main" id="{C08B7FAA-100F-40A7-A367-43251DBCE4BF}"/>
                </a:ext>
              </a:extLst>
            </p:cNvPr>
            <p:cNvSpPr>
              <a:spLocks noChangeArrowheads="1"/>
            </p:cNvSpPr>
            <p:nvPr/>
          </p:nvSpPr>
          <p:spPr bwMode="auto">
            <a:xfrm>
              <a:off x="26299" y="4799277"/>
              <a:ext cx="1525588" cy="496887"/>
            </a:xfrm>
            <a:custGeom>
              <a:avLst/>
              <a:gdLst>
                <a:gd name="T0" fmla="*/ 1174187 w 1526224"/>
                <a:gd name="T1" fmla="*/ 0 h 678544"/>
                <a:gd name="T2" fmla="*/ 1524317 w 1526224"/>
                <a:gd name="T3" fmla="*/ 133226 h 678544"/>
                <a:gd name="T4" fmla="*/ 1174187 w 1526224"/>
                <a:gd name="T5" fmla="*/ 266450 h 678544"/>
                <a:gd name="T6" fmla="*/ 0 w 1526224"/>
                <a:gd name="T7" fmla="*/ 266450 h 678544"/>
                <a:gd name="T8" fmla="*/ 0 w 1526224"/>
                <a:gd name="T9" fmla="*/ 1 h 678544"/>
                <a:gd name="T10" fmla="*/ 1174177 w 1526224"/>
                <a:gd name="T11" fmla="*/ 1 h 678544"/>
                <a:gd name="T12" fmla="*/ 0 60000 65536"/>
                <a:gd name="T13" fmla="*/ 0 60000 65536"/>
                <a:gd name="T14" fmla="*/ 0 60000 65536"/>
                <a:gd name="T15" fmla="*/ 0 60000 65536"/>
                <a:gd name="T16" fmla="*/ 0 60000 65536"/>
                <a:gd name="T17" fmla="*/ 0 60000 65536"/>
                <a:gd name="T18" fmla="*/ 0 w 1526224"/>
                <a:gd name="T19" fmla="*/ 0 h 678544"/>
                <a:gd name="T20" fmla="*/ 1526224 w 1526224"/>
                <a:gd name="T21" fmla="*/ 678544 h 678544"/>
              </a:gdLst>
              <a:ahLst/>
              <a:cxnLst>
                <a:cxn ang="T12">
                  <a:pos x="T0" y="T1"/>
                </a:cxn>
                <a:cxn ang="T13">
                  <a:pos x="T2" y="T3"/>
                </a:cxn>
                <a:cxn ang="T14">
                  <a:pos x="T4" y="T5"/>
                </a:cxn>
                <a:cxn ang="T15">
                  <a:pos x="T6" y="T7"/>
                </a:cxn>
                <a:cxn ang="T16">
                  <a:pos x="T8" y="T9"/>
                </a:cxn>
                <a:cxn ang="T17">
                  <a:pos x="T10" y="T11"/>
                </a:cxn>
              </a:cxnLst>
              <a:rect l="T18" t="T19" r="T20" b="T21"/>
              <a:pathLst>
                <a:path w="1526224" h="678544">
                  <a:moveTo>
                    <a:pt x="1175657" y="0"/>
                  </a:moveTo>
                  <a:cubicBezTo>
                    <a:pt x="1369270" y="0"/>
                    <a:pt x="1526224" y="151897"/>
                    <a:pt x="1526224" y="339272"/>
                  </a:cubicBezTo>
                  <a:cubicBezTo>
                    <a:pt x="1526224" y="526647"/>
                    <a:pt x="1369270" y="678544"/>
                    <a:pt x="1175657" y="678544"/>
                  </a:cubicBezTo>
                  <a:lnTo>
                    <a:pt x="0" y="678544"/>
                  </a:lnTo>
                  <a:lnTo>
                    <a:pt x="0" y="1"/>
                  </a:lnTo>
                  <a:lnTo>
                    <a:pt x="1175647" y="1"/>
                  </a:lnTo>
                  <a:lnTo>
                    <a:pt x="1175657" y="0"/>
                  </a:lnTo>
                  <a:close/>
                </a:path>
              </a:pathLst>
            </a:custGeom>
            <a:solidFill>
              <a:schemeClr val="accent5">
                <a:lumMod val="60000"/>
                <a:lumOff val="40000"/>
              </a:schemeClr>
            </a:solidFill>
            <a:ln>
              <a:noFill/>
            </a:ln>
          </p:spPr>
          <p:txBody>
            <a:bodyPr anchor="ctr"/>
            <a:lstStyle/>
            <a:p>
              <a:endParaRPr lang="zh-CN" altLang="en-US"/>
            </a:p>
          </p:txBody>
        </p:sp>
        <p:sp>
          <p:nvSpPr>
            <p:cNvPr id="31" name="文本框 30">
              <a:extLst>
                <a:ext uri="{FF2B5EF4-FFF2-40B4-BE49-F238E27FC236}">
                  <a16:creationId xmlns:a16="http://schemas.microsoft.com/office/drawing/2014/main" id="{0CB6AD41-4F29-4C62-A68C-E1905037F948}"/>
                </a:ext>
              </a:extLst>
            </p:cNvPr>
            <p:cNvSpPr txBox="1"/>
            <p:nvPr/>
          </p:nvSpPr>
          <p:spPr>
            <a:xfrm>
              <a:off x="0" y="4816889"/>
              <a:ext cx="1420463" cy="461665"/>
            </a:xfrm>
            <a:prstGeom prst="rect">
              <a:avLst/>
            </a:prstGeom>
            <a:noFill/>
          </p:spPr>
          <p:txBody>
            <a:bodyPr wrap="square" rtlCol="0">
              <a:spAutoFit/>
            </a:bodyPr>
            <a:lstStyle/>
            <a:p>
              <a:r>
                <a:rPr lang="zh-CN" altLang="en-US" sz="2400" dirty="0">
                  <a:solidFill>
                    <a:schemeClr val="bg1"/>
                  </a:solidFill>
                </a:rPr>
                <a:t>几何意义</a:t>
              </a:r>
            </a:p>
          </p:txBody>
        </p:sp>
      </p:grpSp>
      <p:sp>
        <p:nvSpPr>
          <p:cNvPr id="37" name="文本框 36">
            <a:extLst>
              <a:ext uri="{FF2B5EF4-FFF2-40B4-BE49-F238E27FC236}">
                <a16:creationId xmlns:a16="http://schemas.microsoft.com/office/drawing/2014/main" id="{782071F6-342B-4C2C-A0FD-E17D8C5A3BA1}"/>
              </a:ext>
            </a:extLst>
          </p:cNvPr>
          <p:cNvSpPr txBox="1"/>
          <p:nvPr/>
        </p:nvSpPr>
        <p:spPr>
          <a:xfrm>
            <a:off x="1648716" y="2314613"/>
            <a:ext cx="316588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定义：</a:t>
            </a:r>
          </a:p>
        </p:txBody>
      </p:sp>
      <p:sp>
        <p:nvSpPr>
          <p:cNvPr id="45" name="文本框 44">
            <a:extLst>
              <a:ext uri="{FF2B5EF4-FFF2-40B4-BE49-F238E27FC236}">
                <a16:creationId xmlns:a16="http://schemas.microsoft.com/office/drawing/2014/main" id="{75B2D17F-B54E-4EAC-A23B-202D565E814E}"/>
              </a:ext>
            </a:extLst>
          </p:cNvPr>
          <p:cNvSpPr txBox="1"/>
          <p:nvPr/>
        </p:nvSpPr>
        <p:spPr>
          <a:xfrm>
            <a:off x="1648716" y="5531422"/>
            <a:ext cx="7253559" cy="369332"/>
          </a:xfrm>
          <a:prstGeom prst="rect">
            <a:avLst/>
          </a:prstGeom>
          <a:noFill/>
        </p:spPr>
        <p:txBody>
          <a:bodyPr wrap="square" rtlCol="0">
            <a:spAutoFit/>
          </a:bodyPr>
          <a:lstStyle/>
          <a:p>
            <a:r>
              <a:rPr lang="zh-CN" altLang="en-US" dirty="0"/>
              <a:t>即向量</a:t>
            </a:r>
            <a:r>
              <a:rPr lang="en-US" altLang="zh-CN" dirty="0"/>
              <a:t>a</a:t>
            </a:r>
            <a:r>
              <a:rPr lang="zh-CN" altLang="en-US" dirty="0"/>
              <a:t>与向量</a:t>
            </a:r>
            <a:r>
              <a:rPr lang="en-US" altLang="zh-CN" dirty="0"/>
              <a:t>b</a:t>
            </a:r>
            <a:r>
              <a:rPr lang="zh-CN" altLang="en-US" dirty="0"/>
              <a:t>的内积等价于向量</a:t>
            </a:r>
            <a:r>
              <a:rPr lang="en-US" altLang="zh-CN" dirty="0"/>
              <a:t>a</a:t>
            </a:r>
            <a:r>
              <a:rPr lang="zh-CN" altLang="en-US" dirty="0"/>
              <a:t>在向量</a:t>
            </a:r>
            <a:r>
              <a:rPr lang="en-US" altLang="zh-CN" dirty="0"/>
              <a:t>b</a:t>
            </a:r>
            <a:r>
              <a:rPr lang="zh-CN" altLang="en-US" dirty="0"/>
              <a:t>所在直线投影的矢量长度</a:t>
            </a:r>
          </a:p>
        </p:txBody>
      </p:sp>
      <p:grpSp>
        <p:nvGrpSpPr>
          <p:cNvPr id="48" name="组合 47">
            <a:extLst>
              <a:ext uri="{FF2B5EF4-FFF2-40B4-BE49-F238E27FC236}">
                <a16:creationId xmlns:a16="http://schemas.microsoft.com/office/drawing/2014/main" id="{72A2DF6C-48A0-4193-8D7C-EF79A9EB9A14}"/>
              </a:ext>
            </a:extLst>
          </p:cNvPr>
          <p:cNvGrpSpPr/>
          <p:nvPr/>
        </p:nvGrpSpPr>
        <p:grpSpPr>
          <a:xfrm>
            <a:off x="2344713" y="2683945"/>
            <a:ext cx="7129393" cy="1040055"/>
            <a:chOff x="2316721" y="2607217"/>
            <a:chExt cx="7129393" cy="1040055"/>
          </a:xfrm>
        </p:grpSpPr>
        <p:pic>
          <p:nvPicPr>
            <p:cNvPr id="21" name="图片 20">
              <a:extLst>
                <a:ext uri="{FF2B5EF4-FFF2-40B4-BE49-F238E27FC236}">
                  <a16:creationId xmlns:a16="http://schemas.microsoft.com/office/drawing/2014/main" id="{1D2A0FBD-9BC0-45EE-80F2-3CC5C263D135}"/>
                </a:ext>
              </a:extLst>
            </p:cNvPr>
            <p:cNvPicPr>
              <a:picLocks noChangeAspect="1"/>
            </p:cNvPicPr>
            <p:nvPr/>
          </p:nvPicPr>
          <p:blipFill rotWithShape="1">
            <a:blip r:embed="rId3">
              <a:extLst>
                <a:ext uri="{28A0092B-C50C-407E-A947-70E740481C1C}">
                  <a14:useLocalDpi xmlns:a14="http://schemas.microsoft.com/office/drawing/2010/main" val="0"/>
                </a:ext>
              </a:extLst>
            </a:blip>
            <a:srcRect l="27872"/>
            <a:stretch/>
          </p:blipFill>
          <p:spPr>
            <a:xfrm>
              <a:off x="6216704" y="3058156"/>
              <a:ext cx="1499712" cy="589116"/>
            </a:xfrm>
            <a:prstGeom prst="rect">
              <a:avLst/>
            </a:prstGeom>
          </p:spPr>
        </p:pic>
        <p:pic>
          <p:nvPicPr>
            <p:cNvPr id="47" name="图片 46">
              <a:extLst>
                <a:ext uri="{FF2B5EF4-FFF2-40B4-BE49-F238E27FC236}">
                  <a16:creationId xmlns:a16="http://schemas.microsoft.com/office/drawing/2014/main" id="{9427DEF5-33EB-4273-B3DD-28B5CE2DB3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6721" y="2607217"/>
              <a:ext cx="7129393" cy="623687"/>
            </a:xfrm>
            <a:prstGeom prst="rect">
              <a:avLst/>
            </a:prstGeom>
          </p:spPr>
        </p:pic>
      </p:grpSp>
      <p:grpSp>
        <p:nvGrpSpPr>
          <p:cNvPr id="55" name="组合 54">
            <a:extLst>
              <a:ext uri="{FF2B5EF4-FFF2-40B4-BE49-F238E27FC236}">
                <a16:creationId xmlns:a16="http://schemas.microsoft.com/office/drawing/2014/main" id="{24723848-AA4D-4B69-BFDD-67B8F40C41DA}"/>
              </a:ext>
            </a:extLst>
          </p:cNvPr>
          <p:cNvGrpSpPr/>
          <p:nvPr/>
        </p:nvGrpSpPr>
        <p:grpSpPr>
          <a:xfrm>
            <a:off x="1288088" y="4830394"/>
            <a:ext cx="5377235" cy="637521"/>
            <a:chOff x="1461169" y="5146275"/>
            <a:chExt cx="5377235" cy="637521"/>
          </a:xfrm>
        </p:grpSpPr>
        <p:sp>
          <p:nvSpPr>
            <p:cNvPr id="39" name="文本框 38">
              <a:extLst>
                <a:ext uri="{FF2B5EF4-FFF2-40B4-BE49-F238E27FC236}">
                  <a16:creationId xmlns:a16="http://schemas.microsoft.com/office/drawing/2014/main" id="{97F16F19-0F24-4691-A62D-490BE003ACB4}"/>
                </a:ext>
              </a:extLst>
            </p:cNvPr>
            <p:cNvSpPr txBox="1"/>
            <p:nvPr/>
          </p:nvSpPr>
          <p:spPr>
            <a:xfrm>
              <a:off x="1461169" y="5304188"/>
              <a:ext cx="5377235"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 若</a:t>
              </a:r>
              <a:r>
                <a:rPr lang="en-US" altLang="zh-CN" dirty="0"/>
                <a:t>|b|=1,</a:t>
              </a:r>
              <a:r>
                <a:rPr lang="zh-CN" altLang="en-US" dirty="0"/>
                <a:t>则</a:t>
              </a:r>
              <a:r>
                <a:rPr lang="en-US" altLang="zh-CN" dirty="0" err="1"/>
                <a:t>a.b</a:t>
              </a:r>
              <a:endParaRPr lang="zh-CN" altLang="en-US" dirty="0"/>
            </a:p>
          </p:txBody>
        </p:sp>
        <p:grpSp>
          <p:nvGrpSpPr>
            <p:cNvPr id="52" name="组合 51">
              <a:extLst>
                <a:ext uri="{FF2B5EF4-FFF2-40B4-BE49-F238E27FC236}">
                  <a16:creationId xmlns:a16="http://schemas.microsoft.com/office/drawing/2014/main" id="{0FB24D08-B856-4C67-95E9-2F296DA8CDEF}"/>
                </a:ext>
              </a:extLst>
            </p:cNvPr>
            <p:cNvGrpSpPr/>
            <p:nvPr/>
          </p:nvGrpSpPr>
          <p:grpSpPr>
            <a:xfrm>
              <a:off x="3284577" y="5146275"/>
              <a:ext cx="1297938" cy="637521"/>
              <a:chOff x="890838" y="-34574"/>
              <a:chExt cx="1298356" cy="637888"/>
            </a:xfrm>
          </p:grpSpPr>
          <p:pic>
            <p:nvPicPr>
              <p:cNvPr id="53" name="图片 52">
                <a:extLst>
                  <a:ext uri="{FF2B5EF4-FFF2-40B4-BE49-F238E27FC236}">
                    <a16:creationId xmlns:a16="http://schemas.microsoft.com/office/drawing/2014/main" id="{7F7ACE63-3A33-41E0-8D3B-2DD2DA3F4119}"/>
                  </a:ext>
                </a:extLst>
              </p:cNvPr>
              <p:cNvPicPr>
                <a:picLocks noChangeAspect="1"/>
              </p:cNvPicPr>
              <p:nvPr/>
            </p:nvPicPr>
            <p:blipFill rotWithShape="1">
              <a:blip r:embed="rId3">
                <a:extLst>
                  <a:ext uri="{28A0092B-C50C-407E-A947-70E740481C1C}">
                    <a14:useLocalDpi xmlns:a14="http://schemas.microsoft.com/office/drawing/2010/main" val="0"/>
                  </a:ext>
                </a:extLst>
              </a:blip>
              <a:srcRect l="26747" r="47721"/>
              <a:stretch/>
            </p:blipFill>
            <p:spPr>
              <a:xfrm>
                <a:off x="890838" y="-34574"/>
                <a:ext cx="574818" cy="637888"/>
              </a:xfrm>
              <a:prstGeom prst="rect">
                <a:avLst/>
              </a:prstGeom>
            </p:spPr>
          </p:pic>
          <p:pic>
            <p:nvPicPr>
              <p:cNvPr id="54" name="图片 53">
                <a:extLst>
                  <a:ext uri="{FF2B5EF4-FFF2-40B4-BE49-F238E27FC236}">
                    <a16:creationId xmlns:a16="http://schemas.microsoft.com/office/drawing/2014/main" id="{AC3D8A95-F114-4EFE-9B3B-5E843BEF11E8}"/>
                  </a:ext>
                </a:extLst>
              </p:cNvPr>
              <p:cNvPicPr>
                <a:picLocks noChangeAspect="1"/>
              </p:cNvPicPr>
              <p:nvPr/>
            </p:nvPicPr>
            <p:blipFill rotWithShape="1">
              <a:blip r:embed="rId3">
                <a:extLst>
                  <a:ext uri="{28A0092B-C50C-407E-A947-70E740481C1C}">
                    <a14:useLocalDpi xmlns:a14="http://schemas.microsoft.com/office/drawing/2010/main" val="0"/>
                  </a:ext>
                </a:extLst>
              </a:blip>
              <a:srcRect l="67862"/>
              <a:stretch/>
            </p:blipFill>
            <p:spPr>
              <a:xfrm>
                <a:off x="1465656" y="-34574"/>
                <a:ext cx="723538" cy="637888"/>
              </a:xfrm>
              <a:prstGeom prst="rect">
                <a:avLst/>
              </a:prstGeom>
            </p:spPr>
          </p:pic>
        </p:grpSp>
      </p:grpSp>
    </p:spTree>
    <p:extLst>
      <p:ext uri="{BB962C8B-B14F-4D97-AF65-F5344CB8AC3E}">
        <p14:creationId xmlns:p14="http://schemas.microsoft.com/office/powerpoint/2010/main" val="345633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arn(inVertical)">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barn(inVertical)">
                                      <p:cBhvr>
                                        <p:cTn id="17" dur="500"/>
                                        <p:tgtEl>
                                          <p:spTgt spid="37"/>
                                        </p:tgtEl>
                                      </p:cBhvr>
                                    </p:animEffect>
                                  </p:childTnLst>
                                </p:cTn>
                              </p:par>
                              <p:par>
                                <p:cTn id="18" presetID="16" presetClass="entr" presetSubtype="21" fill="hold" nodeType="withEffect">
                                  <p:stCondLst>
                                    <p:cond delay="0"/>
                                  </p:stCondLst>
                                  <p:childTnLst>
                                    <p:set>
                                      <p:cBhvr>
                                        <p:cTn id="19" dur="1" fill="hold">
                                          <p:stCondLst>
                                            <p:cond delay="0"/>
                                          </p:stCondLst>
                                        </p:cTn>
                                        <p:tgtEl>
                                          <p:spTgt spid="48"/>
                                        </p:tgtEl>
                                        <p:attrNameLst>
                                          <p:attrName>style.visibility</p:attrName>
                                        </p:attrNameLst>
                                      </p:cBhvr>
                                      <p:to>
                                        <p:strVal val="visible"/>
                                      </p:to>
                                    </p:set>
                                    <p:animEffect transition="in" filter="barn(inVertical)">
                                      <p:cBhvr>
                                        <p:cTn id="20" dur="500"/>
                                        <p:tgtEl>
                                          <p:spTgt spid="48"/>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barn(inVertical)">
                                      <p:cBhvr>
                                        <p:cTn id="25" dur="500"/>
                                        <p:tgtEl>
                                          <p:spTgt spid="36"/>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1000"/>
                                        <p:tgtEl>
                                          <p:spTgt spid="25"/>
                                        </p:tgtEl>
                                      </p:cBhvr>
                                    </p:animEffect>
                                    <p:anim calcmode="lin" valueType="num">
                                      <p:cBhvr>
                                        <p:cTn id="31" dur="1000" fill="hold"/>
                                        <p:tgtEl>
                                          <p:spTgt spid="25"/>
                                        </p:tgtEl>
                                        <p:attrNameLst>
                                          <p:attrName>ppt_x</p:attrName>
                                        </p:attrNameLst>
                                      </p:cBhvr>
                                      <p:tavLst>
                                        <p:tav tm="0">
                                          <p:val>
                                            <p:strVal val="#ppt_x"/>
                                          </p:val>
                                        </p:tav>
                                        <p:tav tm="100000">
                                          <p:val>
                                            <p:strVal val="#ppt_x"/>
                                          </p:val>
                                        </p:tav>
                                      </p:tavLst>
                                    </p:anim>
                                    <p:anim calcmode="lin" valueType="num">
                                      <p:cBhvr>
                                        <p:cTn id="3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barn(inVertical)">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barn(inVertical)">
                                      <p:cBhvr>
                                        <p:cTn id="42" dur="500"/>
                                        <p:tgtEl>
                                          <p:spTgt spid="55"/>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barn(inVertical)">
                                      <p:cBhvr>
                                        <p:cTn id="4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6" grpId="0"/>
      <p:bldP spid="37" grpId="0"/>
      <p:bldP spid="4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108E0D2-189A-425A-94DE-B2AF71EDAA07}"/>
              </a:ext>
            </a:extLst>
          </p:cNvPr>
          <p:cNvSpPr/>
          <p:nvPr/>
        </p:nvSpPr>
        <p:spPr>
          <a:xfrm>
            <a:off x="1" y="0"/>
            <a:ext cx="12192000" cy="769441"/>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6C12ABF-43A9-447F-A01E-1314A26799EA}"/>
              </a:ext>
            </a:extLst>
          </p:cNvPr>
          <p:cNvSpPr txBox="1"/>
          <p:nvPr/>
        </p:nvSpPr>
        <p:spPr>
          <a:xfrm>
            <a:off x="274320" y="153887"/>
            <a:ext cx="6933332" cy="584775"/>
          </a:xfrm>
          <a:prstGeom prst="rect">
            <a:avLst/>
          </a:prstGeom>
          <a:noFill/>
        </p:spPr>
        <p:txBody>
          <a:bodyPr wrap="square" rtlCol="0">
            <a:spAutoFit/>
          </a:bodyPr>
          <a:lstStyle/>
          <a:p>
            <a:r>
              <a:rPr lang="en-US" altLang="zh-CN" sz="3200" b="1" dirty="0">
                <a:solidFill>
                  <a:schemeClr val="bg1"/>
                </a:solidFill>
              </a:rPr>
              <a:t>2.1 </a:t>
            </a:r>
            <a:r>
              <a:rPr lang="zh-CN" altLang="en-US" sz="3200" b="1" dirty="0">
                <a:solidFill>
                  <a:schemeClr val="bg1"/>
                </a:solidFill>
              </a:rPr>
              <a:t>向量的表示及基变换</a:t>
            </a:r>
            <a:r>
              <a:rPr lang="en-US" altLang="zh-CN" sz="3200" b="1" dirty="0">
                <a:solidFill>
                  <a:schemeClr val="bg1"/>
                </a:solidFill>
              </a:rPr>
              <a:t>------</a:t>
            </a:r>
            <a:r>
              <a:rPr lang="zh-CN" altLang="en-US" sz="3200" b="1" dirty="0">
                <a:solidFill>
                  <a:schemeClr val="bg1"/>
                </a:solidFill>
              </a:rPr>
              <a:t>基</a:t>
            </a:r>
          </a:p>
        </p:txBody>
      </p:sp>
      <p:pic>
        <p:nvPicPr>
          <p:cNvPr id="6" name="图片 5">
            <a:extLst>
              <a:ext uri="{FF2B5EF4-FFF2-40B4-BE49-F238E27FC236}">
                <a16:creationId xmlns:a16="http://schemas.microsoft.com/office/drawing/2014/main" id="{E8F5F6EC-AD90-4B51-A64D-EC8822D612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788" y="1409525"/>
            <a:ext cx="5875529" cy="4038950"/>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6390977A-ED05-40AC-9213-E4E32A2E16EA}"/>
                  </a:ext>
                </a:extLst>
              </p:cNvPr>
              <p:cNvSpPr txBox="1"/>
              <p:nvPr/>
            </p:nvSpPr>
            <p:spPr>
              <a:xfrm>
                <a:off x="5850294" y="2479155"/>
                <a:ext cx="4343646" cy="646331"/>
              </a:xfrm>
              <a:prstGeom prst="rect">
                <a:avLst/>
              </a:prstGeom>
              <a:noFill/>
            </p:spPr>
            <p:txBody>
              <a:bodyPr wrap="square" rtlCol="0">
                <a:spAutoFit/>
              </a:bodyPr>
              <a:lstStyle/>
              <a:p>
                <a:r>
                  <a:rPr lang="zh-CN" altLang="en-US" b="0" dirty="0"/>
                  <a:t>例如</a:t>
                </a:r>
                <a14:m>
                  <m:oMath xmlns:m="http://schemas.openxmlformats.org/officeDocument/2006/math">
                    <m:r>
                      <a:rPr lang="zh-CN" altLang="en-US" i="1">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3,2</m:t>
                        </m:r>
                      </m:e>
                    </m:d>
                    <m:r>
                      <a:rPr lang="en-US" altLang="zh-CN" b="0" i="1" smtClean="0">
                        <a:latin typeface="Cambria Math" panose="02040503050406030204" pitchFamily="18" charset="0"/>
                      </a:rPr>
                      <m:t>=3</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1,0</m:t>
                        </m:r>
                      </m:e>
                    </m:d>
                  </m:oMath>
                </a14:m>
                <a:r>
                  <a:rPr lang="en-US" altLang="zh-CN" baseline="30000" dirty="0"/>
                  <a:t>T</a:t>
                </a:r>
                <a:r>
                  <a:rPr lang="en-US" altLang="zh-CN" dirty="0">
                    <a:latin typeface="Cambria Math" panose="02040503050406030204" pitchFamily="18" charset="0"/>
                  </a:rPr>
                  <a:t>+2(0,1)</a:t>
                </a:r>
                <a:r>
                  <a:rPr lang="en-US" altLang="zh-CN" baseline="30000" dirty="0"/>
                  <a:t> T</a:t>
                </a:r>
                <a:endParaRPr lang="zh-CN" altLang="zh-CN" i="1" dirty="0">
                  <a:latin typeface="Cambria Math" panose="02040503050406030204" pitchFamily="18" charset="0"/>
                </a:endParaRPr>
              </a:p>
              <a:p>
                <a:endParaRPr lang="zh-CN" altLang="en-US" dirty="0"/>
              </a:p>
            </p:txBody>
          </p:sp>
        </mc:Choice>
        <mc:Fallback xmlns="">
          <p:sp>
            <p:nvSpPr>
              <p:cNvPr id="7" name="文本框 6">
                <a:extLst>
                  <a:ext uri="{FF2B5EF4-FFF2-40B4-BE49-F238E27FC236}">
                    <a16:creationId xmlns:a16="http://schemas.microsoft.com/office/drawing/2014/main" id="{6390977A-ED05-40AC-9213-E4E32A2E16EA}"/>
                  </a:ext>
                </a:extLst>
              </p:cNvPr>
              <p:cNvSpPr txBox="1">
                <a:spLocks noRot="1" noChangeAspect="1" noMove="1" noResize="1" noEditPoints="1" noAdjustHandles="1" noChangeArrowheads="1" noChangeShapeType="1" noTextEdit="1"/>
              </p:cNvSpPr>
              <p:nvPr/>
            </p:nvSpPr>
            <p:spPr>
              <a:xfrm>
                <a:off x="5850294" y="2479155"/>
                <a:ext cx="4343646" cy="646331"/>
              </a:xfrm>
              <a:prstGeom prst="rect">
                <a:avLst/>
              </a:prstGeom>
              <a:blipFill>
                <a:blip r:embed="rId3"/>
                <a:stretch>
                  <a:fillRect l="-1264" t="-75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23DF6A1A-4C1D-47EE-B53E-D3F4A87DBF08}"/>
                  </a:ext>
                </a:extLst>
              </p:cNvPr>
              <p:cNvSpPr/>
              <p:nvPr/>
            </p:nvSpPr>
            <p:spPr>
              <a:xfrm>
                <a:off x="5906277" y="3368165"/>
                <a:ext cx="5112875" cy="646331"/>
              </a:xfrm>
              <a:prstGeom prst="rect">
                <a:avLst/>
              </a:prstGeom>
            </p:spPr>
            <p:txBody>
              <a:bodyPr wrap="none">
                <a:spAutoFit/>
              </a:bodyPr>
              <a:lstStyle/>
              <a:p>
                <a:r>
                  <a:rPr lang="zh-CN" altLang="en-US" dirty="0"/>
                  <a:t>一般地</a:t>
                </a:r>
                <a14:m>
                  <m:oMath xmlns:m="http://schemas.openxmlformats.org/officeDocument/2006/math">
                    <m:r>
                      <a:rPr lang="zh-CN" altLang="en-US" i="1" smtClean="0">
                        <a:latin typeface="Cambria Math" panose="02040503050406030204" pitchFamily="18" charset="0"/>
                      </a:rPr>
                      <m:t>，</m:t>
                    </m:r>
                    <m:r>
                      <a:rPr lang="zh-CN" altLang="en-US" i="1">
                        <a:latin typeface="Cambria Math" panose="02040503050406030204" pitchFamily="18" charset="0"/>
                      </a:rPr>
                      <m:t>对于</m:t>
                    </m:r>
                    <m:r>
                      <a:rPr lang="zh-CN" altLang="en-US" i="1" smtClean="0">
                        <a:latin typeface="Cambria Math" panose="02040503050406030204" pitchFamily="18" charset="0"/>
                      </a:rPr>
                      <m:t>向量</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oMath>
                </a14:m>
                <a:r>
                  <a:rPr lang="zh-CN" altLang="en-US" dirty="0"/>
                  <a:t>可以</a:t>
                </a:r>
                <a14:m>
                  <m:oMath xmlns:m="http://schemas.openxmlformats.org/officeDocument/2006/math">
                    <m:r>
                      <a:rPr lang="zh-CN" altLang="en-US" i="1" dirty="0">
                        <a:latin typeface="Cambria Math" panose="02040503050406030204" pitchFamily="18" charset="0"/>
                      </a:rPr>
                      <m:t>用</m:t>
                    </m:r>
                    <m:r>
                      <a:rPr lang="zh-CN" altLang="en-US" i="1" dirty="0" smtClean="0">
                        <a:latin typeface="Cambria Math" panose="02040503050406030204" pitchFamily="18" charset="0"/>
                      </a:rPr>
                      <m:t>一组</m:t>
                    </m:r>
                    <m:r>
                      <a:rPr lang="zh-CN" altLang="en-US" i="1" dirty="0">
                        <a:latin typeface="Cambria Math" panose="02040503050406030204" pitchFamily="18" charset="0"/>
                      </a:rPr>
                      <m:t>正交基</m:t>
                    </m:r>
                    <m:r>
                      <a:rPr lang="zh-CN" altLang="en-US" i="1">
                        <a:latin typeface="Cambria Math" panose="02040503050406030204" pitchFamily="18" charset="0"/>
                      </a:rPr>
                      <m:t>表示</m:t>
                    </m:r>
                    <m:r>
                      <a:rPr lang="zh-CN" altLang="en-US" i="1" smtClean="0">
                        <a:latin typeface="Cambria Math" panose="02040503050406030204" pitchFamily="18" charset="0"/>
                      </a:rPr>
                      <m:t>：</m:t>
                    </m:r>
                  </m:oMath>
                </a14:m>
                <a:endParaRPr lang="en-US" altLang="zh-CN" i="1" dirty="0">
                  <a:latin typeface="Cambria Math" panose="02040503050406030204" pitchFamily="18" charset="0"/>
                </a:endParaRPr>
              </a:p>
              <a:p>
                <a:r>
                  <a:rPr lang="en-US" altLang="zh-CN" dirty="0"/>
                  <a:t> </a:t>
                </a:r>
                <a14:m>
                  <m:oMath xmlns:m="http://schemas.openxmlformats.org/officeDocument/2006/math">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i="1">
                            <a:latin typeface="Cambria Math" panose="02040503050406030204" pitchFamily="18" charset="0"/>
                          </a:rPr>
                          <m:t>,</m:t>
                        </m:r>
                        <m:r>
                          <a:rPr lang="en-US" altLang="zh-CN" b="0" i="1" smtClean="0">
                            <a:latin typeface="Cambria Math" panose="02040503050406030204" pitchFamily="18" charset="0"/>
                          </a:rPr>
                          <m:t>𝑦</m:t>
                        </m:r>
                      </m:e>
                    </m:d>
                    <m:r>
                      <a:rPr lang="en-US" altLang="zh-CN" i="1">
                        <a:latin typeface="Cambria Math" panose="02040503050406030204" pitchFamily="18" charset="0"/>
                      </a:rPr>
                      <m:t>=</m:t>
                    </m:r>
                    <m:r>
                      <a:rPr lang="en-US" altLang="zh-CN" b="0" i="1" smtClean="0">
                        <a:latin typeface="Cambria Math" panose="02040503050406030204" pitchFamily="18" charset="0"/>
                      </a:rPr>
                      <m:t>𝑥</m:t>
                    </m:r>
                    <m:d>
                      <m:dPr>
                        <m:ctrlPr>
                          <a:rPr lang="en-US" altLang="zh-CN" i="1">
                            <a:latin typeface="Cambria Math" panose="02040503050406030204" pitchFamily="18" charset="0"/>
                          </a:rPr>
                        </m:ctrlPr>
                      </m:dPr>
                      <m:e>
                        <m:r>
                          <a:rPr lang="en-US" altLang="zh-CN" i="1">
                            <a:latin typeface="Cambria Math" panose="02040503050406030204" pitchFamily="18" charset="0"/>
                          </a:rPr>
                          <m:t>1,0</m:t>
                        </m:r>
                      </m:e>
                    </m:d>
                  </m:oMath>
                </a14:m>
                <a:r>
                  <a:rPr lang="en-US" altLang="zh-CN" baseline="30000" dirty="0" err="1"/>
                  <a:t>T</a:t>
                </a:r>
                <a:r>
                  <a:rPr lang="en-US" altLang="zh-CN" dirty="0" err="1">
                    <a:latin typeface="Cambria Math" panose="02040503050406030204" pitchFamily="18" charset="0"/>
                  </a:rPr>
                  <a:t>+y</a:t>
                </a:r>
                <a:r>
                  <a:rPr lang="en-US" altLang="zh-CN" dirty="0">
                    <a:latin typeface="Cambria Math" panose="02040503050406030204" pitchFamily="18" charset="0"/>
                  </a:rPr>
                  <a:t>(0,1)</a:t>
                </a:r>
                <a:r>
                  <a:rPr lang="en-US" altLang="zh-CN" baseline="30000" dirty="0"/>
                  <a:t> T</a:t>
                </a:r>
                <a:endParaRPr lang="zh-CN" altLang="zh-CN" i="1" dirty="0">
                  <a:latin typeface="Cambria Math" panose="02040503050406030204" pitchFamily="18" charset="0"/>
                </a:endParaRPr>
              </a:p>
            </p:txBody>
          </p:sp>
        </mc:Choice>
        <mc:Fallback xmlns="">
          <p:sp>
            <p:nvSpPr>
              <p:cNvPr id="14" name="矩形 13">
                <a:extLst>
                  <a:ext uri="{FF2B5EF4-FFF2-40B4-BE49-F238E27FC236}">
                    <a16:creationId xmlns:a16="http://schemas.microsoft.com/office/drawing/2014/main" id="{23DF6A1A-4C1D-47EE-B53E-D3F4A87DBF08}"/>
                  </a:ext>
                </a:extLst>
              </p:cNvPr>
              <p:cNvSpPr>
                <a:spLocks noRot="1" noChangeAspect="1" noMove="1" noResize="1" noEditPoints="1" noAdjustHandles="1" noChangeArrowheads="1" noChangeShapeType="1" noTextEdit="1"/>
              </p:cNvSpPr>
              <p:nvPr/>
            </p:nvSpPr>
            <p:spPr>
              <a:xfrm>
                <a:off x="5906277" y="3368165"/>
                <a:ext cx="5112875" cy="646331"/>
              </a:xfrm>
              <a:prstGeom prst="rect">
                <a:avLst/>
              </a:prstGeom>
              <a:blipFill>
                <a:blip r:embed="rId4"/>
                <a:stretch>
                  <a:fillRect l="-1073" t="-5660" b="-12264"/>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C00C0DE6-F207-4165-9438-B37A00872074}"/>
              </a:ext>
            </a:extLst>
          </p:cNvPr>
          <p:cNvSpPr txBox="1"/>
          <p:nvPr/>
        </p:nvSpPr>
        <p:spPr>
          <a:xfrm>
            <a:off x="6492880" y="2908328"/>
            <a:ext cx="3834882" cy="338554"/>
          </a:xfrm>
          <a:prstGeom prst="rect">
            <a:avLst/>
          </a:prstGeom>
          <a:noFill/>
        </p:spPr>
        <p:txBody>
          <a:bodyPr wrap="square" rtlCol="0">
            <a:spAutoFit/>
          </a:bodyPr>
          <a:lstStyle/>
          <a:p>
            <a:r>
              <a:rPr lang="zh-CN" altLang="en-US" sz="1600" dirty="0"/>
              <a:t>此处</a:t>
            </a:r>
            <a:r>
              <a:rPr lang="en-US" altLang="zh-CN" sz="1600" dirty="0"/>
              <a:t>(1,0)</a:t>
            </a:r>
            <a:r>
              <a:rPr lang="zh-CN" altLang="en-US" sz="1600" dirty="0"/>
              <a:t>和</a:t>
            </a:r>
            <a:r>
              <a:rPr lang="en-US" altLang="zh-CN" sz="1600" dirty="0"/>
              <a:t>(0,1)</a:t>
            </a:r>
            <a:r>
              <a:rPr lang="zh-CN" altLang="en-US" sz="1600" dirty="0"/>
              <a:t>叫做二维空间中的一组基。</a:t>
            </a:r>
          </a:p>
        </p:txBody>
      </p:sp>
      <p:sp>
        <p:nvSpPr>
          <p:cNvPr id="16" name="文本框 15">
            <a:extLst>
              <a:ext uri="{FF2B5EF4-FFF2-40B4-BE49-F238E27FC236}">
                <a16:creationId xmlns:a16="http://schemas.microsoft.com/office/drawing/2014/main" id="{1EA1F26A-D3F5-4871-8469-71A7FCB05B2D}"/>
              </a:ext>
            </a:extLst>
          </p:cNvPr>
          <p:cNvSpPr txBox="1"/>
          <p:nvPr/>
        </p:nvSpPr>
        <p:spPr>
          <a:xfrm>
            <a:off x="5906277" y="4514853"/>
            <a:ext cx="5775650" cy="1477328"/>
          </a:xfrm>
          <a:prstGeom prst="rect">
            <a:avLst/>
          </a:prstGeom>
          <a:noFill/>
        </p:spPr>
        <p:txBody>
          <a:bodyPr wrap="square" rtlCol="0">
            <a:spAutoFit/>
          </a:bodyPr>
          <a:lstStyle/>
          <a:p>
            <a:endParaRPr lang="en-US" altLang="zh-CN" dirty="0"/>
          </a:p>
          <a:p>
            <a:r>
              <a:rPr lang="zh-CN" altLang="en-US" dirty="0"/>
              <a:t>任何线性无关的向量都可以作为一组基。</a:t>
            </a:r>
            <a:endParaRPr lang="en-US" altLang="zh-CN" dirty="0"/>
          </a:p>
          <a:p>
            <a:r>
              <a:rPr lang="zh-CN" altLang="en-US" dirty="0"/>
              <a:t>但一般有两个默认的选取规则：</a:t>
            </a:r>
            <a:endParaRPr lang="en-US" altLang="zh-CN" dirty="0"/>
          </a:p>
          <a:p>
            <a:r>
              <a:rPr lang="en-US" altLang="zh-CN" dirty="0"/>
              <a:t>	1</a:t>
            </a:r>
            <a:r>
              <a:rPr lang="zh-CN" altLang="en-US" dirty="0"/>
              <a:t>：常令</a:t>
            </a:r>
            <a:r>
              <a:rPr lang="zh-CN" altLang="en-US" b="1" dirty="0"/>
              <a:t>基的模为</a:t>
            </a:r>
            <a:r>
              <a:rPr lang="en-US" altLang="zh-CN" b="1" dirty="0"/>
              <a:t>1</a:t>
            </a:r>
            <a:r>
              <a:rPr lang="zh-CN" altLang="en-US" dirty="0"/>
              <a:t>，则可用向量点乘基得到投影值。</a:t>
            </a:r>
            <a:endParaRPr lang="en-US" altLang="zh-CN" dirty="0"/>
          </a:p>
          <a:p>
            <a:r>
              <a:rPr lang="en-US" altLang="zh-CN" dirty="0"/>
              <a:t>      2</a:t>
            </a:r>
            <a:r>
              <a:rPr lang="zh-CN" altLang="en-US" dirty="0"/>
              <a:t>：常选择</a:t>
            </a:r>
            <a:r>
              <a:rPr lang="zh-CN" altLang="en-US" b="1" dirty="0"/>
              <a:t>正交基</a:t>
            </a:r>
          </a:p>
        </p:txBody>
      </p:sp>
      <p:sp>
        <p:nvSpPr>
          <p:cNvPr id="17" name="文本框 16">
            <a:extLst>
              <a:ext uri="{FF2B5EF4-FFF2-40B4-BE49-F238E27FC236}">
                <a16:creationId xmlns:a16="http://schemas.microsoft.com/office/drawing/2014/main" id="{7BC62780-B8BC-46CC-B9A7-B4C6403E3200}"/>
              </a:ext>
            </a:extLst>
          </p:cNvPr>
          <p:cNvSpPr txBox="1"/>
          <p:nvPr/>
        </p:nvSpPr>
        <p:spPr>
          <a:xfrm>
            <a:off x="5850294" y="1590145"/>
            <a:ext cx="5224842" cy="646331"/>
          </a:xfrm>
          <a:prstGeom prst="rect">
            <a:avLst/>
          </a:prstGeom>
          <a:noFill/>
        </p:spPr>
        <p:txBody>
          <a:bodyPr wrap="square" rtlCol="0">
            <a:spAutoFit/>
          </a:bodyPr>
          <a:lstStyle/>
          <a:p>
            <a:r>
              <a:rPr lang="zh-CN" altLang="en-US" dirty="0"/>
              <a:t>首先需要确定一组基，</a:t>
            </a:r>
            <a:endParaRPr lang="en-US" altLang="zh-CN" dirty="0"/>
          </a:p>
          <a:p>
            <a:r>
              <a:rPr lang="zh-CN" altLang="en-US" dirty="0"/>
              <a:t>然后确定向量在基所在各个直线上的投影值。</a:t>
            </a:r>
            <a:endParaRPr lang="en-US" altLang="zh-CN" dirty="0"/>
          </a:p>
        </p:txBody>
      </p:sp>
      <p:sp>
        <p:nvSpPr>
          <p:cNvPr id="21" name="文本框 20">
            <a:extLst>
              <a:ext uri="{FF2B5EF4-FFF2-40B4-BE49-F238E27FC236}">
                <a16:creationId xmlns:a16="http://schemas.microsoft.com/office/drawing/2014/main" id="{933E31CD-CAAB-490A-84AB-821215ED3677}"/>
              </a:ext>
            </a:extLst>
          </p:cNvPr>
          <p:cNvSpPr txBox="1"/>
          <p:nvPr/>
        </p:nvSpPr>
        <p:spPr>
          <a:xfrm>
            <a:off x="157269" y="1444798"/>
            <a:ext cx="3023119" cy="738664"/>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t>红色：向量</a:t>
            </a:r>
            <a:endParaRPr lang="en-US" altLang="zh-CN" sz="1400" dirty="0"/>
          </a:p>
          <a:p>
            <a:pPr marL="285750" indent="-285750">
              <a:buFont typeface="Arial" panose="020B0604020202020204" pitchFamily="34" charset="0"/>
              <a:buChar char="•"/>
            </a:pPr>
            <a:r>
              <a:rPr lang="zh-CN" altLang="en-US" sz="1400" dirty="0"/>
              <a:t>蓝色：一组基</a:t>
            </a:r>
            <a:endParaRPr lang="en-US" altLang="zh-CN" sz="1400" dirty="0"/>
          </a:p>
          <a:p>
            <a:pPr marL="285750" indent="-285750">
              <a:buFont typeface="Arial" panose="020B0604020202020204" pitchFamily="34" charset="0"/>
              <a:buChar char="•"/>
            </a:pPr>
            <a:r>
              <a:rPr lang="zh-CN" altLang="en-US" sz="1400" dirty="0"/>
              <a:t>绿色：向基所在直线方向做投影</a:t>
            </a:r>
          </a:p>
        </p:txBody>
      </p:sp>
      <p:grpSp>
        <p:nvGrpSpPr>
          <p:cNvPr id="22" name="组合 21">
            <a:extLst>
              <a:ext uri="{FF2B5EF4-FFF2-40B4-BE49-F238E27FC236}">
                <a16:creationId xmlns:a16="http://schemas.microsoft.com/office/drawing/2014/main" id="{D39DBB85-23A9-4C7E-8D7D-D5292362082E}"/>
              </a:ext>
            </a:extLst>
          </p:cNvPr>
          <p:cNvGrpSpPr/>
          <p:nvPr/>
        </p:nvGrpSpPr>
        <p:grpSpPr>
          <a:xfrm>
            <a:off x="5270474" y="4246390"/>
            <a:ext cx="885653" cy="412840"/>
            <a:chOff x="274320" y="2289757"/>
            <a:chExt cx="1525588" cy="496887"/>
          </a:xfrm>
          <a:solidFill>
            <a:schemeClr val="accent5">
              <a:lumMod val="60000"/>
              <a:lumOff val="40000"/>
            </a:schemeClr>
          </a:solidFill>
        </p:grpSpPr>
        <p:sp>
          <p:nvSpPr>
            <p:cNvPr id="23" name="任意多边形 51">
              <a:extLst>
                <a:ext uri="{FF2B5EF4-FFF2-40B4-BE49-F238E27FC236}">
                  <a16:creationId xmlns:a16="http://schemas.microsoft.com/office/drawing/2014/main" id="{D2D74814-B046-4C5C-AAD6-186B1D6912D9}"/>
                </a:ext>
              </a:extLst>
            </p:cNvPr>
            <p:cNvSpPr>
              <a:spLocks noChangeArrowheads="1"/>
            </p:cNvSpPr>
            <p:nvPr/>
          </p:nvSpPr>
          <p:spPr bwMode="auto">
            <a:xfrm>
              <a:off x="274320" y="2289757"/>
              <a:ext cx="1525588" cy="496887"/>
            </a:xfrm>
            <a:custGeom>
              <a:avLst/>
              <a:gdLst>
                <a:gd name="T0" fmla="*/ 1174187 w 1526224"/>
                <a:gd name="T1" fmla="*/ 0 h 678544"/>
                <a:gd name="T2" fmla="*/ 1524317 w 1526224"/>
                <a:gd name="T3" fmla="*/ 133226 h 678544"/>
                <a:gd name="T4" fmla="*/ 1174187 w 1526224"/>
                <a:gd name="T5" fmla="*/ 266450 h 678544"/>
                <a:gd name="T6" fmla="*/ 0 w 1526224"/>
                <a:gd name="T7" fmla="*/ 266450 h 678544"/>
                <a:gd name="T8" fmla="*/ 0 w 1526224"/>
                <a:gd name="T9" fmla="*/ 1 h 678544"/>
                <a:gd name="T10" fmla="*/ 1174177 w 1526224"/>
                <a:gd name="T11" fmla="*/ 1 h 678544"/>
                <a:gd name="T12" fmla="*/ 0 60000 65536"/>
                <a:gd name="T13" fmla="*/ 0 60000 65536"/>
                <a:gd name="T14" fmla="*/ 0 60000 65536"/>
                <a:gd name="T15" fmla="*/ 0 60000 65536"/>
                <a:gd name="T16" fmla="*/ 0 60000 65536"/>
                <a:gd name="T17" fmla="*/ 0 60000 65536"/>
                <a:gd name="T18" fmla="*/ 0 w 1526224"/>
                <a:gd name="T19" fmla="*/ 0 h 678544"/>
                <a:gd name="T20" fmla="*/ 1526224 w 1526224"/>
                <a:gd name="T21" fmla="*/ 678544 h 678544"/>
              </a:gdLst>
              <a:ahLst/>
              <a:cxnLst>
                <a:cxn ang="T12">
                  <a:pos x="T0" y="T1"/>
                </a:cxn>
                <a:cxn ang="T13">
                  <a:pos x="T2" y="T3"/>
                </a:cxn>
                <a:cxn ang="T14">
                  <a:pos x="T4" y="T5"/>
                </a:cxn>
                <a:cxn ang="T15">
                  <a:pos x="T6" y="T7"/>
                </a:cxn>
                <a:cxn ang="T16">
                  <a:pos x="T8" y="T9"/>
                </a:cxn>
                <a:cxn ang="T17">
                  <a:pos x="T10" y="T11"/>
                </a:cxn>
              </a:cxnLst>
              <a:rect l="T18" t="T19" r="T20" b="T21"/>
              <a:pathLst>
                <a:path w="1526224" h="678544">
                  <a:moveTo>
                    <a:pt x="1175657" y="0"/>
                  </a:moveTo>
                  <a:cubicBezTo>
                    <a:pt x="1369270" y="0"/>
                    <a:pt x="1526224" y="151897"/>
                    <a:pt x="1526224" y="339272"/>
                  </a:cubicBezTo>
                  <a:cubicBezTo>
                    <a:pt x="1526224" y="526647"/>
                    <a:pt x="1369270" y="678544"/>
                    <a:pt x="1175657" y="678544"/>
                  </a:cubicBezTo>
                  <a:lnTo>
                    <a:pt x="0" y="678544"/>
                  </a:lnTo>
                  <a:lnTo>
                    <a:pt x="0" y="1"/>
                  </a:lnTo>
                  <a:lnTo>
                    <a:pt x="1175647" y="1"/>
                  </a:lnTo>
                  <a:lnTo>
                    <a:pt x="1175657" y="0"/>
                  </a:lnTo>
                  <a:close/>
                </a:path>
              </a:pathLst>
            </a:custGeom>
            <a:grpFill/>
            <a:ln>
              <a:noFill/>
            </a:ln>
          </p:spPr>
          <p:txBody>
            <a:bodyPr anchor="ctr"/>
            <a:lstStyle/>
            <a:p>
              <a:endParaRPr lang="zh-CN" altLang="en-US"/>
            </a:p>
          </p:txBody>
        </p:sp>
        <p:sp>
          <p:nvSpPr>
            <p:cNvPr id="24" name="文本框 23">
              <a:extLst>
                <a:ext uri="{FF2B5EF4-FFF2-40B4-BE49-F238E27FC236}">
                  <a16:creationId xmlns:a16="http://schemas.microsoft.com/office/drawing/2014/main" id="{3945E550-E3B5-4FE2-B76B-A3A622C33B21}"/>
                </a:ext>
              </a:extLst>
            </p:cNvPr>
            <p:cNvSpPr txBox="1"/>
            <p:nvPr/>
          </p:nvSpPr>
          <p:spPr>
            <a:xfrm>
              <a:off x="555211" y="2300628"/>
              <a:ext cx="717883" cy="481565"/>
            </a:xfrm>
            <a:prstGeom prst="rect">
              <a:avLst/>
            </a:prstGeom>
            <a:grpFill/>
          </p:spPr>
          <p:txBody>
            <a:bodyPr wrap="square" rtlCol="0">
              <a:spAutoFit/>
            </a:bodyPr>
            <a:lstStyle/>
            <a:p>
              <a:r>
                <a:rPr lang="zh-CN" altLang="en-US" sz="2000" dirty="0">
                  <a:solidFill>
                    <a:schemeClr val="bg1"/>
                  </a:solidFill>
                </a:rPr>
                <a:t>基</a:t>
              </a:r>
            </a:p>
          </p:txBody>
        </p:sp>
      </p:grpSp>
      <p:grpSp>
        <p:nvGrpSpPr>
          <p:cNvPr id="25" name="组合 24">
            <a:extLst>
              <a:ext uri="{FF2B5EF4-FFF2-40B4-BE49-F238E27FC236}">
                <a16:creationId xmlns:a16="http://schemas.microsoft.com/office/drawing/2014/main" id="{1AB5A5A5-3AB6-4444-B3EF-757F7AECDB61}"/>
              </a:ext>
            </a:extLst>
          </p:cNvPr>
          <p:cNvGrpSpPr/>
          <p:nvPr/>
        </p:nvGrpSpPr>
        <p:grpSpPr>
          <a:xfrm>
            <a:off x="5188978" y="1000142"/>
            <a:ext cx="1546566" cy="496887"/>
            <a:chOff x="274320" y="2289757"/>
            <a:chExt cx="1525588" cy="496887"/>
          </a:xfrm>
          <a:solidFill>
            <a:schemeClr val="accent5">
              <a:lumMod val="60000"/>
              <a:lumOff val="40000"/>
            </a:schemeClr>
          </a:solidFill>
        </p:grpSpPr>
        <p:sp>
          <p:nvSpPr>
            <p:cNvPr id="26" name="任意多边形 51">
              <a:extLst>
                <a:ext uri="{FF2B5EF4-FFF2-40B4-BE49-F238E27FC236}">
                  <a16:creationId xmlns:a16="http://schemas.microsoft.com/office/drawing/2014/main" id="{08D33D0B-A1EA-44CD-9105-5F531BF57FE7}"/>
                </a:ext>
              </a:extLst>
            </p:cNvPr>
            <p:cNvSpPr>
              <a:spLocks noChangeArrowheads="1"/>
            </p:cNvSpPr>
            <p:nvPr/>
          </p:nvSpPr>
          <p:spPr bwMode="auto">
            <a:xfrm>
              <a:off x="274320" y="2289757"/>
              <a:ext cx="1525588" cy="496887"/>
            </a:xfrm>
            <a:custGeom>
              <a:avLst/>
              <a:gdLst>
                <a:gd name="T0" fmla="*/ 1174187 w 1526224"/>
                <a:gd name="T1" fmla="*/ 0 h 678544"/>
                <a:gd name="T2" fmla="*/ 1524317 w 1526224"/>
                <a:gd name="T3" fmla="*/ 133226 h 678544"/>
                <a:gd name="T4" fmla="*/ 1174187 w 1526224"/>
                <a:gd name="T5" fmla="*/ 266450 h 678544"/>
                <a:gd name="T6" fmla="*/ 0 w 1526224"/>
                <a:gd name="T7" fmla="*/ 266450 h 678544"/>
                <a:gd name="T8" fmla="*/ 0 w 1526224"/>
                <a:gd name="T9" fmla="*/ 1 h 678544"/>
                <a:gd name="T10" fmla="*/ 1174177 w 1526224"/>
                <a:gd name="T11" fmla="*/ 1 h 678544"/>
                <a:gd name="T12" fmla="*/ 0 60000 65536"/>
                <a:gd name="T13" fmla="*/ 0 60000 65536"/>
                <a:gd name="T14" fmla="*/ 0 60000 65536"/>
                <a:gd name="T15" fmla="*/ 0 60000 65536"/>
                <a:gd name="T16" fmla="*/ 0 60000 65536"/>
                <a:gd name="T17" fmla="*/ 0 60000 65536"/>
                <a:gd name="T18" fmla="*/ 0 w 1526224"/>
                <a:gd name="T19" fmla="*/ 0 h 678544"/>
                <a:gd name="T20" fmla="*/ 1526224 w 1526224"/>
                <a:gd name="T21" fmla="*/ 678544 h 678544"/>
              </a:gdLst>
              <a:ahLst/>
              <a:cxnLst>
                <a:cxn ang="T12">
                  <a:pos x="T0" y="T1"/>
                </a:cxn>
                <a:cxn ang="T13">
                  <a:pos x="T2" y="T3"/>
                </a:cxn>
                <a:cxn ang="T14">
                  <a:pos x="T4" y="T5"/>
                </a:cxn>
                <a:cxn ang="T15">
                  <a:pos x="T6" y="T7"/>
                </a:cxn>
                <a:cxn ang="T16">
                  <a:pos x="T8" y="T9"/>
                </a:cxn>
                <a:cxn ang="T17">
                  <a:pos x="T10" y="T11"/>
                </a:cxn>
              </a:cxnLst>
              <a:rect l="T18" t="T19" r="T20" b="T21"/>
              <a:pathLst>
                <a:path w="1526224" h="678544">
                  <a:moveTo>
                    <a:pt x="1175657" y="0"/>
                  </a:moveTo>
                  <a:cubicBezTo>
                    <a:pt x="1369270" y="0"/>
                    <a:pt x="1526224" y="151897"/>
                    <a:pt x="1526224" y="339272"/>
                  </a:cubicBezTo>
                  <a:cubicBezTo>
                    <a:pt x="1526224" y="526647"/>
                    <a:pt x="1369270" y="678544"/>
                    <a:pt x="1175657" y="678544"/>
                  </a:cubicBezTo>
                  <a:lnTo>
                    <a:pt x="0" y="678544"/>
                  </a:lnTo>
                  <a:lnTo>
                    <a:pt x="0" y="1"/>
                  </a:lnTo>
                  <a:lnTo>
                    <a:pt x="1175647" y="1"/>
                  </a:lnTo>
                  <a:lnTo>
                    <a:pt x="1175657" y="0"/>
                  </a:lnTo>
                  <a:close/>
                </a:path>
              </a:pathLst>
            </a:custGeom>
            <a:grpFill/>
            <a:ln>
              <a:noFill/>
            </a:ln>
          </p:spPr>
          <p:txBody>
            <a:bodyPr anchor="ctr"/>
            <a:lstStyle/>
            <a:p>
              <a:endParaRPr lang="zh-CN" altLang="en-US"/>
            </a:p>
          </p:txBody>
        </p:sp>
        <p:sp>
          <p:nvSpPr>
            <p:cNvPr id="27" name="文本框 26">
              <a:extLst>
                <a:ext uri="{FF2B5EF4-FFF2-40B4-BE49-F238E27FC236}">
                  <a16:creationId xmlns:a16="http://schemas.microsoft.com/office/drawing/2014/main" id="{ABE03CD6-80DC-454B-B6F7-D850350F668E}"/>
                </a:ext>
              </a:extLst>
            </p:cNvPr>
            <p:cNvSpPr txBox="1"/>
            <p:nvPr/>
          </p:nvSpPr>
          <p:spPr>
            <a:xfrm>
              <a:off x="304479" y="2326748"/>
              <a:ext cx="1216884" cy="400110"/>
            </a:xfrm>
            <a:prstGeom prst="rect">
              <a:avLst/>
            </a:prstGeom>
            <a:grpFill/>
          </p:spPr>
          <p:txBody>
            <a:bodyPr wrap="square" rtlCol="0">
              <a:spAutoFit/>
            </a:bodyPr>
            <a:lstStyle/>
            <a:p>
              <a:r>
                <a:rPr lang="zh-CN" altLang="en-US" sz="2000" dirty="0">
                  <a:solidFill>
                    <a:schemeClr val="bg1"/>
                  </a:solidFill>
                </a:rPr>
                <a:t>描述向量</a:t>
              </a:r>
            </a:p>
          </p:txBody>
        </p:sp>
      </p:grpSp>
    </p:spTree>
    <p:extLst>
      <p:ext uri="{BB962C8B-B14F-4D97-AF65-F5344CB8AC3E}">
        <p14:creationId xmlns:p14="http://schemas.microsoft.com/office/powerpoint/2010/main" val="223646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barn(inVertical)">
                                      <p:cBhvr>
                                        <p:cTn id="19" dur="500"/>
                                        <p:tgtEl>
                                          <p:spTgt spid="25"/>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barn(inVertical)">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arn(inVertical)">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barn(inVertical)">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barn(inVertical)">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barn(inVertical)">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1000"/>
                                        <p:tgtEl>
                                          <p:spTgt spid="16"/>
                                        </p:tgtEl>
                                      </p:cBhvr>
                                    </p:animEffect>
                                    <p:anim calcmode="lin" valueType="num">
                                      <p:cBhvr>
                                        <p:cTn id="50" dur="1000" fill="hold"/>
                                        <p:tgtEl>
                                          <p:spTgt spid="16"/>
                                        </p:tgtEl>
                                        <p:attrNameLst>
                                          <p:attrName>ppt_x</p:attrName>
                                        </p:attrNameLst>
                                      </p:cBhvr>
                                      <p:tavLst>
                                        <p:tav tm="0">
                                          <p:val>
                                            <p:strVal val="#ppt_x"/>
                                          </p:val>
                                        </p:tav>
                                        <p:tav tm="100000">
                                          <p:val>
                                            <p:strVal val="#ppt_x"/>
                                          </p:val>
                                        </p:tav>
                                      </p:tavLst>
                                    </p:anim>
                                    <p:anim calcmode="lin" valueType="num">
                                      <p:cBhvr>
                                        <p:cTn id="5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P spid="15" grpId="0"/>
      <p:bldP spid="16" grpId="0"/>
      <p:bldP spid="17"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108E0D2-189A-425A-94DE-B2AF71EDAA07}"/>
              </a:ext>
            </a:extLst>
          </p:cNvPr>
          <p:cNvSpPr/>
          <p:nvPr/>
        </p:nvSpPr>
        <p:spPr>
          <a:xfrm>
            <a:off x="1" y="0"/>
            <a:ext cx="12192000" cy="769441"/>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dirty="0">
              <a:solidFill>
                <a:srgbClr val="222B33"/>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6C12ABF-43A9-447F-A01E-1314A26799EA}"/>
              </a:ext>
            </a:extLst>
          </p:cNvPr>
          <p:cNvSpPr txBox="1"/>
          <p:nvPr/>
        </p:nvSpPr>
        <p:spPr>
          <a:xfrm>
            <a:off x="274320" y="153887"/>
            <a:ext cx="6933332" cy="584775"/>
          </a:xfrm>
          <a:prstGeom prst="rect">
            <a:avLst/>
          </a:prstGeom>
          <a:noFill/>
        </p:spPr>
        <p:txBody>
          <a:bodyPr wrap="square" rtlCol="0">
            <a:spAutoFit/>
          </a:bodyPr>
          <a:lstStyle/>
          <a:p>
            <a:r>
              <a:rPr lang="en-US" altLang="zh-CN" sz="3200" b="1" dirty="0">
                <a:solidFill>
                  <a:schemeClr val="bg1"/>
                </a:solidFill>
              </a:rPr>
              <a:t>2.1 </a:t>
            </a:r>
            <a:r>
              <a:rPr lang="zh-CN" altLang="en-US" sz="3200" b="1" dirty="0">
                <a:solidFill>
                  <a:schemeClr val="bg1"/>
                </a:solidFill>
              </a:rPr>
              <a:t>向量的表示及基变换</a:t>
            </a:r>
            <a:r>
              <a:rPr lang="en-US" altLang="zh-CN" sz="3200" b="1" dirty="0">
                <a:solidFill>
                  <a:schemeClr val="bg1"/>
                </a:solidFill>
              </a:rPr>
              <a:t>------</a:t>
            </a:r>
            <a:r>
              <a:rPr lang="zh-CN" altLang="en-US" sz="3200" b="1" dirty="0">
                <a:solidFill>
                  <a:schemeClr val="bg1"/>
                </a:solidFill>
              </a:rPr>
              <a:t>基</a:t>
            </a:r>
          </a:p>
        </p:txBody>
      </p:sp>
      <p:pic>
        <p:nvPicPr>
          <p:cNvPr id="3" name="图片 2">
            <a:extLst>
              <a:ext uri="{FF2B5EF4-FFF2-40B4-BE49-F238E27FC236}">
                <a16:creationId xmlns:a16="http://schemas.microsoft.com/office/drawing/2014/main" id="{C5C8DE5F-4B09-4CBE-9271-7E4AB837FE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72" y="1952365"/>
            <a:ext cx="4366638" cy="3817951"/>
          </a:xfrm>
          <a:prstGeom prst="rect">
            <a:avLst/>
          </a:prstGeom>
        </p:spPr>
      </p:pic>
      <p:sp>
        <p:nvSpPr>
          <p:cNvPr id="22" name="文本框 21">
            <a:extLst>
              <a:ext uri="{FF2B5EF4-FFF2-40B4-BE49-F238E27FC236}">
                <a16:creationId xmlns:a16="http://schemas.microsoft.com/office/drawing/2014/main" id="{FB84365F-B69E-4E7A-9D87-DC2A48660530}"/>
              </a:ext>
            </a:extLst>
          </p:cNvPr>
          <p:cNvSpPr txBox="1"/>
          <p:nvPr/>
        </p:nvSpPr>
        <p:spPr>
          <a:xfrm>
            <a:off x="5521835" y="1711683"/>
            <a:ext cx="3806890" cy="646331"/>
          </a:xfrm>
          <a:prstGeom prst="rect">
            <a:avLst/>
          </a:prstGeom>
          <a:noFill/>
        </p:spPr>
        <p:txBody>
          <a:bodyPr wrap="square" rtlCol="0">
            <a:spAutoFit/>
          </a:bodyPr>
          <a:lstStyle/>
          <a:p>
            <a:r>
              <a:rPr lang="zh-CN" altLang="en-US" dirty="0"/>
              <a:t>定义一组基</a:t>
            </a:r>
            <a:r>
              <a:rPr lang="en-US" altLang="zh-CN" dirty="0">
                <a:sym typeface="Wingdings" panose="05000000000000000000" pitchFamily="2" charset="2"/>
              </a:rPr>
              <a:t>: (1,1),(-1,1)</a:t>
            </a:r>
          </a:p>
          <a:p>
            <a:endParaRPr lang="en-US" altLang="zh-CN" dirty="0">
              <a:sym typeface="Wingdings" panose="05000000000000000000" pitchFamily="2" charset="2"/>
            </a:endParaRPr>
          </a:p>
        </p:txBody>
      </p:sp>
      <p:sp>
        <p:nvSpPr>
          <p:cNvPr id="23" name="文本框 22">
            <a:extLst>
              <a:ext uri="{FF2B5EF4-FFF2-40B4-BE49-F238E27FC236}">
                <a16:creationId xmlns:a16="http://schemas.microsoft.com/office/drawing/2014/main" id="{0B9CAD27-ADB3-4EAA-8C50-8A6FC71FA405}"/>
              </a:ext>
            </a:extLst>
          </p:cNvPr>
          <p:cNvSpPr txBox="1"/>
          <p:nvPr/>
        </p:nvSpPr>
        <p:spPr>
          <a:xfrm>
            <a:off x="5521835" y="3040678"/>
            <a:ext cx="6242181" cy="369332"/>
          </a:xfrm>
          <a:prstGeom prst="rect">
            <a:avLst/>
          </a:prstGeom>
          <a:noFill/>
        </p:spPr>
        <p:txBody>
          <a:bodyPr wrap="square" rtlCol="0">
            <a:spAutoFit/>
          </a:bodyPr>
          <a:lstStyle/>
          <a:p>
            <a:r>
              <a:rPr lang="zh-CN" altLang="en-US" dirty="0"/>
              <a:t>向量</a:t>
            </a:r>
            <a:r>
              <a:rPr lang="en-US" altLang="zh-CN" dirty="0"/>
              <a:t>(3,2)</a:t>
            </a:r>
            <a:r>
              <a:rPr lang="zh-CN" altLang="en-US" dirty="0"/>
              <a:t>在新基上的坐标</a:t>
            </a:r>
            <a:r>
              <a:rPr lang="en-US" altLang="zh-CN" dirty="0"/>
              <a:t>,</a:t>
            </a:r>
            <a:r>
              <a:rPr lang="zh-CN" altLang="en-US" dirty="0"/>
              <a:t>即在两个方向上的投影矢量值：</a:t>
            </a:r>
            <a:endParaRPr lang="en-US" altLang="zh-CN" dirty="0"/>
          </a:p>
        </p:txBody>
      </p:sp>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C4F7873F-D298-4319-9CB9-179CD39AF52B}"/>
                  </a:ext>
                </a:extLst>
              </p:cNvPr>
              <p:cNvSpPr txBox="1"/>
              <p:nvPr/>
            </p:nvSpPr>
            <p:spPr>
              <a:xfrm>
                <a:off x="8908577" y="3531252"/>
                <a:ext cx="840295" cy="6294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i="1" smtClean="0">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1</m:t>
                              </m:r>
                              <m:r>
                                <a:rPr lang="en-US" altLang="zh-CN" i="1" smtClean="0">
                                  <a:latin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2</m:t>
                              </m:r>
                            </m:e>
                            <m:e>
                              <m:r>
                                <a:rPr lang="en-US" altLang="zh-CN" i="1" smtClean="0">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2</m:t>
                              </m:r>
                            </m:e>
                          </m:eqArr>
                        </m:e>
                      </m:d>
                    </m:oMath>
                  </m:oMathPara>
                </a14:m>
                <a:endParaRPr lang="zh-CN" altLang="en-US" dirty="0"/>
              </a:p>
            </p:txBody>
          </p:sp>
        </mc:Choice>
        <mc:Fallback xmlns="">
          <p:sp>
            <p:nvSpPr>
              <p:cNvPr id="33" name="文本框 32">
                <a:extLst>
                  <a:ext uri="{FF2B5EF4-FFF2-40B4-BE49-F238E27FC236}">
                    <a16:creationId xmlns:a16="http://schemas.microsoft.com/office/drawing/2014/main" id="{C4F7873F-D298-4319-9CB9-179CD39AF52B}"/>
                  </a:ext>
                </a:extLst>
              </p:cNvPr>
              <p:cNvSpPr txBox="1">
                <a:spLocks noRot="1" noChangeAspect="1" noMove="1" noResize="1" noEditPoints="1" noAdjustHandles="1" noChangeArrowheads="1" noChangeShapeType="1" noTextEdit="1"/>
              </p:cNvSpPr>
              <p:nvPr/>
            </p:nvSpPr>
            <p:spPr>
              <a:xfrm>
                <a:off x="8908577" y="3531252"/>
                <a:ext cx="840295" cy="62946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5651B65F-3F21-4FEE-87AB-6E399D77B88B}"/>
                  </a:ext>
                </a:extLst>
              </p:cNvPr>
              <p:cNvSpPr txBox="1"/>
              <p:nvPr/>
            </p:nvSpPr>
            <p:spPr>
              <a:xfrm>
                <a:off x="9814307" y="3667424"/>
                <a:ext cx="660437" cy="297646"/>
              </a:xfrm>
              <a:prstGeom prst="rect">
                <a:avLst/>
              </a:prstGeom>
              <a:noFill/>
            </p:spPr>
            <p:txBody>
              <a:bodyPr wrap="none" lIns="0" tIns="0" rIns="0" bIns="0" rtlCol="0">
                <a:spAutoFit/>
              </a:bodyPr>
              <a:lstStyle/>
              <a:p>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a:t>5/</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2</m:t>
                    </m:r>
                  </m:oMath>
                </a14:m>
                <a:endParaRPr lang="zh-CN" altLang="en-US" dirty="0"/>
              </a:p>
            </p:txBody>
          </p:sp>
        </mc:Choice>
        <mc:Fallback xmlns="">
          <p:sp>
            <p:nvSpPr>
              <p:cNvPr id="34" name="文本框 33">
                <a:extLst>
                  <a:ext uri="{FF2B5EF4-FFF2-40B4-BE49-F238E27FC236}">
                    <a16:creationId xmlns:a16="http://schemas.microsoft.com/office/drawing/2014/main" id="{5651B65F-3F21-4FEE-87AB-6E399D77B88B}"/>
                  </a:ext>
                </a:extLst>
              </p:cNvPr>
              <p:cNvSpPr txBox="1">
                <a:spLocks noRot="1" noChangeAspect="1" noMove="1" noResize="1" noEditPoints="1" noAdjustHandles="1" noChangeArrowheads="1" noChangeShapeType="1" noTextEdit="1"/>
              </p:cNvSpPr>
              <p:nvPr/>
            </p:nvSpPr>
            <p:spPr>
              <a:xfrm>
                <a:off x="9814307" y="3667424"/>
                <a:ext cx="660437" cy="297646"/>
              </a:xfrm>
              <a:prstGeom prst="rect">
                <a:avLst/>
              </a:prstGeom>
              <a:blipFill>
                <a:blip r:embed="rId4"/>
                <a:stretch>
                  <a:fillRect l="-8333" t="-18750" r="-12037"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A6A8D07C-AF71-498A-ACAA-AE7B6930494D}"/>
                  </a:ext>
                </a:extLst>
              </p:cNvPr>
              <p:cNvSpPr txBox="1"/>
              <p:nvPr/>
            </p:nvSpPr>
            <p:spPr>
              <a:xfrm>
                <a:off x="8917763" y="4221341"/>
                <a:ext cx="917239" cy="6294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i="1" smtClean="0">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smtClean="0">
                                  <a:latin typeface="Cambria Math" panose="02040503050406030204" pitchFamily="18" charset="0"/>
                                </a:rPr>
                                <m:t>−</m:t>
                              </m:r>
                              <m:r>
                                <a:rPr lang="en-US" altLang="zh-CN" i="1">
                                  <a:latin typeface="Cambria Math" panose="02040503050406030204" pitchFamily="18" charset="0"/>
                                </a:rPr>
                                <m:t>1</m:t>
                              </m:r>
                              <m:r>
                                <a:rPr lang="en-US" altLang="zh-CN" i="1" smtClean="0">
                                  <a:latin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2</m:t>
                              </m:r>
                            </m:e>
                            <m:e>
                              <m:r>
                                <a:rPr lang="en-US" altLang="zh-CN" i="1" smtClean="0">
                                  <a:latin typeface="Cambria Math" panose="02040503050406030204" pitchFamily="18" charset="0"/>
                                  <a:ea typeface="Cambria Math" panose="02040503050406030204" pitchFamily="18" charset="0"/>
                                </a:rPr>
                                <m:t>1</m:t>
                              </m:r>
                              <m:r>
                                <a:rPr lang="en-US" altLang="zh-CN"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2</m:t>
                              </m:r>
                            </m:e>
                          </m:eqArr>
                        </m:e>
                      </m:d>
                    </m:oMath>
                  </m:oMathPara>
                </a14:m>
                <a:endParaRPr lang="zh-CN" altLang="en-US" dirty="0"/>
              </a:p>
            </p:txBody>
          </p:sp>
        </mc:Choice>
        <mc:Fallback xmlns="">
          <p:sp>
            <p:nvSpPr>
              <p:cNvPr id="36" name="文本框 35">
                <a:extLst>
                  <a:ext uri="{FF2B5EF4-FFF2-40B4-BE49-F238E27FC236}">
                    <a16:creationId xmlns:a16="http://schemas.microsoft.com/office/drawing/2014/main" id="{A6A8D07C-AF71-498A-ACAA-AE7B6930494D}"/>
                  </a:ext>
                </a:extLst>
              </p:cNvPr>
              <p:cNvSpPr txBox="1">
                <a:spLocks noRot="1" noChangeAspect="1" noMove="1" noResize="1" noEditPoints="1" noAdjustHandles="1" noChangeArrowheads="1" noChangeShapeType="1" noTextEdit="1"/>
              </p:cNvSpPr>
              <p:nvPr/>
            </p:nvSpPr>
            <p:spPr>
              <a:xfrm>
                <a:off x="8917763" y="4221341"/>
                <a:ext cx="917239" cy="629468"/>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5FFBA966-F5CD-44C8-8DC6-D6FE2B50A994}"/>
                  </a:ext>
                </a:extLst>
              </p:cNvPr>
              <p:cNvSpPr txBox="1"/>
              <p:nvPr/>
            </p:nvSpPr>
            <p:spPr>
              <a:xfrm>
                <a:off x="9814307" y="4418134"/>
                <a:ext cx="801501" cy="297646"/>
              </a:xfrm>
              <a:prstGeom prst="rect">
                <a:avLst/>
              </a:prstGeom>
              <a:noFill/>
            </p:spPr>
            <p:txBody>
              <a:bodyPr wrap="none" lIns="0" tIns="0" rIns="0" bIns="0" rtlCol="0">
                <a:spAutoFit/>
              </a:bodyPr>
              <a:lstStyle/>
              <a:p>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oMath>
                </a14:m>
                <a:r>
                  <a:rPr lang="en-US" altLang="zh-CN" dirty="0"/>
                  <a:t>1/</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2</m:t>
                    </m:r>
                  </m:oMath>
                </a14:m>
                <a:endParaRPr lang="zh-CN" altLang="en-US" dirty="0"/>
              </a:p>
            </p:txBody>
          </p:sp>
        </mc:Choice>
        <mc:Fallback xmlns="">
          <p:sp>
            <p:nvSpPr>
              <p:cNvPr id="37" name="文本框 36">
                <a:extLst>
                  <a:ext uri="{FF2B5EF4-FFF2-40B4-BE49-F238E27FC236}">
                    <a16:creationId xmlns:a16="http://schemas.microsoft.com/office/drawing/2014/main" id="{5FFBA966-F5CD-44C8-8DC6-D6FE2B50A994}"/>
                  </a:ext>
                </a:extLst>
              </p:cNvPr>
              <p:cNvSpPr txBox="1">
                <a:spLocks noRot="1" noChangeAspect="1" noMove="1" noResize="1" noEditPoints="1" noAdjustHandles="1" noChangeArrowheads="1" noChangeShapeType="1" noTextEdit="1"/>
              </p:cNvSpPr>
              <p:nvPr/>
            </p:nvSpPr>
            <p:spPr>
              <a:xfrm>
                <a:off x="9814307" y="4418134"/>
                <a:ext cx="801501" cy="297646"/>
              </a:xfrm>
              <a:prstGeom prst="rect">
                <a:avLst/>
              </a:prstGeom>
              <a:blipFill>
                <a:blip r:embed="rId6"/>
                <a:stretch>
                  <a:fillRect l="-6870" t="-18367" r="-9924" b="-46939"/>
                </a:stretch>
              </a:blipFill>
            </p:spPr>
            <p:txBody>
              <a:bodyPr/>
              <a:lstStyle/>
              <a:p>
                <a:r>
                  <a:rPr lang="zh-CN" altLang="en-US">
                    <a:noFill/>
                  </a:rPr>
                  <a:t> </a:t>
                </a:r>
              </a:p>
            </p:txBody>
          </p:sp>
        </mc:Fallback>
      </mc:AlternateContent>
      <p:pic>
        <p:nvPicPr>
          <p:cNvPr id="39" name="图片 38">
            <a:extLst>
              <a:ext uri="{FF2B5EF4-FFF2-40B4-BE49-F238E27FC236}">
                <a16:creationId xmlns:a16="http://schemas.microsoft.com/office/drawing/2014/main" id="{F181BD56-25EB-42BE-AABC-5FC3C44F76C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917763" y="2322614"/>
            <a:ext cx="1623201" cy="327688"/>
          </a:xfrm>
          <a:prstGeom prst="rect">
            <a:avLst/>
          </a:prstGeom>
        </p:spPr>
      </p:pic>
      <p:sp>
        <p:nvSpPr>
          <p:cNvPr id="40" name="文本框 39">
            <a:extLst>
              <a:ext uri="{FF2B5EF4-FFF2-40B4-BE49-F238E27FC236}">
                <a16:creationId xmlns:a16="http://schemas.microsoft.com/office/drawing/2014/main" id="{4BB531BE-0F9C-4D73-B769-E82481F9BE75}"/>
              </a:ext>
            </a:extLst>
          </p:cNvPr>
          <p:cNvSpPr txBox="1"/>
          <p:nvPr/>
        </p:nvSpPr>
        <p:spPr>
          <a:xfrm>
            <a:off x="8300298" y="4327536"/>
            <a:ext cx="733203" cy="646331"/>
          </a:xfrm>
          <a:prstGeom prst="rect">
            <a:avLst/>
          </a:prstGeom>
          <a:noFill/>
        </p:spPr>
        <p:txBody>
          <a:bodyPr wrap="square" rtlCol="0">
            <a:spAutoFit/>
          </a:bodyPr>
          <a:lstStyle/>
          <a:p>
            <a:r>
              <a:rPr lang="en-US" altLang="zh-CN" dirty="0"/>
              <a:t>(3,2).</a:t>
            </a:r>
            <a:endParaRPr lang="zh-CN" altLang="en-US" dirty="0"/>
          </a:p>
          <a:p>
            <a:endParaRPr lang="zh-CN" altLang="en-US" dirty="0"/>
          </a:p>
        </p:txBody>
      </p:sp>
      <p:sp>
        <p:nvSpPr>
          <p:cNvPr id="42" name="文本框 41">
            <a:extLst>
              <a:ext uri="{FF2B5EF4-FFF2-40B4-BE49-F238E27FC236}">
                <a16:creationId xmlns:a16="http://schemas.microsoft.com/office/drawing/2014/main" id="{44DC26C2-E6EF-43F2-94B5-E9F41670A905}"/>
              </a:ext>
            </a:extLst>
          </p:cNvPr>
          <p:cNvSpPr txBox="1"/>
          <p:nvPr/>
        </p:nvSpPr>
        <p:spPr>
          <a:xfrm>
            <a:off x="5527444" y="4972051"/>
            <a:ext cx="4478695" cy="369332"/>
          </a:xfrm>
          <a:prstGeom prst="rect">
            <a:avLst/>
          </a:prstGeom>
          <a:noFill/>
        </p:spPr>
        <p:txBody>
          <a:bodyPr wrap="square" rtlCol="0">
            <a:spAutoFit/>
          </a:bodyPr>
          <a:lstStyle/>
          <a:p>
            <a:r>
              <a:rPr lang="zh-CN" altLang="en-US" dirty="0"/>
              <a:t>向量</a:t>
            </a:r>
            <a:r>
              <a:rPr lang="en-US" altLang="zh-CN" dirty="0"/>
              <a:t>(3,2)</a:t>
            </a:r>
            <a:r>
              <a:rPr lang="zh-CN" altLang="en-US" dirty="0"/>
              <a:t>在新基上的坐标为：</a:t>
            </a:r>
          </a:p>
        </p:txBody>
      </p:sp>
      <p:pic>
        <p:nvPicPr>
          <p:cNvPr id="46" name="图片 45">
            <a:extLst>
              <a:ext uri="{FF2B5EF4-FFF2-40B4-BE49-F238E27FC236}">
                <a16:creationId xmlns:a16="http://schemas.microsoft.com/office/drawing/2014/main" id="{6F6B1014-A97B-4B5B-99AA-DC13A9486E3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07485" y="4936442"/>
            <a:ext cx="815411" cy="320068"/>
          </a:xfrm>
          <a:prstGeom prst="rect">
            <a:avLst/>
          </a:prstGeom>
        </p:spPr>
      </p:pic>
      <p:sp>
        <p:nvSpPr>
          <p:cNvPr id="47" name="文本框 46">
            <a:extLst>
              <a:ext uri="{FF2B5EF4-FFF2-40B4-BE49-F238E27FC236}">
                <a16:creationId xmlns:a16="http://schemas.microsoft.com/office/drawing/2014/main" id="{7B0B3163-29F4-4802-B2F1-F488E89CBB8A}"/>
              </a:ext>
            </a:extLst>
          </p:cNvPr>
          <p:cNvSpPr txBox="1"/>
          <p:nvPr/>
        </p:nvSpPr>
        <p:spPr>
          <a:xfrm>
            <a:off x="0" y="1100381"/>
            <a:ext cx="3023119" cy="738664"/>
          </a:xfrm>
          <a:prstGeom prst="rect">
            <a:avLst/>
          </a:prstGeom>
          <a:noFill/>
        </p:spPr>
        <p:txBody>
          <a:bodyPr wrap="square" rtlCol="0">
            <a:spAutoFit/>
          </a:bodyPr>
          <a:lstStyle/>
          <a:p>
            <a:pPr marL="285750" indent="-285750">
              <a:buFont typeface="Arial" panose="020B0604020202020204" pitchFamily="34" charset="0"/>
              <a:buChar char="•"/>
            </a:pPr>
            <a:r>
              <a:rPr lang="zh-CN" altLang="en-US" sz="1400" dirty="0"/>
              <a:t>红色：向量</a:t>
            </a:r>
            <a:endParaRPr lang="en-US" altLang="zh-CN" sz="1400" dirty="0"/>
          </a:p>
          <a:p>
            <a:pPr marL="285750" indent="-285750">
              <a:buFont typeface="Arial" panose="020B0604020202020204" pitchFamily="34" charset="0"/>
              <a:buChar char="•"/>
            </a:pPr>
            <a:r>
              <a:rPr lang="zh-CN" altLang="en-US" sz="1400" dirty="0"/>
              <a:t>蓝色：一组基</a:t>
            </a:r>
            <a:endParaRPr lang="en-US" altLang="zh-CN" sz="1400" dirty="0"/>
          </a:p>
          <a:p>
            <a:pPr marL="285750" indent="-285750">
              <a:buFont typeface="Arial" panose="020B0604020202020204" pitchFamily="34" charset="0"/>
              <a:buChar char="•"/>
            </a:pPr>
            <a:r>
              <a:rPr lang="zh-CN" altLang="en-US" sz="1400" dirty="0"/>
              <a:t>绿色：向基所在直线方向做投影</a:t>
            </a:r>
          </a:p>
        </p:txBody>
      </p:sp>
      <p:sp>
        <p:nvSpPr>
          <p:cNvPr id="48" name="文本框 47">
            <a:extLst>
              <a:ext uri="{FF2B5EF4-FFF2-40B4-BE49-F238E27FC236}">
                <a16:creationId xmlns:a16="http://schemas.microsoft.com/office/drawing/2014/main" id="{812C19C8-CFC8-4143-BBDA-1644C70381DF}"/>
              </a:ext>
            </a:extLst>
          </p:cNvPr>
          <p:cNvSpPr txBox="1"/>
          <p:nvPr/>
        </p:nvSpPr>
        <p:spPr>
          <a:xfrm>
            <a:off x="8277170" y="3658938"/>
            <a:ext cx="731509" cy="646331"/>
          </a:xfrm>
          <a:prstGeom prst="rect">
            <a:avLst/>
          </a:prstGeom>
          <a:noFill/>
        </p:spPr>
        <p:txBody>
          <a:bodyPr wrap="square" rtlCol="0">
            <a:spAutoFit/>
          </a:bodyPr>
          <a:lstStyle/>
          <a:p>
            <a:r>
              <a:rPr lang="en-US" altLang="zh-CN" dirty="0"/>
              <a:t>(3,2).</a:t>
            </a:r>
            <a:endParaRPr lang="zh-CN" altLang="en-US" dirty="0"/>
          </a:p>
          <a:p>
            <a:endParaRPr lang="zh-CN" altLang="en-US" dirty="0"/>
          </a:p>
        </p:txBody>
      </p:sp>
      <p:grpSp>
        <p:nvGrpSpPr>
          <p:cNvPr id="49" name="组合 48">
            <a:extLst>
              <a:ext uri="{FF2B5EF4-FFF2-40B4-BE49-F238E27FC236}">
                <a16:creationId xmlns:a16="http://schemas.microsoft.com/office/drawing/2014/main" id="{6E0961BB-5A00-47D3-AD73-9E0CAAFFEF8D}"/>
              </a:ext>
            </a:extLst>
          </p:cNvPr>
          <p:cNvGrpSpPr/>
          <p:nvPr/>
        </p:nvGrpSpPr>
        <p:grpSpPr>
          <a:xfrm>
            <a:off x="5188978" y="1000142"/>
            <a:ext cx="1911618" cy="496887"/>
            <a:chOff x="274320" y="2289757"/>
            <a:chExt cx="1525588" cy="496887"/>
          </a:xfrm>
          <a:solidFill>
            <a:schemeClr val="accent5">
              <a:lumMod val="60000"/>
              <a:lumOff val="40000"/>
            </a:schemeClr>
          </a:solidFill>
        </p:grpSpPr>
        <p:sp>
          <p:nvSpPr>
            <p:cNvPr id="50" name="任意多边形 51">
              <a:extLst>
                <a:ext uri="{FF2B5EF4-FFF2-40B4-BE49-F238E27FC236}">
                  <a16:creationId xmlns:a16="http://schemas.microsoft.com/office/drawing/2014/main" id="{40F15D8B-C774-45DD-8971-0687AD7F53A4}"/>
                </a:ext>
              </a:extLst>
            </p:cNvPr>
            <p:cNvSpPr>
              <a:spLocks noChangeArrowheads="1"/>
            </p:cNvSpPr>
            <p:nvPr/>
          </p:nvSpPr>
          <p:spPr bwMode="auto">
            <a:xfrm>
              <a:off x="274320" y="2289757"/>
              <a:ext cx="1525588" cy="496887"/>
            </a:xfrm>
            <a:custGeom>
              <a:avLst/>
              <a:gdLst>
                <a:gd name="T0" fmla="*/ 1174187 w 1526224"/>
                <a:gd name="T1" fmla="*/ 0 h 678544"/>
                <a:gd name="T2" fmla="*/ 1524317 w 1526224"/>
                <a:gd name="T3" fmla="*/ 133226 h 678544"/>
                <a:gd name="T4" fmla="*/ 1174187 w 1526224"/>
                <a:gd name="T5" fmla="*/ 266450 h 678544"/>
                <a:gd name="T6" fmla="*/ 0 w 1526224"/>
                <a:gd name="T7" fmla="*/ 266450 h 678544"/>
                <a:gd name="T8" fmla="*/ 0 w 1526224"/>
                <a:gd name="T9" fmla="*/ 1 h 678544"/>
                <a:gd name="T10" fmla="*/ 1174177 w 1526224"/>
                <a:gd name="T11" fmla="*/ 1 h 678544"/>
                <a:gd name="T12" fmla="*/ 0 60000 65536"/>
                <a:gd name="T13" fmla="*/ 0 60000 65536"/>
                <a:gd name="T14" fmla="*/ 0 60000 65536"/>
                <a:gd name="T15" fmla="*/ 0 60000 65536"/>
                <a:gd name="T16" fmla="*/ 0 60000 65536"/>
                <a:gd name="T17" fmla="*/ 0 60000 65536"/>
                <a:gd name="T18" fmla="*/ 0 w 1526224"/>
                <a:gd name="T19" fmla="*/ 0 h 678544"/>
                <a:gd name="T20" fmla="*/ 1526224 w 1526224"/>
                <a:gd name="T21" fmla="*/ 678544 h 678544"/>
              </a:gdLst>
              <a:ahLst/>
              <a:cxnLst>
                <a:cxn ang="T12">
                  <a:pos x="T0" y="T1"/>
                </a:cxn>
                <a:cxn ang="T13">
                  <a:pos x="T2" y="T3"/>
                </a:cxn>
                <a:cxn ang="T14">
                  <a:pos x="T4" y="T5"/>
                </a:cxn>
                <a:cxn ang="T15">
                  <a:pos x="T6" y="T7"/>
                </a:cxn>
                <a:cxn ang="T16">
                  <a:pos x="T8" y="T9"/>
                </a:cxn>
                <a:cxn ang="T17">
                  <a:pos x="T10" y="T11"/>
                </a:cxn>
              </a:cxnLst>
              <a:rect l="T18" t="T19" r="T20" b="T21"/>
              <a:pathLst>
                <a:path w="1526224" h="678544">
                  <a:moveTo>
                    <a:pt x="1175657" y="0"/>
                  </a:moveTo>
                  <a:cubicBezTo>
                    <a:pt x="1369270" y="0"/>
                    <a:pt x="1526224" y="151897"/>
                    <a:pt x="1526224" y="339272"/>
                  </a:cubicBezTo>
                  <a:cubicBezTo>
                    <a:pt x="1526224" y="526647"/>
                    <a:pt x="1369270" y="678544"/>
                    <a:pt x="1175657" y="678544"/>
                  </a:cubicBezTo>
                  <a:lnTo>
                    <a:pt x="0" y="678544"/>
                  </a:lnTo>
                  <a:lnTo>
                    <a:pt x="0" y="1"/>
                  </a:lnTo>
                  <a:lnTo>
                    <a:pt x="1175647" y="1"/>
                  </a:lnTo>
                  <a:lnTo>
                    <a:pt x="1175657" y="0"/>
                  </a:lnTo>
                  <a:close/>
                </a:path>
              </a:pathLst>
            </a:custGeom>
            <a:grpFill/>
            <a:ln>
              <a:noFill/>
            </a:ln>
          </p:spPr>
          <p:txBody>
            <a:bodyPr anchor="ctr"/>
            <a:lstStyle/>
            <a:p>
              <a:endParaRPr lang="zh-CN" altLang="en-US" dirty="0"/>
            </a:p>
          </p:txBody>
        </p:sp>
        <p:sp>
          <p:nvSpPr>
            <p:cNvPr id="51" name="文本框 50">
              <a:extLst>
                <a:ext uri="{FF2B5EF4-FFF2-40B4-BE49-F238E27FC236}">
                  <a16:creationId xmlns:a16="http://schemas.microsoft.com/office/drawing/2014/main" id="{6D4B84B2-41C3-4CB2-9247-8C43450F99B0}"/>
                </a:ext>
              </a:extLst>
            </p:cNvPr>
            <p:cNvSpPr txBox="1"/>
            <p:nvPr/>
          </p:nvSpPr>
          <p:spPr>
            <a:xfrm>
              <a:off x="353560" y="2342755"/>
              <a:ext cx="1302196" cy="400110"/>
            </a:xfrm>
            <a:prstGeom prst="rect">
              <a:avLst/>
            </a:prstGeom>
            <a:grpFill/>
          </p:spPr>
          <p:txBody>
            <a:bodyPr wrap="square" rtlCol="0">
              <a:spAutoFit/>
            </a:bodyPr>
            <a:lstStyle/>
            <a:p>
              <a:r>
                <a:rPr lang="zh-CN" altLang="en-US" sz="2000" dirty="0">
                  <a:solidFill>
                    <a:schemeClr val="bg1"/>
                  </a:solidFill>
                </a:rPr>
                <a:t>基变换举例</a:t>
              </a:r>
            </a:p>
          </p:txBody>
        </p:sp>
      </p:grpSp>
      <p:cxnSp>
        <p:nvCxnSpPr>
          <p:cNvPr id="53" name="直接箭头连接符 52">
            <a:extLst>
              <a:ext uri="{FF2B5EF4-FFF2-40B4-BE49-F238E27FC236}">
                <a16:creationId xmlns:a16="http://schemas.microsoft.com/office/drawing/2014/main" id="{1F27990E-F8DA-4284-AD62-4703FCF121EA}"/>
              </a:ext>
            </a:extLst>
          </p:cNvPr>
          <p:cNvCxnSpPr/>
          <p:nvPr/>
        </p:nvCxnSpPr>
        <p:spPr>
          <a:xfrm>
            <a:off x="6152906" y="1999248"/>
            <a:ext cx="0" cy="280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430E909F-3DE6-47C7-BC60-BC0E71288680}"/>
              </a:ext>
            </a:extLst>
          </p:cNvPr>
          <p:cNvCxnSpPr/>
          <p:nvPr/>
        </p:nvCxnSpPr>
        <p:spPr>
          <a:xfrm>
            <a:off x="6144787" y="2655875"/>
            <a:ext cx="8119" cy="331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06067C22-7A50-4789-8232-E8AA5B7F67EB}"/>
              </a:ext>
            </a:extLst>
          </p:cNvPr>
          <p:cNvCxnSpPr/>
          <p:nvPr/>
        </p:nvCxnSpPr>
        <p:spPr>
          <a:xfrm>
            <a:off x="6152906" y="3428542"/>
            <a:ext cx="0" cy="1464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70A15C83-B59D-459F-A6CF-4BC816AC7CCB}"/>
              </a:ext>
            </a:extLst>
          </p:cNvPr>
          <p:cNvSpPr txBox="1"/>
          <p:nvPr/>
        </p:nvSpPr>
        <p:spPr>
          <a:xfrm>
            <a:off x="5464230" y="2264581"/>
            <a:ext cx="3486844" cy="646331"/>
          </a:xfrm>
          <a:prstGeom prst="rect">
            <a:avLst/>
          </a:prstGeom>
          <a:noFill/>
        </p:spPr>
        <p:txBody>
          <a:bodyPr wrap="square" rtlCol="0">
            <a:spAutoFit/>
          </a:bodyPr>
          <a:lstStyle/>
          <a:p>
            <a:r>
              <a:rPr lang="zh-CN" altLang="en-US" dirty="0">
                <a:sym typeface="Wingdings" panose="05000000000000000000" pitchFamily="2" charset="2"/>
              </a:rPr>
              <a:t>令基的模为</a:t>
            </a:r>
            <a:r>
              <a:rPr lang="en-US" altLang="zh-CN" dirty="0">
                <a:sym typeface="Wingdings" panose="05000000000000000000" pitchFamily="2" charset="2"/>
              </a:rPr>
              <a:t>1</a:t>
            </a:r>
            <a:r>
              <a:rPr lang="zh-CN" altLang="en-US" dirty="0">
                <a:sym typeface="Wingdings" panose="05000000000000000000" pitchFamily="2" charset="2"/>
              </a:rPr>
              <a:t>，得到基的坐标为：</a:t>
            </a:r>
            <a:endParaRPr lang="zh-CN" altLang="en-US" dirty="0"/>
          </a:p>
          <a:p>
            <a:endParaRPr lang="zh-CN" altLang="en-US" dirty="0"/>
          </a:p>
        </p:txBody>
      </p:sp>
    </p:spTree>
    <p:extLst>
      <p:ext uri="{BB962C8B-B14F-4D97-AF65-F5344CB8AC3E}">
        <p14:creationId xmlns:p14="http://schemas.microsoft.com/office/powerpoint/2010/main" val="216718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1000"/>
                                        <p:tgtEl>
                                          <p:spTgt spid="47"/>
                                        </p:tgtEl>
                                      </p:cBhvr>
                                    </p:animEffect>
                                    <p:anim calcmode="lin" valueType="num">
                                      <p:cBhvr>
                                        <p:cTn id="13" dur="1000" fill="hold"/>
                                        <p:tgtEl>
                                          <p:spTgt spid="47"/>
                                        </p:tgtEl>
                                        <p:attrNameLst>
                                          <p:attrName>ppt_x</p:attrName>
                                        </p:attrNameLst>
                                      </p:cBhvr>
                                      <p:tavLst>
                                        <p:tav tm="0">
                                          <p:val>
                                            <p:strVal val="#ppt_x"/>
                                          </p:val>
                                        </p:tav>
                                        <p:tav tm="100000">
                                          <p:val>
                                            <p:strVal val="#ppt_x"/>
                                          </p:val>
                                        </p:tav>
                                      </p:tavLst>
                                    </p:anim>
                                    <p:anim calcmode="lin" valueType="num">
                                      <p:cBhvr>
                                        <p:cTn id="14"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wipe(down)">
                                      <p:cBhvr>
                                        <p:cTn id="19" dur="500"/>
                                        <p:tgtEl>
                                          <p:spTgt spid="49"/>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barn(inVertical)">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wipe(down)">
                                      <p:cBhvr>
                                        <p:cTn id="29" dur="500"/>
                                        <p:tgtEl>
                                          <p:spTgt spid="53"/>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barn(inVertical)">
                                      <p:cBhvr>
                                        <p:cTn id="34" dur="500"/>
                                        <p:tgtEl>
                                          <p:spTgt spid="58"/>
                                        </p:tgtEl>
                                      </p:cBhvr>
                                    </p:animEffect>
                                  </p:childTnLst>
                                </p:cTn>
                              </p:par>
                              <p:par>
                                <p:cTn id="35" presetID="16" presetClass="entr" presetSubtype="21"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barn(inVertical)">
                                      <p:cBhvr>
                                        <p:cTn id="37" dur="500"/>
                                        <p:tgtEl>
                                          <p:spTgt spid="3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wipe(down)">
                                      <p:cBhvr>
                                        <p:cTn id="42" dur="500"/>
                                        <p:tgtEl>
                                          <p:spTgt spid="55"/>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barn(inVertical)">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barn(inVertical)">
                                      <p:cBhvr>
                                        <p:cTn id="52" dur="500"/>
                                        <p:tgtEl>
                                          <p:spTgt spid="34"/>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barn(inVertical)">
                                      <p:cBhvr>
                                        <p:cTn id="55" dur="500"/>
                                        <p:tgtEl>
                                          <p:spTgt spid="36"/>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barn(inVertical)">
                                      <p:cBhvr>
                                        <p:cTn id="58" dur="500"/>
                                        <p:tgtEl>
                                          <p:spTgt spid="37"/>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barn(inVertical)">
                                      <p:cBhvr>
                                        <p:cTn id="61" dur="500"/>
                                        <p:tgtEl>
                                          <p:spTgt spid="48"/>
                                        </p:tgtEl>
                                      </p:cBhvr>
                                    </p:animEffect>
                                  </p:childTnLst>
                                </p:cTn>
                              </p:par>
                              <p:par>
                                <p:cTn id="62" presetID="16" presetClass="entr" presetSubtype="21" fill="hold" grpId="0" nodeType="with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barn(inVertical)">
                                      <p:cBhvr>
                                        <p:cTn id="64" dur="500"/>
                                        <p:tgtEl>
                                          <p:spTgt spid="40"/>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barn(inVertical)">
                                      <p:cBhvr>
                                        <p:cTn id="67" dur="500"/>
                                        <p:tgtEl>
                                          <p:spTgt spid="3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57"/>
                                        </p:tgtEl>
                                        <p:attrNameLst>
                                          <p:attrName>style.visibility</p:attrName>
                                        </p:attrNameLst>
                                      </p:cBhvr>
                                      <p:to>
                                        <p:strVal val="visible"/>
                                      </p:to>
                                    </p:set>
                                    <p:animEffect transition="in" filter="wipe(down)">
                                      <p:cBhvr>
                                        <p:cTn id="72" dur="500"/>
                                        <p:tgtEl>
                                          <p:spTgt spid="57"/>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barn(inVertical)">
                                      <p:cBhvr>
                                        <p:cTn id="77" dur="500"/>
                                        <p:tgtEl>
                                          <p:spTgt spid="42"/>
                                        </p:tgtEl>
                                      </p:cBhvr>
                                    </p:animEffect>
                                  </p:childTnLst>
                                </p:cTn>
                              </p:par>
                              <p:par>
                                <p:cTn id="78" presetID="16" presetClass="entr" presetSubtype="21" fill="hold" nodeType="withEffect">
                                  <p:stCondLst>
                                    <p:cond delay="0"/>
                                  </p:stCondLst>
                                  <p:childTnLst>
                                    <p:set>
                                      <p:cBhvr>
                                        <p:cTn id="79" dur="1" fill="hold">
                                          <p:stCondLst>
                                            <p:cond delay="0"/>
                                          </p:stCondLst>
                                        </p:cTn>
                                        <p:tgtEl>
                                          <p:spTgt spid="46"/>
                                        </p:tgtEl>
                                        <p:attrNameLst>
                                          <p:attrName>style.visibility</p:attrName>
                                        </p:attrNameLst>
                                      </p:cBhvr>
                                      <p:to>
                                        <p:strVal val="visible"/>
                                      </p:to>
                                    </p:set>
                                    <p:animEffect transition="in" filter="barn(inVertical)">
                                      <p:cBhvr>
                                        <p:cTn id="8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33" grpId="0"/>
      <p:bldP spid="34" grpId="0"/>
      <p:bldP spid="36" grpId="0"/>
      <p:bldP spid="37" grpId="0"/>
      <p:bldP spid="40" grpId="0"/>
      <p:bldP spid="42" grpId="0"/>
      <p:bldP spid="47" grpId="0"/>
      <p:bldP spid="48" grpId="0"/>
      <p:bldP spid="5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108E0D2-189A-425A-94DE-B2AF71EDAA07}"/>
              </a:ext>
            </a:extLst>
          </p:cNvPr>
          <p:cNvSpPr/>
          <p:nvPr/>
        </p:nvSpPr>
        <p:spPr>
          <a:xfrm>
            <a:off x="1" y="0"/>
            <a:ext cx="12192000" cy="769441"/>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6C12ABF-43A9-447F-A01E-1314A26799EA}"/>
              </a:ext>
            </a:extLst>
          </p:cNvPr>
          <p:cNvSpPr txBox="1"/>
          <p:nvPr/>
        </p:nvSpPr>
        <p:spPr>
          <a:xfrm>
            <a:off x="274320" y="153887"/>
            <a:ext cx="6933332" cy="584775"/>
          </a:xfrm>
          <a:prstGeom prst="rect">
            <a:avLst/>
          </a:prstGeom>
          <a:noFill/>
        </p:spPr>
        <p:txBody>
          <a:bodyPr wrap="square" rtlCol="0">
            <a:spAutoFit/>
          </a:bodyPr>
          <a:lstStyle/>
          <a:p>
            <a:r>
              <a:rPr lang="en-US" altLang="zh-CN" sz="3200" b="1" dirty="0">
                <a:solidFill>
                  <a:schemeClr val="bg1"/>
                </a:solidFill>
              </a:rPr>
              <a:t>2.2 </a:t>
            </a:r>
            <a:r>
              <a:rPr lang="zh-CN" altLang="en-US" sz="3200" b="1" dirty="0">
                <a:solidFill>
                  <a:schemeClr val="bg1"/>
                </a:solidFill>
              </a:rPr>
              <a:t>基变换的矩阵表示</a:t>
            </a:r>
          </a:p>
        </p:txBody>
      </p:sp>
      <p:pic>
        <p:nvPicPr>
          <p:cNvPr id="3" name="图片 2">
            <a:extLst>
              <a:ext uri="{FF2B5EF4-FFF2-40B4-BE49-F238E27FC236}">
                <a16:creationId xmlns:a16="http://schemas.microsoft.com/office/drawing/2014/main" id="{6C668020-CF5F-4AF2-BBEE-D97B13F672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8999" y="1817854"/>
            <a:ext cx="3170195" cy="647756"/>
          </a:xfrm>
          <a:prstGeom prst="rect">
            <a:avLst/>
          </a:prstGeom>
        </p:spPr>
      </p:pic>
      <p:sp>
        <p:nvSpPr>
          <p:cNvPr id="5" name="文本框 4">
            <a:extLst>
              <a:ext uri="{FF2B5EF4-FFF2-40B4-BE49-F238E27FC236}">
                <a16:creationId xmlns:a16="http://schemas.microsoft.com/office/drawing/2014/main" id="{2AB8A35F-DAAB-4FF8-ABEC-DC6208C7D1A7}"/>
              </a:ext>
            </a:extLst>
          </p:cNvPr>
          <p:cNvSpPr txBox="1"/>
          <p:nvPr/>
        </p:nvSpPr>
        <p:spPr>
          <a:xfrm>
            <a:off x="1862824" y="1508139"/>
            <a:ext cx="4982547" cy="369332"/>
          </a:xfrm>
          <a:prstGeom prst="rect">
            <a:avLst/>
          </a:prstGeom>
          <a:noFill/>
        </p:spPr>
        <p:txBody>
          <a:bodyPr wrap="square" rtlCol="0">
            <a:spAutoFit/>
          </a:bodyPr>
          <a:lstStyle/>
          <a:p>
            <a:r>
              <a:rPr lang="zh-CN" altLang="en-US" dirty="0"/>
              <a:t>向量</a:t>
            </a:r>
            <a:r>
              <a:rPr lang="en-US" altLang="zh-CN" dirty="0"/>
              <a:t>(3,2)</a:t>
            </a:r>
            <a:r>
              <a:rPr lang="zh-CN" altLang="en-US" dirty="0"/>
              <a:t>新坐标的变换可以表示为矩阵运算：</a:t>
            </a:r>
          </a:p>
        </p:txBody>
      </p:sp>
      <p:sp>
        <p:nvSpPr>
          <p:cNvPr id="9" name="文本框 8">
            <a:extLst>
              <a:ext uri="{FF2B5EF4-FFF2-40B4-BE49-F238E27FC236}">
                <a16:creationId xmlns:a16="http://schemas.microsoft.com/office/drawing/2014/main" id="{9CD28D59-D9EE-49C8-A662-D309FFCA81D3}"/>
              </a:ext>
            </a:extLst>
          </p:cNvPr>
          <p:cNvSpPr txBox="1"/>
          <p:nvPr/>
        </p:nvSpPr>
        <p:spPr>
          <a:xfrm>
            <a:off x="1300184" y="1018293"/>
            <a:ext cx="3918857" cy="369332"/>
          </a:xfrm>
          <a:prstGeom prst="rect">
            <a:avLst/>
          </a:prstGeom>
          <a:noFill/>
        </p:spPr>
        <p:txBody>
          <a:bodyPr wrap="square" rtlCol="0">
            <a:spAutoFit/>
          </a:bodyPr>
          <a:lstStyle/>
          <a:p>
            <a:r>
              <a:rPr lang="zh-CN" altLang="en-US" b="1" dirty="0"/>
              <a:t>向量的基变换可以表示为矩阵的相乘</a:t>
            </a:r>
          </a:p>
        </p:txBody>
      </p:sp>
      <p:pic>
        <p:nvPicPr>
          <p:cNvPr id="18" name="图片 17">
            <a:extLst>
              <a:ext uri="{FF2B5EF4-FFF2-40B4-BE49-F238E27FC236}">
                <a16:creationId xmlns:a16="http://schemas.microsoft.com/office/drawing/2014/main" id="{1363EE01-DD31-4917-B6B9-5E3E0B28A0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8999" y="2706638"/>
            <a:ext cx="4900085" cy="670618"/>
          </a:xfrm>
          <a:prstGeom prst="rect">
            <a:avLst/>
          </a:prstGeom>
        </p:spPr>
      </p:pic>
      <p:pic>
        <p:nvPicPr>
          <p:cNvPr id="20" name="图片 19">
            <a:extLst>
              <a:ext uri="{FF2B5EF4-FFF2-40B4-BE49-F238E27FC236}">
                <a16:creationId xmlns:a16="http://schemas.microsoft.com/office/drawing/2014/main" id="{E5756BAE-7A01-416A-ABC6-5A90EE7FDE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614" y="3869323"/>
            <a:ext cx="5250635" cy="1379340"/>
          </a:xfrm>
          <a:prstGeom prst="rect">
            <a:avLst/>
          </a:prstGeom>
        </p:spPr>
      </p:pic>
      <p:sp>
        <p:nvSpPr>
          <p:cNvPr id="29" name="文本框 28">
            <a:extLst>
              <a:ext uri="{FF2B5EF4-FFF2-40B4-BE49-F238E27FC236}">
                <a16:creationId xmlns:a16="http://schemas.microsoft.com/office/drawing/2014/main" id="{18DE11B2-0D4A-46F3-8460-1D7EC3837FC7}"/>
              </a:ext>
            </a:extLst>
          </p:cNvPr>
          <p:cNvSpPr txBox="1"/>
          <p:nvPr/>
        </p:nvSpPr>
        <p:spPr>
          <a:xfrm>
            <a:off x="1516484" y="5390262"/>
            <a:ext cx="4422710" cy="800219"/>
          </a:xfrm>
          <a:prstGeom prst="rect">
            <a:avLst/>
          </a:prstGeom>
          <a:noFill/>
        </p:spPr>
        <p:txBody>
          <a:bodyPr wrap="square" rtlCol="0">
            <a:spAutoFit/>
          </a:bodyPr>
          <a:lstStyle/>
          <a:p>
            <a:r>
              <a:rPr lang="zh-CN" altLang="zh-CN" sz="1400" dirty="0">
                <a:solidFill>
                  <a:srgbClr val="5A5A5A"/>
                </a:solidFill>
                <a:latin typeface="Arial" panose="020B0604020202020204" pitchFamily="34" charset="0"/>
                <a:ea typeface="Helvetica Neue"/>
              </a:rPr>
              <a:t>其中</a:t>
            </a:r>
            <a:r>
              <a:rPr lang="zh-CN" altLang="zh-CN" sz="1400" dirty="0">
                <a:solidFill>
                  <a:srgbClr val="5A5A5A"/>
                </a:solidFill>
                <a:latin typeface="Arial" panose="020B0604020202020204" pitchFamily="34" charset="0"/>
                <a:ea typeface="&amp;quot"/>
              </a:rPr>
              <a:t>pi</a:t>
            </a:r>
            <a:r>
              <a:rPr lang="zh-CN" altLang="zh-CN" sz="1400" dirty="0">
                <a:solidFill>
                  <a:srgbClr val="5A5A5A"/>
                </a:solidFill>
                <a:latin typeface="Arial" panose="020B0604020202020204" pitchFamily="34" charset="0"/>
                <a:ea typeface="Helvetica Neue"/>
              </a:rPr>
              <a:t>是一个行向量，表示第i个基，</a:t>
            </a:r>
            <a:r>
              <a:rPr lang="zh-CN" altLang="zh-CN" sz="1400" dirty="0">
                <a:solidFill>
                  <a:srgbClr val="5A5A5A"/>
                </a:solidFill>
                <a:latin typeface="Arial" panose="020B0604020202020204" pitchFamily="34" charset="0"/>
                <a:ea typeface="&amp;quot"/>
              </a:rPr>
              <a:t>aj</a:t>
            </a:r>
            <a:r>
              <a:rPr lang="zh-CN" altLang="zh-CN" sz="1400" dirty="0">
                <a:solidFill>
                  <a:srgbClr val="5A5A5A"/>
                </a:solidFill>
                <a:latin typeface="Arial" panose="020B0604020202020204" pitchFamily="34" charset="0"/>
                <a:ea typeface="Helvetica Neue"/>
              </a:rPr>
              <a:t>是一个列向量，表示第j个原始数据记录。</a:t>
            </a:r>
            <a:endParaRPr lang="zh-CN" altLang="zh-CN" sz="1400" dirty="0">
              <a:latin typeface="Arial" panose="020B0604020202020204" pitchFamily="34" charset="0"/>
            </a:endParaRPr>
          </a:p>
          <a:p>
            <a:endParaRPr lang="zh-CN" altLang="en-US" dirty="0"/>
          </a:p>
        </p:txBody>
      </p:sp>
      <p:sp>
        <p:nvSpPr>
          <p:cNvPr id="30" name="文本框 29">
            <a:extLst>
              <a:ext uri="{FF2B5EF4-FFF2-40B4-BE49-F238E27FC236}">
                <a16:creationId xmlns:a16="http://schemas.microsoft.com/office/drawing/2014/main" id="{957C285D-8747-47A1-AC83-866C62D54FD2}"/>
              </a:ext>
            </a:extLst>
          </p:cNvPr>
          <p:cNvSpPr txBox="1"/>
          <p:nvPr/>
        </p:nvSpPr>
        <p:spPr>
          <a:xfrm>
            <a:off x="1181263" y="3358392"/>
            <a:ext cx="6121330" cy="369332"/>
          </a:xfrm>
          <a:prstGeom prst="rect">
            <a:avLst/>
          </a:prstGeom>
          <a:noFill/>
        </p:spPr>
        <p:txBody>
          <a:bodyPr wrap="square" rtlCol="0">
            <a:spAutoFit/>
          </a:bodyPr>
          <a:lstStyle/>
          <a:p>
            <a:r>
              <a:rPr lang="en-US" altLang="zh-CN" b="1" dirty="0"/>
              <a:t>M</a:t>
            </a:r>
            <a:r>
              <a:rPr lang="zh-CN" altLang="en-US" b="1" dirty="0"/>
              <a:t>个</a:t>
            </a:r>
            <a:r>
              <a:rPr lang="en-US" altLang="zh-CN" b="1" dirty="0"/>
              <a:t>N</a:t>
            </a:r>
            <a:r>
              <a:rPr lang="zh-CN" altLang="en-US" b="1" dirty="0"/>
              <a:t>维向量，想将其变换为由</a:t>
            </a:r>
            <a:r>
              <a:rPr lang="en-US" altLang="zh-CN" b="1" dirty="0"/>
              <a:t>R</a:t>
            </a:r>
            <a:r>
              <a:rPr lang="zh-CN" altLang="en-US" b="1" dirty="0"/>
              <a:t>个</a:t>
            </a:r>
            <a:r>
              <a:rPr lang="en-US" altLang="zh-CN" b="1" dirty="0"/>
              <a:t>N</a:t>
            </a:r>
            <a:r>
              <a:rPr lang="zh-CN" altLang="en-US" b="1" dirty="0"/>
              <a:t>维向量表示的新空间</a:t>
            </a:r>
          </a:p>
        </p:txBody>
      </p:sp>
      <p:sp>
        <p:nvSpPr>
          <p:cNvPr id="33" name="文本框 32">
            <a:extLst>
              <a:ext uri="{FF2B5EF4-FFF2-40B4-BE49-F238E27FC236}">
                <a16:creationId xmlns:a16="http://schemas.microsoft.com/office/drawing/2014/main" id="{7CC2B396-27D4-46F4-A8F3-A4C0160E4CAB}"/>
              </a:ext>
            </a:extLst>
          </p:cNvPr>
          <p:cNvSpPr txBox="1"/>
          <p:nvPr/>
        </p:nvSpPr>
        <p:spPr>
          <a:xfrm>
            <a:off x="6845371" y="4385211"/>
            <a:ext cx="4534678" cy="369332"/>
          </a:xfrm>
          <a:prstGeom prst="rect">
            <a:avLst/>
          </a:prstGeom>
          <a:noFill/>
        </p:spPr>
        <p:txBody>
          <a:bodyPr wrap="square" rtlCol="0">
            <a:spAutoFit/>
          </a:bodyPr>
          <a:lstStyle/>
          <a:p>
            <a:r>
              <a:rPr lang="en-US" altLang="zh-CN" b="1" dirty="0"/>
              <a:t>R</a:t>
            </a:r>
            <a:r>
              <a:rPr lang="zh-CN" altLang="en-US" dirty="0"/>
              <a:t>决定了变换后数据的维数（</a:t>
            </a:r>
            <a:r>
              <a:rPr lang="en-US" altLang="zh-CN" dirty="0"/>
              <a:t>R</a:t>
            </a:r>
            <a:r>
              <a:rPr lang="zh-CN" altLang="en-US" dirty="0"/>
              <a:t>可以小于</a:t>
            </a:r>
            <a:r>
              <a:rPr lang="en-US" altLang="zh-CN" dirty="0"/>
              <a:t>N</a:t>
            </a:r>
            <a:r>
              <a:rPr lang="zh-CN" altLang="en-US" dirty="0"/>
              <a:t>）</a:t>
            </a:r>
          </a:p>
        </p:txBody>
      </p:sp>
      <p:sp>
        <p:nvSpPr>
          <p:cNvPr id="34" name="文本框 33">
            <a:extLst>
              <a:ext uri="{FF2B5EF4-FFF2-40B4-BE49-F238E27FC236}">
                <a16:creationId xmlns:a16="http://schemas.microsoft.com/office/drawing/2014/main" id="{F960047E-56B3-41EC-913C-4EFBD2851C8D}"/>
              </a:ext>
            </a:extLst>
          </p:cNvPr>
          <p:cNvSpPr txBox="1"/>
          <p:nvPr/>
        </p:nvSpPr>
        <p:spPr>
          <a:xfrm>
            <a:off x="6690050" y="5051367"/>
            <a:ext cx="5605198" cy="369332"/>
          </a:xfrm>
          <a:prstGeom prst="rect">
            <a:avLst/>
          </a:prstGeom>
          <a:noFill/>
        </p:spPr>
        <p:txBody>
          <a:bodyPr wrap="square" rtlCol="0">
            <a:spAutoFit/>
          </a:bodyPr>
          <a:lstStyle/>
          <a:p>
            <a:r>
              <a:rPr lang="zh-CN" altLang="en-US" dirty="0"/>
              <a:t>可将</a:t>
            </a:r>
            <a:r>
              <a:rPr lang="en-US" altLang="zh-CN" dirty="0"/>
              <a:t>N</a:t>
            </a:r>
            <a:r>
              <a:rPr lang="zh-CN" altLang="en-US" dirty="0"/>
              <a:t>维数据变换到更低维空间中，取决于</a:t>
            </a:r>
            <a:r>
              <a:rPr lang="zh-CN" altLang="en-US" b="1" dirty="0"/>
              <a:t>基的数量</a:t>
            </a:r>
          </a:p>
        </p:txBody>
      </p:sp>
      <p:sp>
        <p:nvSpPr>
          <p:cNvPr id="36" name="文本框 35">
            <a:extLst>
              <a:ext uri="{FF2B5EF4-FFF2-40B4-BE49-F238E27FC236}">
                <a16:creationId xmlns:a16="http://schemas.microsoft.com/office/drawing/2014/main" id="{FE30B88A-6971-4DE5-9107-C6C4781ADC9A}"/>
              </a:ext>
            </a:extLst>
          </p:cNvPr>
          <p:cNvSpPr txBox="1"/>
          <p:nvPr/>
        </p:nvSpPr>
        <p:spPr>
          <a:xfrm>
            <a:off x="1862824" y="2427041"/>
            <a:ext cx="6011227" cy="369332"/>
          </a:xfrm>
          <a:prstGeom prst="rect">
            <a:avLst/>
          </a:prstGeom>
          <a:noFill/>
        </p:spPr>
        <p:txBody>
          <a:bodyPr wrap="square" rtlCol="0">
            <a:spAutoFit/>
          </a:bodyPr>
          <a:lstStyle/>
          <a:p>
            <a:r>
              <a:rPr lang="zh-CN" altLang="en-US" dirty="0"/>
              <a:t>向量</a:t>
            </a:r>
            <a:r>
              <a:rPr lang="en-US" altLang="zh-CN" dirty="0"/>
              <a:t>(1,1)</a:t>
            </a:r>
            <a:r>
              <a:rPr lang="zh-CN" altLang="en-US" dirty="0"/>
              <a:t>，</a:t>
            </a:r>
            <a:r>
              <a:rPr lang="en-US" altLang="zh-CN" dirty="0"/>
              <a:t>(2,2)</a:t>
            </a:r>
            <a:r>
              <a:rPr lang="zh-CN" altLang="en-US" dirty="0"/>
              <a:t>，</a:t>
            </a:r>
            <a:r>
              <a:rPr lang="en-US" altLang="zh-CN" dirty="0"/>
              <a:t>(3,3)</a:t>
            </a:r>
            <a:r>
              <a:rPr lang="zh-CN" altLang="en-US" dirty="0"/>
              <a:t>新坐标的变换可以表示为矩阵运算：</a:t>
            </a:r>
          </a:p>
        </p:txBody>
      </p:sp>
      <p:grpSp>
        <p:nvGrpSpPr>
          <p:cNvPr id="40" name="组合 39">
            <a:extLst>
              <a:ext uri="{FF2B5EF4-FFF2-40B4-BE49-F238E27FC236}">
                <a16:creationId xmlns:a16="http://schemas.microsoft.com/office/drawing/2014/main" id="{0300646B-C52F-42A0-A10A-35D18113F3F4}"/>
              </a:ext>
            </a:extLst>
          </p:cNvPr>
          <p:cNvGrpSpPr/>
          <p:nvPr/>
        </p:nvGrpSpPr>
        <p:grpSpPr>
          <a:xfrm>
            <a:off x="594332" y="3250389"/>
            <a:ext cx="543798" cy="623599"/>
            <a:chOff x="15265" y="943670"/>
            <a:chExt cx="945788" cy="698182"/>
          </a:xfrm>
        </p:grpSpPr>
        <p:sp>
          <p:nvSpPr>
            <p:cNvPr id="41" name="椭圆 40">
              <a:extLst>
                <a:ext uri="{FF2B5EF4-FFF2-40B4-BE49-F238E27FC236}">
                  <a16:creationId xmlns:a16="http://schemas.microsoft.com/office/drawing/2014/main" id="{85565501-7260-481C-9964-33C23137AFFD}"/>
                </a:ext>
              </a:extLst>
            </p:cNvPr>
            <p:cNvSpPr/>
            <p:nvPr/>
          </p:nvSpPr>
          <p:spPr>
            <a:xfrm>
              <a:off x="15265" y="943670"/>
              <a:ext cx="945788" cy="698182"/>
            </a:xfrm>
            <a:prstGeom prst="ellipse">
              <a:avLst/>
            </a:prstGeom>
            <a:gradFill>
              <a:gsLst>
                <a:gs pos="0">
                  <a:srgbClr val="3E7886"/>
                </a:gs>
                <a:gs pos="100000">
                  <a:srgbClr val="2D5761"/>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Freeform 109">
              <a:extLst>
                <a:ext uri="{FF2B5EF4-FFF2-40B4-BE49-F238E27FC236}">
                  <a16:creationId xmlns:a16="http://schemas.microsoft.com/office/drawing/2014/main" id="{95E5A49F-4F72-4BED-84CB-72172C0F61A4}"/>
                </a:ext>
              </a:extLst>
            </p:cNvPr>
            <p:cNvSpPr>
              <a:spLocks noChangeArrowheads="1"/>
            </p:cNvSpPr>
            <p:nvPr/>
          </p:nvSpPr>
          <p:spPr bwMode="auto">
            <a:xfrm>
              <a:off x="190823" y="995427"/>
              <a:ext cx="594671" cy="594668"/>
            </a:xfrm>
            <a:custGeom>
              <a:avLst/>
              <a:gdLst>
                <a:gd name="T0" fmla="*/ 116822 w 634"/>
                <a:gd name="T1" fmla="*/ 0 h 634"/>
                <a:gd name="T2" fmla="*/ 116822 w 634"/>
                <a:gd name="T3" fmla="*/ 228190 h 634"/>
                <a:gd name="T4" fmla="*/ 116822 w 634"/>
                <a:gd name="T5" fmla="*/ 0 h 634"/>
                <a:gd name="T6" fmla="*/ 196507 w 634"/>
                <a:gd name="T7" fmla="*/ 58399 h 634"/>
                <a:gd name="T8" fmla="*/ 159369 w 634"/>
                <a:gd name="T9" fmla="*/ 105984 h 634"/>
                <a:gd name="T10" fmla="*/ 196507 w 634"/>
                <a:gd name="T11" fmla="*/ 58399 h 634"/>
                <a:gd name="T12" fmla="*/ 186051 w 634"/>
                <a:gd name="T13" fmla="*/ 47945 h 634"/>
                <a:gd name="T14" fmla="*/ 138096 w 634"/>
                <a:gd name="T15" fmla="*/ 21269 h 634"/>
                <a:gd name="T16" fmla="*/ 85093 w 634"/>
                <a:gd name="T17" fmla="*/ 105984 h 634"/>
                <a:gd name="T18" fmla="*/ 90501 w 634"/>
                <a:gd name="T19" fmla="*/ 69214 h 634"/>
                <a:gd name="T20" fmla="*/ 138096 w 634"/>
                <a:gd name="T21" fmla="*/ 69214 h 634"/>
                <a:gd name="T22" fmla="*/ 85093 w 634"/>
                <a:gd name="T23" fmla="*/ 105984 h 634"/>
                <a:gd name="T24" fmla="*/ 143504 w 634"/>
                <a:gd name="T25" fmla="*/ 122206 h 634"/>
                <a:gd name="T26" fmla="*/ 116822 w 634"/>
                <a:gd name="T27" fmla="*/ 159336 h 634"/>
                <a:gd name="T28" fmla="*/ 85093 w 634"/>
                <a:gd name="T29" fmla="*/ 122206 h 634"/>
                <a:gd name="T30" fmla="*/ 106366 w 634"/>
                <a:gd name="T31" fmla="*/ 15862 h 634"/>
                <a:gd name="T32" fmla="*/ 116822 w 634"/>
                <a:gd name="T33" fmla="*/ 15862 h 634"/>
                <a:gd name="T34" fmla="*/ 138096 w 634"/>
                <a:gd name="T35" fmla="*/ 58399 h 634"/>
                <a:gd name="T36" fmla="*/ 95549 w 634"/>
                <a:gd name="T37" fmla="*/ 58399 h 634"/>
                <a:gd name="T38" fmla="*/ 90501 w 634"/>
                <a:gd name="T39" fmla="*/ 21269 h 634"/>
                <a:gd name="T40" fmla="*/ 79684 w 634"/>
                <a:gd name="T41" fmla="*/ 52992 h 634"/>
                <a:gd name="T42" fmla="*/ 90501 w 634"/>
                <a:gd name="T43" fmla="*/ 21269 h 634"/>
                <a:gd name="T44" fmla="*/ 32090 w 634"/>
                <a:gd name="T45" fmla="*/ 58399 h 634"/>
                <a:gd name="T46" fmla="*/ 74637 w 634"/>
                <a:gd name="T47" fmla="*/ 105984 h 634"/>
                <a:gd name="T48" fmla="*/ 32090 w 634"/>
                <a:gd name="T49" fmla="*/ 58399 h 634"/>
                <a:gd name="T50" fmla="*/ 32090 w 634"/>
                <a:gd name="T51" fmla="*/ 169790 h 634"/>
                <a:gd name="T52" fmla="*/ 74637 w 634"/>
                <a:gd name="T53" fmla="*/ 122206 h 634"/>
                <a:gd name="T54" fmla="*/ 32090 w 634"/>
                <a:gd name="T55" fmla="*/ 169790 h 634"/>
                <a:gd name="T56" fmla="*/ 42546 w 634"/>
                <a:gd name="T57" fmla="*/ 180605 h 634"/>
                <a:gd name="T58" fmla="*/ 90501 w 634"/>
                <a:gd name="T59" fmla="*/ 212328 h 634"/>
                <a:gd name="T60" fmla="*/ 122231 w 634"/>
                <a:gd name="T61" fmla="*/ 212328 h 634"/>
                <a:gd name="T62" fmla="*/ 116822 w 634"/>
                <a:gd name="T63" fmla="*/ 212328 h 634"/>
                <a:gd name="T64" fmla="*/ 95549 w 634"/>
                <a:gd name="T65" fmla="*/ 169790 h 634"/>
                <a:gd name="T66" fmla="*/ 138096 w 634"/>
                <a:gd name="T67" fmla="*/ 169790 h 634"/>
                <a:gd name="T68" fmla="*/ 138096 w 634"/>
                <a:gd name="T69" fmla="*/ 212328 h 634"/>
                <a:gd name="T70" fmla="*/ 148552 w 634"/>
                <a:gd name="T71" fmla="*/ 175198 h 634"/>
                <a:gd name="T72" fmla="*/ 138096 w 634"/>
                <a:gd name="T73" fmla="*/ 212328 h 634"/>
                <a:gd name="T74" fmla="*/ 196507 w 634"/>
                <a:gd name="T75" fmla="*/ 169790 h 634"/>
                <a:gd name="T76" fmla="*/ 159369 w 634"/>
                <a:gd name="T77" fmla="*/ 122206 h 634"/>
                <a:gd name="T78" fmla="*/ 196507 w 634"/>
                <a:gd name="T79" fmla="*/ 169790 h 6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34" h="634">
                  <a:moveTo>
                    <a:pt x="324" y="0"/>
                  </a:moveTo>
                  <a:lnTo>
                    <a:pt x="324" y="0"/>
                  </a:lnTo>
                  <a:cubicBezTo>
                    <a:pt x="148" y="0"/>
                    <a:pt x="0" y="147"/>
                    <a:pt x="0" y="324"/>
                  </a:cubicBezTo>
                  <a:cubicBezTo>
                    <a:pt x="0" y="486"/>
                    <a:pt x="148" y="633"/>
                    <a:pt x="324" y="633"/>
                  </a:cubicBezTo>
                  <a:cubicBezTo>
                    <a:pt x="486" y="633"/>
                    <a:pt x="633" y="486"/>
                    <a:pt x="633" y="324"/>
                  </a:cubicBezTo>
                  <a:cubicBezTo>
                    <a:pt x="633" y="147"/>
                    <a:pt x="486" y="0"/>
                    <a:pt x="324" y="0"/>
                  </a:cubicBezTo>
                  <a:close/>
                  <a:moveTo>
                    <a:pt x="545" y="162"/>
                  </a:moveTo>
                  <a:lnTo>
                    <a:pt x="545" y="162"/>
                  </a:lnTo>
                  <a:cubicBezTo>
                    <a:pt x="574" y="206"/>
                    <a:pt x="589" y="251"/>
                    <a:pt x="589" y="294"/>
                  </a:cubicBezTo>
                  <a:cubicBezTo>
                    <a:pt x="442" y="294"/>
                    <a:pt x="442" y="294"/>
                    <a:pt x="442" y="294"/>
                  </a:cubicBezTo>
                  <a:cubicBezTo>
                    <a:pt x="442" y="265"/>
                    <a:pt x="427" y="221"/>
                    <a:pt x="427" y="192"/>
                  </a:cubicBezTo>
                  <a:cubicBezTo>
                    <a:pt x="471" y="192"/>
                    <a:pt x="516" y="177"/>
                    <a:pt x="545" y="162"/>
                  </a:cubicBezTo>
                  <a:close/>
                  <a:moveTo>
                    <a:pt x="516" y="133"/>
                  </a:moveTo>
                  <a:lnTo>
                    <a:pt x="516" y="133"/>
                  </a:lnTo>
                  <a:cubicBezTo>
                    <a:pt x="486" y="147"/>
                    <a:pt x="457" y="147"/>
                    <a:pt x="412" y="147"/>
                  </a:cubicBezTo>
                  <a:cubicBezTo>
                    <a:pt x="412" y="118"/>
                    <a:pt x="398" y="89"/>
                    <a:pt x="383" y="59"/>
                  </a:cubicBezTo>
                  <a:cubicBezTo>
                    <a:pt x="442" y="59"/>
                    <a:pt x="486" y="89"/>
                    <a:pt x="516" y="133"/>
                  </a:cubicBezTo>
                  <a:close/>
                  <a:moveTo>
                    <a:pt x="236" y="294"/>
                  </a:moveTo>
                  <a:lnTo>
                    <a:pt x="236" y="294"/>
                  </a:lnTo>
                  <a:cubicBezTo>
                    <a:pt x="236" y="265"/>
                    <a:pt x="251" y="236"/>
                    <a:pt x="251" y="192"/>
                  </a:cubicBezTo>
                  <a:cubicBezTo>
                    <a:pt x="280" y="206"/>
                    <a:pt x="295" y="206"/>
                    <a:pt x="324" y="206"/>
                  </a:cubicBezTo>
                  <a:cubicBezTo>
                    <a:pt x="339" y="206"/>
                    <a:pt x="369" y="206"/>
                    <a:pt x="383" y="192"/>
                  </a:cubicBezTo>
                  <a:cubicBezTo>
                    <a:pt x="398" y="236"/>
                    <a:pt x="398" y="265"/>
                    <a:pt x="398" y="294"/>
                  </a:cubicBezTo>
                  <a:lnTo>
                    <a:pt x="236" y="294"/>
                  </a:lnTo>
                  <a:close/>
                  <a:moveTo>
                    <a:pt x="398" y="339"/>
                  </a:moveTo>
                  <a:lnTo>
                    <a:pt x="398" y="339"/>
                  </a:lnTo>
                  <a:cubicBezTo>
                    <a:pt x="398" y="368"/>
                    <a:pt x="398" y="412"/>
                    <a:pt x="383" y="442"/>
                  </a:cubicBezTo>
                  <a:cubicBezTo>
                    <a:pt x="369" y="442"/>
                    <a:pt x="339" y="442"/>
                    <a:pt x="324" y="442"/>
                  </a:cubicBezTo>
                  <a:cubicBezTo>
                    <a:pt x="295" y="442"/>
                    <a:pt x="280" y="442"/>
                    <a:pt x="251" y="442"/>
                  </a:cubicBezTo>
                  <a:cubicBezTo>
                    <a:pt x="251" y="412"/>
                    <a:pt x="236" y="368"/>
                    <a:pt x="236" y="339"/>
                  </a:cubicBezTo>
                  <a:lnTo>
                    <a:pt x="398" y="339"/>
                  </a:lnTo>
                  <a:close/>
                  <a:moveTo>
                    <a:pt x="295" y="44"/>
                  </a:moveTo>
                  <a:lnTo>
                    <a:pt x="295" y="44"/>
                  </a:lnTo>
                  <a:cubicBezTo>
                    <a:pt x="310" y="44"/>
                    <a:pt x="310" y="44"/>
                    <a:pt x="324" y="44"/>
                  </a:cubicBezTo>
                  <a:lnTo>
                    <a:pt x="339" y="44"/>
                  </a:lnTo>
                  <a:cubicBezTo>
                    <a:pt x="354" y="74"/>
                    <a:pt x="369" y="118"/>
                    <a:pt x="383" y="162"/>
                  </a:cubicBezTo>
                  <a:cubicBezTo>
                    <a:pt x="354" y="162"/>
                    <a:pt x="339" y="162"/>
                    <a:pt x="324" y="162"/>
                  </a:cubicBezTo>
                  <a:cubicBezTo>
                    <a:pt x="295" y="162"/>
                    <a:pt x="280" y="162"/>
                    <a:pt x="265" y="162"/>
                  </a:cubicBezTo>
                  <a:cubicBezTo>
                    <a:pt x="265" y="118"/>
                    <a:pt x="280" y="74"/>
                    <a:pt x="295" y="44"/>
                  </a:cubicBezTo>
                  <a:close/>
                  <a:moveTo>
                    <a:pt x="251" y="59"/>
                  </a:moveTo>
                  <a:lnTo>
                    <a:pt x="251" y="59"/>
                  </a:lnTo>
                  <a:cubicBezTo>
                    <a:pt x="236" y="89"/>
                    <a:pt x="221" y="118"/>
                    <a:pt x="221" y="147"/>
                  </a:cubicBezTo>
                  <a:cubicBezTo>
                    <a:pt x="192" y="147"/>
                    <a:pt x="148" y="147"/>
                    <a:pt x="118" y="133"/>
                  </a:cubicBezTo>
                  <a:cubicBezTo>
                    <a:pt x="148" y="89"/>
                    <a:pt x="207" y="59"/>
                    <a:pt x="251" y="59"/>
                  </a:cubicBezTo>
                  <a:close/>
                  <a:moveTo>
                    <a:pt x="89" y="162"/>
                  </a:moveTo>
                  <a:lnTo>
                    <a:pt x="89" y="162"/>
                  </a:lnTo>
                  <a:cubicBezTo>
                    <a:pt x="133" y="177"/>
                    <a:pt x="177" y="192"/>
                    <a:pt x="207" y="192"/>
                  </a:cubicBezTo>
                  <a:cubicBezTo>
                    <a:pt x="207" y="221"/>
                    <a:pt x="207" y="265"/>
                    <a:pt x="207" y="294"/>
                  </a:cubicBezTo>
                  <a:cubicBezTo>
                    <a:pt x="44" y="294"/>
                    <a:pt x="44" y="294"/>
                    <a:pt x="44" y="294"/>
                  </a:cubicBezTo>
                  <a:cubicBezTo>
                    <a:pt x="44" y="251"/>
                    <a:pt x="59" y="206"/>
                    <a:pt x="89" y="162"/>
                  </a:cubicBezTo>
                  <a:close/>
                  <a:moveTo>
                    <a:pt x="89" y="471"/>
                  </a:moveTo>
                  <a:lnTo>
                    <a:pt x="89" y="471"/>
                  </a:lnTo>
                  <a:cubicBezTo>
                    <a:pt x="59" y="427"/>
                    <a:pt x="44" y="383"/>
                    <a:pt x="44" y="339"/>
                  </a:cubicBezTo>
                  <a:cubicBezTo>
                    <a:pt x="207" y="339"/>
                    <a:pt x="207" y="339"/>
                    <a:pt x="207" y="339"/>
                  </a:cubicBezTo>
                  <a:cubicBezTo>
                    <a:pt x="207" y="368"/>
                    <a:pt x="207" y="412"/>
                    <a:pt x="207" y="442"/>
                  </a:cubicBezTo>
                  <a:cubicBezTo>
                    <a:pt x="177" y="457"/>
                    <a:pt x="133" y="457"/>
                    <a:pt x="89" y="471"/>
                  </a:cubicBezTo>
                  <a:close/>
                  <a:moveTo>
                    <a:pt x="118" y="501"/>
                  </a:moveTo>
                  <a:lnTo>
                    <a:pt x="118" y="501"/>
                  </a:lnTo>
                  <a:cubicBezTo>
                    <a:pt x="148" y="501"/>
                    <a:pt x="192" y="486"/>
                    <a:pt x="221" y="486"/>
                  </a:cubicBezTo>
                  <a:cubicBezTo>
                    <a:pt x="221" y="515"/>
                    <a:pt x="236" y="560"/>
                    <a:pt x="251" y="589"/>
                  </a:cubicBezTo>
                  <a:cubicBezTo>
                    <a:pt x="207" y="574"/>
                    <a:pt x="148" y="545"/>
                    <a:pt x="118" y="501"/>
                  </a:cubicBezTo>
                  <a:close/>
                  <a:moveTo>
                    <a:pt x="339" y="589"/>
                  </a:moveTo>
                  <a:lnTo>
                    <a:pt x="339" y="589"/>
                  </a:lnTo>
                  <a:lnTo>
                    <a:pt x="324" y="589"/>
                  </a:lnTo>
                  <a:cubicBezTo>
                    <a:pt x="310" y="589"/>
                    <a:pt x="310" y="589"/>
                    <a:pt x="295" y="589"/>
                  </a:cubicBezTo>
                  <a:cubicBezTo>
                    <a:pt x="280" y="560"/>
                    <a:pt x="265" y="515"/>
                    <a:pt x="265" y="471"/>
                  </a:cubicBezTo>
                  <a:cubicBezTo>
                    <a:pt x="280" y="471"/>
                    <a:pt x="295" y="471"/>
                    <a:pt x="324" y="471"/>
                  </a:cubicBezTo>
                  <a:cubicBezTo>
                    <a:pt x="339" y="471"/>
                    <a:pt x="354" y="471"/>
                    <a:pt x="383" y="471"/>
                  </a:cubicBezTo>
                  <a:cubicBezTo>
                    <a:pt x="369" y="515"/>
                    <a:pt x="354" y="560"/>
                    <a:pt x="339" y="589"/>
                  </a:cubicBezTo>
                  <a:close/>
                  <a:moveTo>
                    <a:pt x="383" y="589"/>
                  </a:moveTo>
                  <a:lnTo>
                    <a:pt x="383" y="589"/>
                  </a:lnTo>
                  <a:cubicBezTo>
                    <a:pt x="398" y="560"/>
                    <a:pt x="412" y="515"/>
                    <a:pt x="412" y="486"/>
                  </a:cubicBezTo>
                  <a:cubicBezTo>
                    <a:pt x="457" y="486"/>
                    <a:pt x="486" y="501"/>
                    <a:pt x="516" y="501"/>
                  </a:cubicBezTo>
                  <a:cubicBezTo>
                    <a:pt x="486" y="545"/>
                    <a:pt x="442" y="574"/>
                    <a:pt x="383" y="589"/>
                  </a:cubicBezTo>
                  <a:close/>
                  <a:moveTo>
                    <a:pt x="545" y="471"/>
                  </a:moveTo>
                  <a:lnTo>
                    <a:pt x="545" y="471"/>
                  </a:lnTo>
                  <a:cubicBezTo>
                    <a:pt x="516" y="457"/>
                    <a:pt x="471" y="457"/>
                    <a:pt x="427" y="442"/>
                  </a:cubicBezTo>
                  <a:cubicBezTo>
                    <a:pt x="427" y="412"/>
                    <a:pt x="442" y="368"/>
                    <a:pt x="442" y="339"/>
                  </a:cubicBezTo>
                  <a:cubicBezTo>
                    <a:pt x="589" y="339"/>
                    <a:pt x="589" y="339"/>
                    <a:pt x="589" y="339"/>
                  </a:cubicBezTo>
                  <a:cubicBezTo>
                    <a:pt x="589" y="383"/>
                    <a:pt x="574" y="427"/>
                    <a:pt x="545" y="471"/>
                  </a:cubicBezTo>
                  <a:close/>
                </a:path>
              </a:pathLst>
            </a:custGeom>
            <a:solidFill>
              <a:srgbClr val="FFFFFF"/>
            </a:solidFill>
            <a:ln>
              <a:noFill/>
            </a:ln>
            <a:effectLs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a:p>
          </p:txBody>
        </p:sp>
      </p:grpSp>
      <p:cxnSp>
        <p:nvCxnSpPr>
          <p:cNvPr id="44" name="直接箭头连接符 43">
            <a:extLst>
              <a:ext uri="{FF2B5EF4-FFF2-40B4-BE49-F238E27FC236}">
                <a16:creationId xmlns:a16="http://schemas.microsoft.com/office/drawing/2014/main" id="{8D13B3EB-0429-4D59-BAFF-6140B09D5D99}"/>
              </a:ext>
            </a:extLst>
          </p:cNvPr>
          <p:cNvCxnSpPr/>
          <p:nvPr/>
        </p:nvCxnSpPr>
        <p:spPr>
          <a:xfrm>
            <a:off x="5939194" y="4558993"/>
            <a:ext cx="825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5" name="组合 44">
            <a:extLst>
              <a:ext uri="{FF2B5EF4-FFF2-40B4-BE49-F238E27FC236}">
                <a16:creationId xmlns:a16="http://schemas.microsoft.com/office/drawing/2014/main" id="{CBB10134-60DF-47FE-8142-94AF9594303D}"/>
              </a:ext>
            </a:extLst>
          </p:cNvPr>
          <p:cNvGrpSpPr/>
          <p:nvPr/>
        </p:nvGrpSpPr>
        <p:grpSpPr>
          <a:xfrm>
            <a:off x="581715" y="923328"/>
            <a:ext cx="543798" cy="623599"/>
            <a:chOff x="15265" y="943670"/>
            <a:chExt cx="945788" cy="698182"/>
          </a:xfrm>
        </p:grpSpPr>
        <p:sp>
          <p:nvSpPr>
            <p:cNvPr id="46" name="椭圆 45">
              <a:extLst>
                <a:ext uri="{FF2B5EF4-FFF2-40B4-BE49-F238E27FC236}">
                  <a16:creationId xmlns:a16="http://schemas.microsoft.com/office/drawing/2014/main" id="{A814CB89-AE57-4F3B-8664-4D6E7A17A8D8}"/>
                </a:ext>
              </a:extLst>
            </p:cNvPr>
            <p:cNvSpPr/>
            <p:nvPr/>
          </p:nvSpPr>
          <p:spPr>
            <a:xfrm>
              <a:off x="15265" y="943670"/>
              <a:ext cx="945788" cy="698182"/>
            </a:xfrm>
            <a:prstGeom prst="ellipse">
              <a:avLst/>
            </a:prstGeom>
            <a:gradFill>
              <a:gsLst>
                <a:gs pos="0">
                  <a:srgbClr val="3E7886"/>
                </a:gs>
                <a:gs pos="100000">
                  <a:srgbClr val="2D5761"/>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Freeform 109">
              <a:extLst>
                <a:ext uri="{FF2B5EF4-FFF2-40B4-BE49-F238E27FC236}">
                  <a16:creationId xmlns:a16="http://schemas.microsoft.com/office/drawing/2014/main" id="{0959E6F6-1359-4AED-9A5B-A5FFE42D5B09}"/>
                </a:ext>
              </a:extLst>
            </p:cNvPr>
            <p:cNvSpPr>
              <a:spLocks noChangeArrowheads="1"/>
            </p:cNvSpPr>
            <p:nvPr/>
          </p:nvSpPr>
          <p:spPr bwMode="auto">
            <a:xfrm>
              <a:off x="190823" y="995427"/>
              <a:ext cx="594671" cy="594668"/>
            </a:xfrm>
            <a:custGeom>
              <a:avLst/>
              <a:gdLst>
                <a:gd name="T0" fmla="*/ 116822 w 634"/>
                <a:gd name="T1" fmla="*/ 0 h 634"/>
                <a:gd name="T2" fmla="*/ 116822 w 634"/>
                <a:gd name="T3" fmla="*/ 228190 h 634"/>
                <a:gd name="T4" fmla="*/ 116822 w 634"/>
                <a:gd name="T5" fmla="*/ 0 h 634"/>
                <a:gd name="T6" fmla="*/ 196507 w 634"/>
                <a:gd name="T7" fmla="*/ 58399 h 634"/>
                <a:gd name="T8" fmla="*/ 159369 w 634"/>
                <a:gd name="T9" fmla="*/ 105984 h 634"/>
                <a:gd name="T10" fmla="*/ 196507 w 634"/>
                <a:gd name="T11" fmla="*/ 58399 h 634"/>
                <a:gd name="T12" fmla="*/ 186051 w 634"/>
                <a:gd name="T13" fmla="*/ 47945 h 634"/>
                <a:gd name="T14" fmla="*/ 138096 w 634"/>
                <a:gd name="T15" fmla="*/ 21269 h 634"/>
                <a:gd name="T16" fmla="*/ 85093 w 634"/>
                <a:gd name="T17" fmla="*/ 105984 h 634"/>
                <a:gd name="T18" fmla="*/ 90501 w 634"/>
                <a:gd name="T19" fmla="*/ 69214 h 634"/>
                <a:gd name="T20" fmla="*/ 138096 w 634"/>
                <a:gd name="T21" fmla="*/ 69214 h 634"/>
                <a:gd name="T22" fmla="*/ 85093 w 634"/>
                <a:gd name="T23" fmla="*/ 105984 h 634"/>
                <a:gd name="T24" fmla="*/ 143504 w 634"/>
                <a:gd name="T25" fmla="*/ 122206 h 634"/>
                <a:gd name="T26" fmla="*/ 116822 w 634"/>
                <a:gd name="T27" fmla="*/ 159336 h 634"/>
                <a:gd name="T28" fmla="*/ 85093 w 634"/>
                <a:gd name="T29" fmla="*/ 122206 h 634"/>
                <a:gd name="T30" fmla="*/ 106366 w 634"/>
                <a:gd name="T31" fmla="*/ 15862 h 634"/>
                <a:gd name="T32" fmla="*/ 116822 w 634"/>
                <a:gd name="T33" fmla="*/ 15862 h 634"/>
                <a:gd name="T34" fmla="*/ 138096 w 634"/>
                <a:gd name="T35" fmla="*/ 58399 h 634"/>
                <a:gd name="T36" fmla="*/ 95549 w 634"/>
                <a:gd name="T37" fmla="*/ 58399 h 634"/>
                <a:gd name="T38" fmla="*/ 90501 w 634"/>
                <a:gd name="T39" fmla="*/ 21269 h 634"/>
                <a:gd name="T40" fmla="*/ 79684 w 634"/>
                <a:gd name="T41" fmla="*/ 52992 h 634"/>
                <a:gd name="T42" fmla="*/ 90501 w 634"/>
                <a:gd name="T43" fmla="*/ 21269 h 634"/>
                <a:gd name="T44" fmla="*/ 32090 w 634"/>
                <a:gd name="T45" fmla="*/ 58399 h 634"/>
                <a:gd name="T46" fmla="*/ 74637 w 634"/>
                <a:gd name="T47" fmla="*/ 105984 h 634"/>
                <a:gd name="T48" fmla="*/ 32090 w 634"/>
                <a:gd name="T49" fmla="*/ 58399 h 634"/>
                <a:gd name="T50" fmla="*/ 32090 w 634"/>
                <a:gd name="T51" fmla="*/ 169790 h 634"/>
                <a:gd name="T52" fmla="*/ 74637 w 634"/>
                <a:gd name="T53" fmla="*/ 122206 h 634"/>
                <a:gd name="T54" fmla="*/ 32090 w 634"/>
                <a:gd name="T55" fmla="*/ 169790 h 634"/>
                <a:gd name="T56" fmla="*/ 42546 w 634"/>
                <a:gd name="T57" fmla="*/ 180605 h 634"/>
                <a:gd name="T58" fmla="*/ 90501 w 634"/>
                <a:gd name="T59" fmla="*/ 212328 h 634"/>
                <a:gd name="T60" fmla="*/ 122231 w 634"/>
                <a:gd name="T61" fmla="*/ 212328 h 634"/>
                <a:gd name="T62" fmla="*/ 116822 w 634"/>
                <a:gd name="T63" fmla="*/ 212328 h 634"/>
                <a:gd name="T64" fmla="*/ 95549 w 634"/>
                <a:gd name="T65" fmla="*/ 169790 h 634"/>
                <a:gd name="T66" fmla="*/ 138096 w 634"/>
                <a:gd name="T67" fmla="*/ 169790 h 634"/>
                <a:gd name="T68" fmla="*/ 138096 w 634"/>
                <a:gd name="T69" fmla="*/ 212328 h 634"/>
                <a:gd name="T70" fmla="*/ 148552 w 634"/>
                <a:gd name="T71" fmla="*/ 175198 h 634"/>
                <a:gd name="T72" fmla="*/ 138096 w 634"/>
                <a:gd name="T73" fmla="*/ 212328 h 634"/>
                <a:gd name="T74" fmla="*/ 196507 w 634"/>
                <a:gd name="T75" fmla="*/ 169790 h 634"/>
                <a:gd name="T76" fmla="*/ 159369 w 634"/>
                <a:gd name="T77" fmla="*/ 122206 h 634"/>
                <a:gd name="T78" fmla="*/ 196507 w 634"/>
                <a:gd name="T79" fmla="*/ 169790 h 6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34" h="634">
                  <a:moveTo>
                    <a:pt x="324" y="0"/>
                  </a:moveTo>
                  <a:lnTo>
                    <a:pt x="324" y="0"/>
                  </a:lnTo>
                  <a:cubicBezTo>
                    <a:pt x="148" y="0"/>
                    <a:pt x="0" y="147"/>
                    <a:pt x="0" y="324"/>
                  </a:cubicBezTo>
                  <a:cubicBezTo>
                    <a:pt x="0" y="486"/>
                    <a:pt x="148" y="633"/>
                    <a:pt x="324" y="633"/>
                  </a:cubicBezTo>
                  <a:cubicBezTo>
                    <a:pt x="486" y="633"/>
                    <a:pt x="633" y="486"/>
                    <a:pt x="633" y="324"/>
                  </a:cubicBezTo>
                  <a:cubicBezTo>
                    <a:pt x="633" y="147"/>
                    <a:pt x="486" y="0"/>
                    <a:pt x="324" y="0"/>
                  </a:cubicBezTo>
                  <a:close/>
                  <a:moveTo>
                    <a:pt x="545" y="162"/>
                  </a:moveTo>
                  <a:lnTo>
                    <a:pt x="545" y="162"/>
                  </a:lnTo>
                  <a:cubicBezTo>
                    <a:pt x="574" y="206"/>
                    <a:pt x="589" y="251"/>
                    <a:pt x="589" y="294"/>
                  </a:cubicBezTo>
                  <a:cubicBezTo>
                    <a:pt x="442" y="294"/>
                    <a:pt x="442" y="294"/>
                    <a:pt x="442" y="294"/>
                  </a:cubicBezTo>
                  <a:cubicBezTo>
                    <a:pt x="442" y="265"/>
                    <a:pt x="427" y="221"/>
                    <a:pt x="427" y="192"/>
                  </a:cubicBezTo>
                  <a:cubicBezTo>
                    <a:pt x="471" y="192"/>
                    <a:pt x="516" y="177"/>
                    <a:pt x="545" y="162"/>
                  </a:cubicBezTo>
                  <a:close/>
                  <a:moveTo>
                    <a:pt x="516" y="133"/>
                  </a:moveTo>
                  <a:lnTo>
                    <a:pt x="516" y="133"/>
                  </a:lnTo>
                  <a:cubicBezTo>
                    <a:pt x="486" y="147"/>
                    <a:pt x="457" y="147"/>
                    <a:pt x="412" y="147"/>
                  </a:cubicBezTo>
                  <a:cubicBezTo>
                    <a:pt x="412" y="118"/>
                    <a:pt x="398" y="89"/>
                    <a:pt x="383" y="59"/>
                  </a:cubicBezTo>
                  <a:cubicBezTo>
                    <a:pt x="442" y="59"/>
                    <a:pt x="486" y="89"/>
                    <a:pt x="516" y="133"/>
                  </a:cubicBezTo>
                  <a:close/>
                  <a:moveTo>
                    <a:pt x="236" y="294"/>
                  </a:moveTo>
                  <a:lnTo>
                    <a:pt x="236" y="294"/>
                  </a:lnTo>
                  <a:cubicBezTo>
                    <a:pt x="236" y="265"/>
                    <a:pt x="251" y="236"/>
                    <a:pt x="251" y="192"/>
                  </a:cubicBezTo>
                  <a:cubicBezTo>
                    <a:pt x="280" y="206"/>
                    <a:pt x="295" y="206"/>
                    <a:pt x="324" y="206"/>
                  </a:cubicBezTo>
                  <a:cubicBezTo>
                    <a:pt x="339" y="206"/>
                    <a:pt x="369" y="206"/>
                    <a:pt x="383" y="192"/>
                  </a:cubicBezTo>
                  <a:cubicBezTo>
                    <a:pt x="398" y="236"/>
                    <a:pt x="398" y="265"/>
                    <a:pt x="398" y="294"/>
                  </a:cubicBezTo>
                  <a:lnTo>
                    <a:pt x="236" y="294"/>
                  </a:lnTo>
                  <a:close/>
                  <a:moveTo>
                    <a:pt x="398" y="339"/>
                  </a:moveTo>
                  <a:lnTo>
                    <a:pt x="398" y="339"/>
                  </a:lnTo>
                  <a:cubicBezTo>
                    <a:pt x="398" y="368"/>
                    <a:pt x="398" y="412"/>
                    <a:pt x="383" y="442"/>
                  </a:cubicBezTo>
                  <a:cubicBezTo>
                    <a:pt x="369" y="442"/>
                    <a:pt x="339" y="442"/>
                    <a:pt x="324" y="442"/>
                  </a:cubicBezTo>
                  <a:cubicBezTo>
                    <a:pt x="295" y="442"/>
                    <a:pt x="280" y="442"/>
                    <a:pt x="251" y="442"/>
                  </a:cubicBezTo>
                  <a:cubicBezTo>
                    <a:pt x="251" y="412"/>
                    <a:pt x="236" y="368"/>
                    <a:pt x="236" y="339"/>
                  </a:cubicBezTo>
                  <a:lnTo>
                    <a:pt x="398" y="339"/>
                  </a:lnTo>
                  <a:close/>
                  <a:moveTo>
                    <a:pt x="295" y="44"/>
                  </a:moveTo>
                  <a:lnTo>
                    <a:pt x="295" y="44"/>
                  </a:lnTo>
                  <a:cubicBezTo>
                    <a:pt x="310" y="44"/>
                    <a:pt x="310" y="44"/>
                    <a:pt x="324" y="44"/>
                  </a:cubicBezTo>
                  <a:lnTo>
                    <a:pt x="339" y="44"/>
                  </a:lnTo>
                  <a:cubicBezTo>
                    <a:pt x="354" y="74"/>
                    <a:pt x="369" y="118"/>
                    <a:pt x="383" y="162"/>
                  </a:cubicBezTo>
                  <a:cubicBezTo>
                    <a:pt x="354" y="162"/>
                    <a:pt x="339" y="162"/>
                    <a:pt x="324" y="162"/>
                  </a:cubicBezTo>
                  <a:cubicBezTo>
                    <a:pt x="295" y="162"/>
                    <a:pt x="280" y="162"/>
                    <a:pt x="265" y="162"/>
                  </a:cubicBezTo>
                  <a:cubicBezTo>
                    <a:pt x="265" y="118"/>
                    <a:pt x="280" y="74"/>
                    <a:pt x="295" y="44"/>
                  </a:cubicBezTo>
                  <a:close/>
                  <a:moveTo>
                    <a:pt x="251" y="59"/>
                  </a:moveTo>
                  <a:lnTo>
                    <a:pt x="251" y="59"/>
                  </a:lnTo>
                  <a:cubicBezTo>
                    <a:pt x="236" y="89"/>
                    <a:pt x="221" y="118"/>
                    <a:pt x="221" y="147"/>
                  </a:cubicBezTo>
                  <a:cubicBezTo>
                    <a:pt x="192" y="147"/>
                    <a:pt x="148" y="147"/>
                    <a:pt x="118" y="133"/>
                  </a:cubicBezTo>
                  <a:cubicBezTo>
                    <a:pt x="148" y="89"/>
                    <a:pt x="207" y="59"/>
                    <a:pt x="251" y="59"/>
                  </a:cubicBezTo>
                  <a:close/>
                  <a:moveTo>
                    <a:pt x="89" y="162"/>
                  </a:moveTo>
                  <a:lnTo>
                    <a:pt x="89" y="162"/>
                  </a:lnTo>
                  <a:cubicBezTo>
                    <a:pt x="133" y="177"/>
                    <a:pt x="177" y="192"/>
                    <a:pt x="207" y="192"/>
                  </a:cubicBezTo>
                  <a:cubicBezTo>
                    <a:pt x="207" y="221"/>
                    <a:pt x="207" y="265"/>
                    <a:pt x="207" y="294"/>
                  </a:cubicBezTo>
                  <a:cubicBezTo>
                    <a:pt x="44" y="294"/>
                    <a:pt x="44" y="294"/>
                    <a:pt x="44" y="294"/>
                  </a:cubicBezTo>
                  <a:cubicBezTo>
                    <a:pt x="44" y="251"/>
                    <a:pt x="59" y="206"/>
                    <a:pt x="89" y="162"/>
                  </a:cubicBezTo>
                  <a:close/>
                  <a:moveTo>
                    <a:pt x="89" y="471"/>
                  </a:moveTo>
                  <a:lnTo>
                    <a:pt x="89" y="471"/>
                  </a:lnTo>
                  <a:cubicBezTo>
                    <a:pt x="59" y="427"/>
                    <a:pt x="44" y="383"/>
                    <a:pt x="44" y="339"/>
                  </a:cubicBezTo>
                  <a:cubicBezTo>
                    <a:pt x="207" y="339"/>
                    <a:pt x="207" y="339"/>
                    <a:pt x="207" y="339"/>
                  </a:cubicBezTo>
                  <a:cubicBezTo>
                    <a:pt x="207" y="368"/>
                    <a:pt x="207" y="412"/>
                    <a:pt x="207" y="442"/>
                  </a:cubicBezTo>
                  <a:cubicBezTo>
                    <a:pt x="177" y="457"/>
                    <a:pt x="133" y="457"/>
                    <a:pt x="89" y="471"/>
                  </a:cubicBezTo>
                  <a:close/>
                  <a:moveTo>
                    <a:pt x="118" y="501"/>
                  </a:moveTo>
                  <a:lnTo>
                    <a:pt x="118" y="501"/>
                  </a:lnTo>
                  <a:cubicBezTo>
                    <a:pt x="148" y="501"/>
                    <a:pt x="192" y="486"/>
                    <a:pt x="221" y="486"/>
                  </a:cubicBezTo>
                  <a:cubicBezTo>
                    <a:pt x="221" y="515"/>
                    <a:pt x="236" y="560"/>
                    <a:pt x="251" y="589"/>
                  </a:cubicBezTo>
                  <a:cubicBezTo>
                    <a:pt x="207" y="574"/>
                    <a:pt x="148" y="545"/>
                    <a:pt x="118" y="501"/>
                  </a:cubicBezTo>
                  <a:close/>
                  <a:moveTo>
                    <a:pt x="339" y="589"/>
                  </a:moveTo>
                  <a:lnTo>
                    <a:pt x="339" y="589"/>
                  </a:lnTo>
                  <a:lnTo>
                    <a:pt x="324" y="589"/>
                  </a:lnTo>
                  <a:cubicBezTo>
                    <a:pt x="310" y="589"/>
                    <a:pt x="310" y="589"/>
                    <a:pt x="295" y="589"/>
                  </a:cubicBezTo>
                  <a:cubicBezTo>
                    <a:pt x="280" y="560"/>
                    <a:pt x="265" y="515"/>
                    <a:pt x="265" y="471"/>
                  </a:cubicBezTo>
                  <a:cubicBezTo>
                    <a:pt x="280" y="471"/>
                    <a:pt x="295" y="471"/>
                    <a:pt x="324" y="471"/>
                  </a:cubicBezTo>
                  <a:cubicBezTo>
                    <a:pt x="339" y="471"/>
                    <a:pt x="354" y="471"/>
                    <a:pt x="383" y="471"/>
                  </a:cubicBezTo>
                  <a:cubicBezTo>
                    <a:pt x="369" y="515"/>
                    <a:pt x="354" y="560"/>
                    <a:pt x="339" y="589"/>
                  </a:cubicBezTo>
                  <a:close/>
                  <a:moveTo>
                    <a:pt x="383" y="589"/>
                  </a:moveTo>
                  <a:lnTo>
                    <a:pt x="383" y="589"/>
                  </a:lnTo>
                  <a:cubicBezTo>
                    <a:pt x="398" y="560"/>
                    <a:pt x="412" y="515"/>
                    <a:pt x="412" y="486"/>
                  </a:cubicBezTo>
                  <a:cubicBezTo>
                    <a:pt x="457" y="486"/>
                    <a:pt x="486" y="501"/>
                    <a:pt x="516" y="501"/>
                  </a:cubicBezTo>
                  <a:cubicBezTo>
                    <a:pt x="486" y="545"/>
                    <a:pt x="442" y="574"/>
                    <a:pt x="383" y="589"/>
                  </a:cubicBezTo>
                  <a:close/>
                  <a:moveTo>
                    <a:pt x="545" y="471"/>
                  </a:moveTo>
                  <a:lnTo>
                    <a:pt x="545" y="471"/>
                  </a:lnTo>
                  <a:cubicBezTo>
                    <a:pt x="516" y="457"/>
                    <a:pt x="471" y="457"/>
                    <a:pt x="427" y="442"/>
                  </a:cubicBezTo>
                  <a:cubicBezTo>
                    <a:pt x="427" y="412"/>
                    <a:pt x="442" y="368"/>
                    <a:pt x="442" y="339"/>
                  </a:cubicBezTo>
                  <a:cubicBezTo>
                    <a:pt x="589" y="339"/>
                    <a:pt x="589" y="339"/>
                    <a:pt x="589" y="339"/>
                  </a:cubicBezTo>
                  <a:cubicBezTo>
                    <a:pt x="589" y="383"/>
                    <a:pt x="574" y="427"/>
                    <a:pt x="545" y="471"/>
                  </a:cubicBezTo>
                  <a:close/>
                </a:path>
              </a:pathLst>
            </a:custGeom>
            <a:solidFill>
              <a:srgbClr val="FFFFFF"/>
            </a:solidFill>
            <a:ln>
              <a:noFill/>
            </a:ln>
            <a:effectLs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a:p>
          </p:txBody>
        </p:sp>
      </p:grpSp>
    </p:spTree>
    <p:extLst>
      <p:ext uri="{BB962C8B-B14F-4D97-AF65-F5344CB8AC3E}">
        <p14:creationId xmlns:p14="http://schemas.microsoft.com/office/powerpoint/2010/main" val="286705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down)">
                                      <p:cBhvr>
                                        <p:cTn id="7" dur="500"/>
                                        <p:tgtEl>
                                          <p:spTgt spid="4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inVertical)">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barn(inVertical)">
                                      <p:cBhvr>
                                        <p:cTn id="25" dur="500"/>
                                        <p:tgtEl>
                                          <p:spTgt spid="36"/>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barn(inVertical)">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wipe(down)">
                                      <p:cBhvr>
                                        <p:cTn id="35" dur="500"/>
                                        <p:tgtEl>
                                          <p:spTgt spid="40"/>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wipe(down)">
                                      <p:cBhvr>
                                        <p:cTn id="38" dur="500"/>
                                        <p:tgtEl>
                                          <p:spTgt spid="30"/>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barn(inVertical)">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barn(inVertical)">
                                      <p:cBhvr>
                                        <p:cTn id="48" dur="500"/>
                                        <p:tgtEl>
                                          <p:spTgt spid="2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wipe(down)">
                                      <p:cBhvr>
                                        <p:cTn id="53" dur="500"/>
                                        <p:tgtEl>
                                          <p:spTgt spid="44"/>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barn(inVertical)">
                                      <p:cBhvr>
                                        <p:cTn id="58" dur="500"/>
                                        <p:tgtEl>
                                          <p:spTgt spid="33"/>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grpId="0" nodeType="click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barn(inVertical)">
                                      <p:cBhvr>
                                        <p:cTn id="6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29" grpId="0"/>
      <p:bldP spid="30" grpId="0"/>
      <p:bldP spid="33" grpId="0"/>
      <p:bldP spid="34" grpId="0"/>
      <p:bldP spid="3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0 flash"/>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ags/tag6.xml><?xml version="1.0" encoding="utf-8"?>
<p:tagLst xmlns:a="http://schemas.openxmlformats.org/drawingml/2006/main" xmlns:r="http://schemas.openxmlformats.org/officeDocument/2006/relationships" xmlns:p="http://schemas.openxmlformats.org/presentationml/2006/main">
  <p:tag name="PA" val="v3.0.0"/>
</p:tagLst>
</file>

<file path=ppt/tags/tag7.xml><?xml version="1.0" encoding="utf-8"?>
<p:tagLst xmlns:a="http://schemas.openxmlformats.org/drawingml/2006/main" xmlns:r="http://schemas.openxmlformats.org/officeDocument/2006/relationships" xmlns:p="http://schemas.openxmlformats.org/presentationml/2006/main">
  <p:tag name="PA" val="v3.0.0"/>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1686</Words>
  <Application>Microsoft Office PowerPoint</Application>
  <PresentationFormat>宽屏</PresentationFormat>
  <Paragraphs>221</Paragraphs>
  <Slides>27</Slides>
  <Notes>12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27</vt:i4>
      </vt:variant>
    </vt:vector>
  </HeadingPairs>
  <TitlesOfParts>
    <vt:vector size="43" baseType="lpstr">
      <vt:lpstr>&amp;quot</vt:lpstr>
      <vt:lpstr>Helvetica Neue</vt:lpstr>
      <vt:lpstr>MathJax_Main</vt:lpstr>
      <vt:lpstr>MathJax_Math</vt:lpstr>
      <vt:lpstr>等线</vt:lpstr>
      <vt:lpstr>等线 Light</vt:lpstr>
      <vt:lpstr>冬青黑体简体中文 W3</vt:lpstr>
      <vt:lpstr>宋体</vt:lpstr>
      <vt:lpstr>微软雅黑</vt:lpstr>
      <vt:lpstr>微软雅黑 Light</vt:lpstr>
      <vt:lpstr>Arial</vt:lpstr>
      <vt:lpstr>Calibri</vt:lpstr>
      <vt:lpstr>Calibri Light</vt:lpstr>
      <vt:lpstr>Cambria Math</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flash</dc:title>
  <dc:creator>Microsoft 帐户</dc:creator>
  <cp:lastModifiedBy>zhang_zhangjz</cp:lastModifiedBy>
  <cp:revision>615</cp:revision>
  <dcterms:created xsi:type="dcterms:W3CDTF">2016-12-29T05:37:04Z</dcterms:created>
  <dcterms:modified xsi:type="dcterms:W3CDTF">2018-06-29T01:58:17Z</dcterms:modified>
</cp:coreProperties>
</file>