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8" r:id="rId4"/>
    <p:sldId id="427" r:id="rId5"/>
    <p:sldId id="469" r:id="rId6"/>
    <p:sldId id="470" r:id="rId7"/>
    <p:sldId id="471" r:id="rId8"/>
    <p:sldId id="472" r:id="rId9"/>
    <p:sldId id="466" r:id="rId10"/>
    <p:sldId id="429" r:id="rId11"/>
    <p:sldId id="430" r:id="rId12"/>
    <p:sldId id="457" r:id="rId13"/>
    <p:sldId id="431" r:id="rId14"/>
    <p:sldId id="474" r:id="rId15"/>
    <p:sldId id="440" r:id="rId16"/>
    <p:sldId id="459" r:id="rId17"/>
    <p:sldId id="460" r:id="rId18"/>
    <p:sldId id="462" r:id="rId19"/>
    <p:sldId id="463" r:id="rId20"/>
    <p:sldId id="464" r:id="rId21"/>
    <p:sldId id="465" r:id="rId22"/>
    <p:sldId id="441" r:id="rId23"/>
    <p:sldId id="432" r:id="rId24"/>
    <p:sldId id="458" r:id="rId25"/>
    <p:sldId id="475" r:id="rId26"/>
    <p:sldId id="374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974" userDrawn="1">
          <p15:clr>
            <a:srgbClr val="A4A3A4"/>
          </p15:clr>
        </p15:guide>
        <p15:guide id="4" pos="1905" userDrawn="1">
          <p15:clr>
            <a:srgbClr val="A4A3A4"/>
          </p15:clr>
        </p15:guide>
        <p15:guide id="5" pos="5307" userDrawn="1">
          <p15:clr>
            <a:srgbClr val="A4A3A4"/>
          </p15:clr>
        </p15:guide>
        <p15:guide id="6" pos="1633" userDrawn="1">
          <p15:clr>
            <a:srgbClr val="A4A3A4"/>
          </p15:clr>
        </p15:guide>
        <p15:guide id="7" pos="5488" userDrawn="1">
          <p15:clr>
            <a:srgbClr val="A4A3A4"/>
          </p15:clr>
        </p15:guide>
        <p15:guide id="8" orient="horz" pos="2478" userDrawn="1">
          <p15:clr>
            <a:srgbClr val="A4A3A4"/>
          </p15:clr>
        </p15:guide>
        <p15:guide id="9" orient="horz" pos="278" userDrawn="1">
          <p15:clr>
            <a:srgbClr val="A4A3A4"/>
          </p15:clr>
        </p15:guide>
        <p15:guide id="10" orient="horz" pos="4088" userDrawn="1">
          <p15:clr>
            <a:srgbClr val="A4A3A4"/>
          </p15:clr>
        </p15:guide>
        <p15:guide id="11" pos="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AFA"/>
    <a:srgbClr val="0053A3"/>
    <a:srgbClr val="0070C0"/>
    <a:srgbClr val="C6C6C6"/>
    <a:srgbClr val="000000"/>
    <a:srgbClr val="0055A2"/>
    <a:srgbClr val="0D0D0D"/>
    <a:srgbClr val="0454A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3" autoAdjust="0"/>
    <p:restoredTop sz="87590" autoAdjust="0"/>
  </p:normalViewPr>
  <p:slideViewPr>
    <p:cSldViewPr snapToGrid="0" showGuides="1">
      <p:cViewPr varScale="1">
        <p:scale>
          <a:sx n="61" d="100"/>
          <a:sy n="61" d="100"/>
        </p:scale>
        <p:origin x="1404" y="54"/>
      </p:cViewPr>
      <p:guideLst>
        <p:guide orient="horz" pos="3974"/>
        <p:guide pos="1905"/>
        <p:guide pos="5307"/>
        <p:guide pos="1633"/>
        <p:guide pos="5488"/>
        <p:guide orient="horz" pos="2478"/>
        <p:guide orient="horz" pos="278"/>
        <p:guide orient="horz" pos="4088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19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705AA-DA79-4773-8B07-EE3C6B4A3E5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5BC4-F7AA-4716-A6EA-A4DEFABE6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2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44CF-55FF-4FDE-9AE7-67CA68CC612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166B4-32CF-47D2-AFF4-409554EB9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66B4-32CF-47D2-AFF4-409554EB9E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7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66B4-32CF-47D2-AFF4-409554EB9E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Dnn</a:t>
            </a:r>
            <a:r>
              <a:rPr lang="zh-CN" altLang="en-US" dirty="0" smtClean="0"/>
              <a:t>并没有固定的定义</a:t>
            </a:r>
            <a:r>
              <a:rPr lang="zh-CN" altLang="en-US" baseline="0" dirty="0" smtClean="0"/>
              <a:t> 在语音识别中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层就较深 图像识别 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层都不算多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66B4-32CF-47D2-AFF4-409554EB9E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0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Dnn</a:t>
            </a:r>
            <a:r>
              <a:rPr lang="zh-CN" altLang="en-US" dirty="0" smtClean="0"/>
              <a:t>并没有固定的定义</a:t>
            </a:r>
            <a:r>
              <a:rPr lang="zh-CN" altLang="en-US" baseline="0" dirty="0" smtClean="0"/>
              <a:t> 在语音识别中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层就较深 图像识别 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层都不算多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66B4-32CF-47D2-AFF4-409554EB9E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3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Dnn</a:t>
            </a:r>
            <a:r>
              <a:rPr lang="zh-CN" altLang="en-US" dirty="0" smtClean="0"/>
              <a:t>并没有固定的定义</a:t>
            </a:r>
            <a:r>
              <a:rPr lang="zh-CN" altLang="en-US" baseline="0" dirty="0" smtClean="0"/>
              <a:t> 在语音识别中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层就较深 图像识别 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层都不算多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66B4-32CF-47D2-AFF4-409554EB9E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0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Dnn</a:t>
            </a:r>
            <a:r>
              <a:rPr lang="zh-CN" altLang="en-US" dirty="0" smtClean="0"/>
              <a:t>并没有固定的定义</a:t>
            </a:r>
            <a:r>
              <a:rPr lang="zh-CN" altLang="en-US" baseline="0" dirty="0" smtClean="0"/>
              <a:t> 在语音识别中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层就较深 图像识别 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层都不算多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66B4-32CF-47D2-AFF4-409554EB9E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2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Dnn</a:t>
            </a:r>
            <a:r>
              <a:rPr lang="zh-CN" altLang="en-US" dirty="0" smtClean="0"/>
              <a:t>并没有固定的定义</a:t>
            </a:r>
            <a:r>
              <a:rPr lang="zh-CN" altLang="en-US" baseline="0" dirty="0" smtClean="0"/>
              <a:t> 在语音识别中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层就较深 图像识别 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层都不算多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66B4-32CF-47D2-AFF4-409554EB9E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7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66B4-32CF-47D2-AFF4-409554EB9E7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1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BD867-EC77-4EFA-A289-DDCA9D6AD6DF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E14AB-F9CD-4C5D-8160-F0EFEB8AF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179C1-7DE4-4ACB-AF3C-609DE7BE18B1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7AF5-4105-4593-AB8B-3B971CE4A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2282-FE47-46BA-8395-07D5470448F4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54ED5-2F0E-4E13-8640-C19CD82B9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57200" y="1251386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77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3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B30EE-E941-4621-9473-82E0E9D8A2CE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3B5C7-8DAD-4A63-A233-7CC666E3B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4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53A5-36A4-4538-A116-08027497ECBE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5AFEC-B6AF-4BB4-B400-EE42C4E2D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B32A-E14E-4F46-A97B-1B640624D545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5A654-9D40-47DE-B266-E2DE46C0FA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8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B46AF-B1C6-49D8-B78C-20DE805D55F9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3E534-2252-4B82-840D-5E2C1C810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2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9B36-5F04-49B2-A735-6317E359AAC3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DA42-4655-4927-807D-25F0C51E9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49F49-2691-4C4E-9797-17CFE5B5903C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B089E-D1B1-485B-B5A6-76D5F2BD1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2EF4C-7397-4B1A-9F25-12CBF099318A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29B727-B1F6-49A3-A6A6-D12578711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2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3020542"/>
            <a:ext cx="9144000" cy="85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 smtClean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LSTM</a:t>
            </a:r>
            <a:r>
              <a:rPr lang="zh-CN" altLang="en-US" sz="4400" b="1" dirty="0" smtClean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相关知识介绍</a:t>
            </a:r>
            <a:endParaRPr lang="en-US" altLang="zh-CN" sz="4400" b="1" dirty="0">
              <a:solidFill>
                <a:srgbClr val="0053A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5067360" y="3198168"/>
            <a:ext cx="320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prstClr val="black">
                    <a:alpha val="75000"/>
                  </a:prstClr>
                </a:solidFill>
              </a:rPr>
              <a:t>二、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为什么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需要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LSTM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0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1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6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6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5" name="矩形 53"/>
          <p:cNvSpPr>
            <a:spLocks noChangeArrowheads="1"/>
          </p:cNvSpPr>
          <p:nvPr/>
        </p:nvSpPr>
        <p:spPr bwMode="auto">
          <a:xfrm>
            <a:off x="-4961" y="2798294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53"/>
          <p:cNvSpPr>
            <a:spLocks noChangeArrowheads="1"/>
          </p:cNvSpPr>
          <p:nvPr/>
        </p:nvSpPr>
        <p:spPr bwMode="auto">
          <a:xfrm>
            <a:off x="-4711" y="4153614"/>
            <a:ext cx="2160588" cy="1379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53"/>
          <p:cNvSpPr>
            <a:spLocks noChangeArrowheads="1"/>
          </p:cNvSpPr>
          <p:nvPr/>
        </p:nvSpPr>
        <p:spPr bwMode="auto">
          <a:xfrm>
            <a:off x="5840" y="5532799"/>
            <a:ext cx="2160588" cy="13198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等腰三角形 67"/>
          <p:cNvSpPr>
            <a:spLocks noChangeAspect="1"/>
          </p:cNvSpPr>
          <p:nvPr/>
        </p:nvSpPr>
        <p:spPr>
          <a:xfrm rot="16200000">
            <a:off x="1923634" y="33434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2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091560"/>
            <a:ext cx="7126337" cy="207415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230655" y="523927"/>
            <a:ext cx="600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512834" y="1375017"/>
            <a:ext cx="5905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深度神经网络（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全连接的包含多层的神经网络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神经网络（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包含环状结构的多层神经网络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4" descr="https://img-blog.csdn.net/20171202104932189?watermark/2/text/aHR0cDovL2Jsb2cuY3Nkbi5uZXQvbTBfMzgwMzQzMTI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0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1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矩形 53"/>
          <p:cNvSpPr>
            <a:spLocks noChangeArrowheads="1"/>
          </p:cNvSpPr>
          <p:nvPr/>
        </p:nvSpPr>
        <p:spPr bwMode="auto">
          <a:xfrm>
            <a:off x="-4961" y="2798294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53"/>
          <p:cNvSpPr>
            <a:spLocks noChangeArrowheads="1"/>
          </p:cNvSpPr>
          <p:nvPr/>
        </p:nvSpPr>
        <p:spPr bwMode="auto">
          <a:xfrm>
            <a:off x="-4711" y="4153614"/>
            <a:ext cx="2160588" cy="1379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53"/>
          <p:cNvSpPr>
            <a:spLocks noChangeArrowheads="1"/>
          </p:cNvSpPr>
          <p:nvPr/>
        </p:nvSpPr>
        <p:spPr bwMode="auto">
          <a:xfrm>
            <a:off x="5840" y="5532799"/>
            <a:ext cx="2160588" cy="13198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>
            <a:spLocks noChangeAspect="1"/>
          </p:cNvSpPr>
          <p:nvPr/>
        </p:nvSpPr>
        <p:spPr>
          <a:xfrm rot="16200000">
            <a:off x="1918360" y="3387966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3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327438" y="1134129"/>
            <a:ext cx="590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循环神经网络（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梯度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消失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爆炸 的问题</a:t>
            </a:r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4" descr="https://img-blog.csdn.net/20171202104932189?watermark/2/text/aHR0cDovL2Jsb2cuY3Nkbi5uZXQvbTBfMzgwMzQzMTI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874" y="1839647"/>
            <a:ext cx="4496081" cy="22994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08" y="4340302"/>
            <a:ext cx="2753707" cy="442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593" y="4258868"/>
            <a:ext cx="2667064" cy="6614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876" y="5040070"/>
            <a:ext cx="4555743" cy="62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208208" y="5920878"/>
                <a:ext cx="2323607" cy="400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.99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08" y="5920878"/>
                <a:ext cx="2323607" cy="400559"/>
              </a:xfrm>
              <a:prstGeom prst="rect">
                <a:avLst/>
              </a:prstGeom>
              <a:blipFill rotWithShape="0"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322487" y="5920877"/>
                <a:ext cx="2323607" cy="400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.01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87" y="5920877"/>
                <a:ext cx="2323607" cy="400559"/>
              </a:xfrm>
              <a:prstGeom prst="rect">
                <a:avLst/>
              </a:prstGeom>
              <a:blipFill rotWithShape="0"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51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52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-4961" y="2798294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53"/>
          <p:cNvSpPr>
            <a:spLocks noChangeArrowheads="1"/>
          </p:cNvSpPr>
          <p:nvPr/>
        </p:nvSpPr>
        <p:spPr bwMode="auto">
          <a:xfrm>
            <a:off x="-4711" y="4153614"/>
            <a:ext cx="2160588" cy="1379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53"/>
          <p:cNvSpPr>
            <a:spLocks noChangeArrowheads="1"/>
          </p:cNvSpPr>
          <p:nvPr/>
        </p:nvSpPr>
        <p:spPr bwMode="auto">
          <a:xfrm>
            <a:off x="5840" y="5532799"/>
            <a:ext cx="2160588" cy="13198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等腰三角形 65"/>
          <p:cNvSpPr>
            <a:spLocks noChangeAspect="1"/>
          </p:cNvSpPr>
          <p:nvPr/>
        </p:nvSpPr>
        <p:spPr>
          <a:xfrm rot="16200000">
            <a:off x="1924923" y="3362397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5067360" y="3198168"/>
            <a:ext cx="320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prstClr val="black">
                    <a:alpha val="75000"/>
                  </a:prstClr>
                </a:solidFill>
              </a:rPr>
              <a:t>三、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LSTM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的结构特点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51" name="等腰三角形 50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5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5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2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6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6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6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68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69" name="等腰三角形 68"/>
          <p:cNvSpPr>
            <a:spLocks noChangeAspect="1"/>
          </p:cNvSpPr>
          <p:nvPr/>
        </p:nvSpPr>
        <p:spPr>
          <a:xfrm rot="16200000">
            <a:off x="1918360" y="475823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7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5" grpId="0" animBg="1"/>
      <p:bldP spid="51" grpId="0" animBg="1"/>
      <p:bldP spid="59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的结构特点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2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7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7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6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79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等腰三角形 180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3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8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8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7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91" name="等腰三角形 190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3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9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9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7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等腰三角形 199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3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0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0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7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209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210" name="等腰三角形 209"/>
          <p:cNvSpPr>
            <a:spLocks noChangeAspect="1"/>
          </p:cNvSpPr>
          <p:nvPr/>
        </p:nvSpPr>
        <p:spPr>
          <a:xfrm rot="16200000">
            <a:off x="1918360" y="475823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1636" y="1705311"/>
            <a:ext cx="4941572" cy="41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1" grpId="0" animBg="1"/>
      <p:bldP spid="191" grpId="0" animBg="1"/>
      <p:bldP spid="200" grpId="0" animBg="1"/>
      <p:bldP spid="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的结构特点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4100" y="1493423"/>
            <a:ext cx="6819900" cy="3667125"/>
          </a:xfrm>
          <a:prstGeom prst="rect">
            <a:avLst/>
          </a:prstGeom>
        </p:spPr>
      </p:pic>
      <p:sp>
        <p:nvSpPr>
          <p:cNvPr id="17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2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7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7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6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79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等腰三角形 180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3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8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8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7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91" name="等腰三角形 190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3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9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9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7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等腰三角形 199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3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0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0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7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209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210" name="等腰三角形 209"/>
          <p:cNvSpPr>
            <a:spLocks noChangeAspect="1"/>
          </p:cNvSpPr>
          <p:nvPr/>
        </p:nvSpPr>
        <p:spPr>
          <a:xfrm rot="16200000">
            <a:off x="1918360" y="475823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1" grpId="0" animBg="1"/>
      <p:bldP spid="191" grpId="0" animBg="1"/>
      <p:bldP spid="200" grpId="0" animBg="1"/>
      <p:bldP spid="2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6000"/>
                    </a14:imgEffect>
                    <a14:imgEffect>
                      <a14:colorTemperature colorTemp="6300"/>
                    </a14:imgEffect>
                    <a14:imgEffect>
                      <a14:saturation sat="204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9266" y="947349"/>
            <a:ext cx="6793286" cy="42672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230655" y="523927"/>
            <a:ext cx="6002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的结构特点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5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7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7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9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82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等腰三角形 83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6" name="矩形 53"/>
          <p:cNvSpPr>
            <a:spLocks noChangeArrowheads="1"/>
          </p:cNvSpPr>
          <p:nvPr/>
        </p:nvSpPr>
        <p:spPr bwMode="auto">
          <a:xfrm>
            <a:off x="-16102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88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89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0" name="矩形 53"/>
          <p:cNvSpPr>
            <a:spLocks noChangeArrowheads="1"/>
          </p:cNvSpPr>
          <p:nvPr/>
        </p:nvSpPr>
        <p:spPr bwMode="auto">
          <a:xfrm>
            <a:off x="-15308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53"/>
          <p:cNvSpPr>
            <a:spLocks noChangeArrowheads="1"/>
          </p:cNvSpPr>
          <p:nvPr/>
        </p:nvSpPr>
        <p:spPr bwMode="auto">
          <a:xfrm>
            <a:off x="-16102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53"/>
          <p:cNvSpPr>
            <a:spLocks noChangeArrowheads="1"/>
          </p:cNvSpPr>
          <p:nvPr/>
        </p:nvSpPr>
        <p:spPr bwMode="auto">
          <a:xfrm>
            <a:off x="-14514" y="4652412"/>
            <a:ext cx="2160588" cy="112427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等腰三角形 92"/>
          <p:cNvSpPr>
            <a:spLocks noChangeAspect="1"/>
          </p:cNvSpPr>
          <p:nvPr/>
        </p:nvSpPr>
        <p:spPr>
          <a:xfrm rot="16200000">
            <a:off x="1932780" y="512827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53"/>
          <p:cNvSpPr>
            <a:spLocks noChangeArrowheads="1"/>
          </p:cNvSpPr>
          <p:nvPr/>
        </p:nvSpPr>
        <p:spPr bwMode="auto">
          <a:xfrm>
            <a:off x="-15308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334251" y="5236895"/>
            <a:ext cx="6703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126">
              <a:defRPr/>
            </a:pPr>
            <a:r>
              <a:rPr lang="en-US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Gate1</a:t>
            </a:r>
            <a:r>
              <a:rPr lang="zh-CN" altLang="en-US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（遗忘门）：</a:t>
            </a:r>
            <a:r>
              <a:rPr lang="zh-CN" altLang="zh-CN" sz="2000" b="1" dirty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选择性地遗忘之前积累的</a:t>
            </a:r>
            <a:r>
              <a:rPr lang="zh-CN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000" b="1" dirty="0">
              <a:solidFill>
                <a:schemeClr val="tx1"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126">
              <a:defRPr/>
            </a:pPr>
            <a:r>
              <a:rPr lang="en-US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Gate2</a:t>
            </a:r>
            <a:r>
              <a:rPr lang="zh-CN" altLang="en-US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（输入门）</a:t>
            </a:r>
            <a:r>
              <a:rPr lang="en-US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zh-CN" sz="2000" b="1" dirty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以多大程度把当前即时状态</a:t>
            </a:r>
            <a:r>
              <a:rPr lang="zh-CN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存入</a:t>
            </a:r>
            <a:r>
              <a:rPr lang="en-US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lvl="0" defTabSz="914126">
              <a:defRPr/>
            </a:pPr>
            <a:r>
              <a:rPr lang="en-US" altLang="zh-CN" sz="2000" b="1" dirty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zh-CN" altLang="en-US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长期记忆</a:t>
            </a:r>
            <a:r>
              <a:rPr lang="zh-CN" altLang="en-US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>
              <a:solidFill>
                <a:schemeClr val="tx1"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Gate3</a:t>
            </a:r>
            <a:r>
              <a:rPr lang="zh-CN" altLang="en-US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（输出门）：</a:t>
            </a:r>
            <a:r>
              <a:rPr lang="zh-CN" altLang="zh-CN" sz="2000" b="1" dirty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控制是否把长期</a:t>
            </a:r>
            <a:r>
              <a:rPr lang="zh-CN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状态作为</a:t>
            </a:r>
            <a:r>
              <a:rPr lang="zh-CN" altLang="zh-CN" sz="2000" b="1" dirty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en-US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0"/>
            <a:r>
              <a:rPr lang="en-US" altLang="zh-CN" sz="2000" b="1" dirty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zh-CN" altLang="zh-CN" sz="2000" b="1" dirty="0" smtClean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b="1" dirty="0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</a:p>
          <a:p>
            <a:endParaRPr lang="en-US" altLang="zh-CN" sz="2000" b="1" dirty="0">
              <a:solidFill>
                <a:schemeClr val="tx1"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31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32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7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等腰三角形 38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>
            <a:spLocks noChangeAspect="1"/>
          </p:cNvSpPr>
          <p:nvPr/>
        </p:nvSpPr>
        <p:spPr>
          <a:xfrm rot="16200000">
            <a:off x="1932780" y="4025188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5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5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9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等腰三角形 60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3" name="矩形 53"/>
          <p:cNvSpPr>
            <a:spLocks noChangeArrowheads="1"/>
          </p:cNvSpPr>
          <p:nvPr/>
        </p:nvSpPr>
        <p:spPr bwMode="auto">
          <a:xfrm>
            <a:off x="-16102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6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6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矩形 53"/>
          <p:cNvSpPr>
            <a:spLocks noChangeArrowheads="1"/>
          </p:cNvSpPr>
          <p:nvPr/>
        </p:nvSpPr>
        <p:spPr bwMode="auto">
          <a:xfrm>
            <a:off x="-15308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53"/>
          <p:cNvSpPr>
            <a:spLocks noChangeArrowheads="1"/>
          </p:cNvSpPr>
          <p:nvPr/>
        </p:nvSpPr>
        <p:spPr bwMode="auto">
          <a:xfrm>
            <a:off x="-16102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53"/>
          <p:cNvSpPr>
            <a:spLocks noChangeArrowheads="1"/>
          </p:cNvSpPr>
          <p:nvPr/>
        </p:nvSpPr>
        <p:spPr bwMode="auto">
          <a:xfrm>
            <a:off x="-14514" y="4652412"/>
            <a:ext cx="2160588" cy="112427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>
            <a:spLocks noChangeAspect="1"/>
          </p:cNvSpPr>
          <p:nvPr/>
        </p:nvSpPr>
        <p:spPr>
          <a:xfrm rot="16200000">
            <a:off x="1932780" y="512827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3"/>
          <p:cNvSpPr>
            <a:spLocks noChangeArrowheads="1"/>
          </p:cNvSpPr>
          <p:nvPr/>
        </p:nvSpPr>
        <p:spPr bwMode="auto">
          <a:xfrm>
            <a:off x="-15308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7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3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9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9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8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01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等腰三角形 102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5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0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0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13" name="等腰三角形 112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5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1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1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等腰三角形 121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5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2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2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9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等腰三角形 131"/>
          <p:cNvSpPr>
            <a:spLocks noChangeAspect="1"/>
          </p:cNvSpPr>
          <p:nvPr/>
        </p:nvSpPr>
        <p:spPr>
          <a:xfrm rot="16200000">
            <a:off x="1918360" y="6049146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4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3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3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8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1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等腰三角形 142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5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53" name="等腰三角形 152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5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5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5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等腰三角形 161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5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6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6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9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171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72" name="等腰三角形 171"/>
          <p:cNvSpPr>
            <a:spLocks noChangeAspect="1"/>
          </p:cNvSpPr>
          <p:nvPr/>
        </p:nvSpPr>
        <p:spPr>
          <a:xfrm rot="16200000">
            <a:off x="1918360" y="475823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6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84" grpId="0" animBg="1"/>
      <p:bldP spid="93" grpId="0" animBg="1"/>
      <p:bldP spid="39" grpId="0" animBg="1"/>
      <p:bldP spid="49" grpId="0" animBg="1"/>
      <p:bldP spid="61" grpId="0" animBg="1"/>
      <p:bldP spid="70" grpId="0" animBg="1"/>
      <p:bldP spid="103" grpId="0" animBg="1"/>
      <p:bldP spid="113" grpId="0" animBg="1"/>
      <p:bldP spid="122" grpId="0" animBg="1"/>
      <p:bldP spid="132" grpId="0" animBg="1"/>
      <p:bldP spid="143" grpId="0" animBg="1"/>
      <p:bldP spid="153" grpId="0" animBg="1"/>
      <p:bldP spid="162" grpId="0" animBg="1"/>
      <p:bldP spid="1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的结构特点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572104" y="1327676"/>
            <a:ext cx="590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遗忘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63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4600" y="2496584"/>
            <a:ext cx="6324723" cy="3777142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463" y="1559945"/>
            <a:ext cx="4577211" cy="933751"/>
          </a:xfrm>
          <a:prstGeom prst="rect">
            <a:avLst/>
          </a:prstGeom>
        </p:spPr>
      </p:pic>
      <p:sp>
        <p:nvSpPr>
          <p:cNvPr id="133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4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3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3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8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1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等腰三角形 142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5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53" name="等腰三角形 152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5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5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5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等腰三角形 161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5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6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6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9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171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72" name="等腰三角形 171"/>
          <p:cNvSpPr>
            <a:spLocks noChangeAspect="1"/>
          </p:cNvSpPr>
          <p:nvPr/>
        </p:nvSpPr>
        <p:spPr>
          <a:xfrm rot="16200000">
            <a:off x="1918360" y="475823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3" grpId="0" animBg="1"/>
      <p:bldP spid="153" grpId="0" animBg="1"/>
      <p:bldP spid="162" grpId="0" animBg="1"/>
      <p:bldP spid="1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的结构特点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512834" y="1124189"/>
            <a:ext cx="590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输入门</a:t>
            </a:r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0655" y="2005705"/>
            <a:ext cx="6705600" cy="3876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044" y="1296318"/>
            <a:ext cx="4527343" cy="649340"/>
          </a:xfrm>
          <a:prstGeom prst="rect">
            <a:avLst/>
          </a:prstGeom>
        </p:spPr>
      </p:pic>
      <p:sp>
        <p:nvSpPr>
          <p:cNvPr id="133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4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3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3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8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1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等腰三角形 142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5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53" name="等腰三角形 152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5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5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5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等腰三角形 161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5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6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6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9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171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72" name="等腰三角形 171"/>
          <p:cNvSpPr>
            <a:spLocks noChangeAspect="1"/>
          </p:cNvSpPr>
          <p:nvPr/>
        </p:nvSpPr>
        <p:spPr>
          <a:xfrm rot="16200000">
            <a:off x="1918360" y="475823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3" grpId="0" animBg="1"/>
      <p:bldP spid="153" grpId="0" animBg="1"/>
      <p:bldP spid="162" grpId="0" animBg="1"/>
      <p:bldP spid="1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的结构特点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512834" y="1124189"/>
            <a:ext cx="590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候选状态</a:t>
            </a:r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5075" y="2023612"/>
            <a:ext cx="6638925" cy="4210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459" y="1408427"/>
            <a:ext cx="4287145" cy="466321"/>
          </a:xfrm>
          <a:prstGeom prst="rect">
            <a:avLst/>
          </a:prstGeom>
        </p:spPr>
      </p:pic>
      <p:sp>
        <p:nvSpPr>
          <p:cNvPr id="133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4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3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3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8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1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等腰三角形 142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5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53" name="等腰三角形 152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5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5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5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等腰三角形 161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5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6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6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9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171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72" name="等腰三角形 171"/>
          <p:cNvSpPr>
            <a:spLocks noChangeAspect="1"/>
          </p:cNvSpPr>
          <p:nvPr/>
        </p:nvSpPr>
        <p:spPr>
          <a:xfrm rot="16200000">
            <a:off x="1918360" y="475823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76434" y="4652412"/>
            <a:ext cx="1069383" cy="895885"/>
          </a:xfrm>
          <a:prstGeom prst="rect">
            <a:avLst/>
          </a:prstGeom>
          <a:solidFill>
            <a:srgbClr val="FAFAF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3" grpId="0" animBg="1"/>
      <p:bldP spid="153" grpId="0" animBg="1"/>
      <p:bldP spid="162" grpId="0" animBg="1"/>
      <p:bldP spid="1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3251" name="组合 6"/>
          <p:cNvGrpSpPr>
            <a:grpSpLocks/>
          </p:cNvGrpSpPr>
          <p:nvPr/>
        </p:nvGrpSpPr>
        <p:grpSpPr bwMode="auto">
          <a:xfrm>
            <a:off x="107950" y="2874963"/>
            <a:ext cx="1943100" cy="1108075"/>
            <a:chOff x="0" y="1313877"/>
            <a:chExt cx="1943100" cy="1107996"/>
          </a:xfrm>
        </p:grpSpPr>
        <p:sp>
          <p:nvSpPr>
            <p:cNvPr id="53282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53283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253" name="组合 96"/>
          <p:cNvGrpSpPr>
            <a:grpSpLocks/>
          </p:cNvGrpSpPr>
          <p:nvPr/>
        </p:nvGrpSpPr>
        <p:grpSpPr bwMode="auto">
          <a:xfrm>
            <a:off x="3240088" y="1799117"/>
            <a:ext cx="444500" cy="449263"/>
            <a:chOff x="2944759" y="497532"/>
            <a:chExt cx="657188" cy="663945"/>
          </a:xfrm>
        </p:grpSpPr>
        <p:sp>
          <p:nvSpPr>
            <p:cNvPr id="100" name="矩形 99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一</a:t>
              </a: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3917790" y="1792379"/>
            <a:ext cx="4757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神经网络发展背景</a:t>
            </a:r>
          </a:p>
        </p:txBody>
      </p:sp>
      <p:grpSp>
        <p:nvGrpSpPr>
          <p:cNvPr id="53255" name="组合 102"/>
          <p:cNvGrpSpPr>
            <a:grpSpLocks/>
          </p:cNvGrpSpPr>
          <p:nvPr/>
        </p:nvGrpSpPr>
        <p:grpSpPr bwMode="auto">
          <a:xfrm>
            <a:off x="3240088" y="2654442"/>
            <a:ext cx="444500" cy="449262"/>
            <a:chOff x="2944759" y="497532"/>
            <a:chExt cx="657188" cy="663945"/>
          </a:xfrm>
        </p:grpSpPr>
        <p:sp>
          <p:nvSpPr>
            <p:cNvPr id="106" name="矩形 105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二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3917791" y="2648676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为什么需要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LSTM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57" name="组合 108"/>
          <p:cNvGrpSpPr>
            <a:grpSpLocks/>
          </p:cNvGrpSpPr>
          <p:nvPr/>
        </p:nvGrpSpPr>
        <p:grpSpPr bwMode="auto">
          <a:xfrm>
            <a:off x="3240088" y="4368266"/>
            <a:ext cx="444500" cy="447675"/>
            <a:chOff x="2944759" y="497532"/>
            <a:chExt cx="657188" cy="663945"/>
          </a:xfrm>
        </p:grpSpPr>
        <p:sp>
          <p:nvSpPr>
            <p:cNvPr id="112" name="矩形 111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四</a:t>
              </a:r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917790" y="4361270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RNN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的比较</a:t>
            </a:r>
          </a:p>
        </p:txBody>
      </p:sp>
      <p:grpSp>
        <p:nvGrpSpPr>
          <p:cNvPr id="53259" name="组合 114"/>
          <p:cNvGrpSpPr>
            <a:grpSpLocks/>
          </p:cNvGrpSpPr>
          <p:nvPr/>
        </p:nvGrpSpPr>
        <p:grpSpPr bwMode="auto">
          <a:xfrm>
            <a:off x="3240088" y="3511174"/>
            <a:ext cx="444500" cy="449262"/>
            <a:chOff x="2944759" y="497532"/>
            <a:chExt cx="657188" cy="663945"/>
          </a:xfrm>
        </p:grpSpPr>
        <p:sp>
          <p:nvSpPr>
            <p:cNvPr id="118" name="矩形 117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三</a:t>
              </a: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3917791" y="3504973"/>
            <a:ext cx="47578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LSTM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的结构特点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98" grpId="0"/>
      <p:bldP spid="104" grpId="0"/>
      <p:bldP spid="110" grpId="0"/>
      <p:bldP spid="1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的结构特点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13317" y="1072790"/>
            <a:ext cx="5905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遗忘门、输入门与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的组合</a:t>
            </a:r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88" y="1424463"/>
            <a:ext cx="3261561" cy="5530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0451" y="2330188"/>
            <a:ext cx="6534150" cy="4210050"/>
          </a:xfrm>
          <a:prstGeom prst="rect">
            <a:avLst/>
          </a:prstGeom>
        </p:spPr>
      </p:pic>
      <p:sp>
        <p:nvSpPr>
          <p:cNvPr id="133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4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3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3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8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1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等腰三角形 142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5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53" name="等腰三角形 152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5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5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5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等腰三角形 161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5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6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6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9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171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72" name="等腰三角形 171"/>
          <p:cNvSpPr>
            <a:spLocks noChangeAspect="1"/>
          </p:cNvSpPr>
          <p:nvPr/>
        </p:nvSpPr>
        <p:spPr>
          <a:xfrm rot="16200000">
            <a:off x="1918360" y="475823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3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3" grpId="0" animBg="1"/>
      <p:bldP spid="153" grpId="0" animBg="1"/>
      <p:bldP spid="162" grpId="0" animBg="1"/>
      <p:bldP spid="1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的结构特点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512834" y="1124189"/>
            <a:ext cx="590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输出门</a:t>
            </a:r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0655" y="1830325"/>
            <a:ext cx="6667500" cy="3905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160" y="1395098"/>
            <a:ext cx="4096227" cy="4845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512834" y="5658511"/>
            <a:ext cx="590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最终的输出</a:t>
            </a:r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784" y="5974000"/>
            <a:ext cx="2576978" cy="535664"/>
          </a:xfrm>
          <a:prstGeom prst="rect">
            <a:avLst/>
          </a:prstGeom>
        </p:spPr>
      </p:pic>
      <p:sp>
        <p:nvSpPr>
          <p:cNvPr id="136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7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8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3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4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1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4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等腰三角形 145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8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50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51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2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56" name="等腰三角形 155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8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9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60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61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2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等腰三角形 164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8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9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70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71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2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174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75" name="等腰三角形 174"/>
          <p:cNvSpPr>
            <a:spLocks noChangeAspect="1"/>
          </p:cNvSpPr>
          <p:nvPr/>
        </p:nvSpPr>
        <p:spPr>
          <a:xfrm rot="16200000">
            <a:off x="1918360" y="475823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6" grpId="0" animBg="1"/>
      <p:bldP spid="156" grpId="0" animBg="1"/>
      <p:bldP spid="165" grpId="0" animBg="1"/>
      <p:bldP spid="1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5067359" y="3198168"/>
            <a:ext cx="38444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prstClr val="black">
                    <a:alpha val="75000"/>
                  </a:prstClr>
                </a:solidFill>
              </a:rPr>
              <a:t>四、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RNN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的比较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>
            <a:spLocks noChangeAspect="1"/>
          </p:cNvSpPr>
          <p:nvPr/>
        </p:nvSpPr>
        <p:spPr>
          <a:xfrm rot="16200000">
            <a:off x="1932780" y="4025188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5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5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9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等腰三角形 60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3" name="矩形 53"/>
          <p:cNvSpPr>
            <a:spLocks noChangeArrowheads="1"/>
          </p:cNvSpPr>
          <p:nvPr/>
        </p:nvSpPr>
        <p:spPr bwMode="auto">
          <a:xfrm>
            <a:off x="-16102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6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6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矩形 53"/>
          <p:cNvSpPr>
            <a:spLocks noChangeArrowheads="1"/>
          </p:cNvSpPr>
          <p:nvPr/>
        </p:nvSpPr>
        <p:spPr bwMode="auto">
          <a:xfrm>
            <a:off x="-15308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53"/>
          <p:cNvSpPr>
            <a:spLocks noChangeArrowheads="1"/>
          </p:cNvSpPr>
          <p:nvPr/>
        </p:nvSpPr>
        <p:spPr bwMode="auto">
          <a:xfrm>
            <a:off x="-16102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53"/>
          <p:cNvSpPr>
            <a:spLocks noChangeArrowheads="1"/>
          </p:cNvSpPr>
          <p:nvPr/>
        </p:nvSpPr>
        <p:spPr bwMode="auto">
          <a:xfrm>
            <a:off x="-14514" y="4652412"/>
            <a:ext cx="2160588" cy="112427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>
            <a:spLocks noChangeAspect="1"/>
          </p:cNvSpPr>
          <p:nvPr/>
        </p:nvSpPr>
        <p:spPr>
          <a:xfrm rot="16200000">
            <a:off x="1932780" y="512827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53"/>
          <p:cNvSpPr>
            <a:spLocks noChangeArrowheads="1"/>
          </p:cNvSpPr>
          <p:nvPr/>
        </p:nvSpPr>
        <p:spPr bwMode="auto">
          <a:xfrm>
            <a:off x="-15308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7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3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7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7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7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80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等腰三角形 81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4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8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8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8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92" name="等腰三角形 91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4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9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9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8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100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4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0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0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8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11" name="等腰三角形 110"/>
          <p:cNvSpPr>
            <a:spLocks noChangeAspect="1"/>
          </p:cNvSpPr>
          <p:nvPr/>
        </p:nvSpPr>
        <p:spPr>
          <a:xfrm rot="16200000">
            <a:off x="1918360" y="6049146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5" grpId="0" animBg="1"/>
      <p:bldP spid="49" grpId="0" animBg="1"/>
      <p:bldP spid="61" grpId="0" animBg="1"/>
      <p:bldP spid="70" grpId="0" animBg="1"/>
      <p:bldP spid="82" grpId="0" animBg="1"/>
      <p:bldP spid="92" grpId="0" animBg="1"/>
      <p:bldP spid="101" grpId="0" animBg="1"/>
      <p:bldP spid="1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6541" y="1724256"/>
            <a:ext cx="4941572" cy="4177069"/>
          </a:xfrm>
          <a:prstGeom prst="rect">
            <a:avLst/>
          </a:prstGeom>
        </p:spPr>
      </p:pic>
      <p:sp>
        <p:nvSpPr>
          <p:cNvPr id="68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71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72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3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97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等腰三角形 98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1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0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0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5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等腰三角形 107"/>
          <p:cNvSpPr>
            <a:spLocks noChangeAspect="1"/>
          </p:cNvSpPr>
          <p:nvPr/>
        </p:nvSpPr>
        <p:spPr>
          <a:xfrm rot="16200000">
            <a:off x="1932780" y="4025188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1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1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1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5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18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等腰三角形 119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2" name="矩形 53"/>
          <p:cNvSpPr>
            <a:spLocks noChangeArrowheads="1"/>
          </p:cNvSpPr>
          <p:nvPr/>
        </p:nvSpPr>
        <p:spPr bwMode="auto">
          <a:xfrm>
            <a:off x="-16102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2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2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6" name="矩形 53"/>
          <p:cNvSpPr>
            <a:spLocks noChangeArrowheads="1"/>
          </p:cNvSpPr>
          <p:nvPr/>
        </p:nvSpPr>
        <p:spPr bwMode="auto">
          <a:xfrm>
            <a:off x="-15308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53"/>
          <p:cNvSpPr>
            <a:spLocks noChangeArrowheads="1"/>
          </p:cNvSpPr>
          <p:nvPr/>
        </p:nvSpPr>
        <p:spPr bwMode="auto">
          <a:xfrm>
            <a:off x="-16102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53"/>
          <p:cNvSpPr>
            <a:spLocks noChangeArrowheads="1"/>
          </p:cNvSpPr>
          <p:nvPr/>
        </p:nvSpPr>
        <p:spPr bwMode="auto">
          <a:xfrm>
            <a:off x="-14514" y="4652412"/>
            <a:ext cx="2160588" cy="112427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等腰三角形 128"/>
          <p:cNvSpPr>
            <a:spLocks noChangeAspect="1"/>
          </p:cNvSpPr>
          <p:nvPr/>
        </p:nvSpPr>
        <p:spPr>
          <a:xfrm rot="16200000">
            <a:off x="1932780" y="512827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53"/>
          <p:cNvSpPr>
            <a:spLocks noChangeArrowheads="1"/>
          </p:cNvSpPr>
          <p:nvPr/>
        </p:nvSpPr>
        <p:spPr bwMode="auto">
          <a:xfrm>
            <a:off x="-15308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3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2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34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35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6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39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等腰三角形 140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3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4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4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7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51" name="等腰三角形 150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3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5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5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7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等腰三角形 159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3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6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6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7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70" name="等腰三角形 169"/>
          <p:cNvSpPr>
            <a:spLocks noChangeAspect="1"/>
          </p:cNvSpPr>
          <p:nvPr/>
        </p:nvSpPr>
        <p:spPr>
          <a:xfrm rot="16200000">
            <a:off x="1918360" y="6049146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9" grpId="0" animBg="1"/>
      <p:bldP spid="108" grpId="0" animBg="1"/>
      <p:bldP spid="120" grpId="0" animBg="1"/>
      <p:bldP spid="129" grpId="0" animBg="1"/>
      <p:bldP spid="141" grpId="0" animBg="1"/>
      <p:bldP spid="151" grpId="0" animBg="1"/>
      <p:bldP spid="160" grpId="0" animBg="1"/>
      <p:bldP spid="1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698230" y="1186087"/>
            <a:ext cx="59057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69" y="1519919"/>
            <a:ext cx="6081993" cy="226862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735469" y="3796983"/>
            <a:ext cx="59057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893" y="4297853"/>
            <a:ext cx="6070569" cy="2295154"/>
          </a:xfrm>
          <a:prstGeom prst="rect">
            <a:avLst/>
          </a:prstGeom>
        </p:spPr>
      </p:pic>
      <p:sp>
        <p:nvSpPr>
          <p:cNvPr id="7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2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9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9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8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01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等腰三角形 102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5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0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0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等腰三角形 111"/>
          <p:cNvSpPr>
            <a:spLocks noChangeAspect="1"/>
          </p:cNvSpPr>
          <p:nvPr/>
        </p:nvSpPr>
        <p:spPr>
          <a:xfrm rot="16200000">
            <a:off x="1932780" y="4025188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5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1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1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9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2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等腰三角形 123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6" name="矩形 53"/>
          <p:cNvSpPr>
            <a:spLocks noChangeArrowheads="1"/>
          </p:cNvSpPr>
          <p:nvPr/>
        </p:nvSpPr>
        <p:spPr bwMode="auto">
          <a:xfrm>
            <a:off x="-16102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28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29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0" name="矩形 53"/>
          <p:cNvSpPr>
            <a:spLocks noChangeArrowheads="1"/>
          </p:cNvSpPr>
          <p:nvPr/>
        </p:nvSpPr>
        <p:spPr bwMode="auto">
          <a:xfrm>
            <a:off x="-15308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53"/>
          <p:cNvSpPr>
            <a:spLocks noChangeArrowheads="1"/>
          </p:cNvSpPr>
          <p:nvPr/>
        </p:nvSpPr>
        <p:spPr bwMode="auto">
          <a:xfrm>
            <a:off x="-16102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53"/>
          <p:cNvSpPr>
            <a:spLocks noChangeArrowheads="1"/>
          </p:cNvSpPr>
          <p:nvPr/>
        </p:nvSpPr>
        <p:spPr bwMode="auto">
          <a:xfrm>
            <a:off x="-14514" y="4652412"/>
            <a:ext cx="2160588" cy="112427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等腰三角形 132"/>
          <p:cNvSpPr>
            <a:spLocks noChangeAspect="1"/>
          </p:cNvSpPr>
          <p:nvPr/>
        </p:nvSpPr>
        <p:spPr>
          <a:xfrm rot="16200000">
            <a:off x="1932780" y="512827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53"/>
          <p:cNvSpPr>
            <a:spLocks noChangeArrowheads="1"/>
          </p:cNvSpPr>
          <p:nvPr/>
        </p:nvSpPr>
        <p:spPr bwMode="auto">
          <a:xfrm>
            <a:off x="-15308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35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6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38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39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0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3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等腰三角形 144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7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4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5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55" name="等腰三角形 154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7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8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5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6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1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等腰三角形 163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7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8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6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7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1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74" name="等腰三角形 173"/>
          <p:cNvSpPr>
            <a:spLocks noChangeAspect="1"/>
          </p:cNvSpPr>
          <p:nvPr/>
        </p:nvSpPr>
        <p:spPr>
          <a:xfrm rot="16200000">
            <a:off x="1918360" y="6049146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4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3" grpId="0" animBg="1"/>
      <p:bldP spid="112" grpId="0" animBg="1"/>
      <p:bldP spid="124" grpId="0" animBg="1"/>
      <p:bldP spid="133" grpId="0" animBg="1"/>
      <p:bldP spid="145" grpId="0" animBg="1"/>
      <p:bldP spid="155" grpId="0" animBg="1"/>
      <p:bldP spid="164" grpId="0" animBg="1"/>
      <p:bldP spid="1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230655" y="523927"/>
            <a:ext cx="600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2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96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97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8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01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等腰三角形 102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5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0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0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9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等腰三角形 111"/>
          <p:cNvSpPr>
            <a:spLocks noChangeAspect="1"/>
          </p:cNvSpPr>
          <p:nvPr/>
        </p:nvSpPr>
        <p:spPr>
          <a:xfrm rot="16200000">
            <a:off x="1932780" y="4025188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5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1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1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9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2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等腰三角形 123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6" name="矩形 53"/>
          <p:cNvSpPr>
            <a:spLocks noChangeArrowheads="1"/>
          </p:cNvSpPr>
          <p:nvPr/>
        </p:nvSpPr>
        <p:spPr bwMode="auto">
          <a:xfrm>
            <a:off x="-16102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28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29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0" name="矩形 53"/>
          <p:cNvSpPr>
            <a:spLocks noChangeArrowheads="1"/>
          </p:cNvSpPr>
          <p:nvPr/>
        </p:nvSpPr>
        <p:spPr bwMode="auto">
          <a:xfrm>
            <a:off x="-15308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53"/>
          <p:cNvSpPr>
            <a:spLocks noChangeArrowheads="1"/>
          </p:cNvSpPr>
          <p:nvPr/>
        </p:nvSpPr>
        <p:spPr bwMode="auto">
          <a:xfrm>
            <a:off x="-16102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53"/>
          <p:cNvSpPr>
            <a:spLocks noChangeArrowheads="1"/>
          </p:cNvSpPr>
          <p:nvPr/>
        </p:nvSpPr>
        <p:spPr bwMode="auto">
          <a:xfrm>
            <a:off x="-14514" y="4652412"/>
            <a:ext cx="2160588" cy="112427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等腰三角形 132"/>
          <p:cNvSpPr>
            <a:spLocks noChangeAspect="1"/>
          </p:cNvSpPr>
          <p:nvPr/>
        </p:nvSpPr>
        <p:spPr>
          <a:xfrm rot="16200000">
            <a:off x="1932780" y="5128274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53"/>
          <p:cNvSpPr>
            <a:spLocks noChangeArrowheads="1"/>
          </p:cNvSpPr>
          <p:nvPr/>
        </p:nvSpPr>
        <p:spPr bwMode="auto">
          <a:xfrm>
            <a:off x="-15308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35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6" name="矩形 53"/>
          <p:cNvSpPr>
            <a:spLocks noChangeArrowheads="1"/>
          </p:cNvSpPr>
          <p:nvPr/>
        </p:nvSpPr>
        <p:spPr bwMode="auto">
          <a:xfrm>
            <a:off x="0" y="1426134"/>
            <a:ext cx="2160588" cy="9040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38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39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0" name="矩形 53"/>
          <p:cNvSpPr>
            <a:spLocks noChangeArrowheads="1"/>
          </p:cNvSpPr>
          <p:nvPr/>
        </p:nvSpPr>
        <p:spPr bwMode="auto">
          <a:xfrm>
            <a:off x="0" y="2330188"/>
            <a:ext cx="2159794" cy="867980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53"/>
          <p:cNvSpPr>
            <a:spLocks noChangeArrowheads="1"/>
          </p:cNvSpPr>
          <p:nvPr/>
        </p:nvSpPr>
        <p:spPr bwMode="auto">
          <a:xfrm>
            <a:off x="0" y="3198168"/>
            <a:ext cx="2160588" cy="904054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53"/>
          <p:cNvSpPr>
            <a:spLocks noChangeArrowheads="1"/>
          </p:cNvSpPr>
          <p:nvPr/>
        </p:nvSpPr>
        <p:spPr bwMode="auto">
          <a:xfrm>
            <a:off x="0" y="4102222"/>
            <a:ext cx="2160588" cy="8906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3" name="矩形 53"/>
          <p:cNvSpPr>
            <a:spLocks noChangeArrowheads="1"/>
          </p:cNvSpPr>
          <p:nvPr/>
        </p:nvSpPr>
        <p:spPr bwMode="auto">
          <a:xfrm>
            <a:off x="0" y="4984715"/>
            <a:ext cx="2160588" cy="8976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53"/>
          <p:cNvSpPr>
            <a:spLocks noChangeArrowheads="1"/>
          </p:cNvSpPr>
          <p:nvPr/>
        </p:nvSpPr>
        <p:spPr bwMode="auto">
          <a:xfrm>
            <a:off x="-794" y="5882381"/>
            <a:ext cx="2160588" cy="9680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等腰三角形 144"/>
          <p:cNvSpPr>
            <a:spLocks noChangeAspect="1"/>
          </p:cNvSpPr>
          <p:nvPr/>
        </p:nvSpPr>
        <p:spPr>
          <a:xfrm rot="16200000">
            <a:off x="1925050" y="354832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7" name="矩形 53"/>
          <p:cNvSpPr>
            <a:spLocks noChangeArrowheads="1"/>
          </p:cNvSpPr>
          <p:nvPr/>
        </p:nvSpPr>
        <p:spPr bwMode="auto">
          <a:xfrm>
            <a:off x="-6555" y="1426133"/>
            <a:ext cx="2165555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4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5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55" name="等腰三角形 154"/>
          <p:cNvSpPr>
            <a:spLocks noChangeAspect="1"/>
          </p:cNvSpPr>
          <p:nvPr/>
        </p:nvSpPr>
        <p:spPr>
          <a:xfrm rot="16200000">
            <a:off x="1932521" y="4030130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7" name="矩形 53"/>
          <p:cNvSpPr>
            <a:spLocks noChangeArrowheads="1"/>
          </p:cNvSpPr>
          <p:nvPr/>
        </p:nvSpPr>
        <p:spPr bwMode="auto">
          <a:xfrm>
            <a:off x="-1588" y="1426133"/>
            <a:ext cx="2160588" cy="110275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8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5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6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1" name="矩形 53"/>
          <p:cNvSpPr>
            <a:spLocks noChangeArrowheads="1"/>
          </p:cNvSpPr>
          <p:nvPr/>
        </p:nvSpPr>
        <p:spPr bwMode="auto">
          <a:xfrm>
            <a:off x="-794" y="2528888"/>
            <a:ext cx="2159794" cy="1042211"/>
          </a:xfrm>
          <a:prstGeom prst="rect">
            <a:avLst/>
          </a:prstGeom>
          <a:solidFill>
            <a:srgbClr val="0055A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53"/>
          <p:cNvSpPr>
            <a:spLocks noChangeArrowheads="1"/>
          </p:cNvSpPr>
          <p:nvPr/>
        </p:nvSpPr>
        <p:spPr bwMode="auto">
          <a:xfrm>
            <a:off x="-1588" y="3579806"/>
            <a:ext cx="2160588" cy="10976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53"/>
          <p:cNvSpPr>
            <a:spLocks noChangeArrowheads="1"/>
          </p:cNvSpPr>
          <p:nvPr/>
        </p:nvSpPr>
        <p:spPr bwMode="auto">
          <a:xfrm>
            <a:off x="0" y="4652412"/>
            <a:ext cx="2160588" cy="1124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等腰三角形 163"/>
          <p:cNvSpPr>
            <a:spLocks noChangeAspect="1"/>
          </p:cNvSpPr>
          <p:nvPr/>
        </p:nvSpPr>
        <p:spPr>
          <a:xfrm rot="16200000">
            <a:off x="1932780" y="29656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53"/>
          <p:cNvSpPr>
            <a:spLocks noChangeArrowheads="1"/>
          </p:cNvSpPr>
          <p:nvPr/>
        </p:nvSpPr>
        <p:spPr bwMode="auto">
          <a:xfrm>
            <a:off x="-794" y="5776687"/>
            <a:ext cx="2160588" cy="108131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7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8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169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170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1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74" name="等腰三角形 173"/>
          <p:cNvSpPr>
            <a:spLocks noChangeAspect="1"/>
          </p:cNvSpPr>
          <p:nvPr/>
        </p:nvSpPr>
        <p:spPr>
          <a:xfrm rot="16200000">
            <a:off x="1918360" y="6049146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40" y="1354891"/>
            <a:ext cx="6517065" cy="1527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28" y="2882328"/>
            <a:ext cx="3596981" cy="34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3" grpId="0" animBg="1"/>
      <p:bldP spid="112" grpId="0" animBg="1"/>
      <p:bldP spid="124" grpId="0" animBg="1"/>
      <p:bldP spid="133" grpId="0" animBg="1"/>
      <p:bldP spid="145" grpId="0" animBg="1"/>
      <p:bldP spid="155" grpId="0" animBg="1"/>
      <p:bldP spid="164" grpId="0" animBg="1"/>
      <p:bldP spid="1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108857" y="2931867"/>
            <a:ext cx="9144000" cy="86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0560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07809" y="200998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5067359" y="3198168"/>
            <a:ext cx="3377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一</a:t>
            </a:r>
            <a:r>
              <a:rPr lang="zh-CN" altLang="en-US" sz="2400" dirty="0" smtClean="0">
                <a:solidFill>
                  <a:prstClr val="black">
                    <a:alpha val="75000"/>
                  </a:prstClr>
                </a:solidFill>
              </a:rPr>
              <a:t>、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神经网络发展背景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230655" y="523927"/>
            <a:ext cx="600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发展背景</a:t>
            </a: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698230" y="1429101"/>
            <a:ext cx="81535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单层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 （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感知机）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类似于逻辑回归模型，只能解决线性可分问题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两层神经网络 （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多层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感知机）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理论证明两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层神经网络可以无限逼近任意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连续函数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深度神经网络 （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更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深入的表示特征，以及更强的函数模拟能力</a:t>
            </a:r>
            <a:endParaRPr lang="en-US" altLang="zh-CN" sz="20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3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6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6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>
            <a:spLocks noChangeAspect="1"/>
          </p:cNvSpPr>
          <p:nvPr/>
        </p:nvSpPr>
        <p:spPr>
          <a:xfrm rot="16200000">
            <a:off x="1907809" y="200998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3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230655" y="523927"/>
            <a:ext cx="600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发展背景</a:t>
            </a: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3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6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6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>
            <a:spLocks noChangeAspect="1"/>
          </p:cNvSpPr>
          <p:nvPr/>
        </p:nvSpPr>
        <p:spPr>
          <a:xfrm rot="16200000">
            <a:off x="1907809" y="200998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28" y="1635736"/>
            <a:ext cx="6927275" cy="42241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40244" y="5363958"/>
            <a:ext cx="415354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h(x) = g(-30*1 + 20*x1 + 20*x2 )</a:t>
            </a:r>
            <a:endParaRPr lang="zh-CN" altLang="en-US" sz="2400" dirty="0"/>
          </a:p>
        </p:txBody>
      </p:sp>
      <p:pic>
        <p:nvPicPr>
          <p:cNvPr id="16" name="Picture 2" descr="https://pic4.zhimg.com/80/v2-b18916f44b609acf996e3dbea2fff4a1_hd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7000"/>
                    </a14:imgEffect>
                    <a14:imgEffect>
                      <a14:saturation sat="28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75" y="2232986"/>
            <a:ext cx="5245125" cy="421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5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230655" y="523927"/>
            <a:ext cx="600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发展背景</a:t>
            </a: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3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6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6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>
            <a:spLocks noChangeAspect="1"/>
          </p:cNvSpPr>
          <p:nvPr/>
        </p:nvSpPr>
        <p:spPr>
          <a:xfrm rot="16200000">
            <a:off x="1907809" y="200998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60" y="1619513"/>
            <a:ext cx="6472461" cy="45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230655" y="523927"/>
            <a:ext cx="600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发展背景</a:t>
            </a: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3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6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6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>
            <a:spLocks noChangeAspect="1"/>
          </p:cNvSpPr>
          <p:nvPr/>
        </p:nvSpPr>
        <p:spPr>
          <a:xfrm rot="16200000">
            <a:off x="1907809" y="200998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28" y="1331800"/>
            <a:ext cx="6821420" cy="465775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85638" y="6114694"/>
            <a:ext cx="415354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h(x) = g(-10*1 + 20*x1 + 20*x2 )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33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430" y="1638861"/>
            <a:ext cx="6942173" cy="421791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230655" y="523927"/>
            <a:ext cx="600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发展背景</a:t>
            </a: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3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65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66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>
            <a:spLocks noChangeAspect="1"/>
          </p:cNvSpPr>
          <p:nvPr/>
        </p:nvSpPr>
        <p:spPr>
          <a:xfrm rot="16200000">
            <a:off x="1907809" y="200998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230655" y="523927"/>
            <a:ext cx="600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发展背景</a:t>
            </a: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E04DCFC-E1E1-4D61-9018-10A0E9890CF5}"/>
              </a:ext>
            </a:extLst>
          </p:cNvPr>
          <p:cNvCxnSpPr/>
          <p:nvPr/>
        </p:nvCxnSpPr>
        <p:spPr>
          <a:xfrm>
            <a:off x="2230655" y="1010605"/>
            <a:ext cx="637334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55" y="1594675"/>
            <a:ext cx="6716185" cy="4287705"/>
          </a:xfrm>
          <a:prstGeom prst="rect">
            <a:avLst/>
          </a:prstGeom>
        </p:spPr>
      </p:pic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6" name="矩形 53"/>
          <p:cNvSpPr>
            <a:spLocks noChangeArrowheads="1"/>
          </p:cNvSpPr>
          <p:nvPr/>
        </p:nvSpPr>
        <p:spPr bwMode="auto">
          <a:xfrm>
            <a:off x="-7607" y="1426133"/>
            <a:ext cx="2160588" cy="1384954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58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59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0" name="矩形 53"/>
          <p:cNvSpPr>
            <a:spLocks noChangeArrowheads="1"/>
          </p:cNvSpPr>
          <p:nvPr/>
        </p:nvSpPr>
        <p:spPr bwMode="auto">
          <a:xfrm>
            <a:off x="-4961" y="2813792"/>
            <a:ext cx="2159794" cy="135261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53"/>
          <p:cNvSpPr>
            <a:spLocks noChangeArrowheads="1"/>
          </p:cNvSpPr>
          <p:nvPr/>
        </p:nvSpPr>
        <p:spPr bwMode="auto">
          <a:xfrm>
            <a:off x="-4711" y="4169112"/>
            <a:ext cx="2160588" cy="1379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53"/>
          <p:cNvSpPr>
            <a:spLocks noChangeArrowheads="1"/>
          </p:cNvSpPr>
          <p:nvPr/>
        </p:nvSpPr>
        <p:spPr bwMode="auto">
          <a:xfrm>
            <a:off x="5840" y="5548297"/>
            <a:ext cx="2160588" cy="13043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等腰三角形 62"/>
          <p:cNvSpPr>
            <a:spLocks noChangeAspect="1"/>
          </p:cNvSpPr>
          <p:nvPr/>
        </p:nvSpPr>
        <p:spPr>
          <a:xfrm rot="16200000">
            <a:off x="1907809" y="2009989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1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 w="19050">
          <a:solidFill>
            <a:srgbClr val="FF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9886</TotalTime>
  <Words>1664</Words>
  <Application>Microsoft Office PowerPoint</Application>
  <PresentationFormat>全屏显示(4:3)</PresentationFormat>
  <Paragraphs>722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jjj</cp:lastModifiedBy>
  <cp:revision>552</cp:revision>
  <dcterms:created xsi:type="dcterms:W3CDTF">2014-12-14T07:13:29Z</dcterms:created>
  <dcterms:modified xsi:type="dcterms:W3CDTF">2018-05-11T01:48:21Z</dcterms:modified>
</cp:coreProperties>
</file>