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3902" r:id="rId2"/>
    <p:sldId id="3904" r:id="rId3"/>
    <p:sldId id="3853" r:id="rId4"/>
    <p:sldId id="3905" r:id="rId5"/>
    <p:sldId id="3920" r:id="rId6"/>
    <p:sldId id="3921" r:id="rId7"/>
    <p:sldId id="3912" r:id="rId8"/>
    <p:sldId id="3919" r:id="rId9"/>
    <p:sldId id="3924" r:id="rId10"/>
    <p:sldId id="3910" r:id="rId11"/>
    <p:sldId id="3911" r:id="rId12"/>
    <p:sldId id="3925" r:id="rId13"/>
    <p:sldId id="3917" r:id="rId14"/>
    <p:sldId id="3913" r:id="rId15"/>
    <p:sldId id="3882" r:id="rId16"/>
    <p:sldId id="3906" r:id="rId17"/>
    <p:sldId id="3914" r:id="rId18"/>
    <p:sldId id="3923" r:id="rId19"/>
    <p:sldId id="3903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0"/>
    <a:srgbClr val="57CE95"/>
    <a:srgbClr val="0B97F1"/>
    <a:srgbClr val="000000"/>
    <a:srgbClr val="341801"/>
    <a:srgbClr val="682F03"/>
    <a:srgbClr val="F08200"/>
    <a:srgbClr val="E91E21"/>
    <a:srgbClr val="010066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0" autoAdjust="0"/>
    <p:restoredTop sz="95317" autoAdjust="0"/>
  </p:normalViewPr>
  <p:slideViewPr>
    <p:cSldViewPr>
      <p:cViewPr varScale="1">
        <p:scale>
          <a:sx n="80" d="100"/>
          <a:sy n="80" d="100"/>
        </p:scale>
        <p:origin x="658" y="67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今天要分享的内容是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Embedding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，直译过来就是图向量，当然也有翻译为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embedding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，也就是网络向量。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名字起的有点大，万物皆向量。但是这么大的名字，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确实担当得起。作为今年的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KDD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非常高频和耀眼的主题，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篇中选论文中，有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是关于图的表征学习的。如今研究如火如荼的这种图的表征学习，不仅在学术界被炒得火热，也给工业届带来不少收益。关于应用，我将在后面讲。我们先来看它是如何一步一步发展过来的，以及技术实现原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59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上面分享的只是抛转引玉，实际上图的表征学习研究很火，但是基于图的序列化建模研究却才刚刚</a:t>
            </a:r>
            <a:r>
              <a:rPr lang="zh-CN" altLang="zh-CN" sz="13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  <a:r>
              <a:rPr lang="zh-CN" altLang="zh-CN" sz="13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，今天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就只分享这三个有代表性的转折节点，大家有兴趣可以再进行详细了解。</a:t>
            </a:r>
            <a:endParaRPr lang="zh-CN" altLang="zh-CN" sz="13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5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最后总结一句话，如果你的问题可以建模为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，那么你应该花百分之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的时间来构图，只要你的图足够准确，数据足够精确且丰富，那么你有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1w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种方法解决问题。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9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7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3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6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9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433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"/>
            <a:ext cx="12858750" cy="7229475"/>
          </a:xfrm>
          <a:prstGeom prst="rect">
            <a:avLst/>
          </a:prstGeom>
        </p:spPr>
      </p:pic>
      <p:sp>
        <p:nvSpPr>
          <p:cNvPr id="95" name="矩形 259"/>
          <p:cNvSpPr>
            <a:spLocks noChangeArrowheads="1"/>
          </p:cNvSpPr>
          <p:nvPr/>
        </p:nvSpPr>
        <p:spPr bwMode="auto">
          <a:xfrm>
            <a:off x="596727" y="1816125"/>
            <a:ext cx="6552728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万物皆向量</a:t>
            </a:r>
            <a:endParaRPr lang="en-US" altLang="zh-CN" sz="5400" cap="all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From w2v to </a:t>
            </a:r>
            <a:r>
              <a:rPr lang="en-US" altLang="zh-CN" cap="all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endParaRPr lang="en-US" altLang="zh-CN" cap="all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endParaRPr lang="en-US" altLang="zh-CN" cap="all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zh-CN" altLang="en-US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分享人：</a:t>
            </a:r>
            <a:r>
              <a:rPr lang="zh-CN" altLang="en-US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杨涛</a:t>
            </a:r>
          </a:p>
        </p:txBody>
      </p:sp>
    </p:spTree>
    <p:extLst>
      <p:ext uri="{BB962C8B-B14F-4D97-AF65-F5344CB8AC3E}">
        <p14:creationId xmlns:p14="http://schemas.microsoft.com/office/powerpoint/2010/main" val="4103200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DeepWalk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0783" y="1240061"/>
            <a:ext cx="914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思考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zh-CN" altLang="en-US" dirty="0" smtClean="0"/>
              <a:t>既然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可以通过共现关系进行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作为一个语料库，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，能不能通过共现关系做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89015" y="1888133"/>
            <a:ext cx="55479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39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sure</a:t>
            </a:r>
            <a:endParaRPr lang="zh-CN" altLang="en-US" sz="239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9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740743" y="663997"/>
            <a:ext cx="394915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Base GE</a:t>
            </a:r>
            <a:endParaRPr lang="zh-CN" altLang="en-US" sz="4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95" y="6208613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 walk: </a:t>
            </a:r>
            <a:r>
              <a:rPr lang="zh-CN" altLang="en-US" dirty="0" smtClean="0"/>
              <a:t>一种可回头的深度优先搜索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1352725"/>
            <a:ext cx="7200800" cy="4569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34" y="1368533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5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53" y="3025603"/>
            <a:ext cx="6192039" cy="162011"/>
            <a:chOff x="0" y="2341322"/>
            <a:chExt cx="4403469" cy="11521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845199" y="3421633"/>
            <a:ext cx="56166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Graph Embedding</a:t>
            </a:r>
            <a:endParaRPr lang="zh-CN" altLang="en-US" sz="48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739063" y="4280784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9063" y="4648865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6755" y="5016946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eg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876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6967" y="5704557"/>
            <a:ext cx="478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BFS: </a:t>
            </a:r>
            <a:r>
              <a:rPr lang="zh-CN" altLang="en-US" dirty="0" smtClean="0"/>
              <a:t>探究图的结构相似性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微观局部信息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DFS: </a:t>
            </a:r>
            <a:r>
              <a:rPr lang="zh-CN" altLang="en-US" dirty="0" smtClean="0"/>
              <a:t>探究图的内容相似性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宏观全局信息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51" y="1240061"/>
            <a:ext cx="855695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282427" y="303957"/>
            <a:ext cx="779752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zh-CN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2</a:t>
            </a:r>
            <a:r>
              <a:rPr lang="en-US" altLang="zh-CN" sz="4800" b="1" smtClean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r</a:t>
            </a:r>
            <a:r>
              <a:rPr lang="zh-CN" altLang="zh-CN" sz="4800" b="1" smtClean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d</a:t>
            </a:r>
            <a:r>
              <a:rPr lang="zh-CN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-apple-system"/>
              </a:rPr>
              <a:t>-order random walks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51" y="1274964"/>
            <a:ext cx="6687715" cy="15379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7" y="3045231"/>
            <a:ext cx="4536504" cy="11317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290" y="4176949"/>
            <a:ext cx="4925938" cy="23381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6727" y="1813093"/>
            <a:ext cx="21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1rd-order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727" y="325628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2rd-order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615" y="3024172"/>
            <a:ext cx="3849053" cy="21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More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http://ommwjlura.bkt.clouddn.com/QQ20170703-3@2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83" y="1283183"/>
            <a:ext cx="10025336" cy="46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53" y="3025603"/>
            <a:ext cx="6192039" cy="162011"/>
            <a:chOff x="0" y="2341322"/>
            <a:chExt cx="4403469" cy="11521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845199" y="3421633"/>
            <a:ext cx="554461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Application</a:t>
            </a:r>
            <a:endParaRPr lang="zh-CN" altLang="en-US" sz="48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739063" y="4280784"/>
            <a:ext cx="370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use this technology in industry?</a:t>
            </a:r>
          </a:p>
        </p:txBody>
      </p:sp>
    </p:spTree>
    <p:extLst>
      <p:ext uri="{BB962C8B-B14F-4D97-AF65-F5344CB8AC3E}">
        <p14:creationId xmlns:p14="http://schemas.microsoft.com/office/powerpoint/2010/main" val="4032417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1001432" y="1816125"/>
            <a:ext cx="708303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、搜索</a:t>
            </a:r>
            <a:endParaRPr lang="en-US" altLang="zh-CN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、推荐</a:t>
            </a:r>
            <a:endParaRPr lang="en-US" altLang="zh-CN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、广告</a:t>
            </a:r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Feed</a:t>
            </a:r>
            <a:r>
              <a:rPr lang="zh-CN" altLang="en-US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751" y="6208613"/>
            <a:ext cx="543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Lookalike  </a:t>
            </a:r>
            <a:r>
              <a:rPr lang="en-US" altLang="zh-CN" dirty="0" smtClean="0"/>
              <a:t>http</a:t>
            </a:r>
            <a:r>
              <a:rPr lang="en-US" altLang="zh-CN" dirty="0"/>
              <a:t>://www.sohu.com/a/124091440_355140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596727" y="375965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papers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5" y="275222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https://github.com/DylanIan/NRLPapers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46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"/>
            <a:ext cx="12858750" cy="7229475"/>
          </a:xfrm>
          <a:prstGeom prst="rect">
            <a:avLst/>
          </a:prstGeom>
        </p:spPr>
      </p:pic>
      <p:sp>
        <p:nvSpPr>
          <p:cNvPr id="95" name="矩形 259"/>
          <p:cNvSpPr>
            <a:spLocks noChangeArrowheads="1"/>
          </p:cNvSpPr>
          <p:nvPr/>
        </p:nvSpPr>
        <p:spPr bwMode="auto">
          <a:xfrm>
            <a:off x="1079559" y="2630552"/>
            <a:ext cx="671796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CN" altLang="en-US" sz="66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259"/>
          <p:cNvSpPr>
            <a:spLocks noChangeArrowheads="1"/>
          </p:cNvSpPr>
          <p:nvPr/>
        </p:nvSpPr>
        <p:spPr bwMode="auto">
          <a:xfrm>
            <a:off x="1316807" y="4120381"/>
            <a:ext cx="39816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cs typeface="Arial" panose="020B0604020202020204" pitchFamily="34" charset="0"/>
              </a:rPr>
              <a:t>Question &amp; Answer</a:t>
            </a:r>
            <a:endParaRPr lang="zh-CN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97" grpId="0"/>
      <p:bldP spid="9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60214" y="1879105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Theory 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ACADEMIC</a:t>
            </a:r>
            <a:endParaRPr lang="en-US" altLang="zh-CN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4"/>
            </p:custDataLst>
          </p:nvPr>
        </p:nvSpPr>
        <p:spPr>
          <a:xfrm>
            <a:off x="6663662" y="2621616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Word2vec</a:t>
            </a:r>
          </a:p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SUMMARY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5"/>
            </p:custDataLst>
          </p:nvPr>
        </p:nvSpPr>
        <p:spPr>
          <a:xfrm>
            <a:off x="6660214" y="3440134"/>
            <a:ext cx="3481880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DeepWalk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6"/>
            </p:custDataLst>
          </p:nvPr>
        </p:nvSpPr>
        <p:spPr>
          <a:xfrm>
            <a:off x="6660213" y="4194330"/>
            <a:ext cx="2721489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 Embedding</a:t>
            </a:r>
          </a:p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plan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Entry_1"/>
          <p:cNvSpPr/>
          <p:nvPr>
            <p:custDataLst>
              <p:tags r:id="rId7"/>
            </p:custDataLst>
          </p:nvPr>
        </p:nvSpPr>
        <p:spPr>
          <a:xfrm>
            <a:off x="6660214" y="4899056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Application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NDUSTRY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04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airplane"/>
      </p:transition>
    </mc:Choice>
    <mc:Fallback xmlns="">
      <p:transition xmlns:p14="http://schemas.microsoft.com/office/powerpoint/2010/main"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9" grpId="0"/>
      <p:bldP spid="13" grpId="0"/>
      <p:bldP spid="15" grpId="0"/>
      <p:bldP spid="1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982730" y="2108494"/>
            <a:ext cx="546165" cy="447084"/>
            <a:chOff x="4856163" y="3600451"/>
            <a:chExt cx="358775" cy="293688"/>
          </a:xfrm>
          <a:solidFill>
            <a:schemeClr val="bg1"/>
          </a:solidFill>
        </p:grpSpPr>
        <p:sp>
          <p:nvSpPr>
            <p:cNvPr id="18" name="Freeform 148"/>
            <p:cNvSpPr>
              <a:spLocks noEditPoints="1"/>
            </p:cNvSpPr>
            <p:nvPr/>
          </p:nvSpPr>
          <p:spPr bwMode="auto">
            <a:xfrm>
              <a:off x="5103813" y="3692526"/>
              <a:ext cx="68263" cy="90488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19" y="31"/>
                </a:cxn>
                <a:cxn ang="0">
                  <a:pos x="23" y="27"/>
                </a:cxn>
                <a:cxn ang="0">
                  <a:pos x="23" y="21"/>
                </a:cxn>
                <a:cxn ang="0">
                  <a:pos x="22" y="19"/>
                </a:cxn>
                <a:cxn ang="0">
                  <a:pos x="11" y="2"/>
                </a:cxn>
                <a:cxn ang="0">
                  <a:pos x="19" y="27"/>
                </a:cxn>
                <a:cxn ang="0">
                  <a:pos x="4" y="27"/>
                </a:cxn>
                <a:cxn ang="0">
                  <a:pos x="4" y="4"/>
                </a:cxn>
                <a:cxn ang="0">
                  <a:pos x="7" y="4"/>
                </a:cxn>
                <a:cxn ang="0">
                  <a:pos x="19" y="21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19" y="27"/>
                </a:cxn>
              </a:cxnLst>
              <a:rect l="0" t="0" r="r" b="b"/>
              <a:pathLst>
                <a:path w="23" h="31">
                  <a:moveTo>
                    <a:pt x="11" y="2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1" y="31"/>
                    <a:pt x="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29"/>
                    <a:pt x="23" y="2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2" y="19"/>
                  </a:cubicBezTo>
                  <a:lnTo>
                    <a:pt x="11" y="2"/>
                  </a:lnTo>
                  <a:close/>
                  <a:moveTo>
                    <a:pt x="19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27"/>
                  </a:lnTo>
                  <a:close/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4856163" y="3600451"/>
              <a:ext cx="358775" cy="293688"/>
            </a:xfrm>
            <a:custGeom>
              <a:avLst/>
              <a:gdLst/>
              <a:ahLst/>
              <a:cxnLst>
                <a:cxn ang="0">
                  <a:pos x="121" y="48"/>
                </a:cxn>
                <a:cxn ang="0">
                  <a:pos x="106" y="25"/>
                </a:cxn>
                <a:cxn ang="0">
                  <a:pos x="96" y="20"/>
                </a:cxn>
                <a:cxn ang="0">
                  <a:pos x="81" y="20"/>
                </a:cxn>
                <a:cxn ang="0">
                  <a:pos x="81" y="12"/>
                </a:cxn>
                <a:cxn ang="0">
                  <a:pos x="69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54"/>
                </a:cxn>
                <a:cxn ang="0">
                  <a:pos x="12" y="66"/>
                </a:cxn>
                <a:cxn ang="0">
                  <a:pos x="12" y="77"/>
                </a:cxn>
                <a:cxn ang="0">
                  <a:pos x="23" y="89"/>
                </a:cxn>
                <a:cxn ang="0">
                  <a:pos x="28" y="89"/>
                </a:cxn>
                <a:cxn ang="0">
                  <a:pos x="43" y="100"/>
                </a:cxn>
                <a:cxn ang="0">
                  <a:pos x="57" y="89"/>
                </a:cxn>
                <a:cxn ang="0">
                  <a:pos x="78" y="89"/>
                </a:cxn>
                <a:cxn ang="0">
                  <a:pos x="92" y="100"/>
                </a:cxn>
                <a:cxn ang="0">
                  <a:pos x="107" y="89"/>
                </a:cxn>
                <a:cxn ang="0">
                  <a:pos x="112" y="89"/>
                </a:cxn>
                <a:cxn ang="0">
                  <a:pos x="123" y="77"/>
                </a:cxn>
                <a:cxn ang="0">
                  <a:pos x="123" y="54"/>
                </a:cxn>
                <a:cxn ang="0">
                  <a:pos x="121" y="48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69" y="8"/>
                </a:cxn>
                <a:cxn ang="0">
                  <a:pos x="73" y="12"/>
                </a:cxn>
                <a:cxn ang="0">
                  <a:pos x="73" y="54"/>
                </a:cxn>
                <a:cxn ang="0">
                  <a:pos x="69" y="58"/>
                </a:cxn>
                <a:cxn ang="0">
                  <a:pos x="12" y="58"/>
                </a:cxn>
                <a:cxn ang="0">
                  <a:pos x="43" y="93"/>
                </a:cxn>
                <a:cxn ang="0">
                  <a:pos x="35" y="85"/>
                </a:cxn>
                <a:cxn ang="0">
                  <a:pos x="43" y="77"/>
                </a:cxn>
                <a:cxn ang="0">
                  <a:pos x="50" y="85"/>
                </a:cxn>
                <a:cxn ang="0">
                  <a:pos x="43" y="93"/>
                </a:cxn>
                <a:cxn ang="0">
                  <a:pos x="92" y="93"/>
                </a:cxn>
                <a:cxn ang="0">
                  <a:pos x="85" y="85"/>
                </a:cxn>
                <a:cxn ang="0">
                  <a:pos x="92" y="77"/>
                </a:cxn>
                <a:cxn ang="0">
                  <a:pos x="100" y="85"/>
                </a:cxn>
                <a:cxn ang="0">
                  <a:pos x="92" y="93"/>
                </a:cxn>
                <a:cxn ang="0">
                  <a:pos x="115" y="77"/>
                </a:cxn>
                <a:cxn ang="0">
                  <a:pos x="112" y="81"/>
                </a:cxn>
                <a:cxn ang="0">
                  <a:pos x="107" y="81"/>
                </a:cxn>
                <a:cxn ang="0">
                  <a:pos x="92" y="70"/>
                </a:cxn>
                <a:cxn ang="0">
                  <a:pos x="78" y="81"/>
                </a:cxn>
                <a:cxn ang="0">
                  <a:pos x="57" y="81"/>
                </a:cxn>
                <a:cxn ang="0">
                  <a:pos x="43" y="70"/>
                </a:cxn>
                <a:cxn ang="0">
                  <a:pos x="28" y="81"/>
                </a:cxn>
                <a:cxn ang="0">
                  <a:pos x="23" y="81"/>
                </a:cxn>
                <a:cxn ang="0">
                  <a:pos x="20" y="77"/>
                </a:cxn>
                <a:cxn ang="0">
                  <a:pos x="20" y="66"/>
                </a:cxn>
                <a:cxn ang="0">
                  <a:pos x="69" y="66"/>
                </a:cxn>
                <a:cxn ang="0">
                  <a:pos x="81" y="54"/>
                </a:cxn>
                <a:cxn ang="0">
                  <a:pos x="81" y="27"/>
                </a:cxn>
                <a:cxn ang="0">
                  <a:pos x="96" y="27"/>
                </a:cxn>
                <a:cxn ang="0">
                  <a:pos x="99" y="29"/>
                </a:cxn>
                <a:cxn ang="0">
                  <a:pos x="115" y="52"/>
                </a:cxn>
                <a:cxn ang="0">
                  <a:pos x="115" y="54"/>
                </a:cxn>
                <a:cxn ang="0">
                  <a:pos x="115" y="77"/>
                </a:cxn>
                <a:cxn ang="0">
                  <a:pos x="115" y="77"/>
                </a:cxn>
                <a:cxn ang="0">
                  <a:pos x="115" y="77"/>
                </a:cxn>
              </a:cxnLst>
              <a:rect l="0" t="0" r="r" b="b"/>
              <a:pathLst>
                <a:path w="123" h="100">
                  <a:moveTo>
                    <a:pt x="121" y="48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4" y="22"/>
                    <a:pt x="100" y="20"/>
                    <a:pt x="96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6"/>
                    <a:pt x="76" y="0"/>
                    <a:pt x="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6"/>
                    <a:pt x="12" y="66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84"/>
                    <a:pt x="17" y="89"/>
                    <a:pt x="23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0" y="95"/>
                    <a:pt x="35" y="100"/>
                    <a:pt x="43" y="100"/>
                  </a:cubicBezTo>
                  <a:cubicBezTo>
                    <a:pt x="50" y="100"/>
                    <a:pt x="56" y="95"/>
                    <a:pt x="5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95"/>
                    <a:pt x="85" y="100"/>
                    <a:pt x="92" y="100"/>
                  </a:cubicBezTo>
                  <a:cubicBezTo>
                    <a:pt x="100" y="100"/>
                    <a:pt x="106" y="95"/>
                    <a:pt x="107" y="89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8" y="89"/>
                    <a:pt x="123" y="84"/>
                    <a:pt x="123" y="77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2"/>
                    <a:pt x="122" y="50"/>
                    <a:pt x="121" y="48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8"/>
                    <a:pt x="73" y="10"/>
                    <a:pt x="73" y="12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56"/>
                    <a:pt x="72" y="58"/>
                    <a:pt x="69" y="58"/>
                  </a:cubicBezTo>
                  <a:lnTo>
                    <a:pt x="12" y="58"/>
                  </a:lnTo>
                  <a:close/>
                  <a:moveTo>
                    <a:pt x="43" y="93"/>
                  </a:moveTo>
                  <a:cubicBezTo>
                    <a:pt x="38" y="93"/>
                    <a:pt x="35" y="89"/>
                    <a:pt x="35" y="85"/>
                  </a:cubicBezTo>
                  <a:cubicBezTo>
                    <a:pt x="35" y="81"/>
                    <a:pt x="38" y="77"/>
                    <a:pt x="43" y="77"/>
                  </a:cubicBezTo>
                  <a:cubicBezTo>
                    <a:pt x="47" y="77"/>
                    <a:pt x="50" y="81"/>
                    <a:pt x="50" y="85"/>
                  </a:cubicBezTo>
                  <a:cubicBezTo>
                    <a:pt x="50" y="89"/>
                    <a:pt x="47" y="93"/>
                    <a:pt x="43" y="93"/>
                  </a:cubicBezTo>
                  <a:close/>
                  <a:moveTo>
                    <a:pt x="92" y="93"/>
                  </a:moveTo>
                  <a:cubicBezTo>
                    <a:pt x="88" y="93"/>
                    <a:pt x="85" y="89"/>
                    <a:pt x="85" y="85"/>
                  </a:cubicBezTo>
                  <a:cubicBezTo>
                    <a:pt x="85" y="81"/>
                    <a:pt x="88" y="77"/>
                    <a:pt x="92" y="77"/>
                  </a:cubicBezTo>
                  <a:cubicBezTo>
                    <a:pt x="97" y="77"/>
                    <a:pt x="100" y="81"/>
                    <a:pt x="100" y="85"/>
                  </a:cubicBezTo>
                  <a:cubicBezTo>
                    <a:pt x="100" y="89"/>
                    <a:pt x="97" y="93"/>
                    <a:pt x="92" y="93"/>
                  </a:cubicBezTo>
                  <a:close/>
                  <a:moveTo>
                    <a:pt x="115" y="77"/>
                  </a:moveTo>
                  <a:cubicBezTo>
                    <a:pt x="115" y="79"/>
                    <a:pt x="114" y="81"/>
                    <a:pt x="112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6" y="74"/>
                    <a:pt x="100" y="70"/>
                    <a:pt x="92" y="70"/>
                  </a:cubicBezTo>
                  <a:cubicBezTo>
                    <a:pt x="85" y="70"/>
                    <a:pt x="79" y="74"/>
                    <a:pt x="78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6" y="74"/>
                    <a:pt x="50" y="70"/>
                    <a:pt x="43" y="70"/>
                  </a:cubicBezTo>
                  <a:cubicBezTo>
                    <a:pt x="35" y="70"/>
                    <a:pt x="30" y="74"/>
                    <a:pt x="28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1" y="81"/>
                    <a:pt x="20" y="79"/>
                    <a:pt x="20" y="7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6" y="66"/>
                    <a:pt x="81" y="61"/>
                    <a:pt x="81" y="54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8" y="27"/>
                    <a:pt x="99" y="28"/>
                    <a:pt x="99" y="29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3"/>
                    <a:pt x="115" y="53"/>
                    <a:pt x="115" y="54"/>
                  </a:cubicBezTo>
                  <a:lnTo>
                    <a:pt x="115" y="77"/>
                  </a:lnTo>
                  <a:close/>
                  <a:moveTo>
                    <a:pt x="115" y="77"/>
                  </a:moveTo>
                  <a:cubicBezTo>
                    <a:pt x="115" y="77"/>
                    <a:pt x="115" y="77"/>
                    <a:pt x="115" y="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553617" y="361978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&amp;Why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>
            <a:off x="9981881" y="4364549"/>
            <a:ext cx="2400850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低维稠密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>
            <a:off x="1532831" y="3328293"/>
            <a:ext cx="240085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F(x)      Y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ooter Text"/>
          <p:cNvSpPr txBox="1"/>
          <p:nvPr/>
        </p:nvSpPr>
        <p:spPr>
          <a:xfrm>
            <a:off x="7437487" y="2152474"/>
            <a:ext cx="2400850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One-hot ?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ooter Text"/>
          <p:cNvSpPr txBox="1"/>
          <p:nvPr/>
        </p:nvSpPr>
        <p:spPr>
          <a:xfrm>
            <a:off x="10077197" y="5392323"/>
            <a:ext cx="2400850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相关性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833813" y="1873886"/>
            <a:ext cx="828870" cy="959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ooter Text"/>
          <p:cNvSpPr txBox="1"/>
          <p:nvPr/>
        </p:nvSpPr>
        <p:spPr>
          <a:xfrm>
            <a:off x="9779894" y="1637382"/>
            <a:ext cx="1362124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高维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>
            <a:off x="9769109" y="2595060"/>
            <a:ext cx="1362124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正交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Footer Text"/>
          <p:cNvSpPr txBox="1"/>
          <p:nvPr/>
        </p:nvSpPr>
        <p:spPr>
          <a:xfrm>
            <a:off x="7450571" y="4889921"/>
            <a:ext cx="2400850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embedding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8957110" y="4641247"/>
            <a:ext cx="828870" cy="959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35"/>
          <p:cNvGrpSpPr>
            <a:grpSpLocks/>
          </p:cNvGrpSpPr>
          <p:nvPr/>
        </p:nvGrpSpPr>
        <p:grpSpPr bwMode="auto">
          <a:xfrm>
            <a:off x="4491355" y="2833387"/>
            <a:ext cx="1382713" cy="1374775"/>
            <a:chOff x="0" y="0"/>
            <a:chExt cx="1751069" cy="1740658"/>
          </a:xfrm>
        </p:grpSpPr>
        <p:sp>
          <p:nvSpPr>
            <p:cNvPr id="29" name="椭圆 1"/>
            <p:cNvSpPr>
              <a:spLocks noChangeArrowheads="1"/>
            </p:cNvSpPr>
            <p:nvPr/>
          </p:nvSpPr>
          <p:spPr bwMode="auto">
            <a:xfrm>
              <a:off x="0" y="0"/>
              <a:ext cx="1751069" cy="1740658"/>
            </a:xfrm>
            <a:prstGeom prst="ellipse">
              <a:avLst/>
            </a:prstGeom>
            <a:solidFill>
              <a:srgbClr val="318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36" name="组合 3"/>
            <p:cNvGrpSpPr>
              <a:grpSpLocks/>
            </p:cNvGrpSpPr>
            <p:nvPr/>
          </p:nvGrpSpPr>
          <p:grpSpPr bwMode="auto">
            <a:xfrm>
              <a:off x="371600" y="392804"/>
              <a:ext cx="1011320" cy="1084132"/>
              <a:chOff x="0" y="0"/>
              <a:chExt cx="1720118" cy="1854990"/>
            </a:xfrm>
          </p:grpSpPr>
          <p:sp>
            <p:nvSpPr>
              <p:cNvPr id="37" name="Freeform 3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720118" cy="1278360"/>
              </a:xfrm>
              <a:custGeom>
                <a:avLst/>
                <a:gdLst>
                  <a:gd name="T0" fmla="*/ 2147483646 w 489"/>
                  <a:gd name="T1" fmla="*/ 2147483646 h 363"/>
                  <a:gd name="T2" fmla="*/ 0 w 489"/>
                  <a:gd name="T3" fmla="*/ 2147483646 h 363"/>
                  <a:gd name="T4" fmla="*/ 0 w 489"/>
                  <a:gd name="T5" fmla="*/ 2147483646 h 363"/>
                  <a:gd name="T6" fmla="*/ 0 w 489"/>
                  <a:gd name="T7" fmla="*/ 2147483646 h 363"/>
                  <a:gd name="T8" fmla="*/ 2147483646 w 489"/>
                  <a:gd name="T9" fmla="*/ 0 h 363"/>
                  <a:gd name="T10" fmla="*/ 2147483646 w 489"/>
                  <a:gd name="T11" fmla="*/ 0 h 363"/>
                  <a:gd name="T12" fmla="*/ 2147483646 w 489"/>
                  <a:gd name="T13" fmla="*/ 0 h 363"/>
                  <a:gd name="T14" fmla="*/ 2147483646 w 489"/>
                  <a:gd name="T15" fmla="*/ 2147483646 h 363"/>
                  <a:gd name="T16" fmla="*/ 2147483646 w 489"/>
                  <a:gd name="T17" fmla="*/ 2147483646 h 363"/>
                  <a:gd name="T18" fmla="*/ 2147483646 w 489"/>
                  <a:gd name="T19" fmla="*/ 2147483646 h 363"/>
                  <a:gd name="T20" fmla="*/ 2147483646 w 489"/>
                  <a:gd name="T21" fmla="*/ 2147483646 h 363"/>
                  <a:gd name="T22" fmla="*/ 2147483646 w 489"/>
                  <a:gd name="T23" fmla="*/ 2147483646 h 363"/>
                  <a:gd name="T24" fmla="*/ 2147483646 w 489"/>
                  <a:gd name="T25" fmla="*/ 2147483646 h 363"/>
                  <a:gd name="T26" fmla="*/ 2147483646 w 489"/>
                  <a:gd name="T27" fmla="*/ 2147483646 h 363"/>
                  <a:gd name="T28" fmla="*/ 2147483646 w 489"/>
                  <a:gd name="T29" fmla="*/ 2147483646 h 363"/>
                  <a:gd name="T30" fmla="*/ 2147483646 w 489"/>
                  <a:gd name="T31" fmla="*/ 2147483646 h 363"/>
                  <a:gd name="T32" fmla="*/ 2147483646 w 489"/>
                  <a:gd name="T33" fmla="*/ 2147483646 h 363"/>
                  <a:gd name="T34" fmla="*/ 2147483646 w 489"/>
                  <a:gd name="T35" fmla="*/ 2147483646 h 363"/>
                  <a:gd name="T36" fmla="*/ 2147483646 w 489"/>
                  <a:gd name="T37" fmla="*/ 2147483646 h 363"/>
                  <a:gd name="T38" fmla="*/ 2147483646 w 489"/>
                  <a:gd name="T39" fmla="*/ 2147483646 h 363"/>
                  <a:gd name="T40" fmla="*/ 2147483646 w 489"/>
                  <a:gd name="T41" fmla="*/ 2147483646 h 363"/>
                  <a:gd name="T42" fmla="*/ 2147483646 w 489"/>
                  <a:gd name="T43" fmla="*/ 2147483646 h 363"/>
                  <a:gd name="T44" fmla="*/ 2147483646 w 489"/>
                  <a:gd name="T45" fmla="*/ 2147483646 h 363"/>
                  <a:gd name="T46" fmla="*/ 2147483646 w 489"/>
                  <a:gd name="T47" fmla="*/ 2147483646 h 363"/>
                  <a:gd name="T48" fmla="*/ 2147483646 w 489"/>
                  <a:gd name="T49" fmla="*/ 2147483646 h 3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89"/>
                  <a:gd name="T76" fmla="*/ 0 h 363"/>
                  <a:gd name="T77" fmla="*/ 489 w 489"/>
                  <a:gd name="T78" fmla="*/ 363 h 3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9"/>
              <p:cNvSpPr>
                <a:spLocks noChangeArrowheads="1"/>
              </p:cNvSpPr>
              <p:nvPr/>
            </p:nvSpPr>
            <p:spPr bwMode="auto">
              <a:xfrm>
                <a:off x="463258" y="1305724"/>
                <a:ext cx="787736" cy="549266"/>
              </a:xfrm>
              <a:custGeom>
                <a:avLst/>
                <a:gdLst>
                  <a:gd name="T0" fmla="*/ 2147483646 w 224"/>
                  <a:gd name="T1" fmla="*/ 2147483646 h 156"/>
                  <a:gd name="T2" fmla="*/ 2147483646 w 224"/>
                  <a:gd name="T3" fmla="*/ 2147483646 h 156"/>
                  <a:gd name="T4" fmla="*/ 2147483646 w 224"/>
                  <a:gd name="T5" fmla="*/ 0 h 156"/>
                  <a:gd name="T6" fmla="*/ 2147483646 w 224"/>
                  <a:gd name="T7" fmla="*/ 2147483646 h 156"/>
                  <a:gd name="T8" fmla="*/ 2147483646 w 224"/>
                  <a:gd name="T9" fmla="*/ 2147483646 h 156"/>
                  <a:gd name="T10" fmla="*/ 2147483646 w 224"/>
                  <a:gd name="T11" fmla="*/ 2147483646 h 156"/>
                  <a:gd name="T12" fmla="*/ 2147483646 w 224"/>
                  <a:gd name="T13" fmla="*/ 2147483646 h 156"/>
                  <a:gd name="T14" fmla="*/ 2147483646 w 224"/>
                  <a:gd name="T15" fmla="*/ 2147483646 h 156"/>
                  <a:gd name="T16" fmla="*/ 2147483646 w 224"/>
                  <a:gd name="T17" fmla="*/ 2147483646 h 156"/>
                  <a:gd name="T18" fmla="*/ 2147483646 w 224"/>
                  <a:gd name="T19" fmla="*/ 2147483646 h 156"/>
                  <a:gd name="T20" fmla="*/ 2147483646 w 224"/>
                  <a:gd name="T21" fmla="*/ 2147483646 h 156"/>
                  <a:gd name="T22" fmla="*/ 2147483646 w 224"/>
                  <a:gd name="T23" fmla="*/ 2147483646 h 156"/>
                  <a:gd name="T24" fmla="*/ 2147483646 w 224"/>
                  <a:gd name="T25" fmla="*/ 2147483646 h 156"/>
                  <a:gd name="T26" fmla="*/ 2147483646 w 224"/>
                  <a:gd name="T27" fmla="*/ 2147483646 h 156"/>
                  <a:gd name="T28" fmla="*/ 2147483646 w 224"/>
                  <a:gd name="T29" fmla="*/ 2147483646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4"/>
                  <a:gd name="T46" fmla="*/ 0 h 156"/>
                  <a:gd name="T47" fmla="*/ 224 w 224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40"/>
              <p:cNvSpPr>
                <a:spLocks noChangeArrowheads="1"/>
              </p:cNvSpPr>
              <p:nvPr/>
            </p:nvSpPr>
            <p:spPr bwMode="auto">
              <a:xfrm>
                <a:off x="263882" y="334250"/>
                <a:ext cx="1192355" cy="619633"/>
              </a:xfrm>
              <a:custGeom>
                <a:avLst/>
                <a:gdLst>
                  <a:gd name="T0" fmla="*/ 2147483646 w 339"/>
                  <a:gd name="T1" fmla="*/ 2147483646 h 176"/>
                  <a:gd name="T2" fmla="*/ 2147483646 w 339"/>
                  <a:gd name="T3" fmla="*/ 2147483646 h 176"/>
                  <a:gd name="T4" fmla="*/ 2147483646 w 339"/>
                  <a:gd name="T5" fmla="*/ 2147483646 h 176"/>
                  <a:gd name="T6" fmla="*/ 2147483646 w 339"/>
                  <a:gd name="T7" fmla="*/ 2147483646 h 176"/>
                  <a:gd name="T8" fmla="*/ 2147483646 w 339"/>
                  <a:gd name="T9" fmla="*/ 2147483646 h 176"/>
                  <a:gd name="T10" fmla="*/ 2147483646 w 339"/>
                  <a:gd name="T11" fmla="*/ 2147483646 h 176"/>
                  <a:gd name="T12" fmla="*/ 2147483646 w 339"/>
                  <a:gd name="T13" fmla="*/ 2147483646 h 176"/>
                  <a:gd name="T14" fmla="*/ 2147483646 w 339"/>
                  <a:gd name="T15" fmla="*/ 2147483646 h 176"/>
                  <a:gd name="T16" fmla="*/ 2147483646 w 339"/>
                  <a:gd name="T17" fmla="*/ 2147483646 h 176"/>
                  <a:gd name="T18" fmla="*/ 2147483646 w 339"/>
                  <a:gd name="T19" fmla="*/ 2147483646 h 176"/>
                  <a:gd name="T20" fmla="*/ 2147483646 w 339"/>
                  <a:gd name="T21" fmla="*/ 2147483646 h 176"/>
                  <a:gd name="T22" fmla="*/ 2147483646 w 339"/>
                  <a:gd name="T23" fmla="*/ 2147483646 h 176"/>
                  <a:gd name="T24" fmla="*/ 2147483646 w 339"/>
                  <a:gd name="T25" fmla="*/ 2147483646 h 176"/>
                  <a:gd name="T26" fmla="*/ 2147483646 w 339"/>
                  <a:gd name="T27" fmla="*/ 2147483646 h 176"/>
                  <a:gd name="T28" fmla="*/ 2147483646 w 339"/>
                  <a:gd name="T29" fmla="*/ 2147483646 h 176"/>
                  <a:gd name="T30" fmla="*/ 2147483646 w 339"/>
                  <a:gd name="T31" fmla="*/ 2147483646 h 176"/>
                  <a:gd name="T32" fmla="*/ 2147483646 w 339"/>
                  <a:gd name="T33" fmla="*/ 2147483646 h 176"/>
                  <a:gd name="T34" fmla="*/ 2147483646 w 339"/>
                  <a:gd name="T35" fmla="*/ 2147483646 h 176"/>
                  <a:gd name="T36" fmla="*/ 2147483646 w 339"/>
                  <a:gd name="T37" fmla="*/ 2147483646 h 176"/>
                  <a:gd name="T38" fmla="*/ 2147483646 w 339"/>
                  <a:gd name="T39" fmla="*/ 2147483646 h 176"/>
                  <a:gd name="T40" fmla="*/ 2147483646 w 339"/>
                  <a:gd name="T41" fmla="*/ 2147483646 h 176"/>
                  <a:gd name="T42" fmla="*/ 2147483646 w 339"/>
                  <a:gd name="T43" fmla="*/ 2147483646 h 176"/>
                  <a:gd name="T44" fmla="*/ 2147483646 w 339"/>
                  <a:gd name="T45" fmla="*/ 2147483646 h 176"/>
                  <a:gd name="T46" fmla="*/ 2147483646 w 339"/>
                  <a:gd name="T47" fmla="*/ 2147483646 h 176"/>
                  <a:gd name="T48" fmla="*/ 2147483646 w 339"/>
                  <a:gd name="T49" fmla="*/ 2147483646 h 176"/>
                  <a:gd name="T50" fmla="*/ 2147483646 w 339"/>
                  <a:gd name="T51" fmla="*/ 2147483646 h 176"/>
                  <a:gd name="T52" fmla="*/ 2147483646 w 339"/>
                  <a:gd name="T53" fmla="*/ 2147483646 h 176"/>
                  <a:gd name="T54" fmla="*/ 2147483646 w 339"/>
                  <a:gd name="T55" fmla="*/ 2147483646 h 176"/>
                  <a:gd name="T56" fmla="*/ 2147483646 w 339"/>
                  <a:gd name="T57" fmla="*/ 2147483646 h 176"/>
                  <a:gd name="T58" fmla="*/ 2147483646 w 339"/>
                  <a:gd name="T59" fmla="*/ 2147483646 h 176"/>
                  <a:gd name="T60" fmla="*/ 2147483646 w 339"/>
                  <a:gd name="T61" fmla="*/ 2147483646 h 176"/>
                  <a:gd name="T62" fmla="*/ 2147483646 w 339"/>
                  <a:gd name="T63" fmla="*/ 2147483646 h 176"/>
                  <a:gd name="T64" fmla="*/ 2147483646 w 339"/>
                  <a:gd name="T65" fmla="*/ 2147483646 h 176"/>
                  <a:gd name="T66" fmla="*/ 2147483646 w 339"/>
                  <a:gd name="T67" fmla="*/ 2147483646 h 176"/>
                  <a:gd name="T68" fmla="*/ 2147483646 w 339"/>
                  <a:gd name="T69" fmla="*/ 2147483646 h 176"/>
                  <a:gd name="T70" fmla="*/ 2147483646 w 339"/>
                  <a:gd name="T71" fmla="*/ 2147483646 h 176"/>
                  <a:gd name="T72" fmla="*/ 2147483646 w 339"/>
                  <a:gd name="T73" fmla="*/ 2147483646 h 176"/>
                  <a:gd name="T74" fmla="*/ 2147483646 w 339"/>
                  <a:gd name="T75" fmla="*/ 2147483646 h 176"/>
                  <a:gd name="T76" fmla="*/ 2147483646 w 339"/>
                  <a:gd name="T77" fmla="*/ 2147483646 h 176"/>
                  <a:gd name="T78" fmla="*/ 2147483646 w 339"/>
                  <a:gd name="T79" fmla="*/ 2147483646 h 176"/>
                  <a:gd name="T80" fmla="*/ 2147483646 w 339"/>
                  <a:gd name="T81" fmla="*/ 2147483646 h 176"/>
                  <a:gd name="T82" fmla="*/ 2147483646 w 339"/>
                  <a:gd name="T83" fmla="*/ 2147483646 h 176"/>
                  <a:gd name="T84" fmla="*/ 2147483646 w 339"/>
                  <a:gd name="T85" fmla="*/ 2147483646 h 176"/>
                  <a:gd name="T86" fmla="*/ 2147483646 w 339"/>
                  <a:gd name="T87" fmla="*/ 2147483646 h 176"/>
                  <a:gd name="T88" fmla="*/ 2147483646 w 339"/>
                  <a:gd name="T89" fmla="*/ 2147483646 h 176"/>
                  <a:gd name="T90" fmla="*/ 2147483646 w 339"/>
                  <a:gd name="T91" fmla="*/ 2147483646 h 176"/>
                  <a:gd name="T92" fmla="*/ 2147483646 w 339"/>
                  <a:gd name="T93" fmla="*/ 2147483646 h 176"/>
                  <a:gd name="T94" fmla="*/ 2147483646 w 339"/>
                  <a:gd name="T95" fmla="*/ 2147483646 h 176"/>
                  <a:gd name="T96" fmla="*/ 2147483646 w 339"/>
                  <a:gd name="T97" fmla="*/ 2147483646 h 1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39"/>
                  <a:gd name="T148" fmla="*/ 0 h 176"/>
                  <a:gd name="T149" fmla="*/ 339 w 339"/>
                  <a:gd name="T150" fmla="*/ 176 h 1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" name="右箭头 20"/>
          <p:cNvSpPr/>
          <p:nvPr/>
        </p:nvSpPr>
        <p:spPr>
          <a:xfrm>
            <a:off x="2108895" y="3504410"/>
            <a:ext cx="360040" cy="90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23" grpId="0"/>
      <p:bldP spid="24" grpId="0"/>
      <p:bldP spid="2" grpId="0" animBg="1"/>
      <p:bldP spid="32" grpId="0"/>
      <p:bldP spid="33" grpId="0"/>
      <p:bldP spid="34" grpId="0"/>
      <p:bldP spid="3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53" y="3025603"/>
            <a:ext cx="6192039" cy="162011"/>
            <a:chOff x="0" y="2341322"/>
            <a:chExt cx="4403469" cy="11521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845199" y="3421633"/>
            <a:ext cx="43924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W2C</a:t>
            </a:r>
            <a:r>
              <a:rPr lang="zh-CN" altLang="en-US" sz="4800" b="1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sz="48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739063" y="4280784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9063" y="4648865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6755" y="5016946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eg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699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55311"/>
            <a:ext cx="12858749" cy="11170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64679" y="119294"/>
            <a:ext cx="2397655" cy="76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18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word2vec</a:t>
            </a:r>
            <a:endParaRPr lang="zh-HK" altLang="en-US" sz="4218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71633"/>
              </p:ext>
            </p:extLst>
          </p:nvPr>
        </p:nvGraphicFramePr>
        <p:xfrm>
          <a:off x="1898456" y="1619435"/>
          <a:ext cx="9006003" cy="47380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2006">
                  <a:extLst>
                    <a:ext uri="{9D8B030D-6E8A-4147-A177-3AD203B41FA5}">
                      <a16:colId xmlns="" xmlns:a16="http://schemas.microsoft.com/office/drawing/2014/main" val="3355938064"/>
                    </a:ext>
                  </a:extLst>
                </a:gridCol>
                <a:gridCol w="3656842">
                  <a:extLst>
                    <a:ext uri="{9D8B030D-6E8A-4147-A177-3AD203B41FA5}">
                      <a16:colId xmlns="" xmlns:a16="http://schemas.microsoft.com/office/drawing/2014/main" val="1434559958"/>
                    </a:ext>
                  </a:extLst>
                </a:gridCol>
                <a:gridCol w="3867155">
                  <a:extLst>
                    <a:ext uri="{9D8B030D-6E8A-4147-A177-3AD203B41FA5}">
                      <a16:colId xmlns="" xmlns:a16="http://schemas.microsoft.com/office/drawing/2014/main" val="4274977535"/>
                    </a:ext>
                  </a:extLst>
                </a:gridCol>
              </a:tblGrid>
              <a:tr h="593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accent1"/>
                          </a:solidFill>
                        </a:rPr>
                        <a:t>对比项</a:t>
                      </a:r>
                      <a:endParaRPr lang="zh-CN" altLang="en-US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96435" marR="96435" marT="48218" marB="4821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>
                          <a:solidFill>
                            <a:schemeClr val="accent1"/>
                          </a:solidFill>
                        </a:rPr>
                        <a:t>CBOW</a:t>
                      </a:r>
                      <a:endParaRPr lang="zh-CN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96435" marR="96435" marT="48218" marB="4821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>
                          <a:solidFill>
                            <a:schemeClr val="accent1"/>
                          </a:solidFill>
                        </a:rPr>
                        <a:t>Skip-Gram</a:t>
                      </a:r>
                      <a:endParaRPr lang="zh-CN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96435" marR="96435" marT="48218" marB="4821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6879493"/>
                  </a:ext>
                </a:extLst>
              </a:tr>
              <a:tr h="816643">
                <a:tc>
                  <a:txBody>
                    <a:bodyPr/>
                    <a:lstStyle/>
                    <a:p>
                      <a:r>
                        <a:rPr lang="zh-CN" altLang="en-US" sz="2100" dirty="0" smtClean="0"/>
                        <a:t>训练样本</a:t>
                      </a:r>
                      <a:endParaRPr lang="zh-CN" altLang="en-US" sz="2100" dirty="0"/>
                    </a:p>
                  </a:txBody>
                  <a:tcPr marL="96435" marR="96435" marT="48218" marB="48218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已知上下文，预测下一词</a:t>
                      </a:r>
                      <a:endParaRPr lang="en-US" altLang="zh-CN" sz="1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context(w), w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6435" marR="96435" marT="48218" marB="4821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已知当前词，预测上下文</a:t>
                      </a:r>
                      <a:endParaRPr lang="en-US" altLang="zh-CN" sz="1900" dirty="0" smtClean="0"/>
                    </a:p>
                    <a:p>
                      <a:pPr algn="ctr"/>
                      <a:r>
                        <a:rPr lang="zh-CN" altLang="en-US" sz="1900" dirty="0" smtClean="0"/>
                        <a:t>（</a:t>
                      </a:r>
                      <a:r>
                        <a:rPr lang="en-US" altLang="zh-CN" sz="1900" dirty="0" smtClean="0"/>
                        <a:t>context(w), w</a:t>
                      </a:r>
                      <a:r>
                        <a:rPr lang="zh-CN" altLang="en-US" sz="1900" dirty="0" smtClean="0"/>
                        <a:t>）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0015125"/>
                  </a:ext>
                </a:extLst>
              </a:tr>
              <a:tr h="706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输入层</a:t>
                      </a:r>
                      <a:endParaRPr lang="zh-CN" alt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词语</a:t>
                      </a:r>
                      <a:r>
                        <a:rPr lang="en-US" altLang="zh-CN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前后各</a:t>
                      </a:r>
                      <a:r>
                        <a:rPr lang="en-US" altLang="zh-CN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个词对应的词向量</a:t>
                      </a:r>
                      <a:endParaRPr lang="zh-CN" alt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当前词对应的词向量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extLst>
                  <a:ext uri="{0D108BD9-81ED-4DB2-BD59-A6C34878D82A}">
                    <a16:rowId xmlns="" xmlns:a16="http://schemas.microsoft.com/office/drawing/2014/main" val="1709225563"/>
                  </a:ext>
                </a:extLst>
              </a:tr>
              <a:tr h="803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 smtClean="0"/>
                        <a:t>隐藏层</a:t>
                      </a:r>
                      <a:endParaRPr lang="zh-CN" altLang="en-US" sz="2100" dirty="0"/>
                    </a:p>
                  </a:txBody>
                  <a:tcPr marL="96435" marR="96435" marT="48218" marB="4821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输入层的</a:t>
                      </a:r>
                      <a:r>
                        <a:rPr lang="en-US" altLang="zh-CN" sz="1900" dirty="0" smtClean="0"/>
                        <a:t>2c</a:t>
                      </a:r>
                      <a:r>
                        <a:rPr lang="zh-CN" altLang="en-US" sz="1900" dirty="0" smtClean="0"/>
                        <a:t>个词向量的累加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当前词的对应的词向量</a:t>
                      </a:r>
                      <a:endParaRPr lang="en-US" altLang="zh-CN" sz="1900" dirty="0" smtClean="0"/>
                    </a:p>
                    <a:p>
                      <a:pPr algn="ctr"/>
                      <a:r>
                        <a:rPr lang="zh-CN" altLang="en-US" sz="1900" dirty="0" smtClean="0"/>
                        <a:t>（恒等投影）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9872401"/>
                  </a:ext>
                </a:extLst>
              </a:tr>
              <a:tr h="1818247">
                <a:tc>
                  <a:txBody>
                    <a:bodyPr/>
                    <a:lstStyle/>
                    <a:p>
                      <a:pPr algn="ctr"/>
                      <a:endParaRPr lang="en-US" altLang="zh-CN" sz="2100" dirty="0" smtClean="0"/>
                    </a:p>
                    <a:p>
                      <a:pPr algn="ctr"/>
                      <a:endParaRPr lang="en-US" altLang="zh-CN" sz="2100" dirty="0" smtClean="0"/>
                    </a:p>
                    <a:p>
                      <a:pPr algn="ctr"/>
                      <a:r>
                        <a:rPr lang="zh-CN" altLang="en-US" sz="2100" dirty="0" smtClean="0"/>
                        <a:t>输出层</a:t>
                      </a:r>
                      <a:endParaRPr lang="zh-CN" altLang="en-US" sz="2100" dirty="0"/>
                    </a:p>
                  </a:txBody>
                  <a:tcPr marL="96435" marR="96435" marT="48218" marB="48218"/>
                </a:tc>
                <a:tc gridSpan="2">
                  <a:txBody>
                    <a:bodyPr/>
                    <a:lstStyle/>
                    <a:p>
                      <a:r>
                        <a:rPr lang="zh-CN" altLang="en-US" sz="1900" dirty="0" smtClean="0"/>
                        <a:t>        以词语在语料库中的词频作为权值构造的一棵二叉树。叶子节点对应词汇表中的所有词语。假设叶子节点为</a:t>
                      </a:r>
                      <a:r>
                        <a:rPr lang="en-US" altLang="zh-CN" sz="1900" dirty="0" smtClean="0"/>
                        <a:t>N</a:t>
                      </a:r>
                      <a:r>
                        <a:rPr lang="zh-CN" altLang="en-US" sz="1900" dirty="0" smtClean="0"/>
                        <a:t>个，则非叶子节点为</a:t>
                      </a:r>
                      <a:r>
                        <a:rPr lang="en-US" altLang="zh-CN" sz="1900" dirty="0" smtClean="0"/>
                        <a:t>N-1</a:t>
                      </a:r>
                      <a:r>
                        <a:rPr lang="zh-CN" altLang="en-US" sz="1900" dirty="0" smtClean="0"/>
                        <a:t>个。叶子节点和非叶子节点均对应一个向量，其中叶子节点对应的向量是词向量，而非叶子节点对应的向量是辅助向量。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174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1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236687" y="23194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1"/>
            <a:r>
              <a:rPr lang="en-US" altLang="zh-CN" sz="4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e.g.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58913"/>
              </p:ext>
            </p:extLst>
          </p:nvPr>
        </p:nvGraphicFramePr>
        <p:xfrm>
          <a:off x="1892871" y="1600101"/>
          <a:ext cx="857250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643"/>
                <a:gridCol w="1224643"/>
                <a:gridCol w="1224643"/>
                <a:gridCol w="1224643"/>
                <a:gridCol w="1224643"/>
                <a:gridCol w="1224643"/>
                <a:gridCol w="1224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词汇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词频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4007" y="12112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007" y="28242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HUFFMAN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49148" y="2885930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H="1">
            <a:off x="3742354" y="3131781"/>
            <a:ext cx="447323" cy="46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5"/>
          </p:cNvCxnSpPr>
          <p:nvPr/>
        </p:nvCxnSpPr>
        <p:spPr>
          <a:xfrm>
            <a:off x="4385366" y="3131781"/>
            <a:ext cx="345489" cy="49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553712" y="3559142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72340" y="3591050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056284" y="4315542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61708" y="5083638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246188" y="3831363"/>
            <a:ext cx="402619" cy="49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</p:cNvCxnSpPr>
          <p:nvPr/>
        </p:nvCxnSpPr>
        <p:spPr>
          <a:xfrm flipH="1">
            <a:off x="2697926" y="4561393"/>
            <a:ext cx="398887" cy="52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933444" y="5776565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787180" y="4315116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32441" y="4315116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061223" y="4336166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38932" y="5041457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820066" y="5818746"/>
            <a:ext cx="276747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C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44" idx="0"/>
          </p:cNvCxnSpPr>
          <p:nvPr/>
        </p:nvCxnSpPr>
        <p:spPr>
          <a:xfrm flipH="1">
            <a:off x="4370815" y="3836901"/>
            <a:ext cx="242054" cy="4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5"/>
            <a:endCxn id="45" idx="0"/>
          </p:cNvCxnSpPr>
          <p:nvPr/>
        </p:nvCxnSpPr>
        <p:spPr>
          <a:xfrm>
            <a:off x="4808558" y="3836901"/>
            <a:ext cx="391039" cy="49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" idx="5"/>
            <a:endCxn id="43" idx="0"/>
          </p:cNvCxnSpPr>
          <p:nvPr/>
        </p:nvCxnSpPr>
        <p:spPr>
          <a:xfrm>
            <a:off x="3789930" y="3804993"/>
            <a:ext cx="135624" cy="51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5"/>
            <a:endCxn id="46" idx="0"/>
          </p:cNvCxnSpPr>
          <p:nvPr/>
        </p:nvCxnSpPr>
        <p:spPr>
          <a:xfrm>
            <a:off x="3292502" y="4561393"/>
            <a:ext cx="284804" cy="48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42" idx="7"/>
          </p:cNvCxnSpPr>
          <p:nvPr/>
        </p:nvCxnSpPr>
        <p:spPr>
          <a:xfrm flipH="1">
            <a:off x="2169662" y="5329489"/>
            <a:ext cx="332575" cy="4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5" idx="5"/>
            <a:endCxn id="47" idx="1"/>
          </p:cNvCxnSpPr>
          <p:nvPr/>
        </p:nvCxnSpPr>
        <p:spPr>
          <a:xfrm>
            <a:off x="2697926" y="5329489"/>
            <a:ext cx="162669" cy="53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文本框 1038"/>
          <p:cNvSpPr txBox="1"/>
          <p:nvPr/>
        </p:nvSpPr>
        <p:spPr>
          <a:xfrm>
            <a:off x="6285359" y="3131781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假设语料中有</a:t>
            </a:r>
            <a:r>
              <a:rPr lang="en-US" altLang="zh-CN" dirty="0" smtClean="0"/>
              <a:t>BDACE</a:t>
            </a:r>
            <a:r>
              <a:rPr lang="zh-CN" altLang="en-US" dirty="0" smtClean="0"/>
              <a:t>这一序列，</a:t>
            </a:r>
            <a:endParaRPr lang="en-US" altLang="zh-CN" dirty="0" smtClean="0"/>
          </a:p>
          <a:p>
            <a:r>
              <a:rPr lang="zh-CN" altLang="en-US" dirty="0" smtClean="0"/>
              <a:t>上下文是</a:t>
            </a:r>
            <a:r>
              <a:rPr lang="en-US" altLang="zh-CN" dirty="0" smtClean="0"/>
              <a:t>BDCE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优化目标是在</a:t>
            </a:r>
            <a:r>
              <a:rPr lang="en-US" altLang="zh-CN" dirty="0" smtClean="0"/>
              <a:t>BDCE</a:t>
            </a:r>
            <a:r>
              <a:rPr lang="zh-CN" altLang="en-US" dirty="0" smtClean="0"/>
              <a:t>这一语境下，使得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出现的概率最大。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44" name="图片 10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27" y="4679334"/>
            <a:ext cx="1365527" cy="1283428"/>
          </a:xfrm>
          <a:prstGeom prst="rect">
            <a:avLst/>
          </a:prstGeom>
        </p:spPr>
      </p:pic>
      <p:sp>
        <p:nvSpPr>
          <p:cNvPr id="1045" name="文本框 1044"/>
          <p:cNvSpPr txBox="1"/>
          <p:nvPr/>
        </p:nvSpPr>
        <p:spPr>
          <a:xfrm>
            <a:off x="7841311" y="51363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如何建模？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956767" y="59198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Hierarchical </a:t>
            </a:r>
            <a:r>
              <a:rPr lang="en-US" altLang="zh-CN" sz="32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Softmax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75" y="1744117"/>
            <a:ext cx="1983507" cy="1748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1063" y="2104157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、初始化词汇表中所有词语的词向量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BCDE</a:t>
            </a:r>
            <a:r>
              <a:rPr lang="zh-CN" altLang="en-US" dirty="0" smtClean="0"/>
              <a:t>的词向量累加，作为根节点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 err="1"/>
              <a:t>huffman</a:t>
            </a:r>
            <a:r>
              <a:rPr lang="zh-CN" altLang="en-US" dirty="0"/>
              <a:t>树中每个非叶子节点作为一个</a:t>
            </a:r>
            <a:r>
              <a:rPr lang="en-US" altLang="zh-CN" dirty="0"/>
              <a:t>logistic</a:t>
            </a:r>
            <a:r>
              <a:rPr lang="zh-CN" altLang="en-US" dirty="0"/>
              <a:t>二分类，向左编码为，向右编码为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、我们</a:t>
            </a:r>
            <a:r>
              <a:rPr lang="zh-CN" altLang="en-US" dirty="0" smtClean="0"/>
              <a:t>的优化目标就是使得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A|context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最大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37087" y="3976365"/>
                <a:ext cx="4464496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contetx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87" y="3976365"/>
                <a:ext cx="4464496" cy="506870"/>
              </a:xfrm>
              <a:prstGeom prst="rect">
                <a:avLst/>
              </a:prstGeom>
              <a:blipFill rotWithShape="0"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532831" y="4848248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对于所有训练样本，我们期望最大</a:t>
            </a:r>
            <a:r>
              <a:rPr lang="zh-CN" altLang="en-US" dirty="0"/>
              <a:t>化</a:t>
            </a:r>
            <a:r>
              <a:rPr lang="zh-CN" altLang="en-US" dirty="0" smtClean="0"/>
              <a:t>所有样本的似然函数乘积，使用梯度上升法即可。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39" y="5704557"/>
            <a:ext cx="1365527" cy="12834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61623" y="62039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为什么采用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树建模？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3540" y="327183"/>
            <a:ext cx="2397655" cy="76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18" b="1" dirty="0" smtClean="0">
                <a:solidFill>
                  <a:schemeClr val="accent1"/>
                </a:solidFill>
              </a:rPr>
              <a:t>summary</a:t>
            </a:r>
            <a:endParaRPr lang="zh-HK" altLang="en-US" sz="4218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4839" y="1424121"/>
            <a:ext cx="8260319" cy="8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1" b="1" dirty="0"/>
              <a:t>process </a:t>
            </a:r>
            <a:r>
              <a:rPr lang="zh-CN" altLang="en-US" sz="2531" b="1" dirty="0" smtClean="0"/>
              <a:t>：</a:t>
            </a:r>
            <a:endParaRPr lang="en-US" altLang="zh-CN" sz="2531" b="1" dirty="0" smtClean="0"/>
          </a:p>
          <a:p>
            <a:endParaRPr lang="en-US" altLang="zh-CN" sz="2531" b="1" dirty="0"/>
          </a:p>
        </p:txBody>
      </p:sp>
      <p:grpSp>
        <p:nvGrpSpPr>
          <p:cNvPr id="8" name="Group 16"/>
          <p:cNvGrpSpPr/>
          <p:nvPr/>
        </p:nvGrpSpPr>
        <p:grpSpPr>
          <a:xfrm>
            <a:off x="79189" y="113472"/>
            <a:ext cx="6192039" cy="162011"/>
            <a:chOff x="0" y="2341322"/>
            <a:chExt cx="4403469" cy="115214"/>
          </a:xfrm>
          <a:solidFill>
            <a:schemeClr val="accent1"/>
          </a:solidFill>
        </p:grpSpPr>
        <p:sp>
          <p:nvSpPr>
            <p:cNvPr id="9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57741" y="1957475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第一次遍历语料（准备阶段）：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、扫描训练语料库中的词语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、生成词汇表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、按照词频排序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、生成</a:t>
            </a:r>
            <a:r>
              <a:rPr lang="en-US" altLang="zh-CN" dirty="0" err="1" smtClean="0"/>
              <a:t>huffman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、随机初始化输入层到隐藏层的权重（词向量）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第二次遍历语料（训练阶段）：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、多线程分工、并行遍历语料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、每个线程中遍历每个词</a:t>
            </a:r>
            <a:endParaRPr lang="en-US" altLang="zh-CN" dirty="0" smtClean="0"/>
          </a:p>
          <a:p>
            <a:r>
              <a:rPr lang="en-US" altLang="zh-CN" dirty="0" smtClean="0"/>
              <a:t>	1) </a:t>
            </a:r>
            <a:r>
              <a:rPr lang="zh-CN" altLang="en-US" dirty="0" smtClean="0"/>
              <a:t>对于当前目标词和上下文语境词，计算梯度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、累计误差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、更新权重</a:t>
            </a:r>
            <a:endParaRPr lang="en-US" altLang="zh-CN" dirty="0" smtClean="0"/>
          </a:p>
          <a:p>
            <a:r>
              <a:rPr lang="en-US" altLang="zh-CN" dirty="0" smtClean="0"/>
              <a:t>	2) </a:t>
            </a:r>
            <a:r>
              <a:rPr lang="zh-CN" altLang="en-US" dirty="0" smtClean="0"/>
              <a:t>调整学习率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2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53" y="3025603"/>
            <a:ext cx="6192039" cy="162011"/>
            <a:chOff x="0" y="2341322"/>
            <a:chExt cx="4403469" cy="11521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672">
                <a:defRPr/>
              </a:pPr>
              <a:endParaRPr lang="en-US" sz="266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845199" y="3421633"/>
            <a:ext cx="43924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DeepWalk</a:t>
            </a:r>
            <a:endParaRPr lang="zh-CN" altLang="en-US" sz="4800" b="1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739063" y="4280784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9063" y="4648865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6755" y="5016946"/>
            <a:ext cx="24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eg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352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xmlns:p14="http://schemas.microsoft.com/office/powerpoint/2010/main"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PRESENTATION_TITLE" val="bt1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490"/>
      </a:accent1>
      <a:accent2>
        <a:srgbClr val="BFBFBF"/>
      </a:accent2>
      <a:accent3>
        <a:srgbClr val="005490"/>
      </a:accent3>
      <a:accent4>
        <a:srgbClr val="BFBFBF"/>
      </a:accent4>
      <a:accent5>
        <a:srgbClr val="005490"/>
      </a:accent5>
      <a:accent6>
        <a:srgbClr val="BFBFBF"/>
      </a:accent6>
      <a:hlink>
        <a:srgbClr val="00549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Office PowerPoint</Application>
  <PresentationFormat>自定义</PresentationFormat>
  <Paragraphs>147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新細明體</vt:lpstr>
      <vt:lpstr>宋体</vt:lpstr>
      <vt:lpstr>微软雅黑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cp:lastModifiedBy/>
  <cp:revision>1</cp:revision>
  <dcterms:created xsi:type="dcterms:W3CDTF">2016-11-14T19:16:53Z</dcterms:created>
  <dcterms:modified xsi:type="dcterms:W3CDTF">2018-09-21T03:53:14Z</dcterms:modified>
</cp:coreProperties>
</file>