
<file path=[Content_Types].xml><?xml version="1.0" encoding="utf-8"?>
<Types xmlns="http://schemas.openxmlformats.org/package/2006/content-types">
  <Default Extension="emf" ContentType="image/x-emf"/>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3" r:id="rId1"/>
  </p:sldMasterIdLst>
  <p:notesMasterIdLst>
    <p:notesMasterId r:id="rId21"/>
  </p:notesMasterIdLst>
  <p:sldIdLst>
    <p:sldId id="256" r:id="rId2"/>
    <p:sldId id="266" r:id="rId3"/>
    <p:sldId id="356" r:id="rId4"/>
    <p:sldId id="354" r:id="rId5"/>
    <p:sldId id="360" r:id="rId6"/>
    <p:sldId id="349" r:id="rId7"/>
    <p:sldId id="263" r:id="rId8"/>
    <p:sldId id="358" r:id="rId9"/>
    <p:sldId id="361" r:id="rId10"/>
    <p:sldId id="268" r:id="rId11"/>
    <p:sldId id="348" r:id="rId12"/>
    <p:sldId id="352" r:id="rId13"/>
    <p:sldId id="350" r:id="rId14"/>
    <p:sldId id="351" r:id="rId15"/>
    <p:sldId id="355" r:id="rId16"/>
    <p:sldId id="357" r:id="rId17"/>
    <p:sldId id="362" r:id="rId18"/>
    <p:sldId id="359" r:id="rId19"/>
    <p:sldId id="317" r:id="rId20"/>
  </p:sldIdLst>
  <p:sldSz cx="9144000" cy="5143500" type="screen16x9"/>
  <p:notesSz cx="6858000" cy="9144000"/>
  <p:embeddedFontLst>
    <p:embeddedFont>
      <p:font typeface="Merriweather" pitchFamily="2" charset="77"/>
      <p:regular r:id="rId22"/>
      <p:bold r:id="rId23"/>
      <p:italic r:id="rId24"/>
      <p:boldItalic r:id="rId25"/>
    </p:embeddedFont>
    <p:embeddedFont>
      <p:font typeface="Merriweather Light" pitchFamily="2" charset="77"/>
      <p:regular r:id="rId26"/>
      <p:bold r:id="rId27"/>
      <p:italic r:id="rId28"/>
      <p:boldItalic r:id="rId29"/>
    </p:embeddedFont>
    <p:embeddedFont>
      <p:font typeface="Montserrat" pitchFamily="2" charset="77"/>
      <p:regular r:id="rId30"/>
      <p:bold r:id="rId31"/>
      <p:italic r:id="rId32"/>
      <p:boldItalic r:id="rId33"/>
    </p:embeddedFont>
    <p:embeddedFont>
      <p:font typeface="Vidaloka" panose="02000504000000020004" pitchFamily="2" charset="0"/>
      <p:regular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B66469A-9AAA-409F-B25F-952E1BC295CC}">
  <a:tblStyle styleId="{7B66469A-9AAA-409F-B25F-952E1BC295C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70"/>
    <p:restoredTop sz="94643"/>
  </p:normalViewPr>
  <p:slideViewPr>
    <p:cSldViewPr snapToGrid="0">
      <p:cViewPr varScale="1">
        <p:scale>
          <a:sx n="112" d="100"/>
          <a:sy n="112" d="100"/>
        </p:scale>
        <p:origin x="192" y="6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cc7554a049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cc7554a049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cc7554a049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cc7554a049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It shows that the Department of Technology is not adjusting the compensation of these jobs well enough in regard to the changes in the cost of living, therefore putting financial strain on the employees.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8116455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cc7554a049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cc7554a049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The IT jobs are facing a similar issue to Accountant jobs in that the changes in their compensation have fallen below the change in annual CPI, thus making it more challenging to pay for everyday goods and services.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2376142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cc7554a049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cc7554a049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57163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cc7554a049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cc7554a049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75605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20271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105aad17dc0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105aad17dc0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0889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97856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2"/>
        <p:cNvGrpSpPr/>
        <p:nvPr/>
      </p:nvGrpSpPr>
      <p:grpSpPr>
        <a:xfrm>
          <a:off x="0" y="0"/>
          <a:ext cx="0" cy="0"/>
          <a:chOff x="0" y="0"/>
          <a:chExt cx="0" cy="0"/>
        </a:xfrm>
      </p:grpSpPr>
      <p:sp>
        <p:nvSpPr>
          <p:cNvPr id="1533" name="Google Shape;1533;g1083f33e91c_1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4" name="Google Shape;1534;g1083f33e91c_1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105aad17dc0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105aad17dc0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8081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9175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105aad17dc0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105aad17dc0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9139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3188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105aad17dc0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105aad17dc0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74680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105aad17dc0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105aad17dc0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4879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3">
  <p:cSld name="CUSTOM_30">
    <p:spTree>
      <p:nvGrpSpPr>
        <p:cNvPr id="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3" name="Google Shape;463;p5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4" name="Google Shape;464;p53"/>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5" name="Google Shape;465;p5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6" name="Google Shape;466;p53"/>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7" name="Google Shape;467;p53"/>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2714550" y="2366272"/>
            <a:ext cx="3714900" cy="8184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accent4"/>
              </a:buClr>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3746550" y="1339163"/>
            <a:ext cx="1650900" cy="9783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7000">
                <a:solidFill>
                  <a:schemeClr val="accent1"/>
                </a:solidFill>
              </a:defRPr>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
        <p:nvSpPr>
          <p:cNvPr id="18" name="Google Shape;18;p3"/>
          <p:cNvSpPr txBox="1">
            <a:spLocks noGrp="1"/>
          </p:cNvSpPr>
          <p:nvPr>
            <p:ph type="subTitle" idx="1"/>
          </p:nvPr>
        </p:nvSpPr>
        <p:spPr>
          <a:xfrm>
            <a:off x="2291400" y="3076675"/>
            <a:ext cx="4561200" cy="39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9" name="Google Shape;19;p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0" name="Google Shape;20;p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1" name="Google Shape;21;p3"/>
          <p:cNvCxnSpPr/>
          <p:nvPr/>
        </p:nvCxnSpPr>
        <p:spPr>
          <a:xfrm flipH="1">
            <a:off x="7948925" y="3979775"/>
            <a:ext cx="1378500" cy="12363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 name="Google Shape;22;p3"/>
          <p:cNvCxnSpPr/>
          <p:nvPr/>
        </p:nvCxnSpPr>
        <p:spPr>
          <a:xfrm flipH="1">
            <a:off x="-112875" y="-88700"/>
            <a:ext cx="1418700" cy="1064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cxnSp>
        <p:nvCxnSpPr>
          <p:cNvPr id="40" name="Google Shape;40;p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 name="Google Shape;41;p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p:cSld name="CUSTOM_13">
    <p:spTree>
      <p:nvGrpSpPr>
        <p:cNvPr id="1" name="Shape 125"/>
        <p:cNvGrpSpPr/>
        <p:nvPr/>
      </p:nvGrpSpPr>
      <p:grpSpPr>
        <a:xfrm>
          <a:off x="0" y="0"/>
          <a:ext cx="0" cy="0"/>
          <a:chOff x="0" y="0"/>
          <a:chExt cx="0" cy="0"/>
        </a:xfrm>
      </p:grpSpPr>
      <p:sp>
        <p:nvSpPr>
          <p:cNvPr id="126" name="Google Shape;126;p17"/>
          <p:cNvSpPr txBox="1">
            <a:spLocks noGrp="1"/>
          </p:cNvSpPr>
          <p:nvPr>
            <p:ph type="subTitle" idx="1"/>
          </p:nvPr>
        </p:nvSpPr>
        <p:spPr>
          <a:xfrm>
            <a:off x="2648400" y="1682000"/>
            <a:ext cx="3847200" cy="23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400"/>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
        <p:nvSpPr>
          <p:cNvPr id="127" name="Google Shape;127;p17"/>
          <p:cNvSpPr txBox="1">
            <a:spLocks noGrp="1"/>
          </p:cNvSpPr>
          <p:nvPr>
            <p:ph type="title"/>
          </p:nvPr>
        </p:nvSpPr>
        <p:spPr>
          <a:xfrm>
            <a:off x="1732050" y="445025"/>
            <a:ext cx="5679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cxnSp>
        <p:nvCxnSpPr>
          <p:cNvPr id="128" name="Google Shape;128;p1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9" name="Google Shape;129;p1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30" name="Google Shape;130;p17"/>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1" name="Google Shape;131;p17"/>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1">
  <p:cSld name="CUSTOM_29">
    <p:spTree>
      <p:nvGrpSpPr>
        <p:cNvPr id="1" name="Shape 411"/>
        <p:cNvGrpSpPr/>
        <p:nvPr/>
      </p:nvGrpSpPr>
      <p:grpSpPr>
        <a:xfrm>
          <a:off x="0" y="0"/>
          <a:ext cx="0" cy="0"/>
          <a:chOff x="0" y="0"/>
          <a:chExt cx="0" cy="0"/>
        </a:xfrm>
      </p:grpSpPr>
      <p:cxnSp>
        <p:nvCxnSpPr>
          <p:cNvPr id="412" name="Google Shape;412;p4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3" name="Google Shape;413;p4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4" name="Google Shape;414;p46"/>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15" name="Google Shape;415;p46"/>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16" name="Google Shape;416;p46"/>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17" name="Google Shape;417;p46"/>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418" name="Google Shape;418;p46"/>
          <p:cNvSpPr txBox="1">
            <a:spLocks noGrp="1"/>
          </p:cNvSpPr>
          <p:nvPr>
            <p:ph type="title"/>
          </p:nvPr>
        </p:nvSpPr>
        <p:spPr>
          <a:xfrm>
            <a:off x="1531650" y="445025"/>
            <a:ext cx="608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a:ea typeface="Merriweather Light"/>
                <a:cs typeface="Merriweather Light"/>
                <a:sym typeface="Merriweather Light"/>
              </a:defRPr>
            </a:lvl2pPr>
            <a:lvl3pPr lvl="2" algn="ctr" rtl="0">
              <a:spcBef>
                <a:spcPts val="0"/>
              </a:spcBef>
              <a:spcAft>
                <a:spcPts val="0"/>
              </a:spcAft>
              <a:buSzPts val="3000"/>
              <a:buNone/>
              <a:defRPr>
                <a:latin typeface="Merriweather Light"/>
                <a:ea typeface="Merriweather Light"/>
                <a:cs typeface="Merriweather Light"/>
                <a:sym typeface="Merriweather Light"/>
              </a:defRPr>
            </a:lvl3pPr>
            <a:lvl4pPr lvl="3" algn="ctr" rtl="0">
              <a:spcBef>
                <a:spcPts val="0"/>
              </a:spcBef>
              <a:spcAft>
                <a:spcPts val="0"/>
              </a:spcAft>
              <a:buSzPts val="3000"/>
              <a:buNone/>
              <a:defRPr>
                <a:latin typeface="Merriweather Light"/>
                <a:ea typeface="Merriweather Light"/>
                <a:cs typeface="Merriweather Light"/>
                <a:sym typeface="Merriweather Light"/>
              </a:defRPr>
            </a:lvl4pPr>
            <a:lvl5pPr lvl="4" algn="ctr" rtl="0">
              <a:spcBef>
                <a:spcPts val="0"/>
              </a:spcBef>
              <a:spcAft>
                <a:spcPts val="0"/>
              </a:spcAft>
              <a:buSzPts val="3000"/>
              <a:buNone/>
              <a:defRPr>
                <a:latin typeface="Merriweather Light"/>
                <a:ea typeface="Merriweather Light"/>
                <a:cs typeface="Merriweather Light"/>
                <a:sym typeface="Merriweather Light"/>
              </a:defRPr>
            </a:lvl5pPr>
            <a:lvl6pPr lvl="5" algn="ctr" rtl="0">
              <a:spcBef>
                <a:spcPts val="0"/>
              </a:spcBef>
              <a:spcAft>
                <a:spcPts val="0"/>
              </a:spcAft>
              <a:buSzPts val="3000"/>
              <a:buNone/>
              <a:defRPr>
                <a:latin typeface="Merriweather Light"/>
                <a:ea typeface="Merriweather Light"/>
                <a:cs typeface="Merriweather Light"/>
                <a:sym typeface="Merriweather Light"/>
              </a:defRPr>
            </a:lvl6pPr>
            <a:lvl7pPr lvl="6" algn="ctr" rtl="0">
              <a:spcBef>
                <a:spcPts val="0"/>
              </a:spcBef>
              <a:spcAft>
                <a:spcPts val="0"/>
              </a:spcAft>
              <a:buSzPts val="3000"/>
              <a:buNone/>
              <a:defRPr>
                <a:latin typeface="Merriweather Light"/>
                <a:ea typeface="Merriweather Light"/>
                <a:cs typeface="Merriweather Light"/>
                <a:sym typeface="Merriweather Light"/>
              </a:defRPr>
            </a:lvl7pPr>
            <a:lvl8pPr lvl="7" algn="ctr" rtl="0">
              <a:spcBef>
                <a:spcPts val="0"/>
              </a:spcBef>
              <a:spcAft>
                <a:spcPts val="0"/>
              </a:spcAft>
              <a:buSzPts val="3000"/>
              <a:buNone/>
              <a:defRPr>
                <a:latin typeface="Merriweather Light"/>
                <a:ea typeface="Merriweather Light"/>
                <a:cs typeface="Merriweather Light"/>
                <a:sym typeface="Merriweather Light"/>
              </a:defRPr>
            </a:lvl8pPr>
            <a:lvl9pPr lvl="8" algn="ctr"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sp>
        <p:nvSpPr>
          <p:cNvPr id="419" name="Google Shape;419;p46"/>
          <p:cNvSpPr txBox="1">
            <a:spLocks noGrp="1"/>
          </p:cNvSpPr>
          <p:nvPr>
            <p:ph type="subTitle" idx="1"/>
          </p:nvPr>
        </p:nvSpPr>
        <p:spPr>
          <a:xfrm>
            <a:off x="4525188" y="1537663"/>
            <a:ext cx="3957600" cy="2889000"/>
          </a:xfrm>
          <a:prstGeom prst="rect">
            <a:avLst/>
          </a:prstGeom>
        </p:spPr>
        <p:txBody>
          <a:bodyPr spcFirstLastPara="1" wrap="square" lIns="91425" tIns="91425" rIns="91425" bIns="91425" anchor="ctr" anchorCtr="0">
            <a:noAutofit/>
          </a:bodyPr>
          <a:lstStyle>
            <a:lvl1pPr marR="38100" lvl="0" algn="ctr" rtl="0">
              <a:lnSpc>
                <a:spcPct val="100000"/>
              </a:lnSpc>
              <a:spcBef>
                <a:spcPts val="0"/>
              </a:spcBef>
              <a:spcAft>
                <a:spcPts val="0"/>
              </a:spcAft>
              <a:buClr>
                <a:schemeClr val="accent1"/>
              </a:buClr>
              <a:buSzPts val="1400"/>
              <a:buChar char="●"/>
              <a:defRPr sz="1400"/>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
        <p:nvSpPr>
          <p:cNvPr id="420" name="Google Shape;420;p46"/>
          <p:cNvSpPr txBox="1">
            <a:spLocks noGrp="1"/>
          </p:cNvSpPr>
          <p:nvPr>
            <p:ph type="subTitle" idx="2"/>
          </p:nvPr>
        </p:nvSpPr>
        <p:spPr>
          <a:xfrm>
            <a:off x="661213" y="1537663"/>
            <a:ext cx="3957600" cy="2889000"/>
          </a:xfrm>
          <a:prstGeom prst="rect">
            <a:avLst/>
          </a:prstGeom>
        </p:spPr>
        <p:txBody>
          <a:bodyPr spcFirstLastPara="1" wrap="square" lIns="91425" tIns="91425" rIns="91425" bIns="91425" anchor="ctr" anchorCtr="0">
            <a:noAutofit/>
          </a:bodyPr>
          <a:lstStyle>
            <a:lvl1pPr marR="38100" lvl="0" algn="ctr" rtl="0">
              <a:lnSpc>
                <a:spcPct val="100000"/>
              </a:lnSpc>
              <a:spcBef>
                <a:spcPts val="0"/>
              </a:spcBef>
              <a:spcAft>
                <a:spcPts val="0"/>
              </a:spcAft>
              <a:buClr>
                <a:schemeClr val="accent1"/>
              </a:buClr>
              <a:buSzPts val="1400"/>
              <a:buChar char="●"/>
              <a:defRPr sz="1400"/>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1" name="Google Shape;451;p5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4" name="Google Shape;454;p5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5" name="Google Shape;455;p51"/>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56" name="Google Shape;456;p51"/>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9" name="Google Shape;459;p5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52"/>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8" r:id="rId4"/>
    <p:sldLayoutId id="2147483663" r:id="rId5"/>
    <p:sldLayoutId id="2147483692" r:id="rId6"/>
    <p:sldLayoutId id="2147483696" r:id="rId7"/>
    <p:sldLayoutId id="2147483697" r:id="rId8"/>
    <p:sldLayoutId id="2147483698" r:id="rId9"/>
    <p:sldLayoutId id="214748369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3.emf"/><Relationship Id="rId4" Type="http://schemas.openxmlformats.org/officeDocument/2006/relationships/image" Target="../media/image2.emf"/></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6.emf"/><Relationship Id="rId4" Type="http://schemas.openxmlformats.org/officeDocument/2006/relationships/image" Target="../media/image5.emf"/></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9.emf"/><Relationship Id="rId4" Type="http://schemas.openxmlformats.org/officeDocument/2006/relationships/image" Target="../media/image8.emf"/></Relationships>
</file>

<file path=ppt/slides/_rels/slide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2.emf"/><Relationship Id="rId4" Type="http://schemas.openxmlformats.org/officeDocument/2006/relationships/image" Target="../media/image11.emf"/></Relationships>
</file>

<file path=ppt/slides/_rels/slide1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5.emf"/><Relationship Id="rId4" Type="http://schemas.openxmlformats.org/officeDocument/2006/relationships/image" Target="../media/image14.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17.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bls.gov/regions/west/news-release/consumerpriceindex_sanfrancisco.htm" TargetMode="External"/><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9"/>
          <p:cNvSpPr txBox="1">
            <a:spLocks noGrp="1"/>
          </p:cNvSpPr>
          <p:nvPr>
            <p:ph type="ctrTitle"/>
          </p:nvPr>
        </p:nvSpPr>
        <p:spPr>
          <a:xfrm>
            <a:off x="354106" y="569435"/>
            <a:ext cx="8435788" cy="400462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Department of Technology Compensation Analysis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71"/>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Department of Technology Compensation</a:t>
            </a:r>
            <a:endParaRPr dirty="0"/>
          </a:p>
        </p:txBody>
      </p:sp>
      <p:pic>
        <p:nvPicPr>
          <p:cNvPr id="2" name="Picture 1">
            <a:extLst>
              <a:ext uri="{FF2B5EF4-FFF2-40B4-BE49-F238E27FC236}">
                <a16:creationId xmlns:a16="http://schemas.microsoft.com/office/drawing/2014/main" id="{9AEA550B-973F-2718-2EB6-F17D26E9E27D}"/>
              </a:ext>
            </a:extLst>
          </p:cNvPr>
          <p:cNvPicPr>
            <a:picLocks noChangeAspect="1"/>
          </p:cNvPicPr>
          <p:nvPr/>
        </p:nvPicPr>
        <p:blipFill>
          <a:blip r:embed="rId3"/>
          <a:stretch>
            <a:fillRect/>
          </a:stretch>
        </p:blipFill>
        <p:spPr>
          <a:xfrm>
            <a:off x="102119" y="3944470"/>
            <a:ext cx="8939762" cy="870242"/>
          </a:xfrm>
          <a:prstGeom prst="rect">
            <a:avLst/>
          </a:prstGeom>
        </p:spPr>
      </p:pic>
      <p:pic>
        <p:nvPicPr>
          <p:cNvPr id="4" name="Picture 3">
            <a:extLst>
              <a:ext uri="{FF2B5EF4-FFF2-40B4-BE49-F238E27FC236}">
                <a16:creationId xmlns:a16="http://schemas.microsoft.com/office/drawing/2014/main" id="{67011B7C-2AA7-F318-0119-E83E121BEB36}"/>
              </a:ext>
            </a:extLst>
          </p:cNvPr>
          <p:cNvPicPr>
            <a:picLocks noChangeAspect="1"/>
          </p:cNvPicPr>
          <p:nvPr/>
        </p:nvPicPr>
        <p:blipFill>
          <a:blip r:embed="rId4"/>
          <a:stretch>
            <a:fillRect/>
          </a:stretch>
        </p:blipFill>
        <p:spPr>
          <a:xfrm>
            <a:off x="7070091" y="1037894"/>
            <a:ext cx="1971790" cy="1352550"/>
          </a:xfrm>
          <a:prstGeom prst="rect">
            <a:avLst/>
          </a:prstGeom>
        </p:spPr>
      </p:pic>
      <p:pic>
        <p:nvPicPr>
          <p:cNvPr id="5" name="Picture 4">
            <a:extLst>
              <a:ext uri="{FF2B5EF4-FFF2-40B4-BE49-F238E27FC236}">
                <a16:creationId xmlns:a16="http://schemas.microsoft.com/office/drawing/2014/main" id="{08A8D2F3-FB5C-40DE-FEA5-27114D6135E7}"/>
              </a:ext>
            </a:extLst>
          </p:cNvPr>
          <p:cNvPicPr>
            <a:picLocks noChangeAspect="1"/>
          </p:cNvPicPr>
          <p:nvPr/>
        </p:nvPicPr>
        <p:blipFill>
          <a:blip r:embed="rId5"/>
          <a:stretch>
            <a:fillRect/>
          </a:stretch>
        </p:blipFill>
        <p:spPr>
          <a:xfrm>
            <a:off x="7062539" y="2491182"/>
            <a:ext cx="1979342" cy="1352550"/>
          </a:xfrm>
          <a:prstGeom prst="rect">
            <a:avLst/>
          </a:prstGeom>
        </p:spPr>
      </p:pic>
      <p:sp>
        <p:nvSpPr>
          <p:cNvPr id="6" name="TextBox 5">
            <a:extLst>
              <a:ext uri="{FF2B5EF4-FFF2-40B4-BE49-F238E27FC236}">
                <a16:creationId xmlns:a16="http://schemas.microsoft.com/office/drawing/2014/main" id="{BBF98FD7-37D5-04FD-D9A9-9219DD50FC20}"/>
              </a:ext>
            </a:extLst>
          </p:cNvPr>
          <p:cNvSpPr txBox="1"/>
          <p:nvPr/>
        </p:nvSpPr>
        <p:spPr>
          <a:xfrm>
            <a:off x="274320" y="1037894"/>
            <a:ext cx="6583680" cy="2677656"/>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Montserrat" pitchFamily="2" charset="77"/>
              </a:rPr>
              <a:t>When looking at the entire Department of Technology, you can see that there has been a gradual increase in total compensation each year aside from 2022, where we see our first negative change. </a:t>
            </a:r>
          </a:p>
          <a:p>
            <a:pPr marL="285750" indent="-285750">
              <a:buFont typeface="Arial" panose="020B0604020202020204" pitchFamily="34" charset="0"/>
              <a:buChar char="•"/>
            </a:pPr>
            <a:endParaRPr lang="en-US" dirty="0">
              <a:latin typeface="Montserrat" pitchFamily="2" charset="77"/>
            </a:endParaRPr>
          </a:p>
          <a:p>
            <a:pPr marL="285750" indent="-285750">
              <a:buFont typeface="Arial" panose="020B0604020202020204" pitchFamily="34" charset="0"/>
              <a:buChar char="•"/>
            </a:pPr>
            <a:r>
              <a:rPr lang="en-US" dirty="0">
                <a:latin typeface="Montserrat" pitchFamily="2" charset="77"/>
              </a:rPr>
              <a:t>While this recent decrease in total compensation, mainly in the form of benefits, might look bad, it is not a massive cause for concern, and further analysis would be required to see what caused this change. </a:t>
            </a:r>
          </a:p>
          <a:p>
            <a:pPr marL="285750" indent="-285750">
              <a:buFont typeface="Arial" panose="020B0604020202020204" pitchFamily="34" charset="0"/>
              <a:buChar char="•"/>
            </a:pPr>
            <a:endParaRPr lang="en-US" dirty="0">
              <a:latin typeface="Montserrat" pitchFamily="2" charset="77"/>
            </a:endParaRPr>
          </a:p>
          <a:p>
            <a:pPr marL="285750" indent="-285750">
              <a:buFont typeface="Arial" panose="020B0604020202020204" pitchFamily="34" charset="0"/>
              <a:buChar char="•"/>
            </a:pPr>
            <a:r>
              <a:rPr lang="en-US" dirty="0">
                <a:latin typeface="Montserrat" pitchFamily="2" charset="77"/>
              </a:rPr>
              <a:t>Overall, the change in total compensation over the past five years (13.8%) is just about in line with the change in annual CPI in the same period (14.5%), meaning we are accurately adjusting our employee’s total compensation with changes in the cost of living.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71"/>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Accountant II-III Compensation</a:t>
            </a:r>
            <a:endParaRPr dirty="0"/>
          </a:p>
        </p:txBody>
      </p:sp>
      <p:pic>
        <p:nvPicPr>
          <p:cNvPr id="3" name="Picture 2">
            <a:extLst>
              <a:ext uri="{FF2B5EF4-FFF2-40B4-BE49-F238E27FC236}">
                <a16:creationId xmlns:a16="http://schemas.microsoft.com/office/drawing/2014/main" id="{CC0D00B2-DA9A-EEE1-A2C0-67E729565891}"/>
              </a:ext>
            </a:extLst>
          </p:cNvPr>
          <p:cNvPicPr>
            <a:picLocks noChangeAspect="1"/>
          </p:cNvPicPr>
          <p:nvPr/>
        </p:nvPicPr>
        <p:blipFill>
          <a:blip r:embed="rId3"/>
          <a:stretch>
            <a:fillRect/>
          </a:stretch>
        </p:blipFill>
        <p:spPr>
          <a:xfrm>
            <a:off x="102119" y="3944469"/>
            <a:ext cx="8939762" cy="870242"/>
          </a:xfrm>
          <a:prstGeom prst="rect">
            <a:avLst/>
          </a:prstGeom>
        </p:spPr>
      </p:pic>
      <p:pic>
        <p:nvPicPr>
          <p:cNvPr id="6" name="Picture 5">
            <a:extLst>
              <a:ext uri="{FF2B5EF4-FFF2-40B4-BE49-F238E27FC236}">
                <a16:creationId xmlns:a16="http://schemas.microsoft.com/office/drawing/2014/main" id="{1DFC8C48-D840-E376-E672-D6A296F5AA18}"/>
              </a:ext>
            </a:extLst>
          </p:cNvPr>
          <p:cNvPicPr>
            <a:picLocks noChangeAspect="1"/>
          </p:cNvPicPr>
          <p:nvPr/>
        </p:nvPicPr>
        <p:blipFill>
          <a:blip r:embed="rId4"/>
          <a:stretch>
            <a:fillRect/>
          </a:stretch>
        </p:blipFill>
        <p:spPr>
          <a:xfrm>
            <a:off x="7056687" y="1017725"/>
            <a:ext cx="1985194" cy="1352550"/>
          </a:xfrm>
          <a:prstGeom prst="rect">
            <a:avLst/>
          </a:prstGeom>
        </p:spPr>
      </p:pic>
      <p:pic>
        <p:nvPicPr>
          <p:cNvPr id="7" name="Picture 6">
            <a:extLst>
              <a:ext uri="{FF2B5EF4-FFF2-40B4-BE49-F238E27FC236}">
                <a16:creationId xmlns:a16="http://schemas.microsoft.com/office/drawing/2014/main" id="{A786841C-4ACF-1EDD-D6FD-864696B2CFA1}"/>
              </a:ext>
            </a:extLst>
          </p:cNvPr>
          <p:cNvPicPr>
            <a:picLocks noChangeAspect="1"/>
          </p:cNvPicPr>
          <p:nvPr/>
        </p:nvPicPr>
        <p:blipFill>
          <a:blip r:embed="rId5"/>
          <a:stretch>
            <a:fillRect/>
          </a:stretch>
        </p:blipFill>
        <p:spPr>
          <a:xfrm>
            <a:off x="7056687" y="2479097"/>
            <a:ext cx="1985194" cy="1356550"/>
          </a:xfrm>
          <a:prstGeom prst="rect">
            <a:avLst/>
          </a:prstGeom>
        </p:spPr>
      </p:pic>
      <p:sp>
        <p:nvSpPr>
          <p:cNvPr id="8" name="TextBox 7">
            <a:extLst>
              <a:ext uri="{FF2B5EF4-FFF2-40B4-BE49-F238E27FC236}">
                <a16:creationId xmlns:a16="http://schemas.microsoft.com/office/drawing/2014/main" id="{CBCA4F11-0143-4649-4372-859037751788}"/>
              </a:ext>
            </a:extLst>
          </p:cNvPr>
          <p:cNvSpPr txBox="1"/>
          <p:nvPr/>
        </p:nvSpPr>
        <p:spPr>
          <a:xfrm>
            <a:off x="274320" y="1037894"/>
            <a:ext cx="6583680" cy="246221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Montserrat" pitchFamily="2" charset="77"/>
              </a:rPr>
              <a:t>We see a different story when narrowing our scope down to the Accountants.</a:t>
            </a:r>
          </a:p>
          <a:p>
            <a:endParaRPr lang="en-US" dirty="0">
              <a:latin typeface="Montserrat" pitchFamily="2" charset="77"/>
            </a:endParaRPr>
          </a:p>
          <a:p>
            <a:pPr marL="285750" indent="-285750">
              <a:buFont typeface="Arial" panose="020B0604020202020204" pitchFamily="34" charset="0"/>
              <a:buChar char="•"/>
            </a:pPr>
            <a:r>
              <a:rPr lang="en-US" dirty="0">
                <a:latin typeface="Montserrat" pitchFamily="2" charset="77"/>
              </a:rPr>
              <a:t>There were sizable increases in all aspects of compensation from 2018-2020. However, that was followed by sizable decreases in all aspects of compensation from 2020-2022.</a:t>
            </a:r>
          </a:p>
          <a:p>
            <a:endParaRPr lang="en-US" dirty="0">
              <a:latin typeface="Montserrat" pitchFamily="2" charset="77"/>
            </a:endParaRPr>
          </a:p>
          <a:p>
            <a:pPr marL="285750" indent="-285750">
              <a:buFont typeface="Arial" panose="020B0604020202020204" pitchFamily="34" charset="0"/>
              <a:buChar char="•"/>
            </a:pPr>
            <a:r>
              <a:rPr lang="en-US" dirty="0">
                <a:latin typeface="Montserrat" pitchFamily="2" charset="77"/>
              </a:rPr>
              <a:t>While the overall change within these five years is positive (7.5%), it is not in line with the change in annual CPI over the same period (14.5%), which is a cause for concern.</a:t>
            </a:r>
          </a:p>
          <a:p>
            <a:endParaRPr lang="en-US" dirty="0"/>
          </a:p>
        </p:txBody>
      </p:sp>
    </p:spTree>
    <p:extLst>
      <p:ext uri="{BB962C8B-B14F-4D97-AF65-F5344CB8AC3E}">
        <p14:creationId xmlns:p14="http://schemas.microsoft.com/office/powerpoint/2010/main" val="1923244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71"/>
          <p:cNvSpPr txBox="1">
            <a:spLocks noGrp="1"/>
          </p:cNvSpPr>
          <p:nvPr>
            <p:ph type="title"/>
          </p:nvPr>
        </p:nvSpPr>
        <p:spPr>
          <a:xfrm>
            <a:off x="407661" y="445025"/>
            <a:ext cx="8328627"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IT Operations Support Admin II-V Compensation</a:t>
            </a:r>
            <a:endParaRPr dirty="0"/>
          </a:p>
        </p:txBody>
      </p:sp>
      <p:pic>
        <p:nvPicPr>
          <p:cNvPr id="2" name="Picture 1">
            <a:extLst>
              <a:ext uri="{FF2B5EF4-FFF2-40B4-BE49-F238E27FC236}">
                <a16:creationId xmlns:a16="http://schemas.microsoft.com/office/drawing/2014/main" id="{86A73DA8-4384-3BC2-9B6D-FF39CDB25F92}"/>
              </a:ext>
            </a:extLst>
          </p:cNvPr>
          <p:cNvPicPr>
            <a:picLocks noChangeAspect="1"/>
          </p:cNvPicPr>
          <p:nvPr/>
        </p:nvPicPr>
        <p:blipFill>
          <a:blip r:embed="rId3"/>
          <a:stretch>
            <a:fillRect/>
          </a:stretch>
        </p:blipFill>
        <p:spPr>
          <a:xfrm>
            <a:off x="102098" y="3931426"/>
            <a:ext cx="8939752" cy="870241"/>
          </a:xfrm>
          <a:prstGeom prst="rect">
            <a:avLst/>
          </a:prstGeom>
        </p:spPr>
      </p:pic>
      <p:pic>
        <p:nvPicPr>
          <p:cNvPr id="7" name="Picture 6">
            <a:extLst>
              <a:ext uri="{FF2B5EF4-FFF2-40B4-BE49-F238E27FC236}">
                <a16:creationId xmlns:a16="http://schemas.microsoft.com/office/drawing/2014/main" id="{BE7A117A-67E2-EB40-C883-71FD2A79FA5F}"/>
              </a:ext>
            </a:extLst>
          </p:cNvPr>
          <p:cNvPicPr>
            <a:picLocks noChangeAspect="1"/>
          </p:cNvPicPr>
          <p:nvPr/>
        </p:nvPicPr>
        <p:blipFill>
          <a:blip r:embed="rId4"/>
          <a:stretch>
            <a:fillRect/>
          </a:stretch>
        </p:blipFill>
        <p:spPr>
          <a:xfrm>
            <a:off x="7056656" y="1017725"/>
            <a:ext cx="1985194" cy="1352549"/>
          </a:xfrm>
          <a:prstGeom prst="rect">
            <a:avLst/>
          </a:prstGeom>
        </p:spPr>
      </p:pic>
      <p:pic>
        <p:nvPicPr>
          <p:cNvPr id="8" name="Picture 7">
            <a:extLst>
              <a:ext uri="{FF2B5EF4-FFF2-40B4-BE49-F238E27FC236}">
                <a16:creationId xmlns:a16="http://schemas.microsoft.com/office/drawing/2014/main" id="{D229D8D0-4E17-E62F-BE12-BF4EA60F3C95}"/>
              </a:ext>
            </a:extLst>
          </p:cNvPr>
          <p:cNvPicPr>
            <a:picLocks noChangeAspect="1"/>
          </p:cNvPicPr>
          <p:nvPr/>
        </p:nvPicPr>
        <p:blipFill>
          <a:blip r:embed="rId5"/>
          <a:stretch>
            <a:fillRect/>
          </a:stretch>
        </p:blipFill>
        <p:spPr>
          <a:xfrm>
            <a:off x="7056655" y="2474575"/>
            <a:ext cx="1985195" cy="1352549"/>
          </a:xfrm>
          <a:prstGeom prst="rect">
            <a:avLst/>
          </a:prstGeom>
        </p:spPr>
      </p:pic>
      <p:sp>
        <p:nvSpPr>
          <p:cNvPr id="14" name="TextBox 13">
            <a:extLst>
              <a:ext uri="{FF2B5EF4-FFF2-40B4-BE49-F238E27FC236}">
                <a16:creationId xmlns:a16="http://schemas.microsoft.com/office/drawing/2014/main" id="{B4088C28-FC31-9D6E-3C22-7339537CA4AE}"/>
              </a:ext>
            </a:extLst>
          </p:cNvPr>
          <p:cNvSpPr txBox="1"/>
          <p:nvPr/>
        </p:nvSpPr>
        <p:spPr>
          <a:xfrm>
            <a:off x="274320" y="1037894"/>
            <a:ext cx="6583680" cy="2677656"/>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Montserrat" pitchFamily="2" charset="77"/>
              </a:rPr>
              <a:t>When looking at IT jobs, we can see that they were hit hard by the overall decrease in compensation that the Department of Technology saw in 2022.</a:t>
            </a:r>
          </a:p>
          <a:p>
            <a:pPr marL="285750" indent="-285750">
              <a:buFont typeface="Arial" panose="020B0604020202020204" pitchFamily="34" charset="0"/>
              <a:buChar char="•"/>
            </a:pPr>
            <a:endParaRPr lang="en-US" dirty="0">
              <a:latin typeface="Montserrat" pitchFamily="2" charset="77"/>
            </a:endParaRPr>
          </a:p>
          <a:p>
            <a:pPr marL="285750" indent="-285750">
              <a:buFont typeface="Arial" panose="020B0604020202020204" pitchFamily="34" charset="0"/>
              <a:buChar char="•"/>
            </a:pPr>
            <a:r>
              <a:rPr lang="en-US" dirty="0">
                <a:latin typeface="Montserrat" pitchFamily="2" charset="77"/>
              </a:rPr>
              <a:t>There was a steady increase in all aspects of compensation from 2018-2022. However, this increase was followed by a significant drop in 2022.</a:t>
            </a:r>
          </a:p>
          <a:p>
            <a:pPr marL="285750" indent="-285750">
              <a:buFont typeface="Arial" panose="020B0604020202020204" pitchFamily="34" charset="0"/>
              <a:buChar char="•"/>
            </a:pPr>
            <a:endParaRPr lang="en-US" dirty="0">
              <a:latin typeface="Montserrat" pitchFamily="2" charset="77"/>
            </a:endParaRPr>
          </a:p>
          <a:p>
            <a:pPr marL="285750" indent="-285750">
              <a:buFont typeface="Arial" panose="020B0604020202020204" pitchFamily="34" charset="0"/>
              <a:buChar char="•"/>
            </a:pPr>
            <a:r>
              <a:rPr lang="en-US" dirty="0">
                <a:latin typeface="Montserrat" pitchFamily="2" charset="77"/>
              </a:rPr>
              <a:t>This drop caused the overall change within the past five years (5.2%) to fall well out of line with the overall change in annual CPI (14.5%) in the same period, which is a cause for concern.</a:t>
            </a:r>
          </a:p>
          <a:p>
            <a:endParaRPr lang="en-US" dirty="0"/>
          </a:p>
        </p:txBody>
      </p:sp>
    </p:spTree>
    <p:extLst>
      <p:ext uri="{BB962C8B-B14F-4D97-AF65-F5344CB8AC3E}">
        <p14:creationId xmlns:p14="http://schemas.microsoft.com/office/powerpoint/2010/main" val="1897500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71"/>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Manager II-VII Compensation</a:t>
            </a:r>
            <a:endParaRPr dirty="0"/>
          </a:p>
        </p:txBody>
      </p:sp>
      <p:pic>
        <p:nvPicPr>
          <p:cNvPr id="2" name="Picture 1">
            <a:extLst>
              <a:ext uri="{FF2B5EF4-FFF2-40B4-BE49-F238E27FC236}">
                <a16:creationId xmlns:a16="http://schemas.microsoft.com/office/drawing/2014/main" id="{DE549A9B-7503-28F7-660B-52ECC02502D5}"/>
              </a:ext>
            </a:extLst>
          </p:cNvPr>
          <p:cNvPicPr>
            <a:picLocks noChangeAspect="1"/>
          </p:cNvPicPr>
          <p:nvPr/>
        </p:nvPicPr>
        <p:blipFill>
          <a:blip r:embed="rId3"/>
          <a:stretch>
            <a:fillRect/>
          </a:stretch>
        </p:blipFill>
        <p:spPr>
          <a:xfrm>
            <a:off x="102094" y="3952262"/>
            <a:ext cx="8939762" cy="870242"/>
          </a:xfrm>
          <a:prstGeom prst="rect">
            <a:avLst/>
          </a:prstGeom>
        </p:spPr>
      </p:pic>
      <p:pic>
        <p:nvPicPr>
          <p:cNvPr id="4" name="Picture 3">
            <a:extLst>
              <a:ext uri="{FF2B5EF4-FFF2-40B4-BE49-F238E27FC236}">
                <a16:creationId xmlns:a16="http://schemas.microsoft.com/office/drawing/2014/main" id="{817A3797-8DBE-C967-377B-FB4399EB1B0D}"/>
              </a:ext>
            </a:extLst>
          </p:cNvPr>
          <p:cNvPicPr>
            <a:picLocks noChangeAspect="1"/>
          </p:cNvPicPr>
          <p:nvPr/>
        </p:nvPicPr>
        <p:blipFill>
          <a:blip r:embed="rId4"/>
          <a:stretch>
            <a:fillRect/>
          </a:stretch>
        </p:blipFill>
        <p:spPr>
          <a:xfrm>
            <a:off x="7056662" y="1017725"/>
            <a:ext cx="1985194" cy="1357705"/>
          </a:xfrm>
          <a:prstGeom prst="rect">
            <a:avLst/>
          </a:prstGeom>
        </p:spPr>
      </p:pic>
      <p:pic>
        <p:nvPicPr>
          <p:cNvPr id="5" name="Picture 4">
            <a:extLst>
              <a:ext uri="{FF2B5EF4-FFF2-40B4-BE49-F238E27FC236}">
                <a16:creationId xmlns:a16="http://schemas.microsoft.com/office/drawing/2014/main" id="{E29D67D5-B1B6-EA75-64DF-978C50DE9A27}"/>
              </a:ext>
            </a:extLst>
          </p:cNvPr>
          <p:cNvPicPr>
            <a:picLocks noChangeAspect="1"/>
          </p:cNvPicPr>
          <p:nvPr/>
        </p:nvPicPr>
        <p:blipFill>
          <a:blip r:embed="rId5"/>
          <a:stretch>
            <a:fillRect/>
          </a:stretch>
        </p:blipFill>
        <p:spPr>
          <a:xfrm>
            <a:off x="7056662" y="2485571"/>
            <a:ext cx="1985194" cy="1356550"/>
          </a:xfrm>
          <a:prstGeom prst="rect">
            <a:avLst/>
          </a:prstGeom>
        </p:spPr>
      </p:pic>
      <p:sp>
        <p:nvSpPr>
          <p:cNvPr id="8" name="TextBox 7">
            <a:extLst>
              <a:ext uri="{FF2B5EF4-FFF2-40B4-BE49-F238E27FC236}">
                <a16:creationId xmlns:a16="http://schemas.microsoft.com/office/drawing/2014/main" id="{CE581654-FF72-C524-CACB-4118C4FCF77F}"/>
              </a:ext>
            </a:extLst>
          </p:cNvPr>
          <p:cNvSpPr txBox="1"/>
          <p:nvPr/>
        </p:nvSpPr>
        <p:spPr>
          <a:xfrm>
            <a:off x="274320" y="1037894"/>
            <a:ext cx="6583680" cy="246221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Montserrat" pitchFamily="2" charset="77"/>
              </a:rPr>
              <a:t>When looking at Managers' compensation over the past five years, we see that they were affected by the overall decrease in total compensation for the Department of Technology in 2022. However, they were less affected than the average. </a:t>
            </a:r>
          </a:p>
          <a:p>
            <a:pPr marL="285750" indent="-285750">
              <a:buFont typeface="Arial" panose="020B0604020202020204" pitchFamily="34" charset="0"/>
              <a:buChar char="•"/>
            </a:pPr>
            <a:endParaRPr lang="en-US" dirty="0">
              <a:latin typeface="Montserrat" pitchFamily="2" charset="77"/>
            </a:endParaRPr>
          </a:p>
          <a:p>
            <a:pPr marL="285750" indent="-285750">
              <a:buFont typeface="Arial" panose="020B0604020202020204" pitchFamily="34" charset="0"/>
              <a:buChar char="•"/>
            </a:pPr>
            <a:r>
              <a:rPr lang="en-US" dirty="0">
                <a:latin typeface="Montserrat" pitchFamily="2" charset="77"/>
              </a:rPr>
              <a:t>They have seen some slight decreases in total compensation within this period and some sizable increases.</a:t>
            </a:r>
          </a:p>
          <a:p>
            <a:pPr marL="285750" indent="-285750">
              <a:buFont typeface="Arial" panose="020B0604020202020204" pitchFamily="34" charset="0"/>
              <a:buChar char="•"/>
            </a:pPr>
            <a:endParaRPr lang="en-US" dirty="0">
              <a:latin typeface="Montserrat" pitchFamily="2" charset="77"/>
            </a:endParaRPr>
          </a:p>
          <a:p>
            <a:pPr marL="285750" indent="-285750">
              <a:buFont typeface="Arial" panose="020B0604020202020204" pitchFamily="34" charset="0"/>
              <a:buChar char="•"/>
            </a:pPr>
            <a:r>
              <a:rPr lang="en-US" dirty="0">
                <a:latin typeface="Montserrat" pitchFamily="2" charset="77"/>
              </a:rPr>
              <a:t>These significant increases put their change in total compensation within the past five years (28.5%) well over the change in annual CPI (14.5%) within the same period.</a:t>
            </a:r>
          </a:p>
        </p:txBody>
      </p:sp>
    </p:spTree>
    <p:extLst>
      <p:ext uri="{BB962C8B-B14F-4D97-AF65-F5344CB8AC3E}">
        <p14:creationId xmlns:p14="http://schemas.microsoft.com/office/powerpoint/2010/main" val="3644442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71"/>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Engineering Compensation</a:t>
            </a:r>
            <a:endParaRPr dirty="0"/>
          </a:p>
        </p:txBody>
      </p:sp>
      <p:pic>
        <p:nvPicPr>
          <p:cNvPr id="3" name="Picture 2">
            <a:extLst>
              <a:ext uri="{FF2B5EF4-FFF2-40B4-BE49-F238E27FC236}">
                <a16:creationId xmlns:a16="http://schemas.microsoft.com/office/drawing/2014/main" id="{4A4C432A-2166-C39F-F4EC-4893F468620D}"/>
              </a:ext>
            </a:extLst>
          </p:cNvPr>
          <p:cNvPicPr>
            <a:picLocks noChangeAspect="1"/>
          </p:cNvPicPr>
          <p:nvPr/>
        </p:nvPicPr>
        <p:blipFill>
          <a:blip r:embed="rId3"/>
          <a:stretch>
            <a:fillRect/>
          </a:stretch>
        </p:blipFill>
        <p:spPr>
          <a:xfrm>
            <a:off x="102099" y="3952261"/>
            <a:ext cx="8939752" cy="870241"/>
          </a:xfrm>
          <a:prstGeom prst="rect">
            <a:avLst/>
          </a:prstGeom>
        </p:spPr>
      </p:pic>
      <p:pic>
        <p:nvPicPr>
          <p:cNvPr id="4" name="Picture 3">
            <a:extLst>
              <a:ext uri="{FF2B5EF4-FFF2-40B4-BE49-F238E27FC236}">
                <a16:creationId xmlns:a16="http://schemas.microsoft.com/office/drawing/2014/main" id="{D18D805B-0E15-1CA8-4D70-65B985B08AF4}"/>
              </a:ext>
            </a:extLst>
          </p:cNvPr>
          <p:cNvPicPr>
            <a:picLocks noChangeAspect="1"/>
          </p:cNvPicPr>
          <p:nvPr/>
        </p:nvPicPr>
        <p:blipFill>
          <a:blip r:embed="rId4"/>
          <a:stretch>
            <a:fillRect/>
          </a:stretch>
        </p:blipFill>
        <p:spPr>
          <a:xfrm>
            <a:off x="7056657" y="1017725"/>
            <a:ext cx="1985194" cy="1352549"/>
          </a:xfrm>
          <a:prstGeom prst="rect">
            <a:avLst/>
          </a:prstGeom>
        </p:spPr>
      </p:pic>
      <p:pic>
        <p:nvPicPr>
          <p:cNvPr id="5" name="Picture 4">
            <a:extLst>
              <a:ext uri="{FF2B5EF4-FFF2-40B4-BE49-F238E27FC236}">
                <a16:creationId xmlns:a16="http://schemas.microsoft.com/office/drawing/2014/main" id="{10E70967-6E1F-3853-E750-1FC142F7AAC0}"/>
              </a:ext>
            </a:extLst>
          </p:cNvPr>
          <p:cNvPicPr>
            <a:picLocks noChangeAspect="1"/>
          </p:cNvPicPr>
          <p:nvPr/>
        </p:nvPicPr>
        <p:blipFill>
          <a:blip r:embed="rId5"/>
          <a:stretch>
            <a:fillRect/>
          </a:stretch>
        </p:blipFill>
        <p:spPr>
          <a:xfrm>
            <a:off x="7056657" y="2482992"/>
            <a:ext cx="1985194" cy="1356551"/>
          </a:xfrm>
          <a:prstGeom prst="rect">
            <a:avLst/>
          </a:prstGeom>
        </p:spPr>
      </p:pic>
      <p:sp>
        <p:nvSpPr>
          <p:cNvPr id="10" name="TextBox 9">
            <a:extLst>
              <a:ext uri="{FF2B5EF4-FFF2-40B4-BE49-F238E27FC236}">
                <a16:creationId xmlns:a16="http://schemas.microsoft.com/office/drawing/2014/main" id="{1A033BCC-70C8-0FAF-8B76-33EA47D9D3F4}"/>
              </a:ext>
            </a:extLst>
          </p:cNvPr>
          <p:cNvSpPr txBox="1"/>
          <p:nvPr/>
        </p:nvSpPr>
        <p:spPr>
          <a:xfrm>
            <a:off x="274320" y="1037894"/>
            <a:ext cx="6583680" cy="203132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Montserrat" pitchFamily="2" charset="77"/>
              </a:rPr>
              <a:t>Engineering jobs saw a slight decrease in total compensation in 2019, followed by increases every year from 2020-2022. </a:t>
            </a:r>
          </a:p>
          <a:p>
            <a:pPr marL="285750" indent="-285750">
              <a:buFont typeface="Arial" panose="020B0604020202020204" pitchFamily="34" charset="0"/>
              <a:buChar char="•"/>
            </a:pPr>
            <a:endParaRPr lang="en-US" dirty="0">
              <a:latin typeface="Montserrat" pitchFamily="2" charset="77"/>
            </a:endParaRPr>
          </a:p>
          <a:p>
            <a:pPr marL="285750" indent="-285750">
              <a:buFont typeface="Arial" panose="020B0604020202020204" pitchFamily="34" charset="0"/>
              <a:buChar char="•"/>
            </a:pPr>
            <a:r>
              <a:rPr lang="en-US" dirty="0">
                <a:latin typeface="Montserrat" pitchFamily="2" charset="77"/>
              </a:rPr>
              <a:t>These increases in total compensation for Engineering jobs resulted in the overall change within the past five years (27.9%) being well over the change in CPI (14.5%) within the same period. </a:t>
            </a:r>
          </a:p>
          <a:p>
            <a:pPr marL="285750" indent="-285750">
              <a:buFont typeface="Arial" panose="020B0604020202020204" pitchFamily="34" charset="0"/>
              <a:buChar char="•"/>
            </a:pPr>
            <a:endParaRPr lang="en-US" dirty="0">
              <a:latin typeface="Montserrat" pitchFamily="2" charset="77"/>
            </a:endParaRPr>
          </a:p>
          <a:p>
            <a:pPr marL="285750" indent="-285750">
              <a:buFont typeface="Arial" panose="020B0604020202020204" pitchFamily="34" charset="0"/>
              <a:buChar char="•"/>
            </a:pPr>
            <a:r>
              <a:rPr lang="en-US" dirty="0">
                <a:latin typeface="Montserrat" pitchFamily="2" charset="77"/>
              </a:rPr>
              <a:t>This shows that the Department of Technology is adjusting total compensation at a great rate regarding changes in the cost of living.</a:t>
            </a:r>
          </a:p>
        </p:txBody>
      </p:sp>
    </p:spTree>
    <p:extLst>
      <p:ext uri="{BB962C8B-B14F-4D97-AF65-F5344CB8AC3E}">
        <p14:creationId xmlns:p14="http://schemas.microsoft.com/office/powerpoint/2010/main" val="1676311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363070" y="2366271"/>
            <a:ext cx="8417859" cy="168577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Conclusion</a:t>
            </a:r>
            <a:endParaRPr dirty="0"/>
          </a:p>
        </p:txBody>
      </p:sp>
      <p:sp>
        <p:nvSpPr>
          <p:cNvPr id="573" name="Google Shape;573;p69"/>
          <p:cNvSpPr txBox="1">
            <a:spLocks noGrp="1"/>
          </p:cNvSpPr>
          <p:nvPr>
            <p:ph type="title" idx="2"/>
          </p:nvPr>
        </p:nvSpPr>
        <p:spPr>
          <a:xfrm>
            <a:off x="3746550" y="1387971"/>
            <a:ext cx="1650900" cy="97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05</a:t>
            </a:r>
            <a:endParaRPr dirty="0"/>
          </a:p>
        </p:txBody>
      </p:sp>
    </p:spTree>
    <p:extLst>
      <p:ext uri="{BB962C8B-B14F-4D97-AF65-F5344CB8AC3E}">
        <p14:creationId xmlns:p14="http://schemas.microsoft.com/office/powerpoint/2010/main" val="2499909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4" name="Google Shape;554;p66"/>
          <p:cNvSpPr txBox="1">
            <a:spLocks noGrp="1"/>
          </p:cNvSpPr>
          <p:nvPr>
            <p:ph type="title"/>
          </p:nvPr>
        </p:nvSpPr>
        <p:spPr>
          <a:xfrm>
            <a:off x="1732050" y="445025"/>
            <a:ext cx="5679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Summary</a:t>
            </a:r>
            <a:endParaRPr dirty="0"/>
          </a:p>
        </p:txBody>
      </p:sp>
      <p:sp>
        <p:nvSpPr>
          <p:cNvPr id="4" name="Google Shape;553;p66">
            <a:extLst>
              <a:ext uri="{FF2B5EF4-FFF2-40B4-BE49-F238E27FC236}">
                <a16:creationId xmlns:a16="http://schemas.microsoft.com/office/drawing/2014/main" id="{96771A00-2857-34C8-4328-28088114D86C}"/>
              </a:ext>
            </a:extLst>
          </p:cNvPr>
          <p:cNvSpPr txBox="1">
            <a:spLocks noGrp="1"/>
          </p:cNvSpPr>
          <p:nvPr>
            <p:ph type="subTitle" idx="1"/>
          </p:nvPr>
        </p:nvSpPr>
        <p:spPr>
          <a:xfrm>
            <a:off x="401090" y="988970"/>
            <a:ext cx="5679900" cy="3798115"/>
          </a:xfrm>
          <a:prstGeom prst="rect">
            <a:avLst/>
          </a:prstGeom>
        </p:spPr>
        <p:txBody>
          <a:bodyPr spcFirstLastPara="1" wrap="square" lIns="91425" tIns="91425" rIns="91425" bIns="91425" anchor="t" anchorCtr="0">
            <a:noAutofit/>
          </a:bodyPr>
          <a:lstStyle/>
          <a:p>
            <a:pPr marL="285750" indent="-285750">
              <a:buClr>
                <a:schemeClr val="dk1"/>
              </a:buClr>
              <a:buSzPts val="1100"/>
            </a:pPr>
            <a:r>
              <a:rPr lang="en-US" dirty="0"/>
              <a:t>When looking at the Department of Technology as a whole, the changes in total compensation align with the changes in annual CPI. </a:t>
            </a:r>
          </a:p>
          <a:p>
            <a:pPr marL="285750" indent="-285750">
              <a:buClr>
                <a:schemeClr val="dk1"/>
              </a:buClr>
              <a:buSzPts val="1100"/>
            </a:pPr>
            <a:endParaRPr lang="en-US" dirty="0"/>
          </a:p>
          <a:p>
            <a:pPr marL="285750" indent="-285750">
              <a:buClr>
                <a:schemeClr val="dk1"/>
              </a:buClr>
              <a:buSzPts val="1100"/>
            </a:pPr>
            <a:r>
              <a:rPr lang="en-US" dirty="0"/>
              <a:t>However, we see some glaring differences when narrowing down the scope by looking at job groups within the Department of Technology. </a:t>
            </a:r>
          </a:p>
          <a:p>
            <a:pPr marL="285750" indent="-285750">
              <a:buClr>
                <a:schemeClr val="dk1"/>
              </a:buClr>
              <a:buSzPts val="1100"/>
            </a:pPr>
            <a:endParaRPr lang="en-US" dirty="0"/>
          </a:p>
          <a:p>
            <a:pPr marL="285750" indent="-285750">
              <a:buClr>
                <a:schemeClr val="dk1"/>
              </a:buClr>
              <a:buSzPts val="1100"/>
            </a:pPr>
            <a:r>
              <a:rPr lang="en-US" dirty="0"/>
              <a:t>Certain job groups, such as Managers and Engineers, are seeing significant increases in total compensation in regard to changes in annual CPI.</a:t>
            </a:r>
          </a:p>
          <a:p>
            <a:pPr marL="285750" indent="-285750">
              <a:buClr>
                <a:schemeClr val="dk1"/>
              </a:buClr>
              <a:buSzPts val="1100"/>
            </a:pPr>
            <a:endParaRPr lang="en-US" dirty="0"/>
          </a:p>
          <a:p>
            <a:pPr marL="285750" indent="-285750">
              <a:buClr>
                <a:schemeClr val="dk1"/>
              </a:buClr>
              <a:buSzPts val="1100"/>
            </a:pPr>
            <a:r>
              <a:rPr lang="en-US" dirty="0"/>
              <a:t>However, job groups such as Accountants and IT are seeing just slight increases in total compensation that are well below the changes in annual CPI.</a:t>
            </a:r>
          </a:p>
        </p:txBody>
      </p:sp>
      <p:pic>
        <p:nvPicPr>
          <p:cNvPr id="5" name="Picture 4">
            <a:extLst>
              <a:ext uri="{FF2B5EF4-FFF2-40B4-BE49-F238E27FC236}">
                <a16:creationId xmlns:a16="http://schemas.microsoft.com/office/drawing/2014/main" id="{15FA950C-FEBD-6A15-B36D-ACE9308BF093}"/>
              </a:ext>
            </a:extLst>
          </p:cNvPr>
          <p:cNvPicPr>
            <a:picLocks noChangeAspect="1"/>
          </p:cNvPicPr>
          <p:nvPr/>
        </p:nvPicPr>
        <p:blipFill>
          <a:blip r:embed="rId3"/>
          <a:stretch>
            <a:fillRect/>
          </a:stretch>
        </p:blipFill>
        <p:spPr>
          <a:xfrm>
            <a:off x="6080990" y="988970"/>
            <a:ext cx="2641486" cy="1713228"/>
          </a:xfrm>
          <a:prstGeom prst="rect">
            <a:avLst/>
          </a:prstGeom>
        </p:spPr>
      </p:pic>
      <p:pic>
        <p:nvPicPr>
          <p:cNvPr id="6" name="Picture 5">
            <a:extLst>
              <a:ext uri="{FF2B5EF4-FFF2-40B4-BE49-F238E27FC236}">
                <a16:creationId xmlns:a16="http://schemas.microsoft.com/office/drawing/2014/main" id="{1079C298-5A91-74FE-6953-573C72C3C78D}"/>
              </a:ext>
            </a:extLst>
          </p:cNvPr>
          <p:cNvPicPr>
            <a:picLocks noChangeAspect="1"/>
          </p:cNvPicPr>
          <p:nvPr/>
        </p:nvPicPr>
        <p:blipFill>
          <a:blip r:embed="rId4"/>
          <a:stretch>
            <a:fillRect/>
          </a:stretch>
        </p:blipFill>
        <p:spPr>
          <a:xfrm>
            <a:off x="6080990" y="2792207"/>
            <a:ext cx="2641486" cy="1713228"/>
          </a:xfrm>
          <a:prstGeom prst="rect">
            <a:avLst/>
          </a:prstGeom>
        </p:spPr>
      </p:pic>
    </p:spTree>
    <p:extLst>
      <p:ext uri="{BB962C8B-B14F-4D97-AF65-F5344CB8AC3E}">
        <p14:creationId xmlns:p14="http://schemas.microsoft.com/office/powerpoint/2010/main" val="1232916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E173C4-8BD5-2BB0-609F-0A9641F86A19}"/>
              </a:ext>
            </a:extLst>
          </p:cNvPr>
          <p:cNvSpPr>
            <a:spLocks noGrp="1"/>
          </p:cNvSpPr>
          <p:nvPr>
            <p:ph type="title"/>
          </p:nvPr>
        </p:nvSpPr>
        <p:spPr/>
        <p:txBody>
          <a:bodyPr/>
          <a:lstStyle/>
          <a:p>
            <a:r>
              <a:rPr lang="en-US" dirty="0"/>
              <a:t>Possible Solutions</a:t>
            </a:r>
          </a:p>
        </p:txBody>
      </p:sp>
      <p:sp>
        <p:nvSpPr>
          <p:cNvPr id="4" name="Google Shape;553;p66">
            <a:extLst>
              <a:ext uri="{FF2B5EF4-FFF2-40B4-BE49-F238E27FC236}">
                <a16:creationId xmlns:a16="http://schemas.microsoft.com/office/drawing/2014/main" id="{AA30F42A-EEA1-56A1-F2AF-AECE54350804}"/>
              </a:ext>
            </a:extLst>
          </p:cNvPr>
          <p:cNvSpPr txBox="1">
            <a:spLocks noGrp="1"/>
          </p:cNvSpPr>
          <p:nvPr>
            <p:ph type="subTitle" idx="1"/>
          </p:nvPr>
        </p:nvSpPr>
        <p:spPr>
          <a:xfrm>
            <a:off x="1149292" y="1017725"/>
            <a:ext cx="6845416" cy="3798115"/>
          </a:xfrm>
          <a:prstGeom prst="rect">
            <a:avLst/>
          </a:prstGeom>
        </p:spPr>
        <p:txBody>
          <a:bodyPr spcFirstLastPara="1" wrap="square" lIns="91425" tIns="91425" rIns="91425" bIns="91425" anchor="t" anchorCtr="0">
            <a:noAutofit/>
          </a:bodyPr>
          <a:lstStyle/>
          <a:p>
            <a:pPr marL="285750" indent="-285750">
              <a:buClr>
                <a:schemeClr val="dk1"/>
              </a:buClr>
              <a:buSzPts val="1100"/>
            </a:pPr>
            <a:r>
              <a:rPr lang="en-US" dirty="0"/>
              <a:t>While it is good that the Department of Technology as a whole is properly adjusting total compensation with changes in CPI, it is concerning to see the disparity between certain job groups.</a:t>
            </a:r>
          </a:p>
          <a:p>
            <a:pPr marL="0" indent="0">
              <a:buClr>
                <a:schemeClr val="dk1"/>
              </a:buClr>
              <a:buSzPts val="1100"/>
              <a:buNone/>
            </a:pPr>
            <a:endParaRPr lang="en-US" dirty="0"/>
          </a:p>
          <a:p>
            <a:pPr marL="285750" indent="-285750">
              <a:buSzPts val="1100"/>
            </a:pPr>
            <a:r>
              <a:rPr lang="en-US" dirty="0"/>
              <a:t>This disparity needs to be addressed in order to make sure all employees compensation is being properly adjusted.</a:t>
            </a:r>
          </a:p>
          <a:p>
            <a:pPr marL="285750" indent="-285750">
              <a:buSzPts val="1100"/>
            </a:pPr>
            <a:endParaRPr lang="en-US" dirty="0"/>
          </a:p>
          <a:p>
            <a:pPr marL="742950" lvl="1" indent="-285750" algn="l">
              <a:buSzPts val="1100"/>
            </a:pPr>
            <a:r>
              <a:rPr lang="en-US" dirty="0"/>
              <a:t>Given that the Department of Technology as a whole is in line, no additional funding would be necessary to make sure every job is receiving a fair change in compensation.</a:t>
            </a:r>
          </a:p>
          <a:p>
            <a:pPr marL="742950" lvl="1" indent="-285750" algn="l">
              <a:buSzPts val="1100"/>
            </a:pPr>
            <a:endParaRPr lang="en-US" dirty="0"/>
          </a:p>
          <a:p>
            <a:pPr marL="742950" lvl="1" indent="-285750" algn="l">
              <a:buSzPts val="1100"/>
            </a:pPr>
            <a:r>
              <a:rPr lang="en-US" dirty="0"/>
              <a:t>A reallocation of funds could be a possible solution. While this means certain groups might see smaller increases in compensation over the following years, it will also mean that other groups will be able to see increases more in line with changes in the cost of living.</a:t>
            </a:r>
          </a:p>
          <a:p>
            <a:pPr marL="285750" indent="-285750">
              <a:buClr>
                <a:schemeClr val="dk1"/>
              </a:buClr>
              <a:buSzPts val="1100"/>
            </a:pPr>
            <a:endParaRPr lang="en-US" dirty="0"/>
          </a:p>
          <a:p>
            <a:pPr marL="0" indent="0">
              <a:buSzPts val="1100"/>
              <a:buNone/>
            </a:pPr>
            <a:endParaRPr lang="en-US" dirty="0"/>
          </a:p>
        </p:txBody>
      </p:sp>
    </p:spTree>
    <p:extLst>
      <p:ext uri="{BB962C8B-B14F-4D97-AF65-F5344CB8AC3E}">
        <p14:creationId xmlns:p14="http://schemas.microsoft.com/office/powerpoint/2010/main" val="16908089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363070" y="2366271"/>
            <a:ext cx="8417859" cy="168577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Sources &amp; Links</a:t>
            </a:r>
            <a:endParaRPr dirty="0"/>
          </a:p>
        </p:txBody>
      </p:sp>
      <p:sp>
        <p:nvSpPr>
          <p:cNvPr id="573" name="Google Shape;573;p69"/>
          <p:cNvSpPr txBox="1">
            <a:spLocks noGrp="1"/>
          </p:cNvSpPr>
          <p:nvPr>
            <p:ph type="title" idx="2"/>
          </p:nvPr>
        </p:nvSpPr>
        <p:spPr>
          <a:xfrm>
            <a:off x="3746550" y="1387971"/>
            <a:ext cx="1650900" cy="97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06</a:t>
            </a:r>
            <a:endParaRPr dirty="0"/>
          </a:p>
        </p:txBody>
      </p:sp>
    </p:spTree>
    <p:extLst>
      <p:ext uri="{BB962C8B-B14F-4D97-AF65-F5344CB8AC3E}">
        <p14:creationId xmlns:p14="http://schemas.microsoft.com/office/powerpoint/2010/main" val="1822440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35"/>
        <p:cNvGrpSpPr/>
        <p:nvPr/>
      </p:nvGrpSpPr>
      <p:grpSpPr>
        <a:xfrm>
          <a:off x="0" y="0"/>
          <a:ext cx="0" cy="0"/>
          <a:chOff x="0" y="0"/>
          <a:chExt cx="0" cy="0"/>
        </a:xfrm>
      </p:grpSpPr>
      <p:sp>
        <p:nvSpPr>
          <p:cNvPr id="1537" name="Google Shape;1537;p120"/>
          <p:cNvSpPr txBox="1">
            <a:spLocks noGrp="1"/>
          </p:cNvSpPr>
          <p:nvPr>
            <p:ph type="title"/>
          </p:nvPr>
        </p:nvSpPr>
        <p:spPr>
          <a:xfrm>
            <a:off x="1531650" y="445025"/>
            <a:ext cx="6080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Links &amp; Sources</a:t>
            </a:r>
            <a:endParaRPr dirty="0"/>
          </a:p>
        </p:txBody>
      </p:sp>
      <p:sp>
        <p:nvSpPr>
          <p:cNvPr id="1538" name="Google Shape;1538;p120"/>
          <p:cNvSpPr txBox="1">
            <a:spLocks noGrp="1"/>
          </p:cNvSpPr>
          <p:nvPr>
            <p:ph type="subTitle" idx="2"/>
          </p:nvPr>
        </p:nvSpPr>
        <p:spPr>
          <a:xfrm>
            <a:off x="2062425" y="1096770"/>
            <a:ext cx="5019150" cy="3434590"/>
          </a:xfrm>
          <a:prstGeom prst="rect">
            <a:avLst/>
          </a:prstGeom>
        </p:spPr>
        <p:txBody>
          <a:bodyPr spcFirstLastPara="1" wrap="square" lIns="91425" tIns="91425" rIns="91425" bIns="91425" anchor="ctr" anchorCtr="0">
            <a:noAutofit/>
          </a:bodyPr>
          <a:lstStyle/>
          <a:p>
            <a:pPr marL="425450" indent="-285750" algn="l"/>
            <a:r>
              <a:rPr lang="en-US" dirty="0"/>
              <a:t>Employee Compensation Data San Francisco: (https://</a:t>
            </a:r>
            <a:r>
              <a:rPr lang="en-US" dirty="0" err="1"/>
              <a:t>data.sfgov.org</a:t>
            </a:r>
            <a:r>
              <a:rPr lang="en-US" dirty="0"/>
              <a:t>/City-Management-and-Ethics/Employee-Compensation/88g8-5mnd </a:t>
            </a:r>
            <a:r>
              <a:rPr lang="en" dirty="0">
                <a:solidFill>
                  <a:schemeClr val="dk1"/>
                </a:solidFill>
              </a:rPr>
              <a:t>Write references of books)</a:t>
            </a:r>
          </a:p>
          <a:p>
            <a:pPr marL="139700" indent="0" algn="l">
              <a:buNone/>
            </a:pPr>
            <a:endParaRPr lang="en" dirty="0">
              <a:solidFill>
                <a:schemeClr val="dk1"/>
              </a:solidFill>
            </a:endParaRPr>
          </a:p>
          <a:p>
            <a:pPr indent="-317500" algn="l">
              <a:buFont typeface="Merriweather"/>
              <a:buChar char="●"/>
            </a:pPr>
            <a:r>
              <a:rPr lang="en-US" dirty="0"/>
              <a:t>Consumer Price Index, San Francisco Are: (</a:t>
            </a:r>
            <a:r>
              <a:rPr lang="en-US" dirty="0">
                <a:hlinkClick r:id="rId3"/>
              </a:rPr>
              <a:t>https://www.bls.gov/regions/west/news-release/consumerpriceindex_sanfrancisco.htm</a:t>
            </a:r>
            <a:r>
              <a:rPr lang="en-US" dirty="0"/>
              <a:t>)</a:t>
            </a:r>
          </a:p>
          <a:p>
            <a:pPr indent="-317500" algn="l">
              <a:buFont typeface="Merriweather"/>
              <a:buChar char="●"/>
            </a:pPr>
            <a:endParaRPr lang="en" dirty="0">
              <a:solidFill>
                <a:schemeClr val="dk1"/>
              </a:solidFill>
            </a:endParaRPr>
          </a:p>
          <a:p>
            <a:pPr indent="-317500" algn="l">
              <a:buFont typeface="Merriweather"/>
              <a:buChar char="●"/>
            </a:pPr>
            <a:r>
              <a:rPr lang="en" dirty="0">
                <a:solidFill>
                  <a:schemeClr val="dk1"/>
                </a:solidFill>
              </a:rPr>
              <a:t>GitHub: (</a:t>
            </a:r>
            <a:r>
              <a:rPr lang="en-US" dirty="0">
                <a:solidFill>
                  <a:schemeClr val="dk1"/>
                </a:solidFill>
              </a:rPr>
              <a:t>https://</a:t>
            </a:r>
            <a:r>
              <a:rPr lang="en-US" dirty="0" err="1">
                <a:solidFill>
                  <a:schemeClr val="dk1"/>
                </a:solidFill>
              </a:rPr>
              <a:t>github.com</a:t>
            </a:r>
            <a:r>
              <a:rPr lang="en-US" dirty="0">
                <a:solidFill>
                  <a:schemeClr val="dk1"/>
                </a:solidFill>
              </a:rPr>
              <a:t>/DylanJ258/</a:t>
            </a:r>
            <a:r>
              <a:rPr lang="en-US" dirty="0" err="1">
                <a:solidFill>
                  <a:schemeClr val="dk1"/>
                </a:solidFill>
              </a:rPr>
              <a:t>Compensation_Analysis</a:t>
            </a:r>
            <a:r>
              <a:rPr lang="en-US" dirty="0">
                <a:solidFill>
                  <a:schemeClr val="dk1"/>
                </a:solidFill>
              </a:rPr>
              <a:t>)</a:t>
            </a:r>
            <a:endParaRPr dirty="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2714550" y="2317463"/>
            <a:ext cx="37149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573" name="Google Shape;573;p69"/>
          <p:cNvSpPr txBox="1">
            <a:spLocks noGrp="1"/>
          </p:cNvSpPr>
          <p:nvPr>
            <p:ph type="title" idx="2"/>
          </p:nvPr>
        </p:nvSpPr>
        <p:spPr>
          <a:xfrm>
            <a:off x="4037355" y="1339163"/>
            <a:ext cx="1069290" cy="9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01</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66"/>
          <p:cNvSpPr txBox="1">
            <a:spLocks noGrp="1"/>
          </p:cNvSpPr>
          <p:nvPr>
            <p:ph type="subTitle" idx="1"/>
          </p:nvPr>
        </p:nvSpPr>
        <p:spPr>
          <a:xfrm>
            <a:off x="1732050" y="1806257"/>
            <a:ext cx="5679900" cy="1790383"/>
          </a:xfrm>
          <a:prstGeom prst="rect">
            <a:avLst/>
          </a:prstGeom>
        </p:spPr>
        <p:txBody>
          <a:bodyPr spcFirstLastPara="1" wrap="square" lIns="91425" tIns="91425" rIns="91425" bIns="91425" anchor="t" anchorCtr="0">
            <a:noAutofit/>
          </a:bodyPr>
          <a:lstStyle/>
          <a:p>
            <a:pPr marL="285750" indent="-285750">
              <a:buClr>
                <a:schemeClr val="dk1"/>
              </a:buClr>
              <a:buSzPts val="1100"/>
            </a:pPr>
            <a:r>
              <a:rPr lang="en-US" dirty="0"/>
              <a:t>In this project, I will be playing the role of a Data Analyst tasked with looking into compensation for the Department of Technology in San Francisco.</a:t>
            </a:r>
          </a:p>
          <a:p>
            <a:pPr marL="285750" indent="-285750">
              <a:buClr>
                <a:schemeClr val="dk1"/>
              </a:buClr>
              <a:buSzPts val="1100"/>
            </a:pPr>
            <a:endParaRPr lang="en-US" dirty="0"/>
          </a:p>
          <a:p>
            <a:pPr marL="285750" indent="-285750">
              <a:buClr>
                <a:schemeClr val="dk1"/>
              </a:buClr>
              <a:buSzPts val="1100"/>
            </a:pPr>
            <a:r>
              <a:rPr lang="en-US" dirty="0"/>
              <a:t>The goal is to use Excel to showcase my data analytics skillset and thought process by analyzing a mock issue within the department.</a:t>
            </a:r>
          </a:p>
          <a:p>
            <a:pPr marL="0" lvl="0" indent="0" algn="just" rtl="0">
              <a:spcBef>
                <a:spcPts val="0"/>
              </a:spcBef>
              <a:spcAft>
                <a:spcPts val="0"/>
              </a:spcAft>
              <a:buClr>
                <a:schemeClr val="dk1"/>
              </a:buClr>
              <a:buSzPts val="1100"/>
              <a:buFont typeface="Arial"/>
              <a:buNone/>
            </a:pPr>
            <a:endParaRPr lang="en-US" dirty="0"/>
          </a:p>
          <a:p>
            <a:pPr marL="0" lvl="0" indent="0" algn="just" rtl="0">
              <a:spcBef>
                <a:spcPts val="0"/>
              </a:spcBef>
              <a:spcAft>
                <a:spcPts val="0"/>
              </a:spcAft>
              <a:buClr>
                <a:schemeClr val="dk1"/>
              </a:buClr>
              <a:buSzPts val="1100"/>
              <a:buFont typeface="Arial"/>
              <a:buNone/>
            </a:pPr>
            <a:endParaRPr lang="en-US" dirty="0"/>
          </a:p>
        </p:txBody>
      </p:sp>
      <p:sp>
        <p:nvSpPr>
          <p:cNvPr id="554" name="Google Shape;554;p66"/>
          <p:cNvSpPr txBox="1">
            <a:spLocks noGrp="1"/>
          </p:cNvSpPr>
          <p:nvPr>
            <p:ph type="title"/>
          </p:nvPr>
        </p:nvSpPr>
        <p:spPr>
          <a:xfrm>
            <a:off x="1732050" y="362021"/>
            <a:ext cx="56799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Introduction</a:t>
            </a:r>
            <a:endParaRPr dirty="0"/>
          </a:p>
        </p:txBody>
      </p:sp>
    </p:spTree>
    <p:extLst>
      <p:ext uri="{BB962C8B-B14F-4D97-AF65-F5344CB8AC3E}">
        <p14:creationId xmlns:p14="http://schemas.microsoft.com/office/powerpoint/2010/main" val="2544079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363070" y="2366271"/>
            <a:ext cx="8417859" cy="168577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Dataset Collection</a:t>
            </a:r>
            <a:endParaRPr dirty="0"/>
          </a:p>
        </p:txBody>
      </p:sp>
      <p:sp>
        <p:nvSpPr>
          <p:cNvPr id="573" name="Google Shape;573;p69"/>
          <p:cNvSpPr txBox="1">
            <a:spLocks noGrp="1"/>
          </p:cNvSpPr>
          <p:nvPr>
            <p:ph type="title" idx="2"/>
          </p:nvPr>
        </p:nvSpPr>
        <p:spPr>
          <a:xfrm>
            <a:off x="3746550" y="1387971"/>
            <a:ext cx="1650900" cy="97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02</a:t>
            </a:r>
            <a:endParaRPr dirty="0"/>
          </a:p>
        </p:txBody>
      </p:sp>
    </p:spTree>
    <p:extLst>
      <p:ext uri="{BB962C8B-B14F-4D97-AF65-F5344CB8AC3E}">
        <p14:creationId xmlns:p14="http://schemas.microsoft.com/office/powerpoint/2010/main" val="464454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66"/>
          <p:cNvSpPr txBox="1">
            <a:spLocks noGrp="1"/>
          </p:cNvSpPr>
          <p:nvPr>
            <p:ph type="subTitle" idx="1"/>
          </p:nvPr>
        </p:nvSpPr>
        <p:spPr>
          <a:xfrm>
            <a:off x="543560" y="934721"/>
            <a:ext cx="8056880" cy="3464558"/>
          </a:xfrm>
          <a:prstGeom prst="rect">
            <a:avLst/>
          </a:prstGeom>
        </p:spPr>
        <p:txBody>
          <a:bodyPr spcFirstLastPara="1" wrap="square" lIns="91425" tIns="91425" rIns="91425" bIns="91425" anchor="t" anchorCtr="0">
            <a:noAutofit/>
          </a:bodyPr>
          <a:lstStyle/>
          <a:p>
            <a:pPr marL="285750" indent="-285750">
              <a:buClr>
                <a:schemeClr val="dk1"/>
              </a:buClr>
              <a:buSzPts val="1100"/>
            </a:pPr>
            <a:r>
              <a:rPr lang="en-US" dirty="0"/>
              <a:t>Employee Compensation Data San Francisco</a:t>
            </a:r>
          </a:p>
          <a:p>
            <a:pPr marL="742950" lvl="1" indent="-285750" algn="l">
              <a:buSzPts val="1100"/>
            </a:pPr>
            <a:r>
              <a:rPr lang="en-US" dirty="0"/>
              <a:t>The original dataset contained over 850,000 rows of compensation data on employees across various departments in San Francisco between 2012-2022.</a:t>
            </a:r>
          </a:p>
          <a:p>
            <a:pPr marL="742950" lvl="1" indent="-285750" algn="l">
              <a:buSzPts val="1100"/>
            </a:pPr>
            <a:r>
              <a:rPr lang="en-US" dirty="0"/>
              <a:t>Using Pandas within a Jupyter Notebook, I cleaned this dataset down to just show data on the Department of Technology between 2018-2022. I also removed any columns that wouldn’t be necessary for this analysis.</a:t>
            </a:r>
          </a:p>
          <a:p>
            <a:pPr marL="742950" lvl="1" indent="-285750" algn="l">
              <a:buSzPts val="1100"/>
            </a:pPr>
            <a:r>
              <a:rPr lang="en-US" dirty="0"/>
              <a:t>The steps I took to clean this dataset and run my analysis are outlined on my GitHub page. </a:t>
            </a:r>
          </a:p>
          <a:p>
            <a:pPr marL="742950" lvl="1" indent="-285750" algn="l">
              <a:buSzPts val="1100"/>
            </a:pPr>
            <a:endParaRPr lang="en-US" dirty="0"/>
          </a:p>
          <a:p>
            <a:pPr marL="285750" indent="-285750">
              <a:buSzPts val="1100"/>
            </a:pPr>
            <a:r>
              <a:rPr lang="en-US" dirty="0"/>
              <a:t>Consumer Price Index, San Francisco Area</a:t>
            </a:r>
          </a:p>
          <a:p>
            <a:pPr marL="742950" lvl="1" indent="-285750" algn="l">
              <a:buSzPts val="1100"/>
            </a:pPr>
            <a:r>
              <a:rPr lang="en-US" dirty="0"/>
              <a:t>This dataset contained monthly/annual reports of the Consumer Price Index in the San Francisco area.</a:t>
            </a:r>
          </a:p>
          <a:p>
            <a:pPr marL="914400" lvl="2" indent="0" algn="l">
              <a:buSzPts val="1100"/>
              <a:buNone/>
            </a:pPr>
            <a:endParaRPr lang="en-US" dirty="0"/>
          </a:p>
          <a:p>
            <a:pPr marL="0" lvl="0" indent="0" algn="l" rtl="0">
              <a:spcBef>
                <a:spcPts val="0"/>
              </a:spcBef>
              <a:spcAft>
                <a:spcPts val="0"/>
              </a:spcAft>
              <a:buClr>
                <a:schemeClr val="dk1"/>
              </a:buClr>
              <a:buSzPts val="1100"/>
              <a:buFont typeface="Arial"/>
              <a:buNone/>
            </a:pPr>
            <a:endParaRPr lang="en-US" dirty="0"/>
          </a:p>
        </p:txBody>
      </p:sp>
      <p:sp>
        <p:nvSpPr>
          <p:cNvPr id="554" name="Google Shape;554;p66"/>
          <p:cNvSpPr txBox="1">
            <a:spLocks noGrp="1"/>
          </p:cNvSpPr>
          <p:nvPr>
            <p:ph type="title"/>
          </p:nvPr>
        </p:nvSpPr>
        <p:spPr>
          <a:xfrm>
            <a:off x="1732050" y="362021"/>
            <a:ext cx="5679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Dataset Collection</a:t>
            </a:r>
            <a:endParaRPr dirty="0"/>
          </a:p>
        </p:txBody>
      </p:sp>
    </p:spTree>
    <p:extLst>
      <p:ext uri="{BB962C8B-B14F-4D97-AF65-F5344CB8AC3E}">
        <p14:creationId xmlns:p14="http://schemas.microsoft.com/office/powerpoint/2010/main" val="4218007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363070" y="2366271"/>
            <a:ext cx="8417859" cy="168577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Problem</a:t>
            </a:r>
            <a:endParaRPr dirty="0"/>
          </a:p>
        </p:txBody>
      </p:sp>
      <p:sp>
        <p:nvSpPr>
          <p:cNvPr id="573" name="Google Shape;573;p69"/>
          <p:cNvSpPr txBox="1">
            <a:spLocks noGrp="1"/>
          </p:cNvSpPr>
          <p:nvPr>
            <p:ph type="title" idx="2"/>
          </p:nvPr>
        </p:nvSpPr>
        <p:spPr>
          <a:xfrm>
            <a:off x="3746550" y="1387971"/>
            <a:ext cx="1650900" cy="97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03</a:t>
            </a:r>
            <a:endParaRPr dirty="0"/>
          </a:p>
        </p:txBody>
      </p:sp>
    </p:spTree>
    <p:extLst>
      <p:ext uri="{BB962C8B-B14F-4D97-AF65-F5344CB8AC3E}">
        <p14:creationId xmlns:p14="http://schemas.microsoft.com/office/powerpoint/2010/main" val="3777223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66"/>
          <p:cNvSpPr txBox="1">
            <a:spLocks noGrp="1"/>
          </p:cNvSpPr>
          <p:nvPr>
            <p:ph type="subTitle" idx="1"/>
          </p:nvPr>
        </p:nvSpPr>
        <p:spPr>
          <a:xfrm>
            <a:off x="1732050" y="1738124"/>
            <a:ext cx="5679900" cy="1667251"/>
          </a:xfrm>
          <a:prstGeom prst="rect">
            <a:avLst/>
          </a:prstGeom>
        </p:spPr>
        <p:txBody>
          <a:bodyPr spcFirstLastPara="1" wrap="square" lIns="91425" tIns="91425" rIns="91425" bIns="91425" anchor="t" anchorCtr="0">
            <a:noAutofit/>
          </a:bodyPr>
          <a:lstStyle/>
          <a:p>
            <a:pPr marL="285750" indent="-285750">
              <a:buClr>
                <a:schemeClr val="dk1"/>
              </a:buClr>
              <a:buSzPts val="1100"/>
            </a:pPr>
            <a:r>
              <a:rPr lang="en-US" dirty="0"/>
              <a:t>The City of San Francisco’s Department of Technology has been receiving complaints within their Accounting and IT departments regarding low compensation. </a:t>
            </a:r>
          </a:p>
          <a:p>
            <a:pPr marL="285750" indent="-285750">
              <a:buClr>
                <a:schemeClr val="dk1"/>
              </a:buClr>
              <a:buSzPts val="1100"/>
            </a:pPr>
            <a:endParaRPr lang="en-US" dirty="0"/>
          </a:p>
          <a:p>
            <a:pPr marL="285750" indent="-285750">
              <a:buClr>
                <a:schemeClr val="dk1"/>
              </a:buClr>
              <a:buSzPts val="1100"/>
            </a:pPr>
            <a:r>
              <a:rPr lang="en-US" dirty="0"/>
              <a:t>I have been tasked by management take a deeper look at our data on compensation and report back on any possible issues.</a:t>
            </a:r>
          </a:p>
        </p:txBody>
      </p:sp>
      <p:sp>
        <p:nvSpPr>
          <p:cNvPr id="554" name="Google Shape;554;p66"/>
          <p:cNvSpPr txBox="1">
            <a:spLocks noGrp="1"/>
          </p:cNvSpPr>
          <p:nvPr>
            <p:ph type="title"/>
          </p:nvPr>
        </p:nvSpPr>
        <p:spPr>
          <a:xfrm>
            <a:off x="1732050" y="445025"/>
            <a:ext cx="5679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Problem</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363070" y="2366271"/>
            <a:ext cx="8417859" cy="168577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Analysis</a:t>
            </a:r>
            <a:endParaRPr dirty="0"/>
          </a:p>
        </p:txBody>
      </p:sp>
      <p:sp>
        <p:nvSpPr>
          <p:cNvPr id="573" name="Google Shape;573;p69"/>
          <p:cNvSpPr txBox="1">
            <a:spLocks noGrp="1"/>
          </p:cNvSpPr>
          <p:nvPr>
            <p:ph type="title" idx="2"/>
          </p:nvPr>
        </p:nvSpPr>
        <p:spPr>
          <a:xfrm>
            <a:off x="3746550" y="1387971"/>
            <a:ext cx="1650900" cy="97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04</a:t>
            </a:r>
            <a:endParaRPr dirty="0"/>
          </a:p>
        </p:txBody>
      </p:sp>
    </p:spTree>
    <p:extLst>
      <p:ext uri="{BB962C8B-B14F-4D97-AF65-F5344CB8AC3E}">
        <p14:creationId xmlns:p14="http://schemas.microsoft.com/office/powerpoint/2010/main" val="1350304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66"/>
          <p:cNvSpPr txBox="1">
            <a:spLocks noGrp="1"/>
          </p:cNvSpPr>
          <p:nvPr>
            <p:ph type="subTitle" idx="1"/>
          </p:nvPr>
        </p:nvSpPr>
        <p:spPr>
          <a:xfrm>
            <a:off x="1732050" y="1017725"/>
            <a:ext cx="5679900" cy="3798115"/>
          </a:xfrm>
          <a:prstGeom prst="rect">
            <a:avLst/>
          </a:prstGeom>
        </p:spPr>
        <p:txBody>
          <a:bodyPr spcFirstLastPara="1" wrap="square" lIns="91425" tIns="91425" rIns="91425" bIns="91425" anchor="t" anchorCtr="0">
            <a:noAutofit/>
          </a:bodyPr>
          <a:lstStyle/>
          <a:p>
            <a:pPr marL="285750" indent="-285750">
              <a:buClr>
                <a:schemeClr val="dk1"/>
              </a:buClr>
              <a:buSzPts val="1100"/>
            </a:pPr>
            <a:r>
              <a:rPr lang="en-US" dirty="0"/>
              <a:t>For this analysis, I will look at compensation trends within the Department of Technology over the past five years.</a:t>
            </a:r>
          </a:p>
          <a:p>
            <a:pPr marL="285750" indent="-285750">
              <a:buClr>
                <a:schemeClr val="dk1"/>
              </a:buClr>
              <a:buSzPts val="1100"/>
            </a:pPr>
            <a:endParaRPr lang="en-US" dirty="0"/>
          </a:p>
          <a:p>
            <a:pPr marL="285750" indent="-285750">
              <a:buClr>
                <a:schemeClr val="dk1"/>
              </a:buClr>
              <a:buSzPts val="1100"/>
            </a:pPr>
            <a:r>
              <a:rPr lang="en-US" dirty="0"/>
              <a:t>To better see if the changes in compensation are within reason, I will compare it to the changes in the Consumer Price Index (CPI) in San Francisco over the same period.</a:t>
            </a:r>
          </a:p>
          <a:p>
            <a:pPr marL="285750" indent="-285750">
              <a:buClr>
                <a:schemeClr val="dk1"/>
              </a:buClr>
              <a:buSzPts val="1100"/>
            </a:pPr>
            <a:endParaRPr lang="en-US" dirty="0"/>
          </a:p>
          <a:p>
            <a:pPr marL="742950" lvl="1" indent="-285750" algn="l">
              <a:buSzPts val="1100"/>
            </a:pPr>
            <a:r>
              <a:rPr lang="en-US" dirty="0"/>
              <a:t>CPI measures the average change over time in the prices paid by urban consumers for a market basket of consumer goods and services.</a:t>
            </a:r>
          </a:p>
          <a:p>
            <a:pPr marL="742950" lvl="1" indent="-285750" algn="l">
              <a:buSzPts val="1100"/>
            </a:pPr>
            <a:endParaRPr lang="en-US" dirty="0"/>
          </a:p>
          <a:p>
            <a:pPr marL="742950" lvl="1" indent="-285750" algn="l">
              <a:buSzPts val="1100"/>
            </a:pPr>
            <a:r>
              <a:rPr lang="en-US" dirty="0"/>
              <a:t>Therefore, by comparing the changes in compensation to the changes in CPI, we can see if the Department of Technology is adjusting its compensation according to the changes in the cost of living.</a:t>
            </a:r>
          </a:p>
        </p:txBody>
      </p:sp>
      <p:sp>
        <p:nvSpPr>
          <p:cNvPr id="554" name="Google Shape;554;p66"/>
          <p:cNvSpPr txBox="1">
            <a:spLocks noGrp="1"/>
          </p:cNvSpPr>
          <p:nvPr>
            <p:ph type="title"/>
          </p:nvPr>
        </p:nvSpPr>
        <p:spPr>
          <a:xfrm>
            <a:off x="1732050" y="445025"/>
            <a:ext cx="5679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Analysis</a:t>
            </a:r>
            <a:endParaRPr dirty="0"/>
          </a:p>
        </p:txBody>
      </p:sp>
    </p:spTree>
    <p:extLst>
      <p:ext uri="{BB962C8B-B14F-4D97-AF65-F5344CB8AC3E}">
        <p14:creationId xmlns:p14="http://schemas.microsoft.com/office/powerpoint/2010/main" val="3860385038"/>
      </p:ext>
    </p:extLst>
  </p:cSld>
  <p:clrMapOvr>
    <a:masterClrMapping/>
  </p:clrMapOvr>
</p:sld>
</file>

<file path=ppt/theme/theme1.xml><?xml version="1.0" encoding="utf-8"?>
<a:theme xmlns:a="http://schemas.openxmlformats.org/drawingml/2006/main"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5744</TotalTime>
  <Words>1223</Words>
  <Application>Microsoft Macintosh PowerPoint</Application>
  <PresentationFormat>On-screen Show (16:9)</PresentationFormat>
  <Paragraphs>91</Paragraphs>
  <Slides>19</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Vidaloka</vt:lpstr>
      <vt:lpstr>Merriweather Light</vt:lpstr>
      <vt:lpstr>Arial</vt:lpstr>
      <vt:lpstr>Montserrat</vt:lpstr>
      <vt:lpstr>Merriweather</vt:lpstr>
      <vt:lpstr>Minimalist Business Slides XL by Slidesgo</vt:lpstr>
      <vt:lpstr>Department of Technology Compensation Analysis</vt:lpstr>
      <vt:lpstr>Introduction</vt:lpstr>
      <vt:lpstr>Introduction</vt:lpstr>
      <vt:lpstr>Dataset Collection</vt:lpstr>
      <vt:lpstr>Dataset Collection</vt:lpstr>
      <vt:lpstr>Problem</vt:lpstr>
      <vt:lpstr>Problem</vt:lpstr>
      <vt:lpstr>Analysis</vt:lpstr>
      <vt:lpstr>Analysis</vt:lpstr>
      <vt:lpstr>Department of Technology Compensation</vt:lpstr>
      <vt:lpstr>Accountant II-III Compensation</vt:lpstr>
      <vt:lpstr>IT Operations Support Admin II-V Compensation</vt:lpstr>
      <vt:lpstr>Manager II-VII Compensation</vt:lpstr>
      <vt:lpstr>Engineering Compensation</vt:lpstr>
      <vt:lpstr>Conclusion</vt:lpstr>
      <vt:lpstr>Summary</vt:lpstr>
      <vt:lpstr>Possible Solutions</vt:lpstr>
      <vt:lpstr>Sources &amp; Links</vt:lpstr>
      <vt:lpstr>Links &amp; 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Technology Compensation Analysis</dc:title>
  <cp:lastModifiedBy>Dylan Jungmann</cp:lastModifiedBy>
  <cp:revision>9</cp:revision>
  <dcterms:modified xsi:type="dcterms:W3CDTF">2023-06-15T14:34:58Z</dcterms:modified>
</cp:coreProperties>
</file>