
<file path=[Content_Types].xml><?xml version="1.0" encoding="utf-8"?>
<Types xmlns="http://schemas.openxmlformats.org/package/2006/content-types">
  <Default Extension="emf" ContentType="image/x-emf"/>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23"/>
  </p:notesMasterIdLst>
  <p:sldIdLst>
    <p:sldId id="256" r:id="rId2"/>
    <p:sldId id="258" r:id="rId3"/>
    <p:sldId id="266" r:id="rId4"/>
    <p:sldId id="356" r:id="rId5"/>
    <p:sldId id="354" r:id="rId6"/>
    <p:sldId id="360" r:id="rId7"/>
    <p:sldId id="349" r:id="rId8"/>
    <p:sldId id="263" r:id="rId9"/>
    <p:sldId id="358" r:id="rId10"/>
    <p:sldId id="361" r:id="rId11"/>
    <p:sldId id="268" r:id="rId12"/>
    <p:sldId id="348" r:id="rId13"/>
    <p:sldId id="352" r:id="rId14"/>
    <p:sldId id="350" r:id="rId15"/>
    <p:sldId id="351" r:id="rId16"/>
    <p:sldId id="355" r:id="rId17"/>
    <p:sldId id="357" r:id="rId18"/>
    <p:sldId id="362" r:id="rId19"/>
    <p:sldId id="359" r:id="rId20"/>
    <p:sldId id="317" r:id="rId21"/>
    <p:sldId id="322" r:id="rId22"/>
  </p:sldIdLst>
  <p:sldSz cx="9144000" cy="5143500" type="screen16x9"/>
  <p:notesSz cx="6858000" cy="9144000"/>
  <p:embeddedFontLst>
    <p:embeddedFont>
      <p:font typeface="Merriweather" pitchFamily="2" charset="77"/>
      <p:regular r:id="rId24"/>
      <p:bold r:id="rId25"/>
      <p:italic r:id="rId26"/>
      <p:boldItalic r:id="rId27"/>
    </p:embeddedFont>
    <p:embeddedFont>
      <p:font typeface="Merriweather Light" panose="020F0302020204030204" pitchFamily="34" charset="0"/>
      <p:regular r:id="rId28"/>
      <p:bold r:id="rId29"/>
      <p:italic r:id="rId30"/>
      <p:boldItalic r:id="rId31"/>
    </p:embeddedFont>
    <p:embeddedFont>
      <p:font typeface="Montserrat" pitchFamily="2" charset="77"/>
      <p:regular r:id="rId32"/>
      <p:bold r:id="rId33"/>
      <p:italic r:id="rId34"/>
      <p:boldItalic r:id="rId35"/>
    </p:embeddedFont>
    <p:embeddedFont>
      <p:font typeface="Vidaloka" panose="02000504000000020004" pitchFamily="2"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66469A-9AAA-409F-B25F-952E1BC295CC}">
  <a:tblStyle styleId="{7B66469A-9AAA-409F-B25F-952E1BC295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p:scale>
          <a:sx n="125" d="100"/>
          <a:sy n="125" d="100"/>
        </p:scale>
        <p:origin x="200"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879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It shows that the Department of Technology is not adjusting the compensation of these jobs well enough in regard to the changes in the cost of living, therefore putting financial strain on the employees.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11645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IT jobs are facing a similar issue to Accountant jobs in that the changes in their compensation have fallen below the change in annual CPI, thus making it more challenging to pay for everyday goods and services.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3761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5716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7560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2027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088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785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1083f33e91c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1083f33e91c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2"/>
        <p:cNvGrpSpPr/>
        <p:nvPr/>
      </p:nvGrpSpPr>
      <p:grpSpPr>
        <a:xfrm>
          <a:off x="0" y="0"/>
          <a:ext cx="0" cy="0"/>
          <a:chOff x="0" y="0"/>
          <a:chExt cx="0" cy="0"/>
        </a:xfrm>
      </p:grpSpPr>
      <p:sp>
        <p:nvSpPr>
          <p:cNvPr id="1783" name="Google Shape;1783;g1083f33e91c_2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4" name="Google Shape;1784;g1083f33e91c_2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081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9175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9139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188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7468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CUSTOM_29">
    <p:spTree>
      <p:nvGrpSpPr>
        <p:cNvPr id="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3" name="Google Shape;413;p4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4" name="Google Shape;414;p46"/>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5" name="Google Shape;415;p46"/>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6" name="Google Shape;416;p4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7" name="Google Shape;417;p4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18" name="Google Shape;418;p46"/>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19" name="Google Shape;419;p46"/>
          <p:cNvSpPr txBox="1">
            <a:spLocks noGrp="1"/>
          </p:cNvSpPr>
          <p:nvPr>
            <p:ph type="subTitle" idx="1"/>
          </p:nvPr>
        </p:nvSpPr>
        <p:spPr>
          <a:xfrm>
            <a:off x="4525188"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20" name="Google Shape;420;p46"/>
          <p:cNvSpPr txBox="1">
            <a:spLocks noGrp="1"/>
          </p:cNvSpPr>
          <p:nvPr>
            <p:ph type="subTitle" idx="2"/>
          </p:nvPr>
        </p:nvSpPr>
        <p:spPr>
          <a:xfrm>
            <a:off x="661213"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59" r:id="rId5"/>
    <p:sldLayoutId id="2147483663" r:id="rId6"/>
    <p:sldLayoutId id="2147483692" r:id="rId7"/>
    <p:sldLayoutId id="2147483696" r:id="rId8"/>
    <p:sldLayoutId id="2147483697" r:id="rId9"/>
    <p:sldLayoutId id="2147483698" r:id="rId10"/>
    <p:sldLayoutId id="214748369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emf"/><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6.emf"/><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9.emf"/><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2.emf"/><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5.emf"/><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www.bls.gov/regions/west/news-release/consumerpriceindex_sanfrancisco.htm"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354106" y="569435"/>
            <a:ext cx="8435788" cy="400462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Department of Technology Compensation Analysis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1732050" y="1017725"/>
            <a:ext cx="5679900" cy="3798115"/>
          </a:xfrm>
          <a:prstGeom prst="rect">
            <a:avLst/>
          </a:prstGeom>
        </p:spPr>
        <p:txBody>
          <a:bodyPr spcFirstLastPara="1" wrap="square" lIns="91425" tIns="91425" rIns="91425" bIns="91425" anchor="t" anchorCtr="0">
            <a:noAutofit/>
          </a:bodyPr>
          <a:lstStyle/>
          <a:p>
            <a:pPr marL="285750" indent="-285750">
              <a:buClr>
                <a:schemeClr val="dk1"/>
              </a:buClr>
              <a:buSzPts val="1100"/>
            </a:pPr>
            <a:r>
              <a:rPr lang="en-US" dirty="0"/>
              <a:t>For this analysis, I will look at compensation trends within the Department of Technology over the past five years.</a:t>
            </a:r>
          </a:p>
          <a:p>
            <a:pPr marL="285750" indent="-285750">
              <a:buClr>
                <a:schemeClr val="dk1"/>
              </a:buClr>
              <a:buSzPts val="1100"/>
            </a:pPr>
            <a:endParaRPr lang="en-US" dirty="0"/>
          </a:p>
          <a:p>
            <a:pPr marL="285750" indent="-285750">
              <a:buClr>
                <a:schemeClr val="dk1"/>
              </a:buClr>
              <a:buSzPts val="1100"/>
            </a:pPr>
            <a:r>
              <a:rPr lang="en-US" dirty="0"/>
              <a:t>To better see if the changes in compensation are within reason, I will compare it to the changes in the Consumer Price Index (CPI) in San Francisco over the same period.</a:t>
            </a:r>
          </a:p>
          <a:p>
            <a:pPr marL="285750" indent="-285750">
              <a:buClr>
                <a:schemeClr val="dk1"/>
              </a:buClr>
              <a:buSzPts val="1100"/>
            </a:pPr>
            <a:endParaRPr lang="en-US" dirty="0"/>
          </a:p>
          <a:p>
            <a:pPr marL="742950" lvl="1" indent="-285750" algn="l">
              <a:buSzPts val="1100"/>
            </a:pPr>
            <a:r>
              <a:rPr lang="en-US" dirty="0"/>
              <a:t>CPI measures the average change over time in the prices paid by urban consumers for a market basket of consumer goods and services.</a:t>
            </a:r>
          </a:p>
          <a:p>
            <a:pPr marL="742950" lvl="1" indent="-285750" algn="l">
              <a:buSzPts val="1100"/>
            </a:pPr>
            <a:endParaRPr lang="en-US" dirty="0"/>
          </a:p>
          <a:p>
            <a:pPr marL="742950" lvl="1" indent="-285750" algn="l">
              <a:buSzPts val="1100"/>
            </a:pPr>
            <a:r>
              <a:rPr lang="en-US" dirty="0"/>
              <a:t>Therefore, by comparing the changes in compensation to the changes in CPI, we can see if the Department of Technology is adjusting its compensation according to the changes in the cost of living.</a:t>
            </a:r>
          </a:p>
        </p:txBody>
      </p:sp>
      <p:sp>
        <p:nvSpPr>
          <p:cNvPr id="554" name="Google Shape;554;p66"/>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Analysis</a:t>
            </a:r>
            <a:endParaRPr dirty="0"/>
          </a:p>
        </p:txBody>
      </p:sp>
    </p:spTree>
    <p:extLst>
      <p:ext uri="{BB962C8B-B14F-4D97-AF65-F5344CB8AC3E}">
        <p14:creationId xmlns:p14="http://schemas.microsoft.com/office/powerpoint/2010/main" val="386038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Department of Technology Compensation</a:t>
            </a:r>
            <a:endParaRPr dirty="0"/>
          </a:p>
        </p:txBody>
      </p:sp>
      <p:pic>
        <p:nvPicPr>
          <p:cNvPr id="2" name="Picture 1">
            <a:extLst>
              <a:ext uri="{FF2B5EF4-FFF2-40B4-BE49-F238E27FC236}">
                <a16:creationId xmlns:a16="http://schemas.microsoft.com/office/drawing/2014/main" id="{9AEA550B-973F-2718-2EB6-F17D26E9E27D}"/>
              </a:ext>
            </a:extLst>
          </p:cNvPr>
          <p:cNvPicPr>
            <a:picLocks noChangeAspect="1"/>
          </p:cNvPicPr>
          <p:nvPr/>
        </p:nvPicPr>
        <p:blipFill>
          <a:blip r:embed="rId3"/>
          <a:stretch>
            <a:fillRect/>
          </a:stretch>
        </p:blipFill>
        <p:spPr>
          <a:xfrm>
            <a:off x="102119" y="3944470"/>
            <a:ext cx="8939762" cy="870242"/>
          </a:xfrm>
          <a:prstGeom prst="rect">
            <a:avLst/>
          </a:prstGeom>
        </p:spPr>
      </p:pic>
      <p:pic>
        <p:nvPicPr>
          <p:cNvPr id="4" name="Picture 3">
            <a:extLst>
              <a:ext uri="{FF2B5EF4-FFF2-40B4-BE49-F238E27FC236}">
                <a16:creationId xmlns:a16="http://schemas.microsoft.com/office/drawing/2014/main" id="{67011B7C-2AA7-F318-0119-E83E121BEB36}"/>
              </a:ext>
            </a:extLst>
          </p:cNvPr>
          <p:cNvPicPr>
            <a:picLocks noChangeAspect="1"/>
          </p:cNvPicPr>
          <p:nvPr/>
        </p:nvPicPr>
        <p:blipFill>
          <a:blip r:embed="rId4"/>
          <a:stretch>
            <a:fillRect/>
          </a:stretch>
        </p:blipFill>
        <p:spPr>
          <a:xfrm>
            <a:off x="7070091" y="1037894"/>
            <a:ext cx="1971790" cy="1352550"/>
          </a:xfrm>
          <a:prstGeom prst="rect">
            <a:avLst/>
          </a:prstGeom>
        </p:spPr>
      </p:pic>
      <p:pic>
        <p:nvPicPr>
          <p:cNvPr id="5" name="Picture 4">
            <a:extLst>
              <a:ext uri="{FF2B5EF4-FFF2-40B4-BE49-F238E27FC236}">
                <a16:creationId xmlns:a16="http://schemas.microsoft.com/office/drawing/2014/main" id="{08A8D2F3-FB5C-40DE-FEA5-27114D6135E7}"/>
              </a:ext>
            </a:extLst>
          </p:cNvPr>
          <p:cNvPicPr>
            <a:picLocks noChangeAspect="1"/>
          </p:cNvPicPr>
          <p:nvPr/>
        </p:nvPicPr>
        <p:blipFill>
          <a:blip r:embed="rId5"/>
          <a:stretch>
            <a:fillRect/>
          </a:stretch>
        </p:blipFill>
        <p:spPr>
          <a:xfrm>
            <a:off x="7062539" y="2491182"/>
            <a:ext cx="1979342" cy="1352550"/>
          </a:xfrm>
          <a:prstGeom prst="rect">
            <a:avLst/>
          </a:prstGeom>
        </p:spPr>
      </p:pic>
      <p:sp>
        <p:nvSpPr>
          <p:cNvPr id="6" name="TextBox 5">
            <a:extLst>
              <a:ext uri="{FF2B5EF4-FFF2-40B4-BE49-F238E27FC236}">
                <a16:creationId xmlns:a16="http://schemas.microsoft.com/office/drawing/2014/main" id="{BBF98FD7-37D5-04FD-D9A9-9219DD50FC20}"/>
              </a:ext>
            </a:extLst>
          </p:cNvPr>
          <p:cNvSpPr txBox="1"/>
          <p:nvPr/>
        </p:nvSpPr>
        <p:spPr>
          <a:xfrm>
            <a:off x="274320" y="1037894"/>
            <a:ext cx="6583680" cy="267765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itchFamily="2" charset="77"/>
              </a:rPr>
              <a:t>When looking at the entire Department of Technology, you can see that there has been a gradual increase in total compensation each year aside from 2022, where we see our first negative change. </a:t>
            </a:r>
          </a:p>
          <a:p>
            <a:pPr marL="285750" indent="-285750">
              <a:buFont typeface="Arial" panose="020B0604020202020204" pitchFamily="34" charset="0"/>
              <a:buChar char="•"/>
            </a:pPr>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While this recent decrease in total compensation, mainly in the form of benefits, might look bad, it is not a massive cause for concern, and further analysis would be required to see what caused this change. </a:t>
            </a:r>
          </a:p>
          <a:p>
            <a:pPr marL="285750" indent="-285750">
              <a:buFont typeface="Arial" panose="020B0604020202020204" pitchFamily="34" charset="0"/>
              <a:buChar char="•"/>
            </a:pPr>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Overall, the change in total compensation over the past five years (13.8%) is just about in line with the change in annual CPI in the same period (14.5%), meaning we are accurately adjusting our employee’s total compensation with changes in the cost of living.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Accountant II-III Compensation</a:t>
            </a:r>
            <a:endParaRPr dirty="0"/>
          </a:p>
        </p:txBody>
      </p:sp>
      <p:pic>
        <p:nvPicPr>
          <p:cNvPr id="3" name="Picture 2">
            <a:extLst>
              <a:ext uri="{FF2B5EF4-FFF2-40B4-BE49-F238E27FC236}">
                <a16:creationId xmlns:a16="http://schemas.microsoft.com/office/drawing/2014/main" id="{CC0D00B2-DA9A-EEE1-A2C0-67E729565891}"/>
              </a:ext>
            </a:extLst>
          </p:cNvPr>
          <p:cNvPicPr>
            <a:picLocks noChangeAspect="1"/>
          </p:cNvPicPr>
          <p:nvPr/>
        </p:nvPicPr>
        <p:blipFill>
          <a:blip r:embed="rId3"/>
          <a:stretch>
            <a:fillRect/>
          </a:stretch>
        </p:blipFill>
        <p:spPr>
          <a:xfrm>
            <a:off x="102119" y="3944469"/>
            <a:ext cx="8939762" cy="870242"/>
          </a:xfrm>
          <a:prstGeom prst="rect">
            <a:avLst/>
          </a:prstGeom>
        </p:spPr>
      </p:pic>
      <p:pic>
        <p:nvPicPr>
          <p:cNvPr id="6" name="Picture 5">
            <a:extLst>
              <a:ext uri="{FF2B5EF4-FFF2-40B4-BE49-F238E27FC236}">
                <a16:creationId xmlns:a16="http://schemas.microsoft.com/office/drawing/2014/main" id="{1DFC8C48-D840-E376-E672-D6A296F5AA18}"/>
              </a:ext>
            </a:extLst>
          </p:cNvPr>
          <p:cNvPicPr>
            <a:picLocks noChangeAspect="1"/>
          </p:cNvPicPr>
          <p:nvPr/>
        </p:nvPicPr>
        <p:blipFill>
          <a:blip r:embed="rId4"/>
          <a:stretch>
            <a:fillRect/>
          </a:stretch>
        </p:blipFill>
        <p:spPr>
          <a:xfrm>
            <a:off x="7056687" y="1017725"/>
            <a:ext cx="1985194" cy="1352550"/>
          </a:xfrm>
          <a:prstGeom prst="rect">
            <a:avLst/>
          </a:prstGeom>
        </p:spPr>
      </p:pic>
      <p:pic>
        <p:nvPicPr>
          <p:cNvPr id="7" name="Picture 6">
            <a:extLst>
              <a:ext uri="{FF2B5EF4-FFF2-40B4-BE49-F238E27FC236}">
                <a16:creationId xmlns:a16="http://schemas.microsoft.com/office/drawing/2014/main" id="{A786841C-4ACF-1EDD-D6FD-864696B2CFA1}"/>
              </a:ext>
            </a:extLst>
          </p:cNvPr>
          <p:cNvPicPr>
            <a:picLocks noChangeAspect="1"/>
          </p:cNvPicPr>
          <p:nvPr/>
        </p:nvPicPr>
        <p:blipFill>
          <a:blip r:embed="rId5"/>
          <a:stretch>
            <a:fillRect/>
          </a:stretch>
        </p:blipFill>
        <p:spPr>
          <a:xfrm>
            <a:off x="7056687" y="2479097"/>
            <a:ext cx="1985194" cy="1356550"/>
          </a:xfrm>
          <a:prstGeom prst="rect">
            <a:avLst/>
          </a:prstGeom>
        </p:spPr>
      </p:pic>
      <p:sp>
        <p:nvSpPr>
          <p:cNvPr id="8" name="TextBox 7">
            <a:extLst>
              <a:ext uri="{FF2B5EF4-FFF2-40B4-BE49-F238E27FC236}">
                <a16:creationId xmlns:a16="http://schemas.microsoft.com/office/drawing/2014/main" id="{CBCA4F11-0143-4649-4372-859037751788}"/>
              </a:ext>
            </a:extLst>
          </p:cNvPr>
          <p:cNvSpPr txBox="1"/>
          <p:nvPr/>
        </p:nvSpPr>
        <p:spPr>
          <a:xfrm>
            <a:off x="274320" y="1037894"/>
            <a:ext cx="6583680" cy="24622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itchFamily="2" charset="77"/>
              </a:rPr>
              <a:t>We see a different story when narrowing our scope down to the Accountants.</a:t>
            </a:r>
          </a:p>
          <a:p>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There were sizable increases in aspects of compensation from 2018-2020. However, that was followed by sizable decreases in all aspects of compensation from 2020-2022.</a:t>
            </a:r>
          </a:p>
          <a:p>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While the overall change within these five years is positive (7.5%), it is not in line with the change in annual CPI over the same period (14.5%), which is a cause for concern.</a:t>
            </a:r>
          </a:p>
          <a:p>
            <a:endParaRPr lang="en-US" dirty="0"/>
          </a:p>
        </p:txBody>
      </p:sp>
    </p:spTree>
    <p:extLst>
      <p:ext uri="{BB962C8B-B14F-4D97-AF65-F5344CB8AC3E}">
        <p14:creationId xmlns:p14="http://schemas.microsoft.com/office/powerpoint/2010/main" val="1923244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1"/>
          <p:cNvSpPr txBox="1">
            <a:spLocks noGrp="1"/>
          </p:cNvSpPr>
          <p:nvPr>
            <p:ph type="title"/>
          </p:nvPr>
        </p:nvSpPr>
        <p:spPr>
          <a:xfrm>
            <a:off x="407661" y="445025"/>
            <a:ext cx="832862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 Operations Support Admin II-V Compensation</a:t>
            </a:r>
            <a:endParaRPr dirty="0"/>
          </a:p>
        </p:txBody>
      </p:sp>
      <p:pic>
        <p:nvPicPr>
          <p:cNvPr id="2" name="Picture 1">
            <a:extLst>
              <a:ext uri="{FF2B5EF4-FFF2-40B4-BE49-F238E27FC236}">
                <a16:creationId xmlns:a16="http://schemas.microsoft.com/office/drawing/2014/main" id="{86A73DA8-4384-3BC2-9B6D-FF39CDB25F92}"/>
              </a:ext>
            </a:extLst>
          </p:cNvPr>
          <p:cNvPicPr>
            <a:picLocks noChangeAspect="1"/>
          </p:cNvPicPr>
          <p:nvPr/>
        </p:nvPicPr>
        <p:blipFill>
          <a:blip r:embed="rId3"/>
          <a:stretch>
            <a:fillRect/>
          </a:stretch>
        </p:blipFill>
        <p:spPr>
          <a:xfrm>
            <a:off x="102098" y="3931426"/>
            <a:ext cx="8939752" cy="870241"/>
          </a:xfrm>
          <a:prstGeom prst="rect">
            <a:avLst/>
          </a:prstGeom>
        </p:spPr>
      </p:pic>
      <p:pic>
        <p:nvPicPr>
          <p:cNvPr id="7" name="Picture 6">
            <a:extLst>
              <a:ext uri="{FF2B5EF4-FFF2-40B4-BE49-F238E27FC236}">
                <a16:creationId xmlns:a16="http://schemas.microsoft.com/office/drawing/2014/main" id="{BE7A117A-67E2-EB40-C883-71FD2A79FA5F}"/>
              </a:ext>
            </a:extLst>
          </p:cNvPr>
          <p:cNvPicPr>
            <a:picLocks noChangeAspect="1"/>
          </p:cNvPicPr>
          <p:nvPr/>
        </p:nvPicPr>
        <p:blipFill>
          <a:blip r:embed="rId4"/>
          <a:stretch>
            <a:fillRect/>
          </a:stretch>
        </p:blipFill>
        <p:spPr>
          <a:xfrm>
            <a:off x="7056656" y="1017725"/>
            <a:ext cx="1985194" cy="1352549"/>
          </a:xfrm>
          <a:prstGeom prst="rect">
            <a:avLst/>
          </a:prstGeom>
        </p:spPr>
      </p:pic>
      <p:pic>
        <p:nvPicPr>
          <p:cNvPr id="8" name="Picture 7">
            <a:extLst>
              <a:ext uri="{FF2B5EF4-FFF2-40B4-BE49-F238E27FC236}">
                <a16:creationId xmlns:a16="http://schemas.microsoft.com/office/drawing/2014/main" id="{D229D8D0-4E17-E62F-BE12-BF4EA60F3C95}"/>
              </a:ext>
            </a:extLst>
          </p:cNvPr>
          <p:cNvPicPr>
            <a:picLocks noChangeAspect="1"/>
          </p:cNvPicPr>
          <p:nvPr/>
        </p:nvPicPr>
        <p:blipFill>
          <a:blip r:embed="rId5"/>
          <a:stretch>
            <a:fillRect/>
          </a:stretch>
        </p:blipFill>
        <p:spPr>
          <a:xfrm>
            <a:off x="7056655" y="2474575"/>
            <a:ext cx="1985195" cy="1352549"/>
          </a:xfrm>
          <a:prstGeom prst="rect">
            <a:avLst/>
          </a:prstGeom>
        </p:spPr>
      </p:pic>
      <p:sp>
        <p:nvSpPr>
          <p:cNvPr id="14" name="TextBox 13">
            <a:extLst>
              <a:ext uri="{FF2B5EF4-FFF2-40B4-BE49-F238E27FC236}">
                <a16:creationId xmlns:a16="http://schemas.microsoft.com/office/drawing/2014/main" id="{B4088C28-FC31-9D6E-3C22-7339537CA4AE}"/>
              </a:ext>
            </a:extLst>
          </p:cNvPr>
          <p:cNvSpPr txBox="1"/>
          <p:nvPr/>
        </p:nvSpPr>
        <p:spPr>
          <a:xfrm>
            <a:off x="274320" y="1037894"/>
            <a:ext cx="6583680" cy="267765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itchFamily="2" charset="77"/>
              </a:rPr>
              <a:t>When looking at IT jobs, we can see that they were hit hard by the overall decrease in compensation that the Department of Technology saw in 2022.</a:t>
            </a:r>
          </a:p>
          <a:p>
            <a:pPr marL="285750" indent="-285750">
              <a:buFont typeface="Arial" panose="020B0604020202020204" pitchFamily="34" charset="0"/>
              <a:buChar char="•"/>
            </a:pPr>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There was a steady increase in all aspects of compensation from 2018-2022. However, this increase was followed by a significant drop in 2022.</a:t>
            </a:r>
          </a:p>
          <a:p>
            <a:pPr marL="285750" indent="-285750">
              <a:buFont typeface="Arial" panose="020B0604020202020204" pitchFamily="34" charset="0"/>
              <a:buChar char="•"/>
            </a:pPr>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This drop caused the overall change within the past five years (5.2%) to fall well out of line with the overall change in annual CPI (14.5%) in the same period, which is a cause for concern.</a:t>
            </a:r>
          </a:p>
          <a:p>
            <a:endParaRPr lang="en-US" dirty="0"/>
          </a:p>
        </p:txBody>
      </p:sp>
    </p:spTree>
    <p:extLst>
      <p:ext uri="{BB962C8B-B14F-4D97-AF65-F5344CB8AC3E}">
        <p14:creationId xmlns:p14="http://schemas.microsoft.com/office/powerpoint/2010/main" val="189750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Manager II-VII Compensation</a:t>
            </a:r>
            <a:endParaRPr dirty="0"/>
          </a:p>
        </p:txBody>
      </p:sp>
      <p:pic>
        <p:nvPicPr>
          <p:cNvPr id="2" name="Picture 1">
            <a:extLst>
              <a:ext uri="{FF2B5EF4-FFF2-40B4-BE49-F238E27FC236}">
                <a16:creationId xmlns:a16="http://schemas.microsoft.com/office/drawing/2014/main" id="{DE549A9B-7503-28F7-660B-52ECC02502D5}"/>
              </a:ext>
            </a:extLst>
          </p:cNvPr>
          <p:cNvPicPr>
            <a:picLocks noChangeAspect="1"/>
          </p:cNvPicPr>
          <p:nvPr/>
        </p:nvPicPr>
        <p:blipFill>
          <a:blip r:embed="rId3"/>
          <a:stretch>
            <a:fillRect/>
          </a:stretch>
        </p:blipFill>
        <p:spPr>
          <a:xfrm>
            <a:off x="102094" y="3952262"/>
            <a:ext cx="8939762" cy="870242"/>
          </a:xfrm>
          <a:prstGeom prst="rect">
            <a:avLst/>
          </a:prstGeom>
        </p:spPr>
      </p:pic>
      <p:pic>
        <p:nvPicPr>
          <p:cNvPr id="4" name="Picture 3">
            <a:extLst>
              <a:ext uri="{FF2B5EF4-FFF2-40B4-BE49-F238E27FC236}">
                <a16:creationId xmlns:a16="http://schemas.microsoft.com/office/drawing/2014/main" id="{817A3797-8DBE-C967-377B-FB4399EB1B0D}"/>
              </a:ext>
            </a:extLst>
          </p:cNvPr>
          <p:cNvPicPr>
            <a:picLocks noChangeAspect="1"/>
          </p:cNvPicPr>
          <p:nvPr/>
        </p:nvPicPr>
        <p:blipFill>
          <a:blip r:embed="rId4"/>
          <a:stretch>
            <a:fillRect/>
          </a:stretch>
        </p:blipFill>
        <p:spPr>
          <a:xfrm>
            <a:off x="7056662" y="1017725"/>
            <a:ext cx="1985194" cy="1357705"/>
          </a:xfrm>
          <a:prstGeom prst="rect">
            <a:avLst/>
          </a:prstGeom>
        </p:spPr>
      </p:pic>
      <p:pic>
        <p:nvPicPr>
          <p:cNvPr id="5" name="Picture 4">
            <a:extLst>
              <a:ext uri="{FF2B5EF4-FFF2-40B4-BE49-F238E27FC236}">
                <a16:creationId xmlns:a16="http://schemas.microsoft.com/office/drawing/2014/main" id="{E29D67D5-B1B6-EA75-64DF-978C50DE9A27}"/>
              </a:ext>
            </a:extLst>
          </p:cNvPr>
          <p:cNvPicPr>
            <a:picLocks noChangeAspect="1"/>
          </p:cNvPicPr>
          <p:nvPr/>
        </p:nvPicPr>
        <p:blipFill>
          <a:blip r:embed="rId5"/>
          <a:stretch>
            <a:fillRect/>
          </a:stretch>
        </p:blipFill>
        <p:spPr>
          <a:xfrm>
            <a:off x="7056662" y="2485571"/>
            <a:ext cx="1985194" cy="1356550"/>
          </a:xfrm>
          <a:prstGeom prst="rect">
            <a:avLst/>
          </a:prstGeom>
        </p:spPr>
      </p:pic>
      <p:sp>
        <p:nvSpPr>
          <p:cNvPr id="8" name="TextBox 7">
            <a:extLst>
              <a:ext uri="{FF2B5EF4-FFF2-40B4-BE49-F238E27FC236}">
                <a16:creationId xmlns:a16="http://schemas.microsoft.com/office/drawing/2014/main" id="{CE581654-FF72-C524-CACB-4118C4FCF77F}"/>
              </a:ext>
            </a:extLst>
          </p:cNvPr>
          <p:cNvSpPr txBox="1"/>
          <p:nvPr/>
        </p:nvSpPr>
        <p:spPr>
          <a:xfrm>
            <a:off x="274320" y="1037894"/>
            <a:ext cx="6583680" cy="24622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itchFamily="2" charset="77"/>
              </a:rPr>
              <a:t>When looking at Managers' compensation over the past five years, we see that they were affected by the overall decrease in total compensation for the Department of Technology in 2022. However, they were less affected than the average. </a:t>
            </a:r>
          </a:p>
          <a:p>
            <a:pPr marL="285750" indent="-285750">
              <a:buFont typeface="Arial" panose="020B0604020202020204" pitchFamily="34" charset="0"/>
              <a:buChar char="•"/>
            </a:pPr>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They have seen some slight decreases in total compensation within this period and some sizable increases.</a:t>
            </a:r>
          </a:p>
          <a:p>
            <a:pPr marL="285750" indent="-285750">
              <a:buFont typeface="Arial" panose="020B0604020202020204" pitchFamily="34" charset="0"/>
              <a:buChar char="•"/>
            </a:pPr>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These significant increases put their changes in total compensation within the past five years (28.5%) well over the change in annual CPI (14.5%) within the same period.</a:t>
            </a:r>
          </a:p>
        </p:txBody>
      </p:sp>
    </p:spTree>
    <p:extLst>
      <p:ext uri="{BB962C8B-B14F-4D97-AF65-F5344CB8AC3E}">
        <p14:creationId xmlns:p14="http://schemas.microsoft.com/office/powerpoint/2010/main" val="3644442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Engineering Compensation</a:t>
            </a:r>
            <a:endParaRPr dirty="0"/>
          </a:p>
        </p:txBody>
      </p:sp>
      <p:pic>
        <p:nvPicPr>
          <p:cNvPr id="3" name="Picture 2">
            <a:extLst>
              <a:ext uri="{FF2B5EF4-FFF2-40B4-BE49-F238E27FC236}">
                <a16:creationId xmlns:a16="http://schemas.microsoft.com/office/drawing/2014/main" id="{4A4C432A-2166-C39F-F4EC-4893F468620D}"/>
              </a:ext>
            </a:extLst>
          </p:cNvPr>
          <p:cNvPicPr>
            <a:picLocks noChangeAspect="1"/>
          </p:cNvPicPr>
          <p:nvPr/>
        </p:nvPicPr>
        <p:blipFill>
          <a:blip r:embed="rId3"/>
          <a:stretch>
            <a:fillRect/>
          </a:stretch>
        </p:blipFill>
        <p:spPr>
          <a:xfrm>
            <a:off x="102099" y="3952261"/>
            <a:ext cx="8939752" cy="870241"/>
          </a:xfrm>
          <a:prstGeom prst="rect">
            <a:avLst/>
          </a:prstGeom>
        </p:spPr>
      </p:pic>
      <p:pic>
        <p:nvPicPr>
          <p:cNvPr id="4" name="Picture 3">
            <a:extLst>
              <a:ext uri="{FF2B5EF4-FFF2-40B4-BE49-F238E27FC236}">
                <a16:creationId xmlns:a16="http://schemas.microsoft.com/office/drawing/2014/main" id="{D18D805B-0E15-1CA8-4D70-65B985B08AF4}"/>
              </a:ext>
            </a:extLst>
          </p:cNvPr>
          <p:cNvPicPr>
            <a:picLocks noChangeAspect="1"/>
          </p:cNvPicPr>
          <p:nvPr/>
        </p:nvPicPr>
        <p:blipFill>
          <a:blip r:embed="rId4"/>
          <a:stretch>
            <a:fillRect/>
          </a:stretch>
        </p:blipFill>
        <p:spPr>
          <a:xfrm>
            <a:off x="7056657" y="1017725"/>
            <a:ext cx="1985194" cy="1352549"/>
          </a:xfrm>
          <a:prstGeom prst="rect">
            <a:avLst/>
          </a:prstGeom>
        </p:spPr>
      </p:pic>
      <p:pic>
        <p:nvPicPr>
          <p:cNvPr id="5" name="Picture 4">
            <a:extLst>
              <a:ext uri="{FF2B5EF4-FFF2-40B4-BE49-F238E27FC236}">
                <a16:creationId xmlns:a16="http://schemas.microsoft.com/office/drawing/2014/main" id="{10E70967-6E1F-3853-E750-1FC142F7AAC0}"/>
              </a:ext>
            </a:extLst>
          </p:cNvPr>
          <p:cNvPicPr>
            <a:picLocks noChangeAspect="1"/>
          </p:cNvPicPr>
          <p:nvPr/>
        </p:nvPicPr>
        <p:blipFill>
          <a:blip r:embed="rId5"/>
          <a:stretch>
            <a:fillRect/>
          </a:stretch>
        </p:blipFill>
        <p:spPr>
          <a:xfrm>
            <a:off x="7056657" y="2482992"/>
            <a:ext cx="1985194" cy="1356551"/>
          </a:xfrm>
          <a:prstGeom prst="rect">
            <a:avLst/>
          </a:prstGeom>
        </p:spPr>
      </p:pic>
      <p:sp>
        <p:nvSpPr>
          <p:cNvPr id="10" name="TextBox 9">
            <a:extLst>
              <a:ext uri="{FF2B5EF4-FFF2-40B4-BE49-F238E27FC236}">
                <a16:creationId xmlns:a16="http://schemas.microsoft.com/office/drawing/2014/main" id="{1A033BCC-70C8-0FAF-8B76-33EA47D9D3F4}"/>
              </a:ext>
            </a:extLst>
          </p:cNvPr>
          <p:cNvSpPr txBox="1"/>
          <p:nvPr/>
        </p:nvSpPr>
        <p:spPr>
          <a:xfrm>
            <a:off x="274320" y="1037894"/>
            <a:ext cx="6583680"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itchFamily="2" charset="77"/>
              </a:rPr>
              <a:t>Engineering jobs saw a slight decrease in total compensation in 2019, followed by increases every year from 2020-2022. </a:t>
            </a:r>
          </a:p>
          <a:p>
            <a:pPr marL="285750" indent="-285750">
              <a:buFont typeface="Arial" panose="020B0604020202020204" pitchFamily="34" charset="0"/>
              <a:buChar char="•"/>
            </a:pPr>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These increases in total compensation for Engineering jobs resulted in the overall change within the past five years (27.9%) being well over the change in CPI (14.5%) within the same period. </a:t>
            </a:r>
          </a:p>
          <a:p>
            <a:pPr marL="285750" indent="-285750">
              <a:buFont typeface="Arial" panose="020B0604020202020204" pitchFamily="34" charset="0"/>
              <a:buChar char="•"/>
            </a:pPr>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This shows that the Department of Technology is adjusting total compensation at a great rate regarding changes in the cost of living.</a:t>
            </a:r>
          </a:p>
        </p:txBody>
      </p:sp>
    </p:spTree>
    <p:extLst>
      <p:ext uri="{BB962C8B-B14F-4D97-AF65-F5344CB8AC3E}">
        <p14:creationId xmlns:p14="http://schemas.microsoft.com/office/powerpoint/2010/main" val="1676311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363070" y="2366271"/>
            <a:ext cx="8417859" cy="16857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573" name="Google Shape;573;p69"/>
          <p:cNvSpPr txBox="1">
            <a:spLocks noGrp="1"/>
          </p:cNvSpPr>
          <p:nvPr>
            <p:ph type="title" idx="2"/>
          </p:nvPr>
        </p:nvSpPr>
        <p:spPr>
          <a:xfrm>
            <a:off x="3746550" y="1387971"/>
            <a:ext cx="1650900" cy="9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2499909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4" name="Google Shape;554;p66"/>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Summary</a:t>
            </a:r>
            <a:endParaRPr dirty="0"/>
          </a:p>
        </p:txBody>
      </p:sp>
      <p:sp>
        <p:nvSpPr>
          <p:cNvPr id="4" name="Google Shape;553;p66">
            <a:extLst>
              <a:ext uri="{FF2B5EF4-FFF2-40B4-BE49-F238E27FC236}">
                <a16:creationId xmlns:a16="http://schemas.microsoft.com/office/drawing/2014/main" id="{96771A00-2857-34C8-4328-28088114D86C}"/>
              </a:ext>
            </a:extLst>
          </p:cNvPr>
          <p:cNvSpPr txBox="1">
            <a:spLocks noGrp="1"/>
          </p:cNvSpPr>
          <p:nvPr>
            <p:ph type="subTitle" idx="1"/>
          </p:nvPr>
        </p:nvSpPr>
        <p:spPr>
          <a:xfrm>
            <a:off x="401090" y="988970"/>
            <a:ext cx="5679900" cy="3798115"/>
          </a:xfrm>
          <a:prstGeom prst="rect">
            <a:avLst/>
          </a:prstGeom>
        </p:spPr>
        <p:txBody>
          <a:bodyPr spcFirstLastPara="1" wrap="square" lIns="91425" tIns="91425" rIns="91425" bIns="91425" anchor="t" anchorCtr="0">
            <a:noAutofit/>
          </a:bodyPr>
          <a:lstStyle/>
          <a:p>
            <a:pPr marL="285750" indent="-285750">
              <a:buClr>
                <a:schemeClr val="dk1"/>
              </a:buClr>
              <a:buSzPts val="1100"/>
            </a:pPr>
            <a:r>
              <a:rPr lang="en-US" dirty="0"/>
              <a:t>When looking at the Department of Technology as a whole, the changes in total compensation align with the changes in annual CPI. </a:t>
            </a:r>
          </a:p>
          <a:p>
            <a:pPr marL="285750" indent="-285750">
              <a:buClr>
                <a:schemeClr val="dk1"/>
              </a:buClr>
              <a:buSzPts val="1100"/>
            </a:pPr>
            <a:endParaRPr lang="en-US" dirty="0"/>
          </a:p>
          <a:p>
            <a:pPr marL="285750" indent="-285750">
              <a:buClr>
                <a:schemeClr val="dk1"/>
              </a:buClr>
              <a:buSzPts val="1100"/>
            </a:pPr>
            <a:r>
              <a:rPr lang="en-US" dirty="0"/>
              <a:t>However, we see some glaring differences when narrowing down the scope by looking at job groups within the Department of Technology. </a:t>
            </a:r>
          </a:p>
          <a:p>
            <a:pPr marL="285750" indent="-285750">
              <a:buClr>
                <a:schemeClr val="dk1"/>
              </a:buClr>
              <a:buSzPts val="1100"/>
            </a:pPr>
            <a:endParaRPr lang="en-US" dirty="0"/>
          </a:p>
          <a:p>
            <a:pPr marL="285750" indent="-285750">
              <a:buClr>
                <a:schemeClr val="dk1"/>
              </a:buClr>
              <a:buSzPts val="1100"/>
            </a:pPr>
            <a:r>
              <a:rPr lang="en-US" dirty="0"/>
              <a:t>Certain job groups, such as Managers and Engineers, are seeing significant increases in total compensation in regard to changes in annual CPI.</a:t>
            </a:r>
          </a:p>
          <a:p>
            <a:pPr marL="285750" indent="-285750">
              <a:buClr>
                <a:schemeClr val="dk1"/>
              </a:buClr>
              <a:buSzPts val="1100"/>
            </a:pPr>
            <a:endParaRPr lang="en-US" dirty="0"/>
          </a:p>
          <a:p>
            <a:pPr marL="285750" indent="-285750">
              <a:buClr>
                <a:schemeClr val="dk1"/>
              </a:buClr>
              <a:buSzPts val="1100"/>
            </a:pPr>
            <a:r>
              <a:rPr lang="en-US" dirty="0"/>
              <a:t>However, job groups such as Accountants and IT are seeing just slight increases in total compensation that are well below the changes in annual CPI.</a:t>
            </a:r>
          </a:p>
        </p:txBody>
      </p:sp>
      <p:pic>
        <p:nvPicPr>
          <p:cNvPr id="5" name="Picture 4">
            <a:extLst>
              <a:ext uri="{FF2B5EF4-FFF2-40B4-BE49-F238E27FC236}">
                <a16:creationId xmlns:a16="http://schemas.microsoft.com/office/drawing/2014/main" id="{15FA950C-FEBD-6A15-B36D-ACE9308BF093}"/>
              </a:ext>
            </a:extLst>
          </p:cNvPr>
          <p:cNvPicPr>
            <a:picLocks noChangeAspect="1"/>
          </p:cNvPicPr>
          <p:nvPr/>
        </p:nvPicPr>
        <p:blipFill>
          <a:blip r:embed="rId3"/>
          <a:stretch>
            <a:fillRect/>
          </a:stretch>
        </p:blipFill>
        <p:spPr>
          <a:xfrm>
            <a:off x="6080990" y="988970"/>
            <a:ext cx="2641486" cy="1713228"/>
          </a:xfrm>
          <a:prstGeom prst="rect">
            <a:avLst/>
          </a:prstGeom>
        </p:spPr>
      </p:pic>
      <p:pic>
        <p:nvPicPr>
          <p:cNvPr id="6" name="Picture 5">
            <a:extLst>
              <a:ext uri="{FF2B5EF4-FFF2-40B4-BE49-F238E27FC236}">
                <a16:creationId xmlns:a16="http://schemas.microsoft.com/office/drawing/2014/main" id="{1079C298-5A91-74FE-6953-573C72C3C78D}"/>
              </a:ext>
            </a:extLst>
          </p:cNvPr>
          <p:cNvPicPr>
            <a:picLocks noChangeAspect="1"/>
          </p:cNvPicPr>
          <p:nvPr/>
        </p:nvPicPr>
        <p:blipFill>
          <a:blip r:embed="rId4"/>
          <a:stretch>
            <a:fillRect/>
          </a:stretch>
        </p:blipFill>
        <p:spPr>
          <a:xfrm>
            <a:off x="6080990" y="2792207"/>
            <a:ext cx="2641486" cy="1713228"/>
          </a:xfrm>
          <a:prstGeom prst="rect">
            <a:avLst/>
          </a:prstGeom>
        </p:spPr>
      </p:pic>
    </p:spTree>
    <p:extLst>
      <p:ext uri="{BB962C8B-B14F-4D97-AF65-F5344CB8AC3E}">
        <p14:creationId xmlns:p14="http://schemas.microsoft.com/office/powerpoint/2010/main" val="123291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54"/>
                                        </p:tgtEl>
                                        <p:attrNameLst>
                                          <p:attrName>style.visibility</p:attrName>
                                        </p:attrNameLst>
                                      </p:cBhvr>
                                      <p:to>
                                        <p:strVal val="visible"/>
                                      </p:to>
                                    </p:set>
                                    <p:anim calcmode="lin" valueType="num">
                                      <p:cBhvr additive="base">
                                        <p:cTn id="7" dur="1000"/>
                                        <p:tgtEl>
                                          <p:spTgt spid="554"/>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1000"/>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173C4-8BD5-2BB0-609F-0A9641F86A19}"/>
              </a:ext>
            </a:extLst>
          </p:cNvPr>
          <p:cNvSpPr>
            <a:spLocks noGrp="1"/>
          </p:cNvSpPr>
          <p:nvPr>
            <p:ph type="title"/>
          </p:nvPr>
        </p:nvSpPr>
        <p:spPr/>
        <p:txBody>
          <a:bodyPr/>
          <a:lstStyle/>
          <a:p>
            <a:r>
              <a:rPr lang="en-US" dirty="0"/>
              <a:t>Possible Solutions</a:t>
            </a:r>
          </a:p>
        </p:txBody>
      </p:sp>
      <p:sp>
        <p:nvSpPr>
          <p:cNvPr id="4" name="Google Shape;553;p66">
            <a:extLst>
              <a:ext uri="{FF2B5EF4-FFF2-40B4-BE49-F238E27FC236}">
                <a16:creationId xmlns:a16="http://schemas.microsoft.com/office/drawing/2014/main" id="{AA30F42A-EEA1-56A1-F2AF-AECE54350804}"/>
              </a:ext>
            </a:extLst>
          </p:cNvPr>
          <p:cNvSpPr txBox="1">
            <a:spLocks noGrp="1"/>
          </p:cNvSpPr>
          <p:nvPr>
            <p:ph type="subTitle" idx="1"/>
          </p:nvPr>
        </p:nvSpPr>
        <p:spPr>
          <a:xfrm>
            <a:off x="1149292" y="1017725"/>
            <a:ext cx="6845416" cy="3798115"/>
          </a:xfrm>
          <a:prstGeom prst="rect">
            <a:avLst/>
          </a:prstGeom>
        </p:spPr>
        <p:txBody>
          <a:bodyPr spcFirstLastPara="1" wrap="square" lIns="91425" tIns="91425" rIns="91425" bIns="91425" anchor="t" anchorCtr="0">
            <a:noAutofit/>
          </a:bodyPr>
          <a:lstStyle/>
          <a:p>
            <a:pPr marL="285750" indent="-285750">
              <a:buClr>
                <a:schemeClr val="dk1"/>
              </a:buClr>
              <a:buSzPts val="1100"/>
            </a:pPr>
            <a:r>
              <a:rPr lang="en-US" dirty="0"/>
              <a:t>While it is good that the Department of Technology as a whole is properly adjusting total compensation with changes in CPI, it is concerning to see the disparity between certain job groups.</a:t>
            </a:r>
          </a:p>
          <a:p>
            <a:pPr marL="0" indent="0">
              <a:buClr>
                <a:schemeClr val="dk1"/>
              </a:buClr>
              <a:buSzPts val="1100"/>
              <a:buNone/>
            </a:pPr>
            <a:endParaRPr lang="en-US" dirty="0"/>
          </a:p>
          <a:p>
            <a:pPr marL="285750" indent="-285750">
              <a:buSzPts val="1100"/>
            </a:pPr>
            <a:r>
              <a:rPr lang="en-US" dirty="0"/>
              <a:t>This disparity needs to be addressed in order to make sure all employees compensation is being properly adjusted.</a:t>
            </a:r>
          </a:p>
          <a:p>
            <a:pPr marL="285750" indent="-285750">
              <a:buSzPts val="1100"/>
            </a:pPr>
            <a:endParaRPr lang="en-US" dirty="0"/>
          </a:p>
          <a:p>
            <a:pPr marL="742950" lvl="1" indent="-285750" algn="l">
              <a:buSzPts val="1100"/>
            </a:pPr>
            <a:r>
              <a:rPr lang="en-US" dirty="0"/>
              <a:t>Given that the Department of Technology as a whole is in line, no additional funding would be necessary to make sure every job is receiving a fair change in compensation.</a:t>
            </a:r>
          </a:p>
          <a:p>
            <a:pPr marL="742950" lvl="1" indent="-285750" algn="l">
              <a:buSzPts val="1100"/>
            </a:pPr>
            <a:endParaRPr lang="en-US" dirty="0"/>
          </a:p>
          <a:p>
            <a:pPr marL="742950" lvl="1" indent="-285750" algn="l">
              <a:buSzPts val="1100"/>
            </a:pPr>
            <a:r>
              <a:rPr lang="en-US" dirty="0"/>
              <a:t>A reallocation of funds could be a possible solution. While this means certain groups might see smaller increases in compensation over the following years, it will also mean that other groups will be able to see increases more in line with changes in the cost of living.</a:t>
            </a:r>
          </a:p>
          <a:p>
            <a:pPr marL="285750" indent="-285750">
              <a:buClr>
                <a:schemeClr val="dk1"/>
              </a:buClr>
              <a:buSzPts val="1100"/>
            </a:pPr>
            <a:endParaRPr lang="en-US" dirty="0"/>
          </a:p>
          <a:p>
            <a:pPr marL="0" indent="0">
              <a:buSzPts val="1100"/>
              <a:buNone/>
            </a:pPr>
            <a:endParaRPr lang="en-US" dirty="0"/>
          </a:p>
        </p:txBody>
      </p:sp>
    </p:spTree>
    <p:extLst>
      <p:ext uri="{BB962C8B-B14F-4D97-AF65-F5344CB8AC3E}">
        <p14:creationId xmlns:p14="http://schemas.microsoft.com/office/powerpoint/2010/main" val="169080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363070" y="2366271"/>
            <a:ext cx="8417859" cy="16857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Sources &amp; Links</a:t>
            </a:r>
            <a:endParaRPr dirty="0"/>
          </a:p>
        </p:txBody>
      </p:sp>
      <p:sp>
        <p:nvSpPr>
          <p:cNvPr id="573" name="Google Shape;573;p69"/>
          <p:cNvSpPr txBox="1">
            <a:spLocks noGrp="1"/>
          </p:cNvSpPr>
          <p:nvPr>
            <p:ph type="title" idx="2"/>
          </p:nvPr>
        </p:nvSpPr>
        <p:spPr>
          <a:xfrm>
            <a:off x="3746550" y="1387971"/>
            <a:ext cx="1650900" cy="9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06</a:t>
            </a:r>
            <a:endParaRPr dirty="0"/>
          </a:p>
        </p:txBody>
      </p:sp>
    </p:spTree>
    <p:extLst>
      <p:ext uri="{BB962C8B-B14F-4D97-AF65-F5344CB8AC3E}">
        <p14:creationId xmlns:p14="http://schemas.microsoft.com/office/powerpoint/2010/main" val="1822440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2760845" y="460009"/>
            <a:ext cx="305604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495" name="Google Shape;495;p61"/>
          <p:cNvSpPr txBox="1">
            <a:spLocks noGrp="1"/>
          </p:cNvSpPr>
          <p:nvPr>
            <p:ph type="subTitle" idx="3"/>
          </p:nvPr>
        </p:nvSpPr>
        <p:spPr>
          <a:xfrm>
            <a:off x="233831" y="1966026"/>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496" name="Google Shape;496;p61"/>
          <p:cNvSpPr txBox="1">
            <a:spLocks noGrp="1"/>
          </p:cNvSpPr>
          <p:nvPr>
            <p:ph type="subTitle" idx="1"/>
          </p:nvPr>
        </p:nvSpPr>
        <p:spPr>
          <a:xfrm>
            <a:off x="3053975" y="1966026"/>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Problem</a:t>
            </a:r>
            <a:endParaRPr dirty="0"/>
          </a:p>
        </p:txBody>
      </p:sp>
      <p:sp>
        <p:nvSpPr>
          <p:cNvPr id="499" name="Google Shape;499;p61"/>
          <p:cNvSpPr txBox="1">
            <a:spLocks noGrp="1"/>
          </p:cNvSpPr>
          <p:nvPr>
            <p:ph type="subTitle" idx="5"/>
          </p:nvPr>
        </p:nvSpPr>
        <p:spPr>
          <a:xfrm>
            <a:off x="208300" y="3616960"/>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Analysis</a:t>
            </a:r>
            <a:endParaRPr dirty="0"/>
          </a:p>
        </p:txBody>
      </p:sp>
      <p:sp>
        <p:nvSpPr>
          <p:cNvPr id="501" name="Google Shape;501;p61"/>
          <p:cNvSpPr txBox="1">
            <a:spLocks noGrp="1"/>
          </p:cNvSpPr>
          <p:nvPr>
            <p:ph type="subTitle" idx="7"/>
          </p:nvPr>
        </p:nvSpPr>
        <p:spPr>
          <a:xfrm>
            <a:off x="5826512" y="1966026"/>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Data Collection</a:t>
            </a:r>
            <a:endParaRPr dirty="0"/>
          </a:p>
        </p:txBody>
      </p:sp>
      <p:sp>
        <p:nvSpPr>
          <p:cNvPr id="503" name="Google Shape;503;p61"/>
          <p:cNvSpPr txBox="1">
            <a:spLocks noGrp="1"/>
          </p:cNvSpPr>
          <p:nvPr>
            <p:ph type="title" idx="9"/>
          </p:nvPr>
        </p:nvSpPr>
        <p:spPr>
          <a:xfrm>
            <a:off x="931750" y="1378562"/>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04" name="Google Shape;504;p61"/>
          <p:cNvSpPr txBox="1">
            <a:spLocks noGrp="1"/>
          </p:cNvSpPr>
          <p:nvPr>
            <p:ph type="title" idx="13"/>
          </p:nvPr>
        </p:nvSpPr>
        <p:spPr>
          <a:xfrm>
            <a:off x="3777425" y="1378562"/>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05" name="Google Shape;505;p61"/>
          <p:cNvSpPr txBox="1">
            <a:spLocks noGrp="1"/>
          </p:cNvSpPr>
          <p:nvPr>
            <p:ph type="title" idx="14"/>
          </p:nvPr>
        </p:nvSpPr>
        <p:spPr>
          <a:xfrm>
            <a:off x="6606780" y="1378562"/>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06" name="Google Shape;506;p61"/>
          <p:cNvSpPr txBox="1">
            <a:spLocks noGrp="1"/>
          </p:cNvSpPr>
          <p:nvPr>
            <p:ph type="title" idx="15"/>
          </p:nvPr>
        </p:nvSpPr>
        <p:spPr>
          <a:xfrm>
            <a:off x="931750" y="3083481"/>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2" name="Google Shape;499;p61">
            <a:extLst>
              <a:ext uri="{FF2B5EF4-FFF2-40B4-BE49-F238E27FC236}">
                <a16:creationId xmlns:a16="http://schemas.microsoft.com/office/drawing/2014/main" id="{5E9F0AC8-D442-8545-4A3C-3F3C0065F5F4}"/>
              </a:ext>
            </a:extLst>
          </p:cNvPr>
          <p:cNvSpPr txBox="1">
            <a:spLocks/>
          </p:cNvSpPr>
          <p:nvPr/>
        </p:nvSpPr>
        <p:spPr>
          <a:xfrm>
            <a:off x="3045815" y="3616960"/>
            <a:ext cx="2486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indent="0"/>
            <a:r>
              <a:rPr lang="en-US" dirty="0"/>
              <a:t>Conclusion</a:t>
            </a:r>
          </a:p>
        </p:txBody>
      </p:sp>
      <p:sp>
        <p:nvSpPr>
          <p:cNvPr id="14" name="Google Shape;506;p61">
            <a:extLst>
              <a:ext uri="{FF2B5EF4-FFF2-40B4-BE49-F238E27FC236}">
                <a16:creationId xmlns:a16="http://schemas.microsoft.com/office/drawing/2014/main" id="{1676C199-33D4-FAC6-8EF8-9F9C36C598EF}"/>
              </a:ext>
            </a:extLst>
          </p:cNvPr>
          <p:cNvSpPr txBox="1">
            <a:spLocks/>
          </p:cNvSpPr>
          <p:nvPr/>
        </p:nvSpPr>
        <p:spPr>
          <a:xfrm>
            <a:off x="3769265" y="3083481"/>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 dirty="0"/>
              <a:t>05</a:t>
            </a:r>
          </a:p>
        </p:txBody>
      </p:sp>
      <p:sp>
        <p:nvSpPr>
          <p:cNvPr id="26" name="Google Shape;499;p61">
            <a:extLst>
              <a:ext uri="{FF2B5EF4-FFF2-40B4-BE49-F238E27FC236}">
                <a16:creationId xmlns:a16="http://schemas.microsoft.com/office/drawing/2014/main" id="{1189D6F5-71FB-E83C-907A-16FA2DDC5B20}"/>
              </a:ext>
            </a:extLst>
          </p:cNvPr>
          <p:cNvSpPr txBox="1">
            <a:spLocks/>
          </p:cNvSpPr>
          <p:nvPr/>
        </p:nvSpPr>
        <p:spPr>
          <a:xfrm>
            <a:off x="5883330" y="3795460"/>
            <a:ext cx="2486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indent="0"/>
            <a:r>
              <a:rPr lang="en-US" dirty="0"/>
              <a:t>Sources and Links</a:t>
            </a:r>
          </a:p>
        </p:txBody>
      </p:sp>
      <p:sp>
        <p:nvSpPr>
          <p:cNvPr id="28" name="Google Shape;506;p61">
            <a:extLst>
              <a:ext uri="{FF2B5EF4-FFF2-40B4-BE49-F238E27FC236}">
                <a16:creationId xmlns:a16="http://schemas.microsoft.com/office/drawing/2014/main" id="{FC3256BE-A65D-ED99-618C-A568C283C828}"/>
              </a:ext>
            </a:extLst>
          </p:cNvPr>
          <p:cNvSpPr txBox="1">
            <a:spLocks/>
          </p:cNvSpPr>
          <p:nvPr/>
        </p:nvSpPr>
        <p:spPr>
          <a:xfrm>
            <a:off x="6606780" y="3083481"/>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 dirty="0"/>
              <a:t>06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7" name="Google Shape;1537;p120"/>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Links &amp; Sources</a:t>
            </a:r>
            <a:endParaRPr dirty="0"/>
          </a:p>
        </p:txBody>
      </p:sp>
      <p:sp>
        <p:nvSpPr>
          <p:cNvPr id="1538" name="Google Shape;1538;p120"/>
          <p:cNvSpPr txBox="1">
            <a:spLocks noGrp="1"/>
          </p:cNvSpPr>
          <p:nvPr>
            <p:ph type="subTitle" idx="2"/>
          </p:nvPr>
        </p:nvSpPr>
        <p:spPr>
          <a:xfrm>
            <a:off x="2062425" y="1096770"/>
            <a:ext cx="5019150" cy="3434590"/>
          </a:xfrm>
          <a:prstGeom prst="rect">
            <a:avLst/>
          </a:prstGeom>
        </p:spPr>
        <p:txBody>
          <a:bodyPr spcFirstLastPara="1" wrap="square" lIns="91425" tIns="91425" rIns="91425" bIns="91425" anchor="ctr" anchorCtr="0">
            <a:noAutofit/>
          </a:bodyPr>
          <a:lstStyle/>
          <a:p>
            <a:pPr marL="425450" indent="-285750" algn="l"/>
            <a:r>
              <a:rPr lang="en-US" dirty="0"/>
              <a:t>Employee Compensation Data San Francisco: (https://</a:t>
            </a:r>
            <a:r>
              <a:rPr lang="en-US" dirty="0" err="1"/>
              <a:t>data.sfgov.org</a:t>
            </a:r>
            <a:r>
              <a:rPr lang="en-US" dirty="0"/>
              <a:t>/City-Management-and-Ethics/Employee-Compensation/88g8-5mnd </a:t>
            </a:r>
            <a:r>
              <a:rPr lang="en" dirty="0">
                <a:solidFill>
                  <a:schemeClr val="dk1"/>
                </a:solidFill>
              </a:rPr>
              <a:t>Write references of books)</a:t>
            </a:r>
          </a:p>
          <a:p>
            <a:pPr marL="139700" indent="0" algn="l">
              <a:buNone/>
            </a:pPr>
            <a:endParaRPr lang="en" dirty="0">
              <a:solidFill>
                <a:schemeClr val="dk1"/>
              </a:solidFill>
            </a:endParaRPr>
          </a:p>
          <a:p>
            <a:pPr indent="-317500" algn="l">
              <a:buFont typeface="Merriweather"/>
              <a:buChar char="●"/>
            </a:pPr>
            <a:r>
              <a:rPr lang="en-US" dirty="0"/>
              <a:t>Consumer Price Index, San Francisco Are: (</a:t>
            </a:r>
            <a:r>
              <a:rPr lang="en-US" dirty="0">
                <a:hlinkClick r:id="rId3"/>
              </a:rPr>
              <a:t>https://www.bls.gov/regions/west/news-release/consumerpriceindex_sanfrancisco.htm</a:t>
            </a:r>
            <a:r>
              <a:rPr lang="en-US" dirty="0"/>
              <a:t>)</a:t>
            </a:r>
          </a:p>
          <a:p>
            <a:pPr indent="-317500" algn="l">
              <a:buFont typeface="Merriweather"/>
              <a:buChar char="●"/>
            </a:pPr>
            <a:endParaRPr lang="en" dirty="0">
              <a:solidFill>
                <a:schemeClr val="dk1"/>
              </a:solidFill>
            </a:endParaRPr>
          </a:p>
          <a:p>
            <a:pPr indent="-317500" algn="l">
              <a:buFont typeface="Merriweather"/>
              <a:buChar char="●"/>
            </a:pPr>
            <a:r>
              <a:rPr lang="en" dirty="0">
                <a:solidFill>
                  <a:schemeClr val="dk1"/>
                </a:solidFill>
              </a:rPr>
              <a:t>GitHub</a:t>
            </a:r>
            <a:endParaRPr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37"/>
                                        </p:tgtEl>
                                        <p:attrNameLst>
                                          <p:attrName>style.visibility</p:attrName>
                                        </p:attrNameLst>
                                      </p:cBhvr>
                                      <p:to>
                                        <p:strVal val="visible"/>
                                      </p:to>
                                    </p:set>
                                    <p:anim calcmode="lin" valueType="num">
                                      <p:cBhvr additive="base">
                                        <p:cTn id="7" dur="1000"/>
                                        <p:tgtEl>
                                          <p:spTgt spid="153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538"/>
                                        </p:tgtEl>
                                        <p:attrNameLst>
                                          <p:attrName>style.visibility</p:attrName>
                                        </p:attrNameLst>
                                      </p:cBhvr>
                                      <p:to>
                                        <p:strVal val="visible"/>
                                      </p:to>
                                    </p:set>
                                    <p:anim calcmode="lin" valueType="num">
                                      <p:cBhvr additive="base">
                                        <p:cTn id="12" dur="1000"/>
                                        <p:tgtEl>
                                          <p:spTgt spid="153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5"/>
        <p:cNvGrpSpPr/>
        <p:nvPr/>
      </p:nvGrpSpPr>
      <p:grpSpPr>
        <a:xfrm>
          <a:off x="0" y="0"/>
          <a:ext cx="0" cy="0"/>
          <a:chOff x="0" y="0"/>
          <a:chExt cx="0" cy="0"/>
        </a:xfrm>
      </p:grpSpPr>
      <p:sp>
        <p:nvSpPr>
          <p:cNvPr id="1786" name="Google Shape;1786;p12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Alternative infographics elements</a:t>
            </a:r>
            <a:endParaRPr/>
          </a:p>
        </p:txBody>
      </p:sp>
      <p:sp>
        <p:nvSpPr>
          <p:cNvPr id="1787" name="Google Shape;1787;p125"/>
          <p:cNvSpPr/>
          <p:nvPr/>
        </p:nvSpPr>
        <p:spPr>
          <a:xfrm>
            <a:off x="1074457" y="1152232"/>
            <a:ext cx="720039" cy="1510629"/>
          </a:xfrm>
          <a:custGeom>
            <a:avLst/>
            <a:gdLst/>
            <a:ahLst/>
            <a:cxnLst/>
            <a:rect l="l" t="t" r="r" b="b"/>
            <a:pathLst>
              <a:path w="33312" h="69888" fill="none" extrusionOk="0">
                <a:moveTo>
                  <a:pt x="7101" y="0"/>
                </a:moveTo>
                <a:lnTo>
                  <a:pt x="28753" y="0"/>
                </a:lnTo>
                <a:cubicBezTo>
                  <a:pt x="31273" y="0"/>
                  <a:pt x="33311" y="2039"/>
                  <a:pt x="33289" y="4559"/>
                </a:cubicBezTo>
                <a:lnTo>
                  <a:pt x="33289" y="65351"/>
                </a:lnTo>
                <a:cubicBezTo>
                  <a:pt x="33289" y="67849"/>
                  <a:pt x="31273" y="69887"/>
                  <a:pt x="28753" y="69887"/>
                </a:cubicBezTo>
                <a:lnTo>
                  <a:pt x="4559" y="69887"/>
                </a:lnTo>
                <a:cubicBezTo>
                  <a:pt x="2039" y="69887"/>
                  <a:pt x="1" y="67849"/>
                  <a:pt x="1" y="65351"/>
                </a:cubicBezTo>
                <a:lnTo>
                  <a:pt x="1" y="19768"/>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125"/>
          <p:cNvSpPr/>
          <p:nvPr/>
        </p:nvSpPr>
        <p:spPr>
          <a:xfrm>
            <a:off x="3975363" y="1152232"/>
            <a:ext cx="720017" cy="1510629"/>
          </a:xfrm>
          <a:custGeom>
            <a:avLst/>
            <a:gdLst/>
            <a:ahLst/>
            <a:cxnLst/>
            <a:rect l="l" t="t" r="r" b="b"/>
            <a:pathLst>
              <a:path w="33311" h="69888" fill="none" extrusionOk="0">
                <a:moveTo>
                  <a:pt x="7101" y="0"/>
                </a:moveTo>
                <a:lnTo>
                  <a:pt x="28753" y="0"/>
                </a:lnTo>
                <a:cubicBezTo>
                  <a:pt x="31273" y="0"/>
                  <a:pt x="33311" y="2039"/>
                  <a:pt x="33311" y="4559"/>
                </a:cubicBezTo>
                <a:lnTo>
                  <a:pt x="33311" y="65351"/>
                </a:lnTo>
                <a:cubicBezTo>
                  <a:pt x="33311" y="67849"/>
                  <a:pt x="31273" y="69887"/>
                  <a:pt x="28753" y="69887"/>
                </a:cubicBezTo>
                <a:lnTo>
                  <a:pt x="4558" y="69887"/>
                </a:lnTo>
                <a:cubicBezTo>
                  <a:pt x="2038" y="69887"/>
                  <a:pt x="0" y="67849"/>
                  <a:pt x="0" y="65351"/>
                </a:cubicBezTo>
                <a:lnTo>
                  <a:pt x="0" y="19768"/>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125"/>
          <p:cNvSpPr/>
          <p:nvPr/>
        </p:nvSpPr>
        <p:spPr>
          <a:xfrm>
            <a:off x="3009021" y="1152232"/>
            <a:ext cx="719563" cy="1510629"/>
          </a:xfrm>
          <a:custGeom>
            <a:avLst/>
            <a:gdLst/>
            <a:ahLst/>
            <a:cxnLst/>
            <a:rect l="l" t="t" r="r" b="b"/>
            <a:pathLst>
              <a:path w="33290" h="69888" fill="none" extrusionOk="0">
                <a:moveTo>
                  <a:pt x="7079" y="0"/>
                </a:moveTo>
                <a:lnTo>
                  <a:pt x="28753" y="0"/>
                </a:lnTo>
                <a:cubicBezTo>
                  <a:pt x="31251" y="0"/>
                  <a:pt x="33289" y="2039"/>
                  <a:pt x="33289" y="4559"/>
                </a:cubicBezTo>
                <a:lnTo>
                  <a:pt x="33289" y="65351"/>
                </a:lnTo>
                <a:cubicBezTo>
                  <a:pt x="33289" y="67849"/>
                  <a:pt x="31251" y="69887"/>
                  <a:pt x="28753" y="69887"/>
                </a:cubicBezTo>
                <a:lnTo>
                  <a:pt x="4559" y="69887"/>
                </a:lnTo>
                <a:cubicBezTo>
                  <a:pt x="2039" y="69887"/>
                  <a:pt x="1" y="67849"/>
                  <a:pt x="1" y="65351"/>
                </a:cubicBezTo>
                <a:lnTo>
                  <a:pt x="1" y="19768"/>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25"/>
          <p:cNvSpPr/>
          <p:nvPr/>
        </p:nvSpPr>
        <p:spPr>
          <a:xfrm>
            <a:off x="2041274" y="1152232"/>
            <a:ext cx="719563" cy="1510629"/>
          </a:xfrm>
          <a:custGeom>
            <a:avLst/>
            <a:gdLst/>
            <a:ahLst/>
            <a:cxnLst/>
            <a:rect l="l" t="t" r="r" b="b"/>
            <a:pathLst>
              <a:path w="33290" h="69888" fill="none" extrusionOk="0">
                <a:moveTo>
                  <a:pt x="7079" y="0"/>
                </a:moveTo>
                <a:lnTo>
                  <a:pt x="28731" y="0"/>
                </a:lnTo>
                <a:cubicBezTo>
                  <a:pt x="31251" y="0"/>
                  <a:pt x="33289" y="2039"/>
                  <a:pt x="33289" y="4559"/>
                </a:cubicBezTo>
                <a:lnTo>
                  <a:pt x="33289" y="65351"/>
                </a:lnTo>
                <a:cubicBezTo>
                  <a:pt x="33289" y="67849"/>
                  <a:pt x="31251" y="69887"/>
                  <a:pt x="28731" y="69887"/>
                </a:cubicBezTo>
                <a:lnTo>
                  <a:pt x="4537" y="69887"/>
                </a:lnTo>
                <a:cubicBezTo>
                  <a:pt x="2038" y="69887"/>
                  <a:pt x="0" y="67849"/>
                  <a:pt x="0" y="65351"/>
                </a:cubicBezTo>
                <a:lnTo>
                  <a:pt x="0" y="19768"/>
                </a:lnTo>
              </a:path>
            </a:pathLst>
          </a:custGeom>
          <a:noFill/>
          <a:ln w="285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25"/>
          <p:cNvSpPr/>
          <p:nvPr/>
        </p:nvSpPr>
        <p:spPr>
          <a:xfrm>
            <a:off x="1849895" y="1726823"/>
            <a:ext cx="75328" cy="81013"/>
          </a:xfrm>
          <a:custGeom>
            <a:avLst/>
            <a:gdLst/>
            <a:ahLst/>
            <a:cxnLst/>
            <a:rect l="l" t="t" r="r" b="b"/>
            <a:pathLst>
              <a:path w="3485" h="3748" extrusionOk="0">
                <a:moveTo>
                  <a:pt x="2302" y="0"/>
                </a:moveTo>
                <a:lnTo>
                  <a:pt x="0" y="3748"/>
                </a:lnTo>
                <a:lnTo>
                  <a:pt x="1184" y="3748"/>
                </a:lnTo>
                <a:lnTo>
                  <a:pt x="3485" y="0"/>
                </a:lnTo>
                <a:close/>
              </a:path>
            </a:pathLst>
          </a:custGeom>
          <a:solidFill>
            <a:srgbClr val="0B064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25"/>
          <p:cNvSpPr/>
          <p:nvPr/>
        </p:nvSpPr>
        <p:spPr>
          <a:xfrm>
            <a:off x="1849895" y="1646286"/>
            <a:ext cx="75328" cy="80559"/>
          </a:xfrm>
          <a:custGeom>
            <a:avLst/>
            <a:gdLst/>
            <a:ahLst/>
            <a:cxnLst/>
            <a:rect l="l" t="t" r="r" b="b"/>
            <a:pathLst>
              <a:path w="3485" h="3727" extrusionOk="0">
                <a:moveTo>
                  <a:pt x="0" y="1"/>
                </a:moveTo>
                <a:lnTo>
                  <a:pt x="2302" y="3726"/>
                </a:lnTo>
                <a:lnTo>
                  <a:pt x="3485" y="3726"/>
                </a:lnTo>
                <a:lnTo>
                  <a:pt x="1184" y="1"/>
                </a:lnTo>
                <a:close/>
              </a:path>
            </a:pathLst>
          </a:custGeom>
          <a:solidFill>
            <a:srgbClr val="0B064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25"/>
          <p:cNvSpPr/>
          <p:nvPr/>
        </p:nvSpPr>
        <p:spPr>
          <a:xfrm>
            <a:off x="1910050" y="1726823"/>
            <a:ext cx="75350" cy="81013"/>
          </a:xfrm>
          <a:custGeom>
            <a:avLst/>
            <a:gdLst/>
            <a:ahLst/>
            <a:cxnLst/>
            <a:rect l="l" t="t" r="r" b="b"/>
            <a:pathLst>
              <a:path w="3486" h="3748" extrusionOk="0">
                <a:moveTo>
                  <a:pt x="2302" y="0"/>
                </a:moveTo>
                <a:lnTo>
                  <a:pt x="1" y="3748"/>
                </a:lnTo>
                <a:lnTo>
                  <a:pt x="1184" y="3748"/>
                </a:lnTo>
                <a:lnTo>
                  <a:pt x="3485" y="0"/>
                </a:lnTo>
                <a:close/>
              </a:path>
            </a:pathLst>
          </a:custGeom>
          <a:solidFill>
            <a:srgbClr val="0B064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25"/>
          <p:cNvSpPr/>
          <p:nvPr/>
        </p:nvSpPr>
        <p:spPr>
          <a:xfrm>
            <a:off x="1910050" y="1646286"/>
            <a:ext cx="75350" cy="80559"/>
          </a:xfrm>
          <a:custGeom>
            <a:avLst/>
            <a:gdLst/>
            <a:ahLst/>
            <a:cxnLst/>
            <a:rect l="l" t="t" r="r" b="b"/>
            <a:pathLst>
              <a:path w="3486" h="3727" extrusionOk="0">
                <a:moveTo>
                  <a:pt x="1" y="1"/>
                </a:moveTo>
                <a:lnTo>
                  <a:pt x="2302" y="3726"/>
                </a:lnTo>
                <a:lnTo>
                  <a:pt x="3485" y="3726"/>
                </a:lnTo>
                <a:lnTo>
                  <a:pt x="1184" y="1"/>
                </a:lnTo>
                <a:close/>
              </a:path>
            </a:pathLst>
          </a:custGeom>
          <a:solidFill>
            <a:srgbClr val="0B064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25"/>
          <p:cNvSpPr/>
          <p:nvPr/>
        </p:nvSpPr>
        <p:spPr>
          <a:xfrm>
            <a:off x="2816712" y="1726823"/>
            <a:ext cx="74853" cy="81013"/>
          </a:xfrm>
          <a:custGeom>
            <a:avLst/>
            <a:gdLst/>
            <a:ahLst/>
            <a:cxnLst/>
            <a:rect l="l" t="t" r="r" b="b"/>
            <a:pathLst>
              <a:path w="3463" h="3748" extrusionOk="0">
                <a:moveTo>
                  <a:pt x="2279" y="0"/>
                </a:moveTo>
                <a:lnTo>
                  <a:pt x="0" y="3748"/>
                </a:lnTo>
                <a:lnTo>
                  <a:pt x="1183" y="3748"/>
                </a:lnTo>
                <a:lnTo>
                  <a:pt x="3463" y="0"/>
                </a:lnTo>
                <a:close/>
              </a:path>
            </a:pathLst>
          </a:custGeom>
          <a:solidFill>
            <a:srgbClr val="0B064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25"/>
          <p:cNvSpPr/>
          <p:nvPr/>
        </p:nvSpPr>
        <p:spPr>
          <a:xfrm>
            <a:off x="2816712" y="1646286"/>
            <a:ext cx="74853" cy="80559"/>
          </a:xfrm>
          <a:custGeom>
            <a:avLst/>
            <a:gdLst/>
            <a:ahLst/>
            <a:cxnLst/>
            <a:rect l="l" t="t" r="r" b="b"/>
            <a:pathLst>
              <a:path w="3463" h="3727" extrusionOk="0">
                <a:moveTo>
                  <a:pt x="0" y="1"/>
                </a:moveTo>
                <a:lnTo>
                  <a:pt x="2279" y="3726"/>
                </a:lnTo>
                <a:lnTo>
                  <a:pt x="3463" y="3726"/>
                </a:lnTo>
                <a:lnTo>
                  <a:pt x="1183" y="1"/>
                </a:lnTo>
                <a:close/>
              </a:path>
            </a:pathLst>
          </a:custGeom>
          <a:solidFill>
            <a:srgbClr val="0B064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25"/>
          <p:cNvSpPr/>
          <p:nvPr/>
        </p:nvSpPr>
        <p:spPr>
          <a:xfrm>
            <a:off x="2876867" y="1726823"/>
            <a:ext cx="75328" cy="81013"/>
          </a:xfrm>
          <a:custGeom>
            <a:avLst/>
            <a:gdLst/>
            <a:ahLst/>
            <a:cxnLst/>
            <a:rect l="l" t="t" r="r" b="b"/>
            <a:pathLst>
              <a:path w="3485" h="3748" extrusionOk="0">
                <a:moveTo>
                  <a:pt x="2301" y="0"/>
                </a:moveTo>
                <a:lnTo>
                  <a:pt x="0" y="3748"/>
                </a:lnTo>
                <a:lnTo>
                  <a:pt x="1184" y="3748"/>
                </a:lnTo>
                <a:lnTo>
                  <a:pt x="3485" y="0"/>
                </a:lnTo>
                <a:close/>
              </a:path>
            </a:pathLst>
          </a:custGeom>
          <a:solidFill>
            <a:srgbClr val="0B064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125"/>
          <p:cNvSpPr/>
          <p:nvPr/>
        </p:nvSpPr>
        <p:spPr>
          <a:xfrm>
            <a:off x="2876867" y="1646286"/>
            <a:ext cx="75328" cy="80559"/>
          </a:xfrm>
          <a:custGeom>
            <a:avLst/>
            <a:gdLst/>
            <a:ahLst/>
            <a:cxnLst/>
            <a:rect l="l" t="t" r="r" b="b"/>
            <a:pathLst>
              <a:path w="3485" h="3727" extrusionOk="0">
                <a:moveTo>
                  <a:pt x="0" y="1"/>
                </a:moveTo>
                <a:lnTo>
                  <a:pt x="2301" y="3726"/>
                </a:lnTo>
                <a:lnTo>
                  <a:pt x="3485" y="3726"/>
                </a:lnTo>
                <a:lnTo>
                  <a:pt x="1184" y="1"/>
                </a:lnTo>
                <a:close/>
              </a:path>
            </a:pathLst>
          </a:custGeom>
          <a:solidFill>
            <a:srgbClr val="0B064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125"/>
          <p:cNvSpPr/>
          <p:nvPr/>
        </p:nvSpPr>
        <p:spPr>
          <a:xfrm>
            <a:off x="3784459" y="1726823"/>
            <a:ext cx="75328" cy="81013"/>
          </a:xfrm>
          <a:custGeom>
            <a:avLst/>
            <a:gdLst/>
            <a:ahLst/>
            <a:cxnLst/>
            <a:rect l="l" t="t" r="r" b="b"/>
            <a:pathLst>
              <a:path w="3485" h="3748" extrusionOk="0">
                <a:moveTo>
                  <a:pt x="2301" y="0"/>
                </a:moveTo>
                <a:lnTo>
                  <a:pt x="0" y="3748"/>
                </a:lnTo>
                <a:lnTo>
                  <a:pt x="1184" y="3748"/>
                </a:lnTo>
                <a:lnTo>
                  <a:pt x="3485" y="0"/>
                </a:lnTo>
                <a:close/>
              </a:path>
            </a:pathLst>
          </a:custGeom>
          <a:solidFill>
            <a:srgbClr val="0B064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125"/>
          <p:cNvSpPr/>
          <p:nvPr/>
        </p:nvSpPr>
        <p:spPr>
          <a:xfrm>
            <a:off x="3784459" y="1646286"/>
            <a:ext cx="75328" cy="80559"/>
          </a:xfrm>
          <a:custGeom>
            <a:avLst/>
            <a:gdLst/>
            <a:ahLst/>
            <a:cxnLst/>
            <a:rect l="l" t="t" r="r" b="b"/>
            <a:pathLst>
              <a:path w="3485" h="3727" extrusionOk="0">
                <a:moveTo>
                  <a:pt x="0" y="1"/>
                </a:moveTo>
                <a:lnTo>
                  <a:pt x="2301" y="3726"/>
                </a:lnTo>
                <a:lnTo>
                  <a:pt x="3485" y="3726"/>
                </a:lnTo>
                <a:lnTo>
                  <a:pt x="1184" y="1"/>
                </a:lnTo>
                <a:close/>
              </a:path>
            </a:pathLst>
          </a:custGeom>
          <a:solidFill>
            <a:srgbClr val="0B064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25"/>
          <p:cNvSpPr/>
          <p:nvPr/>
        </p:nvSpPr>
        <p:spPr>
          <a:xfrm>
            <a:off x="3844614" y="1726823"/>
            <a:ext cx="75350" cy="81013"/>
          </a:xfrm>
          <a:custGeom>
            <a:avLst/>
            <a:gdLst/>
            <a:ahLst/>
            <a:cxnLst/>
            <a:rect l="l" t="t" r="r" b="b"/>
            <a:pathLst>
              <a:path w="3486" h="3748" extrusionOk="0">
                <a:moveTo>
                  <a:pt x="2302" y="0"/>
                </a:moveTo>
                <a:lnTo>
                  <a:pt x="1" y="3748"/>
                </a:lnTo>
                <a:lnTo>
                  <a:pt x="1184" y="3748"/>
                </a:lnTo>
                <a:lnTo>
                  <a:pt x="3485" y="0"/>
                </a:lnTo>
                <a:close/>
              </a:path>
            </a:pathLst>
          </a:custGeom>
          <a:solidFill>
            <a:srgbClr val="0B064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25"/>
          <p:cNvSpPr/>
          <p:nvPr/>
        </p:nvSpPr>
        <p:spPr>
          <a:xfrm>
            <a:off x="3844614" y="1646286"/>
            <a:ext cx="75350" cy="80559"/>
          </a:xfrm>
          <a:custGeom>
            <a:avLst/>
            <a:gdLst/>
            <a:ahLst/>
            <a:cxnLst/>
            <a:rect l="l" t="t" r="r" b="b"/>
            <a:pathLst>
              <a:path w="3486" h="3727" extrusionOk="0">
                <a:moveTo>
                  <a:pt x="1" y="1"/>
                </a:moveTo>
                <a:lnTo>
                  <a:pt x="2302" y="3726"/>
                </a:lnTo>
                <a:lnTo>
                  <a:pt x="3485" y="3726"/>
                </a:lnTo>
                <a:lnTo>
                  <a:pt x="1184" y="1"/>
                </a:lnTo>
                <a:close/>
              </a:path>
            </a:pathLst>
          </a:custGeom>
          <a:solidFill>
            <a:srgbClr val="0B064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25"/>
          <p:cNvSpPr/>
          <p:nvPr/>
        </p:nvSpPr>
        <p:spPr>
          <a:xfrm>
            <a:off x="3979641" y="2797350"/>
            <a:ext cx="70622" cy="428339"/>
          </a:xfrm>
          <a:custGeom>
            <a:avLst/>
            <a:gdLst/>
            <a:ahLst/>
            <a:cxnLst/>
            <a:rect l="l" t="t" r="r" b="b"/>
            <a:pathLst>
              <a:path w="3617" h="21938" fill="none" extrusionOk="0">
                <a:moveTo>
                  <a:pt x="0" y="1"/>
                </a:moveTo>
                <a:lnTo>
                  <a:pt x="0" y="8570"/>
                </a:lnTo>
                <a:lnTo>
                  <a:pt x="3616" y="10980"/>
                </a:lnTo>
                <a:lnTo>
                  <a:pt x="0" y="13829"/>
                </a:lnTo>
                <a:lnTo>
                  <a:pt x="0" y="21938"/>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125"/>
          <p:cNvSpPr/>
          <p:nvPr/>
        </p:nvSpPr>
        <p:spPr>
          <a:xfrm>
            <a:off x="4609068" y="3225671"/>
            <a:ext cx="70622" cy="427910"/>
          </a:xfrm>
          <a:custGeom>
            <a:avLst/>
            <a:gdLst/>
            <a:ahLst/>
            <a:cxnLst/>
            <a:rect l="l" t="t" r="r" b="b"/>
            <a:pathLst>
              <a:path w="3617" h="21916" fill="none" extrusionOk="0">
                <a:moveTo>
                  <a:pt x="3616" y="1"/>
                </a:moveTo>
                <a:lnTo>
                  <a:pt x="3616" y="8570"/>
                </a:lnTo>
                <a:lnTo>
                  <a:pt x="0" y="10958"/>
                </a:lnTo>
                <a:lnTo>
                  <a:pt x="3616" y="13829"/>
                </a:lnTo>
                <a:lnTo>
                  <a:pt x="3616" y="21916"/>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125"/>
          <p:cNvSpPr/>
          <p:nvPr/>
        </p:nvSpPr>
        <p:spPr>
          <a:xfrm>
            <a:off x="3979641" y="3653562"/>
            <a:ext cx="70622" cy="428339"/>
          </a:xfrm>
          <a:custGeom>
            <a:avLst/>
            <a:gdLst/>
            <a:ahLst/>
            <a:cxnLst/>
            <a:rect l="l" t="t" r="r" b="b"/>
            <a:pathLst>
              <a:path w="3617" h="21938" fill="none" extrusionOk="0">
                <a:moveTo>
                  <a:pt x="0" y="1"/>
                </a:moveTo>
                <a:lnTo>
                  <a:pt x="0" y="8569"/>
                </a:lnTo>
                <a:lnTo>
                  <a:pt x="3616" y="10980"/>
                </a:lnTo>
                <a:lnTo>
                  <a:pt x="0" y="13829"/>
                </a:lnTo>
                <a:lnTo>
                  <a:pt x="0" y="21938"/>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125"/>
          <p:cNvSpPr/>
          <p:nvPr/>
        </p:nvSpPr>
        <p:spPr>
          <a:xfrm>
            <a:off x="4609068" y="4081883"/>
            <a:ext cx="70622" cy="427910"/>
          </a:xfrm>
          <a:custGeom>
            <a:avLst/>
            <a:gdLst/>
            <a:ahLst/>
            <a:cxnLst/>
            <a:rect l="l" t="t" r="r" b="b"/>
            <a:pathLst>
              <a:path w="3617" h="21916" fill="none" extrusionOk="0">
                <a:moveTo>
                  <a:pt x="3616" y="1"/>
                </a:moveTo>
                <a:lnTo>
                  <a:pt x="3616" y="8569"/>
                </a:lnTo>
                <a:lnTo>
                  <a:pt x="0" y="10958"/>
                </a:lnTo>
                <a:lnTo>
                  <a:pt x="3616" y="13829"/>
                </a:lnTo>
                <a:lnTo>
                  <a:pt x="3616" y="21915"/>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125"/>
          <p:cNvSpPr/>
          <p:nvPr/>
        </p:nvSpPr>
        <p:spPr>
          <a:xfrm>
            <a:off x="3387428" y="2797350"/>
            <a:ext cx="1884885" cy="428339"/>
          </a:xfrm>
          <a:custGeom>
            <a:avLst/>
            <a:gdLst/>
            <a:ahLst/>
            <a:cxnLst/>
            <a:rect l="l" t="t" r="r" b="b"/>
            <a:pathLst>
              <a:path w="96537" h="21938" fill="none" extrusionOk="0">
                <a:moveTo>
                  <a:pt x="1" y="18607"/>
                </a:moveTo>
                <a:lnTo>
                  <a:pt x="1" y="6181"/>
                </a:lnTo>
                <a:cubicBezTo>
                  <a:pt x="1" y="2762"/>
                  <a:pt x="2762" y="1"/>
                  <a:pt x="6159" y="1"/>
                </a:cubicBezTo>
                <a:lnTo>
                  <a:pt x="90356" y="1"/>
                </a:lnTo>
                <a:cubicBezTo>
                  <a:pt x="93753" y="1"/>
                  <a:pt x="96515" y="2762"/>
                  <a:pt x="96515" y="6181"/>
                </a:cubicBezTo>
                <a:lnTo>
                  <a:pt x="96515" y="15780"/>
                </a:lnTo>
                <a:cubicBezTo>
                  <a:pt x="96536" y="19177"/>
                  <a:pt x="93753" y="21938"/>
                  <a:pt x="90356" y="21938"/>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125"/>
          <p:cNvSpPr/>
          <p:nvPr/>
        </p:nvSpPr>
        <p:spPr>
          <a:xfrm>
            <a:off x="3801202" y="3653562"/>
            <a:ext cx="1350447" cy="20"/>
          </a:xfrm>
          <a:custGeom>
            <a:avLst/>
            <a:gdLst/>
            <a:ahLst/>
            <a:cxnLst/>
            <a:rect l="l" t="t" r="r" b="b"/>
            <a:pathLst>
              <a:path w="69165" h="1" fill="none" extrusionOk="0">
                <a:moveTo>
                  <a:pt x="1" y="1"/>
                </a:moveTo>
                <a:lnTo>
                  <a:pt x="69164"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25"/>
          <p:cNvSpPr/>
          <p:nvPr/>
        </p:nvSpPr>
        <p:spPr>
          <a:xfrm>
            <a:off x="3387428" y="3225671"/>
            <a:ext cx="1764220" cy="428339"/>
          </a:xfrm>
          <a:custGeom>
            <a:avLst/>
            <a:gdLst/>
            <a:ahLst/>
            <a:cxnLst/>
            <a:rect l="l" t="t" r="r" b="b"/>
            <a:pathLst>
              <a:path w="90357" h="21938" fill="none" extrusionOk="0">
                <a:moveTo>
                  <a:pt x="90356" y="1"/>
                </a:moveTo>
                <a:lnTo>
                  <a:pt x="80582" y="1"/>
                </a:lnTo>
                <a:lnTo>
                  <a:pt x="78194" y="3617"/>
                </a:lnTo>
                <a:lnTo>
                  <a:pt x="75323" y="1"/>
                </a:lnTo>
                <a:lnTo>
                  <a:pt x="6159" y="1"/>
                </a:lnTo>
                <a:cubicBezTo>
                  <a:pt x="2762" y="1"/>
                  <a:pt x="1" y="2762"/>
                  <a:pt x="1" y="6181"/>
                </a:cubicBezTo>
                <a:lnTo>
                  <a:pt x="1" y="15758"/>
                </a:lnTo>
                <a:cubicBezTo>
                  <a:pt x="1" y="19176"/>
                  <a:pt x="2762" y="21938"/>
                  <a:pt x="6159" y="21938"/>
                </a:cubicBezTo>
                <a:lnTo>
                  <a:pt x="15933" y="21938"/>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25"/>
          <p:cNvSpPr/>
          <p:nvPr/>
        </p:nvSpPr>
        <p:spPr>
          <a:xfrm>
            <a:off x="3698500" y="3653562"/>
            <a:ext cx="102721" cy="71051"/>
          </a:xfrm>
          <a:custGeom>
            <a:avLst/>
            <a:gdLst/>
            <a:ahLst/>
            <a:cxnLst/>
            <a:rect l="l" t="t" r="r" b="b"/>
            <a:pathLst>
              <a:path w="5261" h="3639" fill="none" extrusionOk="0">
                <a:moveTo>
                  <a:pt x="1" y="1"/>
                </a:moveTo>
                <a:lnTo>
                  <a:pt x="2390" y="3639"/>
                </a:lnTo>
                <a:lnTo>
                  <a:pt x="5261"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25"/>
          <p:cNvSpPr/>
          <p:nvPr/>
        </p:nvSpPr>
        <p:spPr>
          <a:xfrm>
            <a:off x="5151629" y="3653562"/>
            <a:ext cx="120684" cy="428339"/>
          </a:xfrm>
          <a:custGeom>
            <a:avLst/>
            <a:gdLst/>
            <a:ahLst/>
            <a:cxnLst/>
            <a:rect l="l" t="t" r="r" b="b"/>
            <a:pathLst>
              <a:path w="6181" h="21938" fill="none" extrusionOk="0">
                <a:moveTo>
                  <a:pt x="0" y="1"/>
                </a:moveTo>
                <a:cubicBezTo>
                  <a:pt x="3397" y="1"/>
                  <a:pt x="6180" y="2762"/>
                  <a:pt x="6180" y="6181"/>
                </a:cubicBezTo>
                <a:lnTo>
                  <a:pt x="6180" y="15779"/>
                </a:lnTo>
                <a:cubicBezTo>
                  <a:pt x="6180" y="19176"/>
                  <a:pt x="3397" y="21938"/>
                  <a:pt x="0" y="21938"/>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25"/>
          <p:cNvSpPr/>
          <p:nvPr/>
        </p:nvSpPr>
        <p:spPr>
          <a:xfrm>
            <a:off x="4858090" y="4081883"/>
            <a:ext cx="293558" cy="70622"/>
          </a:xfrm>
          <a:custGeom>
            <a:avLst/>
            <a:gdLst/>
            <a:ahLst/>
            <a:cxnLst/>
            <a:rect l="l" t="t" r="r" b="b"/>
            <a:pathLst>
              <a:path w="15035" h="3617" fill="none" extrusionOk="0">
                <a:moveTo>
                  <a:pt x="15034" y="1"/>
                </a:moveTo>
                <a:lnTo>
                  <a:pt x="5260" y="1"/>
                </a:lnTo>
                <a:lnTo>
                  <a:pt x="2872" y="3617"/>
                </a:lnTo>
                <a:lnTo>
                  <a:pt x="1"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125"/>
          <p:cNvSpPr/>
          <p:nvPr/>
        </p:nvSpPr>
        <p:spPr>
          <a:xfrm>
            <a:off x="3472653" y="4509774"/>
            <a:ext cx="1350447" cy="20"/>
          </a:xfrm>
          <a:custGeom>
            <a:avLst/>
            <a:gdLst/>
            <a:ahLst/>
            <a:cxnLst/>
            <a:rect l="l" t="t" r="r" b="b"/>
            <a:pathLst>
              <a:path w="69165" h="1" fill="none" extrusionOk="0">
                <a:moveTo>
                  <a:pt x="1" y="0"/>
                </a:moveTo>
                <a:lnTo>
                  <a:pt x="69164" y="0"/>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125"/>
          <p:cNvSpPr/>
          <p:nvPr/>
        </p:nvSpPr>
        <p:spPr>
          <a:xfrm>
            <a:off x="3387428" y="4081883"/>
            <a:ext cx="1470682" cy="428339"/>
          </a:xfrm>
          <a:custGeom>
            <a:avLst/>
            <a:gdLst/>
            <a:ahLst/>
            <a:cxnLst/>
            <a:rect l="l" t="t" r="r" b="b"/>
            <a:pathLst>
              <a:path w="75323" h="21938" fill="none" extrusionOk="0">
                <a:moveTo>
                  <a:pt x="75323" y="1"/>
                </a:moveTo>
                <a:lnTo>
                  <a:pt x="6159" y="1"/>
                </a:lnTo>
                <a:cubicBezTo>
                  <a:pt x="2762" y="1"/>
                  <a:pt x="1" y="2762"/>
                  <a:pt x="1" y="6159"/>
                </a:cubicBezTo>
                <a:lnTo>
                  <a:pt x="1" y="15757"/>
                </a:lnTo>
                <a:cubicBezTo>
                  <a:pt x="1" y="19176"/>
                  <a:pt x="2762" y="21937"/>
                  <a:pt x="6159" y="21937"/>
                </a:cubicBezTo>
                <a:lnTo>
                  <a:pt x="15933" y="21937"/>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125"/>
          <p:cNvSpPr/>
          <p:nvPr/>
        </p:nvSpPr>
        <p:spPr>
          <a:xfrm>
            <a:off x="3369952" y="4509774"/>
            <a:ext cx="102721" cy="71051"/>
          </a:xfrm>
          <a:custGeom>
            <a:avLst/>
            <a:gdLst/>
            <a:ahLst/>
            <a:cxnLst/>
            <a:rect l="l" t="t" r="r" b="b"/>
            <a:pathLst>
              <a:path w="5261" h="3639" fill="none" extrusionOk="0">
                <a:moveTo>
                  <a:pt x="1" y="0"/>
                </a:moveTo>
                <a:lnTo>
                  <a:pt x="2390" y="3638"/>
                </a:lnTo>
                <a:lnTo>
                  <a:pt x="5261" y="0"/>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25"/>
          <p:cNvSpPr/>
          <p:nvPr/>
        </p:nvSpPr>
        <p:spPr>
          <a:xfrm>
            <a:off x="3370324" y="3143529"/>
            <a:ext cx="34247" cy="34247"/>
          </a:xfrm>
          <a:custGeom>
            <a:avLst/>
            <a:gdLst/>
            <a:ahLst/>
            <a:cxnLst/>
            <a:rect l="l" t="t" r="r" b="b"/>
            <a:pathLst>
              <a:path w="1754" h="1754" extrusionOk="0">
                <a:moveTo>
                  <a:pt x="877" y="0"/>
                </a:moveTo>
                <a:cubicBezTo>
                  <a:pt x="373" y="0"/>
                  <a:pt x="0" y="395"/>
                  <a:pt x="0" y="877"/>
                </a:cubicBezTo>
                <a:cubicBezTo>
                  <a:pt x="0" y="1359"/>
                  <a:pt x="373" y="1753"/>
                  <a:pt x="877" y="1753"/>
                </a:cubicBezTo>
                <a:cubicBezTo>
                  <a:pt x="1359" y="1753"/>
                  <a:pt x="1753" y="1359"/>
                  <a:pt x="1753" y="877"/>
                </a:cubicBezTo>
                <a:cubicBezTo>
                  <a:pt x="1753" y="395"/>
                  <a:pt x="1359" y="0"/>
                  <a:pt x="877" y="0"/>
                </a:cubicBezTo>
                <a:close/>
              </a:path>
            </a:pathLst>
          </a:custGeom>
          <a:solidFill>
            <a:srgbClr val="4D4D4D"/>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7" name="Google Shape;1817;p125"/>
          <p:cNvGrpSpPr/>
          <p:nvPr/>
        </p:nvGrpSpPr>
        <p:grpSpPr>
          <a:xfrm>
            <a:off x="1041775" y="2721092"/>
            <a:ext cx="2037365" cy="540224"/>
            <a:chOff x="713227" y="2721092"/>
            <a:chExt cx="2037365" cy="540224"/>
          </a:xfrm>
        </p:grpSpPr>
        <p:sp>
          <p:nvSpPr>
            <p:cNvPr id="1818" name="Google Shape;1818;p125"/>
            <p:cNvSpPr/>
            <p:nvPr/>
          </p:nvSpPr>
          <p:spPr>
            <a:xfrm>
              <a:off x="1194960" y="2843778"/>
              <a:ext cx="1555632" cy="409777"/>
            </a:xfrm>
            <a:custGeom>
              <a:avLst/>
              <a:gdLst/>
              <a:ahLst/>
              <a:cxnLst/>
              <a:rect l="l" t="t" r="r" b="b"/>
              <a:pathLst>
                <a:path w="71970" h="18958" fill="none" extrusionOk="0">
                  <a:moveTo>
                    <a:pt x="1" y="18957"/>
                  </a:moveTo>
                  <a:lnTo>
                    <a:pt x="62481" y="18957"/>
                  </a:lnTo>
                  <a:cubicBezTo>
                    <a:pt x="67718" y="18957"/>
                    <a:pt x="71970" y="14706"/>
                    <a:pt x="71970" y="9490"/>
                  </a:cubicBezTo>
                  <a:lnTo>
                    <a:pt x="71970" y="9490"/>
                  </a:ln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125"/>
            <p:cNvSpPr/>
            <p:nvPr/>
          </p:nvSpPr>
          <p:spPr>
            <a:xfrm>
              <a:off x="1194960" y="2843778"/>
              <a:ext cx="1555632" cy="409777"/>
            </a:xfrm>
            <a:custGeom>
              <a:avLst/>
              <a:gdLst/>
              <a:ahLst/>
              <a:cxnLst/>
              <a:rect l="l" t="t" r="r" b="b"/>
              <a:pathLst>
                <a:path w="71970" h="18958" fill="none" extrusionOk="0">
                  <a:moveTo>
                    <a:pt x="1" y="18957"/>
                  </a:moveTo>
                  <a:lnTo>
                    <a:pt x="62481" y="18957"/>
                  </a:lnTo>
                  <a:cubicBezTo>
                    <a:pt x="67718" y="18957"/>
                    <a:pt x="71970" y="14706"/>
                    <a:pt x="71970" y="9490"/>
                  </a:cubicBez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125"/>
            <p:cNvSpPr/>
            <p:nvPr/>
          </p:nvSpPr>
          <p:spPr>
            <a:xfrm>
              <a:off x="808916" y="2836213"/>
              <a:ext cx="444340" cy="425102"/>
            </a:xfrm>
            <a:custGeom>
              <a:avLst/>
              <a:gdLst/>
              <a:ahLst/>
              <a:cxnLst/>
              <a:rect l="l" t="t" r="r" b="b"/>
              <a:pathLst>
                <a:path w="20557" h="19667" extrusionOk="0">
                  <a:moveTo>
                    <a:pt x="10673" y="1791"/>
                  </a:moveTo>
                  <a:cubicBezTo>
                    <a:pt x="14789" y="1791"/>
                    <a:pt x="18738" y="4994"/>
                    <a:pt x="18738" y="9840"/>
                  </a:cubicBezTo>
                  <a:cubicBezTo>
                    <a:pt x="18738" y="14245"/>
                    <a:pt x="15144" y="17839"/>
                    <a:pt x="10739" y="17839"/>
                  </a:cubicBezTo>
                  <a:lnTo>
                    <a:pt x="10739" y="17861"/>
                  </a:lnTo>
                  <a:cubicBezTo>
                    <a:pt x="3572" y="17861"/>
                    <a:pt x="0" y="9204"/>
                    <a:pt x="5063" y="4164"/>
                  </a:cubicBezTo>
                  <a:cubicBezTo>
                    <a:pt x="6694" y="2525"/>
                    <a:pt x="8703" y="1791"/>
                    <a:pt x="10673" y="1791"/>
                  </a:cubicBezTo>
                  <a:close/>
                  <a:moveTo>
                    <a:pt x="10739" y="0"/>
                  </a:moveTo>
                  <a:cubicBezTo>
                    <a:pt x="6750" y="0"/>
                    <a:pt x="3156" y="2389"/>
                    <a:pt x="1644" y="6070"/>
                  </a:cubicBezTo>
                  <a:cubicBezTo>
                    <a:pt x="110" y="9730"/>
                    <a:pt x="965" y="13982"/>
                    <a:pt x="3770" y="16787"/>
                  </a:cubicBezTo>
                  <a:cubicBezTo>
                    <a:pt x="5646" y="18663"/>
                    <a:pt x="8169" y="19667"/>
                    <a:pt x="10729" y="19667"/>
                  </a:cubicBezTo>
                  <a:cubicBezTo>
                    <a:pt x="11997" y="19667"/>
                    <a:pt x="13274" y="19421"/>
                    <a:pt x="14486" y="18913"/>
                  </a:cubicBezTo>
                  <a:cubicBezTo>
                    <a:pt x="18168" y="17400"/>
                    <a:pt x="20557" y="13806"/>
                    <a:pt x="20557" y="9840"/>
                  </a:cubicBezTo>
                  <a:cubicBezTo>
                    <a:pt x="20557" y="4405"/>
                    <a:pt x="16152" y="0"/>
                    <a:pt x="10739" y="0"/>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125"/>
            <p:cNvSpPr/>
            <p:nvPr/>
          </p:nvSpPr>
          <p:spPr>
            <a:xfrm>
              <a:off x="713227" y="2721092"/>
              <a:ext cx="538603" cy="538603"/>
            </a:xfrm>
            <a:custGeom>
              <a:avLst/>
              <a:gdLst/>
              <a:ahLst/>
              <a:cxnLst/>
              <a:rect l="l" t="t" r="r" b="b"/>
              <a:pathLst>
                <a:path w="24918" h="24918" fill="none" extrusionOk="0">
                  <a:moveTo>
                    <a:pt x="5392" y="24918"/>
                  </a:moveTo>
                  <a:cubicBezTo>
                    <a:pt x="0" y="19527"/>
                    <a:pt x="0" y="10783"/>
                    <a:pt x="5392" y="5392"/>
                  </a:cubicBezTo>
                  <a:cubicBezTo>
                    <a:pt x="10783" y="1"/>
                    <a:pt x="19527" y="1"/>
                    <a:pt x="24918" y="5392"/>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2" name="Google Shape;1822;p125"/>
          <p:cNvSpPr/>
          <p:nvPr/>
        </p:nvSpPr>
        <p:spPr>
          <a:xfrm>
            <a:off x="1562372" y="2824368"/>
            <a:ext cx="31277" cy="26716"/>
          </a:xfrm>
          <a:custGeom>
            <a:avLst/>
            <a:gdLst/>
            <a:ahLst/>
            <a:cxnLst/>
            <a:rect l="l" t="t" r="r" b="b"/>
            <a:pathLst>
              <a:path w="1447" h="1236" extrusionOk="0">
                <a:moveTo>
                  <a:pt x="833" y="0"/>
                </a:moveTo>
                <a:cubicBezTo>
                  <a:pt x="285" y="0"/>
                  <a:pt x="0" y="658"/>
                  <a:pt x="395" y="1052"/>
                </a:cubicBezTo>
                <a:cubicBezTo>
                  <a:pt x="515" y="1179"/>
                  <a:pt x="666" y="1236"/>
                  <a:pt x="817" y="1236"/>
                </a:cubicBezTo>
                <a:cubicBezTo>
                  <a:pt x="1134" y="1236"/>
                  <a:pt x="1446" y="985"/>
                  <a:pt x="1446" y="614"/>
                </a:cubicBezTo>
                <a:cubicBezTo>
                  <a:pt x="1425" y="285"/>
                  <a:pt x="1162" y="0"/>
                  <a:pt x="833" y="0"/>
                </a:cubicBezTo>
                <a:close/>
              </a:path>
            </a:pathLst>
          </a:custGeom>
          <a:solidFill>
            <a:srgbClr val="545454"/>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25"/>
          <p:cNvSpPr/>
          <p:nvPr/>
        </p:nvSpPr>
        <p:spPr>
          <a:xfrm>
            <a:off x="1562372" y="4132227"/>
            <a:ext cx="31277" cy="26522"/>
          </a:xfrm>
          <a:custGeom>
            <a:avLst/>
            <a:gdLst/>
            <a:ahLst/>
            <a:cxnLst/>
            <a:rect l="l" t="t" r="r" b="b"/>
            <a:pathLst>
              <a:path w="1447" h="1227" extrusionOk="0">
                <a:moveTo>
                  <a:pt x="833" y="0"/>
                </a:moveTo>
                <a:cubicBezTo>
                  <a:pt x="285" y="0"/>
                  <a:pt x="0" y="658"/>
                  <a:pt x="395" y="1052"/>
                </a:cubicBezTo>
                <a:cubicBezTo>
                  <a:pt x="514" y="1172"/>
                  <a:pt x="666" y="1226"/>
                  <a:pt x="816" y="1226"/>
                </a:cubicBezTo>
                <a:cubicBezTo>
                  <a:pt x="1134" y="1226"/>
                  <a:pt x="1446" y="985"/>
                  <a:pt x="1446" y="614"/>
                </a:cubicBezTo>
                <a:cubicBezTo>
                  <a:pt x="1446" y="285"/>
                  <a:pt x="1162" y="0"/>
                  <a:pt x="833" y="0"/>
                </a:cubicBezTo>
                <a:close/>
              </a:path>
            </a:pathLst>
          </a:custGeom>
          <a:solidFill>
            <a:srgbClr val="545454"/>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4" name="Google Shape;1824;p125"/>
          <p:cNvGrpSpPr/>
          <p:nvPr/>
        </p:nvGrpSpPr>
        <p:grpSpPr>
          <a:xfrm>
            <a:off x="1041775" y="4028950"/>
            <a:ext cx="2037365" cy="551874"/>
            <a:chOff x="713227" y="4028950"/>
            <a:chExt cx="2037365" cy="551874"/>
          </a:xfrm>
        </p:grpSpPr>
        <p:sp>
          <p:nvSpPr>
            <p:cNvPr id="1825" name="Google Shape;1825;p125"/>
            <p:cNvSpPr/>
            <p:nvPr/>
          </p:nvSpPr>
          <p:spPr>
            <a:xfrm>
              <a:off x="1194960" y="4151162"/>
              <a:ext cx="1555632" cy="410253"/>
            </a:xfrm>
            <a:custGeom>
              <a:avLst/>
              <a:gdLst/>
              <a:ahLst/>
              <a:cxnLst/>
              <a:rect l="l" t="t" r="r" b="b"/>
              <a:pathLst>
                <a:path w="71970" h="18980" fill="none" extrusionOk="0">
                  <a:moveTo>
                    <a:pt x="1" y="18979"/>
                  </a:moveTo>
                  <a:lnTo>
                    <a:pt x="62481" y="18979"/>
                  </a:lnTo>
                  <a:cubicBezTo>
                    <a:pt x="67718" y="18979"/>
                    <a:pt x="71970" y="14728"/>
                    <a:pt x="71970" y="9490"/>
                  </a:cubicBezTo>
                  <a:lnTo>
                    <a:pt x="71970" y="9490"/>
                  </a:lnTo>
                  <a:cubicBezTo>
                    <a:pt x="71970" y="4252"/>
                    <a:pt x="67718" y="1"/>
                    <a:pt x="62481" y="23"/>
                  </a:cubicBezTo>
                  <a:lnTo>
                    <a:pt x="8110" y="23"/>
                  </a:lnTo>
                </a:path>
              </a:pathLst>
            </a:custGeom>
            <a:noFill/>
            <a:ln w="10400"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25"/>
            <p:cNvSpPr/>
            <p:nvPr/>
          </p:nvSpPr>
          <p:spPr>
            <a:xfrm>
              <a:off x="1194960" y="4151637"/>
              <a:ext cx="1555632" cy="409777"/>
            </a:xfrm>
            <a:custGeom>
              <a:avLst/>
              <a:gdLst/>
              <a:ahLst/>
              <a:cxnLst/>
              <a:rect l="l" t="t" r="r" b="b"/>
              <a:pathLst>
                <a:path w="71970" h="18958" fill="none" extrusionOk="0">
                  <a:moveTo>
                    <a:pt x="1" y="18957"/>
                  </a:moveTo>
                  <a:lnTo>
                    <a:pt x="62481" y="18957"/>
                  </a:lnTo>
                  <a:cubicBezTo>
                    <a:pt x="67718" y="18957"/>
                    <a:pt x="71970" y="14706"/>
                    <a:pt x="71970" y="9468"/>
                  </a:cubicBezTo>
                  <a:cubicBezTo>
                    <a:pt x="71970" y="4230"/>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25"/>
            <p:cNvSpPr/>
            <p:nvPr/>
          </p:nvSpPr>
          <p:spPr>
            <a:xfrm>
              <a:off x="808916" y="4143596"/>
              <a:ext cx="444340" cy="425578"/>
            </a:xfrm>
            <a:custGeom>
              <a:avLst/>
              <a:gdLst/>
              <a:ahLst/>
              <a:cxnLst/>
              <a:rect l="l" t="t" r="r" b="b"/>
              <a:pathLst>
                <a:path w="20557" h="19689" extrusionOk="0">
                  <a:moveTo>
                    <a:pt x="10663" y="1806"/>
                  </a:moveTo>
                  <a:cubicBezTo>
                    <a:pt x="14782" y="1806"/>
                    <a:pt x="18738" y="5005"/>
                    <a:pt x="18738" y="9840"/>
                  </a:cubicBezTo>
                  <a:cubicBezTo>
                    <a:pt x="18738" y="14267"/>
                    <a:pt x="15144" y="17861"/>
                    <a:pt x="10739" y="17861"/>
                  </a:cubicBezTo>
                  <a:cubicBezTo>
                    <a:pt x="3572" y="17861"/>
                    <a:pt x="0" y="9226"/>
                    <a:pt x="5063" y="4164"/>
                  </a:cubicBezTo>
                  <a:cubicBezTo>
                    <a:pt x="6692" y="2535"/>
                    <a:pt x="8696" y="1806"/>
                    <a:pt x="10663" y="1806"/>
                  </a:cubicBezTo>
                  <a:close/>
                  <a:moveTo>
                    <a:pt x="10739" y="0"/>
                  </a:moveTo>
                  <a:cubicBezTo>
                    <a:pt x="6750" y="0"/>
                    <a:pt x="3156" y="2411"/>
                    <a:pt x="1644" y="6071"/>
                  </a:cubicBezTo>
                  <a:cubicBezTo>
                    <a:pt x="110" y="9752"/>
                    <a:pt x="943" y="13982"/>
                    <a:pt x="3770" y="16809"/>
                  </a:cubicBezTo>
                  <a:cubicBezTo>
                    <a:pt x="5646" y="18685"/>
                    <a:pt x="8159" y="19689"/>
                    <a:pt x="10720" y="19689"/>
                  </a:cubicBezTo>
                  <a:cubicBezTo>
                    <a:pt x="11988" y="19689"/>
                    <a:pt x="13267" y="19443"/>
                    <a:pt x="14486" y="18935"/>
                  </a:cubicBezTo>
                  <a:cubicBezTo>
                    <a:pt x="18168" y="17423"/>
                    <a:pt x="20557" y="13828"/>
                    <a:pt x="20557" y="9840"/>
                  </a:cubicBezTo>
                  <a:cubicBezTo>
                    <a:pt x="20557" y="4405"/>
                    <a:pt x="16152" y="0"/>
                    <a:pt x="10739" y="0"/>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125"/>
            <p:cNvSpPr/>
            <p:nvPr/>
          </p:nvSpPr>
          <p:spPr>
            <a:xfrm>
              <a:off x="713227" y="4028950"/>
              <a:ext cx="538603" cy="538624"/>
            </a:xfrm>
            <a:custGeom>
              <a:avLst/>
              <a:gdLst/>
              <a:ahLst/>
              <a:cxnLst/>
              <a:rect l="l" t="t" r="r" b="b"/>
              <a:pathLst>
                <a:path w="24918" h="24919" fill="none" extrusionOk="0">
                  <a:moveTo>
                    <a:pt x="5392" y="24918"/>
                  </a:moveTo>
                  <a:cubicBezTo>
                    <a:pt x="0" y="19527"/>
                    <a:pt x="0" y="10783"/>
                    <a:pt x="5392" y="5392"/>
                  </a:cubicBezTo>
                  <a:cubicBezTo>
                    <a:pt x="10783" y="1"/>
                    <a:pt x="19527" y="1"/>
                    <a:pt x="24918" y="5392"/>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125"/>
            <p:cNvSpPr/>
            <p:nvPr/>
          </p:nvSpPr>
          <p:spPr>
            <a:xfrm>
              <a:off x="816482" y="4554281"/>
              <a:ext cx="26565" cy="26543"/>
            </a:xfrm>
            <a:custGeom>
              <a:avLst/>
              <a:gdLst/>
              <a:ahLst/>
              <a:cxnLst/>
              <a:rect l="l" t="t" r="r" b="b"/>
              <a:pathLst>
                <a:path w="1229" h="1228" extrusionOk="0">
                  <a:moveTo>
                    <a:pt x="615" y="0"/>
                  </a:moveTo>
                  <a:cubicBezTo>
                    <a:pt x="286" y="0"/>
                    <a:pt x="1" y="263"/>
                    <a:pt x="1" y="614"/>
                  </a:cubicBezTo>
                  <a:cubicBezTo>
                    <a:pt x="1" y="943"/>
                    <a:pt x="286" y="1228"/>
                    <a:pt x="615" y="1228"/>
                  </a:cubicBezTo>
                  <a:cubicBezTo>
                    <a:pt x="965" y="1228"/>
                    <a:pt x="1228" y="943"/>
                    <a:pt x="1228" y="614"/>
                  </a:cubicBezTo>
                  <a:cubicBezTo>
                    <a:pt x="1228" y="263"/>
                    <a:pt x="965" y="0"/>
                    <a:pt x="615" y="0"/>
                  </a:cubicBezTo>
                  <a:close/>
                </a:path>
              </a:pathLst>
            </a:custGeom>
            <a:solidFill>
              <a:srgbClr val="545454"/>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0" name="Google Shape;1830;p125"/>
          <p:cNvGrpSpPr/>
          <p:nvPr/>
        </p:nvGrpSpPr>
        <p:grpSpPr>
          <a:xfrm>
            <a:off x="1041775" y="3375270"/>
            <a:ext cx="2037365" cy="539986"/>
            <a:chOff x="713227" y="3375270"/>
            <a:chExt cx="2037365" cy="539986"/>
          </a:xfrm>
        </p:grpSpPr>
        <p:sp>
          <p:nvSpPr>
            <p:cNvPr id="1831" name="Google Shape;1831;p125"/>
            <p:cNvSpPr/>
            <p:nvPr/>
          </p:nvSpPr>
          <p:spPr>
            <a:xfrm>
              <a:off x="1194960" y="3497481"/>
              <a:ext cx="1555632" cy="410231"/>
            </a:xfrm>
            <a:custGeom>
              <a:avLst/>
              <a:gdLst/>
              <a:ahLst/>
              <a:cxnLst/>
              <a:rect l="l" t="t" r="r" b="b"/>
              <a:pathLst>
                <a:path w="71970" h="18979" fill="none" extrusionOk="0">
                  <a:moveTo>
                    <a:pt x="1" y="18979"/>
                  </a:moveTo>
                  <a:lnTo>
                    <a:pt x="62481" y="18979"/>
                  </a:lnTo>
                  <a:cubicBezTo>
                    <a:pt x="67718" y="18979"/>
                    <a:pt x="71970" y="14727"/>
                    <a:pt x="71970" y="9489"/>
                  </a:cubicBezTo>
                  <a:lnTo>
                    <a:pt x="71970" y="9489"/>
                  </a:lnTo>
                  <a:cubicBezTo>
                    <a:pt x="71970" y="4252"/>
                    <a:pt x="67718" y="0"/>
                    <a:pt x="62481" y="0"/>
                  </a:cubicBezTo>
                  <a:lnTo>
                    <a:pt x="8110" y="0"/>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125"/>
            <p:cNvSpPr/>
            <p:nvPr/>
          </p:nvSpPr>
          <p:spPr>
            <a:xfrm>
              <a:off x="1194960" y="3497481"/>
              <a:ext cx="1552324" cy="410231"/>
            </a:xfrm>
            <a:custGeom>
              <a:avLst/>
              <a:gdLst/>
              <a:ahLst/>
              <a:cxnLst/>
              <a:rect l="l" t="t" r="r" b="b"/>
              <a:pathLst>
                <a:path w="71817" h="18979" fill="none" extrusionOk="0">
                  <a:moveTo>
                    <a:pt x="1" y="18979"/>
                  </a:moveTo>
                  <a:lnTo>
                    <a:pt x="62481" y="18979"/>
                  </a:lnTo>
                  <a:cubicBezTo>
                    <a:pt x="67653" y="18891"/>
                    <a:pt x="71817" y="14661"/>
                    <a:pt x="71817" y="9489"/>
                  </a:cubicBezTo>
                  <a:cubicBezTo>
                    <a:pt x="71817" y="4317"/>
                    <a:pt x="67653" y="88"/>
                    <a:pt x="62481" y="0"/>
                  </a:cubicBezTo>
                  <a:lnTo>
                    <a:pt x="8110" y="0"/>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125"/>
            <p:cNvSpPr/>
            <p:nvPr/>
          </p:nvSpPr>
          <p:spPr>
            <a:xfrm>
              <a:off x="808916" y="3489894"/>
              <a:ext cx="444340" cy="425362"/>
            </a:xfrm>
            <a:custGeom>
              <a:avLst/>
              <a:gdLst/>
              <a:ahLst/>
              <a:cxnLst/>
              <a:rect l="l" t="t" r="r" b="b"/>
              <a:pathLst>
                <a:path w="20557" h="19679" extrusionOk="0">
                  <a:moveTo>
                    <a:pt x="10663" y="1806"/>
                  </a:moveTo>
                  <a:cubicBezTo>
                    <a:pt x="14782" y="1806"/>
                    <a:pt x="18738" y="5005"/>
                    <a:pt x="18738" y="9840"/>
                  </a:cubicBezTo>
                  <a:cubicBezTo>
                    <a:pt x="18738" y="14267"/>
                    <a:pt x="15165" y="17861"/>
                    <a:pt x="10739" y="17861"/>
                  </a:cubicBezTo>
                  <a:cubicBezTo>
                    <a:pt x="3572" y="17861"/>
                    <a:pt x="0" y="9227"/>
                    <a:pt x="5063" y="4164"/>
                  </a:cubicBezTo>
                  <a:cubicBezTo>
                    <a:pt x="6692" y="2535"/>
                    <a:pt x="8696" y="1806"/>
                    <a:pt x="10663" y="1806"/>
                  </a:cubicBezTo>
                  <a:close/>
                  <a:moveTo>
                    <a:pt x="10739" y="1"/>
                  </a:moveTo>
                  <a:cubicBezTo>
                    <a:pt x="6750" y="1"/>
                    <a:pt x="3156" y="2389"/>
                    <a:pt x="1644" y="6071"/>
                  </a:cubicBezTo>
                  <a:cubicBezTo>
                    <a:pt x="110" y="9753"/>
                    <a:pt x="943" y="13982"/>
                    <a:pt x="3770" y="16787"/>
                  </a:cubicBezTo>
                  <a:cubicBezTo>
                    <a:pt x="5647" y="18680"/>
                    <a:pt x="8163" y="19679"/>
                    <a:pt x="10726" y="19679"/>
                  </a:cubicBezTo>
                  <a:cubicBezTo>
                    <a:pt x="11992" y="19679"/>
                    <a:pt x="13269" y="19435"/>
                    <a:pt x="14486" y="18935"/>
                  </a:cubicBezTo>
                  <a:cubicBezTo>
                    <a:pt x="18168" y="17401"/>
                    <a:pt x="20557" y="13829"/>
                    <a:pt x="20557" y="9840"/>
                  </a:cubicBezTo>
                  <a:cubicBezTo>
                    <a:pt x="20557" y="4405"/>
                    <a:pt x="16152" y="1"/>
                    <a:pt x="10739" y="1"/>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125"/>
            <p:cNvSpPr/>
            <p:nvPr/>
          </p:nvSpPr>
          <p:spPr>
            <a:xfrm>
              <a:off x="713227" y="3375270"/>
              <a:ext cx="538603" cy="538127"/>
            </a:xfrm>
            <a:custGeom>
              <a:avLst/>
              <a:gdLst/>
              <a:ahLst/>
              <a:cxnLst/>
              <a:rect l="l" t="t" r="r" b="b"/>
              <a:pathLst>
                <a:path w="24918" h="24896" fill="none" extrusionOk="0">
                  <a:moveTo>
                    <a:pt x="5392" y="24896"/>
                  </a:moveTo>
                  <a:cubicBezTo>
                    <a:pt x="0" y="19504"/>
                    <a:pt x="0" y="10782"/>
                    <a:pt x="5392" y="5391"/>
                  </a:cubicBezTo>
                  <a:cubicBezTo>
                    <a:pt x="10783" y="0"/>
                    <a:pt x="19527" y="0"/>
                    <a:pt x="24918" y="5391"/>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5" name="Google Shape;1835;p125"/>
          <p:cNvSpPr/>
          <p:nvPr/>
        </p:nvSpPr>
        <p:spPr>
          <a:xfrm>
            <a:off x="1562372" y="3478524"/>
            <a:ext cx="31277" cy="26370"/>
          </a:xfrm>
          <a:custGeom>
            <a:avLst/>
            <a:gdLst/>
            <a:ahLst/>
            <a:cxnLst/>
            <a:rect l="l" t="t" r="r" b="b"/>
            <a:pathLst>
              <a:path w="1447" h="1220" extrusionOk="0">
                <a:moveTo>
                  <a:pt x="833" y="1"/>
                </a:moveTo>
                <a:cubicBezTo>
                  <a:pt x="285" y="1"/>
                  <a:pt x="0" y="658"/>
                  <a:pt x="395" y="1031"/>
                </a:cubicBezTo>
                <a:cubicBezTo>
                  <a:pt x="518" y="1161"/>
                  <a:pt x="675" y="1220"/>
                  <a:pt x="830" y="1220"/>
                </a:cubicBezTo>
                <a:cubicBezTo>
                  <a:pt x="1142" y="1220"/>
                  <a:pt x="1446" y="981"/>
                  <a:pt x="1446" y="614"/>
                </a:cubicBezTo>
                <a:cubicBezTo>
                  <a:pt x="1425" y="264"/>
                  <a:pt x="1162" y="1"/>
                  <a:pt x="833" y="1"/>
                </a:cubicBezTo>
                <a:close/>
              </a:path>
            </a:pathLst>
          </a:custGeom>
          <a:solidFill>
            <a:srgbClr val="545454"/>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125"/>
          <p:cNvSpPr/>
          <p:nvPr/>
        </p:nvSpPr>
        <p:spPr>
          <a:xfrm>
            <a:off x="6370866" y="2193416"/>
            <a:ext cx="4526" cy="4445"/>
          </a:xfrm>
          <a:custGeom>
            <a:avLst/>
            <a:gdLst/>
            <a:ahLst/>
            <a:cxnLst/>
            <a:rect l="l" t="t" r="r" b="b"/>
            <a:pathLst>
              <a:path w="56" h="55" extrusionOk="0">
                <a:moveTo>
                  <a:pt x="15" y="0"/>
                </a:moveTo>
                <a:lnTo>
                  <a:pt x="1" y="41"/>
                </a:lnTo>
                <a:lnTo>
                  <a:pt x="42" y="55"/>
                </a:lnTo>
                <a:lnTo>
                  <a:pt x="56" y="41"/>
                </a:lnTo>
                <a:lnTo>
                  <a:pt x="28" y="27"/>
                </a:lnTo>
                <a:lnTo>
                  <a:pt x="42" y="0"/>
                </a:ln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7" name="Google Shape;1837;p125"/>
          <p:cNvGrpSpPr/>
          <p:nvPr/>
        </p:nvGrpSpPr>
        <p:grpSpPr>
          <a:xfrm>
            <a:off x="5003749" y="1064649"/>
            <a:ext cx="1478642" cy="1510632"/>
            <a:chOff x="4675200" y="1064649"/>
            <a:chExt cx="1478642" cy="1510632"/>
          </a:xfrm>
        </p:grpSpPr>
        <p:sp>
          <p:nvSpPr>
            <p:cNvPr id="1838" name="Google Shape;1838;p125"/>
            <p:cNvSpPr/>
            <p:nvPr/>
          </p:nvSpPr>
          <p:spPr>
            <a:xfrm>
              <a:off x="5432141" y="1119766"/>
              <a:ext cx="721700" cy="1154236"/>
            </a:xfrm>
            <a:custGeom>
              <a:avLst/>
              <a:gdLst/>
              <a:ahLst/>
              <a:cxnLst/>
              <a:rect l="l" t="t" r="r" b="b"/>
              <a:pathLst>
                <a:path w="8930" h="14282" extrusionOk="0">
                  <a:moveTo>
                    <a:pt x="14" y="1"/>
                  </a:moveTo>
                  <a:lnTo>
                    <a:pt x="1584" y="1817"/>
                  </a:lnTo>
                  <a:lnTo>
                    <a:pt x="1" y="3660"/>
                  </a:lnTo>
                  <a:cubicBezTo>
                    <a:pt x="2294" y="3810"/>
                    <a:pt x="4220" y="5407"/>
                    <a:pt x="4820" y="7633"/>
                  </a:cubicBezTo>
                  <a:cubicBezTo>
                    <a:pt x="5175" y="8930"/>
                    <a:pt x="5025" y="10309"/>
                    <a:pt x="4397" y="11497"/>
                  </a:cubicBezTo>
                  <a:lnTo>
                    <a:pt x="3810" y="11155"/>
                  </a:lnTo>
                  <a:lnTo>
                    <a:pt x="4902" y="14282"/>
                  </a:lnTo>
                  <a:lnTo>
                    <a:pt x="8138" y="13667"/>
                  </a:lnTo>
                  <a:lnTo>
                    <a:pt x="7551" y="13326"/>
                  </a:lnTo>
                  <a:cubicBezTo>
                    <a:pt x="8657" y="11292"/>
                    <a:pt x="8930" y="8916"/>
                    <a:pt x="8329" y="6677"/>
                  </a:cubicBezTo>
                  <a:lnTo>
                    <a:pt x="8329" y="6677"/>
                  </a:lnTo>
                  <a:lnTo>
                    <a:pt x="8343" y="6691"/>
                  </a:lnTo>
                  <a:cubicBezTo>
                    <a:pt x="7319" y="2881"/>
                    <a:pt x="3946" y="178"/>
                    <a:pt x="14" y="1"/>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125"/>
            <p:cNvSpPr/>
            <p:nvPr/>
          </p:nvSpPr>
          <p:spPr>
            <a:xfrm>
              <a:off x="4780021" y="2227602"/>
              <a:ext cx="2263" cy="3394"/>
            </a:xfrm>
            <a:custGeom>
              <a:avLst/>
              <a:gdLst/>
              <a:ahLst/>
              <a:cxnLst/>
              <a:rect l="l" t="t" r="r" b="b"/>
              <a:pathLst>
                <a:path w="28" h="42" extrusionOk="0">
                  <a:moveTo>
                    <a:pt x="1" y="0"/>
                  </a:moveTo>
                  <a:lnTo>
                    <a:pt x="28" y="41"/>
                  </a:lnTo>
                  <a:lnTo>
                    <a:pt x="28" y="14"/>
                  </a:lnTo>
                  <a:cubicBezTo>
                    <a:pt x="28" y="14"/>
                    <a:pt x="28" y="0"/>
                    <a:pt x="14" y="0"/>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125"/>
            <p:cNvSpPr/>
            <p:nvPr/>
          </p:nvSpPr>
          <p:spPr>
            <a:xfrm>
              <a:off x="4675200" y="1064649"/>
              <a:ext cx="885032" cy="1121100"/>
            </a:xfrm>
            <a:custGeom>
              <a:avLst/>
              <a:gdLst/>
              <a:ahLst/>
              <a:cxnLst/>
              <a:rect l="l" t="t" r="r" b="b"/>
              <a:pathLst>
                <a:path w="10951" h="13872" extrusionOk="0">
                  <a:moveTo>
                    <a:pt x="8793" y="0"/>
                  </a:moveTo>
                  <a:lnTo>
                    <a:pt x="8793" y="683"/>
                  </a:lnTo>
                  <a:cubicBezTo>
                    <a:pt x="3905" y="806"/>
                    <a:pt x="0" y="4806"/>
                    <a:pt x="0" y="9707"/>
                  </a:cubicBezTo>
                  <a:cubicBezTo>
                    <a:pt x="0" y="11155"/>
                    <a:pt x="355" y="12575"/>
                    <a:pt x="1024" y="13872"/>
                  </a:cubicBezTo>
                  <a:lnTo>
                    <a:pt x="1816" y="11605"/>
                  </a:lnTo>
                  <a:lnTo>
                    <a:pt x="4206" y="12069"/>
                  </a:lnTo>
                  <a:cubicBezTo>
                    <a:pt x="2499" y="8588"/>
                    <a:pt x="4916" y="4506"/>
                    <a:pt x="8793" y="4328"/>
                  </a:cubicBezTo>
                  <a:lnTo>
                    <a:pt x="8793" y="5011"/>
                  </a:lnTo>
                  <a:lnTo>
                    <a:pt x="10950" y="2499"/>
                  </a:lnTo>
                  <a:lnTo>
                    <a:pt x="8793" y="0"/>
                  </a:ln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125"/>
            <p:cNvSpPr/>
            <p:nvPr/>
          </p:nvSpPr>
          <p:spPr>
            <a:xfrm>
              <a:off x="4733712" y="2002527"/>
              <a:ext cx="1284433" cy="572754"/>
            </a:xfrm>
            <a:custGeom>
              <a:avLst/>
              <a:gdLst/>
              <a:ahLst/>
              <a:cxnLst/>
              <a:rect l="l" t="t" r="r" b="b"/>
              <a:pathLst>
                <a:path w="15893" h="7087" extrusionOk="0">
                  <a:moveTo>
                    <a:pt x="1092" y="0"/>
                  </a:moveTo>
                  <a:lnTo>
                    <a:pt x="0" y="3127"/>
                  </a:lnTo>
                  <a:lnTo>
                    <a:pt x="587" y="2785"/>
                  </a:lnTo>
                  <a:cubicBezTo>
                    <a:pt x="2350" y="5649"/>
                    <a:pt x="5313" y="7086"/>
                    <a:pt x="8279" y="7086"/>
                  </a:cubicBezTo>
                  <a:cubicBezTo>
                    <a:pt x="11194" y="7086"/>
                    <a:pt x="14112" y="5697"/>
                    <a:pt x="15893" y="2908"/>
                  </a:cubicBezTo>
                  <a:lnTo>
                    <a:pt x="15893" y="2908"/>
                  </a:lnTo>
                  <a:lnTo>
                    <a:pt x="13544" y="3372"/>
                  </a:lnTo>
                  <a:lnTo>
                    <a:pt x="12739" y="1065"/>
                  </a:lnTo>
                  <a:cubicBezTo>
                    <a:pt x="11721" y="2581"/>
                    <a:pt x="10034" y="3444"/>
                    <a:pt x="8276" y="3444"/>
                  </a:cubicBezTo>
                  <a:cubicBezTo>
                    <a:pt x="7817" y="3444"/>
                    <a:pt x="7353" y="3385"/>
                    <a:pt x="6895" y="3263"/>
                  </a:cubicBezTo>
                  <a:cubicBezTo>
                    <a:pt x="5598" y="2908"/>
                    <a:pt x="4465" y="2089"/>
                    <a:pt x="3755" y="956"/>
                  </a:cubicBezTo>
                  <a:lnTo>
                    <a:pt x="4342" y="615"/>
                  </a:lnTo>
                  <a:lnTo>
                    <a:pt x="1092" y="0"/>
                  </a:ln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125"/>
          <p:cNvGrpSpPr/>
          <p:nvPr/>
        </p:nvGrpSpPr>
        <p:grpSpPr>
          <a:xfrm>
            <a:off x="6570648" y="1080004"/>
            <a:ext cx="1531577" cy="1479842"/>
            <a:chOff x="6242099" y="1080004"/>
            <a:chExt cx="1531577" cy="1479842"/>
          </a:xfrm>
        </p:grpSpPr>
        <p:sp>
          <p:nvSpPr>
            <p:cNvPr id="1843" name="Google Shape;1843;p125"/>
            <p:cNvSpPr/>
            <p:nvPr/>
          </p:nvSpPr>
          <p:spPr>
            <a:xfrm>
              <a:off x="6242099" y="1130838"/>
              <a:ext cx="716205" cy="1071478"/>
            </a:xfrm>
            <a:custGeom>
              <a:avLst/>
              <a:gdLst/>
              <a:ahLst/>
              <a:cxnLst/>
              <a:rect l="l" t="t" r="r" b="b"/>
              <a:pathLst>
                <a:path w="8862" h="13258" extrusionOk="0">
                  <a:moveTo>
                    <a:pt x="8861" y="0"/>
                  </a:moveTo>
                  <a:cubicBezTo>
                    <a:pt x="3960" y="0"/>
                    <a:pt x="0" y="3960"/>
                    <a:pt x="0" y="8861"/>
                  </a:cubicBezTo>
                  <a:cubicBezTo>
                    <a:pt x="0" y="10404"/>
                    <a:pt x="396" y="11919"/>
                    <a:pt x="1161" y="13257"/>
                  </a:cubicBezTo>
                  <a:lnTo>
                    <a:pt x="1202" y="13257"/>
                  </a:lnTo>
                  <a:lnTo>
                    <a:pt x="8861" y="8834"/>
                  </a:lnTo>
                  <a:lnTo>
                    <a:pt x="8861" y="0"/>
                  </a:ln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125"/>
            <p:cNvSpPr/>
            <p:nvPr/>
          </p:nvSpPr>
          <p:spPr>
            <a:xfrm>
              <a:off x="6339162" y="1844692"/>
              <a:ext cx="1238124" cy="715154"/>
            </a:xfrm>
            <a:custGeom>
              <a:avLst/>
              <a:gdLst/>
              <a:ahLst/>
              <a:cxnLst/>
              <a:rect l="l" t="t" r="r" b="b"/>
              <a:pathLst>
                <a:path w="15320" h="8849" extrusionOk="0">
                  <a:moveTo>
                    <a:pt x="7660" y="1"/>
                  </a:moveTo>
                  <a:lnTo>
                    <a:pt x="1" y="4424"/>
                  </a:lnTo>
                  <a:cubicBezTo>
                    <a:pt x="1639" y="7262"/>
                    <a:pt x="4616" y="8848"/>
                    <a:pt x="7676" y="8848"/>
                  </a:cubicBezTo>
                  <a:cubicBezTo>
                    <a:pt x="9180" y="8848"/>
                    <a:pt x="10703" y="8465"/>
                    <a:pt x="12097" y="7660"/>
                  </a:cubicBezTo>
                  <a:cubicBezTo>
                    <a:pt x="13436" y="6896"/>
                    <a:pt x="14555" y="5790"/>
                    <a:pt x="15320" y="4452"/>
                  </a:cubicBezTo>
                  <a:lnTo>
                    <a:pt x="15306" y="4424"/>
                  </a:lnTo>
                  <a:lnTo>
                    <a:pt x="7660" y="1"/>
                  </a:ln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125"/>
            <p:cNvSpPr/>
            <p:nvPr/>
          </p:nvSpPr>
          <p:spPr>
            <a:xfrm>
              <a:off x="6958228" y="1127524"/>
              <a:ext cx="815449" cy="1074792"/>
            </a:xfrm>
            <a:custGeom>
              <a:avLst/>
              <a:gdLst/>
              <a:ahLst/>
              <a:cxnLst/>
              <a:rect l="l" t="t" r="r" b="b"/>
              <a:pathLst>
                <a:path w="10090" h="13299" extrusionOk="0">
                  <a:moveTo>
                    <a:pt x="14" y="0"/>
                  </a:moveTo>
                  <a:lnTo>
                    <a:pt x="0" y="28"/>
                  </a:lnTo>
                  <a:lnTo>
                    <a:pt x="0" y="8875"/>
                  </a:lnTo>
                  <a:lnTo>
                    <a:pt x="7646" y="13298"/>
                  </a:lnTo>
                  <a:cubicBezTo>
                    <a:pt x="10090" y="9052"/>
                    <a:pt x="8643" y="3646"/>
                    <a:pt x="4410" y="1202"/>
                  </a:cubicBezTo>
                  <a:cubicBezTo>
                    <a:pt x="3072" y="423"/>
                    <a:pt x="1557" y="14"/>
                    <a:pt x="14" y="0"/>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125"/>
            <p:cNvSpPr/>
            <p:nvPr/>
          </p:nvSpPr>
          <p:spPr>
            <a:xfrm>
              <a:off x="6811462" y="1080004"/>
              <a:ext cx="294661" cy="378630"/>
            </a:xfrm>
            <a:custGeom>
              <a:avLst/>
              <a:gdLst/>
              <a:ahLst/>
              <a:cxnLst/>
              <a:rect l="l" t="t" r="r" b="b"/>
              <a:pathLst>
                <a:path w="3646" h="4685" extrusionOk="0">
                  <a:moveTo>
                    <a:pt x="752" y="1"/>
                  </a:moveTo>
                  <a:cubicBezTo>
                    <a:pt x="464" y="1"/>
                    <a:pt x="232" y="214"/>
                    <a:pt x="205" y="493"/>
                  </a:cubicBezTo>
                  <a:lnTo>
                    <a:pt x="205" y="3483"/>
                  </a:lnTo>
                  <a:lnTo>
                    <a:pt x="0" y="3483"/>
                  </a:lnTo>
                  <a:lnTo>
                    <a:pt x="1816" y="4684"/>
                  </a:lnTo>
                  <a:lnTo>
                    <a:pt x="3632" y="3483"/>
                  </a:lnTo>
                  <a:lnTo>
                    <a:pt x="3414" y="3483"/>
                  </a:lnTo>
                  <a:lnTo>
                    <a:pt x="3414" y="506"/>
                  </a:lnTo>
                  <a:cubicBezTo>
                    <a:pt x="3496" y="520"/>
                    <a:pt x="3564" y="534"/>
                    <a:pt x="3646" y="561"/>
                  </a:cubicBezTo>
                  <a:lnTo>
                    <a:pt x="3646" y="534"/>
                  </a:lnTo>
                  <a:cubicBezTo>
                    <a:pt x="3632" y="228"/>
                    <a:pt x="3387" y="1"/>
                    <a:pt x="3097" y="1"/>
                  </a:cubicBezTo>
                  <a:cubicBezTo>
                    <a:pt x="3089" y="1"/>
                    <a:pt x="3081" y="1"/>
                    <a:pt x="3072" y="1"/>
                  </a:cubicBezTo>
                  <a:lnTo>
                    <a:pt x="779" y="1"/>
                  </a:lnTo>
                  <a:cubicBezTo>
                    <a:pt x="770" y="1"/>
                    <a:pt x="761" y="1"/>
                    <a:pt x="752" y="1"/>
                  </a:cubicBezTo>
                  <a:close/>
                </a:path>
              </a:pathLst>
            </a:custGeom>
            <a:solidFill>
              <a:schemeClr val="accen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125"/>
            <p:cNvSpPr/>
            <p:nvPr/>
          </p:nvSpPr>
          <p:spPr>
            <a:xfrm>
              <a:off x="7086163" y="1098834"/>
              <a:ext cx="10021" cy="262657"/>
            </a:xfrm>
            <a:custGeom>
              <a:avLst/>
              <a:gdLst/>
              <a:ahLst/>
              <a:cxnLst/>
              <a:rect l="l" t="t" r="r" b="b"/>
              <a:pathLst>
                <a:path w="124" h="3250" extrusionOk="0">
                  <a:moveTo>
                    <a:pt x="124" y="82"/>
                  </a:moveTo>
                  <a:lnTo>
                    <a:pt x="1" y="0"/>
                  </a:lnTo>
                  <a:lnTo>
                    <a:pt x="1" y="3250"/>
                  </a:lnTo>
                  <a:lnTo>
                    <a:pt x="124" y="3250"/>
                  </a:ln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125"/>
            <p:cNvSpPr/>
            <p:nvPr/>
          </p:nvSpPr>
          <p:spPr>
            <a:xfrm>
              <a:off x="6957096" y="1361408"/>
              <a:ext cx="162282" cy="102719"/>
            </a:xfrm>
            <a:custGeom>
              <a:avLst/>
              <a:gdLst/>
              <a:ahLst/>
              <a:cxnLst/>
              <a:rect l="l" t="t" r="r" b="b"/>
              <a:pathLst>
                <a:path w="2008" h="1271" extrusionOk="0">
                  <a:moveTo>
                    <a:pt x="2008" y="1"/>
                  </a:moveTo>
                  <a:lnTo>
                    <a:pt x="1816" y="1"/>
                  </a:lnTo>
                  <a:lnTo>
                    <a:pt x="1" y="1189"/>
                  </a:lnTo>
                  <a:lnTo>
                    <a:pt x="96" y="1270"/>
                  </a:ln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125"/>
            <p:cNvSpPr/>
            <p:nvPr/>
          </p:nvSpPr>
          <p:spPr>
            <a:xfrm>
              <a:off x="6398725" y="2185658"/>
              <a:ext cx="225238" cy="136905"/>
            </a:xfrm>
            <a:custGeom>
              <a:avLst/>
              <a:gdLst/>
              <a:ahLst/>
              <a:cxnLst/>
              <a:rect l="l" t="t" r="r" b="b"/>
              <a:pathLst>
                <a:path w="2787" h="1694" extrusionOk="0">
                  <a:moveTo>
                    <a:pt x="124" y="1694"/>
                  </a:moveTo>
                  <a:lnTo>
                    <a:pt x="1" y="1571"/>
                  </a:lnTo>
                  <a:lnTo>
                    <a:pt x="2704" y="1"/>
                  </a:lnTo>
                  <a:lnTo>
                    <a:pt x="2786" y="137"/>
                  </a:ln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125"/>
            <p:cNvSpPr/>
            <p:nvPr/>
          </p:nvSpPr>
          <p:spPr>
            <a:xfrm>
              <a:off x="6628248" y="2028954"/>
              <a:ext cx="18830" cy="187658"/>
            </a:xfrm>
            <a:custGeom>
              <a:avLst/>
              <a:gdLst/>
              <a:ahLst/>
              <a:cxnLst/>
              <a:rect l="l" t="t" r="r" b="b"/>
              <a:pathLst>
                <a:path w="233" h="2322" extrusionOk="0">
                  <a:moveTo>
                    <a:pt x="83" y="2322"/>
                  </a:moveTo>
                  <a:lnTo>
                    <a:pt x="1" y="2158"/>
                  </a:lnTo>
                  <a:lnTo>
                    <a:pt x="124" y="1"/>
                  </a:lnTo>
                  <a:lnTo>
                    <a:pt x="233" y="42"/>
                  </a:ln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25"/>
            <p:cNvSpPr/>
            <p:nvPr/>
          </p:nvSpPr>
          <p:spPr>
            <a:xfrm>
              <a:off x="6246464" y="1949511"/>
              <a:ext cx="390753" cy="363275"/>
            </a:xfrm>
            <a:custGeom>
              <a:avLst/>
              <a:gdLst/>
              <a:ahLst/>
              <a:cxnLst/>
              <a:rect l="l" t="t" r="r" b="b"/>
              <a:pathLst>
                <a:path w="4835" h="4495" extrusionOk="0">
                  <a:moveTo>
                    <a:pt x="2895" y="1"/>
                  </a:moveTo>
                  <a:lnTo>
                    <a:pt x="3005" y="178"/>
                  </a:lnTo>
                  <a:lnTo>
                    <a:pt x="424" y="1667"/>
                  </a:lnTo>
                  <a:cubicBezTo>
                    <a:pt x="410" y="1585"/>
                    <a:pt x="369" y="1516"/>
                    <a:pt x="356" y="1434"/>
                  </a:cubicBezTo>
                  <a:lnTo>
                    <a:pt x="328" y="1448"/>
                  </a:lnTo>
                  <a:cubicBezTo>
                    <a:pt x="69" y="1612"/>
                    <a:pt x="1" y="1953"/>
                    <a:pt x="165" y="2213"/>
                  </a:cubicBezTo>
                  <a:lnTo>
                    <a:pt x="1312" y="4206"/>
                  </a:lnTo>
                  <a:cubicBezTo>
                    <a:pt x="1412" y="4387"/>
                    <a:pt x="1602" y="4494"/>
                    <a:pt x="1804" y="4494"/>
                  </a:cubicBezTo>
                  <a:cubicBezTo>
                    <a:pt x="1876" y="4494"/>
                    <a:pt x="1950" y="4480"/>
                    <a:pt x="2021" y="4452"/>
                  </a:cubicBezTo>
                  <a:lnTo>
                    <a:pt x="4602" y="2950"/>
                  </a:lnTo>
                  <a:lnTo>
                    <a:pt x="4711" y="3141"/>
                  </a:lnTo>
                  <a:lnTo>
                    <a:pt x="4834" y="970"/>
                  </a:lnTo>
                  <a:lnTo>
                    <a:pt x="2895" y="1"/>
                  </a:lnTo>
                  <a:close/>
                </a:path>
              </a:pathLst>
            </a:custGeom>
            <a:solidFill>
              <a:schemeClr val="accen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125"/>
            <p:cNvSpPr/>
            <p:nvPr/>
          </p:nvSpPr>
          <p:spPr>
            <a:xfrm>
              <a:off x="7272691" y="1949511"/>
              <a:ext cx="380731" cy="380246"/>
            </a:xfrm>
            <a:custGeom>
              <a:avLst/>
              <a:gdLst/>
              <a:ahLst/>
              <a:cxnLst/>
              <a:rect l="l" t="t" r="r" b="b"/>
              <a:pathLst>
                <a:path w="4711" h="4705" extrusionOk="0">
                  <a:moveTo>
                    <a:pt x="1939" y="1"/>
                  </a:moveTo>
                  <a:lnTo>
                    <a:pt x="0" y="970"/>
                  </a:lnTo>
                  <a:lnTo>
                    <a:pt x="123" y="3141"/>
                  </a:lnTo>
                  <a:lnTo>
                    <a:pt x="232" y="2950"/>
                  </a:lnTo>
                  <a:lnTo>
                    <a:pt x="2813" y="4452"/>
                  </a:lnTo>
                  <a:cubicBezTo>
                    <a:pt x="2745" y="4506"/>
                    <a:pt x="2704" y="4575"/>
                    <a:pt x="2649" y="4629"/>
                  </a:cubicBezTo>
                  <a:lnTo>
                    <a:pt x="2663" y="4643"/>
                  </a:lnTo>
                  <a:cubicBezTo>
                    <a:pt x="2746" y="4685"/>
                    <a:pt x="2834" y="4705"/>
                    <a:pt x="2921" y="4705"/>
                  </a:cubicBezTo>
                  <a:cubicBezTo>
                    <a:pt x="3119" y="4705"/>
                    <a:pt x="3309" y="4601"/>
                    <a:pt x="3414" y="4411"/>
                  </a:cubicBezTo>
                  <a:lnTo>
                    <a:pt x="4561" y="2417"/>
                  </a:lnTo>
                  <a:cubicBezTo>
                    <a:pt x="4711" y="2172"/>
                    <a:pt x="4656" y="1844"/>
                    <a:pt x="4424" y="1680"/>
                  </a:cubicBezTo>
                  <a:lnTo>
                    <a:pt x="1830" y="178"/>
                  </a:lnTo>
                  <a:lnTo>
                    <a:pt x="1939" y="1"/>
                  </a:lnTo>
                  <a:close/>
                </a:path>
              </a:pathLst>
            </a:custGeom>
            <a:solidFill>
              <a:schemeClr val="accen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125"/>
            <p:cNvSpPr/>
            <p:nvPr/>
          </p:nvSpPr>
          <p:spPr>
            <a:xfrm>
              <a:off x="7286995" y="2187840"/>
              <a:ext cx="231865" cy="135854"/>
            </a:xfrm>
            <a:custGeom>
              <a:avLst/>
              <a:gdLst/>
              <a:ahLst/>
              <a:cxnLst/>
              <a:rect l="l" t="t" r="r" b="b"/>
              <a:pathLst>
                <a:path w="2869" h="1681" extrusionOk="0">
                  <a:moveTo>
                    <a:pt x="2745" y="1680"/>
                  </a:moveTo>
                  <a:lnTo>
                    <a:pt x="2868" y="1626"/>
                  </a:lnTo>
                  <a:lnTo>
                    <a:pt x="55" y="1"/>
                  </a:lnTo>
                  <a:lnTo>
                    <a:pt x="1" y="96"/>
                  </a:ln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4" name="Google Shape;1854;p125"/>
          <p:cNvGrpSpPr/>
          <p:nvPr/>
        </p:nvGrpSpPr>
        <p:grpSpPr>
          <a:xfrm>
            <a:off x="5709626" y="2809789"/>
            <a:ext cx="1884848" cy="1698326"/>
            <a:chOff x="5381400" y="2809980"/>
            <a:chExt cx="1623330" cy="1462687"/>
          </a:xfrm>
        </p:grpSpPr>
        <p:sp>
          <p:nvSpPr>
            <p:cNvPr id="1855" name="Google Shape;1855;p125"/>
            <p:cNvSpPr/>
            <p:nvPr/>
          </p:nvSpPr>
          <p:spPr>
            <a:xfrm>
              <a:off x="5381400" y="2809980"/>
              <a:ext cx="795055" cy="711131"/>
            </a:xfrm>
            <a:custGeom>
              <a:avLst/>
              <a:gdLst/>
              <a:ahLst/>
              <a:cxnLst/>
              <a:rect l="l" t="t" r="r" b="b"/>
              <a:pathLst>
                <a:path w="15006" h="13422" extrusionOk="0">
                  <a:moveTo>
                    <a:pt x="1" y="0"/>
                  </a:moveTo>
                  <a:lnTo>
                    <a:pt x="1" y="4738"/>
                  </a:lnTo>
                  <a:cubicBezTo>
                    <a:pt x="1" y="9530"/>
                    <a:pt x="3892" y="13421"/>
                    <a:pt x="8684" y="13421"/>
                  </a:cubicBezTo>
                  <a:lnTo>
                    <a:pt x="15006" y="13421"/>
                  </a:lnTo>
                  <a:lnTo>
                    <a:pt x="15006" y="8670"/>
                  </a:lnTo>
                  <a:cubicBezTo>
                    <a:pt x="15006" y="3878"/>
                    <a:pt x="11115" y="0"/>
                    <a:pt x="6336" y="0"/>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25"/>
            <p:cNvSpPr/>
            <p:nvPr/>
          </p:nvSpPr>
          <p:spPr>
            <a:xfrm>
              <a:off x="6209674" y="2809980"/>
              <a:ext cx="795055" cy="711131"/>
            </a:xfrm>
            <a:custGeom>
              <a:avLst/>
              <a:gdLst/>
              <a:ahLst/>
              <a:cxnLst/>
              <a:rect l="l" t="t" r="r" b="b"/>
              <a:pathLst>
                <a:path w="15006" h="13422" extrusionOk="0">
                  <a:moveTo>
                    <a:pt x="8671" y="0"/>
                  </a:moveTo>
                  <a:cubicBezTo>
                    <a:pt x="3892" y="0"/>
                    <a:pt x="1" y="3878"/>
                    <a:pt x="1" y="8670"/>
                  </a:cubicBezTo>
                  <a:lnTo>
                    <a:pt x="1" y="13421"/>
                  </a:lnTo>
                  <a:lnTo>
                    <a:pt x="6322" y="13421"/>
                  </a:lnTo>
                  <a:cubicBezTo>
                    <a:pt x="11115" y="13421"/>
                    <a:pt x="15006" y="9530"/>
                    <a:pt x="15006" y="4738"/>
                  </a:cubicBezTo>
                  <a:lnTo>
                    <a:pt x="15006" y="0"/>
                  </a:ln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25"/>
            <p:cNvSpPr/>
            <p:nvPr/>
          </p:nvSpPr>
          <p:spPr>
            <a:xfrm>
              <a:off x="5381400" y="3561536"/>
              <a:ext cx="795055" cy="711131"/>
            </a:xfrm>
            <a:custGeom>
              <a:avLst/>
              <a:gdLst/>
              <a:ahLst/>
              <a:cxnLst/>
              <a:rect l="l" t="t" r="r" b="b"/>
              <a:pathLst>
                <a:path w="15006" h="13422" extrusionOk="0">
                  <a:moveTo>
                    <a:pt x="8684" y="1"/>
                  </a:moveTo>
                  <a:cubicBezTo>
                    <a:pt x="3892" y="1"/>
                    <a:pt x="1" y="3878"/>
                    <a:pt x="1" y="8670"/>
                  </a:cubicBezTo>
                  <a:lnTo>
                    <a:pt x="1" y="13422"/>
                  </a:lnTo>
                  <a:lnTo>
                    <a:pt x="6336" y="13422"/>
                  </a:lnTo>
                  <a:cubicBezTo>
                    <a:pt x="11115" y="13422"/>
                    <a:pt x="15006" y="9531"/>
                    <a:pt x="15006" y="4752"/>
                  </a:cubicBezTo>
                  <a:lnTo>
                    <a:pt x="15006" y="1"/>
                  </a:ln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25"/>
            <p:cNvSpPr/>
            <p:nvPr/>
          </p:nvSpPr>
          <p:spPr>
            <a:xfrm>
              <a:off x="6209674" y="3561536"/>
              <a:ext cx="795055" cy="711131"/>
            </a:xfrm>
            <a:custGeom>
              <a:avLst/>
              <a:gdLst/>
              <a:ahLst/>
              <a:cxnLst/>
              <a:rect l="l" t="t" r="r" b="b"/>
              <a:pathLst>
                <a:path w="15006" h="13422" extrusionOk="0">
                  <a:moveTo>
                    <a:pt x="1" y="1"/>
                  </a:moveTo>
                  <a:lnTo>
                    <a:pt x="1" y="4752"/>
                  </a:lnTo>
                  <a:cubicBezTo>
                    <a:pt x="1" y="9531"/>
                    <a:pt x="3892" y="13422"/>
                    <a:pt x="8671" y="13422"/>
                  </a:cubicBezTo>
                  <a:lnTo>
                    <a:pt x="15006" y="13422"/>
                  </a:lnTo>
                  <a:lnTo>
                    <a:pt x="15006" y="8670"/>
                  </a:lnTo>
                  <a:cubicBezTo>
                    <a:pt x="15006" y="3878"/>
                    <a:pt x="11115" y="1"/>
                    <a:pt x="6322" y="1"/>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25"/>
            <p:cNvSpPr/>
            <p:nvPr/>
          </p:nvSpPr>
          <p:spPr>
            <a:xfrm>
              <a:off x="5850188" y="3198394"/>
              <a:ext cx="685805" cy="685805"/>
            </a:xfrm>
            <a:custGeom>
              <a:avLst/>
              <a:gdLst/>
              <a:ahLst/>
              <a:cxnLst/>
              <a:rect l="l" t="t" r="r" b="b"/>
              <a:pathLst>
                <a:path w="12944" h="12944" extrusionOk="0">
                  <a:moveTo>
                    <a:pt x="12944" y="6472"/>
                  </a:moveTo>
                  <a:cubicBezTo>
                    <a:pt x="12944" y="10050"/>
                    <a:pt x="10049" y="12944"/>
                    <a:pt x="6472" y="12944"/>
                  </a:cubicBezTo>
                  <a:cubicBezTo>
                    <a:pt x="2895" y="12944"/>
                    <a:pt x="0" y="10050"/>
                    <a:pt x="0" y="6472"/>
                  </a:cubicBezTo>
                  <a:cubicBezTo>
                    <a:pt x="0" y="2895"/>
                    <a:pt x="2895" y="1"/>
                    <a:pt x="6472" y="1"/>
                  </a:cubicBezTo>
                  <a:cubicBezTo>
                    <a:pt x="10049" y="1"/>
                    <a:pt x="12944" y="2895"/>
                    <a:pt x="12944" y="6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714550" y="2317463"/>
            <a:ext cx="37149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573" name="Google Shape;573;p69"/>
          <p:cNvSpPr txBox="1">
            <a:spLocks noGrp="1"/>
          </p:cNvSpPr>
          <p:nvPr>
            <p:ph type="title" idx="2"/>
          </p:nvPr>
        </p:nvSpPr>
        <p:spPr>
          <a:xfrm>
            <a:off x="4037355" y="1339163"/>
            <a:ext cx="106929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1732050" y="1806257"/>
            <a:ext cx="5679900" cy="1790383"/>
          </a:xfrm>
          <a:prstGeom prst="rect">
            <a:avLst/>
          </a:prstGeom>
        </p:spPr>
        <p:txBody>
          <a:bodyPr spcFirstLastPara="1" wrap="square" lIns="91425" tIns="91425" rIns="91425" bIns="91425" anchor="t" anchorCtr="0">
            <a:noAutofit/>
          </a:bodyPr>
          <a:lstStyle/>
          <a:p>
            <a:pPr marL="285750" indent="-285750">
              <a:buClr>
                <a:schemeClr val="dk1"/>
              </a:buClr>
              <a:buSzPts val="1100"/>
            </a:pPr>
            <a:r>
              <a:rPr lang="en-US" dirty="0"/>
              <a:t>In this project, I will be playing the role of a Data Analyst tasked with looking into compensation for the Department of Technology in San Francisco.</a:t>
            </a:r>
          </a:p>
          <a:p>
            <a:pPr marL="285750" indent="-285750">
              <a:buClr>
                <a:schemeClr val="dk1"/>
              </a:buClr>
              <a:buSzPts val="1100"/>
            </a:pPr>
            <a:endParaRPr lang="en-US" dirty="0"/>
          </a:p>
          <a:p>
            <a:pPr marL="285750" indent="-285750">
              <a:buClr>
                <a:schemeClr val="dk1"/>
              </a:buClr>
              <a:buSzPts val="1100"/>
            </a:pPr>
            <a:r>
              <a:rPr lang="en-US" dirty="0"/>
              <a:t>The goal is to use Excel to showcase my data analytics skillset and thought process by analyzing a mock issue within the department.</a:t>
            </a:r>
          </a:p>
          <a:p>
            <a:pPr marL="0" lvl="0" indent="0" algn="just" rtl="0">
              <a:spcBef>
                <a:spcPts val="0"/>
              </a:spcBef>
              <a:spcAft>
                <a:spcPts val="0"/>
              </a:spcAft>
              <a:buClr>
                <a:schemeClr val="dk1"/>
              </a:buClr>
              <a:buSzPts val="1100"/>
              <a:buFont typeface="Arial"/>
              <a:buNone/>
            </a:pPr>
            <a:endParaRPr lang="en-US" dirty="0"/>
          </a:p>
          <a:p>
            <a:pPr marL="0" lvl="0" indent="0" algn="just" rtl="0">
              <a:spcBef>
                <a:spcPts val="0"/>
              </a:spcBef>
              <a:spcAft>
                <a:spcPts val="0"/>
              </a:spcAft>
              <a:buClr>
                <a:schemeClr val="dk1"/>
              </a:buClr>
              <a:buSzPts val="1100"/>
              <a:buFont typeface="Arial"/>
              <a:buNone/>
            </a:pPr>
            <a:endParaRPr lang="en-US" dirty="0"/>
          </a:p>
        </p:txBody>
      </p:sp>
      <p:sp>
        <p:nvSpPr>
          <p:cNvPr id="554" name="Google Shape;554;p66"/>
          <p:cNvSpPr txBox="1">
            <a:spLocks noGrp="1"/>
          </p:cNvSpPr>
          <p:nvPr>
            <p:ph type="title"/>
          </p:nvPr>
        </p:nvSpPr>
        <p:spPr>
          <a:xfrm>
            <a:off x="1732050" y="362021"/>
            <a:ext cx="56799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Introduction</a:t>
            </a:r>
            <a:endParaRPr dirty="0"/>
          </a:p>
        </p:txBody>
      </p:sp>
    </p:spTree>
    <p:extLst>
      <p:ext uri="{BB962C8B-B14F-4D97-AF65-F5344CB8AC3E}">
        <p14:creationId xmlns:p14="http://schemas.microsoft.com/office/powerpoint/2010/main" val="2544079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363070" y="2366271"/>
            <a:ext cx="8417859" cy="16857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 Collection</a:t>
            </a:r>
            <a:endParaRPr dirty="0"/>
          </a:p>
        </p:txBody>
      </p:sp>
      <p:sp>
        <p:nvSpPr>
          <p:cNvPr id="573" name="Google Shape;573;p69"/>
          <p:cNvSpPr txBox="1">
            <a:spLocks noGrp="1"/>
          </p:cNvSpPr>
          <p:nvPr>
            <p:ph type="title" idx="2"/>
          </p:nvPr>
        </p:nvSpPr>
        <p:spPr>
          <a:xfrm>
            <a:off x="3746550" y="1387971"/>
            <a:ext cx="1650900" cy="9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464454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543560" y="934721"/>
            <a:ext cx="8056880" cy="3464558"/>
          </a:xfrm>
          <a:prstGeom prst="rect">
            <a:avLst/>
          </a:prstGeom>
        </p:spPr>
        <p:txBody>
          <a:bodyPr spcFirstLastPara="1" wrap="square" lIns="91425" tIns="91425" rIns="91425" bIns="91425" anchor="t" anchorCtr="0">
            <a:noAutofit/>
          </a:bodyPr>
          <a:lstStyle/>
          <a:p>
            <a:pPr marL="285750" indent="-285750">
              <a:buClr>
                <a:schemeClr val="dk1"/>
              </a:buClr>
              <a:buSzPts val="1100"/>
            </a:pPr>
            <a:r>
              <a:rPr lang="en-US" dirty="0"/>
              <a:t>Employee Compensation Data San Francisco</a:t>
            </a:r>
          </a:p>
          <a:p>
            <a:pPr marL="742950" lvl="1" indent="-285750" algn="l">
              <a:buSzPts val="1100"/>
            </a:pPr>
            <a:r>
              <a:rPr lang="en-US" dirty="0"/>
              <a:t>The original dataset contained over 850,000 rows of compensation data on employees across various departments in San Francisco between 2012-2022.</a:t>
            </a:r>
          </a:p>
          <a:p>
            <a:pPr marL="742950" lvl="1" indent="-285750" algn="l">
              <a:buSzPts val="1100"/>
            </a:pPr>
            <a:r>
              <a:rPr lang="en-US" dirty="0"/>
              <a:t>Using Pandas within a Jupyter Notebook, I cleaned this dataset down to just show data on the Department of Technology between 2018-2022. I also removed any columns that wouldn’t be necessary for this analysis.</a:t>
            </a:r>
          </a:p>
          <a:p>
            <a:pPr marL="742950" lvl="1" indent="-285750" algn="l">
              <a:buSzPts val="1100"/>
            </a:pPr>
            <a:r>
              <a:rPr lang="en-US" dirty="0"/>
              <a:t>The steps I took to clean this dataset, along with the steps took to run my analysis within Excel are outlined on my GitHub page. </a:t>
            </a:r>
          </a:p>
          <a:p>
            <a:pPr marL="742950" lvl="1" indent="-285750" algn="l">
              <a:buSzPts val="1100"/>
            </a:pPr>
            <a:endParaRPr lang="en-US" dirty="0"/>
          </a:p>
          <a:p>
            <a:pPr marL="285750" indent="-285750">
              <a:buSzPts val="1100"/>
            </a:pPr>
            <a:r>
              <a:rPr lang="en-US" dirty="0"/>
              <a:t>Consumer Price Index, San Francisco Area</a:t>
            </a:r>
          </a:p>
          <a:p>
            <a:pPr marL="742950" lvl="1" indent="-285750" algn="l">
              <a:buSzPts val="1100"/>
            </a:pPr>
            <a:r>
              <a:rPr lang="en-US" dirty="0"/>
              <a:t>This dataset contained monthly/annual reports of the Consumer Price Index in the San Francisco area.</a:t>
            </a:r>
          </a:p>
          <a:p>
            <a:pPr marL="914400" lvl="2" indent="0" algn="l">
              <a:buSzPts val="1100"/>
              <a:buNone/>
            </a:pPr>
            <a:endParaRPr lang="en-US" dirty="0"/>
          </a:p>
          <a:p>
            <a:pPr marL="0" lvl="0" indent="0" algn="l" rtl="0">
              <a:spcBef>
                <a:spcPts val="0"/>
              </a:spcBef>
              <a:spcAft>
                <a:spcPts val="0"/>
              </a:spcAft>
              <a:buClr>
                <a:schemeClr val="dk1"/>
              </a:buClr>
              <a:buSzPts val="1100"/>
              <a:buFont typeface="Arial"/>
              <a:buNone/>
            </a:pPr>
            <a:endParaRPr lang="en-US" dirty="0"/>
          </a:p>
        </p:txBody>
      </p:sp>
      <p:sp>
        <p:nvSpPr>
          <p:cNvPr id="554" name="Google Shape;554;p66"/>
          <p:cNvSpPr txBox="1">
            <a:spLocks noGrp="1"/>
          </p:cNvSpPr>
          <p:nvPr>
            <p:ph type="title"/>
          </p:nvPr>
        </p:nvSpPr>
        <p:spPr>
          <a:xfrm>
            <a:off x="1732050" y="362021"/>
            <a:ext cx="567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 Collection</a:t>
            </a:r>
            <a:endParaRPr dirty="0"/>
          </a:p>
        </p:txBody>
      </p:sp>
    </p:spTree>
    <p:extLst>
      <p:ext uri="{BB962C8B-B14F-4D97-AF65-F5344CB8AC3E}">
        <p14:creationId xmlns:p14="http://schemas.microsoft.com/office/powerpoint/2010/main" val="421800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363070" y="2366271"/>
            <a:ext cx="8417859" cy="16857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Problem</a:t>
            </a:r>
            <a:endParaRPr dirty="0"/>
          </a:p>
        </p:txBody>
      </p:sp>
      <p:sp>
        <p:nvSpPr>
          <p:cNvPr id="573" name="Google Shape;573;p69"/>
          <p:cNvSpPr txBox="1">
            <a:spLocks noGrp="1"/>
          </p:cNvSpPr>
          <p:nvPr>
            <p:ph type="title" idx="2"/>
          </p:nvPr>
        </p:nvSpPr>
        <p:spPr>
          <a:xfrm>
            <a:off x="3746550" y="1387971"/>
            <a:ext cx="1650900" cy="9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77722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1732050" y="1738124"/>
            <a:ext cx="5679900" cy="1667251"/>
          </a:xfrm>
          <a:prstGeom prst="rect">
            <a:avLst/>
          </a:prstGeom>
        </p:spPr>
        <p:txBody>
          <a:bodyPr spcFirstLastPara="1" wrap="square" lIns="91425" tIns="91425" rIns="91425" bIns="91425" anchor="t" anchorCtr="0">
            <a:noAutofit/>
          </a:bodyPr>
          <a:lstStyle/>
          <a:p>
            <a:pPr marL="285750" indent="-285750">
              <a:buClr>
                <a:schemeClr val="dk1"/>
              </a:buClr>
              <a:buSzPts val="1100"/>
            </a:pPr>
            <a:r>
              <a:rPr lang="en-US" dirty="0"/>
              <a:t>The City of San Francisco’s Department of Technology has been receiving complaints within their Accounting and IT departments regarding low compensation. </a:t>
            </a:r>
          </a:p>
          <a:p>
            <a:pPr marL="285750" indent="-285750">
              <a:buClr>
                <a:schemeClr val="dk1"/>
              </a:buClr>
              <a:buSzPts val="1100"/>
            </a:pPr>
            <a:endParaRPr lang="en-US" dirty="0"/>
          </a:p>
          <a:p>
            <a:pPr marL="285750" indent="-285750">
              <a:buClr>
                <a:schemeClr val="dk1"/>
              </a:buClr>
              <a:buSzPts val="1100"/>
            </a:pPr>
            <a:r>
              <a:rPr lang="en-US" dirty="0"/>
              <a:t>I have been tasked by management take a deeper look at our data on compensation and report back on any possible issues.</a:t>
            </a:r>
          </a:p>
        </p:txBody>
      </p:sp>
      <p:sp>
        <p:nvSpPr>
          <p:cNvPr id="554" name="Google Shape;554;p66"/>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363070" y="2366271"/>
            <a:ext cx="8417859" cy="16857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Analysis</a:t>
            </a:r>
            <a:endParaRPr dirty="0"/>
          </a:p>
        </p:txBody>
      </p:sp>
      <p:sp>
        <p:nvSpPr>
          <p:cNvPr id="573" name="Google Shape;573;p69"/>
          <p:cNvSpPr txBox="1">
            <a:spLocks noGrp="1"/>
          </p:cNvSpPr>
          <p:nvPr>
            <p:ph type="title" idx="2"/>
          </p:nvPr>
        </p:nvSpPr>
        <p:spPr>
          <a:xfrm>
            <a:off x="3746550" y="1387971"/>
            <a:ext cx="1650900" cy="9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1350304936"/>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1663</TotalTime>
  <Words>1238</Words>
  <Application>Microsoft Macintosh PowerPoint</Application>
  <PresentationFormat>On-screen Show (16:9)</PresentationFormat>
  <Paragraphs>105</Paragraphs>
  <Slides>21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Montserrat</vt:lpstr>
      <vt:lpstr>Merriweather</vt:lpstr>
      <vt:lpstr>Arial</vt:lpstr>
      <vt:lpstr>Merriweather Light</vt:lpstr>
      <vt:lpstr>Vidaloka</vt:lpstr>
      <vt:lpstr>Minimalist Business Slides XL by Slidesgo</vt:lpstr>
      <vt:lpstr>Department of Technology Compensation Analysis</vt:lpstr>
      <vt:lpstr>Table of contents</vt:lpstr>
      <vt:lpstr>Introduction</vt:lpstr>
      <vt:lpstr>Introduction</vt:lpstr>
      <vt:lpstr>Dataset Collection</vt:lpstr>
      <vt:lpstr>Dataset Collection</vt:lpstr>
      <vt:lpstr>Problem</vt:lpstr>
      <vt:lpstr>Problem</vt:lpstr>
      <vt:lpstr>Analysis</vt:lpstr>
      <vt:lpstr>Analysis</vt:lpstr>
      <vt:lpstr>Department of Technology Compensation</vt:lpstr>
      <vt:lpstr>Accountant II-III Compensation</vt:lpstr>
      <vt:lpstr>IT Operations Support Admin II-V Compensation</vt:lpstr>
      <vt:lpstr>Manager II-VII Compensation</vt:lpstr>
      <vt:lpstr>Engineering Compensation</vt:lpstr>
      <vt:lpstr>Conclusion</vt:lpstr>
      <vt:lpstr>Summary</vt:lpstr>
      <vt:lpstr>Possible Solutions</vt:lpstr>
      <vt:lpstr>Sources &amp; Links</vt:lpstr>
      <vt:lpstr>Links &amp; Sources</vt:lpstr>
      <vt:lpstr>Alternative infographics elements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Technology Compensation Analysis</dc:title>
  <cp:lastModifiedBy>Dylan Jungmann</cp:lastModifiedBy>
  <cp:revision>6</cp:revision>
  <dcterms:modified xsi:type="dcterms:W3CDTF">2023-06-10T23:21:32Z</dcterms:modified>
</cp:coreProperties>
</file>