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953250" cy="9239250"/>
  <p:embeddedFontLst>
    <p:embeddedFont>
      <p:font typeface="Nunito"/>
      <p:regular r:id="rId7"/>
      <p:bold r:id="rId8"/>
      <p:italic r:id="rId9"/>
      <p:boldItalic r:id="rId10"/>
    </p:embeddedFont>
    <p:embeddedFont>
      <p:font typeface="Open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15" roundtripDataSignature="AMtx7mi7QSa9816k2qxiEG7U5+MyzpuS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regular.fntdata"/><Relationship Id="rId10" Type="http://schemas.openxmlformats.org/officeDocument/2006/relationships/font" Target="fonts/Nunito-boldItalic.fntdata"/><Relationship Id="rId13" Type="http://schemas.openxmlformats.org/officeDocument/2006/relationships/font" Target="fonts/OpenSans-italic.fntdata"/><Relationship Id="rId12"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italic.fntdata"/><Relationship Id="rId15" Type="http://customschemas.google.com/relationships/presentationmetadata" Target="metadata"/><Relationship Id="rId14"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Nunito-regular.fntdata"/><Relationship Id="rId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59100" y="692925"/>
            <a:ext cx="4635725" cy="3464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95325" y="4388625"/>
            <a:ext cx="5562600" cy="41576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95325" y="4388625"/>
            <a:ext cx="5562600" cy="41576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59100" y="692925"/>
            <a:ext cx="4635725" cy="346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4 Content" type="fourObj">
  <p:cSld name="FOUR_OBJECTS">
    <p:spTree>
      <p:nvGrpSpPr>
        <p:cNvPr id="15" name="Shape 15"/>
        <p:cNvGrpSpPr/>
        <p:nvPr/>
      </p:nvGrpSpPr>
      <p:grpSpPr>
        <a:xfrm>
          <a:off x="0" y="0"/>
          <a:ext cx="0" cy="0"/>
          <a:chOff x="0" y="0"/>
          <a:chExt cx="0" cy="0"/>
        </a:xfrm>
      </p:grpSpPr>
      <p:sp>
        <p:nvSpPr>
          <p:cNvPr id="16" name="Google Shape;16;p3"/>
          <p:cNvSpPr txBox="1"/>
          <p:nvPr>
            <p:ph type="title"/>
          </p:nvPr>
        </p:nvSpPr>
        <p:spPr>
          <a:xfrm>
            <a:off x="2193927" y="1317625"/>
            <a:ext cx="39503351" cy="548640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
          <p:cNvSpPr txBox="1"/>
          <p:nvPr>
            <p:ph idx="1" type="body"/>
          </p:nvPr>
        </p:nvSpPr>
        <p:spPr>
          <a:xfrm>
            <a:off x="2193927" y="7680326"/>
            <a:ext cx="19675475" cy="10787063"/>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
          <p:cNvSpPr txBox="1"/>
          <p:nvPr>
            <p:ph idx="2" type="body"/>
          </p:nvPr>
        </p:nvSpPr>
        <p:spPr>
          <a:xfrm>
            <a:off x="22021802" y="7680326"/>
            <a:ext cx="19675475" cy="10787063"/>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3"/>
          <p:cNvSpPr txBox="1"/>
          <p:nvPr>
            <p:ph idx="3" type="body"/>
          </p:nvPr>
        </p:nvSpPr>
        <p:spPr>
          <a:xfrm>
            <a:off x="2193927" y="18619788"/>
            <a:ext cx="19675475" cy="10787062"/>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4" type="body"/>
          </p:nvPr>
        </p:nvSpPr>
        <p:spPr>
          <a:xfrm>
            <a:off x="22021802" y="18619788"/>
            <a:ext cx="19675475" cy="10787062"/>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4" name="Shape 74"/>
        <p:cNvGrpSpPr/>
        <p:nvPr/>
      </p:nvGrpSpPr>
      <p:grpSpPr>
        <a:xfrm>
          <a:off x="0" y="0"/>
          <a:ext cx="0" cy="0"/>
          <a:chOff x="0" y="0"/>
          <a:chExt cx="0" cy="0"/>
        </a:xfrm>
      </p:grpSpPr>
      <p:sp>
        <p:nvSpPr>
          <p:cNvPr id="75" name="Google Shape;75;p12"/>
          <p:cNvSpPr txBox="1"/>
          <p:nvPr>
            <p:ph type="title"/>
          </p:nvPr>
        </p:nvSpPr>
        <p:spPr>
          <a:xfrm>
            <a:off x="8602665" y="23042567"/>
            <a:ext cx="26335038" cy="2720975"/>
          </a:xfrm>
          <a:prstGeom prst="rect">
            <a:avLst/>
          </a:prstGeom>
          <a:noFill/>
          <a:ln>
            <a:noFill/>
          </a:ln>
        </p:spPr>
        <p:txBody>
          <a:bodyPr anchorCtr="0" anchor="b" bIns="188100" lIns="376200" spcFirstLastPara="1" rIns="376200" wrap="square" tIns="1881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p:nvPr>
            <p:ph idx="2" type="pic"/>
          </p:nvPr>
        </p:nvSpPr>
        <p:spPr>
          <a:xfrm>
            <a:off x="8602665" y="2941638"/>
            <a:ext cx="26335038" cy="19750088"/>
          </a:xfrm>
          <a:prstGeom prst="rect">
            <a:avLst/>
          </a:prstGeom>
          <a:noFill/>
          <a:ln>
            <a:noFill/>
          </a:ln>
        </p:spPr>
        <p:txBody>
          <a:bodyPr anchorCtr="0" anchor="t" bIns="188100" lIns="376200" spcFirstLastPara="1" rIns="376200" wrap="square" tIns="1881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 type="body"/>
          </p:nvPr>
        </p:nvSpPr>
        <p:spPr>
          <a:xfrm>
            <a:off x="8602665" y="25763542"/>
            <a:ext cx="26335038" cy="3862387"/>
          </a:xfrm>
          <a:prstGeom prst="rect">
            <a:avLst/>
          </a:prstGeom>
          <a:noFill/>
          <a:ln>
            <a:noFill/>
          </a:ln>
        </p:spPr>
        <p:txBody>
          <a:bodyPr anchorCtr="0" anchor="t" bIns="188100" lIns="376200" spcFirstLastPara="1" rIns="376200" wrap="square" tIns="1881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8" name="Google Shape;78;p12"/>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1" name="Shape 81"/>
        <p:cNvGrpSpPr/>
        <p:nvPr/>
      </p:nvGrpSpPr>
      <p:grpSpPr>
        <a:xfrm>
          <a:off x="0" y="0"/>
          <a:ext cx="0" cy="0"/>
          <a:chOff x="0" y="0"/>
          <a:chExt cx="0" cy="0"/>
        </a:xfrm>
      </p:grpSpPr>
      <p:sp>
        <p:nvSpPr>
          <p:cNvPr id="82" name="Google Shape;82;p13"/>
          <p:cNvSpPr txBox="1"/>
          <p:nvPr>
            <p:ph type="title"/>
          </p:nvPr>
        </p:nvSpPr>
        <p:spPr>
          <a:xfrm>
            <a:off x="2193925" y="1317625"/>
            <a:ext cx="39503351" cy="548640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13"/>
          <p:cNvSpPr txBox="1"/>
          <p:nvPr>
            <p:ph idx="1" type="body"/>
          </p:nvPr>
        </p:nvSpPr>
        <p:spPr>
          <a:xfrm rot="5400000">
            <a:off x="11082337" y="-1208088"/>
            <a:ext cx="21726525" cy="39503351"/>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3"/>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4"/>
          <p:cNvSpPr txBox="1"/>
          <p:nvPr>
            <p:ph type="title"/>
          </p:nvPr>
        </p:nvSpPr>
        <p:spPr>
          <a:xfrm rot="5400000">
            <a:off x="22714747" y="10424319"/>
            <a:ext cx="28089226" cy="9875837"/>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14"/>
          <p:cNvSpPr txBox="1"/>
          <p:nvPr>
            <p:ph idx="1" type="body"/>
          </p:nvPr>
        </p:nvSpPr>
        <p:spPr>
          <a:xfrm rot="5400000">
            <a:off x="2886869" y="624682"/>
            <a:ext cx="28089226" cy="29475111"/>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4"/>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Google Shape;25;p4"/>
          <p:cNvSpPr txBox="1"/>
          <p:nvPr>
            <p:ph type="ctrTitle"/>
          </p:nvPr>
        </p:nvSpPr>
        <p:spPr>
          <a:xfrm>
            <a:off x="3292477" y="10226675"/>
            <a:ext cx="37306249" cy="705485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4"/>
          <p:cNvSpPr txBox="1"/>
          <p:nvPr>
            <p:ph idx="1" type="subTitle"/>
          </p:nvPr>
        </p:nvSpPr>
        <p:spPr>
          <a:xfrm>
            <a:off x="6583363" y="18653125"/>
            <a:ext cx="30724474" cy="8413750"/>
          </a:xfrm>
          <a:prstGeom prst="rect">
            <a:avLst/>
          </a:prstGeom>
          <a:noFill/>
          <a:ln>
            <a:noFill/>
          </a:ln>
        </p:spPr>
        <p:txBody>
          <a:bodyPr anchorCtr="0" anchor="t" bIns="188100" lIns="376200" spcFirstLastPara="1" rIns="376200" wrap="square" tIns="188100">
            <a:noAutofit/>
          </a:bodyPr>
          <a:lstStyle>
            <a:lvl1pPr lvl="0" algn="ctr">
              <a:spcBef>
                <a:spcPts val="2640"/>
              </a:spcBef>
              <a:spcAft>
                <a:spcPts val="0"/>
              </a:spcAft>
              <a:buClr>
                <a:schemeClr val="dk1"/>
              </a:buClr>
              <a:buSzPts val="13200"/>
              <a:buFont typeface="Arial"/>
              <a:buNone/>
              <a:defRPr/>
            </a:lvl1pPr>
            <a:lvl2pPr lvl="1" algn="ctr">
              <a:spcBef>
                <a:spcPts val="2300"/>
              </a:spcBef>
              <a:spcAft>
                <a:spcPts val="0"/>
              </a:spcAft>
              <a:buClr>
                <a:schemeClr val="dk1"/>
              </a:buClr>
              <a:buSzPts val="11500"/>
              <a:buFont typeface="Arial"/>
              <a:buNone/>
              <a:defRPr/>
            </a:lvl2pPr>
            <a:lvl3pPr lvl="2" algn="ctr">
              <a:spcBef>
                <a:spcPts val="1980"/>
              </a:spcBef>
              <a:spcAft>
                <a:spcPts val="0"/>
              </a:spcAft>
              <a:buClr>
                <a:schemeClr val="dk1"/>
              </a:buClr>
              <a:buSzPts val="9900"/>
              <a:buFont typeface="Arial"/>
              <a:buNone/>
              <a:defRPr/>
            </a:lvl3pPr>
            <a:lvl4pPr lvl="3" algn="ctr">
              <a:spcBef>
                <a:spcPts val="1640"/>
              </a:spcBef>
              <a:spcAft>
                <a:spcPts val="0"/>
              </a:spcAft>
              <a:buClr>
                <a:schemeClr val="dk1"/>
              </a:buClr>
              <a:buSzPts val="8200"/>
              <a:buFont typeface="Arial"/>
              <a:buNone/>
              <a:defRPr/>
            </a:lvl4pPr>
            <a:lvl5pPr lvl="4" algn="ctr">
              <a:spcBef>
                <a:spcPts val="1640"/>
              </a:spcBef>
              <a:spcAft>
                <a:spcPts val="0"/>
              </a:spcAft>
              <a:buClr>
                <a:schemeClr val="dk1"/>
              </a:buClr>
              <a:buSzPts val="8200"/>
              <a:buFont typeface="Arial"/>
              <a:buNone/>
              <a:defRPr/>
            </a:lvl5pPr>
            <a:lvl6pPr lvl="5" algn="ctr">
              <a:spcBef>
                <a:spcPts val="1640"/>
              </a:spcBef>
              <a:spcAft>
                <a:spcPts val="0"/>
              </a:spcAft>
              <a:buClr>
                <a:schemeClr val="dk1"/>
              </a:buClr>
              <a:buSzPts val="8200"/>
              <a:buFont typeface="Arial"/>
              <a:buNone/>
              <a:defRPr/>
            </a:lvl6pPr>
            <a:lvl7pPr lvl="6" algn="ctr">
              <a:spcBef>
                <a:spcPts val="1640"/>
              </a:spcBef>
              <a:spcAft>
                <a:spcPts val="0"/>
              </a:spcAft>
              <a:buClr>
                <a:schemeClr val="dk1"/>
              </a:buClr>
              <a:buSzPts val="8200"/>
              <a:buFont typeface="Arial"/>
              <a:buNone/>
              <a:defRPr/>
            </a:lvl7pPr>
            <a:lvl8pPr lvl="7" algn="ctr">
              <a:spcBef>
                <a:spcPts val="1640"/>
              </a:spcBef>
              <a:spcAft>
                <a:spcPts val="0"/>
              </a:spcAft>
              <a:buClr>
                <a:schemeClr val="dk1"/>
              </a:buClr>
              <a:buSzPts val="8200"/>
              <a:buFont typeface="Arial"/>
              <a:buNone/>
              <a:defRPr/>
            </a:lvl8pPr>
            <a:lvl9pPr lvl="8" algn="ctr">
              <a:spcBef>
                <a:spcPts val="1640"/>
              </a:spcBef>
              <a:spcAft>
                <a:spcPts val="0"/>
              </a:spcAft>
              <a:buClr>
                <a:schemeClr val="dk1"/>
              </a:buClr>
              <a:buSzPts val="8200"/>
              <a:buFont typeface="Arial"/>
              <a:buNone/>
              <a:defRPr/>
            </a:lvl9pPr>
          </a:lstStyle>
          <a:p/>
        </p:txBody>
      </p:sp>
      <p:sp>
        <p:nvSpPr>
          <p:cNvPr id="27" name="Google Shape;27;p4"/>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0" name="Shape 30"/>
        <p:cNvGrpSpPr/>
        <p:nvPr/>
      </p:nvGrpSpPr>
      <p:grpSpPr>
        <a:xfrm>
          <a:off x="0" y="0"/>
          <a:ext cx="0" cy="0"/>
          <a:chOff x="0" y="0"/>
          <a:chExt cx="0" cy="0"/>
        </a:xfrm>
      </p:grpSpPr>
      <p:sp>
        <p:nvSpPr>
          <p:cNvPr id="31" name="Google Shape;31;p5"/>
          <p:cNvSpPr txBox="1"/>
          <p:nvPr>
            <p:ph type="title"/>
          </p:nvPr>
        </p:nvSpPr>
        <p:spPr>
          <a:xfrm>
            <a:off x="2193925" y="1317625"/>
            <a:ext cx="39503351" cy="548640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
          <p:cNvSpPr txBox="1"/>
          <p:nvPr>
            <p:ph idx="1" type="body"/>
          </p:nvPr>
        </p:nvSpPr>
        <p:spPr>
          <a:xfrm>
            <a:off x="2193925" y="7680325"/>
            <a:ext cx="39503351" cy="21726525"/>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3467100" y="21153442"/>
            <a:ext cx="37307839" cy="6537325"/>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a:off x="3467100" y="13952538"/>
            <a:ext cx="37307839" cy="7200900"/>
          </a:xfrm>
          <a:prstGeom prst="rect">
            <a:avLst/>
          </a:prstGeom>
          <a:noFill/>
          <a:ln>
            <a:noFill/>
          </a:ln>
        </p:spPr>
        <p:txBody>
          <a:bodyPr anchorCtr="0" anchor="b" bIns="188100" lIns="376200" spcFirstLastPara="1" rIns="376200" wrap="square" tIns="1881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9" name="Google Shape;39;p6"/>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2193925" y="1317625"/>
            <a:ext cx="39503351" cy="548640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txBox="1"/>
          <p:nvPr>
            <p:ph idx="1" type="body"/>
          </p:nvPr>
        </p:nvSpPr>
        <p:spPr>
          <a:xfrm>
            <a:off x="2193927" y="7680325"/>
            <a:ext cx="19675475" cy="21726525"/>
          </a:xfrm>
          <a:prstGeom prst="rect">
            <a:avLst/>
          </a:prstGeom>
          <a:noFill/>
          <a:ln>
            <a:noFill/>
          </a:ln>
        </p:spPr>
        <p:txBody>
          <a:bodyPr anchorCtr="0" anchor="t" bIns="188100" lIns="376200" spcFirstLastPara="1" rIns="376200" wrap="square" tIns="1881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5" name="Google Shape;45;p7"/>
          <p:cNvSpPr txBox="1"/>
          <p:nvPr>
            <p:ph idx="2" type="body"/>
          </p:nvPr>
        </p:nvSpPr>
        <p:spPr>
          <a:xfrm>
            <a:off x="22021802" y="7680325"/>
            <a:ext cx="19675475" cy="21726525"/>
          </a:xfrm>
          <a:prstGeom prst="rect">
            <a:avLst/>
          </a:prstGeom>
          <a:noFill/>
          <a:ln>
            <a:noFill/>
          </a:ln>
        </p:spPr>
        <p:txBody>
          <a:bodyPr anchorCtr="0" anchor="t" bIns="188100" lIns="376200" spcFirstLastPara="1" rIns="376200" wrap="square" tIns="1881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6" name="Google Shape;46;p7"/>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2193925" y="1317625"/>
            <a:ext cx="39503351" cy="548640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 type="body"/>
          </p:nvPr>
        </p:nvSpPr>
        <p:spPr>
          <a:xfrm>
            <a:off x="2193925" y="7369178"/>
            <a:ext cx="19392900" cy="3070225"/>
          </a:xfrm>
          <a:prstGeom prst="rect">
            <a:avLst/>
          </a:prstGeom>
          <a:noFill/>
          <a:ln>
            <a:noFill/>
          </a:ln>
        </p:spPr>
        <p:txBody>
          <a:bodyPr anchorCtr="0" anchor="b" bIns="188100" lIns="376200" spcFirstLastPara="1" rIns="376200" wrap="square" tIns="1881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2" name="Google Shape;52;p8"/>
          <p:cNvSpPr txBox="1"/>
          <p:nvPr>
            <p:ph idx="2" type="body"/>
          </p:nvPr>
        </p:nvSpPr>
        <p:spPr>
          <a:xfrm>
            <a:off x="2193925" y="10439400"/>
            <a:ext cx="19392900" cy="18965861"/>
          </a:xfrm>
          <a:prstGeom prst="rect">
            <a:avLst/>
          </a:prstGeom>
          <a:noFill/>
          <a:ln>
            <a:noFill/>
          </a:ln>
        </p:spPr>
        <p:txBody>
          <a:bodyPr anchorCtr="0" anchor="t" bIns="188100" lIns="376200" spcFirstLastPara="1" rIns="376200" wrap="square" tIns="1881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3" name="Google Shape;53;p8"/>
          <p:cNvSpPr txBox="1"/>
          <p:nvPr>
            <p:ph idx="3" type="body"/>
          </p:nvPr>
        </p:nvSpPr>
        <p:spPr>
          <a:xfrm>
            <a:off x="22296438" y="7369178"/>
            <a:ext cx="19400838" cy="3070225"/>
          </a:xfrm>
          <a:prstGeom prst="rect">
            <a:avLst/>
          </a:prstGeom>
          <a:noFill/>
          <a:ln>
            <a:noFill/>
          </a:ln>
        </p:spPr>
        <p:txBody>
          <a:bodyPr anchorCtr="0" anchor="b" bIns="188100" lIns="376200" spcFirstLastPara="1" rIns="376200" wrap="square" tIns="1881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4" name="Google Shape;54;p8"/>
          <p:cNvSpPr txBox="1"/>
          <p:nvPr>
            <p:ph idx="4" type="body"/>
          </p:nvPr>
        </p:nvSpPr>
        <p:spPr>
          <a:xfrm>
            <a:off x="22296438" y="10439400"/>
            <a:ext cx="19400838" cy="18965861"/>
          </a:xfrm>
          <a:prstGeom prst="rect">
            <a:avLst/>
          </a:prstGeom>
          <a:noFill/>
          <a:ln>
            <a:noFill/>
          </a:ln>
        </p:spPr>
        <p:txBody>
          <a:bodyPr anchorCtr="0" anchor="t" bIns="188100" lIns="376200" spcFirstLastPara="1" rIns="376200" wrap="square" tIns="1881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5" name="Google Shape;55;p8"/>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2193925" y="1317625"/>
            <a:ext cx="39503351" cy="548640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10"/>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2193925" y="1311275"/>
            <a:ext cx="14439900" cy="5576888"/>
          </a:xfrm>
          <a:prstGeom prst="rect">
            <a:avLst/>
          </a:prstGeom>
          <a:noFill/>
          <a:ln>
            <a:noFill/>
          </a:ln>
        </p:spPr>
        <p:txBody>
          <a:bodyPr anchorCtr="0" anchor="b" bIns="188100" lIns="376200" spcFirstLastPara="1" rIns="376200" wrap="square" tIns="1881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1"/>
          <p:cNvSpPr txBox="1"/>
          <p:nvPr>
            <p:ph idx="1" type="body"/>
          </p:nvPr>
        </p:nvSpPr>
        <p:spPr>
          <a:xfrm>
            <a:off x="17160875" y="1311275"/>
            <a:ext cx="24536399" cy="28093989"/>
          </a:xfrm>
          <a:prstGeom prst="rect">
            <a:avLst/>
          </a:prstGeom>
          <a:noFill/>
          <a:ln>
            <a:noFill/>
          </a:ln>
        </p:spPr>
        <p:txBody>
          <a:bodyPr anchorCtr="0" anchor="t" bIns="188100" lIns="376200" spcFirstLastPara="1" rIns="376200" wrap="square" tIns="1881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70" name="Google Shape;70;p11"/>
          <p:cNvSpPr txBox="1"/>
          <p:nvPr>
            <p:ph idx="2" type="body"/>
          </p:nvPr>
        </p:nvSpPr>
        <p:spPr>
          <a:xfrm>
            <a:off x="2193925" y="6888163"/>
            <a:ext cx="14439900" cy="22517100"/>
          </a:xfrm>
          <a:prstGeom prst="rect">
            <a:avLst/>
          </a:prstGeom>
          <a:noFill/>
          <a:ln>
            <a:noFill/>
          </a:ln>
        </p:spPr>
        <p:txBody>
          <a:bodyPr anchorCtr="0" anchor="t" bIns="188100" lIns="376200" spcFirstLastPara="1" rIns="376200" wrap="square" tIns="1881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1" name="Google Shape;71;p11"/>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DA9A9"/>
            </a:gs>
            <a:gs pos="50000">
              <a:srgbClr val="990000"/>
            </a:gs>
            <a:gs pos="100000">
              <a:srgbClr val="DDA9A9"/>
            </a:gs>
          </a:gsLst>
          <a:lin ang="5400000" scaled="0"/>
        </a:gra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3925" y="1317625"/>
            <a:ext cx="39503351" cy="5486400"/>
          </a:xfrm>
          <a:prstGeom prst="rect">
            <a:avLst/>
          </a:prstGeom>
          <a:noFill/>
          <a:ln>
            <a:noFill/>
          </a:ln>
        </p:spPr>
        <p:txBody>
          <a:bodyPr anchorCtr="0" anchor="ctr" bIns="188100" lIns="376200" spcFirstLastPara="1" rIns="376200" wrap="square" tIns="188100">
            <a:noAutofit/>
          </a:bodyPr>
          <a:lstStyle>
            <a:lvl1pPr lvl="0"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9pPr>
          </a:lstStyle>
          <a:p/>
        </p:txBody>
      </p:sp>
      <p:sp>
        <p:nvSpPr>
          <p:cNvPr id="7" name="Google Shape;7;p2"/>
          <p:cNvSpPr txBox="1"/>
          <p:nvPr>
            <p:ph idx="1" type="body"/>
          </p:nvPr>
        </p:nvSpPr>
        <p:spPr>
          <a:xfrm>
            <a:off x="2193925" y="7680325"/>
            <a:ext cx="39503351" cy="21726525"/>
          </a:xfrm>
          <a:prstGeom prst="rect">
            <a:avLst/>
          </a:prstGeom>
          <a:noFill/>
          <a:ln>
            <a:noFill/>
          </a:ln>
        </p:spPr>
        <p:txBody>
          <a:bodyPr anchorCtr="0" anchor="t" bIns="188100" lIns="376200" spcFirstLastPara="1" rIns="376200" wrap="square" tIns="188100">
            <a:noAutofit/>
          </a:bodyPr>
          <a:lstStyle>
            <a:lvl1pPr indent="-1066800" lvl="0" marL="457200" marR="0" rtl="0" algn="l">
              <a:spcBef>
                <a:spcPts val="2640"/>
              </a:spcBef>
              <a:spcAft>
                <a:spcPts val="0"/>
              </a:spcAft>
              <a:buClr>
                <a:schemeClr val="dk1"/>
              </a:buClr>
              <a:buSzPts val="13200"/>
              <a:buFont typeface="Arial"/>
              <a:buChar char="•"/>
              <a:defRPr b="0" i="0" sz="13200" u="none" cap="none" strike="noStrike">
                <a:solidFill>
                  <a:schemeClr val="dk1"/>
                </a:solidFill>
                <a:latin typeface="Arial"/>
                <a:ea typeface="Arial"/>
                <a:cs typeface="Arial"/>
                <a:sym typeface="Arial"/>
              </a:defRPr>
            </a:lvl1pPr>
            <a:lvl2pPr indent="-958850" lvl="1" marL="9144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2pPr>
            <a:lvl3pPr indent="-857250" lvl="2" marL="13716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3pPr>
            <a:lvl4pPr indent="-749300" lvl="3" marL="18288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4pPr>
            <a:lvl5pPr indent="-749300" lvl="4" marL="22860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5pPr>
            <a:lvl6pPr indent="-749300" lvl="5" marL="27432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6pPr>
            <a:lvl7pPr indent="-749300" lvl="6" marL="32004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7pPr>
            <a:lvl8pPr indent="-749300" lvl="7" marL="36576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8pPr>
            <a:lvl9pPr indent="-749300" lvl="8" marL="41148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9pPr>
          </a:lstStyle>
          <a:p/>
        </p:txBody>
      </p:sp>
      <p:sp>
        <p:nvSpPr>
          <p:cNvPr id="8" name="Google Shape;8;p2"/>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marR="0" rtl="0" algn="l">
              <a:spcBef>
                <a:spcPts val="0"/>
              </a:spcBef>
              <a:spcAft>
                <a:spcPts val="0"/>
              </a:spcAft>
              <a:buSzPts val="1400"/>
              <a:buNone/>
              <a:defRPr b="0" i="0" sz="57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2pPr>
            <a:lvl3pPr lvl="2"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3pPr>
            <a:lvl4pPr lvl="3"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4pPr>
            <a:lvl5pPr lvl="4"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5pPr>
            <a:lvl6pPr lvl="5"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6pPr>
            <a:lvl7pPr lvl="6"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7pPr>
            <a:lvl8pPr lvl="7"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8pPr>
            <a:lvl9pPr lvl="8"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9pPr>
          </a:lstStyle>
          <a:p/>
        </p:txBody>
      </p:sp>
      <p:sp>
        <p:nvSpPr>
          <p:cNvPr id="9" name="Google Shape;9;p2"/>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marR="0" rtl="0" algn="ctr">
              <a:spcBef>
                <a:spcPts val="0"/>
              </a:spcBef>
              <a:spcAft>
                <a:spcPts val="0"/>
              </a:spcAft>
              <a:buSzPts val="1400"/>
              <a:buNone/>
              <a:defRPr b="0" i="0" sz="57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2pPr>
            <a:lvl3pPr lvl="2"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3pPr>
            <a:lvl4pPr lvl="3"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4pPr>
            <a:lvl5pPr lvl="4"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5pPr>
            <a:lvl6pPr lvl="5"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6pPr>
            <a:lvl7pPr lvl="6"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7pPr>
            <a:lvl8pPr lvl="7"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8pPr>
            <a:lvl9pPr lvl="8"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9pPr>
          </a:lstStyle>
          <a:p/>
        </p:txBody>
      </p:sp>
      <p:sp>
        <p:nvSpPr>
          <p:cNvPr id="10" name="Google Shape;10;p2"/>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rtl="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2"/>
          <p:cNvPicPr preferRelativeResize="0"/>
          <p:nvPr/>
        </p:nvPicPr>
        <p:blipFill rotWithShape="1">
          <a:blip r:embed="rId1">
            <a:alphaModFix/>
          </a:blip>
          <a:srcRect b="0" l="0" r="0" t="0"/>
          <a:stretch/>
        </p:blipFill>
        <p:spPr>
          <a:xfrm rot="-5400000">
            <a:off x="-11506200" y="16459200"/>
            <a:ext cx="14274800" cy="4368800"/>
          </a:xfrm>
          <a:prstGeom prst="rect">
            <a:avLst/>
          </a:prstGeom>
          <a:noFill/>
          <a:ln>
            <a:noFill/>
          </a:ln>
        </p:spPr>
      </p:pic>
      <p:pic>
        <p:nvPicPr>
          <p:cNvPr id="12" name="Google Shape;12;p2"/>
          <p:cNvPicPr preferRelativeResize="0"/>
          <p:nvPr/>
        </p:nvPicPr>
        <p:blipFill rotWithShape="1">
          <a:blip r:embed="rId1">
            <a:alphaModFix/>
          </a:blip>
          <a:srcRect b="0" l="0" r="0" t="0"/>
          <a:stretch/>
        </p:blipFill>
        <p:spPr>
          <a:xfrm rot="5400000">
            <a:off x="41122600" y="16459200"/>
            <a:ext cx="14274800" cy="4368800"/>
          </a:xfrm>
          <a:prstGeom prst="rect">
            <a:avLst/>
          </a:prstGeom>
          <a:noFill/>
          <a:ln>
            <a:noFill/>
          </a:ln>
        </p:spPr>
      </p:pic>
      <p:pic>
        <p:nvPicPr>
          <p:cNvPr id="13" name="Google Shape;13;p2"/>
          <p:cNvPicPr preferRelativeResize="0"/>
          <p:nvPr/>
        </p:nvPicPr>
        <p:blipFill rotWithShape="1">
          <a:blip r:embed="rId2">
            <a:alphaModFix/>
          </a:blip>
          <a:srcRect b="0" l="0" r="0" t="0"/>
          <a:stretch/>
        </p:blipFill>
        <p:spPr>
          <a:xfrm>
            <a:off x="6959600" y="33426400"/>
            <a:ext cx="29972000" cy="1549400"/>
          </a:xfrm>
          <a:prstGeom prst="rect">
            <a:avLst/>
          </a:prstGeom>
          <a:noFill/>
          <a:ln>
            <a:noFill/>
          </a:ln>
        </p:spPr>
      </p:pic>
      <p:sp>
        <p:nvSpPr>
          <p:cNvPr id="14" name="Google Shape;14;p2"/>
          <p:cNvSpPr/>
          <p:nvPr/>
        </p:nvSpPr>
        <p:spPr>
          <a:xfrm>
            <a:off x="6959600" y="33997900"/>
            <a:ext cx="21945600" cy="127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880" u="none" cap="none" strike="noStrike">
                <a:solidFill>
                  <a:srgbClr val="808080"/>
                </a:solidFill>
                <a:latin typeface="Arial"/>
                <a:ea typeface="Arial"/>
                <a:cs typeface="Arial"/>
                <a:sym typeface="Arial"/>
              </a:rPr>
              <a:t>Template ID: perceptualpewter  Size: tri-fold</a:t>
            </a:r>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 name="Shape 96"/>
        <p:cNvGrpSpPr/>
        <p:nvPr/>
      </p:nvGrpSpPr>
      <p:grpSpPr>
        <a:xfrm>
          <a:off x="0" y="0"/>
          <a:ext cx="0" cy="0"/>
          <a:chOff x="0" y="0"/>
          <a:chExt cx="0" cy="0"/>
        </a:xfrm>
      </p:grpSpPr>
      <p:sp>
        <p:nvSpPr>
          <p:cNvPr id="97" name="Google Shape;97;p1"/>
          <p:cNvSpPr/>
          <p:nvPr/>
        </p:nvSpPr>
        <p:spPr>
          <a:xfrm>
            <a:off x="31496450" y="6305275"/>
            <a:ext cx="11047500" cy="13560000"/>
          </a:xfrm>
          <a:prstGeom prst="rect">
            <a:avLst/>
          </a:prstGeom>
          <a:noFill/>
          <a:ln cap="flat" cmpd="sng" w="114300">
            <a:solidFill>
              <a:srgbClr val="E64B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chemeClr val="dk1"/>
              </a:solidFill>
              <a:latin typeface="Times New Roman"/>
              <a:ea typeface="Times New Roman"/>
              <a:cs typeface="Times New Roman"/>
              <a:sym typeface="Times New Roman"/>
            </a:endParaRPr>
          </a:p>
        </p:txBody>
      </p:sp>
      <p:sp>
        <p:nvSpPr>
          <p:cNvPr id="98" name="Google Shape;98;p1"/>
          <p:cNvSpPr/>
          <p:nvPr/>
        </p:nvSpPr>
        <p:spPr>
          <a:xfrm>
            <a:off x="1409550" y="6305275"/>
            <a:ext cx="11047500" cy="5017800"/>
          </a:xfrm>
          <a:prstGeom prst="rect">
            <a:avLst/>
          </a:prstGeom>
          <a:noFill/>
          <a:ln cap="flat" cmpd="sng" w="114300">
            <a:solidFill>
              <a:srgbClr val="E64B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p:nvPr>
            <p:ph type="title"/>
          </p:nvPr>
        </p:nvSpPr>
        <p:spPr>
          <a:xfrm>
            <a:off x="1287975" y="364750"/>
            <a:ext cx="41441700" cy="5676000"/>
          </a:xfrm>
          <a:prstGeom prst="roundRect">
            <a:avLst>
              <a:gd fmla="val 6990" name="adj"/>
            </a:avLst>
          </a:prstGeom>
          <a:solidFill>
            <a:srgbClr val="2D3C50"/>
          </a:solidFill>
          <a:ln cap="flat" cmpd="sng" w="9525">
            <a:solidFill>
              <a:schemeClr val="dk1"/>
            </a:solidFill>
            <a:prstDash val="solid"/>
            <a:miter lim="800000"/>
            <a:headEnd len="sm" w="sm" type="none"/>
            <a:tailEnd len="sm" w="sm" type="none"/>
          </a:ln>
        </p:spPr>
        <p:txBody>
          <a:bodyPr anchorCtr="0" anchor="ctr" bIns="188100" lIns="376200" spcFirstLastPara="1" rIns="376200" wrap="square" tIns="188100">
            <a:noAutofit/>
          </a:bodyPr>
          <a:lstStyle/>
          <a:p>
            <a:pPr indent="0" lvl="0" marL="0" marR="0" rtl="0" algn="ctr">
              <a:spcBef>
                <a:spcPts val="0"/>
              </a:spcBef>
              <a:spcAft>
                <a:spcPts val="0"/>
              </a:spcAft>
              <a:buNone/>
            </a:pPr>
            <a:r>
              <a:t/>
            </a:r>
            <a:endParaRPr b="0" i="1" sz="4000" u="none" cap="none" strike="noStrike">
              <a:latin typeface="Arial"/>
              <a:ea typeface="Arial"/>
              <a:cs typeface="Arial"/>
              <a:sym typeface="Arial"/>
            </a:endParaRPr>
          </a:p>
        </p:txBody>
      </p:sp>
      <p:sp>
        <p:nvSpPr>
          <p:cNvPr id="100" name="Google Shape;100;p1"/>
          <p:cNvSpPr txBox="1"/>
          <p:nvPr/>
        </p:nvSpPr>
        <p:spPr>
          <a:xfrm>
            <a:off x="10421836" y="1828800"/>
            <a:ext cx="23047500" cy="18165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8000" u="none" cap="none" strike="noStrike">
                <a:solidFill>
                  <a:schemeClr val="lt1"/>
                </a:solidFill>
                <a:latin typeface="Nunito"/>
                <a:ea typeface="Nunito"/>
                <a:cs typeface="Nunito"/>
                <a:sym typeface="Nunito"/>
              </a:rPr>
              <a:t>Movie Recommendation System</a:t>
            </a:r>
            <a:endParaRPr/>
          </a:p>
          <a:p>
            <a:pPr indent="0" lvl="0" marL="0" marR="0" rtl="0" algn="ctr">
              <a:spcBef>
                <a:spcPts val="0"/>
              </a:spcBef>
              <a:spcAft>
                <a:spcPts val="0"/>
              </a:spcAft>
              <a:buNone/>
            </a:pPr>
            <a:r>
              <a:rPr b="1" lang="en-US" sz="8000">
                <a:solidFill>
                  <a:schemeClr val="lt1"/>
                </a:solidFill>
                <a:latin typeface="Nunito"/>
                <a:ea typeface="Nunito"/>
                <a:cs typeface="Nunito"/>
                <a:sym typeface="Nunito"/>
              </a:rPr>
              <a:t>w</a:t>
            </a:r>
            <a:r>
              <a:rPr b="1" i="0" lang="en-US" sz="8000" u="none" cap="none" strike="noStrike">
                <a:solidFill>
                  <a:schemeClr val="lt1"/>
                </a:solidFill>
                <a:latin typeface="Nunito"/>
                <a:ea typeface="Nunito"/>
                <a:cs typeface="Nunito"/>
                <a:sym typeface="Nunito"/>
              </a:rPr>
              <a:t>ith Cosine Similarity </a:t>
            </a:r>
            <a:r>
              <a:rPr b="1" lang="en-US" sz="8000">
                <a:solidFill>
                  <a:schemeClr val="lt1"/>
                </a:solidFill>
                <a:latin typeface="Nunito"/>
                <a:ea typeface="Nunito"/>
                <a:cs typeface="Nunito"/>
                <a:sym typeface="Nunito"/>
              </a:rPr>
              <a:t>a</a:t>
            </a:r>
            <a:r>
              <a:rPr b="1" i="0" lang="en-US" sz="8000" u="none" cap="none" strike="noStrike">
                <a:solidFill>
                  <a:schemeClr val="lt1"/>
                </a:solidFill>
                <a:latin typeface="Nunito"/>
                <a:ea typeface="Nunito"/>
                <a:cs typeface="Nunito"/>
                <a:sym typeface="Nunito"/>
              </a:rPr>
              <a:t>nd Topic Modeling </a:t>
            </a:r>
            <a:endParaRPr b="1" i="0" sz="8000" u="none" cap="none" strike="noStrike">
              <a:solidFill>
                <a:schemeClr val="lt1"/>
              </a:solidFill>
              <a:latin typeface="Nunito"/>
              <a:ea typeface="Nunito"/>
              <a:cs typeface="Nunito"/>
              <a:sym typeface="Nunito"/>
            </a:endParaRPr>
          </a:p>
        </p:txBody>
      </p:sp>
      <p:sp>
        <p:nvSpPr>
          <p:cNvPr id="101" name="Google Shape;101;p1"/>
          <p:cNvSpPr txBox="1"/>
          <p:nvPr/>
        </p:nvSpPr>
        <p:spPr>
          <a:xfrm>
            <a:off x="10964017" y="4686572"/>
            <a:ext cx="21963300" cy="13542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4400" u="none" cap="none" strike="noStrike">
                <a:solidFill>
                  <a:schemeClr val="lt1"/>
                </a:solidFill>
                <a:latin typeface="Open Sans"/>
                <a:ea typeface="Open Sans"/>
                <a:cs typeface="Open Sans"/>
                <a:sym typeface="Open Sans"/>
              </a:rPr>
              <a:t>Dongru Jia, Jianhao Ji, Miao Wang, Yuxuan Yao</a:t>
            </a:r>
            <a:endParaRPr/>
          </a:p>
        </p:txBody>
      </p:sp>
      <p:sp>
        <p:nvSpPr>
          <p:cNvPr id="102" name="Google Shape;102;p1"/>
          <p:cNvSpPr/>
          <p:nvPr/>
        </p:nvSpPr>
        <p:spPr>
          <a:xfrm>
            <a:off x="13307349" y="6305275"/>
            <a:ext cx="17270100" cy="914400"/>
          </a:xfrm>
          <a:prstGeom prst="roundRect">
            <a:avLst>
              <a:gd fmla="val 16667" name="adj"/>
            </a:avLst>
          </a:prstGeom>
          <a:solidFill>
            <a:srgbClr val="E64B3C"/>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4200" u="none" cap="none" strike="noStrike">
                <a:solidFill>
                  <a:schemeClr val="lt1"/>
                </a:solidFill>
                <a:latin typeface="Nunito"/>
                <a:ea typeface="Nunito"/>
                <a:cs typeface="Nunito"/>
                <a:sym typeface="Nunito"/>
              </a:rPr>
              <a:t>Methodology</a:t>
            </a:r>
            <a:endParaRPr b="1" i="0" sz="4200" u="none" cap="none" strike="noStrike">
              <a:solidFill>
                <a:schemeClr val="lt1"/>
              </a:solidFill>
              <a:latin typeface="Nunito"/>
              <a:ea typeface="Nunito"/>
              <a:cs typeface="Nunito"/>
              <a:sym typeface="Nunito"/>
            </a:endParaRPr>
          </a:p>
        </p:txBody>
      </p:sp>
      <p:sp>
        <p:nvSpPr>
          <p:cNvPr id="103" name="Google Shape;103;p1"/>
          <p:cNvSpPr/>
          <p:nvPr/>
        </p:nvSpPr>
        <p:spPr>
          <a:xfrm>
            <a:off x="31533600" y="20163463"/>
            <a:ext cx="11047500" cy="914400"/>
          </a:xfrm>
          <a:prstGeom prst="roundRect">
            <a:avLst>
              <a:gd fmla="val 16667" name="adj"/>
            </a:avLst>
          </a:prstGeom>
          <a:solidFill>
            <a:srgbClr val="E64B3C"/>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4200" u="none" cap="none" strike="noStrike">
                <a:solidFill>
                  <a:schemeClr val="lt1"/>
                </a:solidFill>
                <a:latin typeface="Nunito"/>
                <a:ea typeface="Nunito"/>
                <a:cs typeface="Nunito"/>
                <a:sym typeface="Nunito"/>
              </a:rPr>
              <a:t>Future work</a:t>
            </a:r>
            <a:endParaRPr b="1" i="0" sz="4200" u="none" cap="none" strike="noStrike">
              <a:solidFill>
                <a:schemeClr val="lt1"/>
              </a:solidFill>
              <a:latin typeface="Nunito"/>
              <a:ea typeface="Nunito"/>
              <a:cs typeface="Nunito"/>
              <a:sym typeface="Nunito"/>
            </a:endParaRPr>
          </a:p>
        </p:txBody>
      </p:sp>
      <p:sp>
        <p:nvSpPr>
          <p:cNvPr id="104" name="Google Shape;104;p1"/>
          <p:cNvSpPr/>
          <p:nvPr/>
        </p:nvSpPr>
        <p:spPr>
          <a:xfrm>
            <a:off x="1334700" y="19865238"/>
            <a:ext cx="11197200" cy="816000"/>
          </a:xfrm>
          <a:prstGeom prst="roundRect">
            <a:avLst>
              <a:gd fmla="val 16667" name="adj"/>
            </a:avLst>
          </a:prstGeom>
          <a:solidFill>
            <a:srgbClr val="E64B3C"/>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4200" u="none" cap="none" strike="noStrike">
                <a:solidFill>
                  <a:schemeClr val="lt1"/>
                </a:solidFill>
                <a:latin typeface="Nunito"/>
                <a:ea typeface="Nunito"/>
                <a:cs typeface="Nunito"/>
                <a:sym typeface="Nunito"/>
              </a:rPr>
              <a:t>Data Description</a:t>
            </a:r>
            <a:endParaRPr b="1" i="0" sz="4200" u="none" cap="none" strike="noStrike">
              <a:solidFill>
                <a:schemeClr val="lt1"/>
              </a:solidFill>
              <a:latin typeface="Nunito"/>
              <a:ea typeface="Nunito"/>
              <a:cs typeface="Nunito"/>
              <a:sym typeface="Nunito"/>
            </a:endParaRPr>
          </a:p>
        </p:txBody>
      </p:sp>
      <p:sp>
        <p:nvSpPr>
          <p:cNvPr id="105" name="Google Shape;105;p1"/>
          <p:cNvSpPr/>
          <p:nvPr/>
        </p:nvSpPr>
        <p:spPr>
          <a:xfrm>
            <a:off x="1392150" y="11561950"/>
            <a:ext cx="11097600" cy="914400"/>
          </a:xfrm>
          <a:prstGeom prst="roundRect">
            <a:avLst>
              <a:gd fmla="val 16667" name="adj"/>
            </a:avLst>
          </a:prstGeom>
          <a:solidFill>
            <a:srgbClr val="E64B3C"/>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lang="en-US" sz="4200">
                <a:solidFill>
                  <a:schemeClr val="lt1"/>
                </a:solidFill>
                <a:latin typeface="Nunito"/>
                <a:ea typeface="Nunito"/>
                <a:cs typeface="Nunito"/>
                <a:sym typeface="Nunito"/>
              </a:rPr>
              <a:t>Introduction</a:t>
            </a:r>
            <a:endParaRPr b="1" sz="4200">
              <a:solidFill>
                <a:schemeClr val="lt1"/>
              </a:solidFill>
              <a:latin typeface="Nunito"/>
              <a:ea typeface="Nunito"/>
              <a:cs typeface="Nunito"/>
              <a:sym typeface="Nunito"/>
            </a:endParaRPr>
          </a:p>
        </p:txBody>
      </p:sp>
      <p:sp>
        <p:nvSpPr>
          <p:cNvPr id="106" name="Google Shape;106;p1"/>
          <p:cNvSpPr/>
          <p:nvPr/>
        </p:nvSpPr>
        <p:spPr>
          <a:xfrm>
            <a:off x="31569299" y="27379513"/>
            <a:ext cx="10976100" cy="914400"/>
          </a:xfrm>
          <a:prstGeom prst="roundRect">
            <a:avLst>
              <a:gd fmla="val 16667" name="adj"/>
            </a:avLst>
          </a:prstGeom>
          <a:solidFill>
            <a:srgbClr val="E64B3C"/>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4200" u="none" cap="none" strike="noStrike">
                <a:solidFill>
                  <a:schemeClr val="lt1"/>
                </a:solidFill>
                <a:latin typeface="Nunito"/>
                <a:ea typeface="Nunito"/>
                <a:cs typeface="Nunito"/>
                <a:sym typeface="Nunito"/>
              </a:rPr>
              <a:t>Reference</a:t>
            </a:r>
            <a:endParaRPr b="1" i="0" sz="4200" u="none" cap="none" strike="noStrike">
              <a:solidFill>
                <a:schemeClr val="lt1"/>
              </a:solidFill>
              <a:latin typeface="Nunito"/>
              <a:ea typeface="Nunito"/>
              <a:cs typeface="Nunito"/>
              <a:sym typeface="Nunito"/>
            </a:endParaRPr>
          </a:p>
        </p:txBody>
      </p:sp>
      <p:sp>
        <p:nvSpPr>
          <p:cNvPr id="107" name="Google Shape;107;p1"/>
          <p:cNvSpPr txBox="1"/>
          <p:nvPr/>
        </p:nvSpPr>
        <p:spPr>
          <a:xfrm>
            <a:off x="1392150" y="12693225"/>
            <a:ext cx="11097600" cy="69378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rPr>
              <a:t>Our project is designed to solve a familiar dilemma. Consider the following situation. During a regular date night, both you and your partner have favorite movies to watch in mind. However, it is hard to come to a perfect solution. It is either someone is sorry or annoyed, or both. Hence, to prevent such a situation, and let everyone enjoy a date night, our group is motivated to come up with an optimized solution, a movie recommendation application </a:t>
            </a:r>
            <a:r>
              <a:rPr lang="en-US" sz="3600">
                <a:solidFill>
                  <a:schemeClr val="dk1"/>
                </a:solidFill>
                <a:latin typeface="Times New Roman"/>
                <a:ea typeface="Times New Roman"/>
                <a:cs typeface="Times New Roman"/>
                <a:sym typeface="Times New Roman"/>
              </a:rPr>
              <a:t>gives movie suggestions that could accommodate both parties,</a:t>
            </a:r>
            <a:r>
              <a:rPr lang="en-US" sz="3600">
                <a:solidFill>
                  <a:schemeClr val="dk1"/>
                </a:solidFill>
                <a:latin typeface="Times New Roman"/>
                <a:ea typeface="Times New Roman"/>
                <a:cs typeface="Times New Roman"/>
                <a:sym typeface="Times New Roman"/>
              </a:rPr>
              <a:t> based on two input movies or a short overview of the story both you and your partner would love to watch. </a:t>
            </a:r>
            <a:endParaRPr sz="3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3600">
              <a:solidFill>
                <a:schemeClr val="dk1"/>
              </a:solidFill>
              <a:latin typeface="Times New Roman"/>
              <a:ea typeface="Times New Roman"/>
              <a:cs typeface="Times New Roman"/>
              <a:sym typeface="Times New Roman"/>
            </a:endParaRPr>
          </a:p>
        </p:txBody>
      </p:sp>
      <p:sp>
        <p:nvSpPr>
          <p:cNvPr id="108" name="Google Shape;108;p1"/>
          <p:cNvSpPr txBox="1"/>
          <p:nvPr/>
        </p:nvSpPr>
        <p:spPr>
          <a:xfrm>
            <a:off x="31496446" y="28641009"/>
            <a:ext cx="11047500" cy="2308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000" u="none" cap="none" strike="noStrike">
                <a:solidFill>
                  <a:schemeClr val="dk1"/>
                </a:solidFill>
                <a:latin typeface="Open Sans"/>
                <a:ea typeface="Open Sans"/>
                <a:cs typeface="Open Sans"/>
                <a:sym typeface="Open Sans"/>
              </a:rPr>
              <a:t>1</a:t>
            </a:r>
            <a:r>
              <a:rPr b="0" i="1" lang="en-US" sz="3000" u="none" cap="none" strike="noStrike">
                <a:solidFill>
                  <a:schemeClr val="dk1"/>
                </a:solidFill>
                <a:latin typeface="Open Sans"/>
                <a:ea typeface="Open Sans"/>
                <a:cs typeface="Open Sans"/>
                <a:sym typeface="Open Sans"/>
              </a:rPr>
              <a:t>. Yang, C. et al. “A Hybrid Movie Recommendation Method Based on Social Similarity and Item</a:t>
            </a:r>
            <a:endParaRPr sz="3000"/>
          </a:p>
          <a:p>
            <a:pPr indent="0" lvl="0" marL="0" marR="0" rtl="0" algn="just">
              <a:spcBef>
                <a:spcPts val="0"/>
              </a:spcBef>
              <a:spcAft>
                <a:spcPts val="0"/>
              </a:spcAft>
              <a:buNone/>
            </a:pPr>
            <a:r>
              <a:rPr b="0" i="0" lang="en-US" sz="3000" u="none" cap="none" strike="noStrike">
                <a:solidFill>
                  <a:schemeClr val="dk1"/>
                </a:solidFill>
                <a:latin typeface="Open Sans"/>
                <a:ea typeface="Open Sans"/>
                <a:cs typeface="Open Sans"/>
                <a:sym typeface="Open Sans"/>
              </a:rPr>
              <a:t>2</a:t>
            </a:r>
            <a:r>
              <a:rPr b="0" i="1" lang="en-US" sz="3000" u="none" cap="none" strike="noStrike">
                <a:solidFill>
                  <a:schemeClr val="dk1"/>
                </a:solidFill>
                <a:latin typeface="Open Sans"/>
                <a:ea typeface="Open Sans"/>
                <a:cs typeface="Open Sans"/>
                <a:sym typeface="Open Sans"/>
              </a:rPr>
              <a:t>. Colucci, L., et al. Evaluating Item-Item Similarity Algorithms for Movies. in Proceedings of the 2016 </a:t>
            </a:r>
            <a:endParaRPr b="0" i="1" sz="3000" u="none" cap="none" strike="noStrike">
              <a:solidFill>
                <a:schemeClr val="dk1"/>
              </a:solidFill>
              <a:latin typeface="Open Sans"/>
              <a:ea typeface="Open Sans"/>
              <a:cs typeface="Open Sans"/>
              <a:sym typeface="Open Sans"/>
            </a:endParaRPr>
          </a:p>
          <a:p>
            <a:pPr indent="0" lvl="0" marL="0" marR="0" rtl="0" algn="just">
              <a:spcBef>
                <a:spcPts val="0"/>
              </a:spcBef>
              <a:spcAft>
                <a:spcPts val="0"/>
              </a:spcAft>
              <a:buNone/>
            </a:pPr>
            <a:r>
              <a:rPr b="0" i="0" lang="en-US" sz="3000" u="none" cap="none" strike="noStrike">
                <a:solidFill>
                  <a:schemeClr val="dk1"/>
                </a:solidFill>
                <a:latin typeface="Open Sans"/>
                <a:ea typeface="Open Sans"/>
                <a:cs typeface="Open Sans"/>
                <a:sym typeface="Open Sans"/>
              </a:rPr>
              <a:t>3. </a:t>
            </a:r>
            <a:r>
              <a:rPr b="0" i="1" lang="en-US" sz="3000" u="none" cap="none" strike="noStrike">
                <a:solidFill>
                  <a:schemeClr val="dk1"/>
                </a:solidFill>
                <a:latin typeface="Open Sans"/>
                <a:ea typeface="Open Sans"/>
                <a:cs typeface="Open Sans"/>
                <a:sym typeface="Open Sans"/>
              </a:rPr>
              <a:t>Choi, Sang-Min, Sang-Ki Ko, and Yo-Sub Han. "A movie recommendation algorithm based on genre</a:t>
            </a:r>
            <a:endParaRPr b="0" i="1" sz="3000" u="none" cap="none" strike="noStrike">
              <a:solidFill>
                <a:schemeClr val="dk1"/>
              </a:solidFill>
              <a:latin typeface="Open Sans"/>
              <a:ea typeface="Open Sans"/>
              <a:cs typeface="Open Sans"/>
              <a:sym typeface="Open Sans"/>
            </a:endParaRPr>
          </a:p>
        </p:txBody>
      </p:sp>
      <p:sp>
        <p:nvSpPr>
          <p:cNvPr id="109" name="Google Shape;109;p1"/>
          <p:cNvSpPr txBox="1"/>
          <p:nvPr/>
        </p:nvSpPr>
        <p:spPr>
          <a:xfrm>
            <a:off x="13265300" y="7470063"/>
            <a:ext cx="17270100" cy="1263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600">
                <a:solidFill>
                  <a:schemeClr val="dk1"/>
                </a:solidFill>
                <a:latin typeface="Times New Roman"/>
                <a:ea typeface="Times New Roman"/>
                <a:cs typeface="Times New Roman"/>
                <a:sym typeface="Times New Roman"/>
              </a:rPr>
              <a:t>The methodology we used in this project consist of two methods; one by applying Cosine Similarity, the other by applying Doc2Vec.</a:t>
            </a:r>
            <a:endParaRPr sz="30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0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6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rPr lang="en-US" sz="3600">
                <a:solidFill>
                  <a:schemeClr val="dk1"/>
                </a:solidFill>
                <a:latin typeface="Times New Roman"/>
                <a:ea typeface="Times New Roman"/>
                <a:cs typeface="Times New Roman"/>
                <a:sym typeface="Times New Roman"/>
              </a:rPr>
              <a:t> </a:t>
            </a:r>
            <a:endParaRPr sz="36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3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3600">
              <a:solidFill>
                <a:schemeClr val="dk1"/>
              </a:solidFill>
              <a:latin typeface="Times New Roman"/>
              <a:ea typeface="Times New Roman"/>
              <a:cs typeface="Times New Roman"/>
              <a:sym typeface="Times New Roman"/>
            </a:endParaRPr>
          </a:p>
        </p:txBody>
      </p:sp>
      <p:sp>
        <p:nvSpPr>
          <p:cNvPr id="110" name="Google Shape;110;p1"/>
          <p:cNvSpPr txBox="1"/>
          <p:nvPr/>
        </p:nvSpPr>
        <p:spPr>
          <a:xfrm>
            <a:off x="13287238" y="16161600"/>
            <a:ext cx="17101500" cy="4349100"/>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15000"/>
              </a:lnSpc>
              <a:spcBef>
                <a:spcPts val="0"/>
              </a:spcBef>
              <a:spcAft>
                <a:spcPts val="0"/>
              </a:spcAft>
              <a:buClr>
                <a:schemeClr val="dk1"/>
              </a:buClr>
              <a:buSzPts val="3600"/>
              <a:buFont typeface="Times New Roman"/>
              <a:buChar char="●"/>
            </a:pPr>
            <a:r>
              <a:rPr lang="en-US" sz="3600">
                <a:solidFill>
                  <a:schemeClr val="dk1"/>
                </a:solidFill>
                <a:latin typeface="Times New Roman"/>
                <a:ea typeface="Times New Roman"/>
                <a:cs typeface="Times New Roman"/>
                <a:sym typeface="Times New Roman"/>
              </a:rPr>
              <a:t>The second method we take is first to apply the Doc2Vec model from Gensim and then feed the output (genres) to Cosine Similarity model. From here, the program will generate movies with similar genres tags. To train Doc2Vec model, we used “overview” column as training feature  and “genres” as labels or document tags. To find model that performs the best, we trained three models with different parameters, such as learning rate, vector size, max iteration, etc. And, to evaluate this method, we examined the interpretability of results.</a:t>
            </a:r>
            <a:endParaRPr i="0" sz="3000" u="none" cap="none" strike="noStrike">
              <a:solidFill>
                <a:schemeClr val="dk1"/>
              </a:solidFill>
              <a:latin typeface="Times New Roman"/>
              <a:ea typeface="Times New Roman"/>
              <a:cs typeface="Times New Roman"/>
              <a:sym typeface="Times New Roman"/>
            </a:endParaRPr>
          </a:p>
        </p:txBody>
      </p:sp>
      <p:sp>
        <p:nvSpPr>
          <p:cNvPr id="111" name="Google Shape;111;p1"/>
          <p:cNvSpPr/>
          <p:nvPr/>
        </p:nvSpPr>
        <p:spPr>
          <a:xfrm>
            <a:off x="31496449" y="6305263"/>
            <a:ext cx="11047500" cy="914400"/>
          </a:xfrm>
          <a:prstGeom prst="roundRect">
            <a:avLst>
              <a:gd fmla="val 16667" name="adj"/>
            </a:avLst>
          </a:prstGeom>
          <a:solidFill>
            <a:srgbClr val="E64B3C"/>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4200" u="none" cap="none" strike="noStrike">
                <a:solidFill>
                  <a:schemeClr val="lt1"/>
                </a:solidFill>
                <a:latin typeface="Nunito"/>
                <a:ea typeface="Nunito"/>
                <a:cs typeface="Nunito"/>
                <a:sym typeface="Nunito"/>
              </a:rPr>
              <a:t>Conclusion</a:t>
            </a:r>
            <a:endParaRPr sz="4200"/>
          </a:p>
        </p:txBody>
      </p:sp>
      <p:sp>
        <p:nvSpPr>
          <p:cNvPr id="112" name="Google Shape;112;p1"/>
          <p:cNvSpPr/>
          <p:nvPr/>
        </p:nvSpPr>
        <p:spPr>
          <a:xfrm>
            <a:off x="42693397" y="34287588"/>
            <a:ext cx="9735900" cy="914400"/>
          </a:xfrm>
          <a:prstGeom prst="roundRect">
            <a:avLst>
              <a:gd fmla="val 16667" name="adj"/>
            </a:avLst>
          </a:prstGeom>
          <a:solidFill>
            <a:srgbClr val="E64B3C"/>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4200" u="none" cap="none" strike="noStrike">
                <a:solidFill>
                  <a:schemeClr val="lt1"/>
                </a:solidFill>
                <a:latin typeface="Nunito"/>
                <a:ea typeface="Nunito"/>
                <a:cs typeface="Nunito"/>
                <a:sym typeface="Nunito"/>
              </a:rPr>
              <a:t>Acknowledgements</a:t>
            </a:r>
            <a:endParaRPr sz="4200"/>
          </a:p>
        </p:txBody>
      </p:sp>
      <p:sp>
        <p:nvSpPr>
          <p:cNvPr id="113" name="Google Shape;113;p1"/>
          <p:cNvSpPr txBox="1"/>
          <p:nvPr/>
        </p:nvSpPr>
        <p:spPr>
          <a:xfrm>
            <a:off x="42633709" y="36244531"/>
            <a:ext cx="9735900" cy="831000"/>
          </a:xfrm>
          <a:prstGeom prst="rect">
            <a:avLst/>
          </a:prstGeom>
          <a:noFill/>
          <a:ln>
            <a:noFill/>
          </a:ln>
        </p:spPr>
        <p:txBody>
          <a:bodyPr anchorCtr="0" anchor="t" bIns="45700" lIns="91400" spcFirstLastPara="1" rIns="91400"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Open Sans"/>
                <a:ea typeface="Open Sans"/>
                <a:cs typeface="Open Sans"/>
                <a:sym typeface="Open Sans"/>
              </a:rPr>
              <a:t>This project was supported by Prof.Lisa Harper. We thank them for providing insight and expertise that greatly assisted the project.</a:t>
            </a:r>
            <a:endParaRPr/>
          </a:p>
        </p:txBody>
      </p:sp>
      <p:sp>
        <p:nvSpPr>
          <p:cNvPr id="114" name="Google Shape;114;p1"/>
          <p:cNvSpPr txBox="1"/>
          <p:nvPr/>
        </p:nvSpPr>
        <p:spPr>
          <a:xfrm>
            <a:off x="31680150" y="7394075"/>
            <a:ext cx="10754400" cy="121608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SzPts val="1100"/>
              <a:buNone/>
            </a:pPr>
            <a:r>
              <a:rPr lang="en-US" sz="3600">
                <a:solidFill>
                  <a:schemeClr val="dk1"/>
                </a:solidFill>
                <a:latin typeface="Times New Roman"/>
                <a:ea typeface="Times New Roman"/>
                <a:cs typeface="Times New Roman"/>
                <a:sym typeface="Times New Roman"/>
              </a:rPr>
              <a:t>As expected, both methods can generate reasonably similar movies. Cosine Similarity based model performs really well when two input movies are close in terms of cosine or similar. For example, when they are all about superheros. However, when two input movies are very different from each other, the performance  of finding similar movies to both inputs dropped, and that why we took another path to return similar movies to each inputs. For the second method which applies Doc2Vec, it sometimes can provide surprisingly precise result, but the performance is not consistent. For example, when “alien” is in the input overview, the program will consider it as genres of “fiction”, “science”, and “thriller” and return movies like “Independence day” and “Star Trek”. Given “alien” is not a tagged genres, the result is surprising. </a:t>
            </a:r>
            <a:endParaRPr sz="36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sz="3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rPr>
              <a:t>But of course, there is weakness in our model. For example, since the keywords, the most important feature, is concluded by viewers without a standard, some similar movies might have very different keywords due to the different focus by viewers. As a result, the similarity score between some similar movies could be very low. </a:t>
            </a:r>
            <a:endParaRPr sz="36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sz="3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3600">
              <a:solidFill>
                <a:schemeClr val="dk1"/>
              </a:solidFill>
              <a:latin typeface="Times New Roman"/>
              <a:ea typeface="Times New Roman"/>
              <a:cs typeface="Times New Roman"/>
              <a:sym typeface="Times New Roman"/>
            </a:endParaRPr>
          </a:p>
        </p:txBody>
      </p:sp>
      <p:sp>
        <p:nvSpPr>
          <p:cNvPr id="115" name="Google Shape;115;p1"/>
          <p:cNvSpPr txBox="1"/>
          <p:nvPr/>
        </p:nvSpPr>
        <p:spPr>
          <a:xfrm>
            <a:off x="1361700" y="20839250"/>
            <a:ext cx="11097600" cy="11811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600">
                <a:solidFill>
                  <a:schemeClr val="dk1"/>
                </a:solidFill>
                <a:latin typeface="Times New Roman"/>
                <a:ea typeface="Times New Roman"/>
                <a:cs typeface="Times New Roman"/>
                <a:sym typeface="Times New Roman"/>
              </a:rPr>
              <a:t>Our dataset are from Kaggle.com, which includes more than 4800 movies from The Movie Database (TMDB). Features  include movie title, tagline, genres, overview, keywords, cast,  audience ratings, popularity, vote count and etc. Among them, several important variables are listed as below:</a:t>
            </a:r>
            <a:endParaRPr sz="3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3600">
              <a:solidFill>
                <a:schemeClr val="dk1"/>
              </a:solidFill>
              <a:latin typeface="Times New Roman"/>
              <a:ea typeface="Times New Roman"/>
              <a:cs typeface="Times New Roman"/>
              <a:sym typeface="Times New Roman"/>
            </a:endParaRPr>
          </a:p>
          <a:p>
            <a:pPr indent="-381000" lvl="0" marL="800100" marR="0" rtl="0" algn="just">
              <a:spcBef>
                <a:spcPts val="0"/>
              </a:spcBef>
              <a:spcAft>
                <a:spcPts val="0"/>
              </a:spcAft>
              <a:buClr>
                <a:schemeClr val="dk1"/>
              </a:buClr>
              <a:buSzPts val="3000"/>
              <a:buFont typeface="Noto Sans Symbols"/>
              <a:buChar char="●"/>
            </a:pPr>
            <a:r>
              <a:rPr lang="en-US" sz="3600">
                <a:solidFill>
                  <a:schemeClr val="dk1"/>
                </a:solidFill>
                <a:latin typeface="Times New Roman"/>
                <a:ea typeface="Times New Roman"/>
                <a:cs typeface="Times New Roman"/>
                <a:sym typeface="Times New Roman"/>
              </a:rPr>
              <a:t>Genres: Each movie is </a:t>
            </a:r>
            <a:r>
              <a:rPr lang="en-US" sz="3600">
                <a:solidFill>
                  <a:schemeClr val="dk1"/>
                </a:solidFill>
                <a:latin typeface="Times New Roman"/>
                <a:ea typeface="Times New Roman"/>
                <a:cs typeface="Times New Roman"/>
                <a:sym typeface="Times New Roman"/>
              </a:rPr>
              <a:t>labeled as</a:t>
            </a:r>
            <a:r>
              <a:rPr lang="en-US" sz="3600">
                <a:solidFill>
                  <a:schemeClr val="dk1"/>
                </a:solidFill>
                <a:latin typeface="Times New Roman"/>
                <a:ea typeface="Times New Roman"/>
                <a:cs typeface="Times New Roman"/>
                <a:sym typeface="Times New Roman"/>
              </a:rPr>
              <a:t> one or a few genres, based on the story.</a:t>
            </a:r>
            <a:endParaRPr sz="3600">
              <a:solidFill>
                <a:schemeClr val="dk1"/>
              </a:solidFill>
              <a:latin typeface="Times New Roman"/>
              <a:ea typeface="Times New Roman"/>
              <a:cs typeface="Times New Roman"/>
              <a:sym typeface="Times New Roman"/>
            </a:endParaRPr>
          </a:p>
          <a:p>
            <a:pPr indent="-381000" lvl="0" marL="800100" marR="0" rtl="0" algn="just">
              <a:spcBef>
                <a:spcPts val="0"/>
              </a:spcBef>
              <a:spcAft>
                <a:spcPts val="0"/>
              </a:spcAft>
              <a:buClr>
                <a:schemeClr val="dk1"/>
              </a:buClr>
              <a:buSzPts val="3000"/>
              <a:buFont typeface="Noto Sans Symbols"/>
              <a:buChar char="●"/>
            </a:pPr>
            <a:r>
              <a:rPr lang="en-US" sz="3600">
                <a:solidFill>
                  <a:schemeClr val="dk1"/>
                </a:solidFill>
                <a:latin typeface="Times New Roman"/>
                <a:ea typeface="Times New Roman"/>
                <a:cs typeface="Times New Roman"/>
                <a:sym typeface="Times New Roman"/>
              </a:rPr>
              <a:t>Keyword: Keywords are the key elements of the story, for example, superhero, marvel, DC, etc.</a:t>
            </a:r>
            <a:endParaRPr sz="3600">
              <a:solidFill>
                <a:schemeClr val="dk1"/>
              </a:solidFill>
              <a:latin typeface="Times New Roman"/>
              <a:ea typeface="Times New Roman"/>
              <a:cs typeface="Times New Roman"/>
              <a:sym typeface="Times New Roman"/>
            </a:endParaRPr>
          </a:p>
          <a:p>
            <a:pPr indent="-381000" lvl="0" marL="800100" marR="0" rtl="0" algn="just">
              <a:spcBef>
                <a:spcPts val="0"/>
              </a:spcBef>
              <a:spcAft>
                <a:spcPts val="0"/>
              </a:spcAft>
              <a:buClr>
                <a:schemeClr val="dk1"/>
              </a:buClr>
              <a:buSzPts val="3000"/>
              <a:buFont typeface="Noto Sans Symbols"/>
              <a:buChar char="●"/>
            </a:pPr>
            <a:r>
              <a:rPr lang="en-US" sz="3600">
                <a:solidFill>
                  <a:schemeClr val="dk1"/>
                </a:solidFill>
                <a:latin typeface="Times New Roman"/>
                <a:ea typeface="Times New Roman"/>
                <a:cs typeface="Times New Roman"/>
                <a:sym typeface="Times New Roman"/>
              </a:rPr>
              <a:t>Overview: It is 1-5 line brief summary of the story.</a:t>
            </a:r>
            <a:endParaRPr sz="3600">
              <a:solidFill>
                <a:schemeClr val="dk1"/>
              </a:solidFill>
              <a:latin typeface="Times New Roman"/>
              <a:ea typeface="Times New Roman"/>
              <a:cs typeface="Times New Roman"/>
              <a:sym typeface="Times New Roman"/>
            </a:endParaRPr>
          </a:p>
          <a:p>
            <a:pPr indent="-381000" lvl="0" marL="800100" marR="0" rtl="0" algn="just">
              <a:spcBef>
                <a:spcPts val="0"/>
              </a:spcBef>
              <a:spcAft>
                <a:spcPts val="0"/>
              </a:spcAft>
              <a:buClr>
                <a:schemeClr val="dk1"/>
              </a:buClr>
              <a:buSzPts val="3000"/>
              <a:buFont typeface="Noto Sans Symbols"/>
              <a:buChar char="●"/>
            </a:pPr>
            <a:r>
              <a:rPr lang="en-US" sz="3600">
                <a:solidFill>
                  <a:schemeClr val="dk1"/>
                </a:solidFill>
                <a:latin typeface="Times New Roman"/>
                <a:ea typeface="Times New Roman"/>
                <a:cs typeface="Times New Roman"/>
                <a:sym typeface="Times New Roman"/>
              </a:rPr>
              <a:t>Production company: Movie’s  production company</a:t>
            </a:r>
            <a:endParaRPr sz="3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3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3600">
                <a:solidFill>
                  <a:schemeClr val="dk1"/>
                </a:solidFill>
                <a:latin typeface="Times New Roman"/>
                <a:ea typeface="Times New Roman"/>
                <a:cs typeface="Times New Roman"/>
                <a:sym typeface="Times New Roman"/>
              </a:rPr>
              <a:t>To prepare our data for analysis, we combine the columns of keywords, genres, production company and title, and generated as a new </a:t>
            </a:r>
            <a:r>
              <a:rPr lang="en-US" sz="3600">
                <a:solidFill>
                  <a:schemeClr val="dk1"/>
                </a:solidFill>
                <a:latin typeface="Times New Roman"/>
                <a:ea typeface="Times New Roman"/>
                <a:cs typeface="Times New Roman"/>
                <a:sym typeface="Times New Roman"/>
              </a:rPr>
              <a:t>comprehensive</a:t>
            </a:r>
            <a:r>
              <a:rPr lang="en-US" sz="3600">
                <a:solidFill>
                  <a:schemeClr val="dk1"/>
                </a:solidFill>
                <a:latin typeface="Times New Roman"/>
                <a:ea typeface="Times New Roman"/>
                <a:cs typeface="Times New Roman"/>
                <a:sym typeface="Times New Roman"/>
              </a:rPr>
              <a:t> feature for method one. For method two, we simply used overview as training feature and genres  as labels or </a:t>
            </a:r>
            <a:r>
              <a:rPr lang="en-US" sz="3600">
                <a:solidFill>
                  <a:schemeClr val="dk1"/>
                </a:solidFill>
                <a:latin typeface="Times New Roman"/>
                <a:ea typeface="Times New Roman"/>
                <a:cs typeface="Times New Roman"/>
                <a:sym typeface="Times New Roman"/>
              </a:rPr>
              <a:t>document</a:t>
            </a:r>
            <a:r>
              <a:rPr lang="en-US" sz="3600">
                <a:solidFill>
                  <a:schemeClr val="dk1"/>
                </a:solidFill>
                <a:latin typeface="Times New Roman"/>
                <a:ea typeface="Times New Roman"/>
                <a:cs typeface="Times New Roman"/>
                <a:sym typeface="Times New Roman"/>
              </a:rPr>
              <a:t> tags.</a:t>
            </a:r>
            <a:endParaRPr sz="3600">
              <a:solidFill>
                <a:schemeClr val="dk1"/>
              </a:solidFill>
              <a:latin typeface="Times New Roman"/>
              <a:ea typeface="Times New Roman"/>
              <a:cs typeface="Times New Roman"/>
              <a:sym typeface="Times New Roman"/>
            </a:endParaRPr>
          </a:p>
        </p:txBody>
      </p:sp>
      <p:pic>
        <p:nvPicPr>
          <p:cNvPr id="116" name="Google Shape;116;p1"/>
          <p:cNvPicPr preferRelativeResize="0"/>
          <p:nvPr/>
        </p:nvPicPr>
        <p:blipFill rotWithShape="1">
          <a:blip r:embed="rId3">
            <a:alphaModFix/>
          </a:blip>
          <a:srcRect b="0" l="0" r="0" t="0"/>
          <a:stretch/>
        </p:blipFill>
        <p:spPr>
          <a:xfrm>
            <a:off x="3135071" y="1231167"/>
            <a:ext cx="4661246" cy="3288768"/>
          </a:xfrm>
          <a:prstGeom prst="rect">
            <a:avLst/>
          </a:prstGeom>
          <a:noFill/>
          <a:ln>
            <a:noFill/>
          </a:ln>
        </p:spPr>
      </p:pic>
      <p:pic>
        <p:nvPicPr>
          <p:cNvPr id="117" name="Google Shape;117;p1"/>
          <p:cNvPicPr preferRelativeResize="0"/>
          <p:nvPr/>
        </p:nvPicPr>
        <p:blipFill rotWithShape="1">
          <a:blip r:embed="rId4">
            <a:alphaModFix/>
          </a:blip>
          <a:srcRect b="0" l="0" r="0" t="0"/>
          <a:stretch/>
        </p:blipFill>
        <p:spPr>
          <a:xfrm>
            <a:off x="36216697" y="31910234"/>
            <a:ext cx="6327219" cy="461643"/>
          </a:xfrm>
          <a:prstGeom prst="rect">
            <a:avLst/>
          </a:prstGeom>
          <a:noFill/>
          <a:ln>
            <a:noFill/>
          </a:ln>
        </p:spPr>
      </p:pic>
      <p:sp>
        <p:nvSpPr>
          <p:cNvPr id="118" name="Google Shape;118;p1"/>
          <p:cNvSpPr/>
          <p:nvPr/>
        </p:nvSpPr>
        <p:spPr>
          <a:xfrm>
            <a:off x="1372050" y="6305275"/>
            <a:ext cx="11097600" cy="914400"/>
          </a:xfrm>
          <a:prstGeom prst="roundRect">
            <a:avLst>
              <a:gd fmla="val 16667" name="adj"/>
            </a:avLst>
          </a:prstGeom>
          <a:solidFill>
            <a:srgbClr val="E64B3C"/>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lang="en-US" sz="4200">
                <a:solidFill>
                  <a:schemeClr val="lt1"/>
                </a:solidFill>
                <a:latin typeface="Nunito"/>
                <a:ea typeface="Nunito"/>
                <a:cs typeface="Nunito"/>
                <a:sym typeface="Nunito"/>
              </a:rPr>
              <a:t>Keywords</a:t>
            </a:r>
            <a:endParaRPr b="1" i="0" sz="4200" u="none" cap="none" strike="noStrike">
              <a:solidFill>
                <a:schemeClr val="lt1"/>
              </a:solidFill>
              <a:latin typeface="Nunito"/>
              <a:ea typeface="Nunito"/>
              <a:cs typeface="Nunito"/>
              <a:sym typeface="Nunito"/>
            </a:endParaRPr>
          </a:p>
        </p:txBody>
      </p:sp>
      <p:sp>
        <p:nvSpPr>
          <p:cNvPr id="119" name="Google Shape;119;p1"/>
          <p:cNvSpPr txBox="1"/>
          <p:nvPr/>
        </p:nvSpPr>
        <p:spPr>
          <a:xfrm>
            <a:off x="1863650" y="7240000"/>
            <a:ext cx="10440600" cy="39492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150000"/>
              </a:lnSpc>
              <a:spcBef>
                <a:spcPts val="0"/>
              </a:spcBef>
              <a:spcAft>
                <a:spcPts val="0"/>
              </a:spcAft>
              <a:buClr>
                <a:schemeClr val="dk1"/>
              </a:buClr>
              <a:buSzPts val="3000"/>
              <a:buFont typeface="Open Sans"/>
              <a:buChar char="➢"/>
            </a:pPr>
            <a:r>
              <a:rPr b="1" lang="en-US" sz="3600">
                <a:solidFill>
                  <a:schemeClr val="dk1"/>
                </a:solidFill>
                <a:latin typeface="Times New Roman"/>
                <a:ea typeface="Times New Roman"/>
                <a:cs typeface="Times New Roman"/>
                <a:sym typeface="Times New Roman"/>
              </a:rPr>
              <a:t>Movie recommendation system</a:t>
            </a:r>
            <a:endParaRPr b="1" sz="3600">
              <a:solidFill>
                <a:schemeClr val="dk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dk1"/>
              </a:buClr>
              <a:buSzPts val="3600"/>
              <a:buFont typeface="Times New Roman"/>
              <a:buChar char="➢"/>
            </a:pPr>
            <a:r>
              <a:rPr b="1" lang="en-US" sz="3600">
                <a:solidFill>
                  <a:schemeClr val="dk1"/>
                </a:solidFill>
                <a:latin typeface="Times New Roman"/>
                <a:ea typeface="Times New Roman"/>
                <a:cs typeface="Times New Roman"/>
                <a:sym typeface="Times New Roman"/>
              </a:rPr>
              <a:t>Topic modeling</a:t>
            </a:r>
            <a:endParaRPr b="1" sz="3600">
              <a:solidFill>
                <a:schemeClr val="dk1"/>
              </a:solidFill>
              <a:latin typeface="Times New Roman"/>
              <a:ea typeface="Times New Roman"/>
              <a:cs typeface="Times New Roman"/>
              <a:sym typeface="Times New Roman"/>
            </a:endParaRPr>
          </a:p>
          <a:p>
            <a:pPr indent="-419100" lvl="0" marL="457200" marR="0" rtl="0" algn="l">
              <a:lnSpc>
                <a:spcPct val="150000"/>
              </a:lnSpc>
              <a:spcBef>
                <a:spcPts val="0"/>
              </a:spcBef>
              <a:spcAft>
                <a:spcPts val="0"/>
              </a:spcAft>
              <a:buClr>
                <a:schemeClr val="dk1"/>
              </a:buClr>
              <a:buSzPts val="3000"/>
              <a:buFont typeface="Open Sans"/>
              <a:buChar char="➢"/>
            </a:pPr>
            <a:r>
              <a:rPr b="1" lang="en-US" sz="3600">
                <a:solidFill>
                  <a:schemeClr val="dk1"/>
                </a:solidFill>
                <a:latin typeface="Times New Roman"/>
                <a:ea typeface="Times New Roman"/>
                <a:cs typeface="Times New Roman"/>
                <a:sym typeface="Times New Roman"/>
              </a:rPr>
              <a:t>Cosine similarity</a:t>
            </a:r>
            <a:endParaRPr b="1" sz="3600">
              <a:solidFill>
                <a:schemeClr val="dk1"/>
              </a:solidFill>
              <a:latin typeface="Times New Roman"/>
              <a:ea typeface="Times New Roman"/>
              <a:cs typeface="Times New Roman"/>
              <a:sym typeface="Times New Roman"/>
            </a:endParaRPr>
          </a:p>
          <a:p>
            <a:pPr indent="-419100" lvl="0" marL="457200" marR="0" rtl="0" algn="l">
              <a:lnSpc>
                <a:spcPct val="150000"/>
              </a:lnSpc>
              <a:spcBef>
                <a:spcPts val="0"/>
              </a:spcBef>
              <a:spcAft>
                <a:spcPts val="0"/>
              </a:spcAft>
              <a:buClr>
                <a:schemeClr val="dk1"/>
              </a:buClr>
              <a:buSzPts val="3000"/>
              <a:buFont typeface="Open Sans"/>
              <a:buChar char="➢"/>
            </a:pPr>
            <a:r>
              <a:rPr b="1" lang="en-US" sz="3600">
                <a:solidFill>
                  <a:schemeClr val="dk1"/>
                </a:solidFill>
                <a:latin typeface="Times New Roman"/>
                <a:ea typeface="Times New Roman"/>
                <a:cs typeface="Times New Roman"/>
                <a:sym typeface="Times New Roman"/>
              </a:rPr>
              <a:t>Doc2Vec</a:t>
            </a:r>
            <a:endParaRPr b="1" sz="3600">
              <a:solidFill>
                <a:schemeClr val="dk1"/>
              </a:solidFill>
              <a:latin typeface="Times New Roman"/>
              <a:ea typeface="Times New Roman"/>
              <a:cs typeface="Times New Roman"/>
              <a:sym typeface="Times New Roman"/>
            </a:endParaRPr>
          </a:p>
          <a:p>
            <a:pPr indent="-419100" lvl="0" marL="457200" marR="0" rtl="0" algn="l">
              <a:lnSpc>
                <a:spcPct val="150000"/>
              </a:lnSpc>
              <a:spcBef>
                <a:spcPts val="0"/>
              </a:spcBef>
              <a:spcAft>
                <a:spcPts val="0"/>
              </a:spcAft>
              <a:buClr>
                <a:schemeClr val="dk1"/>
              </a:buClr>
              <a:buSzPts val="3000"/>
              <a:buFont typeface="Open Sans"/>
              <a:buChar char="➢"/>
            </a:pPr>
            <a:r>
              <a:rPr b="1" lang="en-US" sz="3600">
                <a:solidFill>
                  <a:schemeClr val="dk1"/>
                </a:solidFill>
                <a:latin typeface="Times New Roman"/>
                <a:ea typeface="Times New Roman"/>
                <a:cs typeface="Times New Roman"/>
                <a:sym typeface="Times New Roman"/>
              </a:rPr>
              <a:t>Genism</a:t>
            </a:r>
            <a:endParaRPr b="1" sz="3000">
              <a:solidFill>
                <a:schemeClr val="dk1"/>
              </a:solidFill>
              <a:latin typeface="Open Sans"/>
              <a:ea typeface="Open Sans"/>
              <a:cs typeface="Open Sans"/>
              <a:sym typeface="Open Sans"/>
            </a:endParaRPr>
          </a:p>
        </p:txBody>
      </p:sp>
      <p:sp>
        <p:nvSpPr>
          <p:cNvPr id="120" name="Google Shape;120;p1"/>
          <p:cNvSpPr txBox="1"/>
          <p:nvPr/>
        </p:nvSpPr>
        <p:spPr>
          <a:xfrm>
            <a:off x="10945392" y="919447"/>
            <a:ext cx="21963300" cy="1354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400">
                <a:solidFill>
                  <a:schemeClr val="lt1"/>
                </a:solidFill>
                <a:latin typeface="Open Sans"/>
                <a:ea typeface="Open Sans"/>
                <a:cs typeface="Open Sans"/>
                <a:sym typeface="Open Sans"/>
              </a:rPr>
              <a:t>ANLY 580: Natural Language Processing for Data Analytics</a:t>
            </a:r>
            <a:endParaRPr/>
          </a:p>
        </p:txBody>
      </p:sp>
      <p:sp>
        <p:nvSpPr>
          <p:cNvPr id="121" name="Google Shape;121;p1"/>
          <p:cNvSpPr/>
          <p:nvPr/>
        </p:nvSpPr>
        <p:spPr>
          <a:xfrm>
            <a:off x="13265300" y="22733950"/>
            <a:ext cx="17270100" cy="914400"/>
          </a:xfrm>
          <a:prstGeom prst="roundRect">
            <a:avLst>
              <a:gd fmla="val 16667" name="adj"/>
            </a:avLst>
          </a:prstGeom>
          <a:solidFill>
            <a:srgbClr val="E64B3C"/>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lang="en-US" sz="4200">
                <a:solidFill>
                  <a:schemeClr val="lt1"/>
                </a:solidFill>
                <a:latin typeface="Nunito"/>
                <a:ea typeface="Nunito"/>
                <a:cs typeface="Nunito"/>
                <a:sym typeface="Nunito"/>
              </a:rPr>
              <a:t>Example</a:t>
            </a:r>
            <a:endParaRPr sz="4200"/>
          </a:p>
        </p:txBody>
      </p:sp>
      <p:pic>
        <p:nvPicPr>
          <p:cNvPr id="122" name="Google Shape;122;p1"/>
          <p:cNvPicPr preferRelativeResize="0"/>
          <p:nvPr/>
        </p:nvPicPr>
        <p:blipFill>
          <a:blip r:embed="rId5">
            <a:alphaModFix/>
          </a:blip>
          <a:stretch>
            <a:fillRect/>
          </a:stretch>
        </p:blipFill>
        <p:spPr>
          <a:xfrm>
            <a:off x="26656350" y="9363875"/>
            <a:ext cx="3921099" cy="3949201"/>
          </a:xfrm>
          <a:prstGeom prst="rect">
            <a:avLst/>
          </a:prstGeom>
          <a:noFill/>
          <a:ln>
            <a:noFill/>
          </a:ln>
        </p:spPr>
      </p:pic>
      <p:sp>
        <p:nvSpPr>
          <p:cNvPr id="123" name="Google Shape;123;p1"/>
          <p:cNvSpPr txBox="1"/>
          <p:nvPr/>
        </p:nvSpPr>
        <p:spPr>
          <a:xfrm>
            <a:off x="13265300" y="8890925"/>
            <a:ext cx="13383000" cy="4437900"/>
          </a:xfrm>
          <a:prstGeom prst="rect">
            <a:avLst/>
          </a:prstGeom>
          <a:noFill/>
          <a:ln>
            <a:noFill/>
          </a:ln>
        </p:spPr>
        <p:txBody>
          <a:bodyPr anchorCtr="0" anchor="t" bIns="91425" lIns="91425" spcFirstLastPara="1" rIns="91425" wrap="square" tIns="91425">
            <a:noAutofit/>
          </a:bodyPr>
          <a:lstStyle/>
          <a:p>
            <a:pPr indent="-419100" lvl="0" marL="457200" rtl="0" algn="just">
              <a:spcBef>
                <a:spcPts val="0"/>
              </a:spcBef>
              <a:spcAft>
                <a:spcPts val="0"/>
              </a:spcAft>
              <a:buClr>
                <a:schemeClr val="dk1"/>
              </a:buClr>
              <a:buSzPts val="3000"/>
              <a:buFont typeface="Open Sans"/>
              <a:buChar char="●"/>
            </a:pPr>
            <a:r>
              <a:rPr lang="en-US" sz="3600">
                <a:solidFill>
                  <a:schemeClr val="dk1"/>
                </a:solidFill>
                <a:latin typeface="Times New Roman"/>
                <a:ea typeface="Times New Roman"/>
                <a:cs typeface="Times New Roman"/>
                <a:sym typeface="Times New Roman"/>
              </a:rPr>
              <a:t>For similarity method, the model mainly focus on movies’ features including keywords, production company, generes and title. All of these features would be combined in one single column, called overall features, as our similarity calculation variable.</a:t>
            </a:r>
            <a:endParaRPr sz="3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rPr>
              <a:t>As Cosine Similarity function applies to the overall features, all movies’ overall features would be compared with each other. As a result, we would get a similarity score matrix. With this matrix, we are able to rank the similar movies of input movies.</a:t>
            </a:r>
            <a:endParaRPr sz="3600">
              <a:solidFill>
                <a:schemeClr val="dk1"/>
              </a:solidFill>
              <a:latin typeface="Times New Roman"/>
              <a:ea typeface="Times New Roman"/>
              <a:cs typeface="Times New Roman"/>
              <a:sym typeface="Times New Roman"/>
            </a:endParaRPr>
          </a:p>
        </p:txBody>
      </p:sp>
      <p:pic>
        <p:nvPicPr>
          <p:cNvPr id="124" name="Google Shape;124;p1"/>
          <p:cNvPicPr preferRelativeResize="0"/>
          <p:nvPr/>
        </p:nvPicPr>
        <p:blipFill>
          <a:blip r:embed="rId6">
            <a:alphaModFix/>
          </a:blip>
          <a:stretch>
            <a:fillRect/>
          </a:stretch>
        </p:blipFill>
        <p:spPr>
          <a:xfrm>
            <a:off x="13307350" y="23968900"/>
            <a:ext cx="17101500" cy="7453739"/>
          </a:xfrm>
          <a:prstGeom prst="rect">
            <a:avLst/>
          </a:prstGeom>
          <a:noFill/>
          <a:ln>
            <a:noFill/>
          </a:ln>
        </p:spPr>
      </p:pic>
      <p:pic>
        <p:nvPicPr>
          <p:cNvPr id="125" name="Google Shape;125;p1"/>
          <p:cNvPicPr preferRelativeResize="0"/>
          <p:nvPr/>
        </p:nvPicPr>
        <p:blipFill>
          <a:blip r:embed="rId7">
            <a:alphaModFix/>
          </a:blip>
          <a:stretch>
            <a:fillRect/>
          </a:stretch>
        </p:blipFill>
        <p:spPr>
          <a:xfrm>
            <a:off x="14290388" y="20681250"/>
            <a:ext cx="14666214" cy="1596725"/>
          </a:xfrm>
          <a:prstGeom prst="rect">
            <a:avLst/>
          </a:prstGeom>
          <a:noFill/>
          <a:ln>
            <a:noFill/>
          </a:ln>
        </p:spPr>
      </p:pic>
      <p:pic>
        <p:nvPicPr>
          <p:cNvPr id="126" name="Google Shape;126;p1"/>
          <p:cNvPicPr preferRelativeResize="0"/>
          <p:nvPr/>
        </p:nvPicPr>
        <p:blipFill>
          <a:blip r:embed="rId8">
            <a:alphaModFix/>
          </a:blip>
          <a:stretch>
            <a:fillRect/>
          </a:stretch>
        </p:blipFill>
        <p:spPr>
          <a:xfrm>
            <a:off x="14189525" y="13820263"/>
            <a:ext cx="15296957" cy="2002288"/>
          </a:xfrm>
          <a:prstGeom prst="rect">
            <a:avLst/>
          </a:prstGeom>
          <a:noFill/>
          <a:ln>
            <a:noFill/>
          </a:ln>
        </p:spPr>
      </p:pic>
      <p:sp>
        <p:nvSpPr>
          <p:cNvPr id="127" name="Google Shape;127;p1"/>
          <p:cNvSpPr txBox="1"/>
          <p:nvPr/>
        </p:nvSpPr>
        <p:spPr>
          <a:xfrm>
            <a:off x="31508550" y="21203150"/>
            <a:ext cx="11097600" cy="622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3600">
                <a:latin typeface="Times New Roman"/>
                <a:ea typeface="Times New Roman"/>
                <a:cs typeface="Times New Roman"/>
                <a:sym typeface="Times New Roman"/>
              </a:rPr>
              <a:t>For future work, one can overcome the weakness of our current recommendation system. For objective feature bias, we might add more features, for example movie director and main casts, by which the significance of certain feature,</a:t>
            </a:r>
            <a:r>
              <a:rPr lang="en-US" sz="3600">
                <a:latin typeface="Times New Roman"/>
                <a:ea typeface="Times New Roman"/>
                <a:cs typeface="Times New Roman"/>
                <a:sym typeface="Times New Roman"/>
              </a:rPr>
              <a:t> in this case keywords</a:t>
            </a:r>
            <a:r>
              <a:rPr lang="en-US" sz="3600">
                <a:latin typeface="Times New Roman"/>
                <a:ea typeface="Times New Roman"/>
                <a:cs typeface="Times New Roman"/>
                <a:sym typeface="Times New Roman"/>
              </a:rPr>
              <a:t>, would decrease and the cosine similarity model would have a better performance. We can also feed more data to train Doc2Vec model. For this project, we only used movie overviews, to train our model, but for future work, the whole movie script can be used, and ideally generate better performance.</a:t>
            </a:r>
            <a:endParaRPr sz="3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Pushpin">
      <a:dk1>
        <a:srgbClr val="000000"/>
      </a:dk1>
      <a:lt1>
        <a:srgbClr val="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cp:coreProperties>
</file>