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4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9"/>
    <p:restoredTop sz="94444"/>
  </p:normalViewPr>
  <p:slideViewPr>
    <p:cSldViewPr snapToGrid="0" snapToObjects="1">
      <p:cViewPr>
        <p:scale>
          <a:sx n="161" d="100"/>
          <a:sy n="161" d="100"/>
        </p:scale>
        <p:origin x="144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0762-F6B3-D641-B93F-7F589363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70E89-8DF9-2047-834A-08F4BC717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8" indent="0" algn="ctr">
              <a:buNone/>
              <a:defRPr sz="1600"/>
            </a:lvl4pPr>
            <a:lvl5pPr marL="1828822" indent="0" algn="ctr">
              <a:buNone/>
              <a:defRPr sz="1600"/>
            </a:lvl5pPr>
            <a:lvl6pPr marL="2286028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476E-C205-754D-ABFC-F74740A0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C06B-26CA-A84B-8A18-3A51AE5E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8697-18DC-BB47-8720-CED15789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6C04-5CF8-FC42-ABAE-04E7D65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A16BD-2638-DD44-B414-FED9CCC8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9B17-42DF-A242-919C-D47A6B3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5244-EB39-154E-9F25-1D7FED30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D4E-070A-A24F-BE0E-F3C39BC7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52479-DAD4-6641-A8FF-8FC4F710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9F803-86B6-8D4C-B54C-1B782EBC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0AA7-571D-1043-AD20-487FD1D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B533-E758-974B-B960-0C6E5193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7502-B362-8A4F-8B95-FE1DE60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EEB6-DB1E-4E45-B61D-42C607B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CC9F-4C43-AE40-A934-F2F60E89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836C-9177-BA4F-8BAD-896B54D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B28A-082C-E740-8027-1223861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059D-C8FA-4E46-A728-77B709E4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992F-D396-BD47-B106-92B7DB1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6B8B-5BF0-DE44-AA42-C8C2DB13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B935-38DE-4644-845B-96B546D8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534B-CA0B-E948-8CC6-1DB87CA3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1730-0C2A-5C48-A238-664D2757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2E53-F27D-D047-94CA-B4E5B2C8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0FA4-6C22-DD41-AFBF-7E3C0FB0D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AC908-1BE1-4144-B081-EF865369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98F9-B22D-DA45-8723-8AC27837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92F4-CEE6-3446-A165-ED53799C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205A4-7167-B542-BC76-12D64472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B33-F157-0844-A2AF-4FEDFA49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6BDF-0488-BC4D-855A-E039F691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2" indent="0">
              <a:buNone/>
              <a:defRPr sz="1600" b="1"/>
            </a:lvl5pPr>
            <a:lvl6pPr marL="2286028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B056-F2FE-794C-8353-26C3180C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71252-06F6-6241-BA02-0707B3879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2" indent="0">
              <a:buNone/>
              <a:defRPr sz="1600" b="1"/>
            </a:lvl5pPr>
            <a:lvl6pPr marL="2286028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0704-A373-1A43-9C17-843445677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02932-C744-554E-8A01-4704A34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82D3-3BA0-CD4B-B97F-4F493021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43CE6-338E-F140-A979-43C8FF9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806-7EE2-A64C-9A35-CA10219E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8139-A75C-8E42-96B3-0BD7CC07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9CBCA-54F7-F84B-9FF8-2BC9903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BE06A-6C4E-C348-8515-8413684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8352-EF59-D843-92E4-661752B0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4B4D3-0F69-B546-947B-E27FC43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BB4B-704A-0747-BBFE-5D8D062A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2BC9-AC1A-F149-B24D-FDE576DE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6ABE-B527-1B48-86EB-9170F488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94859-1013-D349-8108-F9ECD9DB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8" indent="0">
              <a:buNone/>
              <a:defRPr sz="1000"/>
            </a:lvl4pPr>
            <a:lvl5pPr marL="1828822" indent="0">
              <a:buNone/>
              <a:defRPr sz="1000"/>
            </a:lvl5pPr>
            <a:lvl6pPr marL="2286028" indent="0">
              <a:buNone/>
              <a:defRPr sz="1000"/>
            </a:lvl6pPr>
            <a:lvl7pPr marL="2743233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1FA6-1E4D-6941-8B90-84A39697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0DEB-2B59-9E4D-9154-DA280EF2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E7D3-81AC-3640-B471-40B36964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998-8349-904E-BA21-0DD5945F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3D173-26A4-CD41-A09D-13A5A5D9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8" indent="0">
              <a:buNone/>
              <a:defRPr sz="2000"/>
            </a:lvl4pPr>
            <a:lvl5pPr marL="1828822" indent="0">
              <a:buNone/>
              <a:defRPr sz="2000"/>
            </a:lvl5pPr>
            <a:lvl6pPr marL="2286028" indent="0">
              <a:buNone/>
              <a:defRPr sz="2000"/>
            </a:lvl6pPr>
            <a:lvl7pPr marL="2743233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B410-FB92-464A-AC28-08D200071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8" indent="0">
              <a:buNone/>
              <a:defRPr sz="1000"/>
            </a:lvl4pPr>
            <a:lvl5pPr marL="1828822" indent="0">
              <a:buNone/>
              <a:defRPr sz="1000"/>
            </a:lvl5pPr>
            <a:lvl6pPr marL="2286028" indent="0">
              <a:buNone/>
              <a:defRPr sz="1000"/>
            </a:lvl6pPr>
            <a:lvl7pPr marL="2743233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BC06-4AD7-4243-955B-3C75903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ABA58-FB9A-894D-B9E5-4663159C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50F4-60EC-2747-B5D2-EA41EF4E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65057-095D-1A45-A1C4-1D579F19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F543-A8AB-4344-B5D6-38F21457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393C-5C0E-7B42-9E9C-5A4E65F54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7CE1-FFF7-8E45-82FB-108CF205F4F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4D15-5865-EB48-ABAC-78462A80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5CC2-8A8E-DD40-8BDC-E35834708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55B9-8F3D-524F-AB53-F960FE99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2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2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2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707E-E546-FF45-8840-292D176B7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998AD-A33E-8A45-BCEF-1C5C2B69B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0407</a:t>
            </a:r>
          </a:p>
        </p:txBody>
      </p:sp>
    </p:spTree>
    <p:extLst>
      <p:ext uri="{BB962C8B-B14F-4D97-AF65-F5344CB8AC3E}">
        <p14:creationId xmlns:p14="http://schemas.microsoft.com/office/powerpoint/2010/main" val="41169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7FC6-5A25-3248-9E26-ECFF5A5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36E2-031E-9848-AA3D-C6DA7D44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Penalty structures</a:t>
            </a:r>
          </a:p>
          <a:p>
            <a:endParaRPr lang="en-US" dirty="0"/>
          </a:p>
          <a:p>
            <a:r>
              <a:rPr lang="en-US" dirty="0"/>
              <a:t>Baseline</a:t>
            </a:r>
          </a:p>
          <a:p>
            <a:r>
              <a:rPr lang="en-US" dirty="0"/>
              <a:t>Penalty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Updates</a:t>
            </a:r>
          </a:p>
          <a:p>
            <a:pPr lvl="1"/>
            <a:r>
              <a:rPr lang="en-US" dirty="0"/>
              <a:t>Penalty strength (lambda search)</a:t>
            </a:r>
          </a:p>
        </p:txBody>
      </p:sp>
    </p:spTree>
    <p:extLst>
      <p:ext uri="{BB962C8B-B14F-4D97-AF65-F5344CB8AC3E}">
        <p14:creationId xmlns:p14="http://schemas.microsoft.com/office/powerpoint/2010/main" val="7053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7679-6B97-EE42-9AF3-888D39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F69F3-722B-EE4F-8747-F34598A525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9956829"/>
                  </p:ext>
                </p:extLst>
              </p:nvPr>
            </p:nvGraphicFramePr>
            <p:xfrm>
              <a:off x="838202" y="1825625"/>
              <a:ext cx="10515600" cy="2614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4559">
                      <a:extLst>
                        <a:ext uri="{9D8B030D-6E8A-4147-A177-3AD203B41FA5}">
                          <a16:colId xmlns:a16="http://schemas.microsoft.com/office/drawing/2014/main" val="1993523526"/>
                        </a:ext>
                      </a:extLst>
                    </a:gridCol>
                    <a:gridCol w="3180347">
                      <a:extLst>
                        <a:ext uri="{9D8B030D-6E8A-4147-A177-3AD203B41FA5}">
                          <a16:colId xmlns:a16="http://schemas.microsoft.com/office/drawing/2014/main" val="1499090237"/>
                        </a:ext>
                      </a:extLst>
                    </a:gridCol>
                    <a:gridCol w="4455695">
                      <a:extLst>
                        <a:ext uri="{9D8B030D-6E8A-4147-A177-3AD203B41FA5}">
                          <a16:colId xmlns:a16="http://schemas.microsoft.com/office/drawing/2014/main" val="3074021728"/>
                        </a:ext>
                      </a:extLst>
                    </a:gridCol>
                    <a:gridCol w="1904999">
                      <a:extLst>
                        <a:ext uri="{9D8B030D-6E8A-4147-A177-3AD203B41FA5}">
                          <a16:colId xmlns:a16="http://schemas.microsoft.com/office/drawing/2014/main" val="28933067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300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4469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C0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3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3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300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m:rPr>
                                    <m:lit/>
                                  </m:rP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083836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300" b="0" i="1" dirty="0" smtClean="0">
                                  <a:latin typeface="Cambria Math" panose="02040503050406030204" pitchFamily="18" charset="0"/>
                                </a:rPr>
                                <m:t>𝑃𝑍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𝐷𝐼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82942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S0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3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3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(category 30)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300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m:rPr>
                                    <m:lit/>
                                  </m:rP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222568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300" b="0" i="1" dirty="0" smtClean="0">
                                  <a:latin typeface="Cambria Math" panose="02040503050406030204" pitchFamily="18" charset="0"/>
                                </a:rPr>
                                <m:t>𝑃𝑍</m:t>
                              </m:r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</a:t>
                          </a:r>
                          <a:r>
                            <a:rPr lang="en-US" sz="1300" dirty="0" err="1"/>
                            <a:t>sku</a:t>
                          </a:r>
                          <a:r>
                            <a:rPr lang="en-US" sz="1300" dirty="0"/>
                            <a:t> 300)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</a:t>
                          </a:r>
                          <a:r>
                            <a:rPr lang="en-US" sz="1300" dirty="0" err="1"/>
                            <a:t>sku</a:t>
                          </a:r>
                          <a:r>
                            <a:rPr lang="en-US" sz="1300" dirty="0"/>
                            <a:t> 300)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𝐷𝐼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300" dirty="0"/>
                            <a:t> (</a:t>
                          </a:r>
                          <a:r>
                            <a:rPr lang="en-US" sz="1300" dirty="0" err="1"/>
                            <a:t>sku</a:t>
                          </a:r>
                          <a:r>
                            <a:rPr lang="en-US" sz="1300" dirty="0"/>
                            <a:t> 300)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115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F69F3-722B-EE4F-8747-F34598A525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9956829"/>
                  </p:ext>
                </p:extLst>
              </p:nvPr>
            </p:nvGraphicFramePr>
            <p:xfrm>
              <a:off x="838202" y="1825625"/>
              <a:ext cx="10515600" cy="2614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4559">
                      <a:extLst>
                        <a:ext uri="{9D8B030D-6E8A-4147-A177-3AD203B41FA5}">
                          <a16:colId xmlns:a16="http://schemas.microsoft.com/office/drawing/2014/main" val="1993523526"/>
                        </a:ext>
                      </a:extLst>
                    </a:gridCol>
                    <a:gridCol w="3180347">
                      <a:extLst>
                        <a:ext uri="{9D8B030D-6E8A-4147-A177-3AD203B41FA5}">
                          <a16:colId xmlns:a16="http://schemas.microsoft.com/office/drawing/2014/main" val="1499090237"/>
                        </a:ext>
                      </a:extLst>
                    </a:gridCol>
                    <a:gridCol w="4455695">
                      <a:extLst>
                        <a:ext uri="{9D8B030D-6E8A-4147-A177-3AD203B41FA5}">
                          <a16:colId xmlns:a16="http://schemas.microsoft.com/office/drawing/2014/main" val="3074021728"/>
                        </a:ext>
                      </a:extLst>
                    </a:gridCol>
                    <a:gridCol w="1904999">
                      <a:extLst>
                        <a:ext uri="{9D8B030D-6E8A-4147-A177-3AD203B41FA5}">
                          <a16:colId xmlns:a16="http://schemas.microsoft.com/office/drawing/2014/main" val="28933067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r="-199602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r="-42735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469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C0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t="-32584" r="-199602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96667" r="-42735" b="-50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t="-32584" b="-1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083836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100000" r="-42735" b="-15593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82942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S0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t="-132584" r="-199602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393333" r="-42735" b="-20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t="-132584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222568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250847" r="-42735" b="-508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1153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96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40ED-545C-B742-B5CD-13037A70D0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Penalty structure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40ED-545C-B742-B5CD-13037A70D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A881AF0-61CE-194C-9C71-A81D38F43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8646141"/>
                  </p:ext>
                </p:extLst>
              </p:nvPr>
            </p:nvGraphicFramePr>
            <p:xfrm>
              <a:off x="838201" y="1825626"/>
              <a:ext cx="10515602" cy="38806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5813">
                      <a:extLst>
                        <a:ext uri="{9D8B030D-6E8A-4147-A177-3AD203B41FA5}">
                          <a16:colId xmlns:a16="http://schemas.microsoft.com/office/drawing/2014/main" val="2785833848"/>
                        </a:ext>
                      </a:extLst>
                    </a:gridCol>
                    <a:gridCol w="2501462">
                      <a:extLst>
                        <a:ext uri="{9D8B030D-6E8A-4147-A177-3AD203B41FA5}">
                          <a16:colId xmlns:a16="http://schemas.microsoft.com/office/drawing/2014/main" val="4291789680"/>
                        </a:ext>
                      </a:extLst>
                    </a:gridCol>
                    <a:gridCol w="3520965">
                      <a:extLst>
                        <a:ext uri="{9D8B030D-6E8A-4147-A177-3AD203B41FA5}">
                          <a16:colId xmlns:a16="http://schemas.microsoft.com/office/drawing/2014/main" val="3948905762"/>
                        </a:ext>
                      </a:extLst>
                    </a:gridCol>
                    <a:gridCol w="2777362">
                      <a:extLst>
                        <a:ext uri="{9D8B030D-6E8A-4147-A177-3AD203B41FA5}">
                          <a16:colId xmlns:a16="http://schemas.microsoft.com/office/drawing/2014/main" val="929651277"/>
                        </a:ext>
                      </a:extLst>
                    </a:gridCol>
                  </a:tblGrid>
                  <a:tr h="39071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Asm</a:t>
                          </a:r>
                          <a:r>
                            <a:rPr lang="en-US" sz="14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138532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Time consist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效果是否與時間無關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效果存在</a:t>
                          </a:r>
                          <a:r>
                            <a:rPr lang="en-US" altLang="zh-CN" sz="1400" dirty="0"/>
                            <a:t>t=1, 2, …p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效果皆不存在</a:t>
                          </a:r>
                          <a:endParaRPr lang="en-US" altLang="zh-CN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016027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Treatment consist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行銷是否不存在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𝑝𝑧𝑔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行銷效果皆存在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行銷效果皆不存在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70426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SKU consist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品項效果是否不存在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𝑝𝑧</m:t>
                                    </m:r>
                                    <m:sSub>
                                      <m:sSub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𝑝𝑧</m:t>
                                    </m:r>
                                    <m:sSub>
                                      <m:sSub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dirty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𝑝𝑧𝑔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品項行銷效果皆存在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品項行銷效果皆不存在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5825271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Time select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(hierarchical)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效果有時間先後關係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dirty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2: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𝑚𝑎𝑥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效果最短存在</a:t>
                          </a:r>
                          <a:r>
                            <a:rPr lang="en-US" altLang="zh-CN" sz="1400" dirty="0"/>
                            <a:t>t=1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效果最長存在</a:t>
                          </a:r>
                          <a:r>
                            <a:rPr lang="en-US" altLang="zh-CN" sz="1400" dirty="0"/>
                            <a:t>t=1,</a:t>
                          </a:r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CN" sz="1400" dirty="0"/>
                            <a:t>2, …</a:t>
                          </a:r>
                          <a:r>
                            <a:rPr lang="en-US" altLang="zh-CN" sz="1400" dirty="0" err="1"/>
                            <a:t>pmax</a:t>
                          </a:r>
                          <a:endParaRPr lang="en-US" altLang="zh-CN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87066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Treatment select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(hierarchical)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行銷有先後關係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𝑝𝑧𝑔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行銷效果存在降價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行銷效果存在降價、展示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059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A881AF0-61CE-194C-9C71-A81D38F43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8646141"/>
                  </p:ext>
                </p:extLst>
              </p:nvPr>
            </p:nvGraphicFramePr>
            <p:xfrm>
              <a:off x="838201" y="1825626"/>
              <a:ext cx="10515602" cy="38806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5813">
                      <a:extLst>
                        <a:ext uri="{9D8B030D-6E8A-4147-A177-3AD203B41FA5}">
                          <a16:colId xmlns:a16="http://schemas.microsoft.com/office/drawing/2014/main" val="2785833848"/>
                        </a:ext>
                      </a:extLst>
                    </a:gridCol>
                    <a:gridCol w="2501462">
                      <a:extLst>
                        <a:ext uri="{9D8B030D-6E8A-4147-A177-3AD203B41FA5}">
                          <a16:colId xmlns:a16="http://schemas.microsoft.com/office/drawing/2014/main" val="4291789680"/>
                        </a:ext>
                      </a:extLst>
                    </a:gridCol>
                    <a:gridCol w="3520965">
                      <a:extLst>
                        <a:ext uri="{9D8B030D-6E8A-4147-A177-3AD203B41FA5}">
                          <a16:colId xmlns:a16="http://schemas.microsoft.com/office/drawing/2014/main" val="3948905762"/>
                        </a:ext>
                      </a:extLst>
                    </a:gridCol>
                    <a:gridCol w="2777362">
                      <a:extLst>
                        <a:ext uri="{9D8B030D-6E8A-4147-A177-3AD203B41FA5}">
                          <a16:colId xmlns:a16="http://schemas.microsoft.com/office/drawing/2014/main" val="929651277"/>
                        </a:ext>
                      </a:extLst>
                    </a:gridCol>
                  </a:tblGrid>
                  <a:tr h="39071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Asm</a:t>
                          </a:r>
                          <a:r>
                            <a:rPr lang="en-US" sz="14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r="-78777" b="-8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995" b="-8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38532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Time consist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效果是否與時間無關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58491" r="-78777" b="-4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效果存在</a:t>
                          </a:r>
                          <a:r>
                            <a:rPr lang="en-US" altLang="zh-CN" sz="1400" dirty="0"/>
                            <a:t>t=1, 2, …p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效果皆不存在</a:t>
                          </a:r>
                          <a:endParaRPr lang="en-US" altLang="zh-CN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016027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Treatment consist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行銷是否不存在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158491" r="-78777" b="-3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行銷效果皆存在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行銷效果皆不存在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7042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SKU consist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品項效果是否不存在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334146" r="-78777" b="-3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品項行銷效果皆存在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品項行銷效果皆不存在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5825271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1" t="-234211" r="-514074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效果有時間先後關係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234211" r="-78777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效果最短存在</a:t>
                          </a:r>
                          <a:r>
                            <a:rPr lang="en-US" altLang="zh-CN" sz="1400" dirty="0"/>
                            <a:t>t=1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效果最長存在</a:t>
                          </a:r>
                          <a:r>
                            <a:rPr lang="en-US" altLang="zh-CN" sz="1400" dirty="0"/>
                            <a:t>t=1,</a:t>
                          </a:r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CN" sz="1400" dirty="0"/>
                            <a:t>2, …</a:t>
                          </a:r>
                          <a:r>
                            <a:rPr lang="en-US" altLang="zh-CN" sz="1400" dirty="0" err="1"/>
                            <a:t>pmax</a:t>
                          </a:r>
                          <a:endParaRPr lang="en-US" altLang="zh-CN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87066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Treatment select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(hierarchical)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行銷有先後關係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479245" r="-787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行銷效果存在降價</a:t>
                          </a:r>
                          <a:endParaRPr lang="en-US" altLang="zh-CN" sz="1400" dirty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行銷效果存在降價、展示</a:t>
                          </a:r>
                          <a:endParaRPr lang="en-US" altLang="zh-CN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05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57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7679-6B97-EE42-9AF3-888D39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F69F3-722B-EE4F-8747-F34598A525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8511232"/>
                  </p:ext>
                </p:extLst>
              </p:nvPr>
            </p:nvGraphicFramePr>
            <p:xfrm>
              <a:off x="838202" y="1825625"/>
              <a:ext cx="10515599" cy="3807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4559">
                      <a:extLst>
                        <a:ext uri="{9D8B030D-6E8A-4147-A177-3AD203B41FA5}">
                          <a16:colId xmlns:a16="http://schemas.microsoft.com/office/drawing/2014/main" val="1993523526"/>
                        </a:ext>
                      </a:extLst>
                    </a:gridCol>
                    <a:gridCol w="3180347">
                      <a:extLst>
                        <a:ext uri="{9D8B030D-6E8A-4147-A177-3AD203B41FA5}">
                          <a16:colId xmlns:a16="http://schemas.microsoft.com/office/drawing/2014/main" val="1499090237"/>
                        </a:ext>
                      </a:extLst>
                    </a:gridCol>
                    <a:gridCol w="4455694">
                      <a:extLst>
                        <a:ext uri="{9D8B030D-6E8A-4147-A177-3AD203B41FA5}">
                          <a16:colId xmlns:a16="http://schemas.microsoft.com/office/drawing/2014/main" val="3074021728"/>
                        </a:ext>
                      </a:extLst>
                    </a:gridCol>
                    <a:gridCol w="1904999">
                      <a:extLst>
                        <a:ext uri="{9D8B030D-6E8A-4147-A177-3AD203B41FA5}">
                          <a16:colId xmlns:a16="http://schemas.microsoft.com/office/drawing/2014/main" val="28933067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4469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WΘ</m:t>
                                </m:r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644722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𝑃𝑍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𝐷𝐼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7100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C0-of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WΘ</m:t>
                                </m:r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083836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𝑃𝑍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𝐷𝐼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82942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C0-ol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WΘ</m:t>
                                </m:r>
                                <m:r>
                                  <m:rPr>
                                    <m:lit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222568"/>
                      </a:ext>
                    </a:extLst>
                  </a:tr>
                  <a:tr h="7507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𝑃𝑍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𝐷𝐼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(category 30)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115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F69F3-722B-EE4F-8747-F34598A525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8511232"/>
                  </p:ext>
                </p:extLst>
              </p:nvPr>
            </p:nvGraphicFramePr>
            <p:xfrm>
              <a:off x="838202" y="1825625"/>
              <a:ext cx="10515599" cy="3807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4559">
                      <a:extLst>
                        <a:ext uri="{9D8B030D-6E8A-4147-A177-3AD203B41FA5}">
                          <a16:colId xmlns:a16="http://schemas.microsoft.com/office/drawing/2014/main" val="1993523526"/>
                        </a:ext>
                      </a:extLst>
                    </a:gridCol>
                    <a:gridCol w="3180347">
                      <a:extLst>
                        <a:ext uri="{9D8B030D-6E8A-4147-A177-3AD203B41FA5}">
                          <a16:colId xmlns:a16="http://schemas.microsoft.com/office/drawing/2014/main" val="1499090237"/>
                        </a:ext>
                      </a:extLst>
                    </a:gridCol>
                    <a:gridCol w="4455694">
                      <a:extLst>
                        <a:ext uri="{9D8B030D-6E8A-4147-A177-3AD203B41FA5}">
                          <a16:colId xmlns:a16="http://schemas.microsoft.com/office/drawing/2014/main" val="3074021728"/>
                        </a:ext>
                      </a:extLst>
                    </a:gridCol>
                    <a:gridCol w="1904999">
                      <a:extLst>
                        <a:ext uri="{9D8B030D-6E8A-4147-A177-3AD203B41FA5}">
                          <a16:colId xmlns:a16="http://schemas.microsoft.com/office/drawing/2014/main" val="28933067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r="-199602" b="-9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r="-42735" b="-9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b="-9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469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t="-31868" r="-199602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96667" r="-42735" b="-82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t="-31868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447220"/>
                      </a:ext>
                    </a:extLst>
                  </a:tr>
                  <a:tr h="774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96721" r="-42735" b="-30327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7100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C0-of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t="-133333" r="-19960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413793" r="-42735" b="-53793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t="-13333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083836"/>
                      </a:ext>
                    </a:extLst>
                  </a:tr>
                  <a:tr h="774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244262" r="-42735" b="-15573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82942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C0-ol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076" t="-230769" r="-199602" b="-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700000" r="-42735" b="-21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333" t="-230769" b="-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222568"/>
                      </a:ext>
                    </a:extLst>
                  </a:tr>
                  <a:tr h="774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732" t="-393443" r="-42735" b="-65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1153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516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40ED-545C-B742-B5CD-13037A70D0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Penalty control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WΘ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40ED-545C-B742-B5CD-13037A70D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A881AF0-61CE-194C-9C71-A81D38F43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3502875"/>
                  </p:ext>
                </p:extLst>
              </p:nvPr>
            </p:nvGraphicFramePr>
            <p:xfrm>
              <a:off x="838201" y="1825626"/>
              <a:ext cx="10515602" cy="10612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5813">
                      <a:extLst>
                        <a:ext uri="{9D8B030D-6E8A-4147-A177-3AD203B41FA5}">
                          <a16:colId xmlns:a16="http://schemas.microsoft.com/office/drawing/2014/main" val="2785833848"/>
                        </a:ext>
                      </a:extLst>
                    </a:gridCol>
                    <a:gridCol w="2501462">
                      <a:extLst>
                        <a:ext uri="{9D8B030D-6E8A-4147-A177-3AD203B41FA5}">
                          <a16:colId xmlns:a16="http://schemas.microsoft.com/office/drawing/2014/main" val="4291789680"/>
                        </a:ext>
                      </a:extLst>
                    </a:gridCol>
                    <a:gridCol w="3520965">
                      <a:extLst>
                        <a:ext uri="{9D8B030D-6E8A-4147-A177-3AD203B41FA5}">
                          <a16:colId xmlns:a16="http://schemas.microsoft.com/office/drawing/2014/main" val="3948905762"/>
                        </a:ext>
                      </a:extLst>
                    </a:gridCol>
                    <a:gridCol w="2777362">
                      <a:extLst>
                        <a:ext uri="{9D8B030D-6E8A-4147-A177-3AD203B41FA5}">
                          <a16:colId xmlns:a16="http://schemas.microsoft.com/office/drawing/2014/main" val="929651277"/>
                        </a:ext>
                      </a:extLst>
                    </a:gridCol>
                  </a:tblGrid>
                  <a:tr h="39071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Asm</a:t>
                          </a:r>
                          <a:r>
                            <a:rPr lang="en-US" sz="14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138532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Omega Conditional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own-effect</a:t>
                          </a:r>
                          <a:r>
                            <a:rPr lang="zh-CN" altLang="en-US" sz="1400" dirty="0"/>
                            <a:t>較顯著</a:t>
                          </a:r>
                          <a:endParaRPr lang="en-US" altLang="zh-CN" sz="1400" dirty="0"/>
                        </a:p>
                        <a:p>
                          <a:pPr algn="ctr"/>
                          <a:r>
                            <a:rPr lang="zh-CN" altLang="en-US" sz="1400" dirty="0"/>
                            <a:t>及部分</a:t>
                          </a:r>
                          <a:r>
                            <a:rPr lang="en-US" altLang="zh-CN" sz="1400" dirty="0"/>
                            <a:t>cross-effect</a:t>
                          </a:r>
                          <a:r>
                            <a:rPr lang="zh-CN" altLang="en-US" sz="1400" dirty="0"/>
                            <a:t>顯著</a:t>
                          </a: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跨品類成長存在淨相關，跨品類行銷處方存在</a:t>
                          </a:r>
                          <a:endParaRPr lang="en-US" altLang="zh-CN" sz="140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9016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A881AF0-61CE-194C-9C71-A81D38F43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3502875"/>
                  </p:ext>
                </p:extLst>
              </p:nvPr>
            </p:nvGraphicFramePr>
            <p:xfrm>
              <a:off x="838201" y="1825626"/>
              <a:ext cx="10515602" cy="10612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5813">
                      <a:extLst>
                        <a:ext uri="{9D8B030D-6E8A-4147-A177-3AD203B41FA5}">
                          <a16:colId xmlns:a16="http://schemas.microsoft.com/office/drawing/2014/main" val="2785833848"/>
                        </a:ext>
                      </a:extLst>
                    </a:gridCol>
                    <a:gridCol w="2501462">
                      <a:extLst>
                        <a:ext uri="{9D8B030D-6E8A-4147-A177-3AD203B41FA5}">
                          <a16:colId xmlns:a16="http://schemas.microsoft.com/office/drawing/2014/main" val="4291789680"/>
                        </a:ext>
                      </a:extLst>
                    </a:gridCol>
                    <a:gridCol w="3520965">
                      <a:extLst>
                        <a:ext uri="{9D8B030D-6E8A-4147-A177-3AD203B41FA5}">
                          <a16:colId xmlns:a16="http://schemas.microsoft.com/office/drawing/2014/main" val="3948905762"/>
                        </a:ext>
                      </a:extLst>
                    </a:gridCol>
                    <a:gridCol w="2777362">
                      <a:extLst>
                        <a:ext uri="{9D8B030D-6E8A-4147-A177-3AD203B41FA5}">
                          <a16:colId xmlns:a16="http://schemas.microsoft.com/office/drawing/2014/main" val="929651277"/>
                        </a:ext>
                      </a:extLst>
                    </a:gridCol>
                  </a:tblGrid>
                  <a:tr h="39071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Asm</a:t>
                          </a:r>
                          <a:r>
                            <a:rPr lang="en-US" sz="14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r="-78777" b="-1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995" b="-1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38532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Omega Conditional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own-effect</a:t>
                          </a:r>
                          <a:r>
                            <a:rPr lang="zh-CN" altLang="en-US" sz="1400" dirty="0"/>
                            <a:t>較顯著</a:t>
                          </a:r>
                          <a:endParaRPr lang="en-US" altLang="zh-CN" sz="1400" dirty="0"/>
                        </a:p>
                        <a:p>
                          <a:pPr algn="ctr"/>
                          <a:r>
                            <a:rPr lang="zh-CN" altLang="en-US" sz="1400" dirty="0"/>
                            <a:t>及部分</a:t>
                          </a:r>
                          <a:r>
                            <a:rPr lang="en-US" altLang="zh-CN" sz="1400" dirty="0"/>
                            <a:t>cross-effect</a:t>
                          </a:r>
                          <a:r>
                            <a:rPr lang="zh-CN" altLang="en-US" sz="1400" dirty="0"/>
                            <a:t>顯著</a:t>
                          </a: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784" t="-57407" r="-787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400" dirty="0"/>
                            <a:t>跨品類成長存在淨相關，跨品類行銷處方存在</a:t>
                          </a:r>
                          <a:endParaRPr lang="en-US" altLang="zh-CN" sz="140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9016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93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429F-3CDD-2246-9791-D1921C37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Updates: Penalty strength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C5080-0D62-D642-A9D8-D9C59B5A2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</a:t>
                </a:r>
                <a:r>
                  <a:rPr lang="en-US" b="0" dirty="0"/>
                  <a:t>iff: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…,0.5…,1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3600, 3500, 3400, …</m:t>
                    </m:r>
                  </m:oMath>
                </a14:m>
                <a:r>
                  <a:rPr lang="en-US" dirty="0"/>
                  <a:t>, 0, 0, 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>
                    <a:solidFill>
                      <a:srgbClr val="FF0000"/>
                    </a:solidFill>
                  </a:rPr>
                  <a:t>Smooth: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,0.01…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3600, 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3580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2000, 0, 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Sliding window: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…,1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C5080-0D62-D642-A9D8-D9C59B5A2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26D4F5-9A37-3448-93EA-AD4319A8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1357718"/>
            <a:ext cx="3884448" cy="1990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540552-FEC0-944F-B50F-357CADFC3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517" y="3482899"/>
            <a:ext cx="3884448" cy="19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813-5A3D-C348-A9E1-E77AE2A9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7B7D-D73B-B040-B84A-0CA65B3B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CE optimization</a:t>
            </a:r>
          </a:p>
          <a:p>
            <a:pPr lvl="1"/>
            <a:r>
              <a:rPr lang="en-US" altLang="zh-CN" dirty="0"/>
              <a:t>Generalized elite</a:t>
            </a:r>
          </a:p>
          <a:p>
            <a:pPr lvl="1"/>
            <a:r>
              <a:rPr lang="en-US" altLang="zh-CN" dirty="0"/>
              <a:t>More test observations</a:t>
            </a:r>
          </a:p>
          <a:p>
            <a:pPr lvl="1"/>
            <a:r>
              <a:rPr lang="zh-CN" altLang="en-US" dirty="0"/>
              <a:t>標準差固定</a:t>
            </a:r>
            <a:endParaRPr lang="en-US" dirty="0"/>
          </a:p>
          <a:p>
            <a:pPr lvl="1"/>
            <a:endParaRPr lang="en-US" altLang="zh-CN" dirty="0"/>
          </a:p>
          <a:p>
            <a:r>
              <a:rPr lang="en-US" altLang="zh-CN" dirty="0"/>
              <a:t>Simulation – DGP</a:t>
            </a:r>
          </a:p>
          <a:p>
            <a:pPr lvl="1"/>
            <a:r>
              <a:rPr lang="en-US" altLang="zh-CN" dirty="0"/>
              <a:t>Uncorrelated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/>
              <a:t>Correlated noise (to treatments)</a:t>
            </a:r>
          </a:p>
          <a:p>
            <a:pPr lvl="1"/>
            <a:r>
              <a:rPr lang="en-US" altLang="zh-CN" dirty="0"/>
              <a:t>Distribution of effect  </a:t>
            </a:r>
          </a:p>
        </p:txBody>
      </p:sp>
    </p:spTree>
    <p:extLst>
      <p:ext uri="{BB962C8B-B14F-4D97-AF65-F5344CB8AC3E}">
        <p14:creationId xmlns:p14="http://schemas.microsoft.com/office/powerpoint/2010/main" val="153735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</TotalTime>
  <Words>494</Words>
  <Application>Microsoft Macintosh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Var retail</vt:lpstr>
      <vt:lpstr>Outline</vt:lpstr>
      <vt:lpstr>Baseline</vt:lpstr>
      <vt:lpstr>Penalty structure P(Θ)</vt:lpstr>
      <vt:lpstr>Baseline</vt:lpstr>
      <vt:lpstr>Penalty control P(Θ)=\|\|WΘ\|\|, 0≤w≤1</vt:lpstr>
      <vt:lpstr>Updates: Penalty strength</vt:lpstr>
      <vt:lpstr>Optimization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2021-04-07T04:00:47Z</dcterms:created>
  <dcterms:modified xsi:type="dcterms:W3CDTF">2021-04-10T01:53:19Z</dcterms:modified>
</cp:coreProperties>
</file>