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62" r:id="rId4"/>
    <p:sldId id="258" r:id="rId5"/>
    <p:sldId id="267" r:id="rId6"/>
    <p:sldId id="268" r:id="rId7"/>
    <p:sldId id="263" r:id="rId8"/>
    <p:sldId id="265" r:id="rId9"/>
    <p:sldId id="264" r:id="rId10"/>
    <p:sldId id="269" r:id="rId11"/>
    <p:sldId id="270" r:id="rId12"/>
    <p:sldId id="259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10"/>
    <p:restoredTop sz="94662"/>
  </p:normalViewPr>
  <p:slideViewPr>
    <p:cSldViewPr snapToGrid="0" snapToObjects="1">
      <p:cViewPr>
        <p:scale>
          <a:sx n="161" d="100"/>
          <a:sy n="161" d="100"/>
        </p:scale>
        <p:origin x="144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09921-1C5F-6F4C-B538-0BB98E345F17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01674-69C0-2C42-B02E-F36B78B99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7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01674-69C0-2C42-B02E-F36B78B991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A125-C363-E444-BFC4-662BE5D91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645C7-8C3F-3F4B-B6FA-FF1B47F14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5D2D4-B998-5745-97AA-6457D511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25B-2926-8244-A023-273D246CC666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566C4-B9E5-6A4E-82A1-5401A272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3210B-989E-CD4B-9C47-C895DC67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9FEF-246A-5E4F-92D8-76D17566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7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94D8-12F0-FF49-AE95-FA7677D8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B8A84-D496-5C46-9EC7-038535A02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3A7AC-2510-D147-A108-740D66C2E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25B-2926-8244-A023-273D246CC666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FF27E-EF62-DF47-96BB-53F716386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3FAA3-85F8-7D48-B93A-47B7C05F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9FEF-246A-5E4F-92D8-76D17566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5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33C49-1DDA-464A-BB9B-26C47604B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6E8E2-9C22-F94B-97D5-61C5EB7AA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A7285-9064-434B-8F16-243C43752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25B-2926-8244-A023-273D246CC666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C361C-9660-8343-98FD-75C0DAF4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A8C0D-F9E4-3E40-99DC-57E75FD73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9FEF-246A-5E4F-92D8-76D17566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6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FA2B-BDC9-2541-8615-216489D8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69AD6-D49C-064A-97CD-0FDDCF4E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5C46F-18BC-504B-99A9-AD7CB128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25B-2926-8244-A023-273D246CC666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946D8-ED51-5345-BF25-AD5A51A6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2F6CE-07B6-494A-8706-6E09127C5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9FEF-246A-5E4F-92D8-76D17566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83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257-8A25-434E-A635-6ACF7B6A0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A2C8B-91BA-9E4E-8127-41C8B18CC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744A9-E431-A34F-94A0-05729FF7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25B-2926-8244-A023-273D246CC666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D4596-3B1A-3646-9251-C9E106E5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5C651-CA69-4849-AF28-9487010C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9FEF-246A-5E4F-92D8-76D17566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7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62F71-E654-894C-B1E6-910EF5A5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CDA22-0CF7-7847-9C08-36607E766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D93ED-57ED-E345-B5CD-8328EF585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4D0D0-3DE9-DF4B-B229-A6036574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25B-2926-8244-A023-273D246CC666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00229-457D-EF41-8C10-811A726B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21976-2F25-B541-9CD0-29CAE3F1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9FEF-246A-5E4F-92D8-76D17566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82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0B11-CA81-D144-8D8F-DFFB52D9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44111-F309-034B-89A5-94C570F6B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5057E-CEDB-7A4E-B462-E00D082BE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63C4B-BFF6-D043-BF94-D2C7960DA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B4250-3BD1-BF4C-B366-0BF20A47C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D9989-B5BB-8542-B0EE-20A18439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25B-2926-8244-A023-273D246CC666}" type="datetimeFigureOut">
              <a:rPr lang="en-US" smtClean="0"/>
              <a:t>4/19/21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51CA0-8576-0D4B-93CF-78F31F3D5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F22391-FCEA-044B-8C55-E7B1C46A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9FEF-246A-5E4F-92D8-76D17566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4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B94-A405-034F-8805-23531152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C1F39-F7A4-9040-B7D1-7E0F9055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25B-2926-8244-A023-273D246CC666}" type="datetimeFigureOut">
              <a:rPr lang="en-US" smtClean="0"/>
              <a:t>4/19/21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75514-881F-7A46-81C7-B21FE4AD9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578B2-F8E0-E748-95B2-4FA600FB0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9FEF-246A-5E4F-92D8-76D17566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0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7C8190-668B-9143-B66C-504F61B1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25B-2926-8244-A023-273D246CC666}" type="datetimeFigureOut">
              <a:rPr lang="en-US" smtClean="0"/>
              <a:t>4/19/21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7E31C-5FA4-B84B-842F-FD009574B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6354D-1BD7-F442-9542-53E8B7BB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9FEF-246A-5E4F-92D8-76D17566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5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CA50-08D3-424A-9B28-1657F7688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7F21-890E-EA47-BE3C-73ECF1C14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D961B-4493-AC42-AE9A-A9A2AEAA9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2AC0C-08B7-E244-8783-3970B0D3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25B-2926-8244-A023-273D246CC666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467669-CDD3-864C-B994-DA8C8AB4A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9598F-F1EC-394C-9E35-53129777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9FEF-246A-5E4F-92D8-76D17566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51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701C-8EC5-F24E-91B8-E5370F20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59E4D4-C8B2-984D-BDA9-DB8FEB19D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5C7D4-5FB7-DF4D-8495-A5DB154B7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9A0FB-5AED-E34D-AE5E-E9AA22B9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E25B-2926-8244-A023-273D246CC666}" type="datetimeFigureOut">
              <a:rPr lang="en-US" smtClean="0"/>
              <a:t>4/19/21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5C375-1A20-3140-B162-55E15BDC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E73DE-3BEC-5D40-B01F-035D3773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99FEF-246A-5E4F-92D8-76D17566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38AD2-24A3-194F-9D05-49CF1C763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30360-A528-E040-9B4B-2ED86383C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A378C-8736-984C-8927-8F3910169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4E25B-2926-8244-A023-273D246CC666}" type="datetimeFigureOut">
              <a:rPr lang="en-US" smtClean="0"/>
              <a:t>4/19/21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F3817-2603-7442-A0A6-FCBC34457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2A82-6B49-EF45-AD7C-C1927EA77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99FEF-246A-5E4F-92D8-76D1756680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3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202.1377.pdf" TargetMode="External"/><Relationship Id="rId2" Type="http://schemas.openxmlformats.org/officeDocument/2006/relationships/hyperlink" Target="https://link.springer.com/content/pdf/10.1007/s11222-019-09914-9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F146-3A88-744F-8F30-9FB3386F9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 retail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72805-BF8F-164C-B17F-F78776AF4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0414</a:t>
            </a:r>
          </a:p>
        </p:txBody>
      </p:sp>
    </p:spTree>
    <p:extLst>
      <p:ext uri="{BB962C8B-B14F-4D97-AF65-F5344CB8AC3E}">
        <p14:creationId xmlns:p14="http://schemas.microsoft.com/office/powerpoint/2010/main" val="14164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EF6F4-825F-4245-B23E-92F27C53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5C541-2C11-D848-A2C4-77E3C37A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hlinkClick r:id="rId2"/>
              </a:rPr>
              <a:t>High-dimensional regression in practice: an empirical study of finite-sample prediction, variable selection and ranking</a:t>
            </a:r>
            <a:endParaRPr lang="en-US" dirty="0"/>
          </a:p>
          <a:p>
            <a:pPr lvl="1"/>
            <a:r>
              <a:rPr lang="en-US" dirty="0"/>
              <a:t>Selection optimal lambda should be larger than prediction consistent.</a:t>
            </a:r>
          </a:p>
          <a:p>
            <a:pPr lvl="1"/>
            <a:r>
              <a:rPr lang="en-US" dirty="0"/>
              <a:t>Prediction optimal lambda include many false positive(0 but predict 1)</a:t>
            </a:r>
          </a:p>
          <a:p>
            <a:pPr lvl="1"/>
            <a:r>
              <a:rPr lang="en-US" dirty="0"/>
              <a:t>Weighted Lasso: Adaptive Lasso/Relaxed Lasso</a:t>
            </a:r>
          </a:p>
          <a:p>
            <a:pPr lvl="1"/>
            <a:r>
              <a:rPr lang="en-US" dirty="0"/>
              <a:t>No overall winner</a:t>
            </a:r>
          </a:p>
          <a:p>
            <a:r>
              <a:rPr lang="en-US" dirty="0">
                <a:hlinkClick r:id="rId3"/>
              </a:rPr>
              <a:t>Statistical significance in high-dimensional linear models</a:t>
            </a:r>
            <a:endParaRPr lang="en-US" dirty="0"/>
          </a:p>
          <a:p>
            <a:pPr lvl="1"/>
            <a:r>
              <a:rPr lang="en-US" dirty="0"/>
              <a:t>Beta-min assumption / </a:t>
            </a:r>
          </a:p>
        </p:txBody>
      </p:sp>
    </p:spTree>
    <p:extLst>
      <p:ext uri="{BB962C8B-B14F-4D97-AF65-F5344CB8AC3E}">
        <p14:creationId xmlns:p14="http://schemas.microsoft.com/office/powerpoint/2010/main" val="2373458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4A72-975D-7648-944B-D533D968A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問題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7AA0-3417-744A-A2C1-B3BB32F20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Training Error &lt;&lt; Testing Error</a:t>
            </a:r>
          </a:p>
          <a:p>
            <a:r>
              <a:rPr lang="en-US" altLang="zh-CN" dirty="0"/>
              <a:t>Consist selection and consist prediction depends on lambda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glmnet</a:t>
            </a:r>
            <a:r>
              <a:rPr lang="en-US" altLang="zh-CN" dirty="0"/>
              <a:t>)Lambda</a:t>
            </a:r>
            <a:r>
              <a:rPr lang="zh-CN" altLang="en-US" dirty="0"/>
              <a:t>難決定</a:t>
            </a:r>
            <a:endParaRPr lang="en-US" altLang="zh-CN" dirty="0"/>
          </a:p>
          <a:p>
            <a:r>
              <a:rPr lang="en-US" altLang="zh-CN" dirty="0"/>
              <a:t>(</a:t>
            </a:r>
            <a:r>
              <a:rPr lang="en-US" altLang="zh-CN" dirty="0" err="1"/>
              <a:t>CEoptim</a:t>
            </a:r>
            <a:r>
              <a:rPr lang="en-US" altLang="zh-CN" dirty="0"/>
              <a:t>)</a:t>
            </a:r>
            <a:r>
              <a:rPr lang="zh-CN" altLang="en-US" dirty="0"/>
              <a:t>目標式不好訂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最佳化銷售成長非「總銷售額」</a:t>
            </a:r>
            <a:endParaRPr lang="en-US" altLang="zh-CN" dirty="0"/>
          </a:p>
          <a:p>
            <a:r>
              <a:rPr lang="zh-CN" altLang="en-US" dirty="0"/>
              <a:t>模擬有初始</a:t>
            </a:r>
            <a:r>
              <a:rPr lang="en-US" altLang="zh-CN" dirty="0"/>
              <a:t>bias</a:t>
            </a:r>
          </a:p>
          <a:p>
            <a:r>
              <a:rPr lang="en-US" dirty="0"/>
              <a:t>ITRI: SKU Sales/</a:t>
            </a:r>
            <a:r>
              <a:rPr lang="en-US" dirty="0" err="1"/>
              <a:t>SalesG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810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D457-7CED-4E42-A803-8820C2BC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353EB-9B44-3443-9C52-3BCB65F18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Model selection:</a:t>
                </a:r>
              </a:p>
              <a:p>
                <a:pPr lvl="1"/>
                <a:r>
                  <a:rPr lang="en-US" altLang="zh-CN" dirty="0" err="1"/>
                  <a:t>Meboot</a:t>
                </a:r>
                <a:r>
                  <a:rPr lang="en-US" altLang="zh-CN" dirty="0"/>
                  <a:t>-validation RSS of 20</a:t>
                </a:r>
              </a:p>
              <a:p>
                <a:pPr lvl="1"/>
                <a:r>
                  <a:rPr lang="zh-CN" altLang="en-US" dirty="0"/>
                  <a:t>同時選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模型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和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模型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Resampling by </a:t>
                </a:r>
                <a:r>
                  <a:rPr lang="en-US" altLang="zh-CN" dirty="0" err="1"/>
                  <a:t>meboot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Group-lasso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𝑏𝑜𝑜𝑡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…]</m:t>
                    </m:r>
                  </m:oMath>
                </a14:m>
                <a:endParaRPr lang="en-US" altLang="zh-CN" dirty="0"/>
              </a:p>
              <a:p>
                <a:r>
                  <a:rPr lang="en-US" dirty="0"/>
                  <a:t>CE optimization</a:t>
                </a:r>
              </a:p>
              <a:p>
                <a:pPr lvl="1"/>
                <a:r>
                  <a:rPr lang="zh-CN" altLang="en-US" dirty="0"/>
                  <a:t>目標式用</a:t>
                </a:r>
                <a:r>
                  <a:rPr lang="en-US" altLang="zh-CN" dirty="0"/>
                  <a:t>BIC</a:t>
                </a:r>
                <a:r>
                  <a:rPr lang="zh-CN" altLang="en-US" dirty="0"/>
                  <a:t>（但模型複雜度與適配度</a:t>
                </a:r>
                <a:r>
                  <a:rPr lang="zh-TW" altLang="en-US" dirty="0"/>
                  <a:t>沒有限制範圍不好找</a:t>
                </a:r>
                <a:r>
                  <a:rPr lang="en-US" altLang="zh-TW" dirty="0"/>
                  <a:t>break-even</a:t>
                </a:r>
                <a:r>
                  <a:rPr lang="zh-CN" altLang="en-US" dirty="0"/>
                  <a:t>）</a:t>
                </a:r>
                <a:endParaRPr lang="en-US" dirty="0"/>
              </a:p>
              <a:p>
                <a:pPr lvl="1"/>
                <a:r>
                  <a:rPr lang="zh-CN" altLang="en-US" dirty="0"/>
                  <a:t>同時找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固定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dirty="0"/>
                  <a:t>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/>
                  <a:t>，只找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zh-CN" altLang="en-US" dirty="0"/>
                  <a:t>降低有效解門檻（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𝐸𝑙𝑖𝑡𝑒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lang="zh-CN" altLang="en-US" dirty="0"/>
                  <a:t>）</a:t>
                </a:r>
                <a:endParaRPr lang="en-US" strike="sngStrike" dirty="0"/>
              </a:p>
              <a:p>
                <a:r>
                  <a:rPr lang="en-US" strike="sngStrike" dirty="0"/>
                  <a:t>Group-wise GLASSO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trike="sngStrike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d>
                          <m:dPr>
                            <m:ctrlPr>
                              <a:rPr lang="en-US" i="1" strike="sngStrike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trike="sngStrike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 strike="sngStrike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i="1" strike="sngStrik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trike="sngStrike" dirty="0"/>
                  <a:t>, group by time order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353EB-9B44-3443-9C52-3BCB65F18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483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365C98-AF13-7748-B41E-D3A70CDB1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Select the model which have the shortest sum of the KL distance between bootstrapped and empirical.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8FD0AB-C1AD-0745-9905-E3801375E5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KL divergence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𝑡𝑟𝑎𝑖𝑛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𝑏𝑜𝑜𝑡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68FD0AB-C1AD-0745-9905-E3801375E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62FF156-9B82-B54B-9DFC-838C5317F5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990"/>
          <a:stretch/>
        </p:blipFill>
        <p:spPr>
          <a:xfrm>
            <a:off x="838200" y="3526129"/>
            <a:ext cx="6984826" cy="2650834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2994D54-0A4B-6947-AE1A-6FDA1E2ECB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59"/>
          <a:stretch/>
        </p:blipFill>
        <p:spPr>
          <a:xfrm>
            <a:off x="4648200" y="2855437"/>
            <a:ext cx="6705600" cy="3321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9587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DBF8-B03B-F649-863F-0C758F32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D8485-8348-0B4A-A05F-C3963FE397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Consistent </a:t>
                </a:r>
                <a:r>
                  <a:rPr lang="en-US" b="1" dirty="0"/>
                  <a:t>selection</a:t>
                </a:r>
              </a:p>
              <a:p>
                <a:pPr lvl="1"/>
                <a:r>
                  <a:rPr lang="en-US" dirty="0" err="1"/>
                  <a:t>平均絕對估計誤差</a:t>
                </a:r>
                <a:r>
                  <a:rPr lang="en-US" dirty="0"/>
                  <a:t>：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𝑀𝐴𝐸𝐸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bSup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有值召回率：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𝑇𝑃𝑅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b="0" dirty="0" err="1"/>
                  <a:t>無值召回率</a:t>
                </a:r>
                <a:r>
                  <a:rPr lang="en-US" b="0" dirty="0"/>
                  <a:t>：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𝑇𝑁𝑅</m:t>
                    </m:r>
                  </m:oMath>
                </a14:m>
                <a:endParaRPr lang="en-US" b="0" dirty="0"/>
              </a:p>
              <a:p>
                <a:pPr lvl="1"/>
                <a:r>
                  <a:rPr lang="zh-CN" altLang="en-US" b="0" dirty="0"/>
                  <a:t>有值準確率：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𝑃𝑃𝑉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Consistent </a:t>
                </a:r>
                <a:r>
                  <a:rPr lang="en-US" b="1" dirty="0"/>
                  <a:t>prediction</a:t>
                </a:r>
              </a:p>
              <a:p>
                <a:pPr lvl="1"/>
                <a:r>
                  <a:rPr lang="en-US" b="0" dirty="0" err="1"/>
                  <a:t>平均絕對預測誤差</a:t>
                </a:r>
                <a:r>
                  <a:rPr lang="en-US" b="0" dirty="0"/>
                  <a:t>：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𝑀𝐴𝐹𝐸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(one-step ahead forecast with rolling window)</a:t>
                </a:r>
              </a:p>
              <a:p>
                <a:r>
                  <a:rPr lang="en-US" dirty="0"/>
                  <a:t>Model performance</a:t>
                </a:r>
              </a:p>
              <a:p>
                <a:pPr lvl="1"/>
                <a:r>
                  <a:rPr lang="en-US" dirty="0"/>
                  <a:t>Diebold-Mariano test</a:t>
                </a:r>
              </a:p>
              <a:p>
                <a:r>
                  <a:rPr lang="en-US" dirty="0"/>
                  <a:t>Variable </a:t>
                </a:r>
                <a:r>
                  <a:rPr lang="en-US" b="1" dirty="0"/>
                  <a:t>Ranking</a:t>
                </a:r>
              </a:p>
              <a:p>
                <a:pPr lvl="1"/>
                <a:r>
                  <a:rPr lang="en-US" dirty="0"/>
                  <a:t>Fixed the FP, check the </a:t>
                </a:r>
                <a:r>
                  <a:rPr lang="en-US" dirty="0" err="1"/>
                  <a:t>pAUC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D8485-8348-0B4A-A05F-C3963FE397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00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5A098-97D0-0D44-9751-5E902FF8A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334"/>
            <a:ext cx="10515600" cy="4351338"/>
          </a:xfrm>
        </p:spPr>
        <p:txBody>
          <a:bodyPr/>
          <a:lstStyle/>
          <a:p>
            <a:r>
              <a:rPr lang="en-US" dirty="0"/>
              <a:t>Before (Regression, fixed scheme): MAE, </a:t>
            </a:r>
            <a:r>
              <a:rPr lang="zh-CN" altLang="en-US" dirty="0"/>
              <a:t>平均絕對</a:t>
            </a:r>
            <a:r>
              <a:rPr lang="en-US" dirty="0"/>
              <a:t>(</a:t>
            </a:r>
            <a:r>
              <a:rPr lang="zh-CN" altLang="en-US" dirty="0"/>
              <a:t>回歸</a:t>
            </a:r>
            <a:r>
              <a:rPr lang="en-US" altLang="zh-CN" dirty="0"/>
              <a:t>)</a:t>
            </a:r>
            <a:r>
              <a:rPr lang="zh-CN" altLang="en-US" dirty="0"/>
              <a:t>誤差</a:t>
            </a:r>
            <a:endParaRPr lang="en-US" dirty="0"/>
          </a:p>
          <a:p>
            <a:r>
              <a:rPr lang="en-US" dirty="0"/>
              <a:t>Rolling window/Expanding window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A16A1C-9635-5E4B-B7C0-3056F12B5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41820"/>
              </p:ext>
            </p:extLst>
          </p:nvPr>
        </p:nvGraphicFramePr>
        <p:xfrm>
          <a:off x="1457134" y="1685975"/>
          <a:ext cx="9321800" cy="470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090">
                  <a:extLst>
                    <a:ext uri="{9D8B030D-6E8A-4147-A177-3AD203B41FA5}">
                      <a16:colId xmlns:a16="http://schemas.microsoft.com/office/drawing/2014/main" val="944214294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4187576375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3770006644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727611778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536441757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94280431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180820149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113794571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269580467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3552263395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4269877255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821218362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3860504477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154720171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41660704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34493354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4099377085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661706492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3329591922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901843069"/>
                    </a:ext>
                  </a:extLst>
                </a:gridCol>
              </a:tblGrid>
              <a:tr h="3429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  <a:p>
                      <a:pPr algn="ctr"/>
                      <a:r>
                        <a:rPr lang="en-US" sz="1200" dirty="0"/>
                        <a:t>(10)</a:t>
                      </a:r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T+1</a:t>
                      </a:r>
                    </a:p>
                    <a:p>
                      <a:pPr algn="ctr"/>
                      <a:r>
                        <a:rPr lang="en-US" sz="1200" dirty="0"/>
                        <a:t>(11)</a:t>
                      </a:r>
                    </a:p>
                  </a:txBody>
                  <a:tcPr marL="104870" marR="104870" marT="52435" marB="524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104870" marR="104870" marT="52435" marB="524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104870" marR="104870" marT="52435" marB="524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T+10</a:t>
                      </a:r>
                    </a:p>
                    <a:p>
                      <a:pPr algn="ctr"/>
                      <a:r>
                        <a:rPr lang="en-US" sz="1000" dirty="0"/>
                        <a:t>(20)</a:t>
                      </a:r>
                    </a:p>
                  </a:txBody>
                  <a:tcPr marL="104870" marR="104870" marT="52435" marB="524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7574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8F00E7-D680-724D-9D17-CE113D93B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65783"/>
              </p:ext>
            </p:extLst>
          </p:nvPr>
        </p:nvGraphicFramePr>
        <p:xfrm>
          <a:off x="1457134" y="2463326"/>
          <a:ext cx="9321800" cy="177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090">
                  <a:extLst>
                    <a:ext uri="{9D8B030D-6E8A-4147-A177-3AD203B41FA5}">
                      <a16:colId xmlns:a16="http://schemas.microsoft.com/office/drawing/2014/main" val="3763313958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3323137072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9654180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696438930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849123293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4189749138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681900567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941132692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942742648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132918043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972975839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844592592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75181607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044894189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207615321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158697294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174478881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719586118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507809344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787347532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  <a:p>
                      <a:pPr algn="ctr"/>
                      <a:r>
                        <a:rPr lang="en-US" sz="1200" dirty="0"/>
                        <a:t>(10)</a:t>
                      </a:r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T+1</a:t>
                      </a:r>
                    </a:p>
                    <a:p>
                      <a:pPr algn="ctr"/>
                      <a:r>
                        <a:rPr lang="en-US" sz="1200" dirty="0"/>
                        <a:t>(11)</a:t>
                      </a:r>
                    </a:p>
                  </a:txBody>
                  <a:tcPr marL="104870" marR="104870" marT="52435" marB="524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T+10</a:t>
                      </a:r>
                    </a:p>
                    <a:p>
                      <a:pPr algn="ctr"/>
                      <a:r>
                        <a:rPr lang="en-US" sz="1000" dirty="0"/>
                        <a:t>(20)</a:t>
                      </a:r>
                    </a:p>
                  </a:txBody>
                  <a:tcPr marL="104870" marR="104870" marT="52435" marB="52435" anchor="ctr"/>
                </a:tc>
                <a:extLst>
                  <a:ext uri="{0D108BD9-81ED-4DB2-BD59-A6C34878D82A}">
                    <a16:rowId xmlns:a16="http://schemas.microsoft.com/office/drawing/2014/main" val="1119486038"/>
                  </a:ext>
                </a:extLst>
              </a:tr>
              <a:tr h="3295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T+1</a:t>
                      </a:r>
                    </a:p>
                    <a:p>
                      <a:pPr algn="ctr"/>
                      <a:r>
                        <a:rPr lang="en-US" sz="1200" dirty="0"/>
                        <a:t>(11)</a:t>
                      </a:r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T+2</a:t>
                      </a:r>
                    </a:p>
                    <a:p>
                      <a:pPr algn="ctr"/>
                      <a:r>
                        <a:rPr lang="en-US" sz="1200" dirty="0"/>
                        <a:t>(12)</a:t>
                      </a:r>
                    </a:p>
                  </a:txBody>
                  <a:tcPr marL="104870" marR="104870" marT="52435" marB="524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T+10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</a:p>
                  </a:txBody>
                  <a:tcPr marL="104870" marR="104870" marT="52435" marB="52435" anchor="ctr"/>
                </a:tc>
                <a:extLst>
                  <a:ext uri="{0D108BD9-81ED-4DB2-BD59-A6C34878D82A}">
                    <a16:rowId xmlns:a16="http://schemas.microsoft.com/office/drawing/2014/main" val="1598767997"/>
                  </a:ext>
                </a:extLst>
              </a:tr>
              <a:tr h="329250">
                <a:tc gridSpan="20"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…</a:t>
                      </a:r>
                    </a:p>
                  </a:txBody>
                  <a:tcPr marL="104870" marR="104870" marT="52435" marB="52435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522112"/>
                  </a:ext>
                </a:extLst>
              </a:tr>
              <a:tr h="329557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T+10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</a:p>
                  </a:txBody>
                  <a:tcPr marL="104870" marR="104870" marT="52435" marB="524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2802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A5C3C8-18E7-1E4A-B9F7-14320E90B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36960"/>
              </p:ext>
            </p:extLst>
          </p:nvPr>
        </p:nvGraphicFramePr>
        <p:xfrm>
          <a:off x="1457134" y="4536101"/>
          <a:ext cx="9321800" cy="18371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6090">
                  <a:extLst>
                    <a:ext uri="{9D8B030D-6E8A-4147-A177-3AD203B41FA5}">
                      <a16:colId xmlns:a16="http://schemas.microsoft.com/office/drawing/2014/main" val="3047957316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3165018143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786895887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74439197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853787271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3235233698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3121675038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3510561204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974710177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783631187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725793607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3965111617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4232685828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446199753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778456604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3268200596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3882600082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790760098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1034224867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3278183697"/>
                    </a:ext>
                  </a:extLst>
                </a:gridCol>
              </a:tblGrid>
              <a:tr h="4253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</a:t>
                      </a:r>
                    </a:p>
                    <a:p>
                      <a:pPr algn="ctr"/>
                      <a:r>
                        <a:rPr lang="en-US" sz="1200" dirty="0"/>
                        <a:t>(10)</a:t>
                      </a:r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T+1</a:t>
                      </a:r>
                    </a:p>
                    <a:p>
                      <a:pPr algn="ctr"/>
                      <a:r>
                        <a:rPr lang="en-US" sz="1200" dirty="0"/>
                        <a:t>(11)</a:t>
                      </a:r>
                    </a:p>
                  </a:txBody>
                  <a:tcPr marL="104870" marR="104870" marT="52435" marB="524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104870" marR="104870" marT="52435" marB="524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104870" marR="104870" marT="52435" marB="524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T+10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</a:p>
                  </a:txBody>
                  <a:tcPr marL="104870" marR="104870" marT="52435" marB="5243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135271"/>
                  </a:ext>
                </a:extLst>
              </a:tr>
              <a:tr h="4253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T+1</a:t>
                      </a:r>
                    </a:p>
                    <a:p>
                      <a:pPr algn="ctr"/>
                      <a:r>
                        <a:rPr lang="en-US" sz="1200" dirty="0"/>
                        <a:t>(11)</a:t>
                      </a:r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T+2</a:t>
                      </a:r>
                    </a:p>
                    <a:p>
                      <a:pPr algn="ctr"/>
                      <a:r>
                        <a:rPr lang="en-US" sz="1200" dirty="0"/>
                        <a:t>(12)</a:t>
                      </a:r>
                    </a:p>
                  </a:txBody>
                  <a:tcPr marL="104870" marR="104870" marT="52435" marB="524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104870" marR="104870" marT="52435" marB="524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104870" marR="104870" marT="52435" marB="524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T+10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</a:p>
                  </a:txBody>
                  <a:tcPr marL="104870" marR="104870" marT="52435" marB="5243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826029"/>
                  </a:ext>
                </a:extLst>
              </a:tr>
              <a:tr h="425307">
                <a:tc gridSpan="20"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…</a:t>
                      </a:r>
                    </a:p>
                  </a:txBody>
                  <a:tcPr marL="104870" marR="104870" marT="52435" marB="52435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L="104870" marR="104870" marT="52435" marB="5243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19935"/>
                  </a:ext>
                </a:extLst>
              </a:tr>
              <a:tr h="4253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T+9</a:t>
                      </a:r>
                    </a:p>
                    <a:p>
                      <a:pPr algn="ctr"/>
                      <a:r>
                        <a:rPr lang="en-US" sz="1200" dirty="0"/>
                        <a:t>(19)</a:t>
                      </a:r>
                    </a:p>
                  </a:txBody>
                  <a:tcPr marL="104870" marR="104870" marT="52435" marB="52435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T+10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(20)</a:t>
                      </a:r>
                    </a:p>
                  </a:txBody>
                  <a:tcPr marL="104870" marR="104870" marT="52435" marB="52435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11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7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A3BD-5CF6-5949-8EE2-A5A465A7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Wlims</a:t>
            </a:r>
            <a:r>
              <a:rPr lang="en-US" dirty="0"/>
              <a:t> DGP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0883CC6B-33D5-3340-8275-7D16712C60D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2668736"/>
                  </p:ext>
                </p:extLst>
              </p:nvPr>
            </p:nvGraphicFramePr>
            <p:xfrm>
              <a:off x="838200" y="1825625"/>
              <a:ext cx="10515603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24551074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122830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35043722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39988112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58024357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6589624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398995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𝒐𝒃𝒔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𝒕𝒆𝒔𝒕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Y.dim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X.dim</a:t>
                          </a:r>
                          <a:r>
                            <a:rPr lang="en-US" dirty="0"/>
                            <a:t>*(lag)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Sparsity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7655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 </a:t>
                          </a:r>
                          <a:r>
                            <a:rPr lang="en-US" dirty="0" err="1"/>
                            <a:t>Gelper</a:t>
                          </a:r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 2015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50/10</a:t>
                          </a:r>
                        </a:p>
                        <a:p>
                          <a:pPr algn="ctr"/>
                          <a:r>
                            <a:rPr lang="en-US" dirty="0"/>
                            <a:t>(Rolling)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10*2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36/200</a:t>
                          </a:r>
                        </a:p>
                        <a:p>
                          <a:pPr algn="ctr"/>
                          <a:r>
                            <a:rPr lang="en-US" dirty="0"/>
                            <a:t>(18%)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Diagonal(0.1)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1024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 Wilms</a:t>
                          </a:r>
                        </a:p>
                        <a:p>
                          <a:pPr algn="ctr"/>
                          <a:r>
                            <a:rPr lang="en-US" dirty="0"/>
                            <a:t>2015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{5, 20, 50}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{5, 20, 50}*2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Sparse</a:t>
                          </a:r>
                        </a:p>
                        <a:p>
                          <a:pPr algn="ctr"/>
                          <a:r>
                            <a:rPr lang="en-US" dirty="0"/>
                            <a:t>Diagonal</a:t>
                          </a:r>
                        </a:p>
                        <a:p>
                          <a:pPr algn="ctr"/>
                          <a:r>
                            <a:rPr lang="en-US" dirty="0"/>
                            <a:t>Dense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755453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52/52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120*1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200/3600</a:t>
                          </a:r>
                        </a:p>
                        <a:p>
                          <a:pPr algn="ctr"/>
                          <a:r>
                            <a:rPr lang="en-US" dirty="0"/>
                            <a:t>(0.06%)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Sparse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21718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0883CC6B-33D5-3340-8275-7D16712C60D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22668736"/>
                  </p:ext>
                </p:extLst>
              </p:nvPr>
            </p:nvGraphicFramePr>
            <p:xfrm>
              <a:off x="838200" y="1825625"/>
              <a:ext cx="10515603" cy="2565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324551074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12283027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350437222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399881126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58024357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65896243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9398995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1695" t="-6897" r="-401695" b="-6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Y.dim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X.dim</a:t>
                          </a:r>
                          <a:r>
                            <a:rPr lang="en-US" dirty="0"/>
                            <a:t>*(lag)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Sparsity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7765507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 </a:t>
                          </a:r>
                          <a:r>
                            <a:rPr lang="en-US" dirty="0" err="1"/>
                            <a:t>Gelper</a:t>
                          </a:r>
                          <a:endParaRPr lang="en-US" dirty="0"/>
                        </a:p>
                        <a:p>
                          <a:pPr algn="ctr"/>
                          <a:r>
                            <a:rPr lang="en-US" dirty="0"/>
                            <a:t> 2015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50/10</a:t>
                          </a:r>
                        </a:p>
                        <a:p>
                          <a:pPr algn="ctr"/>
                          <a:r>
                            <a:rPr lang="en-US" dirty="0"/>
                            <a:t>(Rolling)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10*2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36/200</a:t>
                          </a:r>
                        </a:p>
                        <a:p>
                          <a:pPr algn="ctr"/>
                          <a:r>
                            <a:rPr lang="en-US" dirty="0"/>
                            <a:t>(18%)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Diagonal(0.1)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10245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 Wilms</a:t>
                          </a:r>
                        </a:p>
                        <a:p>
                          <a:pPr algn="ctr"/>
                          <a:r>
                            <a:rPr lang="en-US" dirty="0"/>
                            <a:t>2015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50/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{5, 20, 50}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{5, 20, 50}*2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Sparse</a:t>
                          </a:r>
                        </a:p>
                        <a:p>
                          <a:pPr algn="ctr"/>
                          <a:r>
                            <a:rPr lang="en-US" dirty="0"/>
                            <a:t>Diagonal</a:t>
                          </a:r>
                        </a:p>
                        <a:p>
                          <a:pPr algn="ctr"/>
                          <a:r>
                            <a:rPr lang="en-US" dirty="0"/>
                            <a:t>Dense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7554533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52/52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120*1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200/3600</a:t>
                          </a:r>
                        </a:p>
                        <a:p>
                          <a:pPr algn="ctr"/>
                          <a:r>
                            <a:rPr lang="en-US" dirty="0"/>
                            <a:t>(0.06%)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Sparse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321718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98AAC57-D827-7146-8787-BED429CDA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25962"/>
            <a:ext cx="5423996" cy="17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20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CE5C-5681-074D-9616-1EF15BB9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Train/test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C6858D7-6682-3943-8F9B-5ACC8A63CD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0504727"/>
                  </p:ext>
                </p:extLst>
              </p:nvPr>
            </p:nvGraphicFramePr>
            <p:xfrm>
              <a:off x="1435102" y="1690688"/>
              <a:ext cx="9321796" cy="14653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7436">
                      <a:extLst>
                        <a:ext uri="{9D8B030D-6E8A-4147-A177-3AD203B41FA5}">
                          <a16:colId xmlns:a16="http://schemas.microsoft.com/office/drawing/2014/main" val="2020236275"/>
                        </a:ext>
                      </a:extLst>
                    </a:gridCol>
                    <a:gridCol w="423718">
                      <a:extLst>
                        <a:ext uri="{9D8B030D-6E8A-4147-A177-3AD203B41FA5}">
                          <a16:colId xmlns:a16="http://schemas.microsoft.com/office/drawing/2014/main" val="3763313958"/>
                        </a:ext>
                      </a:extLst>
                    </a:gridCol>
                    <a:gridCol w="3389744">
                      <a:extLst>
                        <a:ext uri="{9D8B030D-6E8A-4147-A177-3AD203B41FA5}">
                          <a16:colId xmlns:a16="http://schemas.microsoft.com/office/drawing/2014/main" val="3323137072"/>
                        </a:ext>
                      </a:extLst>
                    </a:gridCol>
                    <a:gridCol w="423718">
                      <a:extLst>
                        <a:ext uri="{9D8B030D-6E8A-4147-A177-3AD203B41FA5}">
                          <a16:colId xmlns:a16="http://schemas.microsoft.com/office/drawing/2014/main" val="1132918043"/>
                        </a:ext>
                      </a:extLst>
                    </a:gridCol>
                    <a:gridCol w="423718">
                      <a:extLst>
                        <a:ext uri="{9D8B030D-6E8A-4147-A177-3AD203B41FA5}">
                          <a16:colId xmlns:a16="http://schemas.microsoft.com/office/drawing/2014/main" val="972975839"/>
                        </a:ext>
                      </a:extLst>
                    </a:gridCol>
                    <a:gridCol w="423718">
                      <a:extLst>
                        <a:ext uri="{9D8B030D-6E8A-4147-A177-3AD203B41FA5}">
                          <a16:colId xmlns:a16="http://schemas.microsoft.com/office/drawing/2014/main" val="844592592"/>
                        </a:ext>
                      </a:extLst>
                    </a:gridCol>
                    <a:gridCol w="2966026">
                      <a:extLst>
                        <a:ext uri="{9D8B030D-6E8A-4147-A177-3AD203B41FA5}">
                          <a16:colId xmlns:a16="http://schemas.microsoft.com/office/drawing/2014/main" val="175181607"/>
                        </a:ext>
                      </a:extLst>
                    </a:gridCol>
                    <a:gridCol w="423718">
                      <a:extLst>
                        <a:ext uri="{9D8B030D-6E8A-4147-A177-3AD203B41FA5}">
                          <a16:colId xmlns:a16="http://schemas.microsoft.com/office/drawing/2014/main" val="1787347532"/>
                        </a:ext>
                      </a:extLst>
                    </a:gridCol>
                  </a:tblGrid>
                  <a:tr h="198000"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𝐷𝑎𝑡</m:t>
                                </m:r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 smtClean="0"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54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104870" marR="104870" marT="52435" marB="52435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104870" marR="104870" marT="52435" marB="52435" anchor="ctr"/>
                    </a:tc>
                    <a:extLst>
                      <a:ext uri="{0D108BD9-81ED-4DB2-BD59-A6C34878D82A}">
                        <a16:rowId xmlns:a16="http://schemas.microsoft.com/office/drawing/2014/main" val="1119486038"/>
                      </a:ext>
                    </a:extLst>
                  </a:tr>
                  <a:tr h="32955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104870" marR="104870" marT="52435" marB="52435"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 smtClean="0"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55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104870" marR="104870" marT="52435" marB="52435"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04870" marR="104870" marT="52435" marB="52435" anchor="ctr"/>
                    </a:tc>
                    <a:extLst>
                      <a:ext uri="{0D108BD9-81ED-4DB2-BD59-A6C34878D82A}">
                        <a16:rowId xmlns:a16="http://schemas.microsoft.com/office/drawing/2014/main" val="159876799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100" dirty="0"/>
                        </a:p>
                      </a:txBody>
                      <a:tcPr marL="104870" marR="104870" marT="52435" marB="52435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100" dirty="0"/>
                        </a:p>
                      </a:txBody>
                      <a:tcPr marL="104870" marR="104870" marT="52435" marB="52435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100" dirty="0"/>
                        </a:p>
                      </a:txBody>
                      <a:tcPr marL="104870" marR="104870" marT="52435" marB="52435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100" dirty="0"/>
                        </a:p>
                      </a:txBody>
                      <a:tcPr marL="104870" marR="104870" marT="52435" marB="52435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100"/>
                        </a:p>
                      </a:txBody>
                      <a:tcPr marL="104870" marR="104870" marT="52435" marB="52435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100" dirty="0"/>
                        </a:p>
                      </a:txBody>
                      <a:tcPr marL="104870" marR="104870" marT="52435" marB="5243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47522112"/>
                      </a:ext>
                    </a:extLst>
                  </a:tr>
                  <a:tr h="32955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104870" marR="104870" marT="52435" marB="52435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400" b="0" i="0" smtClean="0">
                                                <a:latin typeface="Cambria Math" panose="02040503050406030204" pitchFamily="18" charset="0"/>
                                              </a:rPr>
                                              <m:t>Θ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52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9280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C6858D7-6682-3943-8F9B-5ACC8A63CD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0504727"/>
                  </p:ext>
                </p:extLst>
              </p:nvPr>
            </p:nvGraphicFramePr>
            <p:xfrm>
              <a:off x="1435102" y="1690688"/>
              <a:ext cx="9321796" cy="146532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7436">
                      <a:extLst>
                        <a:ext uri="{9D8B030D-6E8A-4147-A177-3AD203B41FA5}">
                          <a16:colId xmlns:a16="http://schemas.microsoft.com/office/drawing/2014/main" val="2020236275"/>
                        </a:ext>
                      </a:extLst>
                    </a:gridCol>
                    <a:gridCol w="423718">
                      <a:extLst>
                        <a:ext uri="{9D8B030D-6E8A-4147-A177-3AD203B41FA5}">
                          <a16:colId xmlns:a16="http://schemas.microsoft.com/office/drawing/2014/main" val="3763313958"/>
                        </a:ext>
                      </a:extLst>
                    </a:gridCol>
                    <a:gridCol w="3389744">
                      <a:extLst>
                        <a:ext uri="{9D8B030D-6E8A-4147-A177-3AD203B41FA5}">
                          <a16:colId xmlns:a16="http://schemas.microsoft.com/office/drawing/2014/main" val="3323137072"/>
                        </a:ext>
                      </a:extLst>
                    </a:gridCol>
                    <a:gridCol w="423718">
                      <a:extLst>
                        <a:ext uri="{9D8B030D-6E8A-4147-A177-3AD203B41FA5}">
                          <a16:colId xmlns:a16="http://schemas.microsoft.com/office/drawing/2014/main" val="1132918043"/>
                        </a:ext>
                      </a:extLst>
                    </a:gridCol>
                    <a:gridCol w="423718">
                      <a:extLst>
                        <a:ext uri="{9D8B030D-6E8A-4147-A177-3AD203B41FA5}">
                          <a16:colId xmlns:a16="http://schemas.microsoft.com/office/drawing/2014/main" val="972975839"/>
                        </a:ext>
                      </a:extLst>
                    </a:gridCol>
                    <a:gridCol w="423718">
                      <a:extLst>
                        <a:ext uri="{9D8B030D-6E8A-4147-A177-3AD203B41FA5}">
                          <a16:colId xmlns:a16="http://schemas.microsoft.com/office/drawing/2014/main" val="844592592"/>
                        </a:ext>
                      </a:extLst>
                    </a:gridCol>
                    <a:gridCol w="2966026">
                      <a:extLst>
                        <a:ext uri="{9D8B030D-6E8A-4147-A177-3AD203B41FA5}">
                          <a16:colId xmlns:a16="http://schemas.microsoft.com/office/drawing/2014/main" val="175181607"/>
                        </a:ext>
                      </a:extLst>
                    </a:gridCol>
                    <a:gridCol w="423718">
                      <a:extLst>
                        <a:ext uri="{9D8B030D-6E8A-4147-A177-3AD203B41FA5}">
                          <a16:colId xmlns:a16="http://schemas.microsoft.com/office/drawing/2014/main" val="1787347532"/>
                        </a:ext>
                      </a:extLst>
                    </a:gridCol>
                  </a:tblGrid>
                  <a:tr h="382365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870" marR="104870" marT="52435" marB="52435" anchor="ctr">
                        <a:blipFill>
                          <a:blip r:embed="rId3"/>
                          <a:stretch>
                            <a:fillRect l="-1493" t="-862" r="-997015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870" marR="104870" marT="52435" marB="52435" anchor="ctr">
                        <a:blipFill>
                          <a:blip r:embed="rId3"/>
                          <a:stretch>
                            <a:fillRect l="-20420" t="-3333" r="-100601" b="-28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54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104870" marR="104870" marT="52435" marB="52435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000" dirty="0"/>
                        </a:p>
                      </a:txBody>
                      <a:tcPr marL="104870" marR="104870" marT="52435" marB="52435" anchor="ctr"/>
                    </a:tc>
                    <a:extLst>
                      <a:ext uri="{0D108BD9-81ED-4DB2-BD59-A6C34878D82A}">
                        <a16:rowId xmlns:a16="http://schemas.microsoft.com/office/drawing/2014/main" val="1119486038"/>
                      </a:ext>
                    </a:extLst>
                  </a:tr>
                  <a:tr h="38236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104870" marR="104870" marT="52435" marB="52435" anchor="ctr"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870" marR="104870" marT="52435" marB="52435" anchor="ctr">
                        <a:blipFill>
                          <a:blip r:embed="rId3"/>
                          <a:stretch>
                            <a:fillRect l="-30240" t="-100000" r="-90120" b="-17741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55</a:t>
                          </a:r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104870" marR="104870" marT="52435" marB="52435" anchor="ctr"/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04870" marR="104870" marT="52435" marB="52435" anchor="ctr"/>
                    </a:tc>
                    <a:extLst>
                      <a:ext uri="{0D108BD9-81ED-4DB2-BD59-A6C34878D82A}">
                        <a16:rowId xmlns:a16="http://schemas.microsoft.com/office/drawing/2014/main" val="1598767997"/>
                      </a:ext>
                    </a:extLst>
                  </a:tr>
                  <a:tr h="31823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7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…</a:t>
                          </a:r>
                        </a:p>
                      </a:txBody>
                      <a:tcPr marL="104870" marR="104870" marT="52435" marB="52435" anchor="ctr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100" dirty="0"/>
                        </a:p>
                      </a:txBody>
                      <a:tcPr marL="104870" marR="104870" marT="52435" marB="52435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100" dirty="0"/>
                        </a:p>
                      </a:txBody>
                      <a:tcPr marL="104870" marR="104870" marT="52435" marB="52435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100" dirty="0"/>
                        </a:p>
                      </a:txBody>
                      <a:tcPr marL="104870" marR="104870" marT="52435" marB="52435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100" dirty="0"/>
                        </a:p>
                      </a:txBody>
                      <a:tcPr marL="104870" marR="104870" marT="52435" marB="52435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100"/>
                        </a:p>
                      </a:txBody>
                      <a:tcPr marL="104870" marR="104870" marT="52435" marB="52435"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100" dirty="0"/>
                        </a:p>
                      </a:txBody>
                      <a:tcPr marL="104870" marR="104870" marT="52435" marB="52435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47522112"/>
                      </a:ext>
                    </a:extLst>
                  </a:tr>
                  <a:tr h="382365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 marL="104870" marR="104870" marT="52435" marB="52435"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/>
                    </a:tc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4870" marR="104870" marT="52435" marB="52435" anchor="ctr">
                        <a:blipFill>
                          <a:blip r:embed="rId3"/>
                          <a:stretch>
                            <a:fillRect l="-110180" t="-290000" r="-1018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 marL="104870" marR="104870" marT="52435" marB="52435" anchor="ctr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104870" marR="104870" marT="52435" marB="52435" anchor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92802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CC2E11-D934-744A-A4A9-94E985DCAC6C}"/>
                  </a:ext>
                </a:extLst>
              </p:cNvPr>
              <p:cNvSpPr txBox="1"/>
              <p:nvPr/>
            </p:nvSpPr>
            <p:spPr>
              <a:xfrm>
                <a:off x="2332535" y="3316437"/>
                <a:ext cx="7526932" cy="2514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𝑝𝑧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𝑎𝑑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𝑑𝑖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&gt;1</m:t>
                              </m:r>
                            </m:e>
                          </m:eqAr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𝑖𝑛𝑑𝑒𝑝𝑒𝑛𝑑𝑒𝑛𝑡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𝑀𝐴𝐹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=53,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=106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Empirical: Expanding?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CC2E11-D934-744A-A4A9-94E985DCA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535" y="3316437"/>
                <a:ext cx="7526932" cy="2514343"/>
              </a:xfrm>
              <a:prstGeom prst="rect">
                <a:avLst/>
              </a:prstGeom>
              <a:blipFill>
                <a:blip r:embed="rId4"/>
                <a:stretch>
                  <a:fillRect l="-11804" t="-81407" b="-5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229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446C-605D-FC4B-8184-1FC2D476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Sigma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171C046-AE5B-7545-AC7A-D01BD0D5B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958233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75F4E4-6667-4E4C-9D14-BB91A9EB6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428" y="4119630"/>
            <a:ext cx="2481834" cy="17097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7D2277-ED32-5944-941D-1BEF0D92C65D}"/>
              </a:ext>
            </a:extLst>
          </p:cNvPr>
          <p:cNvSpPr txBox="1"/>
          <p:nvPr/>
        </p:nvSpPr>
        <p:spPr>
          <a:xfrm>
            <a:off x="5197365" y="4119630"/>
            <a:ext cx="363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(3) Fractional gaussian noise</a:t>
            </a:r>
          </a:p>
        </p:txBody>
      </p:sp>
    </p:spTree>
    <p:extLst>
      <p:ext uri="{BB962C8B-B14F-4D97-AF65-F5344CB8AC3E}">
        <p14:creationId xmlns:p14="http://schemas.microsoft.com/office/powerpoint/2010/main" val="16630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D1AF-CD5C-E043-8635-8BA97A1A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72CE-23D0-064E-B048-A347C5F46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zh-CN" altLang="en-US" dirty="0"/>
              <a:t>標準差（自身共變異）：</a:t>
            </a:r>
            <a:endParaRPr lang="en-US" altLang="zh-CN" dirty="0"/>
          </a:p>
          <a:p>
            <a:pPr lvl="1"/>
            <a:r>
              <a:rPr lang="en-US" altLang="zh-CN" dirty="0"/>
              <a:t>IRI</a:t>
            </a:r>
            <a:r>
              <a:rPr lang="zh-CN" altLang="en-US" dirty="0"/>
              <a:t>：</a:t>
            </a:r>
            <a:r>
              <a:rPr lang="en-US" altLang="zh-CN" dirty="0"/>
              <a:t>0.37  (0.18)</a:t>
            </a:r>
          </a:p>
          <a:p>
            <a:pPr lvl="1"/>
            <a:r>
              <a:rPr lang="zh-CN" altLang="en-US" dirty="0"/>
              <a:t>稀疏：</a:t>
            </a:r>
            <a:r>
              <a:rPr lang="en-US" altLang="zh-CN" dirty="0"/>
              <a:t>0.4</a:t>
            </a:r>
            <a:r>
              <a:rPr lang="zh-TW" altLang="en-US" dirty="0"/>
              <a:t> </a:t>
            </a:r>
            <a:r>
              <a:rPr lang="en-US" altLang="zh-TW" dirty="0"/>
              <a:t> </a:t>
            </a:r>
            <a:r>
              <a:rPr lang="en-US" altLang="zh-CN" dirty="0"/>
              <a:t>(0.17</a:t>
            </a:r>
            <a:r>
              <a:rPr lang="en-US" altLang="zh-TW" dirty="0"/>
              <a:t>)</a:t>
            </a:r>
          </a:p>
          <a:p>
            <a:pPr lvl="1"/>
            <a:r>
              <a:rPr lang="zh-CN" altLang="en-US" dirty="0"/>
              <a:t>密集：</a:t>
            </a:r>
            <a:r>
              <a:rPr lang="en-US" altLang="zh-TW" dirty="0"/>
              <a:t>0.3  </a:t>
            </a:r>
            <a:r>
              <a:rPr lang="en-US" altLang="zh-CN" dirty="0"/>
              <a:t>(0.18</a:t>
            </a:r>
            <a:r>
              <a:rPr lang="en-US" altLang="zh-TW" dirty="0"/>
              <a:t>)</a:t>
            </a:r>
          </a:p>
          <a:p>
            <a:pPr lvl="1"/>
            <a:r>
              <a:rPr lang="zh-CN" altLang="en-US" dirty="0"/>
              <a:t>對角：</a:t>
            </a:r>
            <a:r>
              <a:rPr lang="en-US" altLang="zh-CN" dirty="0"/>
              <a:t>0.42 (0.17)</a:t>
            </a:r>
            <a:endParaRPr lang="en-US" altLang="zh-TW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F498071-C726-3940-B2CA-4C2F4B329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41" y="1551865"/>
            <a:ext cx="5133859" cy="46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2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F13B8-F368-274F-922F-F241E724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13FE4-8968-5A43-9256-F72E1C19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價格變化：三角形分配，降價長尾。</a:t>
            </a:r>
            <a:endParaRPr lang="en-US" altLang="zh-CN" dirty="0"/>
          </a:p>
          <a:p>
            <a:endParaRPr lang="en-US" altLang="zh-CN" b="1" dirty="0"/>
          </a:p>
          <a:p>
            <a:r>
              <a:rPr lang="zh-CN" altLang="en-US" b="1" dirty="0"/>
              <a:t>展示比例：</a:t>
            </a:r>
            <a:r>
              <a:rPr lang="en-US" altLang="zh-CN" b="1" dirty="0"/>
              <a:t>Beta</a:t>
            </a:r>
          </a:p>
          <a:p>
            <a:r>
              <a:rPr lang="zh-CN" altLang="en-US" b="1" dirty="0"/>
              <a:t>廣告比例：</a:t>
            </a:r>
            <a:r>
              <a:rPr lang="en-US" altLang="zh-CN" b="1" dirty="0"/>
              <a:t>Beta</a:t>
            </a:r>
          </a:p>
          <a:p>
            <a:endParaRPr lang="en-US" altLang="zh-CN" b="1" dirty="0"/>
          </a:p>
          <a:p>
            <a:r>
              <a:rPr lang="en-US" altLang="zh-CN" b="1" dirty="0"/>
              <a:t>- Fitted the IRI’s?</a:t>
            </a:r>
            <a:r>
              <a:rPr lang="zh-TW" altLang="en-US" b="1" dirty="0"/>
              <a:t> </a:t>
            </a:r>
            <a:r>
              <a:rPr lang="en-US" altLang="zh-CN" b="1" dirty="0"/>
              <a:t>F(x)</a:t>
            </a:r>
          </a:p>
          <a:p>
            <a:r>
              <a:rPr lang="en-US" altLang="zh-CN" b="1" dirty="0"/>
              <a:t>- </a:t>
            </a:r>
            <a:r>
              <a:rPr lang="zh-CN" altLang="en-US" b="1" dirty="0"/>
              <a:t>正負：三角形</a:t>
            </a:r>
            <a:endParaRPr lang="en-US" altLang="zh-CN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97E50F-4D8B-6F45-B32E-338FE22A7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8349" y="464143"/>
            <a:ext cx="3725451" cy="19735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E42347-0CD4-A346-B2FC-AB27CC1B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445" y="2437663"/>
            <a:ext cx="3670054" cy="1855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EB90BD-8831-BE48-A21A-AC7C7B495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1445" y="4293464"/>
            <a:ext cx="3642355" cy="18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63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A74E51-3C33-A848-A02A-F18BA6F9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015" y="1485292"/>
            <a:ext cx="4015507" cy="38350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8927CA-9342-7042-A84D-93FD7C13F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403" y="1432010"/>
            <a:ext cx="2952867" cy="38883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77D825-4089-8747-8364-4935921B7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68" y="1455875"/>
            <a:ext cx="4550665" cy="389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0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8628</TotalTime>
  <Words>590</Words>
  <Application>Microsoft Macintosh PowerPoint</Application>
  <PresentationFormat>Widescreen</PresentationFormat>
  <Paragraphs>153</Paragraphs>
  <Slides>13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新細明體</vt:lpstr>
      <vt:lpstr>Arial</vt:lpstr>
      <vt:lpstr>Calibri</vt:lpstr>
      <vt:lpstr>Calibri Light</vt:lpstr>
      <vt:lpstr>Cambria Math</vt:lpstr>
      <vt:lpstr>Office Theme</vt:lpstr>
      <vt:lpstr>Var retail</vt:lpstr>
      <vt:lpstr>Performance measures</vt:lpstr>
      <vt:lpstr>PowerPoint Presentation</vt:lpstr>
      <vt:lpstr>Wlims DGP</vt:lpstr>
      <vt:lpstr>Train/test</vt:lpstr>
      <vt:lpstr>Sigma </vt:lpstr>
      <vt:lpstr>Error covariance matrix</vt:lpstr>
      <vt:lpstr>Marketing variables</vt:lpstr>
      <vt:lpstr>PowerPoint Presentation</vt:lpstr>
      <vt:lpstr>PowerPoint Presentation</vt:lpstr>
      <vt:lpstr>問題</vt:lpstr>
      <vt:lpstr>方法</vt:lpstr>
      <vt:lpstr>KL divergence on P_(E_train ) (X) and P_(E_boot ) (X)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89</cp:revision>
  <dcterms:created xsi:type="dcterms:W3CDTF">2021-04-14T08:50:34Z</dcterms:created>
  <dcterms:modified xsi:type="dcterms:W3CDTF">2021-04-21T06:53:09Z</dcterms:modified>
</cp:coreProperties>
</file>