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2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873"/>
  </p:normalViewPr>
  <p:slideViewPr>
    <p:cSldViewPr snapToGrid="0" snapToObjects="1">
      <p:cViewPr>
        <p:scale>
          <a:sx n="124" d="100"/>
          <a:sy n="124" d="100"/>
        </p:scale>
        <p:origin x="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A6DF-B8BA-A543-8AAD-2AA49E1FECB2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C16BC-8327-D54A-A10D-D707A725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C16BC-8327-D54A-A10D-D707A7255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C16BC-8327-D54A-A10D-D707A7255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C16BC-8327-D54A-A10D-D707A7255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1671-AC46-9248-92CA-C6018891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1EF2C-587F-DC46-ABBC-70035D1E3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38-247C-1346-AE2D-8AD57D17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A7AF-EFA5-544D-A496-CBF54A7D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6B43-17E3-4540-8509-FCC42335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01FA-7BB0-0F42-B555-0C52D796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EC347-3E46-7141-B950-A5DAEDDA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C5AC-99D7-8B43-A7C4-6E13C13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6F67-08B7-9847-9959-4D6C1C77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06C4-89F3-D149-B1DF-7EF44A80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BF4BD-7233-5344-82E1-45E23E9FA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AC58F-1838-E043-8318-99B1BC56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CD2C-11CB-894B-A6BC-60933F8E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9903-7DC3-5D43-B0FE-590AD780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D054-523D-4040-A1E8-4B46F0E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79BF-CB80-D64C-98DD-340663A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1572-257C-434F-8110-A2121478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2119-D69E-804C-B5FB-3E367132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0B79-7785-DF4C-83EC-8016E2A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69C5-6B80-CC4D-8778-59492517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F622-2405-BA45-9E6C-750F8DC2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89B2-F06A-8148-AC70-FD70EC9D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16ED-E450-EB48-A663-FB823BC6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CF2D-4951-8743-9BB5-A43C254B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3855-A25B-C049-8BC1-6D4BF97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A79D-AF18-1B49-B312-425333E9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0D70-15F8-AE4D-A458-C4933AA30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7F127-EED9-4D47-AFF8-63CC90A90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D305-3CE8-5047-9B90-7FB62C6A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D98FA-99E1-9544-9BCD-A042F6AF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4FBCA-7F73-4547-B079-F73B0F36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E8AF-DA50-AC4D-A166-AABA627C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2962-483D-054D-B43E-310A8CF1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A44BA-8B12-1349-9C0C-7995C1EBE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DF23D-70D8-8541-BD03-BF7A01A25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C5CF9-AE4C-694F-A187-8B350A2F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A3F88-099B-E544-A898-2D425D82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297AB-863D-DC4A-AD8A-4D8D3DFB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8E858-4E94-0A4E-B033-2407C41E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A678-AF71-E846-BD0A-F1D7C5C0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2CC48-5171-DF43-9704-176DAF61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24001-0422-E248-BF4B-B8353A0F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F5E0E-5A75-004A-8C0D-2A8AD6EA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EB513-68B9-234F-95F6-9B3C7B74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A7AA5-EEED-DA43-928F-32B5586A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DFD7-9EAE-B540-BB06-FC11ACE1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F4B9-DD5C-C243-879B-9C459F37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A297-602C-9843-9427-62944A20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4780-5A94-3D44-A321-7255AFE0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D68E-E732-804F-99CA-B7AEE436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1239-944A-2645-BDF0-4BAF001D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D73D-EF57-C943-8873-6F7EFC9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243E-A1A1-3E41-A663-EFC9CA7D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83DD7-86A0-BC42-8381-E442F358D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E7F7-7A06-6647-A282-E30133BB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55C3-54A8-8E46-BC07-A30A1576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ABE75-E417-7744-B3A0-9278F09E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57D-7C2D-7541-A8BE-F165AF5A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CEC86-D592-1B45-B7E9-7197C50A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245F-34EF-AA4D-B6FE-3DD31DF8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A421-43CE-9B4E-8398-3A1F0EE18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B631-8507-AE46-AAC9-5012218C54E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59B3-82EA-6F4D-83E7-8082AA31E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E423-7D9A-8C4A-8BF0-81C7A96D5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8D2B-7935-F34B-A51F-6F055B8A3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mlr.csail.mit.edu/papers/volume18/17-055/17-055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1DEB-951D-C440-B6BB-63B045065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Var.retail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4089C-DA53-BF48-81AE-45683D5A4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0429</a:t>
            </a:r>
          </a:p>
        </p:txBody>
      </p:sp>
    </p:spTree>
    <p:extLst>
      <p:ext uri="{BB962C8B-B14F-4D97-AF65-F5344CB8AC3E}">
        <p14:creationId xmlns:p14="http://schemas.microsoft.com/office/powerpoint/2010/main" val="36107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FE0C-BCC8-9640-9518-32F548F7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Simulation I: Wilms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B1597-EAA5-564B-B6EF-6880E95F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02"/>
            <a:ext cx="5206028" cy="2427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0C52206-705D-F042-8F17-660CD8F421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55073"/>
                  </p:ext>
                </p:extLst>
              </p:nvPr>
            </p:nvGraphicFramePr>
            <p:xfrm>
              <a:off x="839647" y="4974556"/>
              <a:ext cx="10514153" cy="1070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7027">
                      <a:extLst>
                        <a:ext uri="{9D8B030D-6E8A-4147-A177-3AD203B41FA5}">
                          <a16:colId xmlns:a16="http://schemas.microsoft.com/office/drawing/2014/main" val="2902845618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159489391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80260505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94421429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187576375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377000664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727611778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536441757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94280431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180820149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1113794571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1269580467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3552263395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269877255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1821218362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3860504477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154720171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166070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13449335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099377085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661706492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3329591922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9018430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𝑆𝑎𝑙𝑒𝑠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50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50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0703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𝑆𝑎𝑙𝑒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37574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trike="sngStrike" dirty="0" smtClean="0">
                                    <a:latin typeface="Cambria Math" panose="02040503050406030204" pitchFamily="18" charset="0"/>
                                  </a:rPr>
                                  <m:t>𝑆𝑎𝑙𝑒</m:t>
                                </m:r>
                                <m:sSup>
                                  <m:sSupPr>
                                    <m:ctrlPr>
                                      <a:rPr lang="en-US" sz="1200" b="0" i="1" strike="sngStrike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strike="sngStrike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b="0" i="1" strike="sngStrike" dirty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b="0" i="1" strike="sngStrike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trike="sngStrike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200" b="0" i="1" strike="sngStrike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200" strike="sngStrike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strike="noStrike" dirty="0"/>
                            <a:t>X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strike="noStrike" dirty="0"/>
                            <a:t>X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strike="noStrike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0632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0C52206-705D-F042-8F17-660CD8F421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55073"/>
                  </p:ext>
                </p:extLst>
              </p:nvPr>
            </p:nvGraphicFramePr>
            <p:xfrm>
              <a:off x="839647" y="4974556"/>
              <a:ext cx="10514153" cy="1070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7027">
                      <a:extLst>
                        <a:ext uri="{9D8B030D-6E8A-4147-A177-3AD203B41FA5}">
                          <a16:colId xmlns:a16="http://schemas.microsoft.com/office/drawing/2014/main" val="2902845618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159489391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80260505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94421429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187576375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377000664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727611778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536441757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94280431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180820149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1113794571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1269580467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3552263395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269877255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1821218362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3860504477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154720171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166070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134493354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4099377085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661706492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3329591922"/>
                        </a:ext>
                      </a:extLst>
                    </a:gridCol>
                    <a:gridCol w="436233">
                      <a:extLst>
                        <a:ext uri="{9D8B030D-6E8A-4147-A177-3AD203B41FA5}">
                          <a16:colId xmlns:a16="http://schemas.microsoft.com/office/drawing/2014/main" val="2901843069"/>
                        </a:ext>
                      </a:extLst>
                    </a:gridCol>
                  </a:tblGrid>
                  <a:tr h="4706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4"/>
                          <a:stretch>
                            <a:fillRect l="-1389" t="-2632" r="-105138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50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50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070300"/>
                      </a:ext>
                    </a:extLst>
                  </a:tr>
                  <a:tr h="3001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4"/>
                          <a:stretch>
                            <a:fillRect l="-1389" t="-162500" r="-1051389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3757471"/>
                      </a:ext>
                    </a:extLst>
                  </a:tr>
                  <a:tr h="3001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4"/>
                          <a:stretch>
                            <a:fillRect l="-1389" t="-262500" r="-105138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strike="noStrike" dirty="0"/>
                            <a:t>X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strike="noStrike" dirty="0"/>
                            <a:t>X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strike="noStrike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strike="noStrike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06321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5AA9054-782A-954A-AA77-0E9C1EC22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018" y="2177302"/>
            <a:ext cx="2702782" cy="2427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765D99-2BEA-1E46-98E5-73EEE9572B6F}"/>
                  </a:ext>
                </a:extLst>
              </p:cNvPr>
              <p:cNvSpPr/>
              <p:nvPr/>
            </p:nvSpPr>
            <p:spPr>
              <a:xfrm>
                <a:off x="838200" y="1690687"/>
                <a:ext cx="4011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=10∗2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765D99-2BEA-1E46-98E5-73EEE9572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401135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11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FE0C-BCC8-9640-9518-32F548F7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Simulation II: Retail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5C2C4-44FA-7247-9AA2-4881F4C4A431}"/>
              </a:ext>
            </a:extLst>
          </p:cNvPr>
          <p:cNvSpPr txBox="1"/>
          <p:nvPr/>
        </p:nvSpPr>
        <p:spPr>
          <a:xfrm>
            <a:off x="838193" y="5902259"/>
            <a:ext cx="105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/>
              <a:t>Simulation III: Retail (Ex-dependent)…”</a:t>
            </a:r>
            <a:r>
              <a:rPr lang="en-US" strike="sngStrike" dirty="0">
                <a:hlinkClick r:id="rId3"/>
              </a:rPr>
              <a:t>granger caused</a:t>
            </a:r>
            <a:r>
              <a:rPr lang="en-US" strike="sngStrike" dirty="0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1790D85-A622-9842-A2FC-2F34A979ED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542803"/>
                  </p:ext>
                </p:extLst>
              </p:nvPr>
            </p:nvGraphicFramePr>
            <p:xfrm>
              <a:off x="838193" y="4638226"/>
              <a:ext cx="10514157" cy="11137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21">
                      <a:extLst>
                        <a:ext uri="{9D8B030D-6E8A-4147-A177-3AD203B41FA5}">
                          <a16:colId xmlns:a16="http://schemas.microsoft.com/office/drawing/2014/main" val="2902845618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80260505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94421429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4187576375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377000664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727611778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536441757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94280431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180820149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1113794571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1269580467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3552263395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4269877255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1821218362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3860504477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154720171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4166070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13449335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4099377085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661706492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3329591922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9018430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𝑆𝑎𝑙𝑒𝑠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52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52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0703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𝑆𝑎𝑙𝑒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3757471"/>
                      </a:ext>
                    </a:extLst>
                  </a:tr>
                  <a:tr h="3429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9406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1790D85-A622-9842-A2FC-2F34A979ED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542803"/>
                  </p:ext>
                </p:extLst>
              </p:nvPr>
            </p:nvGraphicFramePr>
            <p:xfrm>
              <a:off x="838193" y="4638226"/>
              <a:ext cx="10514157" cy="11137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21">
                      <a:extLst>
                        <a:ext uri="{9D8B030D-6E8A-4147-A177-3AD203B41FA5}">
                          <a16:colId xmlns:a16="http://schemas.microsoft.com/office/drawing/2014/main" val="2902845618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80260505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94421429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4187576375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377000664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727611778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536441757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94280431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180820149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1113794571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1269580467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3552263395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4269877255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1821218362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3860504477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154720171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4166070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134493354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4099377085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661706492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3329591922"/>
                        </a:ext>
                      </a:extLst>
                    </a:gridCol>
                    <a:gridCol w="455116">
                      <a:extLst>
                        <a:ext uri="{9D8B030D-6E8A-4147-A177-3AD203B41FA5}">
                          <a16:colId xmlns:a16="http://schemas.microsoft.com/office/drawing/2014/main" val="2901843069"/>
                        </a:ext>
                      </a:extLst>
                    </a:gridCol>
                  </a:tblGrid>
                  <a:tr h="4706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4"/>
                          <a:stretch>
                            <a:fillRect t="-2703" r="-1006667" b="-1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52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52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070300"/>
                      </a:ext>
                    </a:extLst>
                  </a:tr>
                  <a:tr h="3001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4"/>
                          <a:stretch>
                            <a:fillRect t="-158333" r="-1006667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3757471"/>
                      </a:ext>
                    </a:extLst>
                  </a:tr>
                  <a:tr h="3429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4"/>
                          <a:stretch>
                            <a:fillRect t="-229630" r="-1006667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094068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94A6781-3AE8-9948-9817-317C5D4F17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71"/>
          <a:stretch/>
        </p:blipFill>
        <p:spPr>
          <a:xfrm>
            <a:off x="838193" y="2181926"/>
            <a:ext cx="8368869" cy="1965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5C5C98-536D-404E-A281-94B822327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3269" y="2181926"/>
            <a:ext cx="2159081" cy="1965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C80D59-3485-914E-95B3-58CD7E5B2B17}"/>
                  </a:ext>
                </a:extLst>
              </p:cNvPr>
              <p:cNvSpPr/>
              <p:nvPr/>
            </p:nvSpPr>
            <p:spPr>
              <a:xfrm>
                <a:off x="838193" y="1690695"/>
                <a:ext cx="4482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=30,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=30,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=30∗1∗4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C80D59-3485-914E-95B3-58CD7E5B2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1690695"/>
                <a:ext cx="448263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7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D596-AEA1-D641-B9A3-D07CA29B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1(</a:t>
            </a:r>
            <a:r>
              <a:rPr lang="en-US" dirty="0" err="1"/>
              <a:t>wilms</a:t>
            </a:r>
            <a:r>
              <a:rPr lang="en-US" dirty="0"/>
              <a:t>): 50 runs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0EF30-438B-F04B-A034-37A34DCDA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997246"/>
              </p:ext>
            </p:extLst>
          </p:nvPr>
        </p:nvGraphicFramePr>
        <p:xfrm>
          <a:off x="838203" y="1690688"/>
          <a:ext cx="10515597" cy="437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477">
                  <a:extLst>
                    <a:ext uri="{9D8B030D-6E8A-4147-A177-3AD203B41FA5}">
                      <a16:colId xmlns:a16="http://schemas.microsoft.com/office/drawing/2014/main" val="3701768440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690289093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1488336642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1071896964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4179579148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3646235595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3948660840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1577560074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399168211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Iterative GLS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6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TPR.en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TPR.ex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TNR.en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TNR.ex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MAFE.train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MAFE.test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BIC1(scale)</a:t>
                      </a:r>
                    </a:p>
                    <a:p>
                      <a:pPr algn="ctr"/>
                      <a:r>
                        <a:rPr lang="en-US" sz="1400"/>
                        <a:t>BIC1(scale)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0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BIC2(scale)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BIC1(scale)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7383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 optimization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0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TPR.en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TPR.ex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TNR.en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TNR.ex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MAFE.train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MAFE.test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1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MSE(C)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0.983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4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MSE(C+Z)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0.894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0.058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1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MSE(C+Z)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warm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0.901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0.057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MSE(C+Z)+L0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20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MSE(C+Z)+L0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401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0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D596-AEA1-D641-B9A3-D07CA29B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2(hard): 10 runs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20E13E-D5AE-004F-84BE-6808319AF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05073"/>
              </p:ext>
            </p:extLst>
          </p:nvPr>
        </p:nvGraphicFramePr>
        <p:xfrm>
          <a:off x="838203" y="1690688"/>
          <a:ext cx="10515597" cy="319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477">
                  <a:extLst>
                    <a:ext uri="{9D8B030D-6E8A-4147-A177-3AD203B41FA5}">
                      <a16:colId xmlns:a16="http://schemas.microsoft.com/office/drawing/2014/main" val="4067681394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2526261499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159429708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2675823951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2650113303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3487451379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4096263580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3516109491"/>
                    </a:ext>
                  </a:extLst>
                </a:gridCol>
                <a:gridCol w="1115890">
                  <a:extLst>
                    <a:ext uri="{9D8B030D-6E8A-4147-A177-3AD203B41FA5}">
                      <a16:colId xmlns:a16="http://schemas.microsoft.com/office/drawing/2014/main" val="74377315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Iterative GLS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1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TPR.en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TPR.ex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TNR.en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TNR.ex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MAFE.train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MAFE.test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76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BIC1(scale)</a:t>
                      </a:r>
                    </a:p>
                    <a:p>
                      <a:pPr algn="ctr"/>
                      <a:r>
                        <a:rPr lang="en-US" sz="1400"/>
                        <a:t>BIC1(scale)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0.751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0.140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0.294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34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BIC2(scale)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BIC1(scale)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0.756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0.011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1175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 optimization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22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TPR.en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TPR.ex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TNR.en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TNR.ex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MAFE.train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MAFE.test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3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MSE(C+Z)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41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MSE(C+Z)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1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05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4CED-CD20-0543-94FE-D3C256B2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optim</a:t>
            </a:r>
            <a:r>
              <a:rPr lang="en-US" dirty="0"/>
              <a:t>: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E33C-927D-6E45-9B51-3E3C34BE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MSE</a:t>
            </a:r>
          </a:p>
          <a:p>
            <a:r>
              <a:rPr lang="en-US" dirty="0"/>
              <a:t>Loglikelihood</a:t>
            </a:r>
          </a:p>
          <a:p>
            <a:r>
              <a:rPr lang="en-US" dirty="0"/>
              <a:t>BIC</a:t>
            </a:r>
          </a:p>
        </p:txBody>
      </p:sp>
    </p:spTree>
    <p:extLst>
      <p:ext uri="{BB962C8B-B14F-4D97-AF65-F5344CB8AC3E}">
        <p14:creationId xmlns:p14="http://schemas.microsoft.com/office/powerpoint/2010/main" val="29115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6168</TotalTime>
  <Words>360</Words>
  <Application>Microsoft Macintosh PowerPoint</Application>
  <PresentationFormat>Widescreen</PresentationFormat>
  <Paragraphs>171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Var.retail</vt:lpstr>
      <vt:lpstr>Simulation I: Wilms</vt:lpstr>
      <vt:lpstr>Simulation II: Retail</vt:lpstr>
      <vt:lpstr>Simulation 1(wilms): 50 runs</vt:lpstr>
      <vt:lpstr>Simulation 2(hard): 10 runs</vt:lpstr>
      <vt:lpstr>CE optim: Objectives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Var.retail</dc:title>
  <dc:creator>Microsoft Office User</dc:creator>
  <cp:lastModifiedBy>Microsoft Office User</cp:lastModifiedBy>
  <cp:revision>76</cp:revision>
  <dcterms:created xsi:type="dcterms:W3CDTF">2021-04-29T02:42:44Z</dcterms:created>
  <dcterms:modified xsi:type="dcterms:W3CDTF">2021-05-05T08:04:52Z</dcterms:modified>
</cp:coreProperties>
</file>