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Light" panose="020B0306030504020204" pitchFamily="34" charset="0"/>
      <p:regular r:id="rId23"/>
      <p:bold r:id="rId24"/>
      <p:italic r:id="rId25"/>
      <p:boldItalic r:id="rId26"/>
    </p:embeddedFont>
    <p:embeddedFont>
      <p:font typeface="Open Sans SemiBold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NZJ6Scpht94i4y4BQUjKlAdds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80000"/>
  </p:normalViewPr>
  <p:slideViewPr>
    <p:cSldViewPr snapToGrid="0">
      <p:cViewPr varScale="1">
        <p:scale>
          <a:sx n="124" d="100"/>
          <a:sy n="124" d="100"/>
        </p:scale>
        <p:origin x="9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719072" cy="171907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Like the previous slide, but now if we used weighted kNN regression, the curve may look smoother.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this slide, I want to show three plots side by side. Same training data in both case. 1NN should create overfitted, step like responses. 3 NN should be the ‘best’ fit. 10NN should be too smooth.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data here can be as noisy as the one shown here: https://en.wikipedia.org/wiki/Local_regression#/media/File:Loess_curve.svg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If 3 is not good, can try 2, 4, 5 etc. Can you sklearn in but functions/ 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this slide, I want to plots like this. The left one should be a 2D functions, with a 3D render like this. Should be a function more complex than a quadratic function. Some several local minima would be useful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Give the analytical expression for the function you end up using. Like the one I showed as a placeholder.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right plot should be a top view contour plot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Use L, w1, w2 (not x1, x2)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# Without fractions (don’t use this one)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L(\boldsymbol{w}) = w_1^2/3 + w_2^2/5 - \cos(4 w_1 - 1)/8 - \sin(5 w_2)/5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# With fractions: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L(\boldsymbol{w}) = \frac{w_1^2}{3} + \frac{w_2^2}{5} - \frac{\cos(4 w_1 - 1)}{8} - \frac{\sin(5 w_2)}{5}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Here, in addition to the analystical expression of L, also provide an analytical expression of grad of L, like my example.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latex code for the above symbiolic equations was: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\displaystyle \nabla{L} = \frac{\partial L}{\partial w_1} \hat{\textbf{i}} + \frac{\partial L}{\partial w_2} \hat{\textbf{j}} = \left[ { \frac{\partial L}{\partial w_1}, \frac{\partial L}{\partial w_2}} \right]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If you find that useful…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# Gradient: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\nabla{L} =&amp;  \left[ \frac{2w_1}{3} + \frac{\sin(4 w_1 - 1)}{2}    \right]\;\boldsymbol{\hat{i}}\\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&amp;+\quad\left[ \frac{2w_2}{5} - \cos(5 w_1)    \right]\;\boldsymbol{\hat{j}}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Here, in addition to the analystical expression of L, also provide an analytical expression of grad of L, like my example.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latex code for the above symbiolic equations was: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\displaystyle \nabla{L} = \frac{\partial L}{\partial w_1} \hat{\textbf{i}} + \frac{\partial L}{\partial w_2} \hat{\textbf{j}} = \left[ { \frac{\partial L}{\partial w_1}, \frac{\partial L}{\partial w_2}} \right]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If you find that useful…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# Gradient: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\nabla{L} =&amp;  \left[ \frac{2w_1}{3} + \frac{\sin(4 w_1 - 1)}{2}    \right]\;\boldsymbol{\hat{i}}\\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&amp;+\quad\left[ \frac{2w_2}{5} - \cos(5 w_1)    \right]\;\boldsymbol{\hat{j}}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29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this example, can you show two examples of a GD (on a quadratic function is fine), top view contour plot.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For a small learning rate, we should see many small steps.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For a large lerning rate we should see large steps and osciallations/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Similar to the ones shown on a 1D example here: https://towardsdatascience.com/gradient-descent-algorithm-a-deep-dive-cf04e8115f21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https://www.cs.toronto.edu/~rgrosse/courses/csc2541_2021/slides/lec07.pdf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Re-draw this plot Use smaller dots, like your red and black. Data set can be made up or can be one of the context problems you have used already.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See the next slide. This slide should include an non classified original training data. I will show a green decision boundary that a human may come up with. If the data changes, we will change the curve obviously.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Show an example. Many points should be here. I want to show that with 1 NN, things can get noisy (see the example I mention here, but we should use a different context. See the document Understanding the Bias-Variance Tradeoff.pdf. This is from the website: https://scott.fortmann-roe.com/docs/BiasVariance.html see the interactive slider there.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 like the hex pattern here but If generating this type of hex pattern is too difficulty with Python, we can use this example directly.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Use a plot similar to this one. In here, I would like the blue points to be labelled as y. I want the red curve to actually consists of  - not a line - , but a bunch of small red dots. I would like to still label that as y _hat.  This is to derive home the idea that in NN regression, there is no underlying function.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This function may look somewhat like several steps (unweighted NN)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Also,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Instead if X_1 use x for simplicity here. We will get into the super script vs subscript in the LLS module.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 descr="Picture 6"/>
          <p:cNvPicPr preferRelativeResize="0"/>
          <p:nvPr/>
        </p:nvPicPr>
        <p:blipFill rotWithShape="1">
          <a:blip r:embed="rId2">
            <a:alphaModFix/>
          </a:blip>
          <a:srcRect l="1020" r="65262"/>
          <a:stretch/>
        </p:blipFill>
        <p:spPr>
          <a:xfrm>
            <a:off x="0" y="0"/>
            <a:ext cx="308297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15"/>
          <p:cNvCxnSpPr/>
          <p:nvPr/>
        </p:nvCxnSpPr>
        <p:spPr>
          <a:xfrm>
            <a:off x="3566900" y="2129900"/>
            <a:ext cx="5127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1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734" y="1238117"/>
            <a:ext cx="1558578" cy="98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5"/>
          <p:cNvPicPr preferRelativeResize="0"/>
          <p:nvPr/>
        </p:nvPicPr>
        <p:blipFill rotWithShape="1">
          <a:blip r:embed="rId4">
            <a:alphaModFix/>
          </a:blip>
          <a:srcRect l="72402"/>
          <a:stretch/>
        </p:blipFill>
        <p:spPr>
          <a:xfrm>
            <a:off x="6325925" y="4627850"/>
            <a:ext cx="2818076" cy="5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5"/>
          <p:cNvSpPr/>
          <p:nvPr/>
        </p:nvSpPr>
        <p:spPr>
          <a:xfrm>
            <a:off x="0" y="4953600"/>
            <a:ext cx="6325800" cy="1899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3566900" y="1238125"/>
            <a:ext cx="51198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3555550" y="2302475"/>
            <a:ext cx="51198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2"/>
          </p:nvPr>
        </p:nvSpPr>
        <p:spPr>
          <a:xfrm>
            <a:off x="3566900" y="2663675"/>
            <a:ext cx="5119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0">
          <p15:clr>
            <a:srgbClr val="E46962"/>
          </p15:clr>
        </p15:guide>
        <p15:guide id="2" orient="horz" pos="1564">
          <p15:clr>
            <a:srgbClr val="E46962"/>
          </p15:clr>
        </p15:guide>
        <p15:guide id="3" orient="horz" pos="1787">
          <p15:clr>
            <a:srgbClr val="E46962"/>
          </p15:clr>
        </p15:guide>
        <p15:guide id="4" orient="horz" pos="1342">
          <p15:clr>
            <a:srgbClr val="E46962"/>
          </p15:clr>
        </p15:guide>
        <p15:guide id="5" orient="horz" pos="2736">
          <p15:clr>
            <a:srgbClr val="E46962"/>
          </p15:clr>
        </p15:guide>
        <p15:guide id="6" pos="2736">
          <p15:clr>
            <a:srgbClr val="E46962"/>
          </p15:clr>
        </p15:guide>
        <p15:guide id="7" pos="5472">
          <p15:clr>
            <a:srgbClr val="E46962"/>
          </p15:clr>
        </p15:guide>
        <p15:guide id="8" pos="122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Slide Photo">
  <p:cSld name="Full-Slide Pho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5"/>
          <p:cNvPicPr preferRelativeResize="0"/>
          <p:nvPr/>
        </p:nvPicPr>
        <p:blipFill rotWithShape="1">
          <a:blip r:embed="rId2">
            <a:alphaModFix/>
          </a:blip>
          <a:srcRect l="72402"/>
          <a:stretch/>
        </p:blipFill>
        <p:spPr>
          <a:xfrm>
            <a:off x="6325925" y="4627850"/>
            <a:ext cx="2818076" cy="5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5"/>
          <p:cNvSpPr/>
          <p:nvPr/>
        </p:nvSpPr>
        <p:spPr>
          <a:xfrm>
            <a:off x="0" y="4953600"/>
            <a:ext cx="6325800" cy="1899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6">
          <p15:clr>
            <a:srgbClr val="E46962"/>
          </p15:clr>
        </p15:guide>
        <p15:guide id="2" pos="288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5472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Headline 1">
  <p:cSld name="Text with Headline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6"/>
          <p:cNvCxnSpPr/>
          <p:nvPr/>
        </p:nvCxnSpPr>
        <p:spPr>
          <a:xfrm>
            <a:off x="904491" y="905854"/>
            <a:ext cx="73221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904500" y="405850"/>
            <a:ext cx="73260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ubTitle" idx="1"/>
          </p:nvPr>
        </p:nvSpPr>
        <p:spPr>
          <a:xfrm>
            <a:off x="904500" y="1050613"/>
            <a:ext cx="7326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SemiBold"/>
              <a:buNone/>
              <a:defRPr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2"/>
          </p:nvPr>
        </p:nvSpPr>
        <p:spPr>
          <a:xfrm>
            <a:off x="913375" y="1466400"/>
            <a:ext cx="7326000" cy="29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82" name="Google Shape;82;p26"/>
          <p:cNvPicPr preferRelativeResize="0"/>
          <p:nvPr/>
        </p:nvPicPr>
        <p:blipFill rotWithShape="1">
          <a:blip r:embed="rId2">
            <a:alphaModFix/>
          </a:blip>
          <a:srcRect l="72402"/>
          <a:stretch/>
        </p:blipFill>
        <p:spPr>
          <a:xfrm>
            <a:off x="6325925" y="4627850"/>
            <a:ext cx="2818076" cy="5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6"/>
          <p:cNvSpPr/>
          <p:nvPr/>
        </p:nvSpPr>
        <p:spPr>
          <a:xfrm>
            <a:off x="0" y="4953600"/>
            <a:ext cx="6325800" cy="1899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571">
          <p15:clr>
            <a:srgbClr val="E46962"/>
          </p15:clr>
        </p15:guide>
        <p15:guide id="4" orient="horz" pos="453">
          <p15:clr>
            <a:srgbClr val="E46962"/>
          </p15:clr>
        </p15:guide>
        <p15:guide id="5" pos="575">
          <p15:clr>
            <a:srgbClr val="E46962"/>
          </p15:clr>
        </p15:guide>
        <p15:guide id="6" orient="horz" pos="688">
          <p15:clr>
            <a:srgbClr val="E46962"/>
          </p15:clr>
        </p15:guide>
        <p15:guide id="7" orient="horz" pos="2736">
          <p15:clr>
            <a:srgbClr val="E46962"/>
          </p15:clr>
        </p15:guide>
        <p15:guide id="8" pos="5185">
          <p15:clr>
            <a:srgbClr val="E46962"/>
          </p15:clr>
        </p15:guide>
        <p15:guide id="9" orient="horz" pos="924">
          <p15:clr>
            <a:srgbClr val="E46962"/>
          </p15:clr>
        </p15:guide>
        <p15:guide id="10" orient="horz" pos="28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Headline">
  <p:cSld name="Text with Headlin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6"/>
          <p:cNvCxnSpPr/>
          <p:nvPr/>
        </p:nvCxnSpPr>
        <p:spPr>
          <a:xfrm>
            <a:off x="457200" y="731520"/>
            <a:ext cx="82434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16"/>
          <p:cNvPicPr preferRelativeResize="0"/>
          <p:nvPr/>
        </p:nvPicPr>
        <p:blipFill rotWithShape="1">
          <a:blip r:embed="rId2">
            <a:alphaModFix/>
          </a:blip>
          <a:srcRect l="72402"/>
          <a:stretch/>
        </p:blipFill>
        <p:spPr>
          <a:xfrm>
            <a:off x="6325925" y="4627850"/>
            <a:ext cx="2818076" cy="5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6"/>
          <p:cNvSpPr/>
          <p:nvPr/>
        </p:nvSpPr>
        <p:spPr>
          <a:xfrm>
            <a:off x="0" y="4953600"/>
            <a:ext cx="6325800" cy="1899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571">
          <p15:clr>
            <a:srgbClr val="E46962"/>
          </p15:clr>
        </p15:guide>
        <p15:guide id="4" orient="horz" pos="453">
          <p15:clr>
            <a:srgbClr val="E46962"/>
          </p15:clr>
        </p15:guide>
        <p15:guide id="5" pos="575">
          <p15:clr>
            <a:srgbClr val="E46962"/>
          </p15:clr>
        </p15:guide>
        <p15:guide id="6" orient="horz" pos="688">
          <p15:clr>
            <a:srgbClr val="E46962"/>
          </p15:clr>
        </p15:guide>
        <p15:guide id="7" orient="horz" pos="2736">
          <p15:clr>
            <a:srgbClr val="E46962"/>
          </p15:clr>
        </p15:guide>
        <p15:guide id="8" pos="5185">
          <p15:clr>
            <a:srgbClr val="E46962"/>
          </p15:clr>
        </p15:guide>
        <p15:guide id="9" orient="horz" pos="924">
          <p15:clr>
            <a:srgbClr val="E46962"/>
          </p15:clr>
        </p15:guide>
        <p15:guide id="10" orient="horz" pos="28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Slide">
  <p:cSld name="Agenda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645183" y="377190"/>
            <a:ext cx="7853700" cy="438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0;p18"/>
          <p:cNvCxnSpPr/>
          <p:nvPr/>
        </p:nvCxnSpPr>
        <p:spPr>
          <a:xfrm>
            <a:off x="457189" y="914395"/>
            <a:ext cx="8229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457200" y="343425"/>
            <a:ext cx="8229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457200" y="1155150"/>
            <a:ext cx="8229600" cy="3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E46962"/>
          </p15:clr>
        </p15:guide>
        <p15:guide id="2" pos="547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orient="horz" pos="576">
          <p15:clr>
            <a:srgbClr val="E46962"/>
          </p15:clr>
        </p15:guide>
        <p15:guide id="5" orient="horz" pos="432">
          <p15:clr>
            <a:srgbClr val="E46962"/>
          </p15:clr>
        </p15:guide>
        <p15:guide id="6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 Up slide">
  <p:cSld name="Text with Headline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19"/>
          <p:cNvCxnSpPr/>
          <p:nvPr/>
        </p:nvCxnSpPr>
        <p:spPr>
          <a:xfrm>
            <a:off x="904491" y="905854"/>
            <a:ext cx="73221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904500" y="405850"/>
            <a:ext cx="73260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ubTitle" idx="1"/>
          </p:nvPr>
        </p:nvSpPr>
        <p:spPr>
          <a:xfrm>
            <a:off x="904500" y="1050613"/>
            <a:ext cx="7326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SemiBold"/>
              <a:buNone/>
              <a:defRPr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913375" y="1466400"/>
            <a:ext cx="7326000" cy="29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19"/>
          <p:cNvPicPr preferRelativeResize="0"/>
          <p:nvPr/>
        </p:nvPicPr>
        <p:blipFill rotWithShape="1">
          <a:blip r:embed="rId2">
            <a:alphaModFix/>
          </a:blip>
          <a:srcRect l="72402"/>
          <a:stretch/>
        </p:blipFill>
        <p:spPr>
          <a:xfrm>
            <a:off x="6325925" y="4627850"/>
            <a:ext cx="2818076" cy="5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9"/>
          <p:cNvSpPr/>
          <p:nvPr/>
        </p:nvSpPr>
        <p:spPr>
          <a:xfrm>
            <a:off x="0" y="4953600"/>
            <a:ext cx="6325800" cy="1899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571">
          <p15:clr>
            <a:srgbClr val="E46962"/>
          </p15:clr>
        </p15:guide>
        <p15:guide id="4" orient="horz" pos="453">
          <p15:clr>
            <a:srgbClr val="E46962"/>
          </p15:clr>
        </p15:guide>
        <p15:guide id="5" pos="575">
          <p15:clr>
            <a:srgbClr val="E46962"/>
          </p15:clr>
        </p15:guide>
        <p15:guide id="6" orient="horz" pos="688">
          <p15:clr>
            <a:srgbClr val="E46962"/>
          </p15:clr>
        </p15:guide>
        <p15:guide id="7" orient="horz" pos="2736">
          <p15:clr>
            <a:srgbClr val="E46962"/>
          </p15:clr>
        </p15:guide>
        <p15:guide id="8" pos="5185">
          <p15:clr>
            <a:srgbClr val="E46962"/>
          </p15:clr>
        </p15:guide>
        <p15:guide id="9" orient="horz" pos="924">
          <p15:clr>
            <a:srgbClr val="E46962"/>
          </p15:clr>
        </p15:guide>
        <p15:guide id="10" orient="horz" pos="288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Column">
  <p:cSld name="Two-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0"/>
          <p:cNvPicPr preferRelativeResize="0"/>
          <p:nvPr/>
        </p:nvPicPr>
        <p:blipFill rotWithShape="1">
          <a:blip r:embed="rId2">
            <a:alphaModFix/>
          </a:blip>
          <a:srcRect l="72402"/>
          <a:stretch/>
        </p:blipFill>
        <p:spPr>
          <a:xfrm>
            <a:off x="6325925" y="4627850"/>
            <a:ext cx="2818076" cy="5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0"/>
          <p:cNvSpPr/>
          <p:nvPr/>
        </p:nvSpPr>
        <p:spPr>
          <a:xfrm>
            <a:off x="0" y="4953600"/>
            <a:ext cx="6325800" cy="1899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1370044" y="309188"/>
            <a:ext cx="64041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20"/>
          <p:cNvCxnSpPr/>
          <p:nvPr/>
        </p:nvCxnSpPr>
        <p:spPr>
          <a:xfrm>
            <a:off x="686850" y="914350"/>
            <a:ext cx="7773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20"/>
          <p:cNvSpPr txBox="1">
            <a:spLocks noGrp="1"/>
          </p:cNvSpPr>
          <p:nvPr>
            <p:ph type="subTitle" idx="1"/>
          </p:nvPr>
        </p:nvSpPr>
        <p:spPr>
          <a:xfrm>
            <a:off x="685800" y="1036925"/>
            <a:ext cx="3657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Open Sans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ubTitle" idx="2"/>
          </p:nvPr>
        </p:nvSpPr>
        <p:spPr>
          <a:xfrm>
            <a:off x="4818401" y="1036925"/>
            <a:ext cx="3639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Open Sans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9pPr>
          </a:lstStyle>
          <a:p>
            <a:endParaRPr/>
          </a:p>
        </p:txBody>
      </p:sp>
      <p:cxnSp>
        <p:nvCxnSpPr>
          <p:cNvPr id="47" name="Google Shape;47;p20"/>
          <p:cNvCxnSpPr/>
          <p:nvPr/>
        </p:nvCxnSpPr>
        <p:spPr>
          <a:xfrm>
            <a:off x="4582113" y="1067925"/>
            <a:ext cx="0" cy="30453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86025" y="1529100"/>
            <a:ext cx="3657900" cy="2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4800600" y="1561000"/>
            <a:ext cx="36579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6">
          <p15:clr>
            <a:srgbClr val="E46962"/>
          </p15:clr>
        </p15:guide>
        <p15:guide id="2" orient="horz" pos="288">
          <p15:clr>
            <a:srgbClr val="E46962"/>
          </p15:clr>
        </p15:guide>
        <p15:guide id="3" orient="horz" pos="576">
          <p15:clr>
            <a:srgbClr val="E46962"/>
          </p15:clr>
        </p15:guide>
        <p15:guide id="4" pos="2880">
          <p15:clr>
            <a:srgbClr val="E46962"/>
          </p15:clr>
        </p15:guide>
        <p15:guide id="5" pos="432">
          <p15:clr>
            <a:srgbClr val="E46962"/>
          </p15:clr>
        </p15:guide>
        <p15:guide id="6" pos="5328">
          <p15:clr>
            <a:srgbClr val="E46962"/>
          </p15:clr>
        </p15:guide>
        <p15:guide id="7" pos="2736">
          <p15:clr>
            <a:srgbClr val="E46962"/>
          </p15:clr>
        </p15:guide>
        <p15:guide id="8" pos="302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 Slide">
  <p:cSld name="Bulleted Lis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1" descr="Picture 6"/>
          <p:cNvPicPr preferRelativeResize="0"/>
          <p:nvPr/>
        </p:nvPicPr>
        <p:blipFill rotWithShape="1">
          <a:blip r:embed="rId2">
            <a:alphaModFix/>
          </a:blip>
          <a:srcRect l="15642" r="70886"/>
          <a:stretch/>
        </p:blipFill>
        <p:spPr>
          <a:xfrm>
            <a:off x="0" y="0"/>
            <a:ext cx="91317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21"/>
          <p:cNvCxnSpPr/>
          <p:nvPr/>
        </p:nvCxnSpPr>
        <p:spPr>
          <a:xfrm>
            <a:off x="1256600" y="921000"/>
            <a:ext cx="7430400" cy="78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1256600" y="457200"/>
            <a:ext cx="74304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1257300" y="1084900"/>
            <a:ext cx="7429500" cy="29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Char char="○"/>
              <a:defRPr>
                <a:solidFill>
                  <a:srgbClr val="5D5D5D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Char char="■"/>
              <a:defRPr>
                <a:solidFill>
                  <a:srgbClr val="5D5D5D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Char char="●"/>
              <a:defRPr>
                <a:solidFill>
                  <a:srgbClr val="5D5D5D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Char char="○"/>
              <a:defRPr>
                <a:solidFill>
                  <a:srgbClr val="5D5D5D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Char char="■"/>
              <a:defRPr>
                <a:solidFill>
                  <a:srgbClr val="5D5D5D"/>
                </a:solidFill>
              </a:defRPr>
            </a:lvl6pPr>
            <a:lvl7pPr marL="3200400" lvl="6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Char char="●"/>
              <a:defRPr>
                <a:solidFill>
                  <a:srgbClr val="5D5D5D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Char char="○"/>
              <a:defRPr>
                <a:solidFill>
                  <a:srgbClr val="5D5D5D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Char char="■"/>
              <a:defRPr>
                <a:solidFill>
                  <a:srgbClr val="5D5D5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">
          <p15:clr>
            <a:srgbClr val="E46962"/>
          </p15:clr>
        </p15:guide>
        <p15:guide id="2" orient="horz" pos="2736">
          <p15:clr>
            <a:srgbClr val="E46962"/>
          </p15:clr>
        </p15:guide>
        <p15:guide id="3" pos="575">
          <p15:clr>
            <a:srgbClr val="E46962"/>
          </p15:clr>
        </p15:guide>
        <p15:guide id="4" pos="792">
          <p15:clr>
            <a:srgbClr val="E46962"/>
          </p15:clr>
        </p15:guide>
        <p15:guide id="5" pos="5472">
          <p15:clr>
            <a:srgbClr val="E46962"/>
          </p15:clr>
        </p15:guide>
        <p15:guide id="6" orient="horz" pos="288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subTitle" idx="1"/>
          </p:nvPr>
        </p:nvSpPr>
        <p:spPr>
          <a:xfrm>
            <a:off x="914400" y="1030950"/>
            <a:ext cx="731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Open Sans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22"/>
          <p:cNvCxnSpPr/>
          <p:nvPr/>
        </p:nvCxnSpPr>
        <p:spPr>
          <a:xfrm>
            <a:off x="914400" y="914294"/>
            <a:ext cx="73278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22"/>
          <p:cNvSpPr txBox="1">
            <a:spLocks noGrp="1"/>
          </p:cNvSpPr>
          <p:nvPr>
            <p:ph type="title"/>
          </p:nvPr>
        </p:nvSpPr>
        <p:spPr>
          <a:xfrm>
            <a:off x="912625" y="458300"/>
            <a:ext cx="731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2"/>
          <p:cNvSpPr>
            <a:spLocks noGrp="1"/>
          </p:cNvSpPr>
          <p:nvPr>
            <p:ph type="pic" idx="2"/>
          </p:nvPr>
        </p:nvSpPr>
        <p:spPr>
          <a:xfrm>
            <a:off x="914401" y="1365024"/>
            <a:ext cx="7317000" cy="2989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">
          <p15:clr>
            <a:srgbClr val="E46962"/>
          </p15:clr>
        </p15:guide>
        <p15:guide id="2" orient="horz" pos="576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76">
          <p15:clr>
            <a:srgbClr val="E46962"/>
          </p15:clr>
        </p15:guide>
        <p15:guide id="5" pos="5184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 and Right Side Image">
  <p:cSld name="Column and Image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3"/>
          <p:cNvCxnSpPr/>
          <p:nvPr/>
        </p:nvCxnSpPr>
        <p:spPr>
          <a:xfrm>
            <a:off x="607654" y="1911204"/>
            <a:ext cx="24717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23"/>
          <p:cNvSpPr>
            <a:spLocks noGrp="1"/>
          </p:cNvSpPr>
          <p:nvPr>
            <p:ph type="pic" idx="2"/>
          </p:nvPr>
        </p:nvSpPr>
        <p:spPr>
          <a:xfrm>
            <a:off x="3663550" y="648900"/>
            <a:ext cx="5233200" cy="3353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23"/>
          <p:cNvSpPr txBox="1">
            <a:spLocks noGrp="1"/>
          </p:cNvSpPr>
          <p:nvPr>
            <p:ph type="title"/>
          </p:nvPr>
        </p:nvSpPr>
        <p:spPr>
          <a:xfrm>
            <a:off x="607600" y="648900"/>
            <a:ext cx="24720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ubTitle" idx="1"/>
          </p:nvPr>
        </p:nvSpPr>
        <p:spPr>
          <a:xfrm>
            <a:off x="609875" y="2018025"/>
            <a:ext cx="2472000" cy="1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23"/>
          <p:cNvPicPr preferRelativeResize="0"/>
          <p:nvPr/>
        </p:nvPicPr>
        <p:blipFill rotWithShape="1">
          <a:blip r:embed="rId2">
            <a:alphaModFix/>
          </a:blip>
          <a:srcRect l="72402"/>
          <a:stretch/>
        </p:blipFill>
        <p:spPr>
          <a:xfrm>
            <a:off x="6325925" y="4627850"/>
            <a:ext cx="2818076" cy="5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3"/>
          <p:cNvSpPr/>
          <p:nvPr/>
        </p:nvSpPr>
        <p:spPr>
          <a:xfrm>
            <a:off x="0" y="4953600"/>
            <a:ext cx="6325800" cy="1899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 and Left Side Image ">
  <p:cSld name="Column and Image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4"/>
          <p:cNvCxnSpPr/>
          <p:nvPr/>
        </p:nvCxnSpPr>
        <p:spPr>
          <a:xfrm>
            <a:off x="6325800" y="1678075"/>
            <a:ext cx="23571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Google Shape;69;p24"/>
          <p:cNvSpPr>
            <a:spLocks noGrp="1"/>
          </p:cNvSpPr>
          <p:nvPr>
            <p:ph type="pic" idx="2"/>
          </p:nvPr>
        </p:nvSpPr>
        <p:spPr>
          <a:xfrm>
            <a:off x="457200" y="648900"/>
            <a:ext cx="5233200" cy="3353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4"/>
          <p:cNvSpPr txBox="1">
            <a:spLocks noGrp="1"/>
          </p:cNvSpPr>
          <p:nvPr>
            <p:ph type="title"/>
          </p:nvPr>
        </p:nvSpPr>
        <p:spPr>
          <a:xfrm>
            <a:off x="6325925" y="648900"/>
            <a:ext cx="23631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ubTitle" idx="1"/>
          </p:nvPr>
        </p:nvSpPr>
        <p:spPr>
          <a:xfrm>
            <a:off x="6325800" y="1834175"/>
            <a:ext cx="2357100" cy="21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24"/>
          <p:cNvPicPr preferRelativeResize="0"/>
          <p:nvPr/>
        </p:nvPicPr>
        <p:blipFill rotWithShape="1">
          <a:blip r:embed="rId2">
            <a:alphaModFix/>
          </a:blip>
          <a:srcRect l="72402"/>
          <a:stretch/>
        </p:blipFill>
        <p:spPr>
          <a:xfrm>
            <a:off x="6325925" y="4627850"/>
            <a:ext cx="2818076" cy="5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4"/>
          <p:cNvSpPr/>
          <p:nvPr/>
        </p:nvSpPr>
        <p:spPr>
          <a:xfrm>
            <a:off x="0" y="4953600"/>
            <a:ext cx="6325800" cy="1899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85">
          <p15:clr>
            <a:srgbClr val="E46962"/>
          </p15:clr>
        </p15:guide>
        <p15:guide id="2" pos="5472">
          <p15:clr>
            <a:srgbClr val="E46962"/>
          </p15:clr>
        </p15:guide>
        <p15:guide id="3" pos="288">
          <p15:clr>
            <a:srgbClr val="E46962"/>
          </p15:clr>
        </p15:guide>
        <p15:guide id="4" orient="horz" pos="409">
          <p15:clr>
            <a:srgbClr val="E46962"/>
          </p15:clr>
        </p15:guide>
        <p15:guide id="5" orient="horz" pos="2521">
          <p15:clr>
            <a:srgbClr val="E46962"/>
          </p15:clr>
        </p15:guide>
        <p15:guide id="6" orient="horz" pos="2736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Open Sans Light"/>
              <a:buNone/>
              <a:defRPr sz="27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300"/>
              <a:buFont typeface="Open Sans"/>
              <a:buNone/>
              <a:defRPr sz="3300" b="0" i="0" u="none" strike="noStrike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300"/>
              <a:buFont typeface="Open Sans"/>
              <a:buNone/>
              <a:defRPr sz="3300" b="0" i="0" u="none" strike="noStrike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300"/>
              <a:buFont typeface="Open Sans"/>
              <a:buNone/>
              <a:defRPr sz="3300" b="0" i="0" u="none" strike="noStrike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300"/>
              <a:buFont typeface="Open Sans"/>
              <a:buNone/>
              <a:defRPr sz="3300" b="0" i="0" u="none" strike="noStrike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300"/>
              <a:buFont typeface="Open Sans"/>
              <a:buNone/>
              <a:defRPr sz="3300" b="0" i="0" u="none" strike="noStrike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300"/>
              <a:buFont typeface="Open Sans"/>
              <a:buNone/>
              <a:defRPr sz="3300" b="0" i="0" u="none" strike="noStrike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300"/>
              <a:buFont typeface="Open Sans"/>
              <a:buNone/>
              <a:defRPr sz="3300" b="0" i="0" u="none" strike="noStrike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300"/>
              <a:buFont typeface="Open Sans"/>
              <a:buNone/>
              <a:defRPr sz="3300" b="0" i="0" u="none" strike="noStrike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sldNum" idx="12"/>
          </p:nvPr>
        </p:nvSpPr>
        <p:spPr>
          <a:xfrm>
            <a:off x="8311451" y="4800310"/>
            <a:ext cx="2040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628650" y="1326619"/>
            <a:ext cx="78867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Char char="●"/>
              <a:defRPr sz="15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Open Sans Light"/>
              <a:buChar char="○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Open Sans Light"/>
              <a:buChar char="■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Open Sans Light"/>
              <a:buChar char="●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Open Sans Light"/>
              <a:buChar char="○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Open Sans Light"/>
              <a:buChar char="■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Open Sans Light"/>
              <a:buChar char="●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Open Sans Light"/>
              <a:buChar char="○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Open Sans Light"/>
              <a:buChar char="■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3566900" y="1238125"/>
            <a:ext cx="51198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Gradient Descent, Nearest Neighbors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555550" y="2302475"/>
            <a:ext cx="51198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AIML for Engineers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2"/>
          </p:nvPr>
        </p:nvSpPr>
        <p:spPr>
          <a:xfrm>
            <a:off x="3566900" y="2663675"/>
            <a:ext cx="5119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Levent Burak Kara, Kevin Ferguson, Dan Emerson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K - Nearest Neighbor Regressor</a:t>
            </a:r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6139626" y="4067400"/>
            <a:ext cx="29013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4-NN weighted regression</a:t>
            </a:r>
            <a:endParaRPr/>
          </a:p>
        </p:txBody>
      </p:sp>
      <p:pic>
        <p:nvPicPr>
          <p:cNvPr id="170" name="Google Shape;1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302" y="1414407"/>
            <a:ext cx="3067635" cy="231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1"/>
          <p:cNvSpPr txBox="1"/>
          <p:nvPr/>
        </p:nvSpPr>
        <p:spPr>
          <a:xfrm>
            <a:off x="455463" y="1039772"/>
            <a:ext cx="2612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Weighted regression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305775" y="3636804"/>
            <a:ext cx="59406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Neighbors closer to x* (i.e. greater proximity </a:t>
            </a:r>
            <a:r>
              <a:rPr lang="en-US" sz="1500" b="0" i="1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prox</a:t>
            </a:r>
            <a:r>
              <a:rPr lang="en-US" sz="15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) have a greater influence (w</a:t>
            </a:r>
            <a:r>
              <a:rPr lang="en-US" sz="1500" b="0" i="0" u="none" strike="noStrike" cap="none" baseline="-25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</a:t>
            </a:r>
            <a:r>
              <a:rPr lang="en-US" sz="15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𝟄:  a small num, say 10</a:t>
            </a:r>
            <a:r>
              <a:rPr lang="en-US" sz="1500" b="0" i="0" u="none" strike="noStrike" cap="none" baseline="30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-6</a:t>
            </a:r>
            <a:r>
              <a:rPr lang="en-US" sz="15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, to avoid division by zero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898" y="1407996"/>
            <a:ext cx="4209181" cy="2144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K - Nearest Neighbor Regressor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678009" y="3542925"/>
            <a:ext cx="33855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1-NN unweighted regression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6615405" y="3560665"/>
            <a:ext cx="33855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25</a:t>
            </a:r>
            <a:r>
              <a:rPr lang="en-US" sz="11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-NN unweighted regression</a:t>
            </a:r>
            <a:endParaRPr/>
          </a:p>
        </p:txBody>
      </p:sp>
      <p:sp>
        <p:nvSpPr>
          <p:cNvPr id="181" name="Google Shape;181;p12"/>
          <p:cNvSpPr txBox="1"/>
          <p:nvPr/>
        </p:nvSpPr>
        <p:spPr>
          <a:xfrm>
            <a:off x="3708524" y="3542925"/>
            <a:ext cx="33855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10</a:t>
            </a:r>
            <a:r>
              <a:rPr lang="en-US" sz="11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-NN unweighted regression</a:t>
            </a:r>
            <a:endParaRPr/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1088" y="1411663"/>
            <a:ext cx="2907800" cy="21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301" y="1411663"/>
            <a:ext cx="2907800" cy="21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6876" y="1411663"/>
            <a:ext cx="2907800" cy="21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</a:pPr>
            <a:r>
              <a:rPr lang="en-US"/>
              <a:t>K - Nearest Neighbor: Discussions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Non-parametric (no underlying functional model)</a:t>
            </a: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Simple to implement and interpret</a:t>
            </a: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Can be memory intensive and slow</a:t>
            </a:r>
            <a:endParaRPr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dirty="0"/>
              <a:t>For every new test points, the nearest neighbors in the training set have to be found</a:t>
            </a:r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dirty="0"/>
              <a:t>But space partitioning schemes such as KD-trees can accelerate this</a:t>
            </a: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Finding the ‘best’ k may require trial-and-error. </a:t>
            </a:r>
            <a:endParaRPr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dirty="0"/>
              <a:t>k too small. Overfits to noise.  </a:t>
            </a:r>
            <a:endParaRPr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dirty="0"/>
              <a:t>k too large: Too much smoothing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Gradient Descent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302574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 dirty="0"/>
              <a:t>Training an ML model will frequently involve finding the minimum of a multi-variate function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 dirty="0"/>
              <a:t>GD is an iterative method commonly used for this purpose</a:t>
            </a:r>
            <a:endParaRPr dirty="0"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2301" t="2372" r="-12957" b="2362"/>
          <a:stretch/>
        </p:blipFill>
        <p:spPr>
          <a:xfrm>
            <a:off x="3060921" y="562435"/>
            <a:ext cx="3790619" cy="33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6224155" y="803567"/>
            <a:ext cx="2827377" cy="276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341" y="3745569"/>
            <a:ext cx="3883559" cy="4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74FD84-DECC-0A1D-ABC6-AF8DA3C300E8}"/>
              </a:ext>
            </a:extLst>
          </p:cNvPr>
          <p:cNvSpPr txBox="1"/>
          <p:nvPr/>
        </p:nvSpPr>
        <p:spPr>
          <a:xfrm>
            <a:off x="1181100" y="3468570"/>
            <a:ext cx="259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2D function, not 3D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E8DB53-BD90-09A5-A3EC-17F6CB676BF8}"/>
              </a:ext>
            </a:extLst>
          </p:cNvPr>
          <p:cNvCxnSpPr>
            <a:cxnSpLocks/>
          </p:cNvCxnSpPr>
          <p:nvPr/>
        </p:nvCxnSpPr>
        <p:spPr>
          <a:xfrm flipH="1">
            <a:off x="3277456" y="2989780"/>
            <a:ext cx="801885" cy="57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Gradient Descent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57199" y="914400"/>
            <a:ext cx="3241498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 dirty="0"/>
              <a:t>Pick a starting point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 dirty="0"/>
              <a:t>Find the direction (in the input space w) that results in the fastest </a:t>
            </a:r>
            <a:r>
              <a:rPr lang="en-US" i="1" dirty="0"/>
              <a:t>decrease</a:t>
            </a:r>
            <a:r>
              <a:rPr lang="en-US" dirty="0"/>
              <a:t> in the function value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 dirty="0"/>
              <a:t>Take a small step in that direction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 dirty="0"/>
              <a:t>Repeat until convergence</a:t>
            </a:r>
            <a:endParaRPr dirty="0"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8134" y="1461425"/>
            <a:ext cx="2775021" cy="43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4824" y="3299380"/>
            <a:ext cx="1676444" cy="181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2399" y="3745756"/>
            <a:ext cx="2970742" cy="70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8134" y="2061781"/>
            <a:ext cx="2606479" cy="961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7292" y="901565"/>
            <a:ext cx="3524010" cy="3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8;p2">
            <a:extLst>
              <a:ext uri="{FF2B5EF4-FFF2-40B4-BE49-F238E27FC236}">
                <a16:creationId xmlns:a16="http://schemas.microsoft.com/office/drawing/2014/main" id="{47EEEB42-B843-99BB-95EE-77F803DFDD43}"/>
              </a:ext>
            </a:extLst>
          </p:cNvPr>
          <p:cNvPicPr preferRelativeResize="0"/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981668" y="2284185"/>
            <a:ext cx="2494564" cy="24352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36CFF0-7C4D-EC8A-3EAC-63E074063423}"/>
              </a:ext>
            </a:extLst>
          </p:cNvPr>
          <p:cNvSpPr/>
          <p:nvPr/>
        </p:nvSpPr>
        <p:spPr>
          <a:xfrm>
            <a:off x="4098135" y="3174003"/>
            <a:ext cx="1932796" cy="431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7A8BE-D873-1BAE-B2CD-894CF206EADD}"/>
              </a:ext>
            </a:extLst>
          </p:cNvPr>
          <p:cNvSpPr txBox="1"/>
          <p:nvPr/>
        </p:nvSpPr>
        <p:spPr>
          <a:xfrm>
            <a:off x="6047957" y="3229737"/>
            <a:ext cx="249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 rule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Function Dimensionality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AC49D-59A0-2C3A-66C4-F8087B948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121" y="1233343"/>
            <a:ext cx="4308679" cy="2280420"/>
          </a:xfrm>
          <a:prstGeom prst="rect">
            <a:avLst/>
          </a:prstGeom>
        </p:spPr>
      </p:pic>
      <p:pic>
        <p:nvPicPr>
          <p:cNvPr id="8" name="Google Shape;97;p2">
            <a:extLst>
              <a:ext uri="{FF2B5EF4-FFF2-40B4-BE49-F238E27FC236}">
                <a16:creationId xmlns:a16="http://schemas.microsoft.com/office/drawing/2014/main" id="{5924122A-2673-6F11-2099-2A8CE45A9ABE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2301" t="2372" r="-12957" b="2362"/>
          <a:stretch/>
        </p:blipFill>
        <p:spPr>
          <a:xfrm>
            <a:off x="594265" y="914399"/>
            <a:ext cx="3403014" cy="29897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B8402-93FB-F9DC-1912-381CA55F6A27}"/>
              </a:ext>
            </a:extLst>
          </p:cNvPr>
          <p:cNvSpPr txBox="1"/>
          <p:nvPr/>
        </p:nvSpPr>
        <p:spPr>
          <a:xfrm>
            <a:off x="457198" y="760511"/>
            <a:ext cx="322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Loss function of a 2-dof ML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F93DA-77CF-EB12-C665-BC4935A93632}"/>
              </a:ext>
            </a:extLst>
          </p:cNvPr>
          <p:cNvSpPr txBox="1"/>
          <p:nvPr/>
        </p:nvSpPr>
        <p:spPr>
          <a:xfrm>
            <a:off x="4378121" y="770785"/>
            <a:ext cx="4539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Residual stress on an additively printed part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FB80CF-BDB8-BDBD-099F-5FA22E0A1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80" y="3727795"/>
            <a:ext cx="2634218" cy="385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10EAB5-5AD9-6162-5BAC-264128213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417" y="3678818"/>
            <a:ext cx="3176823" cy="4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1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Gradient Descent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5284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Uses only the first derivative information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May get stuck in a local minimum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Saddle points introduce challenges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η too small: May converge too slowly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η too big: May oscillate around minima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Can start with a large η , then gradually decrease it over the iterations.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There are more advanced versions of GD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Momentum methods, acceleration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Second order methods: Newton-Raphson</a:t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925" y="709625"/>
            <a:ext cx="2360820" cy="20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924" y="2658287"/>
            <a:ext cx="2360799" cy="2004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K - Nearest Neighbor Classification</a:t>
            </a:r>
            <a:endParaRPr dirty="0"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540102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Make class decisions based on the nearest training point(s).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k is the number of nearest training points considered.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The simplest ML model we will see</a:t>
            </a:r>
            <a:endParaRPr/>
          </a:p>
          <a:p>
            <a:pPr marL="28575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None/>
            </a:pPr>
            <a:endParaRPr/>
          </a:p>
          <a:p>
            <a:pPr marL="28575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Choose a k value (usually problem dependent)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Given a test point, find the k nearest training points to the test point.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For distance calculations, L2 is common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Label test point with the majority vote of the NN training point labels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 i="1"/>
              <a:t>n</a:t>
            </a:r>
            <a:r>
              <a:rPr lang="en-US"/>
              <a:t>-ties can be broken by an </a:t>
            </a:r>
            <a:r>
              <a:rPr lang="en-US" i="1"/>
              <a:t>n</a:t>
            </a:r>
            <a:r>
              <a:rPr lang="en-US"/>
              <a:t> sided coin-flip</a:t>
            </a:r>
            <a:endParaRPr/>
          </a:p>
          <a:p>
            <a:pPr marL="28575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None/>
            </a:pPr>
            <a:endParaRPr/>
          </a:p>
          <a:p>
            <a:pPr marL="28575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None/>
            </a:pPr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302" y="781470"/>
            <a:ext cx="3841898" cy="375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K - Nearest Neighbor Classification</a:t>
            </a:r>
            <a:endParaRPr/>
          </a:p>
        </p:txBody>
      </p:sp>
      <p:pic>
        <p:nvPicPr>
          <p:cNvPr id="138" name="Google Shape;1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151" y="719150"/>
            <a:ext cx="3744474" cy="38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K - Nearest Neighbor Classification</a:t>
            </a:r>
            <a:endParaRPr dirty="0"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613083" y="827567"/>
            <a:ext cx="34413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Small </a:t>
            </a:r>
            <a:r>
              <a:rPr lang="en-US" i="1"/>
              <a:t>k</a:t>
            </a:r>
            <a:r>
              <a:rPr lang="en-US"/>
              <a:t> can make decisions too sensitive to noise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4968949" y="838200"/>
            <a:ext cx="37179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Large </a:t>
            </a:r>
            <a:r>
              <a:rPr lang="en-US" sz="1500" b="0" i="1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</a:t>
            </a:r>
            <a:r>
              <a:rPr lang="en-US" sz="15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may cause too much smoothing</a:t>
            </a:r>
            <a:endParaRPr/>
          </a:p>
        </p:txBody>
      </p:sp>
      <p:pic>
        <p:nvPicPr>
          <p:cNvPr id="146" name="Google Shape;1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75" y="1058655"/>
            <a:ext cx="3372260" cy="345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935" y="1063975"/>
            <a:ext cx="3361893" cy="344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K - Nearest Neighbor Regressor</a:t>
            </a:r>
            <a:endParaRPr/>
          </a:p>
        </p:txBody>
      </p:sp>
      <p:sp>
        <p:nvSpPr>
          <p:cNvPr id="158" name="Google Shape;158;p1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Conceptually very similar to k-NN classifier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The output value of a test point x* is determined by the values of the training points in the vicinity (k-neighborhood) of the test point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{x, y}: Training data with input values x and output values y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-"/>
            </a:pPr>
            <a:r>
              <a:rPr lang="en-US"/>
              <a:t>Also see LOESS (locally estimated scatterplot smoothing) </a:t>
            </a:r>
            <a:endParaRPr/>
          </a:p>
          <a:p>
            <a:pPr marL="28575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None/>
            </a:pPr>
            <a:endParaRPr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583" y="2579091"/>
            <a:ext cx="23622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"/>
          <p:cNvSpPr txBox="1"/>
          <p:nvPr/>
        </p:nvSpPr>
        <p:spPr>
          <a:xfrm>
            <a:off x="6185976" y="4084100"/>
            <a:ext cx="28551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4-NN unweighted regression</a:t>
            </a:r>
            <a:endParaRPr/>
          </a:p>
        </p:txBody>
      </p:sp>
      <p:sp>
        <p:nvSpPr>
          <p:cNvPr id="161" name="Google Shape;161;p10"/>
          <p:cNvSpPr txBox="1"/>
          <p:nvPr/>
        </p:nvSpPr>
        <p:spPr>
          <a:xfrm>
            <a:off x="578583" y="2303091"/>
            <a:ext cx="2612571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Unweighted regression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568432" y="3477655"/>
            <a:ext cx="3508394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All neighborhood points have the same influence on the result</a:t>
            </a:r>
            <a:endParaRPr/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3302" y="1414407"/>
            <a:ext cx="3067635" cy="231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1583</Words>
  <Application>Microsoft Macintosh PowerPoint</Application>
  <PresentationFormat>On-screen Show (16:9)</PresentationFormat>
  <Paragraphs>135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Open Sans SemiBold</vt:lpstr>
      <vt:lpstr>Open Sans Light</vt:lpstr>
      <vt:lpstr>Calibri</vt:lpstr>
      <vt:lpstr>Open Sans</vt:lpstr>
      <vt:lpstr>Arial</vt:lpstr>
      <vt:lpstr>Office Theme</vt:lpstr>
      <vt:lpstr>Gradient Descent, Nearest Neighbors </vt:lpstr>
      <vt:lpstr>Gradient Descent</vt:lpstr>
      <vt:lpstr>Gradient Descent</vt:lpstr>
      <vt:lpstr>Function Dimensionality</vt:lpstr>
      <vt:lpstr>Gradient Descent</vt:lpstr>
      <vt:lpstr>K - Nearest Neighbor Classification</vt:lpstr>
      <vt:lpstr>K - Nearest Neighbor Classification</vt:lpstr>
      <vt:lpstr>K - Nearest Neighbor Classification</vt:lpstr>
      <vt:lpstr>K - Nearest Neighbor Regressor</vt:lpstr>
      <vt:lpstr>K - Nearest Neighbor Regressor</vt:lpstr>
      <vt:lpstr>K - Nearest Neighbor Regressor</vt:lpstr>
      <vt:lpstr>K - Nearest Neighbor: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Descent, Nearest Neighbors </dc:title>
  <cp:lastModifiedBy>lkara</cp:lastModifiedBy>
  <cp:revision>21</cp:revision>
  <dcterms:modified xsi:type="dcterms:W3CDTF">2023-08-23T18:30:46Z</dcterms:modified>
</cp:coreProperties>
</file>