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3DA9C4E-1CA5-4759-9424-CD006BEB2CB6}">
  <a:tblStyle styleId="{D3DA9C4E-1CA5-4759-9424-CD006BEB2C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roximaNova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E8D3A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Slide">
    <p:bg>
      <p:bgPr>
        <a:solidFill>
          <a:srgbClr val="190037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1247800" y="686157"/>
            <a:ext cx="6972300" cy="390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E8D3A2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E8D3A2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E8D3A2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E8D3A2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eader + Subheader +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71757" y="278633"/>
            <a:ext cx="8184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600"/>
              </a:spcBef>
              <a:buClr>
                <a:srgbClr val="FFFFFF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E8D3A2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E8D3A2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E8D3A2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E8D3A2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659305" y="1740179"/>
            <a:ext cx="8197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39700" lvl="4" marL="2057400" marR="0" rtl="0" algn="l">
              <a:spcBef>
                <a:spcPts val="280"/>
              </a:spcBef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225" y="1078354"/>
            <a:ext cx="1358100" cy="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UW-IMD23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hape 6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E8D3A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Shape 6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800"/>
              <a:buChar char="●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800"/>
              <a:buChar char="●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UW-IMD233 Co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hape 69"/>
          <p:cNvCxnSpPr/>
          <p:nvPr/>
        </p:nvCxnSpPr>
        <p:spPr>
          <a:xfrm>
            <a:off x="0" y="679425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E8D3A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Shape 70"/>
          <p:cNvSpPr txBox="1"/>
          <p:nvPr>
            <p:ph type="ctrTitle"/>
          </p:nvPr>
        </p:nvSpPr>
        <p:spPr>
          <a:xfrm>
            <a:off x="510450" y="186525"/>
            <a:ext cx="8123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800"/>
              <a:buChar char="●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800"/>
              <a:buChar char="●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510450" y="870551"/>
            <a:ext cx="81231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o 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Slide">
    <p:bg>
      <p:bgPr>
        <a:solidFill>
          <a:srgbClr val="190037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1247800" y="686157"/>
            <a:ext cx="6972300" cy="390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E8D3A2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E8D3A2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E8D3A2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E8D3A2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eader + Subheader +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51255" y="1027279"/>
            <a:ext cx="8197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FFFFFF"/>
              </a:buClr>
              <a:buSzPts val="2400"/>
              <a:buFont typeface="Merriweather Sans"/>
              <a:buChar char="➢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FFFFFF"/>
              </a:buClr>
              <a:buSzPts val="2000"/>
              <a:buFont typeface="Arial"/>
              <a:buChar char="○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FFFFFF"/>
              </a:buClr>
              <a:buSzPts val="1800"/>
              <a:buFont typeface="Merriweather Sans"/>
              <a:buChar char="■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FFFFFF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39700" lvl="4" marL="2057400" marR="0" rtl="0" algn="l">
              <a:spcBef>
                <a:spcPts val="280"/>
              </a:spcBef>
              <a:buClr>
                <a:srgbClr val="FFFFFF"/>
              </a:buClr>
              <a:buSzPts val="1400"/>
              <a:buFont typeface="Merriweather Sans"/>
              <a:buChar char="○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UW-IMD23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hape 8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E8D3A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800"/>
              <a:buChar char="●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800"/>
              <a:buChar char="●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UW-IMD233 Co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hape 87"/>
          <p:cNvCxnSpPr/>
          <p:nvPr/>
        </p:nvCxnSpPr>
        <p:spPr>
          <a:xfrm>
            <a:off x="0" y="679425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E8D3A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Shape 88"/>
          <p:cNvSpPr txBox="1"/>
          <p:nvPr>
            <p:ph type="ctrTitle"/>
          </p:nvPr>
        </p:nvSpPr>
        <p:spPr>
          <a:xfrm>
            <a:off x="510450" y="37500"/>
            <a:ext cx="8123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800"/>
              <a:buChar char="●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800"/>
              <a:buChar char="●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510450" y="870551"/>
            <a:ext cx="81231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o 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E8D3A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9003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54" name="Shape 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150" y="4497800"/>
            <a:ext cx="768000" cy="4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8595308" y="46920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56" name="Shape 5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E8D3A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763050" y="4720800"/>
            <a:ext cx="4249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UNIVERSITY </a:t>
            </a:r>
            <a:r>
              <a:rPr i="1"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of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 WASHINGTON | Bothell | IMD233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90037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4" name="Shape 7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150" y="4497800"/>
            <a:ext cx="768000" cy="4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idx="12" type="sldNum"/>
          </p:nvPr>
        </p:nvSpPr>
        <p:spPr>
          <a:xfrm>
            <a:off x="8595308" y="46920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76" name="Shape 7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E8D3A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763050" y="4720800"/>
            <a:ext cx="4249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UNIVERSITY </a:t>
            </a:r>
            <a:r>
              <a:rPr i="1"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of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 WASHINGTON | Bothell | IMD233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571500" y="412850"/>
            <a:ext cx="8025900" cy="3906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Fundamentals of Web Media Technology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Module 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510450" y="186525"/>
            <a:ext cx="8123100" cy="56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on()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065025" y="1776800"/>
            <a:ext cx="7385400" cy="2897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'button'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'click'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code to process a click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'input'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'keypress'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code to process a keypress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20800" y="747225"/>
            <a:ext cx="87108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jQuery’s</a:t>
            </a:r>
            <a:r>
              <a:rPr lang="en" sz="3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on() </a:t>
            </a: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similar to </a:t>
            </a:r>
            <a:r>
              <a:rPr lang="en" sz="3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addEventListenter()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provides a way to specify the type of an event.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510450" y="186525"/>
            <a:ext cx="8123100" cy="56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on()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065025" y="1776800"/>
            <a:ext cx="7385400" cy="2897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'li'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'mouseover'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code to process mouse entry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'li'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'mouseleave'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code to process mouse exit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20800" y="747225"/>
            <a:ext cx="87108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jQuery’s</a:t>
            </a:r>
            <a:r>
              <a:rPr lang="en" sz="3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on() </a:t>
            </a: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similar to </a:t>
            </a:r>
            <a:r>
              <a:rPr lang="en" sz="3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addEventListenter()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provides a way to specify the type of an event.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5-26 at 6.43.02 AM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625" y="877213"/>
            <a:ext cx="2609850" cy="2733675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7" name="Shape 177"/>
          <p:cNvSpPr txBox="1"/>
          <p:nvPr>
            <p:ph type="ctrTitle"/>
          </p:nvPr>
        </p:nvSpPr>
        <p:spPr>
          <a:xfrm>
            <a:off x="510450" y="186525"/>
            <a:ext cx="8123100" cy="56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on()</a:t>
            </a:r>
          </a:p>
        </p:txBody>
      </p:sp>
      <p:sp>
        <p:nvSpPr>
          <p:cNvPr id="178" name="Shape 178"/>
          <p:cNvSpPr/>
          <p:nvPr/>
        </p:nvSpPr>
        <p:spPr>
          <a:xfrm rot="-1843790">
            <a:off x="6031011" y="2406453"/>
            <a:ext cx="352844" cy="22921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05-26 at 6.45.44 AM.png"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72" y="783025"/>
            <a:ext cx="2240300" cy="1290525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Screen Shot 2016-05-26 at 6.43.18 AM.png"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5925" y="2198313"/>
            <a:ext cx="4305300" cy="2505075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81" name="Shape 181"/>
          <p:cNvCxnSpPr/>
          <p:nvPr/>
        </p:nvCxnSpPr>
        <p:spPr>
          <a:xfrm>
            <a:off x="728475" y="1696325"/>
            <a:ext cx="1015200" cy="51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ctrTitle"/>
          </p:nvPr>
        </p:nvSpPr>
        <p:spPr>
          <a:xfrm>
            <a:off x="510450" y="186525"/>
            <a:ext cx="8123100" cy="56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Why use on()?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510450" y="747225"/>
            <a:ext cx="81231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jQuery’s</a:t>
            </a:r>
            <a:r>
              <a:rPr lang="en" sz="3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3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30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'click'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,...) </a:t>
            </a: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both get the job done, but there is a subtle difference. </a:t>
            </a: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◆"/>
            </a:pPr>
            <a:r>
              <a:rPr lang="en" sz="30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only applies to existing elements</a:t>
            </a:r>
          </a:p>
          <a:p>
            <a:pPr indent="-419100" lvl="1" marL="914400" rtl="0">
              <a:spcBef>
                <a:spcPts val="0"/>
              </a:spcBef>
              <a:buClr>
                <a:srgbClr val="FFFFFF"/>
              </a:buClr>
              <a:buSzPts val="3000"/>
              <a:buFont typeface="Calibri"/>
              <a:buChar char="◆"/>
            </a:pPr>
            <a:r>
              <a:rPr lang="en" sz="30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applies to all potential future elements.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jQuery Effects</a:t>
            </a:r>
          </a:p>
        </p:txBody>
      </p:sp>
      <p:sp>
        <p:nvSpPr>
          <p:cNvPr id="193" name="Shape 19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Livening up your objects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510450" y="186525"/>
            <a:ext cx="8123100" cy="56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jQuery Effect Categories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043850" y="1150075"/>
            <a:ext cx="3225600" cy="1469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91440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.hide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.show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.toggle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043850" y="732900"/>
            <a:ext cx="3225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Basics (3)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969375" y="1302463"/>
            <a:ext cx="3225600" cy="1469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91440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.animate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.stop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969375" y="701938"/>
            <a:ext cx="32256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 (10)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969375" y="3270725"/>
            <a:ext cx="3225600" cy="1469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.slideDown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.slideToggle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.slideUp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969375" y="2810675"/>
            <a:ext cx="3225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Sliding (3)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33825" y="3029300"/>
            <a:ext cx="3225600" cy="17625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.fadeIn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.fadeOut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.fadeTo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.fadeToggle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033825" y="2644000"/>
            <a:ext cx="322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Fading (4)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ctrTitle"/>
          </p:nvPr>
        </p:nvSpPr>
        <p:spPr>
          <a:xfrm>
            <a:off x="510450" y="186525"/>
            <a:ext cx="8123100" cy="56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fadeOut()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879300" y="1529150"/>
            <a:ext cx="7385400" cy="253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'li'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"$(this):"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fadeOut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" sz="24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"fadeout complete!"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879450" y="747225"/>
            <a:ext cx="73854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Fading matched elements to transparent.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sp>
        <p:nvSpPr>
          <p:cNvPr id="219" name="Shape 21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 of today’s lecture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x="510450" y="37500"/>
            <a:ext cx="8123100" cy="560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Homework</a:t>
            </a:r>
          </a:p>
        </p:txBody>
      </p:sp>
      <p:sp>
        <p:nvSpPr>
          <p:cNvPr id="225" name="Shape 225"/>
          <p:cNvSpPr txBox="1"/>
          <p:nvPr>
            <p:ph idx="1" type="subTitle"/>
          </p:nvPr>
        </p:nvSpPr>
        <p:spPr>
          <a:xfrm>
            <a:off x="510450" y="799950"/>
            <a:ext cx="8123100" cy="3691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Keep working on your portfolio.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Study chapters on Ajax and JSON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ctrTitle"/>
          </p:nvPr>
        </p:nvSpPr>
        <p:spPr>
          <a:xfrm>
            <a:off x="510450" y="37500"/>
            <a:ext cx="8123100" cy="560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Lab 18</a:t>
            </a:r>
          </a:p>
        </p:txBody>
      </p:sp>
      <p:graphicFrame>
        <p:nvGraphicFramePr>
          <p:cNvPr id="231" name="Shape 231"/>
          <p:cNvGraphicFramePr/>
          <p:nvPr/>
        </p:nvGraphicFramePr>
        <p:xfrm>
          <a:off x="651500" y="8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{D3DA9C4E-1CA5-4759-9424-CD006BEB2CB6}</a:tableStyleId>
              </a:tblPr>
              <a:tblGrid>
                <a:gridCol w="676125"/>
                <a:gridCol w="1846150"/>
                <a:gridCol w="5502325"/>
              </a:tblGrid>
              <a:tr h="235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18a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keylist.html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keylist.css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keylist.js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Using a state machine design pattern and 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keypress()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create a website that can capture user keyboard input.  Each time the user types in something and hits &lt;enter&gt; a new TODO list item will be added to the panel.  Using 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click()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 add a reset button that clears the list.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18b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fader.html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fader.css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fader.js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Using the provided files for experimenting with panels of jQuery Effects, observe how the FadeOut works and then finish the panel for the other 3 fading effects.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Lecture Overview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Advanced jQuery | Events | Animation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ctrTitle"/>
          </p:nvPr>
        </p:nvSpPr>
        <p:spPr>
          <a:xfrm>
            <a:off x="510450" y="37500"/>
            <a:ext cx="8123100" cy="560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Lab 18a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1787"/>
          <a:stretch/>
        </p:blipFill>
        <p:spPr>
          <a:xfrm>
            <a:off x="2522950" y="1311550"/>
            <a:ext cx="3924300" cy="1842875"/>
          </a:xfrm>
          <a:prstGeom prst="rect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38" name="Shape 238"/>
          <p:cNvSpPr txBox="1"/>
          <p:nvPr/>
        </p:nvSpPr>
        <p:spPr>
          <a:xfrm>
            <a:off x="423550" y="3342100"/>
            <a:ext cx="81231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2"/>
                </a:solidFill>
              </a:rPr>
              <a:t>Each time the user types a TODO item, and hits &lt;enter&gt;,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2"/>
                </a:solidFill>
              </a:rPr>
              <a:t>a new TODO list item will be added to the panel.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ctrTitle"/>
          </p:nvPr>
        </p:nvSpPr>
        <p:spPr>
          <a:xfrm>
            <a:off x="510450" y="37500"/>
            <a:ext cx="8123100" cy="560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Lab 18b</a:t>
            </a:r>
          </a:p>
        </p:txBody>
      </p:sp>
      <p:pic>
        <p:nvPicPr>
          <p:cNvPr descr="Screen Shot 2016-05-26 at 5.30.15 PM.png"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88" y="1081049"/>
            <a:ext cx="7860424" cy="226485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510450" y="37500"/>
            <a:ext cx="8123100" cy="560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Lecture Overview</a:t>
            </a:r>
          </a:p>
        </p:txBody>
      </p:sp>
      <p:graphicFrame>
        <p:nvGraphicFramePr>
          <p:cNvPr id="107" name="Shape 107"/>
          <p:cNvGraphicFramePr/>
          <p:nvPr/>
        </p:nvGraphicFramePr>
        <p:xfrm>
          <a:off x="928825" y="79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{D3DA9C4E-1CA5-4759-9424-CD006BEB2CB6}</a:tableStyleId>
              </a:tblPr>
              <a:tblGrid>
                <a:gridCol w="2117750"/>
                <a:gridCol w="5168575"/>
              </a:tblGrid>
              <a:tr h="2350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TOPIC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jQuery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| Advanced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Events | click() | keypress() | on()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jQuery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| Advanced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Effects | Basic |Custom | Fades | Slides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jQuery Events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things interactive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510450" y="186525"/>
            <a:ext cx="8123100" cy="56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3 Most Common jQuery Events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959200" y="1866000"/>
            <a:ext cx="3225600" cy="14115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91440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keypress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510450" y="186525"/>
            <a:ext cx="8123100" cy="56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click()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879300" y="1937750"/>
            <a:ext cx="7385400" cy="1739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CSS Element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code to do something interactive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10450" y="747225"/>
            <a:ext cx="81231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jQuery’s</a:t>
            </a:r>
            <a:r>
              <a:rPr lang="en" sz="3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click() </a:t>
            </a: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a quick and easy way to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a click listener to element(s).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567500" y="3764075"/>
            <a:ext cx="55959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anonymous callback</a:t>
            </a: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function</a:t>
            </a:r>
          </a:p>
        </p:txBody>
      </p:sp>
      <p:cxnSp>
        <p:nvCxnSpPr>
          <p:cNvPr id="128" name="Shape 128"/>
          <p:cNvCxnSpPr/>
          <p:nvPr/>
        </p:nvCxnSpPr>
        <p:spPr>
          <a:xfrm rot="10800000">
            <a:off x="5365450" y="2624925"/>
            <a:ext cx="0" cy="1380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510450" y="186525"/>
            <a:ext cx="8123100" cy="56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jQuery Event | </a:t>
            </a: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click()</a:t>
            </a:r>
          </a:p>
        </p:txBody>
      </p:sp>
      <p:pic>
        <p:nvPicPr>
          <p:cNvPr descr="Screen Shot 2016-05-26 at 5.15.01 AM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2108825"/>
            <a:ext cx="6534150" cy="1123950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Screen Shot 2016-05-26 at 5.15.56 AM.png"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925" y="3267475"/>
            <a:ext cx="6534151" cy="1458041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Screen Shot 2016-05-26 at 5.18.28 AM.png"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974" y="712525"/>
            <a:ext cx="3238054" cy="1361600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7" name="Shape 137"/>
          <p:cNvSpPr/>
          <p:nvPr/>
        </p:nvSpPr>
        <p:spPr>
          <a:xfrm rot="-1843790">
            <a:off x="3025261" y="1696353"/>
            <a:ext cx="352844" cy="22921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05-26 at 5.53.39 AM.png"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699" y="840975"/>
            <a:ext cx="2786575" cy="781275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9" name="Shape 139"/>
          <p:cNvSpPr/>
          <p:nvPr/>
        </p:nvSpPr>
        <p:spPr>
          <a:xfrm rot="2783251">
            <a:off x="1288827" y="1750173"/>
            <a:ext cx="674566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510450" y="186525"/>
            <a:ext cx="8123100" cy="56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keypress()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879300" y="1937750"/>
            <a:ext cx="7385400" cy="1739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CSS Element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keypress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code to process a single key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10450" y="747225"/>
            <a:ext cx="81231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jQuery’s</a:t>
            </a:r>
            <a:r>
              <a:rPr lang="en" sz="3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keypress() </a:t>
            </a: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a way to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a listener to user input keystrokes.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510450" y="186525"/>
            <a:ext cx="8123100" cy="56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keypress()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467450" y="2965475"/>
            <a:ext cx="2577300" cy="1950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46739"/>
              </a:lnSpc>
              <a:spcBef>
                <a:spcPts val="0"/>
              </a:spcBef>
              <a:buNone/>
            </a:pPr>
            <a:r>
              <a:rPr lang="en" sz="1150">
                <a:solidFill>
                  <a:srgbClr val="96B38A"/>
                </a:solidFill>
                <a:highlight>
                  <a:srgbClr val="1D1F20"/>
                </a:highlight>
                <a:latin typeface="Verdana"/>
                <a:ea typeface="Verdana"/>
                <a:cs typeface="Verdana"/>
                <a:sym typeface="Verdana"/>
              </a:rPr>
              <a:t>"Key Code: 97   Character: a"</a:t>
            </a:r>
          </a:p>
          <a:p>
            <a:pPr lvl="0" rtl="0">
              <a:lnSpc>
                <a:spcPct val="146739"/>
              </a:lnSpc>
              <a:spcBef>
                <a:spcPts val="0"/>
              </a:spcBef>
              <a:buNone/>
            </a:pPr>
            <a:r>
              <a:rPr lang="en" sz="1150">
                <a:solidFill>
                  <a:srgbClr val="96B38A"/>
                </a:solidFill>
                <a:highlight>
                  <a:srgbClr val="1D1F20"/>
                </a:highlight>
                <a:latin typeface="Verdana"/>
                <a:ea typeface="Verdana"/>
                <a:cs typeface="Verdana"/>
                <a:sym typeface="Verdana"/>
              </a:rPr>
              <a:t>"Key Code: 98   Character: b"</a:t>
            </a:r>
          </a:p>
          <a:p>
            <a:pPr lvl="0" rtl="0">
              <a:lnSpc>
                <a:spcPct val="146739"/>
              </a:lnSpc>
              <a:spcBef>
                <a:spcPts val="0"/>
              </a:spcBef>
              <a:buNone/>
            </a:pPr>
            <a:r>
              <a:rPr lang="en" sz="1150">
                <a:solidFill>
                  <a:srgbClr val="96B38A"/>
                </a:solidFill>
                <a:highlight>
                  <a:srgbClr val="1D1F20"/>
                </a:highlight>
                <a:latin typeface="Verdana"/>
                <a:ea typeface="Verdana"/>
                <a:cs typeface="Verdana"/>
                <a:sym typeface="Verdana"/>
              </a:rPr>
              <a:t>"Key Code: 99   Character: c"</a:t>
            </a:r>
          </a:p>
          <a:p>
            <a:pPr lvl="0" rtl="0">
              <a:lnSpc>
                <a:spcPct val="146739"/>
              </a:lnSpc>
              <a:spcBef>
                <a:spcPts val="0"/>
              </a:spcBef>
              <a:buNone/>
            </a:pPr>
            <a:r>
              <a:rPr lang="en" sz="1150">
                <a:solidFill>
                  <a:srgbClr val="96B38A"/>
                </a:solidFill>
                <a:highlight>
                  <a:srgbClr val="1D1F20"/>
                </a:highlight>
                <a:latin typeface="Verdana"/>
                <a:ea typeface="Verdana"/>
                <a:cs typeface="Verdana"/>
                <a:sym typeface="Verdana"/>
              </a:rPr>
              <a:t>"Key Code: 32   Character:  "</a:t>
            </a:r>
          </a:p>
          <a:p>
            <a:pPr lvl="0" rtl="0">
              <a:lnSpc>
                <a:spcPct val="146739"/>
              </a:lnSpc>
              <a:spcBef>
                <a:spcPts val="0"/>
              </a:spcBef>
              <a:buNone/>
            </a:pPr>
            <a:r>
              <a:rPr lang="en" sz="1150">
                <a:solidFill>
                  <a:srgbClr val="96B38A"/>
                </a:solidFill>
                <a:highlight>
                  <a:srgbClr val="1D1F20"/>
                </a:highlight>
                <a:latin typeface="Verdana"/>
                <a:ea typeface="Verdana"/>
                <a:cs typeface="Verdana"/>
                <a:sym typeface="Verdana"/>
              </a:rPr>
              <a:t>"Key Code: 65   Character: A"</a:t>
            </a:r>
          </a:p>
          <a:p>
            <a:pPr lvl="0" rtl="0">
              <a:lnSpc>
                <a:spcPct val="146739"/>
              </a:lnSpc>
              <a:spcBef>
                <a:spcPts val="0"/>
              </a:spcBef>
              <a:buNone/>
            </a:pPr>
            <a:r>
              <a:rPr lang="en" sz="1150">
                <a:solidFill>
                  <a:srgbClr val="96B38A"/>
                </a:solidFill>
                <a:highlight>
                  <a:srgbClr val="1D1F20"/>
                </a:highlight>
                <a:latin typeface="Verdana"/>
                <a:ea typeface="Verdana"/>
                <a:cs typeface="Verdana"/>
                <a:sym typeface="Verdana"/>
              </a:rPr>
              <a:t>"Key Code: 66   Character: B"</a:t>
            </a:r>
          </a:p>
          <a:p>
            <a:pPr lvl="0" rtl="0">
              <a:lnSpc>
                <a:spcPct val="146739"/>
              </a:lnSpc>
              <a:spcBef>
                <a:spcPts val="0"/>
              </a:spcBef>
              <a:buNone/>
            </a:pPr>
            <a:r>
              <a:rPr lang="en" sz="1150">
                <a:solidFill>
                  <a:srgbClr val="96B38A"/>
                </a:solidFill>
                <a:highlight>
                  <a:srgbClr val="1D1F20"/>
                </a:highlight>
                <a:latin typeface="Verdana"/>
                <a:ea typeface="Verdana"/>
                <a:cs typeface="Verdana"/>
                <a:sym typeface="Verdana"/>
              </a:rPr>
              <a:t>"Key Code: 67   Character: C"</a:t>
            </a:r>
          </a:p>
        </p:txBody>
      </p:sp>
      <p:pic>
        <p:nvPicPr>
          <p:cNvPr descr="Screen Shot 2016-05-26 at 5.48.45 AM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938" y="747225"/>
            <a:ext cx="3106125" cy="1301925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Screen Shot 2016-05-26 at 5.48.18 AM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63" y="2208825"/>
            <a:ext cx="6829425" cy="1543050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55" name="Shape 155"/>
          <p:cNvSpPr/>
          <p:nvPr/>
        </p:nvSpPr>
        <p:spPr>
          <a:xfrm rot="-1843790">
            <a:off x="2889061" y="1745853"/>
            <a:ext cx="352844" cy="22921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05-26 at 5.51.55 AM.png"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776" y="1117838"/>
            <a:ext cx="2656472" cy="560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57" name="Shape 157"/>
          <p:cNvSpPr/>
          <p:nvPr/>
        </p:nvSpPr>
        <p:spPr>
          <a:xfrm>
            <a:off x="790375" y="1733450"/>
            <a:ext cx="241500" cy="42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