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79" r:id="rId2"/>
  </p:sldIdLst>
  <p:sldSz cx="19815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685"/>
  </p:normalViewPr>
  <p:slideViewPr>
    <p:cSldViewPr snapToGrid="0" snapToObjects="1">
      <p:cViewPr>
        <p:scale>
          <a:sx n="54" d="100"/>
          <a:sy n="54" d="100"/>
        </p:scale>
        <p:origin x="336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AFFD1-1E29-D04F-BD4C-FB0F5A505E10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EC74C-1CFB-C541-8874-AD1745C65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99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1890" rtl="0" eaLnBrk="1" latinLnBrk="0" hangingPunct="1">
      <a:defRPr sz="1722" kern="1200">
        <a:solidFill>
          <a:schemeClr val="tx1"/>
        </a:solidFill>
        <a:latin typeface="+mn-lt"/>
        <a:ea typeface="+mn-ea"/>
        <a:cs typeface="+mn-cs"/>
      </a:defRPr>
    </a:lvl1pPr>
    <a:lvl2pPr marL="655945" algn="l" defTabSz="1311890" rtl="0" eaLnBrk="1" latinLnBrk="0" hangingPunct="1">
      <a:defRPr sz="1722" kern="1200">
        <a:solidFill>
          <a:schemeClr val="tx1"/>
        </a:solidFill>
        <a:latin typeface="+mn-lt"/>
        <a:ea typeface="+mn-ea"/>
        <a:cs typeface="+mn-cs"/>
      </a:defRPr>
    </a:lvl2pPr>
    <a:lvl3pPr marL="1311890" algn="l" defTabSz="1311890" rtl="0" eaLnBrk="1" latinLnBrk="0" hangingPunct="1">
      <a:defRPr sz="1722" kern="1200">
        <a:solidFill>
          <a:schemeClr val="tx1"/>
        </a:solidFill>
        <a:latin typeface="+mn-lt"/>
        <a:ea typeface="+mn-ea"/>
        <a:cs typeface="+mn-cs"/>
      </a:defRPr>
    </a:lvl3pPr>
    <a:lvl4pPr marL="1967835" algn="l" defTabSz="1311890" rtl="0" eaLnBrk="1" latinLnBrk="0" hangingPunct="1">
      <a:defRPr sz="1722" kern="1200">
        <a:solidFill>
          <a:schemeClr val="tx1"/>
        </a:solidFill>
        <a:latin typeface="+mn-lt"/>
        <a:ea typeface="+mn-ea"/>
        <a:cs typeface="+mn-cs"/>
      </a:defRPr>
    </a:lvl4pPr>
    <a:lvl5pPr marL="2623779" algn="l" defTabSz="1311890" rtl="0" eaLnBrk="1" latinLnBrk="0" hangingPunct="1">
      <a:defRPr sz="1722" kern="1200">
        <a:solidFill>
          <a:schemeClr val="tx1"/>
        </a:solidFill>
        <a:latin typeface="+mn-lt"/>
        <a:ea typeface="+mn-ea"/>
        <a:cs typeface="+mn-cs"/>
      </a:defRPr>
    </a:lvl5pPr>
    <a:lvl6pPr marL="3279724" algn="l" defTabSz="1311890" rtl="0" eaLnBrk="1" latinLnBrk="0" hangingPunct="1">
      <a:defRPr sz="1722" kern="1200">
        <a:solidFill>
          <a:schemeClr val="tx1"/>
        </a:solidFill>
        <a:latin typeface="+mn-lt"/>
        <a:ea typeface="+mn-ea"/>
        <a:cs typeface="+mn-cs"/>
      </a:defRPr>
    </a:lvl6pPr>
    <a:lvl7pPr marL="3935669" algn="l" defTabSz="1311890" rtl="0" eaLnBrk="1" latinLnBrk="0" hangingPunct="1">
      <a:defRPr sz="1722" kern="1200">
        <a:solidFill>
          <a:schemeClr val="tx1"/>
        </a:solidFill>
        <a:latin typeface="+mn-lt"/>
        <a:ea typeface="+mn-ea"/>
        <a:cs typeface="+mn-cs"/>
      </a:defRPr>
    </a:lvl7pPr>
    <a:lvl8pPr marL="4591614" algn="l" defTabSz="1311890" rtl="0" eaLnBrk="1" latinLnBrk="0" hangingPunct="1">
      <a:defRPr sz="1722" kern="1200">
        <a:solidFill>
          <a:schemeClr val="tx1"/>
        </a:solidFill>
        <a:latin typeface="+mn-lt"/>
        <a:ea typeface="+mn-ea"/>
        <a:cs typeface="+mn-cs"/>
      </a:defRPr>
    </a:lvl8pPr>
    <a:lvl9pPr marL="5247559" algn="l" defTabSz="1311890" rtl="0" eaLnBrk="1" latinLnBrk="0" hangingPunct="1">
      <a:defRPr sz="172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Here is how we solve the problem.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 intricate analysis protocol and diagnosis, that folds down into </a:t>
            </a:r>
            <a:r>
              <a:rPr lang="en-GB" b="1" dirty="0"/>
              <a:t>a </a:t>
            </a:r>
            <a:r>
              <a:rPr lang="en-GB" b="1" i="1" dirty="0"/>
              <a:t>simple</a:t>
            </a:r>
            <a:r>
              <a:rPr lang="en-GB" b="1" dirty="0"/>
              <a:t>, </a:t>
            </a:r>
            <a:r>
              <a:rPr lang="en-GB" b="1" i="1" dirty="0"/>
              <a:t>single</a:t>
            </a:r>
            <a:r>
              <a:rPr lang="en-GB" b="1" dirty="0"/>
              <a:t>, </a:t>
            </a:r>
            <a:r>
              <a:rPr lang="en-GB" b="1" i="1" dirty="0"/>
              <a:t>concise</a:t>
            </a:r>
            <a:r>
              <a:rPr lang="en-GB" b="1" dirty="0"/>
              <a:t> report</a:t>
            </a:r>
            <a:r>
              <a:rPr lang="en-GB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any possible question, we can simply click what one we want to see.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are provided with all of the source material and methods to explain why it is the most reliable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18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138" y="2244726"/>
            <a:ext cx="16842899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897" y="7204076"/>
            <a:ext cx="14861381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F86D-08E2-0E46-ACF4-DA79FF298CB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D690-6956-F241-9511-5D61CF9D9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F86D-08E2-0E46-ACF4-DA79FF298CB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D690-6956-F241-9511-5D61CF9D9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80236" y="730250"/>
            <a:ext cx="4272647" cy="1162367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2294" y="730250"/>
            <a:ext cx="12570252" cy="1162367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F86D-08E2-0E46-ACF4-DA79FF298CB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D690-6956-F241-9511-5D61CF9D9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F86D-08E2-0E46-ACF4-DA79FF298CB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D690-6956-F241-9511-5D61CF9D9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7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974" y="3419479"/>
            <a:ext cx="1709058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1974" y="9178929"/>
            <a:ext cx="1709058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F86D-08E2-0E46-ACF4-DA79FF298CB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D690-6956-F241-9511-5D61CF9D9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9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2293" y="3651250"/>
            <a:ext cx="8421449" cy="87026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31433" y="3651250"/>
            <a:ext cx="8421449" cy="87026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F86D-08E2-0E46-ACF4-DA79FF298CB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D690-6956-F241-9511-5D61CF9D9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1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874" y="730253"/>
            <a:ext cx="17090588" cy="26511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4876" y="3362326"/>
            <a:ext cx="838274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4876" y="5010150"/>
            <a:ext cx="8382747" cy="7369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31434" y="3362326"/>
            <a:ext cx="842403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31434" y="5010150"/>
            <a:ext cx="8424030" cy="7369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F86D-08E2-0E46-ACF4-DA79FF298CB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D690-6956-F241-9511-5D61CF9D9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5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F86D-08E2-0E46-ACF4-DA79FF298CB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D690-6956-F241-9511-5D61CF9D9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8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F86D-08E2-0E46-ACF4-DA79FF298CB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D690-6956-F241-9511-5D61CF9D9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0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874" y="914400"/>
            <a:ext cx="6390910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4030" y="1974853"/>
            <a:ext cx="10031432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4874" y="4114800"/>
            <a:ext cx="6390910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F86D-08E2-0E46-ACF4-DA79FF298CB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D690-6956-F241-9511-5D61CF9D9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7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874" y="914400"/>
            <a:ext cx="6390910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24030" y="1974853"/>
            <a:ext cx="10031432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4874" y="4114800"/>
            <a:ext cx="6390910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F86D-08E2-0E46-ACF4-DA79FF298CB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D690-6956-F241-9511-5D61CF9D9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0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2294" y="730253"/>
            <a:ext cx="1709058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294" y="3651250"/>
            <a:ext cx="1709058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2293" y="12712703"/>
            <a:ext cx="44584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FF86D-08E2-0E46-ACF4-DA79FF298CB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63777" y="12712703"/>
            <a:ext cx="668762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468" y="12712703"/>
            <a:ext cx="44584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D690-6956-F241-9511-5D61CF9D9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5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hyperlink" Target="https://lawlessgenomics.com/topic/variant-annotation-graph" TargetMode="External"/><Relationship Id="rId7" Type="http://schemas.openxmlformats.org/officeDocument/2006/relationships/hyperlink" Target="https://lawlessgenomics.com/topic/evidence_builder.html" TargetMode="Externa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awlessgenomics.com/topic/acgm-criteria-table-main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lawlessgenomics.com/topic/variant-annotatio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hyperlink" Target="https://lawlessgenomics.com/topic/variant-annotation-table-main" TargetMode="Externa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A4193E-2D4D-4B44-9660-7E4BDEDE39C2}"/>
              </a:ext>
            </a:extLst>
          </p:cNvPr>
          <p:cNvSpPr txBox="1"/>
          <p:nvPr/>
        </p:nvSpPr>
        <p:spPr>
          <a:xfrm>
            <a:off x="12819259" y="892172"/>
            <a:ext cx="5654112" cy="42720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u="sng" dirty="0">
                <a:latin typeface="Satoshi" pitchFamily="2" charset="77"/>
                <a:hlinkClick r:id="rId3"/>
              </a:rPr>
              <a:t>Analysis protocol &amp; sources</a:t>
            </a:r>
            <a:endParaRPr lang="en-US" sz="3200" u="sng" dirty="0">
              <a:latin typeface="Satoshi" pitchFamily="2" charset="77"/>
              <a:hlinkClick r:id="rId4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u="sng" dirty="0">
                <a:latin typeface="Satoshi" pitchFamily="2" charset="77"/>
                <a:hlinkClick r:id="rId4"/>
              </a:rPr>
              <a:t>Evidence sources</a:t>
            </a:r>
            <a:endParaRPr lang="en-US" sz="3200" dirty="0">
              <a:latin typeface="Satoshi" pitchFamily="2" charset="7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u="sng" dirty="0">
                <a:latin typeface="Satoshi" pitchFamily="2" charset="77"/>
                <a:hlinkClick r:id="rId5"/>
              </a:rPr>
              <a:t>Evidence assignment</a:t>
            </a:r>
            <a:endParaRPr lang="en-US" sz="3200" dirty="0">
              <a:latin typeface="Satoshi" pitchFamily="2" charset="7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u="sng" dirty="0">
                <a:latin typeface="Satoshi" pitchFamily="2" charset="77"/>
                <a:hlinkClick r:id="rId6"/>
              </a:rPr>
              <a:t>Interpretation criteria</a:t>
            </a:r>
            <a:endParaRPr lang="en-US" sz="3200" dirty="0">
              <a:latin typeface="Satoshi" pitchFamily="2" charset="7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u="sng" dirty="0">
                <a:latin typeface="Satoshi" pitchFamily="2" charset="77"/>
                <a:hlinkClick r:id="rId7"/>
              </a:rPr>
              <a:t>Simplified report</a:t>
            </a:r>
            <a:endParaRPr lang="en-US" sz="3200" dirty="0">
              <a:latin typeface="Satoshi" pitchFamily="2" charset="77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Satoshi" pitchFamily="2" charset="77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A603DE-3F9C-8546-B1EC-7BABDABA5F9A}"/>
              </a:ext>
            </a:extLst>
          </p:cNvPr>
          <p:cNvGrpSpPr/>
          <p:nvPr/>
        </p:nvGrpSpPr>
        <p:grpSpPr>
          <a:xfrm>
            <a:off x="1602615" y="5320905"/>
            <a:ext cx="16974379" cy="7674406"/>
            <a:chOff x="1042703" y="5574905"/>
            <a:chExt cx="16974379" cy="767440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47A4598-EE86-4C41-925F-A25742CEE030}"/>
                </a:ext>
              </a:extLst>
            </p:cNvPr>
            <p:cNvGrpSpPr/>
            <p:nvPr/>
          </p:nvGrpSpPr>
          <p:grpSpPr>
            <a:xfrm>
              <a:off x="4431124" y="6347128"/>
              <a:ext cx="7543156" cy="4104478"/>
              <a:chOff x="1170085" y="984669"/>
              <a:chExt cx="9851830" cy="5360699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BC3E114D-6293-504C-8B58-95AEC71D5466}"/>
                  </a:ext>
                </a:extLst>
              </p:cNvPr>
              <p:cNvGrpSpPr/>
              <p:nvPr/>
            </p:nvGrpSpPr>
            <p:grpSpPr>
              <a:xfrm>
                <a:off x="1170085" y="984669"/>
                <a:ext cx="9851830" cy="1333196"/>
                <a:chOff x="1166814" y="5193514"/>
                <a:chExt cx="9851830" cy="1333196"/>
              </a:xfrm>
            </p:grpSpPr>
            <p:sp>
              <p:nvSpPr>
                <p:cNvPr id="104" name="Bent Arrow 103">
                  <a:extLst>
                    <a:ext uri="{FF2B5EF4-FFF2-40B4-BE49-F238E27FC236}">
                      <a16:creationId xmlns:a16="http://schemas.microsoft.com/office/drawing/2014/main" id="{FC94BFC7-44C4-3945-B66B-2743DD4EBAF5}"/>
                    </a:ext>
                  </a:extLst>
                </p:cNvPr>
                <p:cNvSpPr/>
                <p:nvPr/>
              </p:nvSpPr>
              <p:spPr>
                <a:xfrm rot="5400000" flipV="1">
                  <a:off x="1184814" y="5176710"/>
                  <a:ext cx="1332000" cy="1368000"/>
                </a:xfrm>
                <a:prstGeom prst="ben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Bent Arrow 104">
                  <a:extLst>
                    <a:ext uri="{FF2B5EF4-FFF2-40B4-BE49-F238E27FC236}">
                      <a16:creationId xmlns:a16="http://schemas.microsoft.com/office/drawing/2014/main" id="{EBCF03FD-8E0B-2348-AD5D-C7DD07C92F99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9668644" y="5176710"/>
                  <a:ext cx="1332000" cy="1368000"/>
                </a:xfrm>
                <a:prstGeom prst="ben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FCB596FA-3FE8-2745-A199-EC49F48F710D}"/>
                    </a:ext>
                  </a:extLst>
                </p:cNvPr>
                <p:cNvSpPr txBox="1"/>
                <p:nvPr/>
              </p:nvSpPr>
              <p:spPr>
                <a:xfrm>
                  <a:off x="2596807" y="5193514"/>
                  <a:ext cx="2103012" cy="401976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chemeClr val="bg1"/>
                      </a:solidFill>
                      <a:latin typeface="Satoshi" pitchFamily="2" charset="77"/>
                    </a:rPr>
                    <a:t>Protocol</a:t>
                  </a:r>
                  <a:endParaRPr lang="en-GB" sz="1600" dirty="0">
                    <a:solidFill>
                      <a:schemeClr val="bg1"/>
                    </a:solidFill>
                    <a:latin typeface="Satoshi" pitchFamily="2" charset="77"/>
                  </a:endParaRP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B28F9DD4-9CBA-3F4F-BE64-E4F3411449BB}"/>
                    </a:ext>
                  </a:extLst>
                </p:cNvPr>
                <p:cNvSpPr txBox="1"/>
                <p:nvPr/>
              </p:nvSpPr>
              <p:spPr>
                <a:xfrm>
                  <a:off x="7485639" y="5193514"/>
                  <a:ext cx="2103012" cy="442173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chemeClr val="bg1"/>
                      </a:solidFill>
                      <a:latin typeface="Satoshi" pitchFamily="2" charset="77"/>
                    </a:rPr>
                    <a:t>Evidence</a:t>
                  </a:r>
                  <a:r>
                    <a:rPr lang="en-GB" sz="1600" dirty="0">
                      <a:solidFill>
                        <a:schemeClr val="bg1"/>
                      </a:solidFill>
                      <a:latin typeface="Satoshi" pitchFamily="2" charset="77"/>
                    </a:rPr>
                    <a:t> source</a:t>
                  </a: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BC1E44F-D8FF-ED43-8737-CAF8E240AF5C}"/>
                  </a:ext>
                </a:extLst>
              </p:cNvPr>
              <p:cNvGrpSpPr/>
              <p:nvPr/>
            </p:nvGrpSpPr>
            <p:grpSpPr>
              <a:xfrm>
                <a:off x="2600077" y="1486563"/>
                <a:ext cx="6985050" cy="4858805"/>
                <a:chOff x="2596806" y="-5811294"/>
                <a:chExt cx="6985050" cy="4858805"/>
              </a:xfrm>
            </p:grpSpPr>
            <p:pic>
              <p:nvPicPr>
                <p:cNvPr id="115" name="Picture 114" descr="Timelin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5E86957B-5358-AC4B-B22F-7A9BD50B44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/>
                <a:stretch/>
              </p:blipFill>
              <p:spPr>
                <a:xfrm>
                  <a:off x="2610144" y="-5269409"/>
                  <a:ext cx="6971712" cy="4316920"/>
                </a:xfrm>
                <a:prstGeom prst="rect">
                  <a:avLst/>
                </a:prstGeom>
                <a:ln w="12700">
                  <a:noFill/>
                </a:ln>
              </p:spPr>
            </p:pic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C2080CEA-0D23-A146-A008-D57C979B82C9}"/>
                    </a:ext>
                  </a:extLst>
                </p:cNvPr>
                <p:cNvSpPr txBox="1"/>
                <p:nvPr/>
              </p:nvSpPr>
              <p:spPr>
                <a:xfrm>
                  <a:off x="2596806" y="-5811294"/>
                  <a:ext cx="6985050" cy="401976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chemeClr val="bg1"/>
                      </a:solidFill>
                      <a:latin typeface="Satoshi" pitchFamily="2" charset="77"/>
                    </a:rPr>
                    <a:t>Report</a:t>
                  </a:r>
                  <a:endParaRPr lang="en-GB" sz="1600" dirty="0">
                    <a:solidFill>
                      <a:schemeClr val="bg1"/>
                    </a:solidFill>
                    <a:latin typeface="Satoshi" pitchFamily="2" charset="77"/>
                  </a:endParaRPr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48E3212-56AD-0347-9E76-FDC1218C993B}"/>
                </a:ext>
              </a:extLst>
            </p:cNvPr>
            <p:cNvGrpSpPr/>
            <p:nvPr/>
          </p:nvGrpSpPr>
          <p:grpSpPr>
            <a:xfrm>
              <a:off x="2092518" y="7537469"/>
              <a:ext cx="2961388" cy="5195545"/>
              <a:chOff x="-1300082" y="1904962"/>
              <a:chExt cx="3512598" cy="6162603"/>
            </a:xfrm>
          </p:grpSpPr>
          <p:pic>
            <p:nvPicPr>
              <p:cNvPr id="13" name="Picture 12" descr="Diagram&#10;&#10;Description automatically generated">
                <a:extLst>
                  <a:ext uri="{FF2B5EF4-FFF2-40B4-BE49-F238E27FC236}">
                    <a16:creationId xmlns:a16="http://schemas.microsoft.com/office/drawing/2014/main" id="{6BBF0E38-E072-F94A-8BC9-9293B8BF2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300082" y="4071313"/>
                <a:ext cx="3512598" cy="3996252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EA1086-81E2-024A-A36B-E7541442398D}"/>
                  </a:ext>
                </a:extLst>
              </p:cNvPr>
              <p:cNvSpPr txBox="1"/>
              <p:nvPr/>
            </p:nvSpPr>
            <p:spPr>
              <a:xfrm>
                <a:off x="-1275629" y="2394803"/>
                <a:ext cx="3162364" cy="1387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latin typeface="Satoshi" pitchFamily="2" charset="77"/>
                  </a:rPr>
                  <a:t>Was the correct method used ?</a:t>
                </a:r>
              </a:p>
              <a:p>
                <a:endParaRPr lang="en-GB" sz="1400" dirty="0">
                  <a:latin typeface="Satoshi" pitchFamily="2" charset="77"/>
                </a:endParaRPr>
              </a:p>
              <a:p>
                <a:r>
                  <a:rPr lang="en-GB" sz="1400" dirty="0">
                    <a:latin typeface="Satoshi" pitchFamily="2" charset="77"/>
                  </a:rPr>
                  <a:t>How was it done ?</a:t>
                </a:r>
              </a:p>
              <a:p>
                <a:endParaRPr lang="en-GB" sz="1400" dirty="0">
                  <a:latin typeface="Satoshi" pitchFamily="2" charset="77"/>
                </a:endParaRPr>
              </a:p>
              <a:p>
                <a:r>
                  <a:rPr lang="en-GB" sz="1400" dirty="0">
                    <a:latin typeface="Satoshi" pitchFamily="2" charset="77"/>
                  </a:rPr>
                  <a:t>What does each step do ?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5158C5-D5CD-B245-930A-C3C5C228754D}"/>
                  </a:ext>
                </a:extLst>
              </p:cNvPr>
              <p:cNvSpPr txBox="1"/>
              <p:nvPr/>
            </p:nvSpPr>
            <p:spPr>
              <a:xfrm>
                <a:off x="-1275629" y="1904962"/>
                <a:ext cx="3463693" cy="36506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  <a:latin typeface="Satoshi" pitchFamily="2" charset="77"/>
                  </a:rPr>
                  <a:t>Protocol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523FFA9-41E8-1044-9E27-B633DC9C3C46}"/>
                </a:ext>
              </a:extLst>
            </p:cNvPr>
            <p:cNvGrpSpPr/>
            <p:nvPr/>
          </p:nvGrpSpPr>
          <p:grpSpPr>
            <a:xfrm>
              <a:off x="11058687" y="7531192"/>
              <a:ext cx="6958395" cy="5718119"/>
              <a:chOff x="3938424" y="5461466"/>
              <a:chExt cx="8253576" cy="678244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CC8DF62-82B6-FF42-85F2-7415B86E2CA1}"/>
                  </a:ext>
                </a:extLst>
              </p:cNvPr>
              <p:cNvGrpSpPr/>
              <p:nvPr/>
            </p:nvGrpSpPr>
            <p:grpSpPr>
              <a:xfrm>
                <a:off x="3938424" y="5951306"/>
                <a:ext cx="8253576" cy="6292605"/>
                <a:chOff x="2048737" y="591906"/>
                <a:chExt cx="8253576" cy="629260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0E620FA6-79C2-E04B-8D46-CD4F412364EF}"/>
                    </a:ext>
                  </a:extLst>
                </p:cNvPr>
                <p:cNvSpPr/>
                <p:nvPr/>
              </p:nvSpPr>
              <p:spPr>
                <a:xfrm>
                  <a:off x="4163774" y="4710729"/>
                  <a:ext cx="1681622" cy="14713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7FD40FED-6487-EE4E-8599-3D670DE0E030}"/>
                    </a:ext>
                  </a:extLst>
                </p:cNvPr>
                <p:cNvCxnSpPr>
                  <a:cxnSpLocks/>
                  <a:stCxn id="25" idx="3"/>
                </p:cNvCxnSpPr>
                <p:nvPr/>
              </p:nvCxnSpPr>
              <p:spPr>
                <a:xfrm flipV="1">
                  <a:off x="5843958" y="2964910"/>
                  <a:ext cx="357866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C7D786B1-106A-0648-92B1-3ACAEB3AA2C9}"/>
                    </a:ext>
                  </a:extLst>
                </p:cNvPr>
                <p:cNvCxnSpPr>
                  <a:cxnSpLocks/>
                  <a:stCxn id="25" idx="3"/>
                </p:cNvCxnSpPr>
                <p:nvPr/>
              </p:nvCxnSpPr>
              <p:spPr>
                <a:xfrm>
                  <a:off x="5843958" y="2964911"/>
                  <a:ext cx="256200" cy="29983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EC353974-193D-D043-ADF2-5D1CFB592E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04823" y="2702560"/>
                  <a:ext cx="295335" cy="29400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8EA93DC-9696-364A-8778-E42E6305E933}"/>
                    </a:ext>
                  </a:extLst>
                </p:cNvPr>
                <p:cNvSpPr/>
                <p:nvPr/>
              </p:nvSpPr>
              <p:spPr>
                <a:xfrm>
                  <a:off x="8620691" y="5025133"/>
                  <a:ext cx="1681622" cy="14713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5615D4FC-CBA5-0E4B-9436-1E59BC9EB2EE}"/>
                    </a:ext>
                  </a:extLst>
                </p:cNvPr>
                <p:cNvSpPr/>
                <p:nvPr/>
              </p:nvSpPr>
              <p:spPr>
                <a:xfrm>
                  <a:off x="8468291" y="4872733"/>
                  <a:ext cx="1681622" cy="14713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pic>
              <p:nvPicPr>
                <p:cNvPr id="25" name="Picture 24" descr="Tabl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CF28CE60-6D78-A846-8AC5-F3CA8E0845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r="14444"/>
                <a:stretch/>
              </p:blipFill>
              <p:spPr>
                <a:xfrm>
                  <a:off x="2132505" y="1641636"/>
                  <a:ext cx="3711453" cy="2646549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</p:pic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0B261B9-2511-D74E-8006-B63EB51A7ED2}"/>
                    </a:ext>
                  </a:extLst>
                </p:cNvPr>
                <p:cNvSpPr txBox="1"/>
                <p:nvPr/>
              </p:nvSpPr>
              <p:spPr>
                <a:xfrm>
                  <a:off x="2048737" y="591906"/>
                  <a:ext cx="4080728" cy="8761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Satoshi" pitchFamily="2" charset="77"/>
                    </a:rPr>
                    <a:t>Analysis browser.</a:t>
                  </a:r>
                </a:p>
                <a:p>
                  <a:endParaRPr lang="en-GB" sz="1400" dirty="0">
                    <a:latin typeface="Satoshi" pitchFamily="2" charset="77"/>
                  </a:endParaRPr>
                </a:p>
                <a:p>
                  <a:r>
                    <a:rPr lang="en-GB" sz="1400" dirty="0">
                      <a:latin typeface="Satoshi" pitchFamily="2" charset="77"/>
                    </a:rPr>
                    <a:t>Query report to access evidence sources.</a:t>
                  </a:r>
                </a:p>
              </p:txBody>
            </p:sp>
            <p:pic>
              <p:nvPicPr>
                <p:cNvPr id="27" name="Picture 26" descr="A picture containing graphical user interface&#10;&#10;Description automatically generated">
                  <a:extLst>
                    <a:ext uri="{FF2B5EF4-FFF2-40B4-BE49-F238E27FC236}">
                      <a16:creationId xmlns:a16="http://schemas.microsoft.com/office/drawing/2014/main" id="{BF513CB1-D142-964D-BFBB-F76D3D30D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73628" y="2888768"/>
                  <a:ext cx="1598803" cy="1309630"/>
                </a:xfrm>
                <a:prstGeom prst="rect">
                  <a:avLst/>
                </a:prstGeom>
              </p:spPr>
            </p:pic>
            <p:pic>
              <p:nvPicPr>
                <p:cNvPr id="28" name="Picture 27" descr="Graphical user interface, text, application, email&#10;&#10;Description automatically generated">
                  <a:extLst>
                    <a:ext uri="{FF2B5EF4-FFF2-40B4-BE49-F238E27FC236}">
                      <a16:creationId xmlns:a16="http://schemas.microsoft.com/office/drawing/2014/main" id="{DA62AADC-7243-0444-8CA5-51BF825D30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94268" y="2919453"/>
                  <a:ext cx="1621324" cy="1307519"/>
                </a:xfrm>
                <a:prstGeom prst="rect">
                  <a:avLst/>
                </a:prstGeom>
              </p:spPr>
            </p:pic>
            <p:pic>
              <p:nvPicPr>
                <p:cNvPr id="29" name="Picture 28" descr="Graphical user interface, application&#10;&#10;Description automatically generated">
                  <a:extLst>
                    <a:ext uri="{FF2B5EF4-FFF2-40B4-BE49-F238E27FC236}">
                      <a16:creationId xmlns:a16="http://schemas.microsoft.com/office/drawing/2014/main" id="{4B86F622-92A7-AE45-BC5F-7B21A8E50D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70849" y="1056125"/>
                  <a:ext cx="1542147" cy="1176773"/>
                </a:xfrm>
                <a:prstGeom prst="rect">
                  <a:avLst/>
                </a:prstGeom>
              </p:spPr>
            </p:pic>
            <p:pic>
              <p:nvPicPr>
                <p:cNvPr id="30" name="Picture 29" descr="Graphical user interface, text, application, email&#10;&#10;Description automatically generated">
                  <a:extLst>
                    <a:ext uri="{FF2B5EF4-FFF2-40B4-BE49-F238E27FC236}">
                      <a16:creationId xmlns:a16="http://schemas.microsoft.com/office/drawing/2014/main" id="{91D1524D-5555-B841-95A3-608D11260C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02326" y="1033426"/>
                  <a:ext cx="1559666" cy="1269804"/>
                </a:xfrm>
                <a:prstGeom prst="rect">
                  <a:avLst/>
                </a:prstGeom>
              </p:spPr>
            </p:pic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F27D7C-F575-6949-BBAB-7ED766475087}"/>
                    </a:ext>
                  </a:extLst>
                </p:cNvPr>
                <p:cNvSpPr txBox="1"/>
                <p:nvPr/>
              </p:nvSpPr>
              <p:spPr>
                <a:xfrm>
                  <a:off x="6158543" y="591906"/>
                  <a:ext cx="836985" cy="3650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Satoshi" pitchFamily="2" charset="77"/>
                    </a:rPr>
                    <a:t>HGNC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398E3DA-353E-F54D-BE92-A92254AFE221}"/>
                    </a:ext>
                  </a:extLst>
                </p:cNvPr>
                <p:cNvSpPr txBox="1"/>
                <p:nvPr/>
              </p:nvSpPr>
              <p:spPr>
                <a:xfrm>
                  <a:off x="8188496" y="591906"/>
                  <a:ext cx="922546" cy="3650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 err="1">
                      <a:latin typeface="Satoshi" pitchFamily="2" charset="77"/>
                    </a:rPr>
                    <a:t>UniProt</a:t>
                  </a:r>
                  <a:endParaRPr lang="en-GB" sz="1400" dirty="0">
                    <a:latin typeface="Satoshi" pitchFamily="2" charset="77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1616106-E7AC-8B42-831C-01D60173A8B3}"/>
                    </a:ext>
                  </a:extLst>
                </p:cNvPr>
                <p:cNvSpPr txBox="1"/>
                <p:nvPr/>
              </p:nvSpPr>
              <p:spPr>
                <a:xfrm>
                  <a:off x="6201825" y="2473676"/>
                  <a:ext cx="793253" cy="3650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Satoshi" pitchFamily="2" charset="77"/>
                    </a:rPr>
                    <a:t>OMIM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7E6BAC2-4BD0-ED4B-B284-147D83469DC6}"/>
                    </a:ext>
                  </a:extLst>
                </p:cNvPr>
                <p:cNvSpPr txBox="1"/>
                <p:nvPr/>
              </p:nvSpPr>
              <p:spPr>
                <a:xfrm>
                  <a:off x="8215956" y="2476101"/>
                  <a:ext cx="1086064" cy="3650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 err="1">
                      <a:latin typeface="Satoshi" pitchFamily="2" charset="77"/>
                    </a:rPr>
                    <a:t>GnomAD</a:t>
                  </a:r>
                  <a:endParaRPr lang="en-GB" sz="1400" dirty="0">
                    <a:latin typeface="Satoshi" pitchFamily="2" charset="77"/>
                  </a:endParaRPr>
                </a:p>
              </p:txBody>
            </p:sp>
            <p:pic>
              <p:nvPicPr>
                <p:cNvPr id="35" name="Picture 34" descr="Graphical user interface, application&#10;&#10;Description automatically generated">
                  <a:extLst>
                    <a:ext uri="{FF2B5EF4-FFF2-40B4-BE49-F238E27FC236}">
                      <a16:creationId xmlns:a16="http://schemas.microsoft.com/office/drawing/2014/main" id="{DFAFFDEB-0F2A-0944-AAE2-5173953977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52738" y="4812293"/>
                  <a:ext cx="1499378" cy="1316330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0A4D61E-6279-6445-9442-87C229178FF8}"/>
                    </a:ext>
                  </a:extLst>
                </p:cNvPr>
                <p:cNvSpPr txBox="1"/>
                <p:nvPr/>
              </p:nvSpPr>
              <p:spPr>
                <a:xfrm>
                  <a:off x="6255817" y="4387449"/>
                  <a:ext cx="1171627" cy="3650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Satoshi" pitchFamily="2" charset="77"/>
                    </a:rPr>
                    <a:t>Alpha fold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727BAD9-1A23-2B4A-B50A-659952A4E2E5}"/>
                    </a:ext>
                  </a:extLst>
                </p:cNvPr>
                <p:cNvSpPr/>
                <p:nvPr/>
              </p:nvSpPr>
              <p:spPr>
                <a:xfrm>
                  <a:off x="6255817" y="927926"/>
                  <a:ext cx="1681622" cy="14713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44FFF67-6525-1644-B070-C216C685B189}"/>
                    </a:ext>
                  </a:extLst>
                </p:cNvPr>
                <p:cNvSpPr/>
                <p:nvPr/>
              </p:nvSpPr>
              <p:spPr>
                <a:xfrm>
                  <a:off x="8302148" y="927926"/>
                  <a:ext cx="1681622" cy="14713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2991000C-D513-EE4C-B496-E5463061EE9D}"/>
                    </a:ext>
                  </a:extLst>
                </p:cNvPr>
                <p:cNvSpPr/>
                <p:nvPr/>
              </p:nvSpPr>
              <p:spPr>
                <a:xfrm>
                  <a:off x="6255817" y="2824129"/>
                  <a:ext cx="1681622" cy="14713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329CE87-9398-D545-92E1-C9D4E427DFF3}"/>
                    </a:ext>
                  </a:extLst>
                </p:cNvPr>
                <p:cNvSpPr/>
                <p:nvPr/>
              </p:nvSpPr>
              <p:spPr>
                <a:xfrm>
                  <a:off x="8302148" y="2824129"/>
                  <a:ext cx="1681622" cy="14713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925DF89-02A0-B24A-9BE2-2FC8ED4E0C91}"/>
                    </a:ext>
                  </a:extLst>
                </p:cNvPr>
                <p:cNvSpPr/>
                <p:nvPr/>
              </p:nvSpPr>
              <p:spPr>
                <a:xfrm>
                  <a:off x="6269560" y="4720333"/>
                  <a:ext cx="1681622" cy="14713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003CA6F-0FF3-4B4F-B6C7-5099542A4B56}"/>
                    </a:ext>
                  </a:extLst>
                </p:cNvPr>
                <p:cNvSpPr/>
                <p:nvPr/>
              </p:nvSpPr>
              <p:spPr>
                <a:xfrm>
                  <a:off x="8315891" y="4720333"/>
                  <a:ext cx="1681622" cy="14713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pic>
              <p:nvPicPr>
                <p:cNvPr id="43" name="Picture 42" descr="Graphical user interface, text, application&#10;&#10;Description automatically generated">
                  <a:extLst>
                    <a:ext uri="{FF2B5EF4-FFF2-40B4-BE49-F238E27FC236}">
                      <a16:creationId xmlns:a16="http://schemas.microsoft.com/office/drawing/2014/main" id="{1BE40CC1-20A6-8D4D-A1D5-CD44F29D74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/>
                <a:srcRect t="1201" b="-573"/>
                <a:stretch/>
              </p:blipFill>
              <p:spPr>
                <a:xfrm>
                  <a:off x="8399729" y="4786384"/>
                  <a:ext cx="1517482" cy="1332714"/>
                </a:xfrm>
                <a:prstGeom prst="rect">
                  <a:avLst/>
                </a:prstGeom>
              </p:spPr>
            </p:pic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E0F9C5-9841-0447-A6C8-28DCD65817A4}"/>
                    </a:ext>
                  </a:extLst>
                </p:cNvPr>
                <p:cNvSpPr txBox="1"/>
                <p:nvPr/>
              </p:nvSpPr>
              <p:spPr>
                <a:xfrm>
                  <a:off x="8215956" y="4368398"/>
                  <a:ext cx="979587" cy="3650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 err="1">
                      <a:latin typeface="Satoshi" pitchFamily="2" charset="77"/>
                    </a:rPr>
                    <a:t>ClinGen</a:t>
                  </a:r>
                  <a:endParaRPr lang="en-GB" sz="1400" dirty="0">
                    <a:latin typeface="Satoshi" pitchFamily="2" charset="77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07D8211-6111-EE43-9332-DD6C1D35817F}"/>
                    </a:ext>
                  </a:extLst>
                </p:cNvPr>
                <p:cNvSpPr txBox="1"/>
                <p:nvPr/>
              </p:nvSpPr>
              <p:spPr>
                <a:xfrm>
                  <a:off x="8591811" y="6519447"/>
                  <a:ext cx="1274301" cy="3650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latin typeface="Satoshi" pitchFamily="2" charset="77"/>
                    </a:rPr>
                    <a:t>many more</a:t>
                  </a:r>
                </a:p>
              </p:txBody>
            </p:sp>
            <p:pic>
              <p:nvPicPr>
                <p:cNvPr id="46" name="Picture 45" descr="Graphical user interface, text, application&#10;&#10;Description automatically generated">
                  <a:extLst>
                    <a:ext uri="{FF2B5EF4-FFF2-40B4-BE49-F238E27FC236}">
                      <a16:creationId xmlns:a16="http://schemas.microsoft.com/office/drawing/2014/main" id="{7AF6D4C1-F1AB-2441-99AF-6161602655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52439" y="4762223"/>
                  <a:ext cx="1521196" cy="1392308"/>
                </a:xfrm>
                <a:prstGeom prst="rect">
                  <a:avLst/>
                </a:prstGeom>
              </p:spPr>
            </p:pic>
            <p:pic>
              <p:nvPicPr>
                <p:cNvPr id="47" name="Picture 46" descr="Graphical user interface, table&#10;&#10;Description automatically generated">
                  <a:extLst>
                    <a:ext uri="{FF2B5EF4-FFF2-40B4-BE49-F238E27FC236}">
                      <a16:creationId xmlns:a16="http://schemas.microsoft.com/office/drawing/2014/main" id="{08E47DEE-29BF-7543-9235-E66D471B3E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94636" y="4890178"/>
                  <a:ext cx="1592629" cy="1141538"/>
                </a:xfrm>
                <a:prstGeom prst="rect">
                  <a:avLst/>
                </a:prstGeom>
              </p:spPr>
            </p:pic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1E7919F-BBDF-5149-9FCC-A950C3222DD0}"/>
                    </a:ext>
                  </a:extLst>
                </p:cNvPr>
                <p:cNvSpPr txBox="1"/>
                <p:nvPr/>
              </p:nvSpPr>
              <p:spPr>
                <a:xfrm>
                  <a:off x="2151851" y="4391225"/>
                  <a:ext cx="1154513" cy="3650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 err="1">
                      <a:latin typeface="Satoshi" pitchFamily="2" charset="77"/>
                    </a:rPr>
                    <a:t>PharmVar</a:t>
                  </a:r>
                  <a:endParaRPr lang="en-GB" sz="1400" dirty="0">
                    <a:latin typeface="Satoshi" pitchFamily="2" charset="77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923B925-BB1D-C045-9396-D51C2C934252}"/>
                    </a:ext>
                  </a:extLst>
                </p:cNvPr>
                <p:cNvSpPr txBox="1"/>
                <p:nvPr/>
              </p:nvSpPr>
              <p:spPr>
                <a:xfrm>
                  <a:off x="4169623" y="4377845"/>
                  <a:ext cx="1150711" cy="3650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 err="1">
                      <a:latin typeface="Satoshi" pitchFamily="2" charset="77"/>
                    </a:rPr>
                    <a:t>DrugBank</a:t>
                  </a:r>
                  <a:endParaRPr lang="en-GB" sz="1400" dirty="0">
                    <a:latin typeface="Satoshi" pitchFamily="2" charset="77"/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87E2014F-1DCA-914C-9204-F6812E9BB2D8}"/>
                    </a:ext>
                  </a:extLst>
                </p:cNvPr>
                <p:cNvSpPr/>
                <p:nvPr/>
              </p:nvSpPr>
              <p:spPr>
                <a:xfrm>
                  <a:off x="2132505" y="4724110"/>
                  <a:ext cx="1681622" cy="14713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3767FB-575C-5A46-908E-0FB0BA1A7FA6}"/>
                  </a:ext>
                </a:extLst>
              </p:cNvPr>
              <p:cNvSpPr txBox="1"/>
              <p:nvPr/>
            </p:nvSpPr>
            <p:spPr>
              <a:xfrm>
                <a:off x="4022192" y="5461466"/>
                <a:ext cx="7865007" cy="36506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  <a:latin typeface="Satoshi" pitchFamily="2" charset="77"/>
                  </a:rPr>
                  <a:t>Evidence source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EFE135-AF12-1843-A711-ABC22FE98702}"/>
                </a:ext>
              </a:extLst>
            </p:cNvPr>
            <p:cNvSpPr txBox="1"/>
            <p:nvPr/>
          </p:nvSpPr>
          <p:spPr>
            <a:xfrm>
              <a:off x="1430257" y="6713934"/>
              <a:ext cx="3225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atoshi" pitchFamily="2" charset="77"/>
                </a:rPr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BCE7D63-005C-214D-878E-DDF84120BC31}"/>
                </a:ext>
              </a:extLst>
            </p:cNvPr>
            <p:cNvSpPr/>
            <p:nvPr/>
          </p:nvSpPr>
          <p:spPr>
            <a:xfrm>
              <a:off x="1042703" y="6435544"/>
              <a:ext cx="1080000" cy="1080000"/>
            </a:xfrm>
            <a:prstGeom prst="ellipse">
              <a:avLst/>
            </a:prstGeom>
            <a:no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42835C4-065F-1946-B0DB-9628F84D432B}"/>
                </a:ext>
              </a:extLst>
            </p:cNvPr>
            <p:cNvSpPr txBox="1"/>
            <p:nvPr/>
          </p:nvSpPr>
          <p:spPr>
            <a:xfrm>
              <a:off x="7989929" y="5853295"/>
              <a:ext cx="4235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atoshi" pitchFamily="2" charset="77"/>
                </a:rPr>
                <a:t>5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8021A16-74A2-F34A-A582-C61B1B8A0CC2}"/>
                </a:ext>
              </a:extLst>
            </p:cNvPr>
            <p:cNvSpPr/>
            <p:nvPr/>
          </p:nvSpPr>
          <p:spPr>
            <a:xfrm>
              <a:off x="7665188" y="5574905"/>
              <a:ext cx="1080000" cy="1080000"/>
            </a:xfrm>
            <a:prstGeom prst="ellipse">
              <a:avLst/>
            </a:prstGeom>
            <a:no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0F764CE-2126-914D-A026-21FC55D15102}"/>
                </a:ext>
              </a:extLst>
            </p:cNvPr>
            <p:cNvSpPr txBox="1"/>
            <p:nvPr/>
          </p:nvSpPr>
          <p:spPr>
            <a:xfrm>
              <a:off x="12465641" y="6640377"/>
              <a:ext cx="4154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atoshi" pitchFamily="2" charset="77"/>
                </a:rPr>
                <a:t>2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50A7C35-8823-5043-B6B1-A3B707C0EB30}"/>
                </a:ext>
              </a:extLst>
            </p:cNvPr>
            <p:cNvSpPr/>
            <p:nvPr/>
          </p:nvSpPr>
          <p:spPr>
            <a:xfrm>
              <a:off x="12118963" y="6361987"/>
              <a:ext cx="1080000" cy="1080000"/>
            </a:xfrm>
            <a:prstGeom prst="ellipse">
              <a:avLst/>
            </a:prstGeom>
            <a:no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CBFB317-F98F-684C-8AA7-03CFAE9C8BC0}"/>
                </a:ext>
              </a:extLst>
            </p:cNvPr>
            <p:cNvSpPr txBox="1"/>
            <p:nvPr/>
          </p:nvSpPr>
          <p:spPr>
            <a:xfrm>
              <a:off x="1370411" y="10881210"/>
              <a:ext cx="4427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atoshi" pitchFamily="2" charset="77"/>
                </a:rPr>
                <a:t>4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2504D3C-6EDD-3D40-B4D8-3CA1FBF2221D}"/>
                </a:ext>
              </a:extLst>
            </p:cNvPr>
            <p:cNvSpPr/>
            <p:nvPr/>
          </p:nvSpPr>
          <p:spPr>
            <a:xfrm>
              <a:off x="1042703" y="10638615"/>
              <a:ext cx="1080000" cy="1080000"/>
            </a:xfrm>
            <a:prstGeom prst="ellipse">
              <a:avLst/>
            </a:prstGeom>
            <a:no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CF7ACB4-7670-004B-BF4B-44A6E19D777E}"/>
                </a:ext>
              </a:extLst>
            </p:cNvPr>
            <p:cNvSpPr/>
            <p:nvPr/>
          </p:nvSpPr>
          <p:spPr>
            <a:xfrm>
              <a:off x="1042703" y="9431479"/>
              <a:ext cx="1080000" cy="1080000"/>
            </a:xfrm>
            <a:prstGeom prst="ellipse">
              <a:avLst/>
            </a:prstGeom>
            <a:no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95F06E2-3FE7-C347-BA46-F521E13A32A0}"/>
                </a:ext>
              </a:extLst>
            </p:cNvPr>
            <p:cNvSpPr txBox="1"/>
            <p:nvPr/>
          </p:nvSpPr>
          <p:spPr>
            <a:xfrm>
              <a:off x="1388579" y="9709869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atoshi" pitchFamily="2" charset="77"/>
                </a:rPr>
                <a:t>3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4A7D38D-BEFD-9643-AC58-0B8520AB1F87}"/>
              </a:ext>
            </a:extLst>
          </p:cNvPr>
          <p:cNvSpPr/>
          <p:nvPr/>
        </p:nvSpPr>
        <p:spPr>
          <a:xfrm>
            <a:off x="1713811" y="952456"/>
            <a:ext cx="628056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>
                <a:latin typeface="Baskerville" panose="02020502070401020303" pitchFamily="18" charset="0"/>
                <a:ea typeface="Baskerville" panose="02020502070401020303" pitchFamily="18" charset="0"/>
              </a:rPr>
              <a:t>LawlessGenomics</a:t>
            </a:r>
            <a:endParaRPr lang="en-US" sz="40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endParaRPr lang="en-US" sz="40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lvl="0"/>
            <a:r>
              <a:rPr lang="en-US" sz="3200" dirty="0">
                <a:solidFill>
                  <a:prstClr val="black"/>
                </a:solidFill>
                <a:latin typeface="Satoshi" pitchFamily="2" charset="77"/>
              </a:rPr>
              <a:t>Evidence Builder</a:t>
            </a:r>
          </a:p>
          <a:p>
            <a:pPr lvl="0"/>
            <a:endParaRPr lang="en-US" sz="3200" u="sng" dirty="0">
              <a:solidFill>
                <a:prstClr val="black"/>
              </a:solidFill>
              <a:latin typeface="Satoshi" pitchFamily="2" charset="77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0"/>
            <a:r>
              <a:rPr lang="en-US" sz="3200" dirty="0">
                <a:solidFill>
                  <a:prstClr val="black"/>
                </a:solidFill>
                <a:latin typeface="Satoshi" pitchFamily="2" charset="77"/>
              </a:rPr>
              <a:t>Best practices in genomic analysis</a:t>
            </a:r>
          </a:p>
          <a:p>
            <a:pPr lvl="0"/>
            <a:r>
              <a:rPr lang="en-US" sz="3200" dirty="0">
                <a:solidFill>
                  <a:prstClr val="black"/>
                </a:solidFill>
                <a:latin typeface="Satoshi" pitchFamily="2" charset="77"/>
              </a:rPr>
              <a:t>to convert complex problems into</a:t>
            </a:r>
          </a:p>
          <a:p>
            <a:pPr lvl="0"/>
            <a:r>
              <a:rPr lang="en-US" sz="3200" dirty="0">
                <a:solidFill>
                  <a:prstClr val="black"/>
                </a:solidFill>
                <a:latin typeface="Satoshi" pitchFamily="2" charset="77"/>
              </a:rPr>
              <a:t>robust, simple, actionable results.</a:t>
            </a:r>
            <a:endParaRPr lang="en-US" sz="3200" dirty="0">
              <a:solidFill>
                <a:prstClr val="black"/>
              </a:solidFill>
              <a:latin typeface="Satoshi" pitchFamily="2" charset="77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/>
          </a:p>
        </p:txBody>
      </p:sp>
      <p:pic>
        <p:nvPicPr>
          <p:cNvPr id="64" name="Picture 63" descr="Shape&#10;&#10;Description automatically generated with low confidence">
            <a:extLst>
              <a:ext uri="{FF2B5EF4-FFF2-40B4-BE49-F238E27FC236}">
                <a16:creationId xmlns:a16="http://schemas.microsoft.com/office/drawing/2014/main" id="{1B590755-BA33-8846-A55D-49BE4DE8B5E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5489" y="829826"/>
            <a:ext cx="618568" cy="95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8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147</Words>
  <Application>Microsoft Macintosh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Baskerville</vt:lpstr>
      <vt:lpstr>Calibri</vt:lpstr>
      <vt:lpstr>Calibri Light</vt:lpstr>
      <vt:lpstr>Satoshi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Lawless [RPG]</dc:creator>
  <cp:lastModifiedBy>Dylan Lawless [RPG]</cp:lastModifiedBy>
  <cp:revision>4</cp:revision>
  <cp:lastPrinted>2022-09-11T18:12:10Z</cp:lastPrinted>
  <dcterms:created xsi:type="dcterms:W3CDTF">2022-09-11T17:51:52Z</dcterms:created>
  <dcterms:modified xsi:type="dcterms:W3CDTF">2022-09-11T18:13:27Z</dcterms:modified>
</cp:coreProperties>
</file>