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69" r:id="rId3"/>
    <p:sldId id="259" r:id="rId4"/>
    <p:sldId id="258" r:id="rId5"/>
    <p:sldId id="256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71" r:id="rId1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2"/>
    <p:restoredTop sz="71408"/>
  </p:normalViewPr>
  <p:slideViewPr>
    <p:cSldViewPr snapToGrid="0" snapToObjects="1">
      <p:cViewPr varScale="1">
        <p:scale>
          <a:sx n="82" d="100"/>
          <a:sy n="82" d="100"/>
        </p:scale>
        <p:origin x="1312" y="16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01EFD-C897-2F4F-A8C4-BBFE9586ADD6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B494D-EF55-ED4D-8344-BA5F1AFFB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0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mag.org/news/2016/04/who-s-michael-jordan-computer-science-new-tool-ranks-researchers-influenc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26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is what we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Trust but verify.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every discovery the sum of evidence and methods are only a touch away.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43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Here is how we solve the problem.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 intricate analysis protocol and diagnosis, that folds down into </a:t>
            </a:r>
            <a:r>
              <a:rPr lang="en-GB" b="1" dirty="0"/>
              <a:t>a </a:t>
            </a:r>
            <a:r>
              <a:rPr lang="en-GB" b="1" i="1" dirty="0"/>
              <a:t>simple</a:t>
            </a:r>
            <a:r>
              <a:rPr lang="en-GB" b="1" dirty="0"/>
              <a:t>, </a:t>
            </a:r>
            <a:r>
              <a:rPr lang="en-GB" b="1" i="1" dirty="0"/>
              <a:t>single</a:t>
            </a:r>
            <a:r>
              <a:rPr lang="en-GB" b="1" dirty="0"/>
              <a:t>, </a:t>
            </a:r>
            <a:r>
              <a:rPr lang="en-GB" b="1" i="1" dirty="0"/>
              <a:t>concise</a:t>
            </a:r>
            <a:r>
              <a:rPr lang="en-GB" b="1" dirty="0"/>
              <a:t> report</a:t>
            </a:r>
            <a:r>
              <a:rPr lang="en-GB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any possible question, we can simply click what one we want to see.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are provided with all of the source material and methods to explain why it is the most reliable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681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Here is how we solve the problem.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 intricate analysis protocol and diagnosis, that folds down into </a:t>
            </a:r>
            <a:r>
              <a:rPr lang="en-GB" b="1" dirty="0"/>
              <a:t>a </a:t>
            </a:r>
            <a:r>
              <a:rPr lang="en-GB" b="1" i="1" dirty="0"/>
              <a:t>simple</a:t>
            </a:r>
            <a:r>
              <a:rPr lang="en-GB" b="1" dirty="0"/>
              <a:t>, </a:t>
            </a:r>
            <a:r>
              <a:rPr lang="en-GB" b="1" i="1" dirty="0"/>
              <a:t>single</a:t>
            </a:r>
            <a:r>
              <a:rPr lang="en-GB" b="1" dirty="0"/>
              <a:t>, </a:t>
            </a:r>
            <a:r>
              <a:rPr lang="en-GB" b="1" i="1" dirty="0"/>
              <a:t>concise</a:t>
            </a:r>
            <a:r>
              <a:rPr lang="en-GB" b="1" dirty="0"/>
              <a:t> report</a:t>
            </a:r>
            <a:r>
              <a:rPr lang="en-GB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any possible question, we can simply click what one we want to see.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are provided with all of the source material and methods to explain why it is the most reliable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6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823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947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73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Appeals to authority hinders reliability.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How many civilisations have failed because when the people shout: “Why is it this way ?” the leaders respond: “Because we say so”.</a:t>
            </a:r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2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Historically, doctors would test and learn. Their knowledge and experience is used to diagnose and treat based on deductive reasoning.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Next, as libraries grew, as the internet to hold, doctors had to rely less on memory and intuition and more on recorded facts.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Tomorrow, no individual or team of doctors will outcompete their statistically-robust computational counterparts.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However, that does not mean the doctor will disappear. It just means their role evolves (as it has always done through the ages).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180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we are unfamiliar with something new, we can underestimate how, significant, positive, and inevitable a change it can be.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we go to the bank, we don’t expect the bank teller to give their opinion of what they think our bank balance is.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want the standardised calculating program to do it.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we have a disease, wouldn’t the best solution be to tally every piece of existing information and rank the probabilities accurately; to provide the most likely diagnosis and treatment, and supply multiple alternatives and backups?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Instead, we hope that the doctor will do this very same job but manually.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hope that the doctor knows about all of the evidence sources, how reliable each is, and that they have no reason to dismiss pertinent facts based on a whim.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84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Now </a:t>
            </a:r>
            <a:r>
              <a:rPr lang="en-GB" i="1" dirty="0"/>
              <a:t>we</a:t>
            </a:r>
            <a:r>
              <a:rPr lang="en-GB" dirty="0"/>
              <a:t> are guilty of an appear to authority on this slide;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Michael Jordan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one of the world's leading authorities on machine learning. In 2016 he was ranked as the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 most influential computer scientist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 program that analyzed research publications,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reported, and produces some of the most import tools in this field.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“Computers have not become intelligent per se, but they have provided capabilities that augment human intelligence, he writes. Moreover, they have excelled at low-level pattern-recognition capabilities that could be performed in principle by humans but at great cost.”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Most of the time when you hear AI, what the sales-person really means is machine learning.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very often the algorithm is a simple linear regression: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100 people in a </a:t>
            </a:r>
            <a:r>
              <a:rPr lang="en-GB" i="1" dirty="0"/>
              <a:t>low</a:t>
            </a:r>
            <a:r>
              <a:rPr lang="en-GB" dirty="0"/>
              <a:t> salary range have a </a:t>
            </a:r>
            <a:r>
              <a:rPr lang="en-GB" i="1" dirty="0"/>
              <a:t>big</a:t>
            </a:r>
            <a:r>
              <a:rPr lang="en-GB" dirty="0"/>
              <a:t> home but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100 people in a </a:t>
            </a:r>
            <a:r>
              <a:rPr lang="en-GB" i="1" dirty="0"/>
              <a:t>higher</a:t>
            </a:r>
            <a:r>
              <a:rPr lang="en-GB" dirty="0"/>
              <a:t> salary range have a </a:t>
            </a:r>
            <a:r>
              <a:rPr lang="en-GB" i="1" dirty="0"/>
              <a:t>small</a:t>
            </a:r>
            <a:r>
              <a:rPr lang="en-GB" dirty="0"/>
              <a:t> home.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same is true in medicine; sometimes the correlation between cause and effect are very simple.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Other times there can be far too many minor causal contributors and the analysis algorithms become more sophisticated.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917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These are the statements that can be made by a doctor today.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Generally, the evidence supporting each claim exists and no opposing evidence is found to argue against the fact.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However, today the evidence-reporting chain is poorly standardised and unreliable.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868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is what we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Trust but verify.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263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is what we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Trust but verify.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every discovery the sum of evidence and methods are only a touch away.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184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is what we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Trust but verify.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every discovery the sum of evidence and methods are only a touch away.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97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87B0-950A-F347-9A20-3AAE45071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43D48-56B2-974B-971C-A7A7A5272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5BE0F-3C1A-2F43-B25A-3E41E1CF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C6FA7-7FE9-0447-A68D-DE961B89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FA8DC-1C26-C846-910D-51EDA824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4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F69F-C0BC-FB4E-85D5-2F8D09EE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62A94-894C-7744-AB3C-45204EFB4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CBE8B-E552-8A4B-BB90-25B37F6D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8ECE-1EAB-BC4B-A57F-00F3CCD5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8506-801D-CD43-B460-A94F097E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81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84224-1538-3F49-AFFB-D628A5422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0C227-5DDD-7244-BD72-77DB921CB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CDF29-73BD-7D46-8C06-E5571492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AB35-93A2-B144-BC99-6DB75C53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6991-F7C6-1A49-8F46-B45908D5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5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915B-3630-8345-AAF5-8437F1A6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FE23-0D4F-A249-B756-043811AA7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56636-044F-9D46-AFA7-236316D0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9F8DB-48A2-4647-B83F-BAF331F7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92FC3-DDB4-324A-9CDD-0A22C9C6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57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9E0C-8267-5F4E-A184-02A8EDE5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6331E-B050-7B44-AC92-294C32165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290F2-1AAB-964F-9A10-3145084F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41F20-4664-D642-A3AC-87D20E70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7F553-BDF4-B449-96F1-28272423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56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CAEA-8D93-4143-B34C-3982C24D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758D-59F0-AC43-B091-CBD78FEFB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566DE-8877-9A44-868C-ECCC0862C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0B64C-7D66-FB46-A086-FD05C62E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86056-58D6-B748-9396-E6D9B005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9CB84-43E8-3E47-8E38-F6447D45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21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9E30-0187-B242-A6C9-1F1D497F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560C-2F8F-EA4F-BA39-1F6EEA0F6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1863E-00B0-E74E-8254-C74967EDA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394DD-E616-344D-B3EB-DD1FDD73D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EC275-86F8-A24C-9294-F81FF16F2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9892A-875C-B748-AF6E-0E2202DF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BC9CC-65B3-7148-9783-A92BE8D4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7D48D-E188-9340-B1B7-11C04380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56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B1BA-52F7-1A45-8BB9-8ED6675F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3129B-FED8-0A4E-AAAF-6882B2EC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3F266-49B9-F244-A146-35057AAF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828CA-3B9E-AF4B-ABB3-EB2165FB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23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43539-772D-BA46-ACB2-0B6DAFC5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8BCA6-7F6C-F94F-92E6-3CD9B068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36729-EE3C-EC49-9CBD-F68EB249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59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43C3-3922-C14E-B779-E94BED10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168B-13D1-C446-BDB5-119FF6BB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A0DDC-A672-3745-9AB0-97233F94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CC10F-2BB3-EF40-802A-0789D6E1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9A586-5428-B149-9A87-B9BFB138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52D4D-6735-9941-8584-B466F0B7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8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1483-16E9-2E4F-9F54-E3DE2175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5A750-C80D-604E-BFE2-F9FFB7297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12A07-E36E-254F-B8CC-11B86C562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A9D2E-E761-EB46-865A-F2212E8A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8B4AA-00B5-B247-99D5-2E7F96DC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31E6C-EBE7-0D46-B6C1-0DFB490F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31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B507F-608D-674E-B840-F33BCF54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6BC47-9BD5-C647-A490-18127ED75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3AC6-F973-864D-9347-B7ACCD3B9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1775B-48C8-5541-8AC4-CC7C20C0960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232BD-8F66-634F-888D-47074832A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85E05-1333-084B-9E62-58CAD5288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52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s://lawlessgenomics.com/topic/variant-annotation-graph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hyperlink" Target="https://lawlessgenomics.com/topic/evidence_builder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NtjSMvcjzs?t=13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pectrum.ieee.org/stop-calling-everything-ai-machinelearning-pioneer-says" TargetMode="External"/><Relationship Id="rId4" Type="http://schemas.openxmlformats.org/officeDocument/2006/relationships/hyperlink" Target="https://doi.org/10.1162/99608f92.f06c6e6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CF492-D273-AB44-8F37-99DD0E4FDD5A}"/>
              </a:ext>
            </a:extLst>
          </p:cNvPr>
          <p:cNvSpPr txBox="1"/>
          <p:nvPr/>
        </p:nvSpPr>
        <p:spPr>
          <a:xfrm>
            <a:off x="3082571" y="3167390"/>
            <a:ext cx="6023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Genomic discovery</a:t>
            </a:r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5CC95095-3C9B-AE41-A176-F7EAA1D1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511" y="2952427"/>
            <a:ext cx="618568" cy="95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latin typeface="Satoshi" pitchFamily="2" charset="77"/>
              </a:rPr>
              <a:t>existing scientific evidence.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81689-7F4A-064A-ACDB-FD1704C0CD25}"/>
              </a:ext>
            </a:extLst>
          </p:cNvPr>
          <p:cNvSpPr txBox="1"/>
          <p:nvPr/>
        </p:nvSpPr>
        <p:spPr>
          <a:xfrm>
            <a:off x="8419605" y="4844762"/>
            <a:ext cx="3391394" cy="186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1500" dirty="0">
                <a:latin typeface="Satoshi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068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C3E114D-6293-504C-8B58-95AEC71D5466}"/>
              </a:ext>
            </a:extLst>
          </p:cNvPr>
          <p:cNvGrpSpPr/>
          <p:nvPr/>
        </p:nvGrpSpPr>
        <p:grpSpPr>
          <a:xfrm>
            <a:off x="1170085" y="984669"/>
            <a:ext cx="9851830" cy="1333196"/>
            <a:chOff x="1166814" y="5193514"/>
            <a:chExt cx="9851830" cy="1333196"/>
          </a:xfrm>
        </p:grpSpPr>
        <p:sp>
          <p:nvSpPr>
            <p:cNvPr id="104" name="Bent Arrow 103">
              <a:extLst>
                <a:ext uri="{FF2B5EF4-FFF2-40B4-BE49-F238E27FC236}">
                  <a16:creationId xmlns:a16="http://schemas.microsoft.com/office/drawing/2014/main" id="{FC94BFC7-44C4-3945-B66B-2743DD4EBAF5}"/>
                </a:ext>
              </a:extLst>
            </p:cNvPr>
            <p:cNvSpPr/>
            <p:nvPr/>
          </p:nvSpPr>
          <p:spPr>
            <a:xfrm rot="5400000" flipV="1">
              <a:off x="1184814" y="5176710"/>
              <a:ext cx="1332000" cy="1368000"/>
            </a:xfrm>
            <a:prstGeom prst="ben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5" name="Bent Arrow 104">
              <a:extLst>
                <a:ext uri="{FF2B5EF4-FFF2-40B4-BE49-F238E27FC236}">
                  <a16:creationId xmlns:a16="http://schemas.microsoft.com/office/drawing/2014/main" id="{EBCF03FD-8E0B-2348-AD5D-C7DD07C92F99}"/>
                </a:ext>
              </a:extLst>
            </p:cNvPr>
            <p:cNvSpPr/>
            <p:nvPr/>
          </p:nvSpPr>
          <p:spPr>
            <a:xfrm rot="16200000" flipH="1" flipV="1">
              <a:off x="9668644" y="5176710"/>
              <a:ext cx="1332000" cy="1368000"/>
            </a:xfrm>
            <a:prstGeom prst="ben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CB596FA-3FE8-2745-A199-EC49F48F710D}"/>
                </a:ext>
              </a:extLst>
            </p:cNvPr>
            <p:cNvSpPr txBox="1"/>
            <p:nvPr/>
          </p:nvSpPr>
          <p:spPr>
            <a:xfrm>
              <a:off x="2596807" y="5193514"/>
              <a:ext cx="2103012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Protocol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28F9DD4-9CBA-3F4F-BE64-E4F3411449BB}"/>
                </a:ext>
              </a:extLst>
            </p:cNvPr>
            <p:cNvSpPr txBox="1"/>
            <p:nvPr/>
          </p:nvSpPr>
          <p:spPr>
            <a:xfrm>
              <a:off x="7485639" y="5193514"/>
              <a:ext cx="2103012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Evidence source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BC1E44F-D8FF-ED43-8737-CAF8E240AF5C}"/>
              </a:ext>
            </a:extLst>
          </p:cNvPr>
          <p:cNvGrpSpPr/>
          <p:nvPr/>
        </p:nvGrpSpPr>
        <p:grpSpPr>
          <a:xfrm>
            <a:off x="2600077" y="1379386"/>
            <a:ext cx="6985050" cy="4655474"/>
            <a:chOff x="2596806" y="-5918471"/>
            <a:chExt cx="6985050" cy="4655474"/>
          </a:xfrm>
        </p:grpSpPr>
        <p:pic>
          <p:nvPicPr>
            <p:cNvPr id="115" name="Picture 114" descr="Timeline&#10;&#10;Description automatically generated with low confidence">
              <a:extLst>
                <a:ext uri="{FF2B5EF4-FFF2-40B4-BE49-F238E27FC236}">
                  <a16:creationId xmlns:a16="http://schemas.microsoft.com/office/drawing/2014/main" id="{5E86957B-5358-AC4B-B22F-7A9BD50B44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2610144" y="-5579917"/>
              <a:ext cx="6971712" cy="431692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2080CEA-0D23-A146-A008-D57C979B82C9}"/>
                </a:ext>
              </a:extLst>
            </p:cNvPr>
            <p:cNvSpPr txBox="1"/>
            <p:nvPr/>
          </p:nvSpPr>
          <p:spPr>
            <a:xfrm>
              <a:off x="2596806" y="-5918471"/>
              <a:ext cx="6985050" cy="338554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Simple 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51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8887AB19-B9E2-3745-B421-330858E51AD2}"/>
              </a:ext>
            </a:extLst>
          </p:cNvPr>
          <p:cNvGrpSpPr/>
          <p:nvPr/>
        </p:nvGrpSpPr>
        <p:grpSpPr>
          <a:xfrm>
            <a:off x="249434" y="102066"/>
            <a:ext cx="11830108" cy="6755934"/>
            <a:chOff x="249434" y="102066"/>
            <a:chExt cx="11830108" cy="675593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8BEDC44-7A3A-F542-96D3-426B15031F5B}"/>
                </a:ext>
              </a:extLst>
            </p:cNvPr>
            <p:cNvGrpSpPr/>
            <p:nvPr/>
          </p:nvGrpSpPr>
          <p:grpSpPr>
            <a:xfrm>
              <a:off x="3825966" y="591906"/>
              <a:ext cx="8253576" cy="6266094"/>
              <a:chOff x="2048737" y="591906"/>
              <a:chExt cx="8253576" cy="6266094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AEB91E5-8C74-C94E-BE2C-7FE8947B6D73}"/>
                  </a:ext>
                </a:extLst>
              </p:cNvPr>
              <p:cNvSpPr/>
              <p:nvPr/>
            </p:nvSpPr>
            <p:spPr>
              <a:xfrm>
                <a:off x="4163774" y="4710729"/>
                <a:ext cx="1681622" cy="14713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7DB6F65-67C7-0B4A-BC91-F07941EB1DEC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5843958" y="2964910"/>
                <a:ext cx="357866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6DFD46E-8095-604B-9041-7A276DD96F5B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5843958" y="2964911"/>
                <a:ext cx="256200" cy="2998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D3A5478-9A7A-DA4C-BA77-A9D1A6E31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4823" y="2702560"/>
                <a:ext cx="295335" cy="29400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DAC1CD5-F57F-6042-B242-4019D8BC61C7}"/>
                  </a:ext>
                </a:extLst>
              </p:cNvPr>
              <p:cNvSpPr/>
              <p:nvPr/>
            </p:nvSpPr>
            <p:spPr>
              <a:xfrm>
                <a:off x="8620691" y="5025133"/>
                <a:ext cx="1681622" cy="14713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0F4D405-8E7D-A945-AF1A-CA6C2379096C}"/>
                  </a:ext>
                </a:extLst>
              </p:cNvPr>
              <p:cNvSpPr/>
              <p:nvPr/>
            </p:nvSpPr>
            <p:spPr>
              <a:xfrm>
                <a:off x="8468291" y="4872733"/>
                <a:ext cx="1681622" cy="14713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9" name="Picture 8" descr="Table&#10;&#10;Description automatically generated with medium confidence">
                <a:extLst>
                  <a:ext uri="{FF2B5EF4-FFF2-40B4-BE49-F238E27FC236}">
                    <a16:creationId xmlns:a16="http://schemas.microsoft.com/office/drawing/2014/main" id="{139F617F-85C9-1643-9A31-CED047F85F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4444"/>
              <a:stretch/>
            </p:blipFill>
            <p:spPr>
              <a:xfrm>
                <a:off x="2132505" y="1641636"/>
                <a:ext cx="3711453" cy="264654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AC10CF-9185-1A44-8A1D-64F3E33399E0}"/>
                  </a:ext>
                </a:extLst>
              </p:cNvPr>
              <p:cNvSpPr txBox="1"/>
              <p:nvPr/>
            </p:nvSpPr>
            <p:spPr>
              <a:xfrm>
                <a:off x="2048737" y="591906"/>
                <a:ext cx="391325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Analysis browser.</a:t>
                </a:r>
              </a:p>
              <a:p>
                <a:endParaRPr lang="en-GB" sz="1600" dirty="0">
                  <a:latin typeface="Satoshi" pitchFamily="2" charset="77"/>
                </a:endParaRPr>
              </a:p>
              <a:p>
                <a:r>
                  <a:rPr lang="en-GB" sz="1600" dirty="0">
                    <a:latin typeface="Satoshi" pitchFamily="2" charset="77"/>
                  </a:rPr>
                  <a:t>Query report to access evidence sources.</a:t>
                </a:r>
              </a:p>
            </p:txBody>
          </p:sp>
          <p:pic>
            <p:nvPicPr>
              <p:cNvPr id="14" name="Picture 13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21C55E32-79AD-3541-9A6F-1D0A714023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3628" y="2888768"/>
                <a:ext cx="1598803" cy="1309630"/>
              </a:xfrm>
              <a:prstGeom prst="rect">
                <a:avLst/>
              </a:prstGeom>
            </p:spPr>
          </p:pic>
          <p:pic>
            <p:nvPicPr>
              <p:cNvPr id="16" name="Picture 15" descr="Graphical user interface, text, application, email&#10;&#10;Description automatically generated">
                <a:extLst>
                  <a:ext uri="{FF2B5EF4-FFF2-40B4-BE49-F238E27FC236}">
                    <a16:creationId xmlns:a16="http://schemas.microsoft.com/office/drawing/2014/main" id="{917E54B9-9954-304B-99A3-80DAFF3CE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4268" y="2919453"/>
                <a:ext cx="1621324" cy="1307519"/>
              </a:xfrm>
              <a:prstGeom prst="rect">
                <a:avLst/>
              </a:prstGeom>
            </p:spPr>
          </p:pic>
          <p:pic>
            <p:nvPicPr>
              <p:cNvPr id="18" name="Picture 17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536323A1-1F50-444C-A801-C633A08C7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0849" y="1056125"/>
                <a:ext cx="1542147" cy="1176773"/>
              </a:xfrm>
              <a:prstGeom prst="rect">
                <a:avLst/>
              </a:prstGeom>
            </p:spPr>
          </p:pic>
          <p:pic>
            <p:nvPicPr>
              <p:cNvPr id="20" name="Picture 19" descr="Graphical user interface, text, application, email&#10;&#10;Description automatically generated">
                <a:extLst>
                  <a:ext uri="{FF2B5EF4-FFF2-40B4-BE49-F238E27FC236}">
                    <a16:creationId xmlns:a16="http://schemas.microsoft.com/office/drawing/2014/main" id="{6AC4D390-4DB6-6147-8917-1573D092B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02326" y="1033426"/>
                <a:ext cx="1559666" cy="1269804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4F48DA-8EC7-BE43-9690-21297FD0CAFE}"/>
                  </a:ext>
                </a:extLst>
              </p:cNvPr>
              <p:cNvSpPr txBox="1"/>
              <p:nvPr/>
            </p:nvSpPr>
            <p:spPr>
              <a:xfrm>
                <a:off x="6158543" y="591906"/>
                <a:ext cx="7777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HGNC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488F08-FC50-F944-9D36-CF59BE69F68B}"/>
                  </a:ext>
                </a:extLst>
              </p:cNvPr>
              <p:cNvSpPr txBox="1"/>
              <p:nvPr/>
            </p:nvSpPr>
            <p:spPr>
              <a:xfrm>
                <a:off x="8188496" y="591906"/>
                <a:ext cx="8611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UniProt</a:t>
                </a:r>
                <a:endParaRPr lang="en-GB" sz="1600" dirty="0">
                  <a:latin typeface="Satoshi" pitchFamily="2" charset="7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6DF698-11CF-0143-88F7-DAC416DD203A}"/>
                  </a:ext>
                </a:extLst>
              </p:cNvPr>
              <p:cNvSpPr txBox="1"/>
              <p:nvPr/>
            </p:nvSpPr>
            <p:spPr>
              <a:xfrm>
                <a:off x="6201824" y="2473676"/>
                <a:ext cx="7344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OMIM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2C0EEA-64FC-B442-93EE-287EB77EF9A7}"/>
                  </a:ext>
                </a:extLst>
              </p:cNvPr>
              <p:cNvSpPr txBox="1"/>
              <p:nvPr/>
            </p:nvSpPr>
            <p:spPr>
              <a:xfrm>
                <a:off x="8215956" y="2476101"/>
                <a:ext cx="10214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GnomAD</a:t>
                </a:r>
                <a:endParaRPr lang="en-GB" sz="1600" dirty="0">
                  <a:latin typeface="Satoshi" pitchFamily="2" charset="77"/>
                </a:endParaRPr>
              </a:p>
            </p:txBody>
          </p:sp>
          <p:pic>
            <p:nvPicPr>
              <p:cNvPr id="26" name="Picture 25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F38C22E6-19CB-1249-ADC6-B44AB96FEC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52738" y="4812293"/>
                <a:ext cx="1499378" cy="131633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A72D38-E482-3A48-989F-14F5E910DD9A}"/>
                  </a:ext>
                </a:extLst>
              </p:cNvPr>
              <p:cNvSpPr txBox="1"/>
              <p:nvPr/>
            </p:nvSpPr>
            <p:spPr>
              <a:xfrm>
                <a:off x="6255817" y="4387448"/>
                <a:ext cx="11047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Alpha fold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ED4BB97-B4E4-7F43-9FCA-D673D8EEEC87}"/>
                  </a:ext>
                </a:extLst>
              </p:cNvPr>
              <p:cNvSpPr/>
              <p:nvPr/>
            </p:nvSpPr>
            <p:spPr>
              <a:xfrm>
                <a:off x="6255817" y="927926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3EBA672-CA29-6341-932F-E5DBE72C664E}"/>
                  </a:ext>
                </a:extLst>
              </p:cNvPr>
              <p:cNvSpPr/>
              <p:nvPr/>
            </p:nvSpPr>
            <p:spPr>
              <a:xfrm>
                <a:off x="8302148" y="927926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4021C0-761E-2F44-81CF-27781FDCC219}"/>
                  </a:ext>
                </a:extLst>
              </p:cNvPr>
              <p:cNvSpPr/>
              <p:nvPr/>
            </p:nvSpPr>
            <p:spPr>
              <a:xfrm>
                <a:off x="6255817" y="2824129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755F629-CBAF-C744-8875-5C81164A7E61}"/>
                  </a:ext>
                </a:extLst>
              </p:cNvPr>
              <p:cNvSpPr/>
              <p:nvPr/>
            </p:nvSpPr>
            <p:spPr>
              <a:xfrm>
                <a:off x="8302148" y="2824129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7425125-294A-2D46-ABF6-508A6B8B3A1E}"/>
                  </a:ext>
                </a:extLst>
              </p:cNvPr>
              <p:cNvSpPr/>
              <p:nvPr/>
            </p:nvSpPr>
            <p:spPr>
              <a:xfrm>
                <a:off x="6269560" y="4720333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C8AB856-2751-6841-8E1E-394C814D1660}"/>
                  </a:ext>
                </a:extLst>
              </p:cNvPr>
              <p:cNvSpPr/>
              <p:nvPr/>
            </p:nvSpPr>
            <p:spPr>
              <a:xfrm>
                <a:off x="8315891" y="4720333"/>
                <a:ext cx="1681622" cy="14713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7" name="Picture 36" descr="Graphical user interface, text, application&#10;&#10;Description automatically generated">
                <a:extLst>
                  <a:ext uri="{FF2B5EF4-FFF2-40B4-BE49-F238E27FC236}">
                    <a16:creationId xmlns:a16="http://schemas.microsoft.com/office/drawing/2014/main" id="{334A28D4-1BDF-8D42-B04E-E442C220B2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1201" b="-573"/>
              <a:stretch/>
            </p:blipFill>
            <p:spPr>
              <a:xfrm>
                <a:off x="8399729" y="4786384"/>
                <a:ext cx="1517482" cy="1332714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1EBB36-FEBB-0E47-8D76-E47A84EF6ED0}"/>
                  </a:ext>
                </a:extLst>
              </p:cNvPr>
              <p:cNvSpPr txBox="1"/>
              <p:nvPr/>
            </p:nvSpPr>
            <p:spPr>
              <a:xfrm>
                <a:off x="8215956" y="4368398"/>
                <a:ext cx="915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ClinGen</a:t>
                </a:r>
                <a:endParaRPr lang="en-GB" sz="1600" dirty="0">
                  <a:latin typeface="Satoshi" pitchFamily="2" charset="7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D62C82-F660-7A49-BABD-B322B850D0C0}"/>
                  </a:ext>
                </a:extLst>
              </p:cNvPr>
              <p:cNvSpPr txBox="1"/>
              <p:nvPr/>
            </p:nvSpPr>
            <p:spPr>
              <a:xfrm>
                <a:off x="8591811" y="6519446"/>
                <a:ext cx="1202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many more</a:t>
                </a:r>
              </a:p>
            </p:txBody>
          </p:sp>
          <p:pic>
            <p:nvPicPr>
              <p:cNvPr id="3" name="Picture 2" descr="Graphical user interface, text, application&#10;&#10;Description automatically generated">
                <a:extLst>
                  <a:ext uri="{FF2B5EF4-FFF2-40B4-BE49-F238E27FC236}">
                    <a16:creationId xmlns:a16="http://schemas.microsoft.com/office/drawing/2014/main" id="{6B5F4FE5-A930-7E49-BF90-8FBA477915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52439" y="4762223"/>
                <a:ext cx="1521196" cy="1392308"/>
              </a:xfrm>
              <a:prstGeom prst="rect">
                <a:avLst/>
              </a:prstGeom>
            </p:spPr>
          </p:pic>
          <p:pic>
            <p:nvPicPr>
              <p:cNvPr id="8" name="Picture 7" descr="Graphical user interface, table&#10;&#10;Description automatically generated">
                <a:extLst>
                  <a:ext uri="{FF2B5EF4-FFF2-40B4-BE49-F238E27FC236}">
                    <a16:creationId xmlns:a16="http://schemas.microsoft.com/office/drawing/2014/main" id="{42040D1D-C8C8-7645-AB71-C9486BD5B1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94636" y="4890178"/>
                <a:ext cx="1592629" cy="1141538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2104767-2EF9-E84F-A892-541B95FCEB0E}"/>
                  </a:ext>
                </a:extLst>
              </p:cNvPr>
              <p:cNvSpPr txBox="1"/>
              <p:nvPr/>
            </p:nvSpPr>
            <p:spPr>
              <a:xfrm>
                <a:off x="2151851" y="4391225"/>
                <a:ext cx="10871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PharmVar</a:t>
                </a:r>
                <a:endParaRPr lang="en-GB" sz="1600" dirty="0">
                  <a:latin typeface="Satoshi" pitchFamily="2" charset="77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4A2DBCF-A655-AE42-8F98-2BDFCEFC6339}"/>
                  </a:ext>
                </a:extLst>
              </p:cNvPr>
              <p:cNvSpPr txBox="1"/>
              <p:nvPr/>
            </p:nvSpPr>
            <p:spPr>
              <a:xfrm>
                <a:off x="4169623" y="4377844"/>
                <a:ext cx="1085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DrugBank</a:t>
                </a:r>
                <a:endParaRPr lang="en-GB" sz="1600" dirty="0">
                  <a:latin typeface="Satoshi" pitchFamily="2" charset="77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5A05498-9CBA-0E44-9883-BAC9E2709A2E}"/>
                  </a:ext>
                </a:extLst>
              </p:cNvPr>
              <p:cNvSpPr/>
              <p:nvPr/>
            </p:nvSpPr>
            <p:spPr>
              <a:xfrm>
                <a:off x="2132505" y="4724110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79" name="Picture 78" descr="Diagram&#10;&#10;Description automatically generated">
              <a:extLst>
                <a:ext uri="{FF2B5EF4-FFF2-40B4-BE49-F238E27FC236}">
                  <a16:creationId xmlns:a16="http://schemas.microsoft.com/office/drawing/2014/main" id="{075F69FB-25FE-124A-B580-CA3EEC50F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9434" y="2268417"/>
              <a:ext cx="3512598" cy="3996252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C8A1B40-72DD-4A43-AC6D-3AF04857FDCC}"/>
                </a:ext>
              </a:extLst>
            </p:cNvPr>
            <p:cNvSpPr txBox="1"/>
            <p:nvPr/>
          </p:nvSpPr>
          <p:spPr>
            <a:xfrm>
              <a:off x="273887" y="591906"/>
              <a:ext cx="30251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Satoshi" pitchFamily="2" charset="77"/>
                </a:rPr>
                <a:t>Was the correct method used ?</a:t>
              </a:r>
            </a:p>
            <a:p>
              <a:endParaRPr lang="en-GB" sz="1600" dirty="0">
                <a:latin typeface="Satoshi" pitchFamily="2" charset="77"/>
              </a:endParaRPr>
            </a:p>
            <a:p>
              <a:r>
                <a:rPr lang="en-GB" sz="1600" dirty="0">
                  <a:latin typeface="Satoshi" pitchFamily="2" charset="77"/>
                </a:rPr>
                <a:t>How was it done ?</a:t>
              </a:r>
            </a:p>
            <a:p>
              <a:endParaRPr lang="en-GB" sz="1600" dirty="0">
                <a:latin typeface="Satoshi" pitchFamily="2" charset="77"/>
              </a:endParaRPr>
            </a:p>
            <a:p>
              <a:r>
                <a:rPr lang="en-GB" sz="1600" dirty="0">
                  <a:latin typeface="Satoshi" pitchFamily="2" charset="77"/>
                </a:rPr>
                <a:t>What does each step do ?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E251339-4D03-3043-A309-E7868CE29A64}"/>
                </a:ext>
              </a:extLst>
            </p:cNvPr>
            <p:cNvSpPr txBox="1"/>
            <p:nvPr/>
          </p:nvSpPr>
          <p:spPr>
            <a:xfrm>
              <a:off x="273887" y="102066"/>
              <a:ext cx="3463693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Protocol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A88A31D-F11F-3049-B155-DAB5FC5E80EE}"/>
                </a:ext>
              </a:extLst>
            </p:cNvPr>
            <p:cNvSpPr txBox="1"/>
            <p:nvPr/>
          </p:nvSpPr>
          <p:spPr>
            <a:xfrm>
              <a:off x="3909734" y="102066"/>
              <a:ext cx="7865008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Evidence source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0FF5ED-9F3D-4448-A9D3-25296E0C3F1A}"/>
                </a:ext>
              </a:extLst>
            </p:cNvPr>
            <p:cNvSpPr txBox="1"/>
            <p:nvPr/>
          </p:nvSpPr>
          <p:spPr>
            <a:xfrm>
              <a:off x="249434" y="6513474"/>
              <a:ext cx="2417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Satoshi" pitchFamily="2" charset="77"/>
                  <a:hlinkClick r:id="rId13"/>
                </a:rPr>
                <a:t>Link: example protocol page</a:t>
              </a:r>
              <a:endParaRPr lang="en-GB" sz="1400" dirty="0">
                <a:latin typeface="Satoshi" pitchFamily="2" charset="7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7B69FE2-61C8-3B4E-8A15-F3E191F4F940}"/>
                </a:ext>
              </a:extLst>
            </p:cNvPr>
            <p:cNvSpPr txBox="1"/>
            <p:nvPr/>
          </p:nvSpPr>
          <p:spPr>
            <a:xfrm>
              <a:off x="3825966" y="6513474"/>
              <a:ext cx="2464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Satoshi" pitchFamily="2" charset="77"/>
                  <a:hlinkClick r:id="rId14"/>
                </a:rPr>
                <a:t>Link: example evidence page</a:t>
              </a:r>
              <a:endParaRPr lang="en-GB" sz="1400" dirty="0">
                <a:latin typeface="Satoshi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67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3507791" y="1874728"/>
            <a:ext cx="517641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When you have an efficient tool</a:t>
            </a:r>
          </a:p>
          <a:p>
            <a:pPr algn="ctr"/>
            <a:r>
              <a:rPr lang="en-GB" sz="2800" dirty="0">
                <a:latin typeface="Satoshi" pitchFamily="2" charset="77"/>
              </a:rPr>
              <a:t>you open new doors</a:t>
            </a: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Clinical diagnosis is a </a:t>
            </a:r>
          </a:p>
          <a:p>
            <a:pPr algn="ctr"/>
            <a:r>
              <a:rPr lang="en-GB" sz="2800" dirty="0">
                <a:latin typeface="Satoshi" pitchFamily="2" charset="77"/>
              </a:rPr>
              <a:t>simple application example</a:t>
            </a:r>
          </a:p>
        </p:txBody>
      </p:sp>
    </p:spTree>
    <p:extLst>
      <p:ext uri="{BB962C8B-B14F-4D97-AF65-F5344CB8AC3E}">
        <p14:creationId xmlns:p14="http://schemas.microsoft.com/office/powerpoint/2010/main" val="310827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1674743" y="582067"/>
            <a:ext cx="88425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Every step</a:t>
            </a:r>
          </a:p>
          <a:p>
            <a:endParaRPr lang="en-GB" sz="2800" dirty="0">
              <a:latin typeface="Satoshi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Drug / device  development and regulation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Genomic-based discovery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Genomic medicine</a:t>
            </a:r>
          </a:p>
          <a:p>
            <a:endParaRPr lang="en-GB" sz="2800" dirty="0">
              <a:latin typeface="Satoshi" pitchFamily="2" charset="77"/>
            </a:endParaRPr>
          </a:p>
          <a:p>
            <a:endParaRPr lang="en-GB" sz="2800" dirty="0">
              <a:latin typeface="Satoshi" pitchFamily="2" charset="77"/>
            </a:endParaRPr>
          </a:p>
          <a:p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Every field</a:t>
            </a:r>
          </a:p>
          <a:p>
            <a:endParaRPr lang="en-GB" sz="2800" dirty="0">
              <a:latin typeface="Satoshi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atoshi" pitchFamily="2" charset="77"/>
              </a:rPr>
              <a:t>Pharmaceutical industry</a:t>
            </a:r>
            <a:endParaRPr lang="en-GB" sz="4000" dirty="0">
              <a:latin typeface="Satoshi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Personalised medicine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Biomedical sciences</a:t>
            </a:r>
          </a:p>
        </p:txBody>
      </p:sp>
    </p:spTree>
    <p:extLst>
      <p:ext uri="{BB962C8B-B14F-4D97-AF65-F5344CB8AC3E}">
        <p14:creationId xmlns:p14="http://schemas.microsoft.com/office/powerpoint/2010/main" val="234780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5CC95095-3C9B-AE41-A176-F7EAA1D1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716" y="2952427"/>
            <a:ext cx="618568" cy="95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6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3084096" y="2736502"/>
            <a:ext cx="6023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“Why is it this way?”</a:t>
            </a: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“Because we say so”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1DA058-99D0-044B-AE8A-AC2EB8664529}"/>
              </a:ext>
            </a:extLst>
          </p:cNvPr>
          <p:cNvCxnSpPr/>
          <p:nvPr/>
        </p:nvCxnSpPr>
        <p:spPr>
          <a:xfrm flipH="1">
            <a:off x="4572001" y="3890074"/>
            <a:ext cx="303766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4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2532364" y="2305615"/>
            <a:ext cx="69637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Our doctor is an expert knowledge curator.</a:t>
            </a: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Provide medical diagnosis </a:t>
            </a:r>
          </a:p>
          <a:p>
            <a:pPr algn="ctr"/>
            <a:r>
              <a:rPr lang="en-GB" sz="2800" dirty="0">
                <a:latin typeface="Satoshi" pitchFamily="2" charset="77"/>
              </a:rPr>
              <a:t>that is evidence-based.</a:t>
            </a:r>
          </a:p>
        </p:txBody>
      </p:sp>
    </p:spTree>
    <p:extLst>
      <p:ext uri="{BB962C8B-B14F-4D97-AF65-F5344CB8AC3E}">
        <p14:creationId xmlns:p14="http://schemas.microsoft.com/office/powerpoint/2010/main" val="320403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3514082" y="2485779"/>
            <a:ext cx="5163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How can I trust medicine from an algorithm?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6B7986-56A6-E84C-98D1-6E2123984282}"/>
              </a:ext>
            </a:extLst>
          </p:cNvPr>
          <p:cNvSpPr txBox="1"/>
          <p:nvPr/>
        </p:nvSpPr>
        <p:spPr>
          <a:xfrm>
            <a:off x="6252554" y="5903893"/>
            <a:ext cx="59394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Satoshi" pitchFamily="2" charset="77"/>
                <a:hlinkClick r:id="rId3"/>
              </a:rPr>
              <a:t>Video clip: Computers can not </a:t>
            </a:r>
          </a:p>
          <a:p>
            <a:r>
              <a:rPr lang="en-GB" sz="2800" dirty="0">
                <a:latin typeface="Satoshi" pitchFamily="2" charset="77"/>
                <a:hlinkClick r:id="rId3"/>
              </a:rPr>
              <a:t>replace AT&amp;T switchboard operators</a:t>
            </a:r>
            <a:endParaRPr lang="en-GB" sz="2800" dirty="0">
              <a:latin typeface="Satoshi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8582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A2A02EF-2B24-9D44-8742-F0907A958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724" y="521603"/>
            <a:ext cx="5416551" cy="3782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5D0EF-B176-DA44-A530-144C0A1A6616}"/>
              </a:ext>
            </a:extLst>
          </p:cNvPr>
          <p:cNvSpPr txBox="1"/>
          <p:nvPr/>
        </p:nvSpPr>
        <p:spPr>
          <a:xfrm>
            <a:off x="3434218" y="40880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E9"/>
                </a:solidFill>
                <a:effectLst/>
                <a:latin typeface="Satoshi" pitchFamily="2" charset="77"/>
                <a:hlinkClick r:id="rId4"/>
              </a:rPr>
              <a:t>https://doi.org/10.1162/99608f92.f06c6e61</a:t>
            </a:r>
            <a:endParaRPr lang="en-US" dirty="0">
              <a:solidFill>
                <a:srgbClr val="0000E9"/>
              </a:solidFill>
              <a:effectLst/>
              <a:latin typeface="Satoshi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7A52E-C68A-C542-8D78-7A4BD204B0BA}"/>
              </a:ext>
            </a:extLst>
          </p:cNvPr>
          <p:cNvSpPr txBox="1"/>
          <p:nvPr/>
        </p:nvSpPr>
        <p:spPr>
          <a:xfrm>
            <a:off x="3434218" y="5136068"/>
            <a:ext cx="6096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atoshi" pitchFamily="2" charset="77"/>
              </a:rPr>
              <a:t>Related </a:t>
            </a:r>
            <a:r>
              <a:rPr lang="en-GB" dirty="0" err="1">
                <a:latin typeface="Satoshi" pitchFamily="2" charset="77"/>
              </a:rPr>
              <a:t>PopSci</a:t>
            </a:r>
            <a:r>
              <a:rPr lang="en-GB" dirty="0">
                <a:latin typeface="Satoshi" pitchFamily="2" charset="77"/>
              </a:rPr>
              <a:t> “</a:t>
            </a:r>
            <a:r>
              <a:rPr lang="en-US" b="1" dirty="0">
                <a:latin typeface="Satoshi" pitchFamily="2" charset="77"/>
              </a:rPr>
              <a:t>Stop Calling Everything AI, Machine-Learning Pioneer Says”</a:t>
            </a:r>
            <a:endParaRPr lang="en-GB" dirty="0">
              <a:latin typeface="Satoshi" pitchFamily="2" charset="77"/>
            </a:endParaRPr>
          </a:p>
          <a:p>
            <a:r>
              <a:rPr lang="en-GB" dirty="0">
                <a:latin typeface="Satoshi" pitchFamily="2" charset="77"/>
                <a:hlinkClick r:id="rId5"/>
              </a:rPr>
              <a:t>https://spectrum.ieee.org/stop-calling-everything-ai-machinelearning-pioneer-says</a:t>
            </a:r>
            <a:endParaRPr lang="en-GB" dirty="0">
              <a:latin typeface="Satoshi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154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15DD8-399A-C74A-941F-905B66E6683B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latin typeface="Satoshi" pitchFamily="2" charset="77"/>
              </a:rPr>
              <a:t>existing scientific evidence.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2B578-F09E-8243-AB6E-CB5901805F1D}"/>
              </a:ext>
            </a:extLst>
          </p:cNvPr>
          <p:cNvSpPr txBox="1"/>
          <p:nvPr/>
        </p:nvSpPr>
        <p:spPr>
          <a:xfrm>
            <a:off x="10272885" y="0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Satoshi" pitchFamily="2" charset="77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12698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existing scientific evidence.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4BCD10-95FF-294C-A027-1105482B1A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81" b="3744"/>
          <a:stretch/>
        </p:blipFill>
        <p:spPr>
          <a:xfrm>
            <a:off x="6492375" y="411684"/>
            <a:ext cx="5318625" cy="16784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829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existing scientific evidence.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A5EDC-E1FD-6942-8B94-9C032AAFF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487" y="956900"/>
            <a:ext cx="3768522" cy="27547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320DE5-5458-F444-8E86-5B88C8FB2F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34" t="-744" r="18722" b="74947"/>
          <a:stretch/>
        </p:blipFill>
        <p:spPr>
          <a:xfrm>
            <a:off x="8050487" y="3833425"/>
            <a:ext cx="3768522" cy="20676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015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4EBDBC-966A-C049-95C3-0FAD451FD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9" t="38475" b="-1771"/>
          <a:stretch/>
        </p:blipFill>
        <p:spPr>
          <a:xfrm>
            <a:off x="7261152" y="3962603"/>
            <a:ext cx="4549847" cy="27547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existing scientific evidence.</a:t>
            </a:r>
          </a:p>
        </p:txBody>
      </p:sp>
    </p:spTree>
    <p:extLst>
      <p:ext uri="{BB962C8B-B14F-4D97-AF65-F5344CB8AC3E}">
        <p14:creationId xmlns:p14="http://schemas.microsoft.com/office/powerpoint/2010/main" val="212207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1105</Words>
  <Application>Microsoft Macintosh PowerPoint</Application>
  <PresentationFormat>Widescreen</PresentationFormat>
  <Paragraphs>166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Satoshi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Lawless</dc:creator>
  <cp:lastModifiedBy>Dylan Lawless</cp:lastModifiedBy>
  <cp:revision>4</cp:revision>
  <dcterms:created xsi:type="dcterms:W3CDTF">2022-08-19T14:39:31Z</dcterms:created>
  <dcterms:modified xsi:type="dcterms:W3CDTF">2022-08-19T14:45:08Z</dcterms:modified>
</cp:coreProperties>
</file>