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9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774"/>
    <p:restoredTop sz="94648"/>
  </p:normalViewPr>
  <p:slideViewPr>
    <p:cSldViewPr snapToGrid="0" snapToObjects="1">
      <p:cViewPr>
        <p:scale>
          <a:sx n="66" d="100"/>
          <a:sy n="66" d="100"/>
        </p:scale>
        <p:origin x="3520" y="14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CE8F-2C7D-A24E-B28F-A55D2BC07BDC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AF53B-4229-1544-9CD7-BAB3BF98D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48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AF53B-4229-1544-9CD7-BAB3BF98DF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61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610B-37C5-C94E-B160-239692149977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2A12-E1CA-604D-A27B-A93C9ACB3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53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610B-37C5-C94E-B160-239692149977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2A12-E1CA-604D-A27B-A93C9ACB3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18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610B-37C5-C94E-B160-239692149977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2A12-E1CA-604D-A27B-A93C9ACB3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27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610B-37C5-C94E-B160-239692149977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2A12-E1CA-604D-A27B-A93C9ACB3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66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610B-37C5-C94E-B160-239692149977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2A12-E1CA-604D-A27B-A93C9ACB3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5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610B-37C5-C94E-B160-239692149977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2A12-E1CA-604D-A27B-A93C9ACB3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15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610B-37C5-C94E-B160-239692149977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2A12-E1CA-604D-A27B-A93C9ACB3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21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610B-37C5-C94E-B160-239692149977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2A12-E1CA-604D-A27B-A93C9ACB3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3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610B-37C5-C94E-B160-239692149977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2A12-E1CA-604D-A27B-A93C9ACB3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8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610B-37C5-C94E-B160-239692149977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2A12-E1CA-604D-A27B-A93C9ACB3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32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610B-37C5-C94E-B160-239692149977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2A12-E1CA-604D-A27B-A93C9ACB3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66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610B-37C5-C94E-B160-239692149977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22A12-E1CA-604D-A27B-A93C9ACB3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4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2B5DD-598E-4645-8125-5D7FB80E4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44" r="10155"/>
          <a:stretch/>
        </p:blipFill>
        <p:spPr>
          <a:xfrm>
            <a:off x="52808" y="284760"/>
            <a:ext cx="6715810" cy="1263594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D65C230-D1B7-F147-BC1F-CE9886B7D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422" y="11810749"/>
            <a:ext cx="238479" cy="367471"/>
          </a:xfrm>
          <a:prstGeom prst="rect">
            <a:avLst/>
          </a:prstGeom>
        </p:spPr>
      </p:pic>
      <p:pic>
        <p:nvPicPr>
          <p:cNvPr id="9" name="Picture 8" descr="A picture containing accessory, armlet&#10;&#10;Description automatically generated">
            <a:extLst>
              <a:ext uri="{FF2B5EF4-FFF2-40B4-BE49-F238E27FC236}">
                <a16:creationId xmlns:a16="http://schemas.microsoft.com/office/drawing/2014/main" id="{98B05A06-C955-504B-9666-2359C96660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388"/>
          <a:stretch/>
        </p:blipFill>
        <p:spPr>
          <a:xfrm>
            <a:off x="2168306" y="2596339"/>
            <a:ext cx="2552078" cy="2133171"/>
          </a:xfrm>
          <a:prstGeom prst="rect">
            <a:avLst/>
          </a:prstGeom>
        </p:spPr>
      </p:pic>
      <p:pic>
        <p:nvPicPr>
          <p:cNvPr id="11" name="Picture 10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0FA95F18-974F-BD44-BEFF-0900358C3B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9" r="31961"/>
          <a:stretch/>
        </p:blipFill>
        <p:spPr>
          <a:xfrm>
            <a:off x="4762734" y="2487008"/>
            <a:ext cx="1903755" cy="2133171"/>
          </a:xfrm>
          <a:prstGeom prst="rect">
            <a:avLst/>
          </a:prstGeom>
        </p:spPr>
      </p:pic>
      <p:pic>
        <p:nvPicPr>
          <p:cNvPr id="13" name="Picture 12" descr="A picture containing accessory, armlet&#10;&#10;Description automatically generated">
            <a:extLst>
              <a:ext uri="{FF2B5EF4-FFF2-40B4-BE49-F238E27FC236}">
                <a16:creationId xmlns:a16="http://schemas.microsoft.com/office/drawing/2014/main" id="{12E16A0D-B998-6C44-A803-F885CE76136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540" r="23388"/>
          <a:stretch/>
        </p:blipFill>
        <p:spPr>
          <a:xfrm>
            <a:off x="148605" y="2446662"/>
            <a:ext cx="2267606" cy="2133171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77737895-E3BE-694E-BFFA-BB12148CED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867" y="1708968"/>
            <a:ext cx="5688215" cy="9626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0DDEDB-245D-9F4D-8414-F3910D7B6F13}"/>
              </a:ext>
            </a:extLst>
          </p:cNvPr>
          <p:cNvSpPr/>
          <p:nvPr/>
        </p:nvSpPr>
        <p:spPr>
          <a:xfrm>
            <a:off x="-30988" y="4541032"/>
            <a:ext cx="6777674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59957"/>
                </a:solidFill>
                <a:latin typeface="Open Sans" panose="020F0502020204030204" pitchFamily="34" charset="0"/>
              </a:rPr>
              <a:t>Vaccine genetics and delivery summarized</a:t>
            </a:r>
          </a:p>
          <a:p>
            <a:endParaRPr lang="en-US" sz="1050" dirty="0">
              <a:solidFill>
                <a:srgbClr val="159957"/>
              </a:solidFill>
              <a:latin typeface="Open Sans" panose="020F0502020204030204" pitchFamily="34" charset="0"/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mRNA-1273									</a:t>
            </a:r>
            <a:r>
              <a:rPr lang="en-US" sz="1050" dirty="0" err="1">
                <a:solidFill>
                  <a:srgbClr val="0070C0"/>
                </a:solidFill>
                <a:latin typeface="IBM Plex Mono Light" panose="020B0409050203000203" pitchFamily="49" charset="77"/>
              </a:rPr>
              <a:t>Moderna</a:t>
            </a:r>
            <a:endParaRPr lang="en-US" sz="1050" dirty="0">
              <a:solidFill>
                <a:srgbClr val="0070C0"/>
              </a:solidFill>
              <a:latin typeface="IBM Plex Mono Light" panose="020B0409050203000203" pitchFamily="49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Genetics: p.(Lys986_Val987delinsProPro) - stabilizing x2 (PP)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Delivery: Lipid-nanoparticle</a:t>
            </a:r>
          </a:p>
          <a:p>
            <a:pPr lvl="1"/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F0502020204030204" pitchFamily="34" charset="0"/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mRNA-1273.351								</a:t>
            </a:r>
            <a:r>
              <a:rPr lang="en-US" sz="1050" dirty="0" err="1">
                <a:solidFill>
                  <a:srgbClr val="0070C0"/>
                </a:solidFill>
                <a:latin typeface="IBM Plex Mono Light" panose="020B0409050203000203" pitchFamily="49" charset="77"/>
              </a:rPr>
              <a:t>Moderna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Genetics: p.(Lys986_Val987delinsProPro) - stabilizing x2 (PP)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Genetics: Variants from strain B.1.351; L18F, D80A, D215G, </a:t>
            </a:r>
          </a:p>
          <a:p>
            <a:pPr lvl="1"/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	242-244del, R246I, K417N, E484K, N501Y, D614G, A701V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Delivery: Lipid-nanoparticle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F0502020204030204" pitchFamily="34" charset="0"/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mRNA-1273.211								</a:t>
            </a:r>
            <a:r>
              <a:rPr lang="en-US" sz="1050" dirty="0" err="1">
                <a:solidFill>
                  <a:srgbClr val="0070C0"/>
                </a:solidFill>
                <a:latin typeface="IBM Plex Mono Light" panose="020B0409050203000203" pitchFamily="49" charset="77"/>
              </a:rPr>
              <a:t>Moderna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A 1:1 mix of mRNA-1273 and mRNA-1273.351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F0502020204030204" pitchFamily="34" charset="0"/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BNT162b2									</a:t>
            </a:r>
            <a:r>
              <a:rPr lang="en-US" sz="1050" dirty="0">
                <a:solidFill>
                  <a:srgbClr val="0070C0"/>
                </a:solidFill>
                <a:latin typeface="IBM Plex Mono Light" panose="020B0409050203000203" pitchFamily="49" charset="77"/>
              </a:rPr>
              <a:t>Pfizer/</a:t>
            </a:r>
            <a:r>
              <a:rPr lang="en-US" sz="1050" dirty="0" err="1">
                <a:solidFill>
                  <a:srgbClr val="0070C0"/>
                </a:solidFill>
                <a:latin typeface="IBM Plex Mono Light" panose="020B0409050203000203" pitchFamily="49" charset="77"/>
              </a:rPr>
              <a:t>BioNTech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Genetics: p.(Lys986_Val987delinsProPro) - stabilizing x2 (PP)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Delivery: Lipid-nanoparticle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F0502020204030204" pitchFamily="34" charset="0"/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Ad26.COV2-S									</a:t>
            </a:r>
            <a:r>
              <a:rPr lang="en-US" sz="1050" dirty="0">
                <a:solidFill>
                  <a:srgbClr val="0070C0"/>
                </a:solidFill>
                <a:latin typeface="IBM Plex Mono Light" panose="020B0409050203000203" pitchFamily="49" charset="77"/>
              </a:rPr>
              <a:t>Janssen/Johnson &amp; Johnson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Genetics: p.[Arg682Ser;p.Arg685Gln] - 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furin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 cleavage x2 (SRAG)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Genetics: p.(Lys986_Val987delinsProPro) - stabilizing x2 (PP)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Delivery: Adenovirus vector (Ad26)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F0502020204030204" pitchFamily="34" charset="0"/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NVX-CoV2373									</a:t>
            </a:r>
            <a:r>
              <a:rPr lang="en-US" sz="1050" dirty="0" err="1">
                <a:solidFill>
                  <a:srgbClr val="0070C0"/>
                </a:solidFill>
                <a:latin typeface="IBM Plex Mono Light" panose="020B0409050203000203" pitchFamily="49" charset="77"/>
              </a:rPr>
              <a:t>Novavax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Genetics: p.[Arg682_Arg683delinsGlnGln;Arg685Gln] - 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furin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 cleavage x3 (GGAG)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Genetics: p.(Lys986_Val987delinsProPro) - stabilizing x2 (PP)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Delivery: Lipid-nanoparticle, baculovirus expression cultured in Sf9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F0502020204030204" pitchFamily="34" charset="0"/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Sputnik V									</a:t>
            </a:r>
            <a:r>
              <a:rPr lang="en-US" sz="1050" dirty="0" err="1">
                <a:solidFill>
                  <a:srgbClr val="0070C0"/>
                </a:solidFill>
                <a:latin typeface="IBM Plex Mono Light" panose="020B0409050203000203" pitchFamily="49" charset="77"/>
              </a:rPr>
              <a:t>Gamaleya</a:t>
            </a:r>
            <a:r>
              <a:rPr lang="en-US" sz="1050" dirty="0">
                <a:solidFill>
                  <a:srgbClr val="0070C0"/>
                </a:solidFill>
                <a:latin typeface="IBM Plex Mono Light" panose="020B0409050203000203" pitchFamily="49" charset="77"/>
              </a:rPr>
              <a:t> Research Inst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Genetics: “unmodified” full-length S-protein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Genetics: No reference sequence found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Delivery: Adenovirus vectors (Ad26 dose 1) and (Ad5 dose 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F0502020204030204" pitchFamily="34" charset="0"/>
            </a:endParaRP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CVnCoV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									</a:t>
            </a:r>
            <a:r>
              <a:rPr lang="en-US" sz="1050" dirty="0" err="1">
                <a:solidFill>
                  <a:srgbClr val="0070C0"/>
                </a:solidFill>
                <a:latin typeface="IBM Plex Mono Light" panose="020B0409050203000203" pitchFamily="49" charset="77"/>
              </a:rPr>
              <a:t>Curevac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Genetics: p.(Lys986_Val987delinsProPro) - stabilizing x2 (PP)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 Delivery: Lipid nanoparticle-encapsulated mRNA.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F0502020204030204" pitchFamily="34" charset="0"/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AZD1222									</a:t>
            </a:r>
            <a:r>
              <a:rPr lang="en-US" sz="1050" dirty="0">
                <a:solidFill>
                  <a:srgbClr val="0070C0"/>
                </a:solidFill>
                <a:latin typeface="IBM Plex Mono Light" panose="020B0409050203000203" pitchFamily="49" charset="77"/>
              </a:rPr>
              <a:t>AstraZeneca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Genetics: Unmodified S protein, ref MN908947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Delivery: Adenovirus vector (ChAdOx1).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F0502020204030204" pitchFamily="34" charset="0"/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AZD2816 modified MN908947 with variants from B.1.351			</a:t>
            </a:r>
            <a:r>
              <a:rPr lang="en-US" sz="1050" dirty="0">
                <a:solidFill>
                  <a:srgbClr val="0070C0"/>
                </a:solidFill>
                <a:latin typeface="IBM Plex Mono Light" panose="020B0409050203000203" pitchFamily="49" charset="77"/>
              </a:rPr>
              <a:t>AstraZeneca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Genetics: Unmodified S protein, ref MN908947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Genetics: Variants from strain B.1.351; 18F, D80A, D215G, </a:t>
            </a:r>
          </a:p>
          <a:p>
            <a:pPr lvl="1"/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	242-243del, K417N, E484K, N501Y, D614G, A701V.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F0502020204030204" pitchFamily="34" charset="0"/>
              </a:rPr>
              <a:t>Delivery: Adenovirus vector (ChAdOx1).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CE6659-1F95-664C-9116-BDAF98962060}"/>
              </a:ext>
            </a:extLst>
          </p:cNvPr>
          <p:cNvSpPr/>
          <p:nvPr/>
        </p:nvSpPr>
        <p:spPr>
          <a:xfrm>
            <a:off x="-30987" y="7776"/>
            <a:ext cx="59827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59957"/>
                </a:solidFill>
                <a:latin typeface="Open Sans" panose="020F0502020204030204" pitchFamily="34" charset="0"/>
              </a:rPr>
              <a:t>Alignment of vaccine genetic sequences &amp; SARS-CoV-2 variants-of-concern (</a:t>
            </a:r>
            <a:r>
              <a:rPr lang="en-US" sz="1050" dirty="0" err="1">
                <a:solidFill>
                  <a:srgbClr val="159957"/>
                </a:solidFill>
                <a:latin typeface="Open Sans" panose="020F0502020204030204" pitchFamily="34" charset="0"/>
              </a:rPr>
              <a:t>VoC</a:t>
            </a:r>
            <a:r>
              <a:rPr lang="en-US" sz="1050" dirty="0">
                <a:solidFill>
                  <a:srgbClr val="159957"/>
                </a:solidFill>
                <a:latin typeface="Open Sans" panose="020F0502020204030204" pitchFamily="34" charset="0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218332-225B-F046-9C3A-FB3890296C2C}"/>
              </a:ext>
            </a:extLst>
          </p:cNvPr>
          <p:cNvSpPr/>
          <p:nvPr/>
        </p:nvSpPr>
        <p:spPr>
          <a:xfrm>
            <a:off x="-30987" y="3219259"/>
            <a:ext cx="11405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59957"/>
                </a:solidFill>
                <a:latin typeface="Open Sans" panose="020F0502020204030204" pitchFamily="34" charset="0"/>
              </a:rPr>
              <a:t>Spike glycoprotein with </a:t>
            </a:r>
            <a:r>
              <a:rPr lang="en-US" sz="1050" dirty="0" err="1">
                <a:solidFill>
                  <a:srgbClr val="159957"/>
                </a:solidFill>
                <a:latin typeface="Open Sans" panose="020F0502020204030204" pitchFamily="34" charset="0"/>
              </a:rPr>
              <a:t>VoC</a:t>
            </a:r>
            <a:r>
              <a:rPr lang="en-US" sz="1050" dirty="0">
                <a:solidFill>
                  <a:srgbClr val="159957"/>
                </a:solidFill>
                <a:latin typeface="Open Sans" panose="020F0502020204030204" pitchFamily="34" charset="0"/>
              </a:rPr>
              <a:t> positions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2D97E0-06F8-024C-8DA9-30864C7021E3}"/>
              </a:ext>
            </a:extLst>
          </p:cNvPr>
          <p:cNvSpPr/>
          <p:nvPr/>
        </p:nvSpPr>
        <p:spPr>
          <a:xfrm>
            <a:off x="-30987" y="1870472"/>
            <a:ext cx="7609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59957"/>
                </a:solidFill>
                <a:latin typeface="Open Sans" panose="020F0502020204030204" pitchFamily="34" charset="0"/>
              </a:rPr>
              <a:t>Protein domains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EA3FF9-B551-9A40-A00F-F3513F15931D}"/>
              </a:ext>
            </a:extLst>
          </p:cNvPr>
          <p:cNvSpPr/>
          <p:nvPr/>
        </p:nvSpPr>
        <p:spPr>
          <a:xfrm>
            <a:off x="5193873" y="11863679"/>
            <a:ext cx="15983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159957"/>
                </a:solidFill>
                <a:latin typeface="Open Sans" panose="020F0502020204030204" pitchFamily="34" charset="0"/>
              </a:rPr>
              <a:t>sarscov2variants.com</a:t>
            </a:r>
          </a:p>
        </p:txBody>
      </p:sp>
    </p:spTree>
    <p:extLst>
      <p:ext uri="{BB962C8B-B14F-4D97-AF65-F5344CB8AC3E}">
        <p14:creationId xmlns:p14="http://schemas.microsoft.com/office/powerpoint/2010/main" val="179559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420</Words>
  <Application>Microsoft Macintosh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IBM Plex Mono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</dc:creator>
  <cp:lastModifiedBy>Dylan Lawless</cp:lastModifiedBy>
  <cp:revision>5</cp:revision>
  <dcterms:created xsi:type="dcterms:W3CDTF">2021-07-09T16:43:45Z</dcterms:created>
  <dcterms:modified xsi:type="dcterms:W3CDTF">2021-07-09T17:23:24Z</dcterms:modified>
</cp:coreProperties>
</file>