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9" r:id="rId2"/>
    <p:sldId id="295" r:id="rId3"/>
    <p:sldId id="293" r:id="rId4"/>
    <p:sldId id="285" r:id="rId5"/>
    <p:sldId id="410" r:id="rId6"/>
    <p:sldId id="292" r:id="rId7"/>
    <p:sldId id="4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4327" autoAdjust="0"/>
  </p:normalViewPr>
  <p:slideViewPr>
    <p:cSldViewPr snapToGrid="0">
      <p:cViewPr varScale="1">
        <p:scale>
          <a:sx n="56" d="100"/>
          <a:sy n="56" d="100"/>
        </p:scale>
        <p:origin x="10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244A-012B-4B31-A956-B404368F8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F8DB0-FE9B-4877-9DBE-4E2DA206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D4D7-33E1-4786-8DD4-B373B854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06D8-A106-4A58-BDF9-DEF29949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B020-B347-4226-9348-4D9A41FF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F131-533C-4450-8013-81134279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A810-2FBE-4B21-BE44-6016E076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5E62-1749-45D8-9A1A-C14CD407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092BC-F838-4148-9792-9B8FCB31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A505-C740-4D09-85B9-979BD720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2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619AE-5C67-4E8C-9B64-C08AE8A8B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81059-81A2-47EF-9748-6657032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62E2-7DA5-49A3-812F-B6590069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993E-CE69-44C6-8821-8BA8C18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EA3C-05A4-44ED-AF82-6E8E3DB3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9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1999-5E53-46E1-A5C0-AC1A064C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13C9-DACF-4FC2-BAC0-A1FE4906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56F9-A424-4BC5-AF5F-B0B8F03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B49E-220D-40C1-BB1B-F0CB2441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CC94-FEC8-4706-838C-BCD64397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0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CE96-7D3D-4EEB-A7FF-B9D2C46E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1B8B-8CAE-4FED-8C57-31C9E3CB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94F9-6D39-4202-90E5-DE797A56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6540-926F-4780-83BB-655A0B69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5E88-E827-4EAE-9168-4DDB71D1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3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53D0-F7C7-44E6-86BC-176252C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0E3D-9867-4D38-862A-C6FD8280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A5B62-6D5D-4D2A-AA25-6C1321767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710E-3EEF-4A11-8FE2-ADED2290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3833-B37D-4EFE-A3E2-788E083F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E694-7826-490C-81B9-4B4A13BC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6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9AF7-928B-4DCA-B8DB-2E663883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4D6D-4665-43AF-B316-DA9FF2F89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E37-ECFF-41E0-97F8-4916CE709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9EFD9-AD1E-4666-94B8-6C2521EE7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48CF2-2B93-42F0-A16B-EFBB3C273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C2462-A5FA-40A3-860B-9267400D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95343-93C4-4A88-8752-EA2B628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16F9F-8683-40D3-8E97-48707F09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FE3D-3B0B-44DF-B349-3DB90FC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29CBF-37BA-4CEE-B1D5-9477F723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426D2-A57C-4C23-9E02-202CF4E2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6D2EE-BDC9-472E-A54F-9145BCE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4D26A-F6D7-4F58-A66D-01421B2E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F5511-2059-4DDE-8559-B40CB68F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F6C3C-1DB7-4DB7-8461-1FC16C57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8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4930-8CD0-409E-995E-00E9EF0A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4A8BF-8972-469D-9F38-61B7A583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52804-7A77-4E09-8249-7796A44A6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9BC4-F42E-4F5C-9260-162A965E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70E43-06CE-4598-B16B-AA96BF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F8A2-C024-47DF-AC50-1B3AB0A7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46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42F-E9F7-46DC-8EB7-C610619A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48AF7-05FE-432D-97CC-D6D89D4E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7A75-EAA7-44D1-8696-410A06E18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F5FB-95B2-4D94-AA8F-0885B371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EB2B-8770-4E31-BBCF-CDEB802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08AB-BD0F-46BC-B840-1A98088E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3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04E96-976D-46A0-B082-E7B009A6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B0BD-F96C-4FED-A5C3-862324C9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8DA9-BB9B-4F71-9CF4-1395EB6ED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572E-2446-46AD-8611-2CA00DBED3A8}" type="datetimeFigureOut">
              <a:rPr lang="en-GB" smtClean="0"/>
              <a:t>13/08/2022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68EA1-E3E4-4784-AA1F-E27627571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718A-975C-4FD1-AECD-48899B60B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B56F-763B-4553-B87A-5C01CC0E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1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autam.maitra@epfl.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5829-6B67-43FD-B916-5C6C63FB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117"/>
            <a:ext cx="9144000" cy="2859582"/>
          </a:xfrm>
        </p:spPr>
        <p:txBody>
          <a:bodyPr>
            <a:normAutofit fontScale="90000"/>
          </a:bodyPr>
          <a:lstStyle/>
          <a:p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–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u="sng" dirty="0">
                <a:latin typeface="Arial Narrow" panose="020B0606020202030204" pitchFamily="34" charset="0"/>
              </a:rPr>
              <a:t>Europe and US</a:t>
            </a:r>
            <a:br>
              <a:rPr lang="en-GB" sz="2800" b="1" u="sng" dirty="0">
                <a:latin typeface="Arial Narrow" panose="020B0606020202030204" pitchFamily="34" charset="0"/>
              </a:rPr>
            </a:br>
            <a:br>
              <a:rPr lang="en-GB" sz="2800" b="1" u="sng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Gabriola" panose="04040605051002020D02" pitchFamily="82" charset="0"/>
              </a:rPr>
              <a:t>“From the lab bench to the bedside – a fantastic voyage of drug/device development”</a:t>
            </a:r>
            <a:br>
              <a:rPr lang="en-GB" sz="2800" b="1" dirty="0">
                <a:latin typeface="Gabriola" panose="04040605051002020D02" pitchFamily="82" charset="0"/>
              </a:rPr>
            </a:br>
            <a:br>
              <a:rPr lang="en-GB" sz="2800" b="1" u="sng" dirty="0">
                <a:latin typeface="Arial Narrow" panose="020B0606020202030204" pitchFamily="34" charset="0"/>
              </a:rPr>
            </a:b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AC0D9-5C4B-4A56-84B2-A9B999370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4291"/>
            <a:ext cx="9144000" cy="2629948"/>
          </a:xfrm>
        </p:spPr>
        <p:txBody>
          <a:bodyPr/>
          <a:lstStyle/>
          <a:p>
            <a:r>
              <a:rPr lang="fr-CH" dirty="0" err="1">
                <a:latin typeface="Arial Narrow" panose="020B0606020202030204" pitchFamily="34" charset="0"/>
              </a:rPr>
              <a:t>Swiss</a:t>
            </a:r>
            <a:r>
              <a:rPr lang="fr-CH" dirty="0">
                <a:latin typeface="Arial Narrow" panose="020B0606020202030204" pitchFamily="34" charset="0"/>
              </a:rPr>
              <a:t> </a:t>
            </a:r>
            <a:r>
              <a:rPr lang="fr-CH" dirty="0" err="1">
                <a:latin typeface="Arial Narrow" panose="020B0606020202030204" pitchFamily="34" charset="0"/>
              </a:rPr>
              <a:t>Federal</a:t>
            </a:r>
            <a:r>
              <a:rPr lang="fr-CH" dirty="0">
                <a:latin typeface="Arial Narrow" panose="020B0606020202030204" pitchFamily="34" charset="0"/>
              </a:rPr>
              <a:t> Institute of </a:t>
            </a:r>
            <a:r>
              <a:rPr lang="fr-CH" dirty="0" err="1">
                <a:latin typeface="Arial Narrow" panose="020B0606020202030204" pitchFamily="34" charset="0"/>
              </a:rPr>
              <a:t>Technology</a:t>
            </a:r>
            <a:r>
              <a:rPr lang="fr-CH" dirty="0">
                <a:latin typeface="Arial Narrow" panose="020B0606020202030204" pitchFamily="34" charset="0"/>
              </a:rPr>
              <a:t>, Lausanne (EPFL) </a:t>
            </a:r>
          </a:p>
          <a:p>
            <a:r>
              <a:rPr lang="fr-CH" sz="1800" b="1" dirty="0">
                <a:latin typeface="Arial Narrow" panose="020B0606020202030204" pitchFamily="34" charset="0"/>
              </a:rPr>
              <a:t>August 22 to </a:t>
            </a:r>
            <a:r>
              <a:rPr lang="fr-CH" sz="1800" b="1" dirty="0" err="1">
                <a:latin typeface="Arial Narrow" panose="020B0606020202030204" pitchFamily="34" charset="0"/>
              </a:rPr>
              <a:t>September</a:t>
            </a:r>
            <a:r>
              <a:rPr lang="fr-CH" sz="1800" b="1" dirty="0">
                <a:latin typeface="Arial Narrow" panose="020B0606020202030204" pitchFamily="34" charset="0"/>
              </a:rPr>
              <a:t> 30, 2022</a:t>
            </a:r>
            <a:r>
              <a:rPr lang="fr-CH" dirty="0">
                <a:latin typeface="Arial Narrow" panose="020B0606020202030204" pitchFamily="34" charset="0"/>
              </a:rPr>
              <a:t>	</a:t>
            </a:r>
            <a:endParaRPr lang="en-GB" dirty="0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DEA2A9-9D4C-4824-B50B-ED8E2E64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97" y="5371285"/>
            <a:ext cx="2579073" cy="11175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CEF8-2D60-45B2-92C5-194E833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8E4D-B332-44EB-BCDD-73AF94686571}" type="datetime1">
              <a:rPr lang="en-GB" smtClean="0"/>
              <a:t>13/08/2022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BFE41-674D-4C1B-B7BE-90679201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B56F-763B-4553-B87A-5C01CC0EFB2E}" type="slidenum">
              <a:rPr lang="en-GB" smtClean="0"/>
              <a:t>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F55D4-11DA-4DCB-AD38-F3AAA2AB3BC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72"/>
          <a:stretch/>
        </p:blipFill>
        <p:spPr bwMode="auto">
          <a:xfrm>
            <a:off x="8061203" y="5189220"/>
            <a:ext cx="2438400" cy="1167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34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45B-BCAC-4856-95D9-E698A39A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- Europe and US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Structure of the course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2135-F6DF-4B5D-B9B2-7A4ADE3D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804" y="1825625"/>
            <a:ext cx="9572017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fr-CH" sz="18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CH" sz="18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CH" sz="18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fr-CH" sz="18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CH" sz="1800" b="1" dirty="0">
                <a:latin typeface="Arial Narrow" panose="020B0606020202030204" pitchFamily="34" charset="0"/>
              </a:rPr>
              <a:t>Open Zoom Session </a:t>
            </a:r>
            <a:r>
              <a:rPr lang="fr-CH" sz="1800" b="1" dirty="0" err="1">
                <a:latin typeface="Arial Narrow" panose="020B0606020202030204" pitchFamily="34" charset="0"/>
              </a:rPr>
              <a:t>with</a:t>
            </a:r>
            <a:r>
              <a:rPr lang="fr-CH" sz="1800" b="1" dirty="0">
                <a:latin typeface="Arial Narrow" panose="020B0606020202030204" pitchFamily="34" charset="0"/>
              </a:rPr>
              <a:t> </a:t>
            </a:r>
            <a:r>
              <a:rPr lang="fr-CH" sz="1800" b="1" dirty="0" err="1">
                <a:latin typeface="Arial Narrow" panose="020B0606020202030204" pitchFamily="34" charset="0"/>
              </a:rPr>
              <a:t>Instructors</a:t>
            </a:r>
            <a:r>
              <a:rPr lang="fr-CH" sz="1800" b="1" dirty="0">
                <a:latin typeface="Arial Narrow" panose="020B0606020202030204" pitchFamily="34" charset="0"/>
              </a:rPr>
              <a:t> on </a:t>
            </a:r>
            <a:r>
              <a:rPr lang="fr-CH" sz="1800" b="1" dirty="0" err="1">
                <a:latin typeface="Arial Narrow" panose="020B0606020202030204" pitchFamily="34" charset="0"/>
              </a:rPr>
              <a:t>generally</a:t>
            </a:r>
            <a:r>
              <a:rPr lang="fr-CH" sz="1800" b="1" dirty="0">
                <a:latin typeface="Arial Narrow" panose="020B0606020202030204" pitchFamily="34" charset="0"/>
              </a:rPr>
              <a:t> on Thursdays of </a:t>
            </a:r>
            <a:r>
              <a:rPr lang="fr-CH" sz="1800" b="1" dirty="0" err="1">
                <a:latin typeface="Arial Narrow" panose="020B0606020202030204" pitchFamily="34" charset="0"/>
              </a:rPr>
              <a:t>each</a:t>
            </a:r>
            <a:r>
              <a:rPr lang="fr-CH" sz="1800" b="1" dirty="0">
                <a:latin typeface="Arial Narrow" panose="020B0606020202030204" pitchFamily="34" charset="0"/>
              </a:rPr>
              <a:t> </a:t>
            </a:r>
            <a:r>
              <a:rPr lang="fr-CH" sz="1800" b="1" dirty="0" err="1">
                <a:latin typeface="Arial Narrow" panose="020B0606020202030204" pitchFamily="34" charset="0"/>
              </a:rPr>
              <a:t>week</a:t>
            </a:r>
            <a:r>
              <a:rPr lang="fr-CH" sz="1800" b="1" dirty="0">
                <a:latin typeface="Arial Narrow" panose="020B0606020202030204" pitchFamily="34" charset="0"/>
              </a:rPr>
              <a:t> </a:t>
            </a:r>
            <a:r>
              <a:rPr lang="fr-CH" sz="1800" b="1" dirty="0" err="1">
                <a:latin typeface="Arial Narrow" panose="020B0606020202030204" pitchFamily="34" charset="0"/>
              </a:rPr>
              <a:t>from</a:t>
            </a:r>
            <a:r>
              <a:rPr lang="fr-CH" sz="1800" b="1" dirty="0">
                <a:latin typeface="Arial Narrow" panose="020B0606020202030204" pitchFamily="34" charset="0"/>
              </a:rPr>
              <a:t> 18:00 CET for about 2h. (</a:t>
            </a:r>
            <a:r>
              <a:rPr lang="fr-CH" sz="1800" b="1" dirty="0" err="1">
                <a:latin typeface="Arial Narrow" panose="020B0606020202030204" pitchFamily="34" charset="0"/>
              </a:rPr>
              <a:t>see</a:t>
            </a:r>
            <a:r>
              <a:rPr lang="fr-CH" sz="1800" b="1" dirty="0">
                <a:latin typeface="Arial Narrow" panose="020B0606020202030204" pitchFamily="34" charset="0"/>
              </a:rPr>
              <a:t> dates and times on program)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DE4AE-6AA6-9560-E6D4-8779FF10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8" y="1770434"/>
            <a:ext cx="8876490" cy="40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7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7216-6CCB-4C73-98C8-1004E3D4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- Europe and US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Goals and Objectives</a:t>
            </a:r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28D-FB68-4142-B2D1-349677FD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The 10 Course Goals and Objectives: Students who successfully complete this course will be able to: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1. Understand the major steps of the drug and device development process through cross-functional teamwork and report writing with pre-set deadlines, reflecting real-life situation of challenges at work in industry.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2. Compare and contrast US and European Union regulatory and quality requirements (major markets setting best practices and standards).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3. Develop tools to interaction with regulators.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4. Understand the basics of a Quality Management System.</a:t>
            </a:r>
            <a:r>
              <a:rPr lang="en-GB" sz="1600" dirty="0">
                <a:latin typeface="Arial Narrow" panose="020B0606020202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5. Develop a Product Profile for a drug/device product or therapy.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6. Draft the basic components of a Development Plan for a Phase 1 clinical trial, including a Preclinical Plan, a Clinical Trial Protocol, and CMC (Chemistry, Manufacturing and Controls) Plan.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7. Master the basics of early stage Project Management skills.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8. Learn the essentials of Intellectual Property Rights.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9. Learn the art of successful cross-cultural communication. </a:t>
            </a: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10. Feel more confident about job seeking and job interviews</a:t>
            </a:r>
            <a:endParaRPr lang="en-GB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45B-BCAC-4856-95D9-E698A39A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- Europe and US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Faculty/Instructors</a:t>
            </a:r>
            <a:endParaRPr lang="en-GB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251D92-3372-49E2-A7F0-E9906B0A0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1" y="1690688"/>
            <a:ext cx="7669530" cy="4904422"/>
          </a:xfrm>
        </p:spPr>
      </p:pic>
    </p:spTree>
    <p:extLst>
      <p:ext uri="{BB962C8B-B14F-4D97-AF65-F5344CB8AC3E}">
        <p14:creationId xmlns:p14="http://schemas.microsoft.com/office/powerpoint/2010/main" val="333258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45B-BCAC-4856-95D9-E698A39A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- Europe and US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Faculty/Instructors </a:t>
            </a:r>
            <a:r>
              <a:rPr lang="en-GB" sz="2800" b="1">
                <a:latin typeface="Arial Narrow" panose="020B0606020202030204" pitchFamily="34" charset="0"/>
              </a:rPr>
              <a:t>(Contd.)</a:t>
            </a:r>
            <a:endParaRPr lang="en-GB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854E67-E8B5-4667-A18E-601075CC2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1690688"/>
            <a:ext cx="8492490" cy="4802187"/>
          </a:xfrm>
        </p:spPr>
      </p:pic>
    </p:spTree>
    <p:extLst>
      <p:ext uri="{BB962C8B-B14F-4D97-AF65-F5344CB8AC3E}">
        <p14:creationId xmlns:p14="http://schemas.microsoft.com/office/powerpoint/2010/main" val="30291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45B-BCAC-4856-95D9-E698A39A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- Tasks for Students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2135-F6DF-4B5D-B9B2-7A4ADE3D6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900" dirty="0">
                <a:latin typeface="Arial Narrow" panose="020B0606020202030204" pitchFamily="34" charset="0"/>
              </a:rPr>
              <a:t>A </a:t>
            </a:r>
            <a:r>
              <a:rPr lang="fr-CH" sz="1900" dirty="0" err="1">
                <a:latin typeface="Arial Narrow" panose="020B0606020202030204" pitchFamily="34" charset="0"/>
              </a:rPr>
              <a:t>week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begins</a:t>
            </a:r>
            <a:r>
              <a:rPr lang="fr-CH" sz="1900" dirty="0">
                <a:latin typeface="Arial Narrow" panose="020B0606020202030204" pitchFamily="34" charset="0"/>
              </a:rPr>
              <a:t> on a </a:t>
            </a:r>
            <a:r>
              <a:rPr lang="fr-CH" sz="1900" u="sng" dirty="0">
                <a:latin typeface="Arial Narrow" panose="020B0606020202030204" pitchFamily="34" charset="0"/>
              </a:rPr>
              <a:t>Monday and ends on Friday</a:t>
            </a:r>
            <a:r>
              <a:rPr lang="fr-CH" sz="1900" dirty="0">
                <a:latin typeface="Arial Narrow" panose="020B0606020202030204" pitchFamily="34" charset="0"/>
              </a:rPr>
              <a:t>.</a:t>
            </a:r>
          </a:p>
          <a:p>
            <a:r>
              <a:rPr lang="fr-CH" sz="1900" dirty="0" err="1">
                <a:latin typeface="Arial Narrow" panose="020B0606020202030204" pitchFamily="34" charset="0"/>
              </a:rPr>
              <a:t>Decide</a:t>
            </a:r>
            <a:r>
              <a:rPr lang="fr-CH" sz="1900" dirty="0">
                <a:latin typeface="Arial Narrow" panose="020B0606020202030204" pitchFamily="34" charset="0"/>
              </a:rPr>
              <a:t> on the </a:t>
            </a:r>
            <a:r>
              <a:rPr lang="fr-CH" sz="1900" dirty="0" err="1">
                <a:latin typeface="Arial Narrow" panose="020B0606020202030204" pitchFamily="34" charset="0"/>
              </a:rPr>
              <a:t>track</a:t>
            </a:r>
            <a:r>
              <a:rPr lang="fr-CH" sz="1900" dirty="0">
                <a:latin typeface="Arial Narrow" panose="020B0606020202030204" pitchFamily="34" charset="0"/>
              </a:rPr>
              <a:t> – Drug or </a:t>
            </a:r>
            <a:r>
              <a:rPr lang="fr-CH" sz="1900" dirty="0" err="1">
                <a:latin typeface="Arial Narrow" panose="020B0606020202030204" pitchFamily="34" charset="0"/>
              </a:rPr>
              <a:t>Medical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Device</a:t>
            </a:r>
            <a:r>
              <a:rPr lang="fr-CH" sz="1900" dirty="0">
                <a:latin typeface="Arial Narrow" panose="020B0606020202030204" pitchFamily="34" charset="0"/>
              </a:rPr>
              <a:t>, </a:t>
            </a:r>
            <a:r>
              <a:rPr lang="fr-CH" sz="1900" dirty="0" err="1">
                <a:latin typeface="Arial Narrow" panose="020B0606020202030204" pitchFamily="34" charset="0"/>
              </a:rPr>
              <a:t>form</a:t>
            </a:r>
            <a:r>
              <a:rPr lang="fr-CH" sz="1900" dirty="0">
                <a:latin typeface="Arial Narrow" panose="020B0606020202030204" pitchFamily="34" charset="0"/>
              </a:rPr>
              <a:t> teams, </a:t>
            </a:r>
            <a:r>
              <a:rPr lang="fr-CH" sz="1900" dirty="0" err="1">
                <a:latin typeface="Arial Narrow" panose="020B0606020202030204" pitchFamily="34" charset="0"/>
              </a:rPr>
              <a:t>choose</a:t>
            </a:r>
            <a:r>
              <a:rPr lang="fr-CH" sz="1900" dirty="0">
                <a:latin typeface="Arial Narrow" panose="020B0606020202030204" pitchFamily="34" charset="0"/>
              </a:rPr>
              <a:t> team leader: due date Sunday Week 1.</a:t>
            </a:r>
          </a:p>
          <a:p>
            <a:r>
              <a:rPr lang="fr-CH" sz="1900" dirty="0">
                <a:latin typeface="Arial Narrow" panose="020B0606020202030204" pitchFamily="34" charset="0"/>
              </a:rPr>
              <a:t>By </a:t>
            </a:r>
            <a:r>
              <a:rPr lang="fr-CH" sz="1900" dirty="0" err="1">
                <a:latin typeface="Arial Narrow" panose="020B0606020202030204" pitchFamily="34" charset="0"/>
              </a:rPr>
              <a:t>choosing</a:t>
            </a:r>
            <a:r>
              <a:rPr lang="fr-CH" sz="1900" dirty="0">
                <a:latin typeface="Arial Narrow" panose="020B0606020202030204" pitchFamily="34" charset="0"/>
              </a:rPr>
              <a:t> the </a:t>
            </a:r>
            <a:r>
              <a:rPr lang="fr-CH" sz="1900" dirty="0" err="1">
                <a:latin typeface="Arial Narrow" panose="020B0606020202030204" pitchFamily="34" charset="0"/>
              </a:rPr>
              <a:t>track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you</a:t>
            </a:r>
            <a:r>
              <a:rPr lang="fr-CH" sz="1900" dirty="0">
                <a:latin typeface="Arial Narrow" panose="020B0606020202030204" pitchFamily="34" charset="0"/>
              </a:rPr>
              <a:t> are </a:t>
            </a:r>
            <a:r>
              <a:rPr lang="fr-CH" sz="1900" dirty="0" err="1">
                <a:latin typeface="Arial Narrow" panose="020B0606020202030204" pitchFamily="34" charset="0"/>
              </a:rPr>
              <a:t>expected</a:t>
            </a:r>
            <a:r>
              <a:rPr lang="fr-CH" sz="1900" dirty="0">
                <a:latin typeface="Arial Narrow" panose="020B0606020202030204" pitchFamily="34" charset="0"/>
              </a:rPr>
              <a:t> to </a:t>
            </a:r>
            <a:r>
              <a:rPr lang="fr-CH" sz="1900" dirty="0" err="1">
                <a:latin typeface="Arial Narrow" panose="020B0606020202030204" pitchFamily="34" charset="0"/>
              </a:rPr>
              <a:t>adhere</a:t>
            </a:r>
            <a:r>
              <a:rPr lang="fr-CH" sz="1900" dirty="0">
                <a:latin typeface="Arial Narrow" panose="020B0606020202030204" pitchFamily="34" charset="0"/>
              </a:rPr>
              <a:t> to the </a:t>
            </a:r>
            <a:r>
              <a:rPr lang="fr-CH" sz="1900" dirty="0" err="1">
                <a:latin typeface="Arial Narrow" panose="020B0606020202030204" pitchFamily="34" charset="0"/>
              </a:rPr>
              <a:t>corresponding</a:t>
            </a:r>
            <a:r>
              <a:rPr lang="fr-CH" sz="1900" dirty="0">
                <a:latin typeface="Arial Narrow" panose="020B0606020202030204" pitchFamily="34" charset="0"/>
              </a:rPr>
              <a:t> Case </a:t>
            </a:r>
            <a:r>
              <a:rPr lang="fr-CH" sz="1900" dirty="0" err="1">
                <a:latin typeface="Arial Narrow" panose="020B0606020202030204" pitchFamily="34" charset="0"/>
              </a:rPr>
              <a:t>Study</a:t>
            </a:r>
            <a:r>
              <a:rPr lang="fr-CH" sz="1900" dirty="0">
                <a:latin typeface="Arial Narrow" panose="020B0606020202030204" pitchFamily="34" charset="0"/>
              </a:rPr>
              <a:t> (Drug or </a:t>
            </a:r>
            <a:r>
              <a:rPr lang="fr-CH" sz="1900" dirty="0" err="1">
                <a:latin typeface="Arial Narrow" panose="020B0606020202030204" pitchFamily="34" charset="0"/>
              </a:rPr>
              <a:t>Medical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Device</a:t>
            </a:r>
            <a:r>
              <a:rPr lang="fr-CH" sz="1900" dirty="0">
                <a:latin typeface="Arial Narrow" panose="020B0606020202030204" pitchFamily="34" charset="0"/>
              </a:rPr>
              <a:t>), </a:t>
            </a:r>
            <a:r>
              <a:rPr lang="fr-CH" sz="1900" dirty="0" err="1">
                <a:latin typeface="Arial Narrow" panose="020B0606020202030204" pitchFamily="34" charset="0"/>
              </a:rPr>
              <a:t>its</a:t>
            </a:r>
            <a:r>
              <a:rPr lang="fr-CH" sz="1900" dirty="0">
                <a:latin typeface="Arial Narrow" panose="020B0606020202030204" pitchFamily="34" charset="0"/>
              </a:rPr>
              <a:t> report and </a:t>
            </a:r>
            <a:r>
              <a:rPr lang="fr-CH" sz="1900" dirty="0" err="1">
                <a:latin typeface="Arial Narrow" panose="020B0606020202030204" pitchFamily="34" charset="0"/>
              </a:rPr>
              <a:t>presentation</a:t>
            </a:r>
            <a:r>
              <a:rPr lang="fr-CH" sz="1900" dirty="0">
                <a:latin typeface="Arial Narrow" panose="020B0606020202030204" pitchFamily="34" charset="0"/>
              </a:rPr>
              <a:t>, all </a:t>
            </a:r>
            <a:r>
              <a:rPr lang="fr-CH" sz="1900" dirty="0" err="1">
                <a:latin typeface="Arial Narrow" panose="020B0606020202030204" pitchFamily="34" charset="0"/>
              </a:rPr>
              <a:t>other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tasks</a:t>
            </a:r>
            <a:r>
              <a:rPr lang="fr-CH" sz="1900" dirty="0">
                <a:latin typeface="Arial Narrow" panose="020B0606020202030204" pitchFamily="34" charset="0"/>
              </a:rPr>
              <a:t> &amp; actions are </a:t>
            </a:r>
            <a:r>
              <a:rPr lang="fr-CH" sz="1900" dirty="0" err="1">
                <a:latin typeface="Arial Narrow" panose="020B0606020202030204" pitchFamily="34" charset="0"/>
              </a:rPr>
              <a:t>remain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same</a:t>
            </a:r>
            <a:r>
              <a:rPr lang="fr-CH" sz="1900" dirty="0">
                <a:latin typeface="Arial Narrow" panose="020B0606020202030204" pitchFamily="34" charset="0"/>
              </a:rPr>
              <a:t> for all.</a:t>
            </a:r>
          </a:p>
          <a:p>
            <a:r>
              <a:rPr lang="fr-CH" sz="1900" u="sng" dirty="0">
                <a:latin typeface="Arial Narrow" panose="020B0606020202030204" pitchFamily="34" charset="0"/>
              </a:rPr>
              <a:t>All </a:t>
            </a:r>
            <a:r>
              <a:rPr lang="fr-CH" sz="1900" u="sng" dirty="0" err="1">
                <a:latin typeface="Arial Narrow" panose="020B0606020202030204" pitchFamily="34" charset="0"/>
              </a:rPr>
              <a:t>students</a:t>
            </a:r>
            <a:r>
              <a:rPr lang="fr-CH" sz="1900" u="sng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will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individually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complete</a:t>
            </a:r>
            <a:r>
              <a:rPr lang="fr-CH" sz="1900" dirty="0">
                <a:latin typeface="Arial Narrow" panose="020B0606020202030204" pitchFamily="34" charset="0"/>
              </a:rPr>
              <a:t> the </a:t>
            </a:r>
            <a:r>
              <a:rPr lang="fr-CH" sz="1900" dirty="0" err="1">
                <a:latin typeface="Arial Narrow" panose="020B0606020202030204" pitchFamily="34" charset="0"/>
              </a:rPr>
              <a:t>weekly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quizzes</a:t>
            </a:r>
            <a:r>
              <a:rPr lang="fr-CH" sz="1900" dirty="0">
                <a:latin typeface="Arial Narrow" panose="020B0606020202030204" pitchFamily="34" charset="0"/>
              </a:rPr>
              <a:t> on time.</a:t>
            </a:r>
          </a:p>
          <a:p>
            <a:r>
              <a:rPr lang="fr-CH" sz="1900" dirty="0">
                <a:latin typeface="Arial Narrow" panose="020B0606020202030204" pitchFamily="34" charset="0"/>
              </a:rPr>
              <a:t>All </a:t>
            </a:r>
            <a:r>
              <a:rPr lang="fr-CH" sz="1900" dirty="0" err="1">
                <a:latin typeface="Arial Narrow" panose="020B0606020202030204" pitchFamily="34" charset="0"/>
              </a:rPr>
              <a:t>students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will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actively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give</a:t>
            </a:r>
            <a:r>
              <a:rPr lang="fr-CH" sz="1900" dirty="0">
                <a:latin typeface="Arial Narrow" panose="020B0606020202030204" pitchFamily="34" charset="0"/>
              </a:rPr>
              <a:t> the </a:t>
            </a:r>
            <a:r>
              <a:rPr lang="fr-CH" sz="1900" dirty="0" err="1">
                <a:latin typeface="Arial Narrow" panose="020B0606020202030204" pitchFamily="34" charset="0"/>
              </a:rPr>
              <a:t>required</a:t>
            </a:r>
            <a:r>
              <a:rPr lang="fr-CH" sz="1900" dirty="0">
                <a:latin typeface="Arial Narrow" panose="020B0606020202030204" pitchFamily="34" charset="0"/>
              </a:rPr>
              <a:t> inputs and </a:t>
            </a:r>
            <a:r>
              <a:rPr lang="fr-CH" sz="1900" dirty="0" err="1">
                <a:latin typeface="Arial Narrow" panose="020B0606020202030204" pitchFamily="34" charset="0"/>
              </a:rPr>
              <a:t>work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actively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with</a:t>
            </a:r>
            <a:r>
              <a:rPr lang="fr-CH" sz="1900" dirty="0">
                <a:latin typeface="Arial Narrow" panose="020B0606020202030204" pitchFamily="34" charset="0"/>
              </a:rPr>
              <a:t> the team leaders for the team leader PowerPoint </a:t>
            </a:r>
            <a:r>
              <a:rPr lang="fr-CH" sz="1900" dirty="0" err="1">
                <a:latin typeface="Arial Narrow" panose="020B0606020202030204" pitchFamily="34" charset="0"/>
              </a:rPr>
              <a:t>presentation</a:t>
            </a:r>
            <a:r>
              <a:rPr lang="fr-CH" sz="1900" dirty="0">
                <a:latin typeface="Arial Narrow" panose="020B0606020202030204" pitchFamily="34" charset="0"/>
              </a:rPr>
              <a:t>.</a:t>
            </a:r>
          </a:p>
          <a:p>
            <a:r>
              <a:rPr lang="fr-CH" sz="1900" u="sng" dirty="0">
                <a:latin typeface="Arial Narrow" panose="020B0606020202030204" pitchFamily="34" charset="0"/>
              </a:rPr>
              <a:t>All </a:t>
            </a:r>
            <a:r>
              <a:rPr lang="fr-CH" sz="1900" u="sng" dirty="0" err="1">
                <a:latin typeface="Arial Narrow" panose="020B0606020202030204" pitchFamily="34" charset="0"/>
              </a:rPr>
              <a:t>students</a:t>
            </a:r>
            <a:r>
              <a:rPr lang="fr-CH" sz="1900" u="sng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should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complete</a:t>
            </a:r>
            <a:r>
              <a:rPr lang="fr-CH" sz="1900" dirty="0">
                <a:latin typeface="Arial Narrow" panose="020B0606020202030204" pitchFamily="34" charset="0"/>
              </a:rPr>
              <a:t> the </a:t>
            </a:r>
            <a:r>
              <a:rPr lang="fr-CH" sz="1900" dirty="0" err="1">
                <a:latin typeface="Arial Narrow" panose="020B0606020202030204" pitchFamily="34" charset="0"/>
              </a:rPr>
              <a:t>Individual</a:t>
            </a:r>
            <a:r>
              <a:rPr lang="fr-CH" sz="1900" dirty="0">
                <a:latin typeface="Arial Narrow" panose="020B0606020202030204" pitchFamily="34" charset="0"/>
              </a:rPr>
              <a:t> Case </a:t>
            </a:r>
            <a:r>
              <a:rPr lang="fr-CH" sz="1900" dirty="0" err="1">
                <a:latin typeface="Arial Narrow" panose="020B0606020202030204" pitchFamily="34" charset="0"/>
              </a:rPr>
              <a:t>Study</a:t>
            </a:r>
            <a:r>
              <a:rPr lang="fr-CH" sz="1900" dirty="0">
                <a:latin typeface="Arial Narrow" panose="020B0606020202030204" pitchFamily="34" charset="0"/>
              </a:rPr>
              <a:t> </a:t>
            </a:r>
            <a:r>
              <a:rPr lang="fr-CH" sz="1900" dirty="0" err="1">
                <a:latin typeface="Arial Narrow" panose="020B0606020202030204" pitchFamily="34" charset="0"/>
              </a:rPr>
              <a:t>Resport</a:t>
            </a:r>
            <a:r>
              <a:rPr lang="fr-CH" sz="1900" dirty="0">
                <a:latin typeface="Arial Narrow" panose="020B0606020202030204" pitchFamily="34" charset="0"/>
              </a:rPr>
              <a:t> (ICSR): due date </a:t>
            </a:r>
            <a:r>
              <a:rPr lang="fr-CH" sz="1900" dirty="0" err="1">
                <a:latin typeface="Arial Narrow" panose="020B0606020202030204" pitchFamily="34" charset="0"/>
              </a:rPr>
              <a:t>Wednesday</a:t>
            </a:r>
            <a:r>
              <a:rPr lang="fr-CH" sz="1900" dirty="0">
                <a:latin typeface="Arial Narrow" panose="020B0606020202030204" pitchFamily="34" charset="0"/>
              </a:rPr>
              <a:t> Week 6.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4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CBF2-4DB1-4B80-B6E3-72452B5E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rial Narrow" panose="020B0606020202030204" pitchFamily="34" charset="0"/>
              </a:rPr>
              <a:t>Drug/Device Product Development and Regulation </a:t>
            </a:r>
            <a:br>
              <a:rPr lang="en-GB" sz="2800" b="1" dirty="0">
                <a:latin typeface="Arial Narrow" panose="020B0606020202030204" pitchFamily="34" charset="0"/>
              </a:rPr>
            </a:br>
            <a:r>
              <a:rPr lang="en-GB" sz="2800" b="1" dirty="0">
                <a:latin typeface="Arial Narrow" panose="020B0606020202030204" pitchFamily="34" charset="0"/>
              </a:rPr>
              <a:t>- Europe and US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5978-8696-495D-914E-3CDB22BB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 algn="r">
              <a:buNone/>
            </a:pPr>
            <a:r>
              <a:rPr lang="fr-CH" b="1" dirty="0" err="1">
                <a:latin typeface="Arial Narrow" panose="020B0606020202030204" pitchFamily="34" charset="0"/>
              </a:rPr>
              <a:t>Thank</a:t>
            </a:r>
            <a:r>
              <a:rPr lang="fr-CH" b="1" dirty="0">
                <a:latin typeface="Arial Narrow" panose="020B0606020202030204" pitchFamily="34" charset="0"/>
              </a:rPr>
              <a:t> </a:t>
            </a:r>
            <a:r>
              <a:rPr lang="fr-CH" b="1" dirty="0" err="1">
                <a:latin typeface="Arial Narrow" panose="020B0606020202030204" pitchFamily="34" charset="0"/>
              </a:rPr>
              <a:t>you</a:t>
            </a:r>
            <a:endParaRPr lang="fr-CH" b="1" dirty="0">
              <a:latin typeface="Arial Narrow" panose="020B0606020202030204" pitchFamily="34" charset="0"/>
            </a:endParaRPr>
          </a:p>
          <a:p>
            <a:pPr marL="0" indent="0" algn="r">
              <a:buNone/>
            </a:pPr>
            <a:r>
              <a:rPr lang="fr-CH" b="1" dirty="0">
                <a:latin typeface="Arial Narrow" panose="020B0606020202030204" pitchFamily="34" charset="0"/>
              </a:rPr>
              <a:t>	- Gautam Maitra</a:t>
            </a:r>
          </a:p>
          <a:p>
            <a:pPr marL="0" indent="0" algn="r">
              <a:buNone/>
            </a:pPr>
            <a:r>
              <a:rPr lang="fr-CH" b="1" dirty="0">
                <a:latin typeface="Arial Narrow" panose="020B0606020202030204" pitchFamily="34" charset="0"/>
              </a:rPr>
              <a:t>				Email:  </a:t>
            </a:r>
            <a:r>
              <a:rPr lang="fr-CH" b="1" dirty="0">
                <a:latin typeface="Arial Narrow" panose="020B0606020202030204" pitchFamily="34" charset="0"/>
                <a:hlinkClick r:id="rId2"/>
              </a:rPr>
              <a:t>gautam.maitra@epfl.ch</a:t>
            </a:r>
            <a:r>
              <a:rPr lang="fr-CH" b="1" dirty="0">
                <a:latin typeface="Arial Narrow" panose="020B0606020202030204" pitchFamily="34" charset="0"/>
              </a:rPr>
              <a:t> </a:t>
            </a:r>
          </a:p>
          <a:p>
            <a:pPr marL="0" indent="0" algn="r">
              <a:buNone/>
            </a:pPr>
            <a:r>
              <a:rPr lang="fr-CH" b="1" dirty="0">
                <a:latin typeface="Arial Narrow" panose="020B0606020202030204" pitchFamily="34" charset="0"/>
              </a:rPr>
              <a:t>			Mob: +41 79 4395956</a:t>
            </a:r>
          </a:p>
        </p:txBody>
      </p:sp>
    </p:spTree>
    <p:extLst>
      <p:ext uri="{BB962C8B-B14F-4D97-AF65-F5344CB8AC3E}">
        <p14:creationId xmlns:p14="http://schemas.microsoft.com/office/powerpoint/2010/main" val="9150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524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Gabriola</vt:lpstr>
      <vt:lpstr>Wingdings</vt:lpstr>
      <vt:lpstr>Office Theme</vt:lpstr>
      <vt:lpstr>            Drug/Device Product Development and Regulation –  Europe and US  “From the lab bench to the bedside – a fantastic voyage of drug/device development”  </vt:lpstr>
      <vt:lpstr>Drug/Device Product Development and Regulation  - Europe and US Structure of the course</vt:lpstr>
      <vt:lpstr>Drug/Device Product Development and Regulation  - Europe and US Goals and Objectives</vt:lpstr>
      <vt:lpstr>Drug/Device Product Development and Regulation  - Europe and US Faculty/Instructors</vt:lpstr>
      <vt:lpstr>Drug/Device Product Development and Regulation  - Europe and US Faculty/Instructors (Contd.)</vt:lpstr>
      <vt:lpstr>Drug/Device Product Development and Regulation  - Tasks for Students</vt:lpstr>
      <vt:lpstr>Drug/Device Product Development and Regulation  - Europe and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696: Drug/Device Product Development and Regulation –  Europe and US  “From the lab bench to the bedside – a fantastic voyage of drug/device development”</dc:title>
  <dc:creator>Gautam Maitra</dc:creator>
  <cp:lastModifiedBy>Maitra Gautam</cp:lastModifiedBy>
  <cp:revision>70</cp:revision>
  <dcterms:created xsi:type="dcterms:W3CDTF">2019-08-30T19:18:10Z</dcterms:created>
  <dcterms:modified xsi:type="dcterms:W3CDTF">2022-08-13T19:21:20Z</dcterms:modified>
</cp:coreProperties>
</file>