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359" r:id="rId3"/>
    <p:sldId id="365" r:id="rId4"/>
    <p:sldId id="367" r:id="rId5"/>
    <p:sldId id="366" r:id="rId6"/>
    <p:sldId id="25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C118A-00E4-44D4-861B-115A5716409D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F6A68-41A7-4397-A070-16F9AD159B9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951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valuable in planning a drug development program,</a:t>
            </a:r>
          </a:p>
          <a:p>
            <a:r>
              <a:rPr lang="en-US" dirty="0"/>
              <a:t> especially if sponsors' questions are not fully answered by </a:t>
            </a:r>
            <a:r>
              <a:rPr lang="en-US" dirty="0" err="1"/>
              <a:t>guidances</a:t>
            </a:r>
            <a:r>
              <a:rPr lang="en-US" dirty="0"/>
              <a:t> and other information provided by FDA. </a:t>
            </a:r>
          </a:p>
          <a:p>
            <a:r>
              <a:rPr lang="en-US" dirty="0"/>
              <a:t>Early interactions with FDA staff can help to prevent clinical hold issues from arising. </a:t>
            </a:r>
          </a:p>
          <a:p>
            <a:r>
              <a:rPr lang="en-US" dirty="0"/>
              <a:t>A pre-IND meeting can also provide sponsors information that will assist them in preparing to submit complete investigational new drug applications.</a:t>
            </a:r>
          </a:p>
          <a:p>
            <a:r>
              <a:rPr lang="en-US" dirty="0"/>
              <a:t>Efficient use of FDA resources can lead to more efficient drug development. </a:t>
            </a:r>
          </a:p>
          <a:p>
            <a:r>
              <a:rPr lang="en-US" dirty="0"/>
              <a:t>These questions and answers can be especially helpful to small businesses that may have limited experience interacting with the Agency, or are unfamiliar with pre-IND meetings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F6A68-41A7-4397-A070-16F9AD159B9A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336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valuable in planning a drug development program,</a:t>
            </a:r>
          </a:p>
          <a:p>
            <a:r>
              <a:rPr lang="en-US" dirty="0"/>
              <a:t> especially if sponsors' questions are not fully answered by </a:t>
            </a:r>
            <a:r>
              <a:rPr lang="en-US" dirty="0" err="1"/>
              <a:t>guidances</a:t>
            </a:r>
            <a:r>
              <a:rPr lang="en-US" dirty="0"/>
              <a:t> and other information provided by FDA. </a:t>
            </a:r>
          </a:p>
          <a:p>
            <a:r>
              <a:rPr lang="en-US" dirty="0"/>
              <a:t>Early interactions with FDA staff can help to prevent clinical hold issues from arising. </a:t>
            </a:r>
          </a:p>
          <a:p>
            <a:r>
              <a:rPr lang="en-US" dirty="0"/>
              <a:t>A pre-IND meeting can also provide sponsors information that will assist them in preparing to submit complete investigational new drug applications.</a:t>
            </a:r>
          </a:p>
          <a:p>
            <a:r>
              <a:rPr lang="en-US" dirty="0"/>
              <a:t>Efficient use of FDA resources can lead to more efficient drug development. </a:t>
            </a:r>
          </a:p>
          <a:p>
            <a:r>
              <a:rPr lang="en-US" dirty="0"/>
              <a:t>These questions and answers can be especially helpful to small businesses that may have limited experience interacting with the Agency, or are unfamiliar with pre-IND meetings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F6A68-41A7-4397-A070-16F9AD159B9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297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valuable in planning a drug development program,</a:t>
            </a:r>
          </a:p>
          <a:p>
            <a:r>
              <a:rPr lang="en-US" dirty="0"/>
              <a:t> especially if sponsors' questions are not fully answered by </a:t>
            </a:r>
            <a:r>
              <a:rPr lang="en-US" dirty="0" err="1"/>
              <a:t>guidances</a:t>
            </a:r>
            <a:r>
              <a:rPr lang="en-US" dirty="0"/>
              <a:t> and other information provided by FDA. </a:t>
            </a:r>
          </a:p>
          <a:p>
            <a:r>
              <a:rPr lang="en-US" dirty="0"/>
              <a:t>Early interactions with FDA staff can help to prevent clinical hold issues from arising. </a:t>
            </a:r>
          </a:p>
          <a:p>
            <a:r>
              <a:rPr lang="en-US" dirty="0"/>
              <a:t>A pre-IND meeting can also provide sponsors information that will assist them in preparing to submit complete investigational new drug applications.</a:t>
            </a:r>
          </a:p>
          <a:p>
            <a:r>
              <a:rPr lang="en-US" dirty="0"/>
              <a:t>Efficient use of FDA resources can lead to more efficient drug development. </a:t>
            </a:r>
          </a:p>
          <a:p>
            <a:r>
              <a:rPr lang="en-US" dirty="0"/>
              <a:t>These questions and answers can be especially helpful to small businesses that may have limited experience interacting with the Agency, or are unfamiliar with pre-IND meetings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F6A68-41A7-4397-A070-16F9AD159B9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286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8E32-2759-47DA-A6E3-03A352871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BE054-1212-45A3-9F7E-98A462829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26430-25ED-49EE-9E8E-1AA23063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F566-40D8-4459-B6DC-78F0B1E40C58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7E5B-6ADE-4E75-8EAD-CFAC4031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787BB-F0C9-4300-87DD-927AE939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65D-5C6B-438D-A21A-F8D21B46351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742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1B93-E3EF-41D0-9EE5-D40EC345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3CB57-955B-4A7F-8301-44D2B3322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BF826-6C61-439D-B899-9908AFA9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F566-40D8-4459-B6DC-78F0B1E40C58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39ABD-5E6D-4E22-9DE1-62C2EF6F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DE79-5974-424A-9ECA-BA02F55D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65D-5C6B-438D-A21A-F8D21B46351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857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AEF93-CDD8-4CC2-87A4-191914E27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997F-68B9-47E8-AA61-E0D4C62D6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2D96-393C-4BBB-9DD5-B39D694C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F566-40D8-4459-B6DC-78F0B1E40C58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D28DE-B3A6-4DCF-B1C2-AED063C9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6B661-6B31-4D55-ADAF-DE64344D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65D-5C6B-438D-A21A-F8D21B46351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530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25859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97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53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F09CD76-0E52-496A-BBAB-72B5DE55C2C4}"/>
              </a:ext>
            </a:extLst>
          </p:cNvPr>
          <p:cNvSpPr/>
          <p:nvPr userDrawn="1"/>
        </p:nvSpPr>
        <p:spPr>
          <a:xfrm>
            <a:off x="7145543" y="477356"/>
            <a:ext cx="1454955" cy="14549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CEAA0AD-F268-427F-BABB-C1B1EC7E6EC1}"/>
              </a:ext>
            </a:extLst>
          </p:cNvPr>
          <p:cNvSpPr/>
          <p:nvPr userDrawn="1"/>
        </p:nvSpPr>
        <p:spPr>
          <a:xfrm>
            <a:off x="5690588" y="2018604"/>
            <a:ext cx="1454955" cy="1454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359DC30-69B5-4052-AE0B-452057A70E4A}"/>
              </a:ext>
            </a:extLst>
          </p:cNvPr>
          <p:cNvSpPr/>
          <p:nvPr userDrawn="1"/>
        </p:nvSpPr>
        <p:spPr>
          <a:xfrm>
            <a:off x="7145543" y="3559852"/>
            <a:ext cx="1454955" cy="1454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3478F2A-DABD-4084-8C00-BD6FAAC6965D}"/>
              </a:ext>
            </a:extLst>
          </p:cNvPr>
          <p:cNvSpPr/>
          <p:nvPr userDrawn="1"/>
        </p:nvSpPr>
        <p:spPr>
          <a:xfrm>
            <a:off x="5690588" y="5101099"/>
            <a:ext cx="1454955" cy="14549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347C2F25-A0C1-414F-BB6B-450D631213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76536" y="399722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4A41FF2-8EDF-464F-8D73-4BF290AA30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21580" y="1938805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4DA8C368-2890-43E7-B842-1E59AD1BB2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76536" y="3477888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E1011A92-63A0-488F-84FC-D59EDF60825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21580" y="5016971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041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CDCC634-3D57-4C33-A882-F92E303EAF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0626" cy="5365630"/>
          </a:xfrm>
          <a:custGeom>
            <a:avLst/>
            <a:gdLst>
              <a:gd name="connsiteX0" fmla="*/ 0 w 12192000"/>
              <a:gd name="connsiteY0" fmla="*/ 0 h 4658264"/>
              <a:gd name="connsiteX1" fmla="*/ 12192000 w 12192000"/>
              <a:gd name="connsiteY1" fmla="*/ 0 h 4658264"/>
              <a:gd name="connsiteX2" fmla="*/ 12192000 w 12192000"/>
              <a:gd name="connsiteY2" fmla="*/ 4658264 h 4658264"/>
              <a:gd name="connsiteX3" fmla="*/ 0 w 12192000"/>
              <a:gd name="connsiteY3" fmla="*/ 4658264 h 4658264"/>
              <a:gd name="connsiteX4" fmla="*/ 0 w 12192000"/>
              <a:gd name="connsiteY4" fmla="*/ 0 h 4658264"/>
              <a:gd name="connsiteX0" fmla="*/ 0 w 12200626"/>
              <a:gd name="connsiteY0" fmla="*/ 0 h 4658264"/>
              <a:gd name="connsiteX1" fmla="*/ 12192000 w 12200626"/>
              <a:gd name="connsiteY1" fmla="*/ 0 h 4658264"/>
              <a:gd name="connsiteX2" fmla="*/ 12200626 w 12200626"/>
              <a:gd name="connsiteY2" fmla="*/ 2863969 h 4658264"/>
              <a:gd name="connsiteX3" fmla="*/ 0 w 12200626"/>
              <a:gd name="connsiteY3" fmla="*/ 4658264 h 4658264"/>
              <a:gd name="connsiteX4" fmla="*/ 0 w 12200626"/>
              <a:gd name="connsiteY4" fmla="*/ 0 h 4658264"/>
              <a:gd name="connsiteX0" fmla="*/ 0 w 12200626"/>
              <a:gd name="connsiteY0" fmla="*/ 0 h 5365630"/>
              <a:gd name="connsiteX1" fmla="*/ 12192000 w 12200626"/>
              <a:gd name="connsiteY1" fmla="*/ 0 h 5365630"/>
              <a:gd name="connsiteX2" fmla="*/ 12200626 w 12200626"/>
              <a:gd name="connsiteY2" fmla="*/ 2863969 h 5365630"/>
              <a:gd name="connsiteX3" fmla="*/ 0 w 12200626"/>
              <a:gd name="connsiteY3" fmla="*/ 5365630 h 5365630"/>
              <a:gd name="connsiteX4" fmla="*/ 0 w 12200626"/>
              <a:gd name="connsiteY4" fmla="*/ 0 h 536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626" h="5365630">
                <a:moveTo>
                  <a:pt x="0" y="0"/>
                </a:moveTo>
                <a:lnTo>
                  <a:pt x="12192000" y="0"/>
                </a:lnTo>
                <a:cubicBezTo>
                  <a:pt x="12194875" y="954656"/>
                  <a:pt x="12197751" y="1909313"/>
                  <a:pt x="12200626" y="2863969"/>
                </a:cubicBezTo>
                <a:lnTo>
                  <a:pt x="0" y="536563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198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823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95">
            <a:extLst>
              <a:ext uri="{FF2B5EF4-FFF2-40B4-BE49-F238E27FC236}">
                <a16:creationId xmlns:a16="http://schemas.microsoft.com/office/drawing/2014/main" id="{BD42C94A-177B-435A-A0EF-FBE20739582B}"/>
              </a:ext>
            </a:extLst>
          </p:cNvPr>
          <p:cNvGrpSpPr/>
          <p:nvPr/>
        </p:nvGrpSpPr>
        <p:grpSpPr>
          <a:xfrm>
            <a:off x="3887350" y="1935775"/>
            <a:ext cx="311314" cy="1943069"/>
            <a:chOff x="6989793" y="125116"/>
            <a:chExt cx="423340" cy="2642284"/>
          </a:xfrm>
        </p:grpSpPr>
        <p:sp>
          <p:nvSpPr>
            <p:cNvPr id="29" name="Graphic 207">
              <a:extLst>
                <a:ext uri="{FF2B5EF4-FFF2-40B4-BE49-F238E27FC236}">
                  <a16:creationId xmlns:a16="http://schemas.microsoft.com/office/drawing/2014/main" id="{EA6E42E7-07EC-45C2-8B2E-EB43043FF6B4}"/>
                </a:ext>
              </a:extLst>
            </p:cNvPr>
            <p:cNvSpPr/>
            <p:nvPr/>
          </p:nvSpPr>
          <p:spPr>
            <a:xfrm>
              <a:off x="6989899" y="125116"/>
              <a:ext cx="417986" cy="755695"/>
            </a:xfrm>
            <a:custGeom>
              <a:avLst/>
              <a:gdLst>
                <a:gd name="connsiteX0" fmla="*/ 236730 w 417986"/>
                <a:gd name="connsiteY0" fmla="*/ 10941 h 755695"/>
                <a:gd name="connsiteX1" fmla="*/ 351830 w 417986"/>
                <a:gd name="connsiteY1" fmla="*/ 3674 h 755695"/>
                <a:gd name="connsiteX2" fmla="*/ 417101 w 417986"/>
                <a:gd name="connsiteY2" fmla="*/ 96714 h 755695"/>
                <a:gd name="connsiteX3" fmla="*/ 259827 w 417986"/>
                <a:gd name="connsiteY3" fmla="*/ 441107 h 755695"/>
                <a:gd name="connsiteX4" fmla="*/ 820 w 417986"/>
                <a:gd name="connsiteY4" fmla="*/ 755523 h 755695"/>
                <a:gd name="connsiteX5" fmla="*/ 365 w 417986"/>
                <a:gd name="connsiteY5" fmla="*/ 129350 h 755695"/>
                <a:gd name="connsiteX6" fmla="*/ 236730 w 417986"/>
                <a:gd name="connsiteY6" fmla="*/ 10941 h 755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986" h="755695">
                  <a:moveTo>
                    <a:pt x="236730" y="10941"/>
                  </a:moveTo>
                  <a:cubicBezTo>
                    <a:pt x="274491" y="2182"/>
                    <a:pt x="312576" y="-4436"/>
                    <a:pt x="351830" y="3674"/>
                  </a:cubicBezTo>
                  <a:cubicBezTo>
                    <a:pt x="394976" y="12498"/>
                    <a:pt x="423459" y="52530"/>
                    <a:pt x="417101" y="96714"/>
                  </a:cubicBezTo>
                  <a:cubicBezTo>
                    <a:pt x="398415" y="226867"/>
                    <a:pt x="350338" y="324449"/>
                    <a:pt x="259827" y="441107"/>
                  </a:cubicBezTo>
                  <a:cubicBezTo>
                    <a:pt x="190469" y="530578"/>
                    <a:pt x="3155" y="762920"/>
                    <a:pt x="820" y="755523"/>
                  </a:cubicBezTo>
                  <a:cubicBezTo>
                    <a:pt x="-608" y="750852"/>
                    <a:pt x="236" y="333208"/>
                    <a:pt x="365" y="129350"/>
                  </a:cubicBezTo>
                  <a:cubicBezTo>
                    <a:pt x="53569" y="95741"/>
                    <a:pt x="180607" y="23917"/>
                    <a:pt x="236730" y="10941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Graphic 207">
              <a:extLst>
                <a:ext uri="{FF2B5EF4-FFF2-40B4-BE49-F238E27FC236}">
                  <a16:creationId xmlns:a16="http://schemas.microsoft.com/office/drawing/2014/main" id="{7A0F13A6-3F90-46D3-9D78-A5E698BE4F8F}"/>
                </a:ext>
              </a:extLst>
            </p:cNvPr>
            <p:cNvSpPr/>
            <p:nvPr/>
          </p:nvSpPr>
          <p:spPr>
            <a:xfrm>
              <a:off x="6989793" y="1280152"/>
              <a:ext cx="423340" cy="711338"/>
            </a:xfrm>
            <a:custGeom>
              <a:avLst/>
              <a:gdLst>
                <a:gd name="connsiteX0" fmla="*/ 239366 w 423340"/>
                <a:gd name="connsiteY0" fmla="*/ 6453 h 711338"/>
                <a:gd name="connsiteX1" fmla="*/ 358359 w 423340"/>
                <a:gd name="connsiteY1" fmla="*/ 5090 h 711338"/>
                <a:gd name="connsiteX2" fmla="*/ 421489 w 423340"/>
                <a:gd name="connsiteY2" fmla="*/ 104619 h 711338"/>
                <a:gd name="connsiteX3" fmla="*/ 316316 w 423340"/>
                <a:gd name="connsiteY3" fmla="*/ 332418 h 711338"/>
                <a:gd name="connsiteX4" fmla="*/ 342 w 423340"/>
                <a:gd name="connsiteY4" fmla="*/ 711263 h 711338"/>
                <a:gd name="connsiteX5" fmla="*/ 17 w 423340"/>
                <a:gd name="connsiteY5" fmla="*/ 85414 h 711338"/>
                <a:gd name="connsiteX6" fmla="*/ 239366 w 423340"/>
                <a:gd name="connsiteY6" fmla="*/ 6453 h 71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340" h="711338">
                  <a:moveTo>
                    <a:pt x="239366" y="6453"/>
                  </a:moveTo>
                  <a:cubicBezTo>
                    <a:pt x="278879" y="94"/>
                    <a:pt x="318781" y="-3539"/>
                    <a:pt x="358359" y="5090"/>
                  </a:cubicBezTo>
                  <a:cubicBezTo>
                    <a:pt x="410783" y="16639"/>
                    <a:pt x="429729" y="52519"/>
                    <a:pt x="421489" y="104619"/>
                  </a:cubicBezTo>
                  <a:cubicBezTo>
                    <a:pt x="408059" y="190327"/>
                    <a:pt x="362057" y="261568"/>
                    <a:pt x="316316" y="332418"/>
                  </a:cubicBezTo>
                  <a:cubicBezTo>
                    <a:pt x="255197" y="427081"/>
                    <a:pt x="342" y="716713"/>
                    <a:pt x="342" y="711263"/>
                  </a:cubicBezTo>
                  <a:cubicBezTo>
                    <a:pt x="-113" y="644694"/>
                    <a:pt x="17" y="221730"/>
                    <a:pt x="17" y="85414"/>
                  </a:cubicBezTo>
                  <a:cubicBezTo>
                    <a:pt x="67883" y="53167"/>
                    <a:pt x="170656" y="17483"/>
                    <a:pt x="239366" y="6453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Graphic 207">
              <a:extLst>
                <a:ext uri="{FF2B5EF4-FFF2-40B4-BE49-F238E27FC236}">
                  <a16:creationId xmlns:a16="http://schemas.microsoft.com/office/drawing/2014/main" id="{9497B405-39EB-4597-8384-0BC78B80EBBA}"/>
                </a:ext>
              </a:extLst>
            </p:cNvPr>
            <p:cNvSpPr/>
            <p:nvPr/>
          </p:nvSpPr>
          <p:spPr>
            <a:xfrm>
              <a:off x="6989864" y="2025957"/>
              <a:ext cx="419185" cy="741443"/>
            </a:xfrm>
            <a:custGeom>
              <a:avLst/>
              <a:gdLst>
                <a:gd name="connsiteX0" fmla="*/ 184924 w 419185"/>
                <a:gd name="connsiteY0" fmla="*/ 33130 h 741443"/>
                <a:gd name="connsiteX1" fmla="*/ 353941 w 419185"/>
                <a:gd name="connsiteY1" fmla="*/ 7372 h 741443"/>
                <a:gd name="connsiteX2" fmla="*/ 417460 w 419185"/>
                <a:gd name="connsiteY2" fmla="*/ 107225 h 741443"/>
                <a:gd name="connsiteX3" fmla="*/ 373535 w 419185"/>
                <a:gd name="connsiteY3" fmla="*/ 291229 h 741443"/>
                <a:gd name="connsiteX4" fmla="*/ 286918 w 419185"/>
                <a:gd name="connsiteY4" fmla="*/ 436694 h 741443"/>
                <a:gd name="connsiteX5" fmla="*/ 465 w 419185"/>
                <a:gd name="connsiteY5" fmla="*/ 741444 h 741443"/>
                <a:gd name="connsiteX6" fmla="*/ 1762 w 419185"/>
                <a:gd name="connsiteY6" fmla="*/ 144597 h 741443"/>
                <a:gd name="connsiteX7" fmla="*/ 184924 w 419185"/>
                <a:gd name="connsiteY7" fmla="*/ 33130 h 74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185" h="741443">
                  <a:moveTo>
                    <a:pt x="184924" y="33130"/>
                  </a:moveTo>
                  <a:cubicBezTo>
                    <a:pt x="258629" y="-4242"/>
                    <a:pt x="318645" y="-5475"/>
                    <a:pt x="353941" y="7372"/>
                  </a:cubicBezTo>
                  <a:cubicBezTo>
                    <a:pt x="398774" y="23657"/>
                    <a:pt x="410647" y="65636"/>
                    <a:pt x="417460" y="107225"/>
                  </a:cubicBezTo>
                  <a:cubicBezTo>
                    <a:pt x="423688" y="145310"/>
                    <a:pt x="413956" y="204612"/>
                    <a:pt x="373535" y="291229"/>
                  </a:cubicBezTo>
                  <a:cubicBezTo>
                    <a:pt x="349529" y="342681"/>
                    <a:pt x="319553" y="390498"/>
                    <a:pt x="286918" y="436694"/>
                  </a:cubicBezTo>
                  <a:cubicBezTo>
                    <a:pt x="229887" y="517667"/>
                    <a:pt x="37318" y="711079"/>
                    <a:pt x="465" y="741444"/>
                  </a:cubicBezTo>
                  <a:cubicBezTo>
                    <a:pt x="-1093" y="673383"/>
                    <a:pt x="1762" y="144597"/>
                    <a:pt x="1762" y="144597"/>
                  </a:cubicBezTo>
                  <a:cubicBezTo>
                    <a:pt x="36993" y="121499"/>
                    <a:pt x="128866" y="61613"/>
                    <a:pt x="184924" y="33130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" name="Group 150">
            <a:extLst>
              <a:ext uri="{FF2B5EF4-FFF2-40B4-BE49-F238E27FC236}">
                <a16:creationId xmlns:a16="http://schemas.microsoft.com/office/drawing/2014/main" id="{D0FE4A32-EB1F-4A06-9E8C-751DBFEF1CEE}"/>
              </a:ext>
            </a:extLst>
          </p:cNvPr>
          <p:cNvGrpSpPr/>
          <p:nvPr/>
        </p:nvGrpSpPr>
        <p:grpSpPr>
          <a:xfrm>
            <a:off x="1812810" y="1293388"/>
            <a:ext cx="2079686" cy="4150688"/>
            <a:chOff x="8768313" y="321075"/>
            <a:chExt cx="1576960" cy="3147176"/>
          </a:xfrm>
        </p:grpSpPr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50A0E65B-4164-4DED-A81A-AEEB39D5256D}"/>
                </a:ext>
              </a:extLst>
            </p:cNvPr>
            <p:cNvSpPr/>
            <p:nvPr/>
          </p:nvSpPr>
          <p:spPr>
            <a:xfrm>
              <a:off x="8770757" y="321075"/>
              <a:ext cx="1572767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5523ED77-C1EB-428F-8620-0123ACE3D534}"/>
                </a:ext>
              </a:extLst>
            </p:cNvPr>
            <p:cNvSpPr/>
            <p:nvPr/>
          </p:nvSpPr>
          <p:spPr>
            <a:xfrm>
              <a:off x="8791828" y="337580"/>
              <a:ext cx="1530622" cy="3114133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A1BB9538-4F64-448E-9A27-92E438893EFD}"/>
                </a:ext>
              </a:extLst>
            </p:cNvPr>
            <p:cNvSpPr/>
            <p:nvPr/>
          </p:nvSpPr>
          <p:spPr>
            <a:xfrm>
              <a:off x="8768591" y="768763"/>
              <a:ext cx="11005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198D9A64-6EB6-424C-B79E-2878A1F8531D}"/>
                </a:ext>
              </a:extLst>
            </p:cNvPr>
            <p:cNvSpPr/>
            <p:nvPr/>
          </p:nvSpPr>
          <p:spPr>
            <a:xfrm>
              <a:off x="8768592" y="998837"/>
              <a:ext cx="15363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632D6C4C-BB22-4A6D-BDDC-E67726A8F44C}"/>
                </a:ext>
              </a:extLst>
            </p:cNvPr>
            <p:cNvSpPr/>
            <p:nvPr/>
          </p:nvSpPr>
          <p:spPr>
            <a:xfrm>
              <a:off x="8768623" y="1014200"/>
              <a:ext cx="8687" cy="17910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8B558297-B22E-4F37-899B-8D742B102797}"/>
                </a:ext>
              </a:extLst>
            </p:cNvPr>
            <p:cNvSpPr/>
            <p:nvPr/>
          </p:nvSpPr>
          <p:spPr>
            <a:xfrm>
              <a:off x="8768314" y="1284428"/>
              <a:ext cx="15363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2E433C58-CAB7-47B9-8391-B317335B1058}"/>
                </a:ext>
              </a:extLst>
            </p:cNvPr>
            <p:cNvSpPr/>
            <p:nvPr/>
          </p:nvSpPr>
          <p:spPr>
            <a:xfrm>
              <a:off x="8768313" y="1299789"/>
              <a:ext cx="8687" cy="179101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23F78319-7A04-49D3-9CE6-1E6B732FE8DE}"/>
                </a:ext>
              </a:extLst>
            </p:cNvPr>
            <p:cNvSpPr/>
            <p:nvPr/>
          </p:nvSpPr>
          <p:spPr>
            <a:xfrm>
              <a:off x="10329905" y="1070583"/>
              <a:ext cx="15363" cy="346144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DB8FEBA4-7FA1-41FD-93A6-331C0D470056}"/>
                </a:ext>
              </a:extLst>
            </p:cNvPr>
            <p:cNvSpPr/>
            <p:nvPr/>
          </p:nvSpPr>
          <p:spPr>
            <a:xfrm>
              <a:off x="10336580" y="1095464"/>
              <a:ext cx="8687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9F7C2827-7BF1-4B46-9F8C-A68679CE24FD}"/>
                </a:ext>
              </a:extLst>
            </p:cNvPr>
            <p:cNvSpPr/>
            <p:nvPr/>
          </p:nvSpPr>
          <p:spPr>
            <a:xfrm>
              <a:off x="10332841" y="1794712"/>
              <a:ext cx="12428" cy="237215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2">
              <a:extLst>
                <a:ext uri="{FF2B5EF4-FFF2-40B4-BE49-F238E27FC236}">
                  <a16:creationId xmlns:a16="http://schemas.microsoft.com/office/drawing/2014/main" id="{C87A71B4-9C21-4CE7-A3E0-E293585C63DD}"/>
                </a:ext>
              </a:extLst>
            </p:cNvPr>
            <p:cNvSpPr/>
            <p:nvPr/>
          </p:nvSpPr>
          <p:spPr>
            <a:xfrm>
              <a:off x="10338225" y="1811745"/>
              <a:ext cx="7048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Oval 164">
              <a:extLst>
                <a:ext uri="{FF2B5EF4-FFF2-40B4-BE49-F238E27FC236}">
                  <a16:creationId xmlns:a16="http://schemas.microsoft.com/office/drawing/2014/main" id="{B4BC58A3-B39F-4D41-9E3A-EF1221C6A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5293" y="385881"/>
              <a:ext cx="73155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65">
              <a:extLst>
                <a:ext uri="{FF2B5EF4-FFF2-40B4-BE49-F238E27FC236}">
                  <a16:creationId xmlns:a16="http://schemas.microsoft.com/office/drawing/2014/main" id="{04A51E2B-D430-4A17-892E-64AA1D8C2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872" y="390453"/>
              <a:ext cx="64011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66">
              <a:extLst>
                <a:ext uri="{FF2B5EF4-FFF2-40B4-BE49-F238E27FC236}">
                  <a16:creationId xmlns:a16="http://schemas.microsoft.com/office/drawing/2014/main" id="{FCA14AB4-D343-4EAB-8785-0A3D93CAF1CB}"/>
                </a:ext>
              </a:extLst>
            </p:cNvPr>
            <p:cNvSpPr/>
            <p:nvPr/>
          </p:nvSpPr>
          <p:spPr>
            <a:xfrm>
              <a:off x="9836065" y="406635"/>
              <a:ext cx="31639" cy="316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167">
              <a:extLst>
                <a:ext uri="{FF2B5EF4-FFF2-40B4-BE49-F238E27FC236}">
                  <a16:creationId xmlns:a16="http://schemas.microsoft.com/office/drawing/2014/main" id="{4858FFC3-4D02-4E3D-B791-FA688AE8C11E}"/>
                </a:ext>
              </a:extLst>
            </p:cNvPr>
            <p:cNvSpPr/>
            <p:nvPr/>
          </p:nvSpPr>
          <p:spPr>
            <a:xfrm>
              <a:off x="9843498" y="414065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Graphic 2">
              <a:extLst>
                <a:ext uri="{FF2B5EF4-FFF2-40B4-BE49-F238E27FC236}">
                  <a16:creationId xmlns:a16="http://schemas.microsoft.com/office/drawing/2014/main" id="{61E38F46-E8D2-42AE-953F-F8CE46192F6E}"/>
                </a:ext>
              </a:extLst>
            </p:cNvPr>
            <p:cNvSpPr/>
            <p:nvPr userDrawn="1"/>
          </p:nvSpPr>
          <p:spPr>
            <a:xfrm flipH="1">
              <a:off x="8769272" y="781546"/>
              <a:ext cx="5843" cy="81664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그림 개체 틀 49">
            <a:extLst>
              <a:ext uri="{FF2B5EF4-FFF2-40B4-BE49-F238E27FC236}">
                <a16:creationId xmlns:a16="http://schemas.microsoft.com/office/drawing/2014/main" id="{E8B1FBE8-5220-4625-A47B-3ABA0CA39D3E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1892344" y="1385889"/>
            <a:ext cx="1921527" cy="3965684"/>
          </a:xfrm>
          <a:custGeom>
            <a:avLst/>
            <a:gdLst>
              <a:gd name="connsiteX0" fmla="*/ 206685 w 1921527"/>
              <a:gd name="connsiteY0" fmla="*/ 0 h 3965684"/>
              <a:gd name="connsiteX1" fmla="*/ 389688 w 1921527"/>
              <a:gd name="connsiteY1" fmla="*/ 0 h 3965684"/>
              <a:gd name="connsiteX2" fmla="*/ 407428 w 1921527"/>
              <a:gd name="connsiteY2" fmla="*/ 16796 h 3965684"/>
              <a:gd name="connsiteX3" fmla="*/ 544702 w 1921527"/>
              <a:gd name="connsiteY3" fmla="*/ 146764 h 3965684"/>
              <a:gd name="connsiteX4" fmla="*/ 1368214 w 1921527"/>
              <a:gd name="connsiteY4" fmla="*/ 146764 h 3965684"/>
              <a:gd name="connsiteX5" fmla="*/ 1505487 w 1921527"/>
              <a:gd name="connsiteY5" fmla="*/ 16796 h 3965684"/>
              <a:gd name="connsiteX6" fmla="*/ 1523228 w 1921527"/>
              <a:gd name="connsiteY6" fmla="*/ 0 h 3965684"/>
              <a:gd name="connsiteX7" fmla="*/ 1714842 w 1921527"/>
              <a:gd name="connsiteY7" fmla="*/ 0 h 3965684"/>
              <a:gd name="connsiteX8" fmla="*/ 1921527 w 1921527"/>
              <a:gd name="connsiteY8" fmla="*/ 195685 h 3965684"/>
              <a:gd name="connsiteX9" fmla="*/ 1921527 w 1921527"/>
              <a:gd name="connsiteY9" fmla="*/ 3769998 h 3965684"/>
              <a:gd name="connsiteX10" fmla="*/ 1714842 w 1921527"/>
              <a:gd name="connsiteY10" fmla="*/ 3965684 h 3965684"/>
              <a:gd name="connsiteX11" fmla="*/ 206685 w 1921527"/>
              <a:gd name="connsiteY11" fmla="*/ 3965684 h 3965684"/>
              <a:gd name="connsiteX12" fmla="*/ 0 w 1921527"/>
              <a:gd name="connsiteY12" fmla="*/ 3769998 h 3965684"/>
              <a:gd name="connsiteX13" fmla="*/ 0 w 1921527"/>
              <a:gd name="connsiteY13" fmla="*/ 195685 h 3965684"/>
              <a:gd name="connsiteX14" fmla="*/ 206685 w 1921527"/>
              <a:gd name="connsiteY14" fmla="*/ 0 h 396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1527" h="3965684">
                <a:moveTo>
                  <a:pt x="206685" y="0"/>
                </a:moveTo>
                <a:lnTo>
                  <a:pt x="389688" y="0"/>
                </a:lnTo>
                <a:cubicBezTo>
                  <a:pt x="399462" y="0"/>
                  <a:pt x="407428" y="7502"/>
                  <a:pt x="407428" y="16796"/>
                </a:cubicBezTo>
                <a:cubicBezTo>
                  <a:pt x="407428" y="88588"/>
                  <a:pt x="468918" y="146764"/>
                  <a:pt x="544702" y="146764"/>
                </a:cubicBezTo>
                <a:lnTo>
                  <a:pt x="1368214" y="146764"/>
                </a:lnTo>
                <a:cubicBezTo>
                  <a:pt x="1444042" y="146764"/>
                  <a:pt x="1505487" y="88548"/>
                  <a:pt x="1505487" y="16796"/>
                </a:cubicBezTo>
                <a:cubicBezTo>
                  <a:pt x="1505487" y="7542"/>
                  <a:pt x="1513410" y="0"/>
                  <a:pt x="1523228" y="0"/>
                </a:cubicBezTo>
                <a:lnTo>
                  <a:pt x="1714842" y="0"/>
                </a:lnTo>
                <a:cubicBezTo>
                  <a:pt x="1828993" y="0"/>
                  <a:pt x="1921527" y="87610"/>
                  <a:pt x="1921527" y="195685"/>
                </a:cubicBezTo>
                <a:lnTo>
                  <a:pt x="1921527" y="3769998"/>
                </a:lnTo>
                <a:cubicBezTo>
                  <a:pt x="1921527" y="3878074"/>
                  <a:pt x="1828993" y="3965684"/>
                  <a:pt x="1714842" y="3965684"/>
                </a:cubicBezTo>
                <a:lnTo>
                  <a:pt x="206685" y="3965684"/>
                </a:lnTo>
                <a:cubicBezTo>
                  <a:pt x="92534" y="3965684"/>
                  <a:pt x="0" y="3878074"/>
                  <a:pt x="0" y="3769998"/>
                </a:cubicBezTo>
                <a:lnTo>
                  <a:pt x="0" y="195685"/>
                </a:lnTo>
                <a:cubicBezTo>
                  <a:pt x="0" y="87610"/>
                  <a:pt x="92534" y="0"/>
                  <a:pt x="2066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512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48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8DBF-4E69-4571-B17B-49013109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9FF2-F7AC-44EE-93EB-78F84D87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C031-FD39-4585-A9C7-660B8BC4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F566-40D8-4459-B6DC-78F0B1E40C58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E24AF-C0FE-4C8C-A4A9-86530727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A080A-3375-466E-BFA9-E104A9FF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65D-5C6B-438D-A21A-F8D21B46351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0421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2202AEF-24FA-47ED-A521-437041C3BF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9480" y="1157591"/>
            <a:ext cx="10893040" cy="45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504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968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3">
            <a:extLst>
              <a:ext uri="{FF2B5EF4-FFF2-40B4-BE49-F238E27FC236}">
                <a16:creationId xmlns:a16="http://schemas.microsoft.com/office/drawing/2014/main" id="{92EAC7FE-0EFA-4A4A-BFD7-033990D60FC3}"/>
              </a:ext>
            </a:extLst>
          </p:cNvPr>
          <p:cNvSpPr/>
          <p:nvPr userDrawn="1"/>
        </p:nvSpPr>
        <p:spPr>
          <a:xfrm>
            <a:off x="404812" y="1100227"/>
            <a:ext cx="11382375" cy="4705350"/>
          </a:xfrm>
          <a:prstGeom prst="frame">
            <a:avLst>
              <a:gd name="adj1" fmla="val 10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DC82B9A9-78F7-4F7C-8022-DD9047DE59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5825" y="0"/>
            <a:ext cx="4108099" cy="6881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365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339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11">
            <a:extLst>
              <a:ext uri="{FF2B5EF4-FFF2-40B4-BE49-F238E27FC236}">
                <a16:creationId xmlns:a16="http://schemas.microsoft.com/office/drawing/2014/main" id="{F99967E4-C70F-4208-93E8-79B42142D417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Oval 11">
            <a:extLst>
              <a:ext uri="{FF2B5EF4-FFF2-40B4-BE49-F238E27FC236}">
                <a16:creationId xmlns:a16="http://schemas.microsoft.com/office/drawing/2014/main" id="{1AA27FB2-98EA-42C5-887B-49E8C5C888AC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C4FA1702-4CDD-4F03-BC37-F9D4C0CC6BB4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3" name="Freeform: Shape 21">
              <a:extLst>
                <a:ext uri="{FF2B5EF4-FFF2-40B4-BE49-F238E27FC236}">
                  <a16:creationId xmlns:a16="http://schemas.microsoft.com/office/drawing/2014/main" id="{97C75FA8-ECDC-409F-95C2-CA6F95126FC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22">
              <a:extLst>
                <a:ext uri="{FF2B5EF4-FFF2-40B4-BE49-F238E27FC236}">
                  <a16:creationId xmlns:a16="http://schemas.microsoft.com/office/drawing/2014/main" id="{DAB03180-BFD5-4805-B46B-1D25C0BADA0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3">
              <a:extLst>
                <a:ext uri="{FF2B5EF4-FFF2-40B4-BE49-F238E27FC236}">
                  <a16:creationId xmlns:a16="http://schemas.microsoft.com/office/drawing/2014/main" id="{A3CA5650-B03C-4A63-854C-3A11327CEAF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4">
              <a:extLst>
                <a:ext uri="{FF2B5EF4-FFF2-40B4-BE49-F238E27FC236}">
                  <a16:creationId xmlns:a16="http://schemas.microsoft.com/office/drawing/2014/main" id="{5D1723BB-A95A-45F2-ACBA-B14628979E8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25">
              <a:extLst>
                <a:ext uri="{FF2B5EF4-FFF2-40B4-BE49-F238E27FC236}">
                  <a16:creationId xmlns:a16="http://schemas.microsoft.com/office/drawing/2014/main" id="{D8FDFA0E-C41A-449C-A9DA-A8E79B7FE7D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26">
              <a:extLst>
                <a:ext uri="{FF2B5EF4-FFF2-40B4-BE49-F238E27FC236}">
                  <a16:creationId xmlns:a16="http://schemas.microsoft.com/office/drawing/2014/main" id="{EE880EAB-C200-4634-B62C-54C870B620C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31">
                <a:extLst>
                  <a:ext uri="{FF2B5EF4-FFF2-40B4-BE49-F238E27FC236}">
                    <a16:creationId xmlns:a16="http://schemas.microsoft.com/office/drawing/2014/main" id="{C0724CB9-D0FB-4419-86B0-7CD8E5C8085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2">
                <a:extLst>
                  <a:ext uri="{FF2B5EF4-FFF2-40B4-BE49-F238E27FC236}">
                    <a16:creationId xmlns:a16="http://schemas.microsoft.com/office/drawing/2014/main" id="{EDF41B9A-DA2C-45F6-BFDE-9BB33F5F5C7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9B85A24A-BE61-42CD-A07D-33C933E625FF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29">
                <a:extLst>
                  <a:ext uri="{FF2B5EF4-FFF2-40B4-BE49-F238E27FC236}">
                    <a16:creationId xmlns:a16="http://schemas.microsoft.com/office/drawing/2014/main" id="{9D06526A-E3E5-4A44-9243-2F888788F2F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30">
                <a:extLst>
                  <a:ext uri="{FF2B5EF4-FFF2-40B4-BE49-F238E27FC236}">
                    <a16:creationId xmlns:a16="http://schemas.microsoft.com/office/drawing/2014/main" id="{14B4BA21-166E-4A2E-A4E4-5EFFD38024E4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28">
              <a:extLst>
                <a:ext uri="{FF2B5EF4-FFF2-40B4-BE49-F238E27FC236}">
                  <a16:creationId xmlns:a16="http://schemas.microsoft.com/office/drawing/2014/main" id="{C222CCEC-CF0D-4866-81EB-271C9347274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F559970E-7450-440A-B10D-9008DDE571D1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6" name="Freeform: Shape 21">
              <a:extLst>
                <a:ext uri="{FF2B5EF4-FFF2-40B4-BE49-F238E27FC236}">
                  <a16:creationId xmlns:a16="http://schemas.microsoft.com/office/drawing/2014/main" id="{F63E0C03-22E7-4B6F-8521-A7AD9DF0F8B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22">
              <a:extLst>
                <a:ext uri="{FF2B5EF4-FFF2-40B4-BE49-F238E27FC236}">
                  <a16:creationId xmlns:a16="http://schemas.microsoft.com/office/drawing/2014/main" id="{5DAA42C1-D1BB-4DE0-9E7C-0DEFA0EA72E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23">
              <a:extLst>
                <a:ext uri="{FF2B5EF4-FFF2-40B4-BE49-F238E27FC236}">
                  <a16:creationId xmlns:a16="http://schemas.microsoft.com/office/drawing/2014/main" id="{26619954-1576-433E-8ED6-3E1298A5F79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4">
              <a:extLst>
                <a:ext uri="{FF2B5EF4-FFF2-40B4-BE49-F238E27FC236}">
                  <a16:creationId xmlns:a16="http://schemas.microsoft.com/office/drawing/2014/main" id="{F836EAF4-06FC-406B-8CF7-C5A6FB7DA37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1D3EB761-2C09-4055-B5DA-1C21A4DAD0B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oup 26">
              <a:extLst>
                <a:ext uri="{FF2B5EF4-FFF2-40B4-BE49-F238E27FC236}">
                  <a16:creationId xmlns:a16="http://schemas.microsoft.com/office/drawing/2014/main" id="{EC8A5C5F-ED90-421C-B119-C1B5BF751B3E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6" name="Rectangle: Rounded Corners 31">
                <a:extLst>
                  <a:ext uri="{FF2B5EF4-FFF2-40B4-BE49-F238E27FC236}">
                    <a16:creationId xmlns:a16="http://schemas.microsoft.com/office/drawing/2014/main" id="{71C8FC43-871D-4CFA-B610-7C9F6271230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2">
                <a:extLst>
                  <a:ext uri="{FF2B5EF4-FFF2-40B4-BE49-F238E27FC236}">
                    <a16:creationId xmlns:a16="http://schemas.microsoft.com/office/drawing/2014/main" id="{8F201354-E0CF-4D2D-B23B-9731F4E9EB9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7">
              <a:extLst>
                <a:ext uri="{FF2B5EF4-FFF2-40B4-BE49-F238E27FC236}">
                  <a16:creationId xmlns:a16="http://schemas.microsoft.com/office/drawing/2014/main" id="{D97B971A-4F92-4B9E-8735-1BB15CE84F1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4" name="Rectangle: Rounded Corners 29">
                <a:extLst>
                  <a:ext uri="{FF2B5EF4-FFF2-40B4-BE49-F238E27FC236}">
                    <a16:creationId xmlns:a16="http://schemas.microsoft.com/office/drawing/2014/main" id="{33760306-CC71-4744-8C4F-82B83B25717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30">
                <a:extLst>
                  <a:ext uri="{FF2B5EF4-FFF2-40B4-BE49-F238E27FC236}">
                    <a16:creationId xmlns:a16="http://schemas.microsoft.com/office/drawing/2014/main" id="{E0768B92-00A6-4D3B-BE34-EC34B181588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Freeform: Shape 28">
              <a:extLst>
                <a:ext uri="{FF2B5EF4-FFF2-40B4-BE49-F238E27FC236}">
                  <a16:creationId xmlns:a16="http://schemas.microsoft.com/office/drawing/2014/main" id="{14D636FF-446C-48F6-9B63-242C256E8E7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E66ADD3F-E034-424C-8C65-62F922508B3C}"/>
              </a:ext>
            </a:extLst>
          </p:cNvPr>
          <p:cNvSpPr/>
          <p:nvPr userDrawn="1"/>
        </p:nvSpPr>
        <p:spPr>
          <a:xfrm>
            <a:off x="0" y="0"/>
            <a:ext cx="12192000" cy="40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5935A237-DB06-4129-ACFF-122811DAC767}"/>
              </a:ext>
            </a:extLst>
          </p:cNvPr>
          <p:cNvSpPr/>
          <p:nvPr userDrawn="1"/>
        </p:nvSpPr>
        <p:spPr>
          <a:xfrm>
            <a:off x="0" y="6453336"/>
            <a:ext cx="12192000" cy="40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58C1FD1-1D48-4D2E-9D52-51C96D7A43F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09905743-938C-4EC3-B19A-F5E9B2196E6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28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6575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D929D8FA-3022-4153-9970-A90B83AED16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7324420" cy="6858000"/>
          </a:xfrm>
          <a:custGeom>
            <a:avLst/>
            <a:gdLst>
              <a:gd name="connsiteX0" fmla="*/ 0 w 7324420"/>
              <a:gd name="connsiteY0" fmla="*/ 0 h 6858000"/>
              <a:gd name="connsiteX1" fmla="*/ 4486275 w 7324420"/>
              <a:gd name="connsiteY1" fmla="*/ 0 h 6858000"/>
              <a:gd name="connsiteX2" fmla="*/ 7324420 w 7324420"/>
              <a:gd name="connsiteY2" fmla="*/ 6858000 h 6858000"/>
              <a:gd name="connsiteX3" fmla="*/ 0 w 732442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4420" h="6858000">
                <a:moveTo>
                  <a:pt x="0" y="0"/>
                </a:moveTo>
                <a:lnTo>
                  <a:pt x="4486275" y="0"/>
                </a:lnTo>
                <a:lnTo>
                  <a:pt x="73244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328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5954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83257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F347-DD48-4978-B014-CC662E8A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2DC95-3400-4EE8-B9E2-97AE61330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8CB0-1549-41C2-9D6E-FD5DD270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F566-40D8-4459-B6DC-78F0B1E40C58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B1618-72A5-4745-80F6-1F478817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A7B02-723C-4226-BDC5-CB5EBDA7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65D-5C6B-438D-A21A-F8D21B46351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7734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25123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25A1-9491-480A-9603-72CDA48D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F11F-BEFC-4BBD-B5C8-B6466BE0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72D5D-76C9-4BB4-B2F3-B4E7AB41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F4FBC-4FA9-4F44-BAF0-B878A350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F566-40D8-4459-B6DC-78F0B1E40C58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55D2-23CB-449B-B6AE-0026D726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91273-C744-4C9A-BC93-AA00433F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65D-5C6B-438D-A21A-F8D21B46351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46DD-CD67-4907-8015-0E07C089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731F7-52DE-496C-971D-953A700A0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B4D8C-9ABF-4E80-BB20-FA473BF33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753E7-CC11-4B2E-8B20-3CBAEF45F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33B3F-1DD8-4795-B222-7463DB248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5C93A-E7DC-4E54-80E1-DF40C628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F566-40D8-4459-B6DC-78F0B1E40C58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CBDC9-245D-4A92-8A54-4C2D6E32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589BA-73F5-4C00-BC18-222F7CA8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65D-5C6B-438D-A21A-F8D21B46351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66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6773-07CA-46BA-AA08-F1CB438B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97EB4-D667-4B1C-8645-A73A75C1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F566-40D8-4459-B6DC-78F0B1E40C58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EB0C0-FC08-4417-8F86-6D64BE55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F8213-B49C-464C-993D-972F40B9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65D-5C6B-438D-A21A-F8D21B46351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947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A059F-9B50-42C2-BEDF-FC4F7B13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F566-40D8-4459-B6DC-78F0B1E40C58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40040-209C-43C3-944A-92ED4A0F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50A33-9E7A-44F2-94D4-AD49B9DB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65D-5C6B-438D-A21A-F8D21B46351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13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DD00-054E-4D11-B6DC-4B5302BA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7CF8-CFA0-458B-8B1B-9A70FF335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3F056-46E1-4FE3-A811-077C8AC8F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38493-E6A9-40E0-9BFC-A25D5F2A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F566-40D8-4459-B6DC-78F0B1E40C58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A8792-7834-4EF5-A3D3-693FED38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BD5E7-DE0B-415F-A540-F9B41232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65D-5C6B-438D-A21A-F8D21B46351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745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FF13-7EA5-4BB0-8EF9-8D673DEF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80CCE-BD2C-48CD-A861-11D10F317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2B711-6BD2-4A62-97E1-718893078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5999F-E203-4AD3-B8AA-60EF18A4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F566-40D8-4459-B6DC-78F0B1E40C58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22397-93C6-4222-B106-FA6AC153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08314-8D69-4AA0-AF66-A62A2611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765D-5C6B-438D-A21A-F8D21B46351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777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2DA7F-FC59-4C85-A748-E1958269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47CD8-D28A-4A50-9A3F-03A3BC626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E537-10D3-4F94-9C5D-5297491D8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FF566-40D8-4459-B6DC-78F0B1E40C58}" type="datetimeFigureOut">
              <a:rPr lang="de-AT" smtClean="0"/>
              <a:t>04.11.2022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B22A8-F55F-4D2E-9B53-88AAADDFB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45512-37C3-4BAA-AE9F-81C87D1A3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765D-5C6B-438D-A21A-F8D21B46351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49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56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5E51ED31-1A29-4C48-BD83-026E3EFF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12" y="2284091"/>
            <a:ext cx="7687598" cy="396277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C16DE92-1283-4E26-A362-A4708A0AB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810" y="495046"/>
            <a:ext cx="3694190" cy="635998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677DBC1-14C1-4EA6-8D23-9E09DF98F591}"/>
              </a:ext>
            </a:extLst>
          </p:cNvPr>
          <p:cNvSpPr txBox="1"/>
          <p:nvPr/>
        </p:nvSpPr>
        <p:spPr>
          <a:xfrm>
            <a:off x="1072053" y="498014"/>
            <a:ext cx="10369483" cy="441659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Pre-IND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meeting /</a:t>
            </a:r>
            <a:r>
              <a:rPr lang="en-US" altLang="ko-KR" sz="2800" b="1" dirty="0" err="1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Scientic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advice (SA)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Committee for Medicinal Products for Human Use (CHMP) on the recommendation of the Scientific Advice Working Party (SAWP)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u="sng" dirty="0">
              <a:solidFill>
                <a:srgbClr val="0563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7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6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8677DBC1-14C1-4EA6-8D23-9E09DF98F591}"/>
              </a:ext>
            </a:extLst>
          </p:cNvPr>
          <p:cNvSpPr txBox="1"/>
          <p:nvPr/>
        </p:nvSpPr>
        <p:spPr>
          <a:xfrm>
            <a:off x="1312246" y="499972"/>
            <a:ext cx="1036948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Pre-IND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meeting /Scientific advice (SA)</a:t>
            </a:r>
            <a:endParaRPr lang="ko-KR" altLang="en-US" sz="27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ounded Rectangle 48">
            <a:extLst>
              <a:ext uri="{FF2B5EF4-FFF2-40B4-BE49-F238E27FC236}">
                <a16:creationId xmlns:a16="http://schemas.microsoft.com/office/drawing/2014/main" id="{ADDCBE49-8842-42A6-BAF3-F45C6A56253F}"/>
              </a:ext>
            </a:extLst>
          </p:cNvPr>
          <p:cNvSpPr/>
          <p:nvPr/>
        </p:nvSpPr>
        <p:spPr>
          <a:xfrm>
            <a:off x="-4405513" y="-1783293"/>
            <a:ext cx="586048" cy="586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E03F1-4890-4C77-BB96-56ED425D4E8D}"/>
              </a:ext>
            </a:extLst>
          </p:cNvPr>
          <p:cNvSpPr txBox="1"/>
          <p:nvPr/>
        </p:nvSpPr>
        <p:spPr>
          <a:xfrm>
            <a:off x="1312246" y="1084383"/>
            <a:ext cx="10168637" cy="3334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for scientific advice will be completed using the </a:t>
            </a:r>
            <a:r>
              <a:rPr lang="en-US" b="0" i="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IRIS platform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Regulatory and procedural guidance on SA - </a:t>
            </a:r>
            <a:r>
              <a:rPr lang="en-US" sz="1800" b="0" i="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 guidance for applicants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operating procedure 01-DEC-15 SOP/H/3037 - </a:t>
            </a:r>
            <a:r>
              <a:rPr lang="en-US" sz="1800" b="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 regulatory and procedural guidance for scientific advice</a:t>
            </a: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u="sng" dirty="0">
              <a:solidFill>
                <a:srgbClr val="0563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u="sng" dirty="0">
              <a:solidFill>
                <a:srgbClr val="0563C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Hertumig  EMA  Scientific advice document -</a:t>
            </a:r>
            <a:endParaRPr lang="en-US" b="0" i="0" u="sng" dirty="0">
              <a:solidFill>
                <a:srgbClr val="0563C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 including background information on the disease, the product, regulatory status, and  rational for seeking advice. 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ocuments and Forms / Documents and Forms">
            <a:extLst>
              <a:ext uri="{FF2B5EF4-FFF2-40B4-BE49-F238E27FC236}">
                <a16:creationId xmlns:a16="http://schemas.microsoft.com/office/drawing/2014/main" id="{7CDC89B0-AAE5-4529-AEC7-BC36E1214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234" y="4906234"/>
            <a:ext cx="1734766" cy="173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95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8677DBC1-14C1-4EA6-8D23-9E09DF98F591}"/>
              </a:ext>
            </a:extLst>
          </p:cNvPr>
          <p:cNvSpPr txBox="1"/>
          <p:nvPr/>
        </p:nvSpPr>
        <p:spPr>
          <a:xfrm>
            <a:off x="1312246" y="499972"/>
            <a:ext cx="1036948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Pre-IND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meeting /Scientific advice (SA)</a:t>
            </a:r>
            <a:endParaRPr lang="ko-KR" altLang="en-US" sz="27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Group 57">
            <a:extLst>
              <a:ext uri="{FF2B5EF4-FFF2-40B4-BE49-F238E27FC236}">
                <a16:creationId xmlns:a16="http://schemas.microsoft.com/office/drawing/2014/main" id="{B2BF0998-6846-478E-B26A-2BB45ED44D3D}"/>
              </a:ext>
            </a:extLst>
          </p:cNvPr>
          <p:cNvGrpSpPr/>
          <p:nvPr/>
        </p:nvGrpSpPr>
        <p:grpSpPr>
          <a:xfrm>
            <a:off x="1438368" y="1499630"/>
            <a:ext cx="9526612" cy="2160150"/>
            <a:chOff x="662779" y="3093941"/>
            <a:chExt cx="2674247" cy="19466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3F3A3-0059-44E2-90E2-76FC5B30FBAE}"/>
                </a:ext>
              </a:extLst>
            </p:cNvPr>
            <p:cNvSpPr txBox="1"/>
            <p:nvPr/>
          </p:nvSpPr>
          <p:spPr>
            <a:xfrm>
              <a:off x="716189" y="3367198"/>
              <a:ext cx="2620837" cy="167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47460" marR="257302" indent="-224282" algn="just" rtl="0">
                <a:lnSpc>
                  <a:spcPct val="150000"/>
                </a:lnSpc>
                <a:spcBef>
                  <a:spcPts val="2558"/>
                </a:spcBef>
                <a:spcAft>
                  <a:spcPts val="0"/>
                </a:spcAft>
              </a:pP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   Quality information</a:t>
              </a: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non-clinical information (pharmacology, PK, PD, toxicology), known clinical pharmacology of similar drugs and those predicted for Hertumig (clinical pharmacology, PK, PD, efficacy, and safety). </a:t>
              </a:r>
            </a:p>
            <a:p>
              <a:pPr marL="247460" marR="257302" indent="-224282" rtl="0">
                <a:spcBef>
                  <a:spcPts val="2558"/>
                </a:spcBef>
                <a:spcAft>
                  <a:spcPts val="0"/>
                </a:spcAft>
              </a:pPr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4423D7-BAE4-4B00-A206-551CD60056B2}"/>
                </a:ext>
              </a:extLst>
            </p:cNvPr>
            <p:cNvSpPr txBox="1"/>
            <p:nvPr/>
          </p:nvSpPr>
          <p:spPr>
            <a:xfrm>
              <a:off x="662779" y="3093941"/>
              <a:ext cx="2620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Overview of product development 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63">
            <a:extLst>
              <a:ext uri="{FF2B5EF4-FFF2-40B4-BE49-F238E27FC236}">
                <a16:creationId xmlns:a16="http://schemas.microsoft.com/office/drawing/2014/main" id="{2F3FAD67-0A3A-49EB-8A68-C9B882A21C13}"/>
              </a:ext>
            </a:extLst>
          </p:cNvPr>
          <p:cNvGrpSpPr/>
          <p:nvPr/>
        </p:nvGrpSpPr>
        <p:grpSpPr>
          <a:xfrm>
            <a:off x="1525917" y="3429000"/>
            <a:ext cx="9690355" cy="769441"/>
            <a:chOff x="529692" y="3360339"/>
            <a:chExt cx="2620371" cy="5104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DBD8C7-68E4-4AF0-BB56-BC4F472478C9}"/>
                </a:ext>
              </a:extLst>
            </p:cNvPr>
            <p:cNvSpPr txBox="1"/>
            <p:nvPr/>
          </p:nvSpPr>
          <p:spPr>
            <a:xfrm>
              <a:off x="605664" y="3625761"/>
              <a:ext cx="2544399" cy="24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Non-clinical and clinical development, significant benefit, and  other CHMP comments. 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BD4836-0055-4E9C-9C29-14BF6433561F}"/>
                </a:ext>
              </a:extLst>
            </p:cNvPr>
            <p:cNvSpPr txBox="1"/>
            <p:nvPr/>
          </p:nvSpPr>
          <p:spPr>
            <a:xfrm>
              <a:off x="529692" y="3360339"/>
              <a:ext cx="2239266" cy="26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Questions on quality development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ounded Rectangle 48">
            <a:extLst>
              <a:ext uri="{FF2B5EF4-FFF2-40B4-BE49-F238E27FC236}">
                <a16:creationId xmlns:a16="http://schemas.microsoft.com/office/drawing/2014/main" id="{ADDCBE49-8842-42A6-BAF3-F45C6A56253F}"/>
              </a:ext>
            </a:extLst>
          </p:cNvPr>
          <p:cNvSpPr/>
          <p:nvPr/>
        </p:nvSpPr>
        <p:spPr>
          <a:xfrm>
            <a:off x="-4405513" y="-1783293"/>
            <a:ext cx="586048" cy="586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2050" name="Picture 2" descr="Life is Like That | Question mark, 3d man, Question mark icon">
            <a:extLst>
              <a:ext uri="{FF2B5EF4-FFF2-40B4-BE49-F238E27FC236}">
                <a16:creationId xmlns:a16="http://schemas.microsoft.com/office/drawing/2014/main" id="{7850CA49-D283-414E-BFAB-3A7C5276D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596" y="0"/>
            <a:ext cx="1783404" cy="178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59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586434-01AF-4E63-86D2-DEAE94D5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849" y="2102227"/>
            <a:ext cx="6380321" cy="32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5CFEB3-F0F6-41DB-97E2-F3536C87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-IND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meetings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/ Scientific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Advice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 (SA)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might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9EC7C0-229D-428B-9924-A3280366F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460501"/>
            <a:ext cx="10869891" cy="4685776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very valuable in planning a drug development program,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Especially if sponsors' questions are not fully answered by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guidances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other information provided by FDA.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Early interactions with FDA staff can help to prevent clinical hold issues from arising.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pre-IND meeting can also provide sponsors information that will assist them in preparing to submit complete investigational new drug applications.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Efficient use of FDA resources can lead to more efficient drug development.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These questions and answers can be especially helpful to small businesses that may have limited experience interacting with the Agency, or are unfamiliar with pre-IND meetings. </a:t>
            </a:r>
          </a:p>
          <a:p>
            <a:pPr algn="l"/>
            <a:r>
              <a:rPr lang="en-US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Identifying and avoiding unnecessary studies</a:t>
            </a:r>
          </a:p>
          <a:p>
            <a:pPr algn="l"/>
            <a:r>
              <a:rPr lang="en-US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Ensuring that necessary studies are designed to provide useful information</a:t>
            </a:r>
          </a:p>
          <a:p>
            <a:pPr algn="l"/>
            <a:r>
              <a:rPr lang="en-US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Gaining FDA support for a proposed strategy</a:t>
            </a:r>
          </a:p>
          <a:p>
            <a:pPr algn="l"/>
            <a:r>
              <a:rPr lang="en-US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Potentially minimizing potential for clinical hold</a:t>
            </a:r>
          </a:p>
          <a:p>
            <a:pPr algn="l"/>
            <a:r>
              <a:rPr lang="de-AT" sz="1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Obtaining</a:t>
            </a:r>
            <a:r>
              <a:rPr lang="de-AT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de-AT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endParaRPr lang="de-AT" sz="1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e-AT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Minimizing</a:t>
            </a:r>
            <a:r>
              <a:rPr lang="de-AT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  <a:endParaRPr lang="de-AT" sz="1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Clearly defining endpoints and goals of the development program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6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679D"/>
      </a:accent1>
      <a:accent2>
        <a:srgbClr val="B754BA"/>
      </a:accent2>
      <a:accent3>
        <a:srgbClr val="F5679D"/>
      </a:accent3>
      <a:accent4>
        <a:srgbClr val="B754BA"/>
      </a:accent4>
      <a:accent5>
        <a:srgbClr val="F5679D"/>
      </a:accent5>
      <a:accent6>
        <a:srgbClr val="B754BA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Widescreen</PresentationFormat>
  <Paragraphs>61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Pre-IND meetings/ Scientific Advice (SA) might be useful presentation script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Pre-IND meetings/ Scientific Advice (SA)</dc:title>
  <dc:creator>Bhutada, Priya (priya.bhutada@uni-graz.at)</dc:creator>
  <cp:lastModifiedBy>Bhutada, Priya (priya.bhutada@uni-graz.at)</cp:lastModifiedBy>
  <cp:revision>28</cp:revision>
  <dcterms:created xsi:type="dcterms:W3CDTF">2022-11-03T11:24:22Z</dcterms:created>
  <dcterms:modified xsi:type="dcterms:W3CDTF">2022-11-05T06:07:07Z</dcterms:modified>
</cp:coreProperties>
</file>