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86" d="100"/>
          <a:sy n="86" d="100"/>
        </p:scale>
        <p:origin x="35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D7C0-3BE6-D042-8795-909177968A5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2C78-942D-5640-A05F-901052C5E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1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D7C0-3BE6-D042-8795-909177968A5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2C78-942D-5640-A05F-901052C5E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23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D7C0-3BE6-D042-8795-909177968A5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2C78-942D-5640-A05F-901052C5E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18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D7C0-3BE6-D042-8795-909177968A5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2C78-942D-5640-A05F-901052C5E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0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D7C0-3BE6-D042-8795-909177968A5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2C78-942D-5640-A05F-901052C5E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92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D7C0-3BE6-D042-8795-909177968A5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2C78-942D-5640-A05F-901052C5E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8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D7C0-3BE6-D042-8795-909177968A5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2C78-942D-5640-A05F-901052C5E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71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D7C0-3BE6-D042-8795-909177968A5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2C78-942D-5640-A05F-901052C5E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2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D7C0-3BE6-D042-8795-909177968A5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2C78-942D-5640-A05F-901052C5E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15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D7C0-3BE6-D042-8795-909177968A5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2C78-942D-5640-A05F-901052C5E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8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D7C0-3BE6-D042-8795-909177968A5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2C78-942D-5640-A05F-901052C5E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10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3D7C0-3BE6-D042-8795-909177968A50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2C78-942D-5640-A05F-901052C5E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73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522C1F-6C14-C14D-8B11-E5E9640F6F31}"/>
              </a:ext>
            </a:extLst>
          </p:cNvPr>
          <p:cNvGrpSpPr/>
          <p:nvPr/>
        </p:nvGrpSpPr>
        <p:grpSpPr>
          <a:xfrm>
            <a:off x="330333" y="2603121"/>
            <a:ext cx="5912078" cy="3325543"/>
            <a:chOff x="-558367" y="3995252"/>
            <a:chExt cx="8324681" cy="4682632"/>
          </a:xfrm>
        </p:grpSpPr>
        <p:pic>
          <p:nvPicPr>
            <p:cNvPr id="5" name="Content Placeholder 3">
              <a:extLst>
                <a:ext uri="{FF2B5EF4-FFF2-40B4-BE49-F238E27FC236}">
                  <a16:creationId xmlns:a16="http://schemas.microsoft.com/office/drawing/2014/main" id="{89FA335C-C8C2-7243-8C46-DE108814E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600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-558367" y="3995252"/>
              <a:ext cx="8324681" cy="468263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2AFBFD-E928-C045-A9C9-B5E7933A2F8D}"/>
                </a:ext>
              </a:extLst>
            </p:cNvPr>
            <p:cNvGrpSpPr/>
            <p:nvPr/>
          </p:nvGrpSpPr>
          <p:grpSpPr>
            <a:xfrm>
              <a:off x="1768849" y="5712138"/>
              <a:ext cx="3123679" cy="1010324"/>
              <a:chOff x="474192" y="14908559"/>
              <a:chExt cx="4463262" cy="1443600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A564BC1-2C62-984C-9DF3-57CB8A4FFF0B}"/>
                  </a:ext>
                </a:extLst>
              </p:cNvPr>
              <p:cNvSpPr/>
              <p:nvPr/>
            </p:nvSpPr>
            <p:spPr>
              <a:xfrm>
                <a:off x="474192" y="14908559"/>
                <a:ext cx="1367147" cy="14436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400" b="1" dirty="0">
                  <a:solidFill>
                    <a:srgbClr val="C00000"/>
                  </a:solidFill>
                  <a:latin typeface="Switzer" pitchFamily="2" charset="77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71E6CB0-3D5D-BD48-85D2-2CAAC625751E}"/>
                  </a:ext>
                </a:extLst>
              </p:cNvPr>
              <p:cNvGrpSpPr/>
              <p:nvPr/>
            </p:nvGrpSpPr>
            <p:grpSpPr>
              <a:xfrm>
                <a:off x="784385" y="15271834"/>
                <a:ext cx="720000" cy="720000"/>
                <a:chOff x="813329" y="11870618"/>
                <a:chExt cx="720000" cy="72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2E2F834-1D32-7C4F-A277-947166D02E9B}"/>
                    </a:ext>
                  </a:extLst>
                </p:cNvPr>
                <p:cNvSpPr/>
                <p:nvPr/>
              </p:nvSpPr>
              <p:spPr>
                <a:xfrm>
                  <a:off x="1072154" y="11870618"/>
                  <a:ext cx="202351" cy="72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8D5C113-9573-8D40-BB46-24B160E78BA4}"/>
                    </a:ext>
                  </a:extLst>
                </p:cNvPr>
                <p:cNvSpPr/>
                <p:nvPr/>
              </p:nvSpPr>
              <p:spPr>
                <a:xfrm rot="5400000">
                  <a:off x="1072153" y="11870618"/>
                  <a:ext cx="202351" cy="72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87579EF-9976-4943-A1AD-2AC97AD0C34A}"/>
                  </a:ext>
                </a:extLst>
              </p:cNvPr>
              <p:cNvSpPr/>
              <p:nvPr/>
            </p:nvSpPr>
            <p:spPr>
              <a:xfrm>
                <a:off x="2057454" y="14908559"/>
                <a:ext cx="2880000" cy="1443600"/>
              </a:xfrm>
              <a:prstGeom prst="roundRect">
                <a:avLst>
                  <a:gd name="adj" fmla="val 23677"/>
                </a:avLst>
              </a:pr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400" b="1" spc="-300" dirty="0">
                    <a:solidFill>
                      <a:srgbClr val="C00000"/>
                    </a:solidFill>
                    <a:latin typeface="IBM Plex Sans" panose="020B0503050203000203" pitchFamily="34" charset="0"/>
                  </a:rPr>
                  <a:t>SPH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16F572-28D1-0D49-80C2-C958B9FC9D4D}"/>
              </a:ext>
            </a:extLst>
          </p:cNvPr>
          <p:cNvGrpSpPr/>
          <p:nvPr/>
        </p:nvGrpSpPr>
        <p:grpSpPr>
          <a:xfrm>
            <a:off x="371818" y="279759"/>
            <a:ext cx="2224537" cy="1080504"/>
            <a:chOff x="188903" y="273757"/>
            <a:chExt cx="2949868" cy="14328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44E18A0-5DA1-C94D-BCAD-4AE5628D9055}"/>
                </a:ext>
              </a:extLst>
            </p:cNvPr>
            <p:cNvGrpSpPr/>
            <p:nvPr/>
          </p:nvGrpSpPr>
          <p:grpSpPr>
            <a:xfrm>
              <a:off x="188903" y="273757"/>
              <a:ext cx="2949868" cy="954107"/>
              <a:chOff x="474192" y="14908559"/>
              <a:chExt cx="4463262" cy="1443600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3186D888-849F-E945-9D0A-0BF95397423C}"/>
                  </a:ext>
                </a:extLst>
              </p:cNvPr>
              <p:cNvSpPr/>
              <p:nvPr/>
            </p:nvSpPr>
            <p:spPr>
              <a:xfrm>
                <a:off x="474192" y="14908559"/>
                <a:ext cx="1367147" cy="14436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000" b="1" dirty="0">
                  <a:solidFill>
                    <a:schemeClr val="bg1"/>
                  </a:solidFill>
                  <a:latin typeface="Switzer" pitchFamily="2" charset="77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2540C5A-499D-8943-87F5-68515AABFFFD}"/>
                  </a:ext>
                </a:extLst>
              </p:cNvPr>
              <p:cNvGrpSpPr/>
              <p:nvPr/>
            </p:nvGrpSpPr>
            <p:grpSpPr>
              <a:xfrm>
                <a:off x="784385" y="15271834"/>
                <a:ext cx="720000" cy="720000"/>
                <a:chOff x="813329" y="11870618"/>
                <a:chExt cx="720000" cy="720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8D52C3D-1575-844B-A8B6-5B0C1E7E7E9B}"/>
                    </a:ext>
                  </a:extLst>
                </p:cNvPr>
                <p:cNvSpPr/>
                <p:nvPr/>
              </p:nvSpPr>
              <p:spPr>
                <a:xfrm>
                  <a:off x="1072154" y="11870618"/>
                  <a:ext cx="202351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4BF5427-9EA3-7744-8400-25A6DE56CFCE}"/>
                    </a:ext>
                  </a:extLst>
                </p:cNvPr>
                <p:cNvSpPr/>
                <p:nvPr/>
              </p:nvSpPr>
              <p:spPr>
                <a:xfrm rot="5400000">
                  <a:off x="1072153" y="11870618"/>
                  <a:ext cx="202351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/>
                </a:p>
              </p:txBody>
            </p:sp>
          </p:grp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3C38CA1-2BF4-F148-AD6D-7A314F42DA8B}"/>
                  </a:ext>
                </a:extLst>
              </p:cNvPr>
              <p:cNvSpPr/>
              <p:nvPr/>
            </p:nvSpPr>
            <p:spPr>
              <a:xfrm>
                <a:off x="2057454" y="14908559"/>
                <a:ext cx="2880000" cy="1443600"/>
              </a:xfrm>
              <a:prstGeom prst="roundRect">
                <a:avLst>
                  <a:gd name="adj" fmla="val 2367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400" b="1" spc="-300" dirty="0">
                    <a:solidFill>
                      <a:schemeClr val="bg1"/>
                    </a:solidFill>
                    <a:latin typeface="IBM Plex Sans" panose="020B0503050203000203" pitchFamily="34" charset="0"/>
                  </a:rPr>
                  <a:t>SPH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7748F9-65BC-7843-A3D3-03F8D3DDE1C7}"/>
                </a:ext>
              </a:extLst>
            </p:cNvPr>
            <p:cNvSpPr txBox="1"/>
            <p:nvPr/>
          </p:nvSpPr>
          <p:spPr>
            <a:xfrm>
              <a:off x="1233713" y="1318845"/>
              <a:ext cx="1866743" cy="38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Condensed Medium" panose="020B0606050203000203" pitchFamily="34" charset="77"/>
                </a:rPr>
                <a:t>SwissPedHealth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089F54-131C-CD49-91FB-120617B045C8}"/>
              </a:ext>
            </a:extLst>
          </p:cNvPr>
          <p:cNvGrpSpPr/>
          <p:nvPr/>
        </p:nvGrpSpPr>
        <p:grpSpPr>
          <a:xfrm rot="16200000">
            <a:off x="3291228" y="7255084"/>
            <a:ext cx="1763571" cy="544476"/>
            <a:chOff x="474191" y="14908560"/>
            <a:chExt cx="4675853" cy="14436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64AF12C-94D3-554A-8F1D-9DE18C56D52E}"/>
                </a:ext>
              </a:extLst>
            </p:cNvPr>
            <p:cNvSpPr/>
            <p:nvPr/>
          </p:nvSpPr>
          <p:spPr>
            <a:xfrm>
              <a:off x="474191" y="14908560"/>
              <a:ext cx="1367146" cy="14436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0" b="1" dirty="0">
                <a:solidFill>
                  <a:schemeClr val="bg1"/>
                </a:solidFill>
                <a:latin typeface="Switzer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F4F2C5-93FF-5647-B4FE-FB2C5B8CF9E6}"/>
                </a:ext>
              </a:extLst>
            </p:cNvPr>
            <p:cNvGrpSpPr/>
            <p:nvPr/>
          </p:nvGrpSpPr>
          <p:grpSpPr>
            <a:xfrm>
              <a:off x="784385" y="15271834"/>
              <a:ext cx="720000" cy="720000"/>
              <a:chOff x="813329" y="11870618"/>
              <a:chExt cx="720000" cy="720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42F4F9A-5F58-FF40-9DD0-F7BA6027B684}"/>
                  </a:ext>
                </a:extLst>
              </p:cNvPr>
              <p:cNvSpPr/>
              <p:nvPr/>
            </p:nvSpPr>
            <p:spPr>
              <a:xfrm>
                <a:off x="1072154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5B935D-5A3B-074F-BA3C-632C8B93F927}"/>
                  </a:ext>
                </a:extLst>
              </p:cNvPr>
              <p:cNvSpPr/>
              <p:nvPr/>
            </p:nvSpPr>
            <p:spPr>
              <a:xfrm rot="5400000">
                <a:off x="1072153" y="11870618"/>
                <a:ext cx="202351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0B786E5-1418-FA4E-9A65-7F11994E150C}"/>
                </a:ext>
              </a:extLst>
            </p:cNvPr>
            <p:cNvSpPr/>
            <p:nvPr/>
          </p:nvSpPr>
          <p:spPr>
            <a:xfrm>
              <a:off x="2270044" y="14908562"/>
              <a:ext cx="2880000" cy="1443596"/>
            </a:xfrm>
            <a:prstGeom prst="roundRect">
              <a:avLst>
                <a:gd name="adj" fmla="val 23677"/>
              </a:avLst>
            </a:prstGeom>
            <a:solidFill>
              <a:srgbClr val="C0000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spc="-300" dirty="0">
                  <a:solidFill>
                    <a:schemeClr val="bg1"/>
                  </a:solidFill>
                  <a:latin typeface="IBM Plex Sans" panose="020B0503050203000203" pitchFamily="34" charset="0"/>
                </a:rPr>
                <a:t>SPH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D7231A5-1DAE-2340-94D2-54C571C3E00A}"/>
              </a:ext>
            </a:extLst>
          </p:cNvPr>
          <p:cNvSpPr txBox="1"/>
          <p:nvPr/>
        </p:nvSpPr>
        <p:spPr>
          <a:xfrm>
            <a:off x="4696877" y="1179936"/>
            <a:ext cx="1830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IBM Plex Sans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For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logo initials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and  website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body text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. 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IBM Plex Sans" panose="020B0503050203000203" pitchFamily="34" charset="0"/>
              </a:rPr>
              <a:t>Provides natural and engineered letterforms in a balanced and  modern Swiss graphic style distinc</a:t>
            </a:r>
            <a:r>
              <a:rPr lang="en-US" sz="1200" dirty="0">
                <a:solidFill>
                  <a:srgbClr val="212529"/>
                </a:solidFill>
                <a:latin typeface="IBM Plex Sans" panose="020B0503050203000203" pitchFamily="34" charset="0"/>
              </a:rPr>
              <a:t>t from the classic Helvetica </a:t>
            </a:r>
          </a:p>
          <a:p>
            <a:r>
              <a:rPr lang="en-US" sz="1200" dirty="0">
                <a:solidFill>
                  <a:srgbClr val="212529"/>
                </a:solidFill>
                <a:latin typeface="IBM Plex Sans" panose="020B0503050203000203" pitchFamily="34" charset="0"/>
              </a:rPr>
              <a:t>font face.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IBM Plex Sans Condensed Medium" panose="020B0606050203000203" pitchFamily="34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4E7C42-0A57-0B42-BDEB-2403C68CDC70}"/>
              </a:ext>
            </a:extLst>
          </p:cNvPr>
          <p:cNvSpPr txBox="1"/>
          <p:nvPr/>
        </p:nvSpPr>
        <p:spPr>
          <a:xfrm>
            <a:off x="357531" y="5743269"/>
            <a:ext cx="1831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Condensed Medium" panose="020B0606050203000203" pitchFamily="34" charset="77"/>
              </a:rPr>
              <a:t>IBM Plex Sans Condensed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Used in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logo full name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and website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headings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IBM Plex Sans Condensed Medium" panose="020B0606050203000203" pitchFamily="34" charset="77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Best for reading large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and short titles.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BD94C5-0DE5-6748-8EAE-A3F95945468C}"/>
              </a:ext>
            </a:extLst>
          </p:cNvPr>
          <p:cNvSpPr txBox="1"/>
          <p:nvPr/>
        </p:nvSpPr>
        <p:spPr>
          <a:xfrm>
            <a:off x="371818" y="8211478"/>
            <a:ext cx="1831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IBM Plex Sans is a well designed open source font family was commissioned by IBM and is available on all devices via by Google Fonts API.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4A2C4-CA69-8B42-9BD9-27EBFF110A60}"/>
              </a:ext>
            </a:extLst>
          </p:cNvPr>
          <p:cNvSpPr txBox="1"/>
          <p:nvPr/>
        </p:nvSpPr>
        <p:spPr>
          <a:xfrm>
            <a:off x="4696879" y="6577838"/>
            <a:ext cx="18307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The medical cross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infers meaning and 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 Condensed Medium" panose="020B0606050203000203" pitchFamily="34" charset="77"/>
              </a:rPr>
              <a:t>URGENCY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The color scheme uses simple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black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white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, or </a:t>
            </a:r>
            <a:r>
              <a:rPr lang="en-US" sz="1200" b="1" dirty="0">
                <a:solidFill>
                  <a:srgbClr val="BD0000"/>
                </a:solidFill>
                <a:latin typeface="IBM Plex Sans" panose="020B0503050203000203" pitchFamily="34" charset="0"/>
              </a:rPr>
              <a:t>Swiss Red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. The simple logo initials should be easy to recognize. 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1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114</Words>
  <Application>Microsoft Macintosh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IBM Plex Sans Condensed Medium</vt:lpstr>
      <vt:lpstr>Switzer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Lawless Dylan</dc:creator>
  <cp:lastModifiedBy>Lawless Dylan</cp:lastModifiedBy>
  <cp:revision>6</cp:revision>
  <dcterms:created xsi:type="dcterms:W3CDTF">2023-05-17T16:00:32Z</dcterms:created>
  <dcterms:modified xsi:type="dcterms:W3CDTF">2023-05-17T16:14:28Z</dcterms:modified>
</cp:coreProperties>
</file>