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6"/>
  </p:notesMasterIdLst>
  <p:sldIdLst>
    <p:sldId id="256" r:id="rId2"/>
    <p:sldId id="359" r:id="rId3"/>
    <p:sldId id="327" r:id="rId4"/>
    <p:sldId id="371" r:id="rId5"/>
    <p:sldId id="310" r:id="rId6"/>
    <p:sldId id="432" r:id="rId7"/>
    <p:sldId id="430" r:id="rId8"/>
    <p:sldId id="266" r:id="rId9"/>
    <p:sldId id="369" r:id="rId10"/>
    <p:sldId id="370" r:id="rId11"/>
    <p:sldId id="408" r:id="rId12"/>
    <p:sldId id="259" r:id="rId13"/>
    <p:sldId id="260" r:id="rId14"/>
    <p:sldId id="261" r:id="rId15"/>
    <p:sldId id="262" r:id="rId16"/>
    <p:sldId id="326" r:id="rId17"/>
    <p:sldId id="399" r:id="rId18"/>
    <p:sldId id="328" r:id="rId19"/>
    <p:sldId id="336" r:id="rId20"/>
    <p:sldId id="409" r:id="rId21"/>
    <p:sldId id="339" r:id="rId22"/>
    <p:sldId id="410" r:id="rId23"/>
    <p:sldId id="267" r:id="rId24"/>
    <p:sldId id="362" r:id="rId25"/>
    <p:sldId id="388" r:id="rId26"/>
    <p:sldId id="400" r:id="rId27"/>
    <p:sldId id="401" r:id="rId28"/>
    <p:sldId id="402" r:id="rId29"/>
    <p:sldId id="405" r:id="rId30"/>
    <p:sldId id="406" r:id="rId31"/>
    <p:sldId id="391" r:id="rId32"/>
    <p:sldId id="392" r:id="rId33"/>
    <p:sldId id="412" r:id="rId34"/>
    <p:sldId id="413" r:id="rId35"/>
    <p:sldId id="433" r:id="rId36"/>
    <p:sldId id="393" r:id="rId37"/>
    <p:sldId id="414" r:id="rId38"/>
    <p:sldId id="416" r:id="rId39"/>
    <p:sldId id="396" r:id="rId40"/>
    <p:sldId id="417" r:id="rId41"/>
    <p:sldId id="418" r:id="rId42"/>
    <p:sldId id="397" r:id="rId43"/>
    <p:sldId id="407" r:id="rId44"/>
    <p:sldId id="263" r:id="rId45"/>
    <p:sldId id="372" r:id="rId46"/>
    <p:sldId id="411" r:id="rId47"/>
    <p:sldId id="375" r:id="rId48"/>
    <p:sldId id="376" r:id="rId49"/>
    <p:sldId id="377" r:id="rId50"/>
    <p:sldId id="379" r:id="rId51"/>
    <p:sldId id="382" r:id="rId52"/>
    <p:sldId id="383" r:id="rId53"/>
    <p:sldId id="386" r:id="rId54"/>
    <p:sldId id="338" r:id="rId55"/>
    <p:sldId id="387" r:id="rId56"/>
    <p:sldId id="344" r:id="rId57"/>
    <p:sldId id="368" r:id="rId58"/>
    <p:sldId id="275" r:id="rId59"/>
    <p:sldId id="257" r:id="rId60"/>
    <p:sldId id="288" r:id="rId61"/>
    <p:sldId id="289" r:id="rId62"/>
    <p:sldId id="312" r:id="rId63"/>
    <p:sldId id="356" r:id="rId64"/>
    <p:sldId id="313" r:id="rId65"/>
    <p:sldId id="314" r:id="rId66"/>
    <p:sldId id="316" r:id="rId67"/>
    <p:sldId id="317" r:id="rId68"/>
    <p:sldId id="320" r:id="rId69"/>
    <p:sldId id="272" r:id="rId70"/>
    <p:sldId id="273" r:id="rId71"/>
    <p:sldId id="279" r:id="rId72"/>
    <p:sldId id="281" r:id="rId73"/>
    <p:sldId id="278" r:id="rId74"/>
    <p:sldId id="419" r:id="rId75"/>
    <p:sldId id="274" r:id="rId76"/>
    <p:sldId id="276" r:id="rId77"/>
    <p:sldId id="290" r:id="rId78"/>
    <p:sldId id="277" r:id="rId79"/>
    <p:sldId id="420" r:id="rId80"/>
    <p:sldId id="282" r:id="rId81"/>
    <p:sldId id="298" r:id="rId82"/>
    <p:sldId id="293" r:id="rId83"/>
    <p:sldId id="297" r:id="rId84"/>
    <p:sldId id="296" r:id="rId85"/>
    <p:sldId id="295" r:id="rId86"/>
    <p:sldId id="421" r:id="rId87"/>
    <p:sldId id="335" r:id="rId88"/>
    <p:sldId id="334" r:id="rId89"/>
    <p:sldId id="302" r:id="rId90"/>
    <p:sldId id="431" r:id="rId91"/>
    <p:sldId id="424" r:id="rId92"/>
    <p:sldId id="423" r:id="rId93"/>
    <p:sldId id="422" r:id="rId94"/>
    <p:sldId id="358" r:id="rId95"/>
    <p:sldId id="294" r:id="rId96"/>
    <p:sldId id="307" r:id="rId97"/>
    <p:sldId id="425" r:id="rId98"/>
    <p:sldId id="426" r:id="rId99"/>
    <p:sldId id="357" r:id="rId100"/>
    <p:sldId id="270" r:id="rId101"/>
    <p:sldId id="427" r:id="rId102"/>
    <p:sldId id="428" r:id="rId103"/>
    <p:sldId id="429" r:id="rId104"/>
    <p:sldId id="345" r:id="rId105"/>
    <p:sldId id="347" r:id="rId106"/>
    <p:sldId id="349" r:id="rId107"/>
    <p:sldId id="350" r:id="rId108"/>
    <p:sldId id="351" r:id="rId109"/>
    <p:sldId id="352" r:id="rId110"/>
    <p:sldId id="353" r:id="rId111"/>
    <p:sldId id="354" r:id="rId112"/>
    <p:sldId id="346" r:id="rId113"/>
    <p:sldId id="348" r:id="rId114"/>
    <p:sldId id="360" r:id="rId1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67" userDrawn="1">
          <p15:clr>
            <a:srgbClr val="A4A3A4"/>
          </p15:clr>
        </p15:guide>
        <p15:guide id="2" pos="9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66FF"/>
    <a:srgbClr val="FF3399"/>
    <a:srgbClr val="CC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413" autoAdjust="0"/>
    <p:restoredTop sz="94660"/>
  </p:normalViewPr>
  <p:slideViewPr>
    <p:cSldViewPr snapToGrid="0">
      <p:cViewPr varScale="1">
        <p:scale>
          <a:sx n="114" d="100"/>
          <a:sy n="114" d="100"/>
        </p:scale>
        <p:origin x="450" y="102"/>
      </p:cViewPr>
      <p:guideLst>
        <p:guide orient="horz" pos="867"/>
        <p:guide pos="960"/>
      </p:guideLst>
    </p:cSldViewPr>
  </p:slideViewPr>
  <p:notesTextViewPr>
    <p:cViewPr>
      <p:scale>
        <a:sx n="1" d="1"/>
        <a:sy n="1" d="1"/>
      </p:scale>
      <p:origin x="0" y="0"/>
    </p:cViewPr>
  </p:notesTextViewPr>
  <p:notesViewPr>
    <p:cSldViewPr snapToGrid="0">
      <p:cViewPr varScale="1">
        <p:scale>
          <a:sx n="88" d="100"/>
          <a:sy n="88" d="100"/>
        </p:scale>
        <p:origin x="2964" y="66"/>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presProps" Target="presProps.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viewProps" Target="viewProp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0.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39.wmf"/><Relationship Id="rId1" Type="http://schemas.openxmlformats.org/officeDocument/2006/relationships/image" Target="../media/image38.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9EFBA6D-BD8D-4319-9B8F-54D25DEE77D2}" type="datetimeFigureOut">
              <a:rPr lang="en-CA" smtClean="0"/>
              <a:t>2022-11-10</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7027DB-7AC7-40AC-A4F9-E9E9D764A625}" type="slidenum">
              <a:rPr lang="en-CA" smtClean="0"/>
              <a:t>‹#›</a:t>
            </a:fld>
            <a:endParaRPr lang="en-CA"/>
          </a:p>
        </p:txBody>
      </p:sp>
    </p:spTree>
    <p:extLst>
      <p:ext uri="{BB962C8B-B14F-4D97-AF65-F5344CB8AC3E}">
        <p14:creationId xmlns:p14="http://schemas.microsoft.com/office/powerpoint/2010/main" val="6252222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p:spPr>
        <p:txBody>
          <a:bodyP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fld id="{B5BD85D0-661F-4C31-B875-64933B7810A9}" type="slidenum">
              <a:rPr lang="en-AU" altLang="en-US" sz="1200">
                <a:latin typeface="Arial" panose="020B0604020202020204" pitchFamily="34" charset="0"/>
              </a:rPr>
              <a:pPr/>
              <a:t>47</a:t>
            </a:fld>
            <a:endParaRPr lang="en-AU" altLang="en-US" sz="1200">
              <a:latin typeface="Arial" panose="020B0604020202020204" pitchFamily="34" charset="0"/>
            </a:endParaRPr>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noFill/>
        </p:spPr>
        <p:txBody>
          <a:bodyPr/>
          <a:lstStyle/>
          <a:p>
            <a:pPr eaLnBrk="1" hangingPunct="1"/>
            <a:r>
              <a:rPr lang="en-CA" altLang="en-US"/>
              <a:t>MYERS:Stock-recruitment data are much like Hobbes’ view of primitive man: Nasty, brutish and short (outliers, bias, short time series)</a:t>
            </a:r>
          </a:p>
          <a:p>
            <a:pPr eaLnBrk="1" hangingPunct="1"/>
            <a:endParaRPr lang="en-US" altLang="en-US" b="1"/>
          </a:p>
          <a:p>
            <a:pPr eaLnBrk="1" hangingPunct="1"/>
            <a:endParaRPr lang="en-US" altLang="en-US" b="1"/>
          </a:p>
          <a:p>
            <a:pPr eaLnBrk="1" hangingPunct="1"/>
            <a:r>
              <a:rPr lang="en-US" altLang="en-US" b="1"/>
              <a:t>Productivity is the fundamental determinant of a fish population’s resilience to fishing</a:t>
            </a:r>
          </a:p>
          <a:p>
            <a:pPr eaLnBrk="1" hangingPunct="1"/>
            <a:r>
              <a:rPr lang="en-US" altLang="en-US" b="1"/>
              <a:t>Productivity determines important reference points for management</a:t>
            </a:r>
          </a:p>
          <a:p>
            <a:pPr eaLnBrk="1" hangingPunct="1"/>
            <a:r>
              <a:rPr lang="en-US" altLang="en-US" b="1"/>
              <a:t>Estimation of recruitment productivity parameters </a:t>
            </a:r>
            <a:r>
              <a:rPr lang="en-CA" altLang="en-US" b="1">
                <a:cs typeface="Arial" panose="020B0604020202020204" pitchFamily="34" charset="0"/>
              </a:rPr>
              <a:t>a principal concern in stock assessment</a:t>
            </a:r>
            <a:endParaRPr lang="en-US" altLang="en-US" b="1">
              <a:cs typeface="Arial" panose="020B0604020202020204" pitchFamily="34" charset="0"/>
            </a:endParaRPr>
          </a:p>
          <a:p>
            <a:pPr eaLnBrk="1" hangingPunct="1"/>
            <a:endParaRPr lang="en-US" altLang="en-US" b="1"/>
          </a:p>
        </p:txBody>
      </p:sp>
    </p:spTree>
    <p:extLst>
      <p:ext uri="{BB962C8B-B14F-4D97-AF65-F5344CB8AC3E}">
        <p14:creationId xmlns:p14="http://schemas.microsoft.com/office/powerpoint/2010/main" val="31597992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p:spPr>
        <p:txBody>
          <a:bodyP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fld id="{7B8D3291-F89C-4E32-87DE-B393D9CBB0FD}" type="slidenum">
              <a:rPr lang="en-AU" altLang="en-US" sz="1200">
                <a:latin typeface="Arial" panose="020B0604020202020204" pitchFamily="34" charset="0"/>
              </a:rPr>
              <a:pPr/>
              <a:t>48</a:t>
            </a:fld>
            <a:endParaRPr lang="en-AU" altLang="en-US" sz="1200">
              <a:latin typeface="Arial" panose="020B0604020202020204" pitchFamily="34" charset="0"/>
            </a:endParaRPr>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p:spPr>
        <p:txBody>
          <a:bodyPr/>
          <a:lstStyle/>
          <a:p>
            <a:pPr eaLnBrk="1" hangingPunct="1"/>
            <a:r>
              <a:rPr lang="en-CA" altLang="en-US"/>
              <a:t>Mechanism for recruitment productivity</a:t>
            </a:r>
            <a:endParaRPr lang="en-AU" altLang="en-US"/>
          </a:p>
        </p:txBody>
      </p:sp>
    </p:spTree>
    <p:extLst>
      <p:ext uri="{BB962C8B-B14F-4D97-AF65-F5344CB8AC3E}">
        <p14:creationId xmlns:p14="http://schemas.microsoft.com/office/powerpoint/2010/main" val="11211040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fld id="{480D8B1F-8B8E-4D81-B31A-25B5169A4372}" type="slidenum">
              <a:rPr lang="en-AU" altLang="en-US" sz="1200">
                <a:latin typeface="Arial" panose="020B0604020202020204" pitchFamily="34" charset="0"/>
              </a:rPr>
              <a:pPr/>
              <a:t>49</a:t>
            </a:fld>
            <a:endParaRPr lang="en-AU" altLang="en-US" sz="1200">
              <a:latin typeface="Arial" panose="020B0604020202020204" pitchFamily="34" charset="0"/>
            </a:endParaRPr>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24388173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fld id="{E6540ABF-4EC2-49CD-9BEE-62CBD63C0021}" type="slidenum">
              <a:rPr lang="en-AU" altLang="en-US" sz="1200">
                <a:latin typeface="Arial" panose="020B0604020202020204" pitchFamily="34" charset="0"/>
              </a:rPr>
              <a:pPr/>
              <a:t>50</a:t>
            </a:fld>
            <a:endParaRPr lang="en-AU" altLang="en-US" sz="1200">
              <a:latin typeface="Arial" panose="020B0604020202020204" pitchFamily="34" charset="0"/>
            </a:endParaRPr>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p:spPr>
        <p:txBody>
          <a:bodyPr/>
          <a:lstStyle/>
          <a:p>
            <a:pPr eaLnBrk="1" hangingPunct="1">
              <a:spcBef>
                <a:spcPct val="50000"/>
              </a:spcBef>
            </a:pPr>
            <a:r>
              <a:rPr lang="en-CA" altLang="en-US" b="1">
                <a:solidFill>
                  <a:srgbClr val="FF0000"/>
                </a:solidFill>
              </a:rPr>
              <a:t>Flat stock recruit relationships seem to be ubiquitous in fish populations (Myers database)</a:t>
            </a:r>
            <a:br>
              <a:rPr lang="en-CA" altLang="en-US" b="1">
                <a:solidFill>
                  <a:srgbClr val="FF0000"/>
                </a:solidFill>
              </a:rPr>
            </a:br>
            <a:r>
              <a:rPr lang="en-CA" altLang="en-US" b="1"/>
              <a:t>www.mscs.dal.ca/~myers/welcome.html</a:t>
            </a:r>
          </a:p>
          <a:p>
            <a:pPr eaLnBrk="1" hangingPunct="1">
              <a:spcBef>
                <a:spcPct val="50000"/>
              </a:spcBef>
            </a:pPr>
            <a:r>
              <a:rPr lang="en-CA" altLang="en-US" b="1"/>
              <a:t>JUVENILES</a:t>
            </a:r>
          </a:p>
          <a:p>
            <a:pPr eaLnBrk="1" hangingPunct="1"/>
            <a:endParaRPr lang="en-CA" altLang="en-US" b="1" i="1">
              <a:solidFill>
                <a:schemeClr val="accent2"/>
              </a:solidFill>
            </a:endParaRPr>
          </a:p>
          <a:p>
            <a:pPr eaLnBrk="1" hangingPunct="1"/>
            <a:endParaRPr lang="en-CA" altLang="en-US" b="1" i="1">
              <a:solidFill>
                <a:schemeClr val="accent2"/>
              </a:solidFill>
            </a:endParaRPr>
          </a:p>
          <a:p>
            <a:pPr eaLnBrk="1" hangingPunct="1"/>
            <a:r>
              <a:rPr lang="en-CA" altLang="en-US" b="1" i="1">
                <a:solidFill>
                  <a:schemeClr val="accent2"/>
                </a:solidFill>
              </a:rPr>
              <a:t>1. M</a:t>
            </a:r>
            <a:r>
              <a:rPr lang="en-CA" altLang="en-US" b="1">
                <a:solidFill>
                  <a:schemeClr val="accent2"/>
                </a:solidFill>
              </a:rPr>
              <a:t> = </a:t>
            </a:r>
            <a:r>
              <a:rPr lang="en-CA" altLang="en-US" b="1" i="1">
                <a:solidFill>
                  <a:schemeClr val="accent2"/>
                </a:solidFill>
              </a:rPr>
              <a:t>M</a:t>
            </a:r>
            <a:r>
              <a:rPr lang="en-CA" altLang="en-US" b="1">
                <a:solidFill>
                  <a:schemeClr val="accent2"/>
                </a:solidFill>
              </a:rPr>
              <a:t>0 + </a:t>
            </a:r>
            <a:r>
              <a:rPr lang="en-CA" altLang="en-US" b="1" i="1">
                <a:solidFill>
                  <a:schemeClr val="accent2"/>
                </a:solidFill>
              </a:rPr>
              <a:t>M</a:t>
            </a:r>
            <a:r>
              <a:rPr lang="en-CA" altLang="en-US" b="1">
                <a:solidFill>
                  <a:schemeClr val="accent2"/>
                </a:solidFill>
              </a:rPr>
              <a:t>1N</a:t>
            </a:r>
          </a:p>
          <a:p>
            <a:pPr eaLnBrk="1" hangingPunct="1"/>
            <a:r>
              <a:rPr lang="en-CA" altLang="en-US" b="1" i="1">
                <a:solidFill>
                  <a:schemeClr val="accent2"/>
                </a:solidFill>
              </a:rPr>
              <a:t>2</a:t>
            </a:r>
            <a:r>
              <a:rPr lang="en-CA" altLang="en-US" b="1">
                <a:solidFill>
                  <a:schemeClr val="accent2"/>
                </a:solidFill>
              </a:rPr>
              <a:t>. d</a:t>
            </a:r>
            <a:r>
              <a:rPr lang="en-CA" altLang="en-US" b="1" i="1">
                <a:solidFill>
                  <a:schemeClr val="accent2"/>
                </a:solidFill>
              </a:rPr>
              <a:t>N</a:t>
            </a:r>
            <a:r>
              <a:rPr lang="en-CA" altLang="en-US" b="1">
                <a:solidFill>
                  <a:schemeClr val="accent2"/>
                </a:solidFill>
              </a:rPr>
              <a:t>/d</a:t>
            </a:r>
            <a:r>
              <a:rPr lang="en-CA" altLang="en-US" b="1" i="1">
                <a:solidFill>
                  <a:schemeClr val="accent2"/>
                </a:solidFill>
              </a:rPr>
              <a:t>t</a:t>
            </a:r>
            <a:r>
              <a:rPr lang="en-CA" altLang="en-US" b="1">
                <a:solidFill>
                  <a:schemeClr val="accent2"/>
                </a:solidFill>
              </a:rPr>
              <a:t> = -</a:t>
            </a:r>
            <a:r>
              <a:rPr lang="en-CA" altLang="en-US" b="1" i="1">
                <a:solidFill>
                  <a:schemeClr val="accent2"/>
                </a:solidFill>
              </a:rPr>
              <a:t>MNt = (M</a:t>
            </a:r>
            <a:r>
              <a:rPr lang="en-CA" altLang="en-US" b="1">
                <a:solidFill>
                  <a:schemeClr val="accent2"/>
                </a:solidFill>
              </a:rPr>
              <a:t>0 + </a:t>
            </a:r>
            <a:r>
              <a:rPr lang="en-CA" altLang="en-US" b="1" i="1">
                <a:solidFill>
                  <a:schemeClr val="accent2"/>
                </a:solidFill>
              </a:rPr>
              <a:t>M</a:t>
            </a:r>
            <a:r>
              <a:rPr lang="en-CA" altLang="en-US" b="1">
                <a:solidFill>
                  <a:schemeClr val="accent2"/>
                </a:solidFill>
              </a:rPr>
              <a:t>1</a:t>
            </a:r>
            <a:r>
              <a:rPr lang="en-CA" altLang="en-US" b="1" i="1">
                <a:solidFill>
                  <a:schemeClr val="accent2"/>
                </a:solidFill>
              </a:rPr>
              <a:t>Nt</a:t>
            </a:r>
            <a:r>
              <a:rPr lang="en-CA" altLang="en-US" b="1">
                <a:solidFill>
                  <a:schemeClr val="accent2"/>
                </a:solidFill>
              </a:rPr>
              <a:t>)</a:t>
            </a:r>
            <a:r>
              <a:rPr lang="en-CA" altLang="en-US" b="1" i="1">
                <a:solidFill>
                  <a:schemeClr val="accent2"/>
                </a:solidFill>
              </a:rPr>
              <a:t>Nt</a:t>
            </a:r>
          </a:p>
          <a:p>
            <a:pPr eaLnBrk="1" hangingPunct="1"/>
            <a:r>
              <a:rPr lang="en-CA" altLang="en-US" b="1" i="1">
                <a:solidFill>
                  <a:schemeClr val="accent2"/>
                </a:solidFill>
              </a:rPr>
              <a:t>3. </a:t>
            </a:r>
            <a:r>
              <a:rPr lang="en-CA" altLang="en-US" b="1">
                <a:solidFill>
                  <a:schemeClr val="accent2"/>
                </a:solidFill>
              </a:rPr>
              <a:t>Integrate </a:t>
            </a:r>
            <a:r>
              <a:rPr lang="en-CA" altLang="en-US" b="1" i="1">
                <a:solidFill>
                  <a:schemeClr val="accent2"/>
                </a:solidFill>
              </a:rPr>
              <a:t>2</a:t>
            </a:r>
            <a:r>
              <a:rPr lang="en-CA" altLang="en-US" b="1">
                <a:solidFill>
                  <a:schemeClr val="accent2"/>
                </a:solidFill>
              </a:rPr>
              <a:t> to get</a:t>
            </a:r>
            <a:r>
              <a:rPr lang="en-CA" altLang="en-US" b="1" i="1">
                <a:solidFill>
                  <a:schemeClr val="accent2"/>
                </a:solidFill>
              </a:rPr>
              <a:t> Nt+1</a:t>
            </a:r>
          </a:p>
          <a:p>
            <a:pPr eaLnBrk="1" hangingPunct="1"/>
            <a:r>
              <a:rPr lang="en-CA" altLang="en-US" b="1" i="1">
                <a:solidFill>
                  <a:schemeClr val="accent2"/>
                </a:solidFill>
              </a:rPr>
              <a:t>4. </a:t>
            </a:r>
            <a:r>
              <a:rPr lang="en-CA" altLang="en-US" b="1">
                <a:solidFill>
                  <a:schemeClr val="accent2"/>
                </a:solidFill>
              </a:rPr>
              <a:t>Gives equation of Beverton-Holt form</a:t>
            </a:r>
          </a:p>
          <a:p>
            <a:pPr eaLnBrk="1" hangingPunct="1"/>
            <a:endParaRPr lang="en-US" altLang="en-US" b="1" i="1">
              <a:solidFill>
                <a:schemeClr val="accent2"/>
              </a:solidFill>
            </a:endParaRPr>
          </a:p>
        </p:txBody>
      </p:sp>
    </p:spTree>
    <p:extLst>
      <p:ext uri="{BB962C8B-B14F-4D97-AF65-F5344CB8AC3E}">
        <p14:creationId xmlns:p14="http://schemas.microsoft.com/office/powerpoint/2010/main" val="35003255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fld id="{DA68EF54-AE41-4E34-84FA-E75CD9571F5C}" type="slidenum">
              <a:rPr lang="en-AU" altLang="en-US" sz="1200">
                <a:latin typeface="Arial" panose="020B0604020202020204" pitchFamily="34" charset="0"/>
              </a:rPr>
              <a:pPr/>
              <a:t>51</a:t>
            </a:fld>
            <a:endParaRPr lang="en-AU" altLang="en-US" sz="1200">
              <a:latin typeface="Arial" panose="020B0604020202020204" pitchFamily="34" charset="0"/>
            </a:endParaRPr>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p:spPr>
        <p:txBody>
          <a:bodyPr/>
          <a:lstStyle/>
          <a:p>
            <a:pPr eaLnBrk="1" hangingPunct="1">
              <a:buFontTx/>
              <a:buChar char="•"/>
            </a:pPr>
            <a:r>
              <a:rPr lang="en-CA" altLang="en-US">
                <a:cs typeface="Arial" panose="020B0604020202020204" pitchFamily="34" charset="0"/>
              </a:rPr>
              <a:t>Assume compensatory relationship between stock size and juvenile survival</a:t>
            </a:r>
          </a:p>
          <a:p>
            <a:pPr eaLnBrk="1" hangingPunct="1">
              <a:buFontTx/>
              <a:buChar char="•"/>
            </a:pPr>
            <a:r>
              <a:rPr lang="en-CA" altLang="en-US">
                <a:cs typeface="Arial" panose="020B0604020202020204" pitchFamily="34" charset="0"/>
              </a:rPr>
              <a:t>Alpha maximum juvenile survival rate</a:t>
            </a:r>
          </a:p>
          <a:p>
            <a:pPr eaLnBrk="1" hangingPunct="1">
              <a:buFontTx/>
              <a:buChar char="•"/>
            </a:pPr>
            <a:r>
              <a:rPr lang="en-CA" altLang="en-US">
                <a:cs typeface="Arial" panose="020B0604020202020204" pitchFamily="34" charset="0"/>
              </a:rPr>
              <a:t>Biologically meaningful – emerges from risk-sensitive foraging behaviour of juvenile fish at different densities</a:t>
            </a:r>
          </a:p>
          <a:p>
            <a:pPr eaLnBrk="1" hangingPunct="1">
              <a:buFontTx/>
              <a:buChar char="•"/>
            </a:pPr>
            <a:r>
              <a:rPr lang="en-CA" altLang="en-US">
                <a:cs typeface="Arial" panose="020B0604020202020204" pitchFamily="34" charset="0"/>
              </a:rPr>
              <a:t>More resources available at lower density</a:t>
            </a:r>
          </a:p>
          <a:p>
            <a:pPr eaLnBrk="1" hangingPunct="1">
              <a:buFontTx/>
              <a:buChar char="•"/>
            </a:pPr>
            <a:r>
              <a:rPr lang="en-CA" altLang="en-US">
                <a:cs typeface="Arial" panose="020B0604020202020204" pitchFamily="34" charset="0"/>
              </a:rPr>
              <a:t>Alpha not comparable among species</a:t>
            </a:r>
          </a:p>
          <a:p>
            <a:pPr eaLnBrk="1" hangingPunct="1">
              <a:buFontTx/>
              <a:buChar char="•"/>
            </a:pPr>
            <a:r>
              <a:rPr lang="en-CA" altLang="en-US">
                <a:cs typeface="Arial" panose="020B0604020202020204" pitchFamily="34" charset="0"/>
              </a:rPr>
              <a:t>Usually standardised to CR or Steepness</a:t>
            </a:r>
          </a:p>
          <a:p>
            <a:pPr eaLnBrk="1" hangingPunct="1">
              <a:buFontTx/>
              <a:buChar char="•"/>
            </a:pPr>
            <a:r>
              <a:rPr lang="en-CA" altLang="en-US">
                <a:cs typeface="Arial" panose="020B0604020202020204" pitchFamily="34" charset="0"/>
              </a:rPr>
              <a:t>Compensation ratio represents maximum possible improvement in juvenile survival as stock size is reduced by fishing</a:t>
            </a:r>
          </a:p>
          <a:p>
            <a:pPr eaLnBrk="1" hangingPunct="1">
              <a:buFontTx/>
              <a:buChar char="•"/>
            </a:pPr>
            <a:endParaRPr lang="en-CA" altLang="en-US">
              <a:cs typeface="Arial" panose="020B0604020202020204" pitchFamily="34" charset="0"/>
            </a:endParaRPr>
          </a:p>
          <a:p>
            <a:pPr eaLnBrk="1" hangingPunct="1">
              <a:buFontTx/>
              <a:buChar char="•"/>
            </a:pPr>
            <a:r>
              <a:rPr lang="en-CA" altLang="en-US">
                <a:cs typeface="Arial" panose="020B0604020202020204" pitchFamily="34" charset="0"/>
              </a:rPr>
              <a:t>ALPHA and CR commonly stated as the principal determinant of sustainable harvest rate</a:t>
            </a:r>
          </a:p>
          <a:p>
            <a:pPr eaLnBrk="1" hangingPunct="1">
              <a:buFontTx/>
              <a:buChar char="•"/>
            </a:pPr>
            <a:endParaRPr lang="en-CA" altLang="en-US">
              <a:cs typeface="Arial" panose="020B0604020202020204" pitchFamily="34" charset="0"/>
            </a:endParaRPr>
          </a:p>
          <a:p>
            <a:pPr eaLnBrk="1" hangingPunct="1">
              <a:buFontTx/>
              <a:buChar char="•"/>
            </a:pPr>
            <a:r>
              <a:rPr lang="en-CA" altLang="en-US">
                <a:cs typeface="Arial" panose="020B0604020202020204" pitchFamily="34" charset="0"/>
              </a:rPr>
              <a:t>In this thesis I quantify the relative effects of CR and other parameters on Umsy</a:t>
            </a:r>
          </a:p>
          <a:p>
            <a:pPr eaLnBrk="1" hangingPunct="1"/>
            <a:endParaRPr lang="en-CA" altLang="en-US">
              <a:cs typeface="Arial" panose="020B0604020202020204" pitchFamily="34" charset="0"/>
            </a:endParaRPr>
          </a:p>
          <a:p>
            <a:pPr eaLnBrk="1" hangingPunct="1"/>
            <a:endParaRPr lang="en-CA" altLang="en-US">
              <a:cs typeface="Arial" panose="020B0604020202020204" pitchFamily="34" charset="0"/>
            </a:endParaRPr>
          </a:p>
          <a:p>
            <a:pPr eaLnBrk="1" hangingPunct="1"/>
            <a:endParaRPr lang="en-CA" altLang="en-US">
              <a:cs typeface="Arial" panose="020B0604020202020204" pitchFamily="34" charset="0"/>
            </a:endParaRPr>
          </a:p>
          <a:p>
            <a:pPr eaLnBrk="1" hangingPunct="1"/>
            <a:endParaRPr lang="en-CA" altLang="en-US">
              <a:cs typeface="Arial" panose="020B0604020202020204" pitchFamily="34" charset="0"/>
            </a:endParaRPr>
          </a:p>
          <a:p>
            <a:pPr eaLnBrk="1" hangingPunct="1"/>
            <a:r>
              <a:rPr lang="en-AU" altLang="en-US"/>
              <a:t>Goodyear, C.P. 1977. Assessing the impact of power plant mortality on the compensatory reserve of fish populations. </a:t>
            </a:r>
            <a:r>
              <a:rPr lang="en-AU" altLang="en-US" i="1"/>
              <a:t>In: Proceedings of the Conference on Assessing the Effects of Power Plant Induced Mortality on Fish Populations</a:t>
            </a:r>
            <a:r>
              <a:rPr lang="en-AU" altLang="en-US"/>
              <a:t>, Gatlinburg, Tennessee, 3–6 May 1997. Pergamon Press, New York. pp. 186–195.</a:t>
            </a:r>
          </a:p>
          <a:p>
            <a:pPr eaLnBrk="1" hangingPunct="1"/>
            <a:endParaRPr lang="en-AU" altLang="en-US"/>
          </a:p>
          <a:p>
            <a:pPr eaLnBrk="1" hangingPunct="1"/>
            <a:r>
              <a:rPr lang="el-GR" altLang="en-US">
                <a:cs typeface="Arial" panose="020B0604020202020204" pitchFamily="34" charset="0"/>
              </a:rPr>
              <a:t>α</a:t>
            </a:r>
            <a:r>
              <a:rPr lang="en-CA" altLang="en-US">
                <a:cs typeface="Arial" panose="020B0604020202020204" pitchFamily="34" charset="0"/>
              </a:rPr>
              <a:t> = recruit survival rate at very low stock size</a:t>
            </a:r>
          </a:p>
          <a:p>
            <a:pPr eaLnBrk="1" hangingPunct="1"/>
            <a:r>
              <a:rPr lang="el-GR" altLang="en-US">
                <a:cs typeface="Arial" panose="020B0604020202020204" pitchFamily="34" charset="0"/>
              </a:rPr>
              <a:t>β</a:t>
            </a:r>
            <a:r>
              <a:rPr lang="en-CA" altLang="en-US">
                <a:cs typeface="Arial" panose="020B0604020202020204" pitchFamily="34" charset="0"/>
              </a:rPr>
              <a:t> = 1/maximum recruits as E →∞</a:t>
            </a:r>
          </a:p>
          <a:p>
            <a:pPr eaLnBrk="1" hangingPunct="1"/>
            <a:endParaRPr lang="en-CA" altLang="en-US"/>
          </a:p>
        </p:txBody>
      </p:sp>
    </p:spTree>
    <p:extLst>
      <p:ext uri="{BB962C8B-B14F-4D97-AF65-F5344CB8AC3E}">
        <p14:creationId xmlns:p14="http://schemas.microsoft.com/office/powerpoint/2010/main" val="12757713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fld id="{DA68EF54-AE41-4E34-84FA-E75CD9571F5C}" type="slidenum">
              <a:rPr lang="en-AU" altLang="en-US" sz="1200">
                <a:latin typeface="Arial" panose="020B0604020202020204" pitchFamily="34" charset="0"/>
              </a:rPr>
              <a:pPr/>
              <a:t>52</a:t>
            </a:fld>
            <a:endParaRPr lang="en-AU" altLang="en-US" sz="1200">
              <a:latin typeface="Arial" panose="020B0604020202020204" pitchFamily="34" charset="0"/>
            </a:endParaRPr>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p:spPr>
        <p:txBody>
          <a:bodyPr/>
          <a:lstStyle/>
          <a:p>
            <a:pPr eaLnBrk="1" hangingPunct="1">
              <a:buFontTx/>
              <a:buChar char="•"/>
            </a:pPr>
            <a:r>
              <a:rPr lang="en-CA" altLang="en-US">
                <a:cs typeface="Arial" panose="020B0604020202020204" pitchFamily="34" charset="0"/>
              </a:rPr>
              <a:t>Assume compensatory relationship between stock size and juvenile survival</a:t>
            </a:r>
          </a:p>
          <a:p>
            <a:pPr eaLnBrk="1" hangingPunct="1">
              <a:buFontTx/>
              <a:buChar char="•"/>
            </a:pPr>
            <a:r>
              <a:rPr lang="en-CA" altLang="en-US">
                <a:cs typeface="Arial" panose="020B0604020202020204" pitchFamily="34" charset="0"/>
              </a:rPr>
              <a:t>Alpha maximum juvenile survival rate</a:t>
            </a:r>
          </a:p>
          <a:p>
            <a:pPr eaLnBrk="1" hangingPunct="1">
              <a:buFontTx/>
              <a:buChar char="•"/>
            </a:pPr>
            <a:r>
              <a:rPr lang="en-CA" altLang="en-US">
                <a:cs typeface="Arial" panose="020B0604020202020204" pitchFamily="34" charset="0"/>
              </a:rPr>
              <a:t>Biologically meaningful – emerges from risk-sensitive foraging behaviour of juvenile fish at different densities</a:t>
            </a:r>
          </a:p>
          <a:p>
            <a:pPr eaLnBrk="1" hangingPunct="1">
              <a:buFontTx/>
              <a:buChar char="•"/>
            </a:pPr>
            <a:r>
              <a:rPr lang="en-CA" altLang="en-US">
                <a:cs typeface="Arial" panose="020B0604020202020204" pitchFamily="34" charset="0"/>
              </a:rPr>
              <a:t>More resources available at lower density</a:t>
            </a:r>
          </a:p>
          <a:p>
            <a:pPr eaLnBrk="1" hangingPunct="1">
              <a:buFontTx/>
              <a:buChar char="•"/>
            </a:pPr>
            <a:r>
              <a:rPr lang="en-CA" altLang="en-US">
                <a:cs typeface="Arial" panose="020B0604020202020204" pitchFamily="34" charset="0"/>
              </a:rPr>
              <a:t>Alpha not comparable among species</a:t>
            </a:r>
          </a:p>
          <a:p>
            <a:pPr eaLnBrk="1" hangingPunct="1">
              <a:buFontTx/>
              <a:buChar char="•"/>
            </a:pPr>
            <a:r>
              <a:rPr lang="en-CA" altLang="en-US">
                <a:cs typeface="Arial" panose="020B0604020202020204" pitchFamily="34" charset="0"/>
              </a:rPr>
              <a:t>Usually standardised to CR or Steepness</a:t>
            </a:r>
          </a:p>
          <a:p>
            <a:pPr eaLnBrk="1" hangingPunct="1">
              <a:buFontTx/>
              <a:buChar char="•"/>
            </a:pPr>
            <a:r>
              <a:rPr lang="en-CA" altLang="en-US">
                <a:cs typeface="Arial" panose="020B0604020202020204" pitchFamily="34" charset="0"/>
              </a:rPr>
              <a:t>Compensation ratio represents maximum possible improvement in juvenile survival as stock size is reduced by fishing</a:t>
            </a:r>
          </a:p>
          <a:p>
            <a:pPr eaLnBrk="1" hangingPunct="1">
              <a:buFontTx/>
              <a:buChar char="•"/>
            </a:pPr>
            <a:endParaRPr lang="en-CA" altLang="en-US">
              <a:cs typeface="Arial" panose="020B0604020202020204" pitchFamily="34" charset="0"/>
            </a:endParaRPr>
          </a:p>
          <a:p>
            <a:pPr eaLnBrk="1" hangingPunct="1">
              <a:buFontTx/>
              <a:buChar char="•"/>
            </a:pPr>
            <a:r>
              <a:rPr lang="en-CA" altLang="en-US">
                <a:cs typeface="Arial" panose="020B0604020202020204" pitchFamily="34" charset="0"/>
              </a:rPr>
              <a:t>ALPHA and CR commonly stated as the principal determinant of sustainable harvest rate</a:t>
            </a:r>
          </a:p>
          <a:p>
            <a:pPr eaLnBrk="1" hangingPunct="1">
              <a:buFontTx/>
              <a:buChar char="•"/>
            </a:pPr>
            <a:endParaRPr lang="en-CA" altLang="en-US">
              <a:cs typeface="Arial" panose="020B0604020202020204" pitchFamily="34" charset="0"/>
            </a:endParaRPr>
          </a:p>
          <a:p>
            <a:pPr eaLnBrk="1" hangingPunct="1">
              <a:buFontTx/>
              <a:buChar char="•"/>
            </a:pPr>
            <a:r>
              <a:rPr lang="en-CA" altLang="en-US">
                <a:cs typeface="Arial" panose="020B0604020202020204" pitchFamily="34" charset="0"/>
              </a:rPr>
              <a:t>In this thesis I quantify the relative effects of CR and other parameters on Umsy</a:t>
            </a:r>
          </a:p>
          <a:p>
            <a:pPr eaLnBrk="1" hangingPunct="1"/>
            <a:endParaRPr lang="en-CA" altLang="en-US">
              <a:cs typeface="Arial" panose="020B0604020202020204" pitchFamily="34" charset="0"/>
            </a:endParaRPr>
          </a:p>
          <a:p>
            <a:pPr eaLnBrk="1" hangingPunct="1"/>
            <a:endParaRPr lang="en-CA" altLang="en-US">
              <a:cs typeface="Arial" panose="020B0604020202020204" pitchFamily="34" charset="0"/>
            </a:endParaRPr>
          </a:p>
          <a:p>
            <a:pPr eaLnBrk="1" hangingPunct="1"/>
            <a:endParaRPr lang="en-CA" altLang="en-US">
              <a:cs typeface="Arial" panose="020B0604020202020204" pitchFamily="34" charset="0"/>
            </a:endParaRPr>
          </a:p>
          <a:p>
            <a:pPr eaLnBrk="1" hangingPunct="1"/>
            <a:endParaRPr lang="en-CA" altLang="en-US">
              <a:cs typeface="Arial" panose="020B0604020202020204" pitchFamily="34" charset="0"/>
            </a:endParaRPr>
          </a:p>
          <a:p>
            <a:pPr eaLnBrk="1" hangingPunct="1"/>
            <a:r>
              <a:rPr lang="en-AU" altLang="en-US"/>
              <a:t>Goodyear, C.P. 1977. Assessing the impact of power plant mortality on the compensatory reserve of fish populations. </a:t>
            </a:r>
            <a:r>
              <a:rPr lang="en-AU" altLang="en-US" i="1"/>
              <a:t>In: Proceedings of the Conference on Assessing the Effects of Power Plant Induced Mortality on Fish Populations</a:t>
            </a:r>
            <a:r>
              <a:rPr lang="en-AU" altLang="en-US"/>
              <a:t>, Gatlinburg, Tennessee, 3–6 May 1997. Pergamon Press, New York. pp. 186–195.</a:t>
            </a:r>
          </a:p>
          <a:p>
            <a:pPr eaLnBrk="1" hangingPunct="1"/>
            <a:endParaRPr lang="en-AU" altLang="en-US"/>
          </a:p>
          <a:p>
            <a:pPr eaLnBrk="1" hangingPunct="1"/>
            <a:r>
              <a:rPr lang="el-GR" altLang="en-US">
                <a:cs typeface="Arial" panose="020B0604020202020204" pitchFamily="34" charset="0"/>
              </a:rPr>
              <a:t>α</a:t>
            </a:r>
            <a:r>
              <a:rPr lang="en-CA" altLang="en-US">
                <a:cs typeface="Arial" panose="020B0604020202020204" pitchFamily="34" charset="0"/>
              </a:rPr>
              <a:t> = recruit survival rate at very low stock size</a:t>
            </a:r>
          </a:p>
          <a:p>
            <a:pPr eaLnBrk="1" hangingPunct="1"/>
            <a:r>
              <a:rPr lang="el-GR" altLang="en-US">
                <a:cs typeface="Arial" panose="020B0604020202020204" pitchFamily="34" charset="0"/>
              </a:rPr>
              <a:t>β</a:t>
            </a:r>
            <a:r>
              <a:rPr lang="en-CA" altLang="en-US">
                <a:cs typeface="Arial" panose="020B0604020202020204" pitchFamily="34" charset="0"/>
              </a:rPr>
              <a:t> = 1/maximum recruits as E →∞</a:t>
            </a:r>
          </a:p>
          <a:p>
            <a:pPr eaLnBrk="1" hangingPunct="1"/>
            <a:endParaRPr lang="en-CA" altLang="en-US"/>
          </a:p>
        </p:txBody>
      </p:sp>
    </p:spTree>
    <p:extLst>
      <p:ext uri="{BB962C8B-B14F-4D97-AF65-F5344CB8AC3E}">
        <p14:creationId xmlns:p14="http://schemas.microsoft.com/office/powerpoint/2010/main" val="34213601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fld id="{DA68EF54-AE41-4E34-84FA-E75CD9571F5C}" type="slidenum">
              <a:rPr lang="en-AU" altLang="en-US" sz="1200">
                <a:latin typeface="Arial" panose="020B0604020202020204" pitchFamily="34" charset="0"/>
              </a:rPr>
              <a:pPr/>
              <a:t>53</a:t>
            </a:fld>
            <a:endParaRPr lang="en-AU" altLang="en-US" sz="1200">
              <a:latin typeface="Arial" panose="020B0604020202020204" pitchFamily="34" charset="0"/>
            </a:endParaRPr>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p:spPr>
        <p:txBody>
          <a:bodyPr/>
          <a:lstStyle/>
          <a:p>
            <a:pPr eaLnBrk="1" hangingPunct="1">
              <a:buFontTx/>
              <a:buChar char="•"/>
            </a:pPr>
            <a:r>
              <a:rPr lang="en-CA" altLang="en-US">
                <a:cs typeface="Arial" panose="020B0604020202020204" pitchFamily="34" charset="0"/>
              </a:rPr>
              <a:t>Assume compensatory relationship between stock size and juvenile survival</a:t>
            </a:r>
          </a:p>
          <a:p>
            <a:pPr eaLnBrk="1" hangingPunct="1">
              <a:buFontTx/>
              <a:buChar char="•"/>
            </a:pPr>
            <a:r>
              <a:rPr lang="en-CA" altLang="en-US">
                <a:cs typeface="Arial" panose="020B0604020202020204" pitchFamily="34" charset="0"/>
              </a:rPr>
              <a:t>Alpha maximum juvenile survival rate</a:t>
            </a:r>
          </a:p>
          <a:p>
            <a:pPr eaLnBrk="1" hangingPunct="1">
              <a:buFontTx/>
              <a:buChar char="•"/>
            </a:pPr>
            <a:r>
              <a:rPr lang="en-CA" altLang="en-US">
                <a:cs typeface="Arial" panose="020B0604020202020204" pitchFamily="34" charset="0"/>
              </a:rPr>
              <a:t>Biologically meaningful – emerges from risk-sensitive foraging behaviour of juvenile fish at different densities</a:t>
            </a:r>
          </a:p>
          <a:p>
            <a:pPr eaLnBrk="1" hangingPunct="1">
              <a:buFontTx/>
              <a:buChar char="•"/>
            </a:pPr>
            <a:r>
              <a:rPr lang="en-CA" altLang="en-US">
                <a:cs typeface="Arial" panose="020B0604020202020204" pitchFamily="34" charset="0"/>
              </a:rPr>
              <a:t>More resources available at lower density</a:t>
            </a:r>
          </a:p>
          <a:p>
            <a:pPr eaLnBrk="1" hangingPunct="1">
              <a:buFontTx/>
              <a:buChar char="•"/>
            </a:pPr>
            <a:r>
              <a:rPr lang="en-CA" altLang="en-US">
                <a:cs typeface="Arial" panose="020B0604020202020204" pitchFamily="34" charset="0"/>
              </a:rPr>
              <a:t>Alpha not comparable among species</a:t>
            </a:r>
          </a:p>
          <a:p>
            <a:pPr eaLnBrk="1" hangingPunct="1">
              <a:buFontTx/>
              <a:buChar char="•"/>
            </a:pPr>
            <a:r>
              <a:rPr lang="en-CA" altLang="en-US">
                <a:cs typeface="Arial" panose="020B0604020202020204" pitchFamily="34" charset="0"/>
              </a:rPr>
              <a:t>Usually standardised to CR or Steepness</a:t>
            </a:r>
          </a:p>
          <a:p>
            <a:pPr eaLnBrk="1" hangingPunct="1">
              <a:buFontTx/>
              <a:buChar char="•"/>
            </a:pPr>
            <a:r>
              <a:rPr lang="en-CA" altLang="en-US">
                <a:cs typeface="Arial" panose="020B0604020202020204" pitchFamily="34" charset="0"/>
              </a:rPr>
              <a:t>Compensation ratio represents maximum possible improvement in juvenile survival as stock size is reduced by fishing</a:t>
            </a:r>
          </a:p>
          <a:p>
            <a:pPr eaLnBrk="1" hangingPunct="1">
              <a:buFontTx/>
              <a:buChar char="•"/>
            </a:pPr>
            <a:endParaRPr lang="en-CA" altLang="en-US">
              <a:cs typeface="Arial" panose="020B0604020202020204" pitchFamily="34" charset="0"/>
            </a:endParaRPr>
          </a:p>
          <a:p>
            <a:pPr eaLnBrk="1" hangingPunct="1">
              <a:buFontTx/>
              <a:buChar char="•"/>
            </a:pPr>
            <a:r>
              <a:rPr lang="en-CA" altLang="en-US">
                <a:cs typeface="Arial" panose="020B0604020202020204" pitchFamily="34" charset="0"/>
              </a:rPr>
              <a:t>ALPHA and CR commonly stated as the principal determinant of sustainable harvest rate</a:t>
            </a:r>
          </a:p>
          <a:p>
            <a:pPr eaLnBrk="1" hangingPunct="1">
              <a:buFontTx/>
              <a:buChar char="•"/>
            </a:pPr>
            <a:endParaRPr lang="en-CA" altLang="en-US">
              <a:cs typeface="Arial" panose="020B0604020202020204" pitchFamily="34" charset="0"/>
            </a:endParaRPr>
          </a:p>
          <a:p>
            <a:pPr eaLnBrk="1" hangingPunct="1">
              <a:buFontTx/>
              <a:buChar char="•"/>
            </a:pPr>
            <a:r>
              <a:rPr lang="en-CA" altLang="en-US">
                <a:cs typeface="Arial" panose="020B0604020202020204" pitchFamily="34" charset="0"/>
              </a:rPr>
              <a:t>In this thesis I quantify the relative effects of CR and other parameters on Umsy</a:t>
            </a:r>
          </a:p>
          <a:p>
            <a:pPr eaLnBrk="1" hangingPunct="1"/>
            <a:endParaRPr lang="en-CA" altLang="en-US">
              <a:cs typeface="Arial" panose="020B0604020202020204" pitchFamily="34" charset="0"/>
            </a:endParaRPr>
          </a:p>
          <a:p>
            <a:pPr eaLnBrk="1" hangingPunct="1"/>
            <a:endParaRPr lang="en-CA" altLang="en-US">
              <a:cs typeface="Arial" panose="020B0604020202020204" pitchFamily="34" charset="0"/>
            </a:endParaRPr>
          </a:p>
          <a:p>
            <a:pPr eaLnBrk="1" hangingPunct="1"/>
            <a:endParaRPr lang="en-CA" altLang="en-US">
              <a:cs typeface="Arial" panose="020B0604020202020204" pitchFamily="34" charset="0"/>
            </a:endParaRPr>
          </a:p>
          <a:p>
            <a:pPr eaLnBrk="1" hangingPunct="1"/>
            <a:endParaRPr lang="en-CA" altLang="en-US">
              <a:cs typeface="Arial" panose="020B0604020202020204" pitchFamily="34" charset="0"/>
            </a:endParaRPr>
          </a:p>
          <a:p>
            <a:pPr eaLnBrk="1" hangingPunct="1"/>
            <a:r>
              <a:rPr lang="en-AU" altLang="en-US"/>
              <a:t>Goodyear, C.P. 1977. Assessing the impact of power plant mortality on the compensatory reserve of fish populations. </a:t>
            </a:r>
            <a:r>
              <a:rPr lang="en-AU" altLang="en-US" i="1"/>
              <a:t>In: Proceedings of the Conference on Assessing the Effects of Power Plant Induced Mortality on Fish Populations</a:t>
            </a:r>
            <a:r>
              <a:rPr lang="en-AU" altLang="en-US"/>
              <a:t>, Gatlinburg, Tennessee, 3–6 May 1997. Pergamon Press, New York. pp. 186–195.</a:t>
            </a:r>
          </a:p>
          <a:p>
            <a:pPr eaLnBrk="1" hangingPunct="1"/>
            <a:endParaRPr lang="en-AU" altLang="en-US"/>
          </a:p>
          <a:p>
            <a:pPr eaLnBrk="1" hangingPunct="1"/>
            <a:r>
              <a:rPr lang="el-GR" altLang="en-US">
                <a:cs typeface="Arial" panose="020B0604020202020204" pitchFamily="34" charset="0"/>
              </a:rPr>
              <a:t>α</a:t>
            </a:r>
            <a:r>
              <a:rPr lang="en-CA" altLang="en-US">
                <a:cs typeface="Arial" panose="020B0604020202020204" pitchFamily="34" charset="0"/>
              </a:rPr>
              <a:t> = recruit survival rate at very low stock size</a:t>
            </a:r>
          </a:p>
          <a:p>
            <a:pPr eaLnBrk="1" hangingPunct="1"/>
            <a:r>
              <a:rPr lang="el-GR" altLang="en-US">
                <a:cs typeface="Arial" panose="020B0604020202020204" pitchFamily="34" charset="0"/>
              </a:rPr>
              <a:t>β</a:t>
            </a:r>
            <a:r>
              <a:rPr lang="en-CA" altLang="en-US">
                <a:cs typeface="Arial" panose="020B0604020202020204" pitchFamily="34" charset="0"/>
              </a:rPr>
              <a:t> = 1/maximum recruits as E →∞</a:t>
            </a:r>
          </a:p>
          <a:p>
            <a:pPr eaLnBrk="1" hangingPunct="1"/>
            <a:endParaRPr lang="en-CA" altLang="en-US"/>
          </a:p>
        </p:txBody>
      </p:sp>
    </p:spTree>
    <p:extLst>
      <p:ext uri="{BB962C8B-B14F-4D97-AF65-F5344CB8AC3E}">
        <p14:creationId xmlns:p14="http://schemas.microsoft.com/office/powerpoint/2010/main" val="39585483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p:cNvSpPr>
            <a:spLocks noGrp="1"/>
          </p:cNvSpPr>
          <p:nvPr>
            <p:ph type="dt" sz="half" idx="10"/>
          </p:nvPr>
        </p:nvSpPr>
        <p:spPr/>
        <p:txBody>
          <a:bodyPr/>
          <a:lstStyle/>
          <a:p>
            <a:fld id="{C10D6541-6A28-4C84-AE9F-73751BB3182A}" type="datetimeFigureOut">
              <a:rPr lang="en-CA" smtClean="0"/>
              <a:t>2022-11-10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EEDFA2F9-C25F-4A63-B46B-7B5C200A39D1}" type="slidenum">
              <a:rPr lang="en-CA" smtClean="0"/>
              <a:t>‹#›</a:t>
            </a:fld>
            <a:endParaRPr lang="en-CA"/>
          </a:p>
        </p:txBody>
      </p:sp>
    </p:spTree>
    <p:extLst>
      <p:ext uri="{BB962C8B-B14F-4D97-AF65-F5344CB8AC3E}">
        <p14:creationId xmlns:p14="http://schemas.microsoft.com/office/powerpoint/2010/main" val="53921731"/>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p>
            <a:fld id="{C10D6541-6A28-4C84-AE9F-73751BB3182A}" type="datetimeFigureOut">
              <a:rPr lang="en-CA" smtClean="0"/>
              <a:t>2022-11-10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EEDFA2F9-C25F-4A63-B46B-7B5C200A39D1}" type="slidenum">
              <a:rPr lang="en-CA" smtClean="0"/>
              <a:t>‹#›</a:t>
            </a:fld>
            <a:endParaRPr lang="en-CA"/>
          </a:p>
        </p:txBody>
      </p:sp>
    </p:spTree>
    <p:extLst>
      <p:ext uri="{BB962C8B-B14F-4D97-AF65-F5344CB8AC3E}">
        <p14:creationId xmlns:p14="http://schemas.microsoft.com/office/powerpoint/2010/main" val="4883345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p>
            <a:fld id="{C10D6541-6A28-4C84-AE9F-73751BB3182A}" type="datetimeFigureOut">
              <a:rPr lang="en-CA" smtClean="0"/>
              <a:t>2022-11-10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EEDFA2F9-C25F-4A63-B46B-7B5C200A39D1}" type="slidenum">
              <a:rPr lang="en-CA" smtClean="0"/>
              <a:t>‹#›</a:t>
            </a:fld>
            <a:endParaRPr lang="en-CA"/>
          </a:p>
        </p:txBody>
      </p:sp>
    </p:spTree>
    <p:extLst>
      <p:ext uri="{BB962C8B-B14F-4D97-AF65-F5344CB8AC3E}">
        <p14:creationId xmlns:p14="http://schemas.microsoft.com/office/powerpoint/2010/main" val="21749391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p>
            <a:fld id="{C10D6541-6A28-4C84-AE9F-73751BB3182A}" type="datetimeFigureOut">
              <a:rPr lang="en-CA" smtClean="0"/>
              <a:t>2022-11-10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EEDFA2F9-C25F-4A63-B46B-7B5C200A39D1}" type="slidenum">
              <a:rPr lang="en-CA" smtClean="0"/>
              <a:t>‹#›</a:t>
            </a:fld>
            <a:endParaRPr lang="en-CA"/>
          </a:p>
        </p:txBody>
      </p:sp>
    </p:spTree>
    <p:extLst>
      <p:ext uri="{BB962C8B-B14F-4D97-AF65-F5344CB8AC3E}">
        <p14:creationId xmlns:p14="http://schemas.microsoft.com/office/powerpoint/2010/main" val="300692672"/>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10D6541-6A28-4C84-AE9F-73751BB3182A}" type="datetimeFigureOut">
              <a:rPr lang="en-CA" smtClean="0"/>
              <a:t>2022-11-10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EEDFA2F9-C25F-4A63-B46B-7B5C200A39D1}" type="slidenum">
              <a:rPr lang="en-CA" smtClean="0"/>
              <a:t>‹#›</a:t>
            </a:fld>
            <a:endParaRPr lang="en-CA"/>
          </a:p>
        </p:txBody>
      </p:sp>
      <p:pic>
        <p:nvPicPr>
          <p:cNvPr id="8" name="Picture 10" descr="Image result for fisheries and oceans canada"/>
          <p:cNvPicPr>
            <a:picLocks noChangeAspect="1" noChangeArrowheads="1"/>
          </p:cNvPicPr>
          <p:nvPr userDrawn="1"/>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144000" y="6535498"/>
            <a:ext cx="3048000" cy="3225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96951037"/>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p:cNvSpPr>
            <a:spLocks noGrp="1"/>
          </p:cNvSpPr>
          <p:nvPr>
            <p:ph type="dt" sz="half" idx="10"/>
          </p:nvPr>
        </p:nvSpPr>
        <p:spPr/>
        <p:txBody>
          <a:bodyPr/>
          <a:lstStyle/>
          <a:p>
            <a:fld id="{C10D6541-6A28-4C84-AE9F-73751BB3182A}" type="datetimeFigureOut">
              <a:rPr lang="en-CA" smtClean="0"/>
              <a:t>2022-11-10</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EEDFA2F9-C25F-4A63-B46B-7B5C200A39D1}" type="slidenum">
              <a:rPr lang="en-CA" smtClean="0"/>
              <a:t>‹#›</a:t>
            </a:fld>
            <a:endParaRPr lang="en-CA"/>
          </a:p>
        </p:txBody>
      </p:sp>
      <p:pic>
        <p:nvPicPr>
          <p:cNvPr id="9" name="Picture 10" descr="Image result for fisheries and oceans canada"/>
          <p:cNvPicPr>
            <a:picLocks noChangeAspect="1" noChangeArrowheads="1"/>
          </p:cNvPicPr>
          <p:nvPr userDrawn="1"/>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144000" y="6535498"/>
            <a:ext cx="3048000" cy="3225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35351730"/>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p:cNvSpPr>
            <a:spLocks noGrp="1"/>
          </p:cNvSpPr>
          <p:nvPr>
            <p:ph type="dt" sz="half" idx="10"/>
          </p:nvPr>
        </p:nvSpPr>
        <p:spPr/>
        <p:txBody>
          <a:bodyPr/>
          <a:lstStyle/>
          <a:p>
            <a:fld id="{C10D6541-6A28-4C84-AE9F-73751BB3182A}" type="datetimeFigureOut">
              <a:rPr lang="en-CA" smtClean="0"/>
              <a:t>2022-11-10</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EEDFA2F9-C25F-4A63-B46B-7B5C200A39D1}" type="slidenum">
              <a:rPr lang="en-CA" smtClean="0"/>
              <a:t>‹#›</a:t>
            </a:fld>
            <a:endParaRPr lang="en-CA"/>
          </a:p>
        </p:txBody>
      </p:sp>
      <p:pic>
        <p:nvPicPr>
          <p:cNvPr id="11" name="Picture 10" descr="Image result for fisheries and oceans canada"/>
          <p:cNvPicPr>
            <a:picLocks noChangeAspect="1" noChangeArrowheads="1"/>
          </p:cNvPicPr>
          <p:nvPr userDrawn="1"/>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144000" y="6535498"/>
            <a:ext cx="3048000" cy="3225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3637686"/>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Date Placeholder 2"/>
          <p:cNvSpPr>
            <a:spLocks noGrp="1"/>
          </p:cNvSpPr>
          <p:nvPr>
            <p:ph type="dt" sz="half" idx="10"/>
          </p:nvPr>
        </p:nvSpPr>
        <p:spPr/>
        <p:txBody>
          <a:bodyPr/>
          <a:lstStyle/>
          <a:p>
            <a:fld id="{C10D6541-6A28-4C84-AE9F-73751BB3182A}" type="datetimeFigureOut">
              <a:rPr lang="en-CA" smtClean="0"/>
              <a:t>2022-11-10</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EEDFA2F9-C25F-4A63-B46B-7B5C200A39D1}" type="slidenum">
              <a:rPr lang="en-CA" smtClean="0"/>
              <a:t>‹#›</a:t>
            </a:fld>
            <a:endParaRPr lang="en-CA"/>
          </a:p>
        </p:txBody>
      </p:sp>
    </p:spTree>
    <p:extLst>
      <p:ext uri="{BB962C8B-B14F-4D97-AF65-F5344CB8AC3E}">
        <p14:creationId xmlns:p14="http://schemas.microsoft.com/office/powerpoint/2010/main" val="23263422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10D6541-6A28-4C84-AE9F-73751BB3182A}" type="datetimeFigureOut">
              <a:rPr lang="en-CA" smtClean="0"/>
              <a:t>2022-11-10</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EEDFA2F9-C25F-4A63-B46B-7B5C200A39D1}" type="slidenum">
              <a:rPr lang="en-CA" smtClean="0"/>
              <a:t>‹#›</a:t>
            </a:fld>
            <a:endParaRPr lang="en-CA"/>
          </a:p>
        </p:txBody>
      </p:sp>
    </p:spTree>
    <p:extLst>
      <p:ext uri="{BB962C8B-B14F-4D97-AF65-F5344CB8AC3E}">
        <p14:creationId xmlns:p14="http://schemas.microsoft.com/office/powerpoint/2010/main" val="34596626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10D6541-6A28-4C84-AE9F-73751BB3182A}" type="datetimeFigureOut">
              <a:rPr lang="en-CA" smtClean="0"/>
              <a:t>2022-11-10</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EEDFA2F9-C25F-4A63-B46B-7B5C200A39D1}" type="slidenum">
              <a:rPr lang="en-CA" smtClean="0"/>
              <a:t>‹#›</a:t>
            </a:fld>
            <a:endParaRPr lang="en-CA"/>
          </a:p>
        </p:txBody>
      </p:sp>
    </p:spTree>
    <p:extLst>
      <p:ext uri="{BB962C8B-B14F-4D97-AF65-F5344CB8AC3E}">
        <p14:creationId xmlns:p14="http://schemas.microsoft.com/office/powerpoint/2010/main" val="31511290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10D6541-6A28-4C84-AE9F-73751BB3182A}" type="datetimeFigureOut">
              <a:rPr lang="en-CA" smtClean="0"/>
              <a:t>2022-11-10</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EEDFA2F9-C25F-4A63-B46B-7B5C200A39D1}" type="slidenum">
              <a:rPr lang="en-CA" smtClean="0"/>
              <a:t>‹#›</a:t>
            </a:fld>
            <a:endParaRPr lang="en-CA"/>
          </a:p>
        </p:txBody>
      </p:sp>
    </p:spTree>
    <p:extLst>
      <p:ext uri="{BB962C8B-B14F-4D97-AF65-F5344CB8AC3E}">
        <p14:creationId xmlns:p14="http://schemas.microsoft.com/office/powerpoint/2010/main" val="15042163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10D6541-6A28-4C84-AE9F-73751BB3182A}" type="datetimeFigureOut">
              <a:rPr lang="en-CA" smtClean="0"/>
              <a:t>2022-11-10</a:t>
            </a:fld>
            <a:endParaRPr lang="en-CA"/>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DFA2F9-C25F-4A63-B46B-7B5C200A39D1}" type="slidenum">
              <a:rPr lang="en-CA" smtClean="0"/>
              <a:t>‹#›</a:t>
            </a:fld>
            <a:endParaRPr lang="en-CA"/>
          </a:p>
        </p:txBody>
      </p:sp>
    </p:spTree>
    <p:extLst>
      <p:ext uri="{BB962C8B-B14F-4D97-AF65-F5344CB8AC3E}">
        <p14:creationId xmlns:p14="http://schemas.microsoft.com/office/powerpoint/2010/main" val="36921513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image" Target="../media/image134.png"/><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135.pn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3" Type="http://schemas.openxmlformats.org/officeDocument/2006/relationships/image" Target="../media/image990.png"/><Relationship Id="rId2" Type="http://schemas.openxmlformats.org/officeDocument/2006/relationships/image" Target="../media/image980.pn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image" Target="../media/image1000.pn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image" Target="../media/image1010.png"/><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hyperlink" Target="https://www.dfo-mpo.gc.ca/reports-rapports/regs/sff-cpd/precaution-back-fiche-eng.htm"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github.com/TESA-workshops/LRP"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210.png"/><Relationship Id="rId2" Type="http://schemas.openxmlformats.org/officeDocument/2006/relationships/image" Target="../media/image111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910.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4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60.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3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hyperlink" Target="https://ec.europa.eu/oceans-and-fisheries/policy/common-fisheries-policy-cfp_en"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12.png"/></Relationships>
</file>

<file path=ppt/slides/_rels/slide4.xml.rels><?xml version="1.0" encoding="UTF-8" standalone="yes"?>
<Relationships xmlns="http://schemas.openxmlformats.org/package/2006/relationships"><Relationship Id="rId2" Type="http://schemas.openxmlformats.org/officeDocument/2006/relationships/hyperlink" Target="https://github.com/TESA-workshops/LRP"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29.png"/><Relationship Id="rId4" Type="http://schemas.openxmlformats.org/officeDocument/2006/relationships/image" Target="../media/image12.png"/></Relationships>
</file>

<file path=ppt/slides/_rels/slide4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29.png"/><Relationship Id="rId4" Type="http://schemas.openxmlformats.org/officeDocument/2006/relationships/image" Target="../media/image12.png"/></Relationships>
</file>

<file path=ppt/slides/_rels/slide4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90.png"/><Relationship Id="rId1" Type="http://schemas.openxmlformats.org/officeDocument/2006/relationships/slideLayout" Target="../slideLayouts/slideLayout2.xml"/><Relationship Id="rId5" Type="http://schemas.openxmlformats.org/officeDocument/2006/relationships/image" Target="../media/image36.png"/><Relationship Id="rId4" Type="http://schemas.openxmlformats.org/officeDocument/2006/relationships/image" Target="../media/image35.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4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8" Type="http://schemas.openxmlformats.org/officeDocument/2006/relationships/image" Target="../media/image25.jpeg"/><Relationship Id="rId3" Type="http://schemas.openxmlformats.org/officeDocument/2006/relationships/image" Target="../media/image39.png"/><Relationship Id="rId7" Type="http://schemas.openxmlformats.org/officeDocument/2006/relationships/image" Target="../media/image24.jpe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23.jpeg"/><Relationship Id="rId5" Type="http://schemas.openxmlformats.org/officeDocument/2006/relationships/image" Target="../media/image22.jpeg"/><Relationship Id="rId10" Type="http://schemas.openxmlformats.org/officeDocument/2006/relationships/image" Target="../media/image27.jpeg"/><Relationship Id="rId4" Type="http://schemas.openxmlformats.org/officeDocument/2006/relationships/image" Target="../media/image21.jpeg"/><Relationship Id="rId9" Type="http://schemas.openxmlformats.org/officeDocument/2006/relationships/image" Target="../media/image26.jpeg"/></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8.w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30.wmf"/><Relationship Id="rId5" Type="http://schemas.openxmlformats.org/officeDocument/2006/relationships/oleObject" Target="../embeddings/oleObject1.bin"/><Relationship Id="rId4" Type="http://schemas.openxmlformats.org/officeDocument/2006/relationships/image" Target="../media/image29.emf"/></Relationships>
</file>

<file path=ppt/slides/_rels/slide52.x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50.png"/></Relationships>
</file>

<file path=ppt/slides/_rels/slide5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51.png"/><Relationship Id="rId1" Type="http://schemas.openxmlformats.org/officeDocument/2006/relationships/slideLayout" Target="../slideLayouts/slideLayout2.xml"/><Relationship Id="rId4" Type="http://schemas.openxmlformats.org/officeDocument/2006/relationships/image" Target="../media/image53.png"/></Relationships>
</file>

<file path=ppt/slides/_rels/slide5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39.wmf"/><Relationship Id="rId5" Type="http://schemas.openxmlformats.org/officeDocument/2006/relationships/oleObject" Target="../embeddings/oleObject3.bin"/><Relationship Id="rId4" Type="http://schemas.openxmlformats.org/officeDocument/2006/relationships/image" Target="../media/image38.wmf"/></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40.png"/><Relationship Id="rId1" Type="http://schemas.openxmlformats.org/officeDocument/2006/relationships/slideLayout" Target="../slideLayouts/slideLayout2.xml"/><Relationship Id="rId5" Type="http://schemas.openxmlformats.org/officeDocument/2006/relationships/image" Target="../media/image61.png"/><Relationship Id="rId4" Type="http://schemas.openxmlformats.org/officeDocument/2006/relationships/image" Target="../media/image60.png"/></Relationships>
</file>

<file path=ppt/slides/_rels/slide59.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240.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261.png"/><Relationship Id="rId7" Type="http://schemas.openxmlformats.org/officeDocument/2006/relationships/image" Target="../media/image63.png"/><Relationship Id="rId2" Type="http://schemas.openxmlformats.org/officeDocument/2006/relationships/image" Target="../media/image251.png"/><Relationship Id="rId1" Type="http://schemas.openxmlformats.org/officeDocument/2006/relationships/slideLayout" Target="../slideLayouts/slideLayout2.xml"/><Relationship Id="rId6" Type="http://schemas.openxmlformats.org/officeDocument/2006/relationships/image" Target="../media/image291.png"/><Relationship Id="rId5" Type="http://schemas.openxmlformats.org/officeDocument/2006/relationships/image" Target="../media/image280.png"/><Relationship Id="rId4" Type="http://schemas.openxmlformats.org/officeDocument/2006/relationships/image" Target="../media/image270.png"/></Relationships>
</file>

<file path=ppt/slides/_rels/slide64.xml.rels><?xml version="1.0" encoding="UTF-8" standalone="yes"?>
<Relationships xmlns="http://schemas.openxmlformats.org/package/2006/relationships"><Relationship Id="rId2" Type="http://schemas.openxmlformats.org/officeDocument/2006/relationships/image" Target="../media/image310.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64.png"/><Relationship Id="rId1" Type="http://schemas.openxmlformats.org/officeDocument/2006/relationships/slideLayout" Target="../slideLayouts/slideLayout2.xml"/><Relationship Id="rId4" Type="http://schemas.openxmlformats.org/officeDocument/2006/relationships/image" Target="../media/image340.png"/></Relationships>
</file>

<file path=ppt/slides/_rels/slide6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260.png"/><Relationship Id="rId2" Type="http://schemas.openxmlformats.org/officeDocument/2006/relationships/image" Target="../media/image250.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67.png"/><Relationship Id="rId1" Type="http://schemas.openxmlformats.org/officeDocument/2006/relationships/slideLayout" Target="../slideLayouts/slideLayout2.xml"/><Relationship Id="rId4" Type="http://schemas.openxmlformats.org/officeDocument/2006/relationships/image" Target="../media/image290.png"/></Relationships>
</file>

<file path=ppt/slides/_rels/slide69.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 Id="rId4" Type="http://schemas.openxmlformats.org/officeDocument/2006/relationships/image" Target="../media/image72.png"/></Relationships>
</file>

<file path=ppt/slides/_rels/slide71.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73.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46.png"/><Relationship Id="rId7" Type="http://schemas.openxmlformats.org/officeDocument/2006/relationships/image" Target="../media/image81.png"/><Relationship Id="rId2" Type="http://schemas.openxmlformats.org/officeDocument/2006/relationships/image" Target="../media/image76.png"/><Relationship Id="rId1" Type="http://schemas.openxmlformats.org/officeDocument/2006/relationships/slideLayout" Target="../slideLayouts/slideLayout2.xml"/><Relationship Id="rId6" Type="http://schemas.openxmlformats.org/officeDocument/2006/relationships/image" Target="../media/image49.png"/><Relationship Id="rId5" Type="http://schemas.openxmlformats.org/officeDocument/2006/relationships/image" Target="../media/image48.png"/><Relationship Id="rId4" Type="http://schemas.openxmlformats.org/officeDocument/2006/relationships/image" Target="../media/image47.png"/></Relationships>
</file>

<file path=ppt/slides/_rels/slide74.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image" Target="../media/image82.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image" Target="../media/image84.png"/><Relationship Id="rId1" Type="http://schemas.openxmlformats.org/officeDocument/2006/relationships/slideLayout" Target="../slideLayouts/slideLayout2.xml"/><Relationship Id="rId4" Type="http://schemas.openxmlformats.org/officeDocument/2006/relationships/image" Target="../media/image86.png"/></Relationships>
</file>

<file path=ppt/slides/_rels/slide76.xml.rels><?xml version="1.0" encoding="UTF-8" standalone="yes"?>
<Relationships xmlns="http://schemas.openxmlformats.org/package/2006/relationships"><Relationship Id="rId3" Type="http://schemas.openxmlformats.org/officeDocument/2006/relationships/image" Target="../media/image520.png"/><Relationship Id="rId2" Type="http://schemas.openxmlformats.org/officeDocument/2006/relationships/image" Target="../media/image510.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hyperlink" Target="https://www.pnas.org/doi/epdf/10.1073/pnas.2100695118" TargetMode="External"/><Relationship Id="rId1" Type="http://schemas.openxmlformats.org/officeDocument/2006/relationships/slideLayout" Target="../slideLayouts/slideLayout2.xml"/><Relationship Id="rId4" Type="http://schemas.openxmlformats.org/officeDocument/2006/relationships/image" Target="../media/image54.png"/></Relationships>
</file>

<file path=ppt/slides/_rels/slide78.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image" Target="../media/image89.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92.png"/><Relationship Id="rId2" Type="http://schemas.openxmlformats.org/officeDocument/2006/relationships/image" Target="../media/image91.png"/><Relationship Id="rId1" Type="http://schemas.openxmlformats.org/officeDocument/2006/relationships/slideLayout" Target="../slideLayouts/slideLayout2.xml"/><Relationship Id="rId4" Type="http://schemas.openxmlformats.org/officeDocument/2006/relationships/image" Target="../media/image9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610.png"/><Relationship Id="rId2" Type="http://schemas.openxmlformats.org/officeDocument/2006/relationships/image" Target="../media/image94.png"/><Relationship Id="rId1" Type="http://schemas.openxmlformats.org/officeDocument/2006/relationships/slideLayout" Target="../slideLayouts/slideLayout2.xml"/><Relationship Id="rId4" Type="http://schemas.openxmlformats.org/officeDocument/2006/relationships/image" Target="../media/image620.png"/></Relationships>
</file>

<file path=ppt/slides/_rels/slide81.xml.rels><?xml version="1.0" encoding="UTF-8" standalone="yes"?>
<Relationships xmlns="http://schemas.openxmlformats.org/package/2006/relationships"><Relationship Id="rId2" Type="http://schemas.openxmlformats.org/officeDocument/2006/relationships/image" Target="../media/image95.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97.png"/><Relationship Id="rId2" Type="http://schemas.openxmlformats.org/officeDocument/2006/relationships/image" Target="../media/image96.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98.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image" Target="../media/image99.png"/><Relationship Id="rId1" Type="http://schemas.openxmlformats.org/officeDocument/2006/relationships/slideLayout" Target="../slideLayouts/slideLayout2.xml"/><Relationship Id="rId6" Type="http://schemas.openxmlformats.org/officeDocument/2006/relationships/image" Target="../media/image103.png"/><Relationship Id="rId5" Type="http://schemas.openxmlformats.org/officeDocument/2006/relationships/image" Target="../media/image55.png"/><Relationship Id="rId4" Type="http://schemas.openxmlformats.org/officeDocument/2006/relationships/image" Target="../media/image101.png"/></Relationships>
</file>

<file path=ppt/slides/_rels/slide86.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image" Target="../media/image104.png"/><Relationship Id="rId1" Type="http://schemas.openxmlformats.org/officeDocument/2006/relationships/slideLayout" Target="../slideLayouts/slideLayout2.xml"/><Relationship Id="rId6" Type="http://schemas.openxmlformats.org/officeDocument/2006/relationships/image" Target="../media/image106.png"/><Relationship Id="rId5" Type="http://schemas.openxmlformats.org/officeDocument/2006/relationships/image" Target="../media/image55.png"/><Relationship Id="rId4" Type="http://schemas.openxmlformats.org/officeDocument/2006/relationships/image" Target="../media/image105.png"/></Relationships>
</file>

<file path=ppt/slides/_rels/slide87.xml.rels><?xml version="1.0" encoding="UTF-8" standalone="yes"?>
<Relationships xmlns="http://schemas.openxmlformats.org/package/2006/relationships"><Relationship Id="rId8" Type="http://schemas.openxmlformats.org/officeDocument/2006/relationships/image" Target="../media/image112.png"/><Relationship Id="rId3" Type="http://schemas.openxmlformats.org/officeDocument/2006/relationships/image" Target="../media/image100.png"/><Relationship Id="rId7" Type="http://schemas.openxmlformats.org/officeDocument/2006/relationships/image" Target="../media/image111.png"/><Relationship Id="rId2" Type="http://schemas.openxmlformats.org/officeDocument/2006/relationships/image" Target="../media/image107.png"/><Relationship Id="rId1" Type="http://schemas.openxmlformats.org/officeDocument/2006/relationships/slideLayout" Target="../slideLayouts/slideLayout2.xml"/><Relationship Id="rId6" Type="http://schemas.openxmlformats.org/officeDocument/2006/relationships/image" Target="../media/image110.png"/><Relationship Id="rId5" Type="http://schemas.openxmlformats.org/officeDocument/2006/relationships/image" Target="../media/image109.png"/><Relationship Id="rId4" Type="http://schemas.openxmlformats.org/officeDocument/2006/relationships/image" Target="../media/image108.png"/></Relationships>
</file>

<file path=ppt/slides/_rels/slide88.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image" Target="../media/image113.png"/><Relationship Id="rId1" Type="http://schemas.openxmlformats.org/officeDocument/2006/relationships/slideLayout" Target="../slideLayouts/slideLayout2.xml"/><Relationship Id="rId6" Type="http://schemas.openxmlformats.org/officeDocument/2006/relationships/image" Target="../media/image115.png"/><Relationship Id="rId5" Type="http://schemas.openxmlformats.org/officeDocument/2006/relationships/image" Target="../media/image780.png"/><Relationship Id="rId4" Type="http://schemas.openxmlformats.org/officeDocument/2006/relationships/image" Target="../media/image58.png"/></Relationships>
</file>

<file path=ppt/slides/_rels/slide89.xml.rels><?xml version="1.0" encoding="UTF-8" standalone="yes"?>
<Relationships xmlns="http://schemas.openxmlformats.org/package/2006/relationships"><Relationship Id="rId2" Type="http://schemas.openxmlformats.org/officeDocument/2006/relationships/image" Target="../media/image11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117.png"/><Relationship Id="rId1" Type="http://schemas.openxmlformats.org/officeDocument/2006/relationships/slideLayout" Target="../slideLayouts/slideLayout2.xml"/><Relationship Id="rId6" Type="http://schemas.openxmlformats.org/officeDocument/2006/relationships/image" Target="../media/image120.png"/><Relationship Id="rId5" Type="http://schemas.openxmlformats.org/officeDocument/2006/relationships/image" Target="../media/image119.png"/><Relationship Id="rId4" Type="http://schemas.openxmlformats.org/officeDocument/2006/relationships/image" Target="../media/image118.png"/></Relationships>
</file>

<file path=ppt/slides/_rels/slide91.xml.rels><?xml version="1.0" encoding="UTF-8" standalone="yes"?>
<Relationships xmlns="http://schemas.openxmlformats.org/package/2006/relationships"><Relationship Id="rId3" Type="http://schemas.openxmlformats.org/officeDocument/2006/relationships/image" Target="../media/image58.png"/><Relationship Id="rId7" Type="http://schemas.openxmlformats.org/officeDocument/2006/relationships/image" Target="../media/image120.png"/><Relationship Id="rId2" Type="http://schemas.openxmlformats.org/officeDocument/2006/relationships/image" Target="../media/image121.png"/><Relationship Id="rId1" Type="http://schemas.openxmlformats.org/officeDocument/2006/relationships/slideLayout" Target="../slideLayouts/slideLayout2.xml"/><Relationship Id="rId6" Type="http://schemas.openxmlformats.org/officeDocument/2006/relationships/image" Target="../media/image119.png"/><Relationship Id="rId5" Type="http://schemas.openxmlformats.org/officeDocument/2006/relationships/image" Target="../media/image122.png"/><Relationship Id="rId4" Type="http://schemas.openxmlformats.org/officeDocument/2006/relationships/image" Target="../media/image118.png"/></Relationships>
</file>

<file path=ppt/slides/_rels/slide92.xml.rels><?xml version="1.0" encoding="UTF-8" standalone="yes"?>
<Relationships xmlns="http://schemas.openxmlformats.org/package/2006/relationships"><Relationship Id="rId3" Type="http://schemas.openxmlformats.org/officeDocument/2006/relationships/image" Target="../media/image58.png"/><Relationship Id="rId7" Type="http://schemas.openxmlformats.org/officeDocument/2006/relationships/image" Target="../media/image120.png"/><Relationship Id="rId2" Type="http://schemas.openxmlformats.org/officeDocument/2006/relationships/image" Target="../media/image123.png"/><Relationship Id="rId1" Type="http://schemas.openxmlformats.org/officeDocument/2006/relationships/slideLayout" Target="../slideLayouts/slideLayout2.xml"/><Relationship Id="rId6" Type="http://schemas.openxmlformats.org/officeDocument/2006/relationships/image" Target="../media/image119.png"/><Relationship Id="rId5" Type="http://schemas.openxmlformats.org/officeDocument/2006/relationships/image" Target="../media/image122.png"/><Relationship Id="rId4" Type="http://schemas.openxmlformats.org/officeDocument/2006/relationships/image" Target="../media/image820.png"/></Relationships>
</file>

<file path=ppt/slides/_rels/slide93.xml.rels><?xml version="1.0" encoding="UTF-8" standalone="yes"?>
<Relationships xmlns="http://schemas.openxmlformats.org/package/2006/relationships"><Relationship Id="rId3" Type="http://schemas.openxmlformats.org/officeDocument/2006/relationships/image" Target="../media/image125.png"/><Relationship Id="rId2" Type="http://schemas.openxmlformats.org/officeDocument/2006/relationships/image" Target="../media/image124.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126.png"/><Relationship Id="rId1" Type="http://schemas.openxmlformats.org/officeDocument/2006/relationships/slideLayout" Target="../slideLayouts/slideLayout2.xml"/><Relationship Id="rId4" Type="http://schemas.openxmlformats.org/officeDocument/2006/relationships/image" Target="../media/image68.png"/></Relationships>
</file>

<file path=ppt/slides/_rels/slide95.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129.png"/><Relationship Id="rId1" Type="http://schemas.openxmlformats.org/officeDocument/2006/relationships/slideLayout" Target="../slideLayouts/slideLayout2.xml"/><Relationship Id="rId4" Type="http://schemas.openxmlformats.org/officeDocument/2006/relationships/image" Target="../media/image68.png"/></Relationships>
</file>

<file path=ppt/slides/_rels/slide96.xml.rels><?xml version="1.0" encoding="UTF-8" standalone="yes"?>
<Relationships xmlns="http://schemas.openxmlformats.org/package/2006/relationships"><Relationship Id="rId8" Type="http://schemas.openxmlformats.org/officeDocument/2006/relationships/image" Target="../media/image930.png"/><Relationship Id="rId3" Type="http://schemas.openxmlformats.org/officeDocument/2006/relationships/image" Target="../media/image65.png"/><Relationship Id="rId7" Type="http://schemas.openxmlformats.org/officeDocument/2006/relationships/image" Target="../media/image920.png"/><Relationship Id="rId2" Type="http://schemas.openxmlformats.org/officeDocument/2006/relationships/image" Target="../media/image130.png"/><Relationship Id="rId1" Type="http://schemas.openxmlformats.org/officeDocument/2006/relationships/slideLayout" Target="../slideLayouts/slideLayout2.xml"/><Relationship Id="rId6" Type="http://schemas.openxmlformats.org/officeDocument/2006/relationships/image" Target="../media/image911.png"/><Relationship Id="rId9" Type="http://schemas.openxmlformats.org/officeDocument/2006/relationships/image" Target="../media/image940.png"/></Relationships>
</file>

<file path=ppt/slides/_rels/slide97.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131.png"/><Relationship Id="rId1" Type="http://schemas.openxmlformats.org/officeDocument/2006/relationships/slideLayout" Target="../slideLayouts/slideLayout2.xml"/><Relationship Id="rId11" Type="http://schemas.openxmlformats.org/officeDocument/2006/relationships/image" Target="../media/image960.png"/><Relationship Id="rId10" Type="http://schemas.openxmlformats.org/officeDocument/2006/relationships/image" Target="../media/image950.png"/><Relationship Id="rId4" Type="http://schemas.openxmlformats.org/officeDocument/2006/relationships/image" Target="../media/image68.png"/><Relationship Id="rId9" Type="http://schemas.openxmlformats.org/officeDocument/2006/relationships/image" Target="../media/image940.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13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1498289"/>
          </a:xfrm>
        </p:spPr>
        <p:txBody>
          <a:bodyPr/>
          <a:lstStyle/>
          <a:p>
            <a:r>
              <a:rPr lang="en-US" dirty="0"/>
              <a:t>Reference Points 101</a:t>
            </a:r>
            <a:endParaRPr lang="en-CA" dirty="0"/>
          </a:p>
        </p:txBody>
      </p:sp>
      <p:sp>
        <p:nvSpPr>
          <p:cNvPr id="3" name="Subtitle 2"/>
          <p:cNvSpPr>
            <a:spLocks noGrp="1"/>
          </p:cNvSpPr>
          <p:nvPr>
            <p:ph type="subTitle" idx="1"/>
          </p:nvPr>
        </p:nvSpPr>
        <p:spPr>
          <a:xfrm>
            <a:off x="1524000" y="2866747"/>
            <a:ext cx="9144000" cy="1655762"/>
          </a:xfrm>
        </p:spPr>
        <p:txBody>
          <a:bodyPr>
            <a:normAutofit lnSpcReduction="10000"/>
          </a:bodyPr>
          <a:lstStyle/>
          <a:p>
            <a:r>
              <a:rPr lang="en-US" dirty="0"/>
              <a:t>Robyn Forrest and Tim Barrett</a:t>
            </a:r>
          </a:p>
          <a:p>
            <a:r>
              <a:rPr lang="en-US" dirty="0"/>
              <a:t>Nov 15 and 22, 2022</a:t>
            </a:r>
          </a:p>
          <a:p>
            <a:endParaRPr lang="en-US" dirty="0"/>
          </a:p>
          <a:p>
            <a:r>
              <a:rPr lang="en-US" b="1" dirty="0"/>
              <a:t>Technical Expertise in Stock Assessment (TESA) Webinar</a:t>
            </a:r>
            <a:endParaRPr lang="en-CA" b="1" dirty="0"/>
          </a:p>
        </p:txBody>
      </p:sp>
      <p:pic>
        <p:nvPicPr>
          <p:cNvPr id="4" name="Picture 10" descr="Image result for fisheries and oceans canada"/>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480426" y="5878285"/>
            <a:ext cx="7231147" cy="7651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90619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0960" y="217370"/>
            <a:ext cx="10515600" cy="1325563"/>
          </a:xfrm>
        </p:spPr>
        <p:txBody>
          <a:bodyPr/>
          <a:lstStyle/>
          <a:p>
            <a:r>
              <a:rPr lang="en-US" dirty="0"/>
              <a:t>What are reference points?</a:t>
            </a:r>
          </a:p>
        </p:txBody>
      </p:sp>
      <p:pic>
        <p:nvPicPr>
          <p:cNvPr id="4" name="Picture 3"/>
          <p:cNvPicPr>
            <a:picLocks noChangeAspect="1"/>
          </p:cNvPicPr>
          <p:nvPr/>
        </p:nvPicPr>
        <p:blipFill>
          <a:blip r:embed="rId2"/>
          <a:stretch>
            <a:fillRect/>
          </a:stretch>
        </p:blipFill>
        <p:spPr>
          <a:xfrm>
            <a:off x="7749914" y="880152"/>
            <a:ext cx="4388136" cy="5850848"/>
          </a:xfrm>
          <a:prstGeom prst="rect">
            <a:avLst/>
          </a:prstGeom>
        </p:spPr>
      </p:pic>
      <p:sp>
        <p:nvSpPr>
          <p:cNvPr id="7" name="Rectangle 6"/>
          <p:cNvSpPr/>
          <p:nvPr/>
        </p:nvSpPr>
        <p:spPr>
          <a:xfrm>
            <a:off x="440960" y="1717621"/>
            <a:ext cx="7108745" cy="3108543"/>
          </a:xfrm>
          <a:prstGeom prst="rect">
            <a:avLst/>
          </a:prstGeom>
          <a:ln>
            <a:solidFill>
              <a:schemeClr val="tx2"/>
            </a:solidFill>
          </a:ln>
        </p:spPr>
        <p:txBody>
          <a:bodyPr wrap="square">
            <a:spAutoFit/>
          </a:bodyPr>
          <a:lstStyle/>
          <a:p>
            <a:r>
              <a:rPr lang="en-US" sz="2800" dirty="0">
                <a:solidFill>
                  <a:schemeClr val="tx2"/>
                </a:solidFill>
              </a:rPr>
              <a:t>“Fisheries management is a decision making process which includes </a:t>
            </a:r>
            <a:r>
              <a:rPr lang="en-US" sz="2800" b="1" dirty="0">
                <a:solidFill>
                  <a:schemeClr val="tx2"/>
                </a:solidFill>
              </a:rPr>
              <a:t>uncertainties</a:t>
            </a:r>
            <a:r>
              <a:rPr lang="en-US" sz="2800" dirty="0">
                <a:solidFill>
                  <a:schemeClr val="tx2"/>
                </a:solidFill>
              </a:rPr>
              <a:t>. When providing advice to fisheries managers, it is not sufficient to merely describe the uncertainties but we should also predict the </a:t>
            </a:r>
            <a:r>
              <a:rPr lang="en-US" sz="2800" b="1" dirty="0">
                <a:solidFill>
                  <a:schemeClr val="tx2"/>
                </a:solidFill>
              </a:rPr>
              <a:t>consequences of the possible management measures</a:t>
            </a:r>
            <a:r>
              <a:rPr lang="en-US" sz="2800" dirty="0">
                <a:solidFill>
                  <a:schemeClr val="tx2"/>
                </a:solidFill>
              </a:rPr>
              <a:t>; this involves the concept of risk.”</a:t>
            </a:r>
          </a:p>
        </p:txBody>
      </p:sp>
      <p:sp>
        <p:nvSpPr>
          <p:cNvPr id="8" name="Rectangle 7"/>
          <p:cNvSpPr/>
          <p:nvPr/>
        </p:nvSpPr>
        <p:spPr>
          <a:xfrm>
            <a:off x="440959" y="5063105"/>
            <a:ext cx="7108745" cy="1384995"/>
          </a:xfrm>
          <a:prstGeom prst="rect">
            <a:avLst/>
          </a:prstGeom>
        </p:spPr>
        <p:txBody>
          <a:bodyPr wrap="square">
            <a:spAutoFit/>
          </a:bodyPr>
          <a:lstStyle/>
          <a:p>
            <a:pPr marL="271463" indent="-271463">
              <a:buFont typeface="Arial" panose="020B0604020202020204" pitchFamily="34" charset="0"/>
              <a:buChar char="•"/>
              <a:tabLst>
                <a:tab pos="271463" algn="l"/>
              </a:tabLst>
            </a:pPr>
            <a:r>
              <a:rPr lang="en-US" sz="2800" dirty="0"/>
              <a:t>Reference points are components of objectives for the fishery, against which consequences are evaluated. </a:t>
            </a:r>
          </a:p>
        </p:txBody>
      </p:sp>
    </p:spTree>
    <p:extLst>
      <p:ext uri="{BB962C8B-B14F-4D97-AF65-F5344CB8AC3E}">
        <p14:creationId xmlns:p14="http://schemas.microsoft.com/office/powerpoint/2010/main" val="458937419"/>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p:cNvPicPr>
            <a:picLocks noChangeAspect="1"/>
          </p:cNvPicPr>
          <p:nvPr/>
        </p:nvPicPr>
        <p:blipFill>
          <a:blip r:embed="rId2"/>
          <a:stretch>
            <a:fillRect/>
          </a:stretch>
        </p:blipFill>
        <p:spPr>
          <a:xfrm>
            <a:off x="3047999" y="3331519"/>
            <a:ext cx="5943507" cy="3526481"/>
          </a:xfrm>
          <a:prstGeom prst="rect">
            <a:avLst/>
          </a:prstGeom>
        </p:spPr>
      </p:pic>
      <p:sp>
        <p:nvSpPr>
          <p:cNvPr id="2" name="Title 1"/>
          <p:cNvSpPr>
            <a:spLocks noGrp="1"/>
          </p:cNvSpPr>
          <p:nvPr>
            <p:ph type="title"/>
          </p:nvPr>
        </p:nvSpPr>
        <p:spPr/>
        <p:txBody>
          <a:bodyPr>
            <a:normAutofit/>
          </a:bodyPr>
          <a:lstStyle/>
          <a:p>
            <a:r>
              <a:rPr lang="en-CA" sz="4000" dirty="0"/>
              <a:t>Reference Points </a:t>
            </a:r>
            <a:r>
              <a:rPr lang="en-CA" sz="4000" b="1" dirty="0">
                <a:solidFill>
                  <a:srgbClr val="7030A0"/>
                </a:solidFill>
              </a:rPr>
              <a:t>4. </a:t>
            </a:r>
            <a:r>
              <a:rPr lang="en-US" sz="4000" b="1" dirty="0">
                <a:solidFill>
                  <a:srgbClr val="7030A0"/>
                </a:solidFill>
              </a:rPr>
              <a:t>Spawning Potential Ratio (SPR)</a:t>
            </a:r>
            <a:endParaRPr lang="en-US" sz="4000" b="1" dirty="0">
              <a:solidFill>
                <a:srgbClr val="C00000"/>
              </a:solidFill>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825625"/>
                <a:ext cx="10515600" cy="1505894"/>
              </a:xfrm>
            </p:spPr>
            <p:txBody>
              <a:bodyPr/>
              <a:lstStyle/>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𝑆𝑃𝑅</m:t>
                        </m:r>
                      </m:e>
                      <m:sub>
                        <m:r>
                          <a:rPr lang="en-US" b="0" i="1" smtClean="0">
                            <a:latin typeface="Cambria Math" panose="02040503050406030204" pitchFamily="18" charset="0"/>
                          </a:rPr>
                          <m:t>𝐹</m:t>
                        </m:r>
                      </m:sub>
                    </m:sSub>
                  </m:oMath>
                </a14:m>
                <a:r>
                  <a:rPr lang="en-CA" dirty="0"/>
                  <a:t> decreases with increasing </a:t>
                </a:r>
                <a14:m>
                  <m:oMath xmlns:m="http://schemas.openxmlformats.org/officeDocument/2006/math">
                    <m:r>
                      <a:rPr lang="en-US" i="1">
                        <a:latin typeface="Cambria Math" panose="02040503050406030204" pitchFamily="18" charset="0"/>
                      </a:rPr>
                      <m:t>𝐹</m:t>
                    </m:r>
                  </m:oMath>
                </a14:m>
                <a:endParaRPr lang="en-CA" dirty="0"/>
              </a:p>
              <a:p>
                <a:r>
                  <a:rPr lang="en-CA" dirty="0"/>
                  <a:t>An example SPR vs. </a:t>
                </a:r>
                <a14:m>
                  <m:oMath xmlns:m="http://schemas.openxmlformats.org/officeDocument/2006/math">
                    <m:r>
                      <a:rPr lang="en-CA" i="1" dirty="0" smtClean="0">
                        <a:latin typeface="Cambria Math" panose="02040503050406030204" pitchFamily="18" charset="0"/>
                      </a:rPr>
                      <m:t>𝐹</m:t>
                    </m:r>
                  </m:oMath>
                </a14:m>
                <a:r>
                  <a:rPr lang="en-CA" dirty="0"/>
                  <a:t> curve is plotted below where </a:t>
                </a:r>
                <a14:m>
                  <m:oMath xmlns:m="http://schemas.openxmlformats.org/officeDocument/2006/math">
                    <m:r>
                      <a:rPr lang="en-CA" i="1" dirty="0" smtClean="0">
                        <a:latin typeface="Cambria Math" panose="02040503050406030204" pitchFamily="18" charset="0"/>
                      </a:rPr>
                      <m:t>𝐹</m:t>
                    </m:r>
                    <m:r>
                      <a:rPr lang="en-CA" i="1" baseline="-25000" dirty="0" smtClean="0">
                        <a:latin typeface="Cambria Math" panose="02040503050406030204" pitchFamily="18" charset="0"/>
                      </a:rPr>
                      <m:t>40%</m:t>
                    </m:r>
                    <m:r>
                      <a:rPr lang="en-CA" i="1" baseline="-25000" dirty="0" smtClean="0">
                        <a:latin typeface="Cambria Math" panose="02040503050406030204" pitchFamily="18" charset="0"/>
                      </a:rPr>
                      <m:t>𝑆𝑃𝑅</m:t>
                    </m:r>
                  </m:oMath>
                </a14:m>
                <a:r>
                  <a:rPr lang="en-CA" dirty="0"/>
                  <a:t> is identified as the </a:t>
                </a:r>
                <a14:m>
                  <m:oMath xmlns:m="http://schemas.openxmlformats.org/officeDocument/2006/math">
                    <m:r>
                      <a:rPr lang="en-CA" i="1" dirty="0" smtClean="0">
                        <a:latin typeface="Cambria Math" panose="02040503050406030204" pitchFamily="18" charset="0"/>
                      </a:rPr>
                      <m:t>𝐹</m:t>
                    </m:r>
                  </m:oMath>
                </a14:m>
                <a:r>
                  <a:rPr lang="en-CA" dirty="0"/>
                  <a:t> that results in 40% SPR.</a:t>
                </a:r>
                <a:endParaRPr lang="en-CA" baseline="-250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825625"/>
                <a:ext cx="10515600" cy="1505894"/>
              </a:xfrm>
              <a:blipFill>
                <a:blip r:embed="rId3"/>
                <a:stretch>
                  <a:fillRect l="-1043" t="-6452" b="-2419"/>
                </a:stretch>
              </a:blipFill>
            </p:spPr>
            <p:txBody>
              <a:bodyPr/>
              <a:lstStyle/>
              <a:p>
                <a:r>
                  <a:rPr lang="en-US">
                    <a:noFill/>
                  </a:rPr>
                  <a:t> </a:t>
                </a:r>
              </a:p>
            </p:txBody>
          </p:sp>
        </mc:Fallback>
      </mc:AlternateContent>
      <p:sp>
        <p:nvSpPr>
          <p:cNvPr id="7" name="Rectangle 6"/>
          <p:cNvSpPr/>
          <p:nvPr/>
        </p:nvSpPr>
        <p:spPr>
          <a:xfrm>
            <a:off x="3771207" y="5188876"/>
            <a:ext cx="382386" cy="872837"/>
          </a:xfrm>
          <a:prstGeom prst="rect">
            <a:avLst/>
          </a:prstGeom>
          <a:no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8" name="TextBox 7"/>
          <p:cNvSpPr txBox="1"/>
          <p:nvPr/>
        </p:nvSpPr>
        <p:spPr>
          <a:xfrm>
            <a:off x="5533506" y="3631962"/>
            <a:ext cx="933269" cy="369332"/>
          </a:xfrm>
          <a:prstGeom prst="rect">
            <a:avLst/>
          </a:prstGeom>
          <a:noFill/>
        </p:spPr>
        <p:txBody>
          <a:bodyPr wrap="none" rtlCol="0">
            <a:spAutoFit/>
          </a:bodyPr>
          <a:lstStyle/>
          <a:p>
            <a:r>
              <a:rPr lang="en-US" dirty="0">
                <a:solidFill>
                  <a:srgbClr val="C00000"/>
                </a:solidFill>
              </a:rPr>
              <a:t>40%SPR</a:t>
            </a:r>
            <a:endParaRPr lang="en-CA" dirty="0">
              <a:solidFill>
                <a:srgbClr val="C00000"/>
              </a:solidFill>
            </a:endParaRPr>
          </a:p>
        </p:txBody>
      </p:sp>
      <p:cxnSp>
        <p:nvCxnSpPr>
          <p:cNvPr id="10" name="Straight Arrow Connector 9"/>
          <p:cNvCxnSpPr/>
          <p:nvPr/>
        </p:nvCxnSpPr>
        <p:spPr>
          <a:xfrm flipH="1">
            <a:off x="4211782" y="3840480"/>
            <a:ext cx="1271847" cy="1251065"/>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88388701"/>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EE30C1-A180-4702-881B-6A462A9BDDF9}"/>
              </a:ext>
            </a:extLst>
          </p:cNvPr>
          <p:cNvSpPr>
            <a:spLocks noGrp="1"/>
          </p:cNvSpPr>
          <p:nvPr>
            <p:ph type="title"/>
          </p:nvPr>
        </p:nvSpPr>
        <p:spPr/>
        <p:txBody>
          <a:bodyPr>
            <a:normAutofit/>
          </a:bodyPr>
          <a:lstStyle/>
          <a:p>
            <a:r>
              <a:rPr lang="en-CA" sz="4000" dirty="0"/>
              <a:t>Reference Points </a:t>
            </a:r>
            <a:r>
              <a:rPr lang="en-CA" sz="4000" b="1" dirty="0">
                <a:solidFill>
                  <a:srgbClr val="7030A0"/>
                </a:solidFill>
              </a:rPr>
              <a:t>4. </a:t>
            </a:r>
            <a:r>
              <a:rPr lang="en-US" sz="4000" b="1" dirty="0">
                <a:solidFill>
                  <a:srgbClr val="7030A0"/>
                </a:solidFill>
              </a:rPr>
              <a:t>Spawning Potential Ratio (SPR)</a:t>
            </a:r>
            <a:endParaRPr lang="en-US" sz="4000"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7888279-904F-401F-8149-ED2D932C7BBE}"/>
                  </a:ext>
                </a:extLst>
              </p:cNvPr>
              <p:cNvSpPr>
                <a:spLocks noGrp="1"/>
              </p:cNvSpPr>
              <p:nvPr>
                <p:ph idx="1"/>
              </p:nvPr>
            </p:nvSpPr>
            <p:spPr/>
            <p:txBody>
              <a:bodyPr/>
              <a:lstStyle/>
              <a:p>
                <a:r>
                  <a:rPr lang="en-US" i="1" dirty="0"/>
                  <a:t>F</a:t>
                </a:r>
                <a:r>
                  <a:rPr lang="en-US" baseline="-25000" dirty="0"/>
                  <a:t>X%SPR </a:t>
                </a:r>
                <a:r>
                  <a:rPr lang="en-US" dirty="0"/>
                  <a:t>represents the </a:t>
                </a:r>
                <a:r>
                  <a:rPr lang="en-US" i="1" dirty="0"/>
                  <a:t>F</a:t>
                </a:r>
                <a:r>
                  <a:rPr lang="en-US" dirty="0"/>
                  <a:t> that results in X% of </a:t>
                </a:r>
                <a14:m>
                  <m:oMath xmlns:m="http://schemas.openxmlformats.org/officeDocument/2006/math">
                    <m:r>
                      <a:rPr lang="en-US">
                        <a:latin typeface="Cambria Math" panose="02040503050406030204" pitchFamily="18" charset="0"/>
                      </a:rPr>
                      <m:t>𝜑</m:t>
                    </m:r>
                  </m:oMath>
                </a14:m>
                <a:r>
                  <a:rPr lang="en-US" baseline="-25000" dirty="0"/>
                  <a:t>0</a:t>
                </a:r>
              </a:p>
              <a:p>
                <a:r>
                  <a:rPr lang="en-US" dirty="0"/>
                  <a:t>Value of SPR as a proxy for </a:t>
                </a:r>
                <a:r>
                  <a:rPr lang="en-US" i="1" dirty="0"/>
                  <a:t>F</a:t>
                </a:r>
                <a:r>
                  <a:rPr lang="en-US" i="1" baseline="-25000" dirty="0"/>
                  <a:t>MSY</a:t>
                </a:r>
                <a:r>
                  <a:rPr lang="en-US" dirty="0"/>
                  <a:t> depends on productivity</a:t>
                </a:r>
                <a:endParaRPr lang="en-US" baseline="-25000" dirty="0"/>
              </a:p>
              <a:p>
                <a:r>
                  <a:rPr lang="en-US" u="sng" dirty="0"/>
                  <a:t>Biomass reference points </a:t>
                </a:r>
              </a:p>
              <a:p>
                <a:pPr lvl="1"/>
                <a:r>
                  <a:rPr lang="en-US" i="1" dirty="0"/>
                  <a:t>B</a:t>
                </a:r>
                <a:r>
                  <a:rPr lang="en-US" i="1" baseline="-25000" dirty="0"/>
                  <a:t>MSY</a:t>
                </a:r>
                <a:r>
                  <a:rPr lang="en-US" dirty="0"/>
                  <a:t> proxy = equilibrium biomass from fishing at </a:t>
                </a:r>
                <a:r>
                  <a:rPr lang="en-US" i="1" dirty="0"/>
                  <a:t>F</a:t>
                </a:r>
                <a:r>
                  <a:rPr lang="en-US" baseline="-25000" dirty="0"/>
                  <a:t>X%SPR </a:t>
                </a:r>
              </a:p>
              <a:p>
                <a:pPr lvl="1"/>
                <a:r>
                  <a:rPr lang="en-US" dirty="0"/>
                  <a:t>An assumption about the equilibrium biomass from fishing at </a:t>
                </a:r>
                <a:r>
                  <a:rPr lang="en-US" i="1" dirty="0"/>
                  <a:t>F</a:t>
                </a:r>
                <a:r>
                  <a:rPr lang="en-US" baseline="-25000" dirty="0"/>
                  <a:t>X%SPR </a:t>
                </a:r>
                <a:r>
                  <a:rPr lang="en-US" dirty="0"/>
                  <a:t>is needed</a:t>
                </a:r>
              </a:p>
              <a:p>
                <a:endParaRPr lang="en-US" dirty="0"/>
              </a:p>
            </p:txBody>
          </p:sp>
        </mc:Choice>
        <mc:Fallback xmlns="">
          <p:sp>
            <p:nvSpPr>
              <p:cNvPr id="3" name="Content Placeholder 2">
                <a:extLst>
                  <a:ext uri="{FF2B5EF4-FFF2-40B4-BE49-F238E27FC236}">
                    <a16:creationId xmlns:a16="http://schemas.microsoft.com/office/drawing/2014/main" id="{77888279-904F-401F-8149-ED2D932C7BBE}"/>
                  </a:ext>
                </a:extLst>
              </p:cNvPr>
              <p:cNvSpPr>
                <a:spLocks noGrp="1" noRot="1" noChangeAspect="1" noMove="1" noResize="1" noEditPoints="1" noAdjustHandles="1" noChangeArrowheads="1" noChangeShapeType="1" noTextEdit="1"/>
              </p:cNvSpPr>
              <p:nvPr>
                <p:ph idx="1"/>
              </p:nvPr>
            </p:nvSpPr>
            <p:spPr>
              <a:blipFill>
                <a:blip r:embed="rId2"/>
                <a:stretch>
                  <a:fillRect l="-1043" t="-2241" r="-116"/>
                </a:stretch>
              </a:blipFill>
            </p:spPr>
            <p:txBody>
              <a:bodyPr/>
              <a:lstStyle/>
              <a:p>
                <a:r>
                  <a:rPr lang="en-US">
                    <a:noFill/>
                  </a:rPr>
                  <a:t> </a:t>
                </a:r>
              </a:p>
            </p:txBody>
          </p:sp>
        </mc:Fallback>
      </mc:AlternateContent>
      <p:graphicFrame>
        <p:nvGraphicFramePr>
          <p:cNvPr id="4" name="Content Placeholder 3">
            <a:extLst>
              <a:ext uri="{FF2B5EF4-FFF2-40B4-BE49-F238E27FC236}">
                <a16:creationId xmlns:a16="http://schemas.microsoft.com/office/drawing/2014/main" id="{CF35B35A-737F-4AEB-AF2F-5498498C95DC}"/>
              </a:ext>
            </a:extLst>
          </p:cNvPr>
          <p:cNvGraphicFramePr>
            <a:graphicFrameLocks/>
          </p:cNvGraphicFramePr>
          <p:nvPr>
            <p:extLst>
              <p:ext uri="{D42A27DB-BD31-4B8C-83A1-F6EECF244321}">
                <p14:modId xmlns:p14="http://schemas.microsoft.com/office/powerpoint/2010/main" val="266909362"/>
              </p:ext>
            </p:extLst>
          </p:nvPr>
        </p:nvGraphicFramePr>
        <p:xfrm>
          <a:off x="3608516" y="4622483"/>
          <a:ext cx="4496657" cy="1554480"/>
        </p:xfrm>
        <a:graphic>
          <a:graphicData uri="http://schemas.openxmlformats.org/drawingml/2006/table">
            <a:tbl>
              <a:tblPr bandRow="1">
                <a:tableStyleId>{5C22544A-7EE6-4342-B048-85BDC9FD1C3A}</a:tableStyleId>
              </a:tblPr>
              <a:tblGrid>
                <a:gridCol w="1763362">
                  <a:extLst>
                    <a:ext uri="{9D8B030D-6E8A-4147-A177-3AD203B41FA5}">
                      <a16:colId xmlns:a16="http://schemas.microsoft.com/office/drawing/2014/main" val="765603383"/>
                    </a:ext>
                  </a:extLst>
                </a:gridCol>
                <a:gridCol w="1158924">
                  <a:extLst>
                    <a:ext uri="{9D8B030D-6E8A-4147-A177-3AD203B41FA5}">
                      <a16:colId xmlns:a16="http://schemas.microsoft.com/office/drawing/2014/main" val="2414924035"/>
                    </a:ext>
                  </a:extLst>
                </a:gridCol>
                <a:gridCol w="1574371">
                  <a:extLst>
                    <a:ext uri="{9D8B030D-6E8A-4147-A177-3AD203B41FA5}">
                      <a16:colId xmlns:a16="http://schemas.microsoft.com/office/drawing/2014/main" val="1996351042"/>
                    </a:ext>
                  </a:extLst>
                </a:gridCol>
              </a:tblGrid>
              <a:tr h="0">
                <a:tc>
                  <a:txBody>
                    <a:bodyPr/>
                    <a:lstStyle/>
                    <a:p>
                      <a:pPr marL="0" marR="0">
                        <a:spcBef>
                          <a:spcPts val="600"/>
                        </a:spcBef>
                        <a:spcAft>
                          <a:spcPts val="600"/>
                        </a:spcAft>
                      </a:pPr>
                      <a:r>
                        <a:rPr lang="en-US" sz="1800" b="1" dirty="0">
                          <a:effectLst/>
                          <a:latin typeface="+mn-lt"/>
                        </a:rPr>
                        <a:t>Productivity</a:t>
                      </a:r>
                      <a:endParaRPr lang="en-US" sz="1800" b="1" dirty="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600"/>
                        </a:spcBef>
                        <a:spcAft>
                          <a:spcPts val="600"/>
                        </a:spcAft>
                      </a:pPr>
                      <a:r>
                        <a:rPr lang="en-US" sz="1800" b="1" dirty="0">
                          <a:effectLst/>
                          <a:latin typeface="+mn-lt"/>
                        </a:rPr>
                        <a:t>r</a:t>
                      </a:r>
                      <a:endParaRPr lang="en-US" sz="1800" b="1" i="1" dirty="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600"/>
                        </a:spcBef>
                        <a:spcAft>
                          <a:spcPts val="600"/>
                        </a:spcAft>
                      </a:pPr>
                      <a:r>
                        <a:rPr lang="en-US" sz="1800" b="1" dirty="0">
                          <a:effectLst/>
                          <a:latin typeface="+mn-lt"/>
                        </a:rPr>
                        <a:t>F</a:t>
                      </a:r>
                      <a:r>
                        <a:rPr lang="en-US" sz="1800" b="1" baseline="-25000" dirty="0">
                          <a:effectLst/>
                          <a:latin typeface="+mn-lt"/>
                        </a:rPr>
                        <a:t>MSY</a:t>
                      </a:r>
                      <a:r>
                        <a:rPr lang="en-US" sz="1800" b="1" dirty="0">
                          <a:effectLst/>
                          <a:latin typeface="+mn-lt"/>
                        </a:rPr>
                        <a:t> ≈ F</a:t>
                      </a:r>
                      <a:r>
                        <a:rPr lang="en-US" sz="1800" b="1" baseline="-25000" dirty="0">
                          <a:effectLst/>
                          <a:latin typeface="+mn-lt"/>
                        </a:rPr>
                        <a:t>X%SPR</a:t>
                      </a:r>
                      <a:endParaRPr lang="en-US" sz="1800" b="1" dirty="0">
                        <a:effectLst/>
                        <a:latin typeface="+mn-lt"/>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743201480"/>
                  </a:ext>
                </a:extLst>
              </a:tr>
              <a:tr h="0">
                <a:tc>
                  <a:txBody>
                    <a:bodyPr/>
                    <a:lstStyle/>
                    <a:p>
                      <a:pPr marL="0" marR="0">
                        <a:spcBef>
                          <a:spcPts val="600"/>
                        </a:spcBef>
                        <a:spcAft>
                          <a:spcPts val="600"/>
                        </a:spcAft>
                      </a:pPr>
                      <a:r>
                        <a:rPr lang="en-US" sz="1800" dirty="0">
                          <a:effectLst/>
                          <a:latin typeface="+mn-lt"/>
                        </a:rPr>
                        <a:t>Very Low</a:t>
                      </a:r>
                      <a:endParaRPr lang="en-US" sz="1800" dirty="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600"/>
                        </a:spcBef>
                        <a:spcAft>
                          <a:spcPts val="600"/>
                        </a:spcAft>
                      </a:pPr>
                      <a:r>
                        <a:rPr lang="en-US" sz="1800" dirty="0">
                          <a:effectLst/>
                          <a:latin typeface="+mn-lt"/>
                        </a:rPr>
                        <a:t>-*</a:t>
                      </a:r>
                      <a:endParaRPr lang="en-US" sz="1800" dirty="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600"/>
                        </a:spcBef>
                        <a:spcAft>
                          <a:spcPts val="600"/>
                        </a:spcAft>
                      </a:pPr>
                      <a:r>
                        <a:rPr lang="en-US" sz="1800" dirty="0">
                          <a:effectLst/>
                          <a:latin typeface="+mn-lt"/>
                        </a:rPr>
                        <a:t>F</a:t>
                      </a:r>
                      <a:r>
                        <a:rPr lang="en-US" sz="1800" baseline="-25000" dirty="0">
                          <a:effectLst/>
                          <a:latin typeface="+mn-lt"/>
                        </a:rPr>
                        <a:t>≥50%</a:t>
                      </a:r>
                      <a:endParaRPr lang="en-US" sz="1800" dirty="0">
                        <a:effectLst/>
                        <a:latin typeface="+mn-lt"/>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782048765"/>
                  </a:ext>
                </a:extLst>
              </a:tr>
              <a:tr h="0">
                <a:tc>
                  <a:txBody>
                    <a:bodyPr/>
                    <a:lstStyle/>
                    <a:p>
                      <a:pPr marL="0" marR="0">
                        <a:spcBef>
                          <a:spcPts val="600"/>
                        </a:spcBef>
                        <a:spcAft>
                          <a:spcPts val="600"/>
                        </a:spcAft>
                      </a:pPr>
                      <a:r>
                        <a:rPr lang="en-US" sz="1800" dirty="0">
                          <a:effectLst/>
                          <a:latin typeface="+mn-lt"/>
                        </a:rPr>
                        <a:t>Low</a:t>
                      </a:r>
                      <a:endParaRPr lang="en-US" sz="1800" dirty="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600"/>
                        </a:spcBef>
                        <a:spcAft>
                          <a:spcPts val="600"/>
                        </a:spcAft>
                      </a:pPr>
                      <a:r>
                        <a:rPr lang="en-US" sz="1800" dirty="0">
                          <a:effectLst/>
                          <a:latin typeface="+mn-lt"/>
                        </a:rPr>
                        <a:t>&lt;0.14</a:t>
                      </a:r>
                      <a:endParaRPr lang="en-US" sz="1800" dirty="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600"/>
                        </a:spcBef>
                        <a:spcAft>
                          <a:spcPts val="600"/>
                        </a:spcAft>
                      </a:pPr>
                      <a:r>
                        <a:rPr lang="en-US" sz="1800" dirty="0">
                          <a:effectLst/>
                          <a:latin typeface="+mn-lt"/>
                        </a:rPr>
                        <a:t>F</a:t>
                      </a:r>
                      <a:r>
                        <a:rPr lang="en-US" sz="1800" baseline="-25000" dirty="0">
                          <a:effectLst/>
                          <a:latin typeface="+mn-lt"/>
                        </a:rPr>
                        <a:t>45%</a:t>
                      </a:r>
                      <a:endParaRPr lang="en-US" sz="1800" dirty="0">
                        <a:effectLst/>
                        <a:latin typeface="+mn-lt"/>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305822969"/>
                  </a:ext>
                </a:extLst>
              </a:tr>
              <a:tr h="0">
                <a:tc>
                  <a:txBody>
                    <a:bodyPr/>
                    <a:lstStyle/>
                    <a:p>
                      <a:pPr marL="0" marR="0">
                        <a:spcBef>
                          <a:spcPts val="600"/>
                        </a:spcBef>
                        <a:spcAft>
                          <a:spcPts val="600"/>
                        </a:spcAft>
                      </a:pPr>
                      <a:r>
                        <a:rPr lang="en-US" sz="1800" dirty="0">
                          <a:effectLst/>
                          <a:latin typeface="+mn-lt"/>
                        </a:rPr>
                        <a:t>Medium</a:t>
                      </a:r>
                      <a:endParaRPr lang="en-US" sz="1800" dirty="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600"/>
                        </a:spcBef>
                        <a:spcAft>
                          <a:spcPts val="600"/>
                        </a:spcAft>
                      </a:pPr>
                      <a:r>
                        <a:rPr lang="en-US" sz="1800" dirty="0">
                          <a:effectLst/>
                          <a:latin typeface="+mn-lt"/>
                        </a:rPr>
                        <a:t>0.14-0.35</a:t>
                      </a:r>
                      <a:endParaRPr lang="en-US" sz="1800" dirty="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600"/>
                        </a:spcBef>
                        <a:spcAft>
                          <a:spcPts val="600"/>
                        </a:spcAft>
                      </a:pPr>
                      <a:r>
                        <a:rPr lang="en-US" sz="1800" dirty="0">
                          <a:effectLst/>
                          <a:latin typeface="+mn-lt"/>
                        </a:rPr>
                        <a:t>F</a:t>
                      </a:r>
                      <a:r>
                        <a:rPr lang="en-US" sz="1800" baseline="-25000" dirty="0">
                          <a:effectLst/>
                          <a:latin typeface="+mn-lt"/>
                        </a:rPr>
                        <a:t>40%</a:t>
                      </a:r>
                      <a:endParaRPr lang="en-US" sz="1800" dirty="0">
                        <a:effectLst/>
                        <a:latin typeface="+mn-lt"/>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143095636"/>
                  </a:ext>
                </a:extLst>
              </a:tr>
              <a:tr h="0">
                <a:tc>
                  <a:txBody>
                    <a:bodyPr/>
                    <a:lstStyle/>
                    <a:p>
                      <a:pPr marL="0" marR="0">
                        <a:spcBef>
                          <a:spcPts val="600"/>
                        </a:spcBef>
                        <a:spcAft>
                          <a:spcPts val="600"/>
                        </a:spcAft>
                      </a:pPr>
                      <a:r>
                        <a:rPr lang="en-US" sz="1800" dirty="0">
                          <a:effectLst/>
                          <a:latin typeface="+mn-lt"/>
                        </a:rPr>
                        <a:t>High</a:t>
                      </a:r>
                      <a:endParaRPr lang="en-US" sz="1800" dirty="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600"/>
                        </a:spcBef>
                        <a:spcAft>
                          <a:spcPts val="600"/>
                        </a:spcAft>
                      </a:pPr>
                      <a:r>
                        <a:rPr lang="en-US" sz="1800" dirty="0">
                          <a:effectLst/>
                          <a:latin typeface="+mn-lt"/>
                        </a:rPr>
                        <a:t>&gt;0.35</a:t>
                      </a:r>
                      <a:endParaRPr lang="en-US" sz="1800" dirty="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600"/>
                        </a:spcBef>
                        <a:spcAft>
                          <a:spcPts val="600"/>
                        </a:spcAft>
                      </a:pPr>
                      <a:r>
                        <a:rPr lang="en-US" sz="1800" dirty="0">
                          <a:effectLst/>
                          <a:latin typeface="+mn-lt"/>
                        </a:rPr>
                        <a:t>F</a:t>
                      </a:r>
                      <a:r>
                        <a:rPr lang="en-US" sz="1800" baseline="-25000" dirty="0">
                          <a:effectLst/>
                          <a:latin typeface="+mn-lt"/>
                        </a:rPr>
                        <a:t>30%</a:t>
                      </a:r>
                      <a:endParaRPr lang="en-US" sz="1800" dirty="0">
                        <a:effectLst/>
                        <a:latin typeface="+mn-lt"/>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461834903"/>
                  </a:ext>
                </a:extLst>
              </a:tr>
              <a:tr h="0">
                <a:tc gridSpan="3">
                  <a:txBody>
                    <a:bodyPr/>
                    <a:lstStyle/>
                    <a:p>
                      <a:pPr marL="0" marR="0">
                        <a:spcBef>
                          <a:spcPts val="600"/>
                        </a:spcBef>
                        <a:spcAft>
                          <a:spcPts val="600"/>
                        </a:spcAft>
                      </a:pPr>
                      <a:r>
                        <a:rPr lang="en-US" sz="1200" kern="1200" dirty="0">
                          <a:solidFill>
                            <a:schemeClr val="dk1"/>
                          </a:solidFill>
                          <a:effectLst/>
                          <a:latin typeface="+mn-lt"/>
                        </a:rPr>
                        <a:t>*</a:t>
                      </a:r>
                      <a:r>
                        <a:rPr lang="en-US" sz="1100" kern="1200" dirty="0">
                          <a:solidFill>
                            <a:schemeClr val="dk1"/>
                          </a:solidFill>
                          <a:effectLst/>
                          <a:latin typeface="+mn-lt"/>
                        </a:rPr>
                        <a:t>Defined based on M &lt; 0.1 and age-at-maturation &gt; 15 years</a:t>
                      </a:r>
                      <a:endParaRPr lang="en-US" sz="1200" dirty="0">
                        <a:effectLst/>
                        <a:latin typeface="+mn-lt"/>
                        <a:ea typeface="Times New Roman" panose="02020603050405020304" pitchFamily="18" charset="0"/>
                        <a:cs typeface="Times New Roman" panose="02020603050405020304" pitchFamily="18" charset="0"/>
                      </a:endParaRPr>
                    </a:p>
                  </a:txBody>
                  <a:tcPr marL="68580" marR="68580" marT="0" marB="0"/>
                </a:tc>
                <a:tc hMerge="1">
                  <a:txBody>
                    <a:bodyPr/>
                    <a:lstStyle/>
                    <a:p>
                      <a:pPr marL="0" marR="0" algn="ctr">
                        <a:spcBef>
                          <a:spcPts val="600"/>
                        </a:spcBef>
                        <a:spcAft>
                          <a:spcPts val="600"/>
                        </a:spcAft>
                      </a:pPr>
                      <a:endParaRPr lang="en-US" sz="18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solidFill>
                      <a:schemeClr val="bg1"/>
                    </a:solidFill>
                  </a:tcPr>
                </a:tc>
                <a:tc hMerge="1">
                  <a:txBody>
                    <a:bodyPr/>
                    <a:lstStyle/>
                    <a:p>
                      <a:pPr marL="0" marR="0" algn="ctr">
                        <a:spcBef>
                          <a:spcPts val="600"/>
                        </a:spcBef>
                        <a:spcAft>
                          <a:spcPts val="600"/>
                        </a:spcAft>
                      </a:pPr>
                      <a:endParaRPr lang="en-US" sz="18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solidFill>
                      <a:schemeClr val="bg1"/>
                    </a:solidFill>
                  </a:tcPr>
                </a:tc>
                <a:extLst>
                  <a:ext uri="{0D108BD9-81ED-4DB2-BD59-A6C34878D82A}">
                    <a16:rowId xmlns:a16="http://schemas.microsoft.com/office/drawing/2014/main" val="819109025"/>
                  </a:ext>
                </a:extLst>
              </a:tr>
            </a:tbl>
          </a:graphicData>
        </a:graphic>
      </p:graphicFrame>
      <p:sp>
        <p:nvSpPr>
          <p:cNvPr id="5" name="Content Placeholder 6">
            <a:extLst>
              <a:ext uri="{FF2B5EF4-FFF2-40B4-BE49-F238E27FC236}">
                <a16:creationId xmlns:a16="http://schemas.microsoft.com/office/drawing/2014/main" id="{0B979C31-0014-4E0F-A431-4879D21274DA}"/>
              </a:ext>
            </a:extLst>
          </p:cNvPr>
          <p:cNvSpPr txBox="1">
            <a:spLocks/>
          </p:cNvSpPr>
          <p:nvPr/>
        </p:nvSpPr>
        <p:spPr>
          <a:xfrm>
            <a:off x="3346100" y="6257105"/>
            <a:ext cx="5021491" cy="318114"/>
          </a:xfrm>
          <a:prstGeom prst="rect">
            <a:avLst/>
          </a:prstGeom>
        </p:spPr>
        <p:txBody>
          <a:bodyPr vert="horz" lIns="91440" tIns="45720" rIns="91440" bIns="45720" rtlCol="0">
            <a:normAutofit/>
          </a:bodyPr>
          <a:lstStyle>
            <a:lvl1pPr marL="257175" indent="-257175" algn="l" defTabSz="914400" rtl="0" eaLnBrk="1" latinLnBrk="0" hangingPunct="1">
              <a:lnSpc>
                <a:spcPct val="90000"/>
              </a:lnSpc>
              <a:spcBef>
                <a:spcPts val="600"/>
              </a:spcBef>
              <a:buClr>
                <a:srgbClr val="064163"/>
              </a:buClr>
              <a:buFont typeface="Arial"/>
              <a:buChar char="•"/>
              <a:defRPr sz="2400" b="0" i="0" kern="1200">
                <a:solidFill>
                  <a:srgbClr val="595959"/>
                </a:solidFill>
                <a:latin typeface="Century Gothic" pitchFamily="34" charset="0"/>
                <a:ea typeface="+mn-ea"/>
                <a:cs typeface="Century Gothic" pitchFamily="34" charset="0"/>
              </a:defRPr>
            </a:lvl1pPr>
            <a:lvl2pPr marL="557213" indent="-214313" algn="l" defTabSz="914400" rtl="0" eaLnBrk="1" latinLnBrk="0" hangingPunct="1">
              <a:lnSpc>
                <a:spcPct val="90000"/>
              </a:lnSpc>
              <a:spcBef>
                <a:spcPts val="600"/>
              </a:spcBef>
              <a:buClr>
                <a:srgbClr val="064163"/>
              </a:buClr>
              <a:buFont typeface="Arial"/>
              <a:buChar char="•"/>
              <a:defRPr sz="2400" b="0" i="0" kern="1200">
                <a:solidFill>
                  <a:srgbClr val="595959"/>
                </a:solidFill>
                <a:latin typeface="Century Gothic" pitchFamily="34" charset="0"/>
                <a:ea typeface="+mn-ea"/>
                <a:cs typeface="Century Gothic" pitchFamily="34" charset="0"/>
              </a:defRPr>
            </a:lvl2pPr>
            <a:lvl3pPr marL="857250" indent="-171450" algn="l" defTabSz="914400" rtl="0" eaLnBrk="1" latinLnBrk="0" hangingPunct="1">
              <a:lnSpc>
                <a:spcPct val="90000"/>
              </a:lnSpc>
              <a:spcBef>
                <a:spcPts val="600"/>
              </a:spcBef>
              <a:buClr>
                <a:srgbClr val="064163"/>
              </a:buClr>
              <a:buFont typeface="Arial"/>
              <a:buChar char="•"/>
              <a:defRPr sz="2000" b="0" i="0" kern="1200">
                <a:solidFill>
                  <a:srgbClr val="595959"/>
                </a:solidFill>
                <a:latin typeface="Century Gothic" pitchFamily="34" charset="0"/>
                <a:ea typeface="+mn-ea"/>
                <a:cs typeface="Century Gothic" pitchFamily="34" charset="0"/>
              </a:defRPr>
            </a:lvl3pPr>
            <a:lvl4pPr marL="1200150" indent="-171450" algn="l" defTabSz="914400" rtl="0" eaLnBrk="1" latinLnBrk="0" hangingPunct="1">
              <a:lnSpc>
                <a:spcPct val="90000"/>
              </a:lnSpc>
              <a:spcBef>
                <a:spcPts val="600"/>
              </a:spcBef>
              <a:buClr>
                <a:srgbClr val="064163"/>
              </a:buClr>
              <a:buFont typeface="Arial"/>
              <a:buChar char="•"/>
              <a:defRPr sz="1800" b="0" i="0" kern="1200">
                <a:solidFill>
                  <a:srgbClr val="595959"/>
                </a:solidFill>
                <a:latin typeface="Century Gothic" pitchFamily="34" charset="0"/>
                <a:ea typeface="+mn-ea"/>
                <a:cs typeface="Century Gothic" pitchFamily="34" charset="0"/>
              </a:defRPr>
            </a:lvl4pPr>
            <a:lvl5pPr marL="1543050" indent="-171450" algn="l" defTabSz="914400" rtl="0" eaLnBrk="1" latinLnBrk="0" hangingPunct="1">
              <a:lnSpc>
                <a:spcPct val="90000"/>
              </a:lnSpc>
              <a:spcBef>
                <a:spcPts val="600"/>
              </a:spcBef>
              <a:buClr>
                <a:srgbClr val="064163"/>
              </a:buClr>
              <a:buFont typeface="Arial"/>
              <a:buChar char="•"/>
              <a:defRPr sz="1600" b="0" i="0" kern="1200">
                <a:solidFill>
                  <a:srgbClr val="595959"/>
                </a:solidFill>
                <a:latin typeface="Century Gothic" pitchFamily="34" charset="0"/>
                <a:ea typeface="+mn-ea"/>
                <a:cs typeface="Century Gothic"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dirty="0">
                <a:solidFill>
                  <a:schemeClr val="tx1"/>
                </a:solidFill>
                <a:latin typeface="+mn-lt"/>
              </a:rPr>
              <a:t>NZ Ministry of Fisheries Operational Guidelines (MF 2011)</a:t>
            </a:r>
          </a:p>
          <a:p>
            <a:endParaRPr lang="en-US" sz="1600" dirty="0">
              <a:solidFill>
                <a:schemeClr val="tx1"/>
              </a:solidFill>
              <a:latin typeface="+mn-lt"/>
            </a:endParaRPr>
          </a:p>
        </p:txBody>
      </p:sp>
    </p:spTree>
    <p:extLst>
      <p:ext uri="{BB962C8B-B14F-4D97-AF65-F5344CB8AC3E}">
        <p14:creationId xmlns:p14="http://schemas.microsoft.com/office/powerpoint/2010/main" val="38220634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txBox="1">
            <a:spLocks/>
          </p:cNvSpPr>
          <p:nvPr/>
        </p:nvSpPr>
        <p:spPr>
          <a:xfrm>
            <a:off x="838200" y="367829"/>
            <a:ext cx="10540943" cy="1325563"/>
          </a:xfrm>
          <a:prstGeom prst="rect">
            <a:avLst/>
          </a:prstGeom>
          <a:ln w="38100">
            <a:no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Exercise 4</a:t>
            </a:r>
            <a:endParaRPr lang="en-CA" dirty="0"/>
          </a:p>
        </p:txBody>
      </p:sp>
      <p:sp>
        <p:nvSpPr>
          <p:cNvPr id="3" name="Content Placeholder 2"/>
          <p:cNvSpPr>
            <a:spLocks noGrp="1"/>
          </p:cNvSpPr>
          <p:nvPr>
            <p:ph idx="1"/>
          </p:nvPr>
        </p:nvSpPr>
        <p:spPr>
          <a:xfrm>
            <a:off x="838200" y="1825625"/>
            <a:ext cx="10515600" cy="1931728"/>
          </a:xfrm>
        </p:spPr>
        <p:txBody>
          <a:bodyPr>
            <a:normAutofit/>
          </a:bodyPr>
          <a:lstStyle/>
          <a:p>
            <a:r>
              <a:rPr lang="en-US" dirty="0"/>
              <a:t>Let’s explore the SPR calculations in R</a:t>
            </a:r>
          </a:p>
        </p:txBody>
      </p:sp>
    </p:spTree>
    <p:extLst>
      <p:ext uri="{BB962C8B-B14F-4D97-AF65-F5344CB8AC3E}">
        <p14:creationId xmlns:p14="http://schemas.microsoft.com/office/powerpoint/2010/main" val="2750679419"/>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6EDC7-5452-4E5E-8B2B-EAC346AEAC2F}"/>
              </a:ext>
            </a:extLst>
          </p:cNvPr>
          <p:cNvSpPr>
            <a:spLocks noGrp="1"/>
          </p:cNvSpPr>
          <p:nvPr>
            <p:ph type="title"/>
          </p:nvPr>
        </p:nvSpPr>
        <p:spPr/>
        <p:txBody>
          <a:bodyPr/>
          <a:lstStyle/>
          <a:p>
            <a:r>
              <a:rPr lang="en-US" dirty="0">
                <a:solidFill>
                  <a:srgbClr val="FF0000"/>
                </a:solidFill>
              </a:rPr>
              <a:t>End day 1 – move SPR to day 2 if we run out of time.</a:t>
            </a:r>
          </a:p>
        </p:txBody>
      </p:sp>
      <p:sp>
        <p:nvSpPr>
          <p:cNvPr id="3" name="Content Placeholder 2">
            <a:extLst>
              <a:ext uri="{FF2B5EF4-FFF2-40B4-BE49-F238E27FC236}">
                <a16:creationId xmlns:a16="http://schemas.microsoft.com/office/drawing/2014/main" id="{36D2664B-E4D1-4732-8009-4B170DAE14D5}"/>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2496460281"/>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0"/>
            <a:ext cx="12192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2700434"/>
            <a:ext cx="10515600" cy="1325563"/>
          </a:xfrm>
        </p:spPr>
        <p:txBody>
          <a:bodyPr>
            <a:noAutofit/>
          </a:bodyPr>
          <a:lstStyle/>
          <a:p>
            <a:pPr algn="ctr"/>
            <a:r>
              <a:rPr lang="en-US" sz="5400" dirty="0">
                <a:solidFill>
                  <a:schemeClr val="bg1"/>
                </a:solidFill>
                <a:latin typeface="+mn-lt"/>
              </a:rPr>
              <a:t>7. Approaches for Data-limited Stocks</a:t>
            </a:r>
          </a:p>
        </p:txBody>
      </p:sp>
      <p:sp>
        <p:nvSpPr>
          <p:cNvPr id="3" name="TextBox 2">
            <a:extLst>
              <a:ext uri="{FF2B5EF4-FFF2-40B4-BE49-F238E27FC236}">
                <a16:creationId xmlns:a16="http://schemas.microsoft.com/office/drawing/2014/main" id="{F28BBC60-EFE3-41B5-89E6-BDA0E4FAE63E}"/>
              </a:ext>
            </a:extLst>
          </p:cNvPr>
          <p:cNvSpPr txBox="1"/>
          <p:nvPr/>
        </p:nvSpPr>
        <p:spPr>
          <a:xfrm>
            <a:off x="3057832" y="4218039"/>
            <a:ext cx="6105833" cy="646331"/>
          </a:xfrm>
          <a:prstGeom prst="rect">
            <a:avLst/>
          </a:prstGeom>
          <a:noFill/>
        </p:spPr>
        <p:txBody>
          <a:bodyPr wrap="square" rtlCol="0">
            <a:spAutoFit/>
          </a:bodyPr>
          <a:lstStyle/>
          <a:p>
            <a:r>
              <a:rPr lang="en-US" dirty="0">
                <a:solidFill>
                  <a:srgbClr val="FF0000"/>
                </a:solidFill>
              </a:rPr>
              <a:t>I think this should be a very gentle introduction to what options are available?</a:t>
            </a:r>
          </a:p>
        </p:txBody>
      </p:sp>
    </p:spTree>
    <p:extLst>
      <p:ext uri="{BB962C8B-B14F-4D97-AF65-F5344CB8AC3E}">
        <p14:creationId xmlns:p14="http://schemas.microsoft.com/office/powerpoint/2010/main" val="1512712552"/>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70B0C-5F3A-4C8F-8BAB-6146EBD98064}"/>
              </a:ext>
            </a:extLst>
          </p:cNvPr>
          <p:cNvSpPr>
            <a:spLocks noGrp="1"/>
          </p:cNvSpPr>
          <p:nvPr>
            <p:ph type="title"/>
          </p:nvPr>
        </p:nvSpPr>
        <p:spPr/>
        <p:txBody>
          <a:bodyPr/>
          <a:lstStyle/>
          <a:p>
            <a:r>
              <a:rPr lang="en-US" dirty="0"/>
              <a:t>Approaches for Data-limited Stocks</a:t>
            </a:r>
          </a:p>
        </p:txBody>
      </p:sp>
      <p:sp>
        <p:nvSpPr>
          <p:cNvPr id="3" name="Content Placeholder 2">
            <a:extLst>
              <a:ext uri="{FF2B5EF4-FFF2-40B4-BE49-F238E27FC236}">
                <a16:creationId xmlns:a16="http://schemas.microsoft.com/office/drawing/2014/main" id="{3C935BDD-8A26-40B2-B372-A60F729D8F27}"/>
              </a:ext>
            </a:extLst>
          </p:cNvPr>
          <p:cNvSpPr>
            <a:spLocks noGrp="1"/>
          </p:cNvSpPr>
          <p:nvPr>
            <p:ph idx="1"/>
          </p:nvPr>
        </p:nvSpPr>
        <p:spPr/>
        <p:txBody>
          <a:bodyPr/>
          <a:lstStyle/>
          <a:p>
            <a:r>
              <a:rPr lang="en-US" dirty="0"/>
              <a:t>Methods:</a:t>
            </a:r>
          </a:p>
          <a:p>
            <a:pPr lvl="1"/>
            <a:r>
              <a:rPr lang="en-US" dirty="0"/>
              <a:t>Empirical, theoretical, and historical proxies for </a:t>
            </a:r>
            <a:r>
              <a:rPr lang="en-US" i="1" dirty="0"/>
              <a:t>B</a:t>
            </a:r>
            <a:r>
              <a:rPr lang="en-US" i="1" baseline="-25000" dirty="0"/>
              <a:t>0</a:t>
            </a:r>
            <a:r>
              <a:rPr lang="en-US" dirty="0"/>
              <a:t> and </a:t>
            </a:r>
            <a:r>
              <a:rPr lang="en-US" i="1" dirty="0"/>
              <a:t>B</a:t>
            </a:r>
            <a:r>
              <a:rPr lang="en-US" i="1" baseline="-25000" dirty="0"/>
              <a:t>MSY</a:t>
            </a:r>
            <a:endParaRPr lang="en-US" dirty="0"/>
          </a:p>
          <a:p>
            <a:pPr lvl="1"/>
            <a:r>
              <a:rPr lang="en-US" dirty="0"/>
              <a:t>Catch-only methods: can provide estimates of B relative to </a:t>
            </a:r>
            <a:r>
              <a:rPr lang="en-US" i="1" dirty="0"/>
              <a:t>B</a:t>
            </a:r>
            <a:r>
              <a:rPr lang="en-US" i="1" baseline="-25000" dirty="0"/>
              <a:t>0</a:t>
            </a:r>
            <a:r>
              <a:rPr lang="en-US" dirty="0"/>
              <a:t> and </a:t>
            </a:r>
            <a:r>
              <a:rPr lang="en-US" i="1" dirty="0"/>
              <a:t>B</a:t>
            </a:r>
            <a:r>
              <a:rPr lang="en-US" i="1" baseline="-25000" dirty="0"/>
              <a:t>MSY</a:t>
            </a:r>
            <a:r>
              <a:rPr lang="en-US" dirty="0"/>
              <a:t> </a:t>
            </a:r>
          </a:p>
          <a:p>
            <a:pPr lvl="2"/>
            <a:r>
              <a:rPr lang="en-US" dirty="0"/>
              <a:t>they have generally been used to estimate global trends in stock status and not for stock assessment</a:t>
            </a:r>
          </a:p>
          <a:p>
            <a:pPr lvl="1"/>
            <a:r>
              <a:rPr lang="en-US" dirty="0"/>
              <a:t>Closed-loop simulation approaches: an alternative to using empirical proxies or methods that rely on strong model assumptions or priors</a:t>
            </a:r>
          </a:p>
          <a:p>
            <a:endParaRPr lang="en-US" dirty="0"/>
          </a:p>
        </p:txBody>
      </p:sp>
    </p:spTree>
    <p:extLst>
      <p:ext uri="{BB962C8B-B14F-4D97-AF65-F5344CB8AC3E}">
        <p14:creationId xmlns:p14="http://schemas.microsoft.com/office/powerpoint/2010/main" val="2972387788"/>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E10D68-BB61-4474-BC60-CD2665E2CB5E}"/>
              </a:ext>
            </a:extLst>
          </p:cNvPr>
          <p:cNvSpPr>
            <a:spLocks noGrp="1"/>
          </p:cNvSpPr>
          <p:nvPr>
            <p:ph type="title"/>
          </p:nvPr>
        </p:nvSpPr>
        <p:spPr/>
        <p:txBody>
          <a:bodyPr/>
          <a:lstStyle/>
          <a:p>
            <a:r>
              <a:rPr lang="en-US" dirty="0"/>
              <a:t>Theoretical Proxies for </a:t>
            </a:r>
            <a:r>
              <a:rPr lang="en-US" i="1" dirty="0"/>
              <a:t>B</a:t>
            </a:r>
            <a:r>
              <a:rPr lang="en-US" i="1" baseline="-25000" dirty="0"/>
              <a:t>MSY</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0EBF679-C065-4E9A-A132-B6E0E137E3B8}"/>
                  </a:ext>
                </a:extLst>
              </p:cNvPr>
              <p:cNvSpPr>
                <a:spLocks noGrp="1"/>
              </p:cNvSpPr>
              <p:nvPr>
                <p:ph idx="1"/>
              </p:nvPr>
            </p:nvSpPr>
            <p:spPr/>
            <p:txBody>
              <a:bodyPr/>
              <a:lstStyle/>
              <a:p>
                <a:r>
                  <a:rPr lang="en-US" dirty="0"/>
                  <a:t>Per-recruit models: Spawning Potential Ratio (SPR)</a:t>
                </a:r>
              </a:p>
              <a:p>
                <a:pPr lvl="1"/>
                <a14:m>
                  <m:oMath xmlns:m="http://schemas.openxmlformats.org/officeDocument/2006/math">
                    <m:r>
                      <a:rPr lang="en-US" i="1" dirty="0" smtClean="0">
                        <a:latin typeface="Cambria Math" panose="02040503050406030204" pitchFamily="18" charset="0"/>
                      </a:rPr>
                      <m:t>𝐹</m:t>
                    </m:r>
                  </m:oMath>
                </a14:m>
                <a:r>
                  <a:rPr lang="en-US" dirty="0"/>
                  <a:t> reference point: </a:t>
                </a:r>
                <a14:m>
                  <m:oMath xmlns:m="http://schemas.openxmlformats.org/officeDocument/2006/math">
                    <m:r>
                      <a:rPr lang="en-US" i="1" dirty="0" smtClean="0">
                        <a:latin typeface="Cambria Math" panose="02040503050406030204" pitchFamily="18" charset="0"/>
                      </a:rPr>
                      <m:t>𝐹</m:t>
                    </m:r>
                    <m:r>
                      <a:rPr lang="en-US" i="1" baseline="-25000" dirty="0">
                        <a:latin typeface="Cambria Math" panose="02040503050406030204" pitchFamily="18" charset="0"/>
                      </a:rPr>
                      <m:t>𝑋</m:t>
                    </m:r>
                    <m:r>
                      <a:rPr lang="en-US" i="1" baseline="-25000" dirty="0">
                        <a:latin typeface="Cambria Math" panose="02040503050406030204" pitchFamily="18" charset="0"/>
                      </a:rPr>
                      <m:t>%</m:t>
                    </m:r>
                    <m:r>
                      <a:rPr lang="en-US" i="1" baseline="-25000" dirty="0">
                        <a:latin typeface="Cambria Math" panose="02040503050406030204" pitchFamily="18" charset="0"/>
                      </a:rPr>
                      <m:t>𝑆𝑃𝑅</m:t>
                    </m:r>
                  </m:oMath>
                </a14:m>
                <a:r>
                  <a:rPr lang="en-US" dirty="0"/>
                  <a:t> represents the </a:t>
                </a:r>
                <a14:m>
                  <m:oMath xmlns:m="http://schemas.openxmlformats.org/officeDocument/2006/math">
                    <m:r>
                      <a:rPr lang="en-US" i="1" dirty="0">
                        <a:latin typeface="Cambria Math" panose="02040503050406030204" pitchFamily="18" charset="0"/>
                      </a:rPr>
                      <m:t>𝐹</m:t>
                    </m:r>
                  </m:oMath>
                </a14:m>
                <a:r>
                  <a:rPr lang="en-US" dirty="0"/>
                  <a:t> that results in </a:t>
                </a:r>
                <a14:m>
                  <m:oMath xmlns:m="http://schemas.openxmlformats.org/officeDocument/2006/math">
                    <m:r>
                      <a:rPr lang="en-US" b="0" i="1" dirty="0" smtClean="0">
                        <a:latin typeface="Cambria Math" panose="02040503050406030204" pitchFamily="18" charset="0"/>
                      </a:rPr>
                      <m:t>𝑋</m:t>
                    </m:r>
                  </m:oMath>
                </a14:m>
                <a:r>
                  <a:rPr lang="en-US" dirty="0"/>
                  <a:t>% of unfished SSB-pre-recruit</a:t>
                </a:r>
              </a:p>
              <a:p>
                <a:pPr lvl="2"/>
                <a14:m>
                  <m:oMath xmlns:m="http://schemas.openxmlformats.org/officeDocument/2006/math">
                    <m:r>
                      <a:rPr lang="en-US" i="1" dirty="0" smtClean="0">
                        <a:latin typeface="Cambria Math" panose="02040503050406030204" pitchFamily="18" charset="0"/>
                      </a:rPr>
                      <m:t>𝐹</m:t>
                    </m:r>
                    <m:r>
                      <a:rPr lang="en-US" i="1" baseline="-25000" dirty="0">
                        <a:latin typeface="Cambria Math" panose="02040503050406030204" pitchFamily="18" charset="0"/>
                      </a:rPr>
                      <m:t>𝑋</m:t>
                    </m:r>
                    <m:r>
                      <a:rPr lang="en-US" i="1" baseline="-25000" dirty="0">
                        <a:latin typeface="Cambria Math" panose="02040503050406030204" pitchFamily="18" charset="0"/>
                      </a:rPr>
                      <m:t>%</m:t>
                    </m:r>
                    <m:r>
                      <a:rPr lang="en-US" i="1" baseline="-25000" dirty="0">
                        <a:latin typeface="Cambria Math" panose="02040503050406030204" pitchFamily="18" charset="0"/>
                      </a:rPr>
                      <m:t>𝑆𝑃𝑅</m:t>
                    </m:r>
                    <m:r>
                      <a:rPr lang="en-US" i="1" baseline="-25000" dirty="0">
                        <a:latin typeface="Cambria Math" panose="02040503050406030204" pitchFamily="18" charset="0"/>
                      </a:rPr>
                      <m:t> </m:t>
                    </m:r>
                  </m:oMath>
                </a14:m>
                <a:r>
                  <a:rPr lang="en-US" dirty="0"/>
                  <a:t>is a common proxy for </a:t>
                </a:r>
                <a14:m>
                  <m:oMath xmlns:m="http://schemas.openxmlformats.org/officeDocument/2006/math">
                    <m:r>
                      <a:rPr lang="en-US" i="1" dirty="0">
                        <a:latin typeface="Cambria Math" panose="02040503050406030204" pitchFamily="18" charset="0"/>
                      </a:rPr>
                      <m:t>𝐹</m:t>
                    </m:r>
                    <m:r>
                      <a:rPr lang="en-US" b="0" i="1" baseline="-25000" dirty="0" smtClean="0">
                        <a:latin typeface="Cambria Math" panose="02040503050406030204" pitchFamily="18" charset="0"/>
                      </a:rPr>
                      <m:t>𝑀𝑆𝑌</m:t>
                    </m:r>
                    <m:r>
                      <a:rPr lang="en-US" i="1" baseline="-25000" dirty="0">
                        <a:latin typeface="Cambria Math" panose="02040503050406030204" pitchFamily="18" charset="0"/>
                      </a:rPr>
                      <m:t> </m:t>
                    </m:r>
                  </m:oMath>
                </a14:m>
                <a:endParaRPr lang="en-US" dirty="0"/>
              </a:p>
              <a:p>
                <a:pPr lvl="2"/>
                <a:r>
                  <a:rPr lang="en-US" dirty="0"/>
                  <a:t>Value of SPR as a proxy for </a:t>
                </a:r>
                <a14:m>
                  <m:oMath xmlns:m="http://schemas.openxmlformats.org/officeDocument/2006/math">
                    <m:r>
                      <a:rPr lang="en-US" i="1" dirty="0" smtClean="0">
                        <a:latin typeface="Cambria Math" panose="02040503050406030204" pitchFamily="18" charset="0"/>
                      </a:rPr>
                      <m:t>𝐹</m:t>
                    </m:r>
                    <m:r>
                      <a:rPr lang="en-US" b="0" i="1" baseline="-25000" dirty="0" smtClean="0">
                        <a:latin typeface="Cambria Math" panose="02040503050406030204" pitchFamily="18" charset="0"/>
                      </a:rPr>
                      <m:t>𝑀𝑆𝑌</m:t>
                    </m:r>
                  </m:oMath>
                </a14:m>
                <a:r>
                  <a:rPr lang="en-US" dirty="0"/>
                  <a:t> depends on productivity</a:t>
                </a:r>
              </a:p>
              <a:p>
                <a:pPr lvl="1"/>
                <a:r>
                  <a:rPr lang="en-US" dirty="0"/>
                  <a:t>Biomass reference point:</a:t>
                </a:r>
              </a:p>
              <a:p>
                <a:pPr lvl="2"/>
                <a14:m>
                  <m:oMath xmlns:m="http://schemas.openxmlformats.org/officeDocument/2006/math">
                    <m:r>
                      <a:rPr lang="en-US" i="1" dirty="0" smtClean="0">
                        <a:latin typeface="Cambria Math" panose="02040503050406030204" pitchFamily="18" charset="0"/>
                      </a:rPr>
                      <m:t>𝐵</m:t>
                    </m:r>
                    <m:r>
                      <a:rPr lang="en-US" i="1" baseline="-25000" dirty="0" smtClean="0">
                        <a:latin typeface="Cambria Math" panose="02040503050406030204" pitchFamily="18" charset="0"/>
                      </a:rPr>
                      <m:t>𝑀𝑆𝑌</m:t>
                    </m:r>
                  </m:oMath>
                </a14:m>
                <a:r>
                  <a:rPr lang="en-US" dirty="0"/>
                  <a:t> proxy = equilibrium B from fishing at </a:t>
                </a:r>
                <a14:m>
                  <m:oMath xmlns:m="http://schemas.openxmlformats.org/officeDocument/2006/math">
                    <m:r>
                      <a:rPr lang="en-US" i="1" dirty="0" smtClean="0">
                        <a:latin typeface="Cambria Math" panose="02040503050406030204" pitchFamily="18" charset="0"/>
                      </a:rPr>
                      <m:t>𝐹</m:t>
                    </m:r>
                    <m:r>
                      <a:rPr lang="en-US" i="1" baseline="-25000" dirty="0" smtClean="0">
                        <a:latin typeface="Cambria Math" panose="02040503050406030204" pitchFamily="18" charset="0"/>
                      </a:rPr>
                      <m:t>𝑋</m:t>
                    </m:r>
                    <m:r>
                      <a:rPr lang="en-US" i="1" baseline="-25000" dirty="0" smtClean="0">
                        <a:latin typeface="Cambria Math" panose="02040503050406030204" pitchFamily="18" charset="0"/>
                      </a:rPr>
                      <m:t>%</m:t>
                    </m:r>
                    <m:r>
                      <a:rPr lang="en-US" i="1" baseline="-25000" dirty="0" smtClean="0">
                        <a:latin typeface="Cambria Math" panose="02040503050406030204" pitchFamily="18" charset="0"/>
                      </a:rPr>
                      <m:t>𝑆𝑃𝑅</m:t>
                    </m:r>
                    <m:r>
                      <a:rPr lang="en-US" i="1" baseline="-25000" dirty="0" smtClean="0">
                        <a:latin typeface="Cambria Math" panose="02040503050406030204" pitchFamily="18" charset="0"/>
                      </a:rPr>
                      <m:t> </m:t>
                    </m:r>
                  </m:oMath>
                </a14:m>
                <a:endParaRPr lang="en-US" baseline="-25000" dirty="0"/>
              </a:p>
              <a:p>
                <a:pPr lvl="2"/>
                <a:endParaRPr lang="en-US" dirty="0"/>
              </a:p>
            </p:txBody>
          </p:sp>
        </mc:Choice>
        <mc:Fallback xmlns="">
          <p:sp>
            <p:nvSpPr>
              <p:cNvPr id="3" name="Content Placeholder 2">
                <a:extLst>
                  <a:ext uri="{FF2B5EF4-FFF2-40B4-BE49-F238E27FC236}">
                    <a16:creationId xmlns:a16="http://schemas.microsoft.com/office/drawing/2014/main" id="{90EBF679-C065-4E9A-A132-B6E0E137E3B8}"/>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4" name="Content Placeholder 3">
                <a:extLst>
                  <a:ext uri="{FF2B5EF4-FFF2-40B4-BE49-F238E27FC236}">
                    <a16:creationId xmlns:a16="http://schemas.microsoft.com/office/drawing/2014/main" id="{F130B1CC-8FC9-4ACD-8ADA-A6E138A286D6}"/>
                  </a:ext>
                </a:extLst>
              </p:cNvPr>
              <p:cNvGraphicFramePr>
                <a:graphicFrameLocks/>
              </p:cNvGraphicFramePr>
              <p:nvPr>
                <p:extLst>
                  <p:ext uri="{D42A27DB-BD31-4B8C-83A1-F6EECF244321}">
                    <p14:modId xmlns:p14="http://schemas.microsoft.com/office/powerpoint/2010/main" val="1455370126"/>
                  </p:ext>
                </p:extLst>
              </p:nvPr>
            </p:nvGraphicFramePr>
            <p:xfrm>
              <a:off x="7695343" y="4862195"/>
              <a:ext cx="4496657" cy="1630680"/>
            </p:xfrm>
            <a:graphic>
              <a:graphicData uri="http://schemas.openxmlformats.org/drawingml/2006/table">
                <a:tbl>
                  <a:tblPr bandRow="1">
                    <a:tableStyleId>{5C22544A-7EE6-4342-B048-85BDC9FD1C3A}</a:tableStyleId>
                  </a:tblPr>
                  <a:tblGrid>
                    <a:gridCol w="1763362">
                      <a:extLst>
                        <a:ext uri="{9D8B030D-6E8A-4147-A177-3AD203B41FA5}">
                          <a16:colId xmlns:a16="http://schemas.microsoft.com/office/drawing/2014/main" val="765603383"/>
                        </a:ext>
                      </a:extLst>
                    </a:gridCol>
                    <a:gridCol w="1158924">
                      <a:extLst>
                        <a:ext uri="{9D8B030D-6E8A-4147-A177-3AD203B41FA5}">
                          <a16:colId xmlns:a16="http://schemas.microsoft.com/office/drawing/2014/main" val="2414924035"/>
                        </a:ext>
                      </a:extLst>
                    </a:gridCol>
                    <a:gridCol w="1574371">
                      <a:extLst>
                        <a:ext uri="{9D8B030D-6E8A-4147-A177-3AD203B41FA5}">
                          <a16:colId xmlns:a16="http://schemas.microsoft.com/office/drawing/2014/main" val="1996351042"/>
                        </a:ext>
                      </a:extLst>
                    </a:gridCol>
                  </a:tblGrid>
                  <a:tr h="0">
                    <a:tc>
                      <a:txBody>
                        <a:bodyPr/>
                        <a:lstStyle/>
                        <a:p>
                          <a:pPr marL="0" marR="0">
                            <a:spcBef>
                              <a:spcPts val="600"/>
                            </a:spcBef>
                            <a:spcAft>
                              <a:spcPts val="600"/>
                            </a:spcAft>
                          </a:pPr>
                          <a:r>
                            <a:rPr lang="en-US" sz="1800" b="1" dirty="0">
                              <a:effectLst/>
                              <a:latin typeface="Century Gothic" panose="020B0502020202020204" pitchFamily="34" charset="0"/>
                            </a:rPr>
                            <a:t>Productivity</a:t>
                          </a:r>
                          <a:endParaRPr lang="en-US" sz="1800" b="1" dirty="0">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600"/>
                            </a:spcBef>
                            <a:spcAft>
                              <a:spcPts val="600"/>
                            </a:spcAft>
                          </a:pPr>
                          <a14:m>
                            <m:oMathPara xmlns:m="http://schemas.openxmlformats.org/officeDocument/2006/math">
                              <m:oMathParaPr>
                                <m:jc m:val="centerGroup"/>
                              </m:oMathParaPr>
                              <m:oMath xmlns:m="http://schemas.openxmlformats.org/officeDocument/2006/math">
                                <m:r>
                                  <a:rPr lang="en-US" sz="1800" b="1" i="1" dirty="0" smtClean="0">
                                    <a:effectLst/>
                                    <a:latin typeface="Cambria Math" panose="02040503050406030204" pitchFamily="18" charset="0"/>
                                  </a:rPr>
                                  <m:t>𝒓</m:t>
                                </m:r>
                              </m:oMath>
                            </m:oMathPara>
                          </a14:m>
                          <a:endParaRPr lang="en-US" sz="1800" b="1" i="1" dirty="0">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600"/>
                            </a:spcBef>
                            <a:spcAft>
                              <a:spcPts val="600"/>
                            </a:spcAft>
                          </a:pPr>
                          <a14:m>
                            <m:oMath xmlns:m="http://schemas.openxmlformats.org/officeDocument/2006/math">
                              <m:r>
                                <a:rPr lang="en-US" sz="1800" b="1" i="1" smtClean="0">
                                  <a:effectLst/>
                                  <a:latin typeface="Cambria Math" panose="02040503050406030204" pitchFamily="18" charset="0"/>
                                </a:rPr>
                                <m:t>𝑭</m:t>
                              </m:r>
                              <m:r>
                                <a:rPr lang="en-US" sz="1800" b="1" i="1" baseline="-25000" smtClean="0">
                                  <a:effectLst/>
                                  <a:latin typeface="Cambria Math" panose="02040503050406030204" pitchFamily="18" charset="0"/>
                                </a:rPr>
                                <m:t>𝑴𝑺𝒀</m:t>
                              </m:r>
                            </m:oMath>
                          </a14:m>
                          <a:r>
                            <a:rPr lang="en-US" sz="1800" b="1" dirty="0">
                              <a:effectLst/>
                              <a:latin typeface="Century Gothic" panose="020B0502020202020204" pitchFamily="34" charset="0"/>
                            </a:rPr>
                            <a:t> ≈ </a:t>
                          </a:r>
                          <a14:m>
                            <m:oMath xmlns:m="http://schemas.openxmlformats.org/officeDocument/2006/math">
                              <m:r>
                                <a:rPr lang="en-US" sz="1800" b="1" i="1" dirty="0" smtClean="0">
                                  <a:effectLst/>
                                  <a:latin typeface="Cambria Math" panose="02040503050406030204" pitchFamily="18" charset="0"/>
                                </a:rPr>
                                <m:t>𝑭</m:t>
                              </m:r>
                              <m:r>
                                <a:rPr lang="en-US" sz="1800" b="1" i="1" baseline="-25000" dirty="0">
                                  <a:effectLst/>
                                  <a:latin typeface="Cambria Math" panose="02040503050406030204" pitchFamily="18" charset="0"/>
                                </a:rPr>
                                <m:t>𝑿</m:t>
                              </m:r>
                              <m:r>
                                <a:rPr lang="en-US" sz="1800" b="1" i="1" baseline="-25000" dirty="0">
                                  <a:effectLst/>
                                  <a:latin typeface="Cambria Math" panose="02040503050406030204" pitchFamily="18" charset="0"/>
                                </a:rPr>
                                <m:t>%</m:t>
                              </m:r>
                              <m:r>
                                <a:rPr lang="en-US" sz="1800" b="1" i="1" baseline="-25000" dirty="0">
                                  <a:effectLst/>
                                  <a:latin typeface="Cambria Math" panose="02040503050406030204" pitchFamily="18" charset="0"/>
                                </a:rPr>
                                <m:t>𝑺𝑷𝑹</m:t>
                              </m:r>
                            </m:oMath>
                          </a14:m>
                          <a:endParaRPr lang="en-US" sz="1800" b="1" dirty="0">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743201480"/>
                      </a:ext>
                    </a:extLst>
                  </a:tr>
                  <a:tr h="0">
                    <a:tc>
                      <a:txBody>
                        <a:bodyPr/>
                        <a:lstStyle/>
                        <a:p>
                          <a:pPr marL="0" marR="0">
                            <a:spcBef>
                              <a:spcPts val="600"/>
                            </a:spcBef>
                            <a:spcAft>
                              <a:spcPts val="600"/>
                            </a:spcAft>
                          </a:pPr>
                          <a:r>
                            <a:rPr lang="en-US" sz="1800" dirty="0">
                              <a:effectLst/>
                              <a:latin typeface="Century Gothic" panose="020B0502020202020204" pitchFamily="34" charset="0"/>
                            </a:rPr>
                            <a:t>Very Low</a:t>
                          </a:r>
                          <a:endParaRPr lang="en-US" sz="1800" dirty="0">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600"/>
                            </a:spcBef>
                            <a:spcAft>
                              <a:spcPts val="600"/>
                            </a:spcAft>
                          </a:pPr>
                          <a:r>
                            <a:rPr lang="en-US" sz="1800" dirty="0">
                              <a:effectLst/>
                              <a:latin typeface="Century Gothic" panose="020B0502020202020204" pitchFamily="34" charset="0"/>
                            </a:rPr>
                            <a:t>-*</a:t>
                          </a:r>
                          <a:endParaRPr lang="en-US" sz="1800" dirty="0">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600"/>
                            </a:spcBef>
                            <a:spcAft>
                              <a:spcPts val="600"/>
                            </a:spcAft>
                          </a:pPr>
                          <a:r>
                            <a:rPr lang="en-US" sz="1800" i="1" dirty="0">
                              <a:effectLst/>
                              <a:latin typeface="Century Gothic" panose="020B0502020202020204" pitchFamily="34" charset="0"/>
                            </a:rPr>
                            <a:t>F</a:t>
                          </a:r>
                          <a:r>
                            <a:rPr lang="en-US" sz="1800" i="1" baseline="-25000" dirty="0">
                              <a:effectLst/>
                              <a:latin typeface="Century Gothic" panose="020B0502020202020204" pitchFamily="34" charset="0"/>
                            </a:rPr>
                            <a:t>≥50%</a:t>
                          </a:r>
                          <a:endParaRPr lang="en-US" sz="1800" i="1" dirty="0">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782048765"/>
                      </a:ext>
                    </a:extLst>
                  </a:tr>
                  <a:tr h="0">
                    <a:tc>
                      <a:txBody>
                        <a:bodyPr/>
                        <a:lstStyle/>
                        <a:p>
                          <a:pPr marL="0" marR="0">
                            <a:spcBef>
                              <a:spcPts val="600"/>
                            </a:spcBef>
                            <a:spcAft>
                              <a:spcPts val="600"/>
                            </a:spcAft>
                          </a:pPr>
                          <a:r>
                            <a:rPr lang="en-US" sz="1800" dirty="0">
                              <a:effectLst/>
                              <a:latin typeface="Century Gothic" panose="020B0502020202020204" pitchFamily="34" charset="0"/>
                            </a:rPr>
                            <a:t>Low</a:t>
                          </a:r>
                          <a:endParaRPr lang="en-US" sz="1800" dirty="0">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600"/>
                            </a:spcBef>
                            <a:spcAft>
                              <a:spcPts val="600"/>
                            </a:spcAft>
                          </a:pPr>
                          <a:r>
                            <a:rPr lang="en-US" sz="1800" dirty="0">
                              <a:effectLst/>
                              <a:latin typeface="Century Gothic" panose="020B0502020202020204" pitchFamily="34" charset="0"/>
                            </a:rPr>
                            <a:t>&lt;0.14</a:t>
                          </a:r>
                          <a:endParaRPr lang="en-US" sz="1800" dirty="0">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600"/>
                            </a:spcBef>
                            <a:spcAft>
                              <a:spcPts val="600"/>
                            </a:spcAft>
                          </a:pPr>
                          <a:r>
                            <a:rPr lang="en-US" sz="1800" i="1" dirty="0">
                              <a:effectLst/>
                              <a:latin typeface="Century Gothic" panose="020B0502020202020204" pitchFamily="34" charset="0"/>
                            </a:rPr>
                            <a:t>F</a:t>
                          </a:r>
                          <a:r>
                            <a:rPr lang="en-US" sz="1800" i="1" baseline="-25000" dirty="0">
                              <a:effectLst/>
                              <a:latin typeface="Century Gothic" panose="020B0502020202020204" pitchFamily="34" charset="0"/>
                            </a:rPr>
                            <a:t>45%</a:t>
                          </a:r>
                          <a:endParaRPr lang="en-US" sz="1800" i="1" dirty="0">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305822969"/>
                      </a:ext>
                    </a:extLst>
                  </a:tr>
                  <a:tr h="0">
                    <a:tc>
                      <a:txBody>
                        <a:bodyPr/>
                        <a:lstStyle/>
                        <a:p>
                          <a:pPr marL="0" marR="0">
                            <a:spcBef>
                              <a:spcPts val="600"/>
                            </a:spcBef>
                            <a:spcAft>
                              <a:spcPts val="600"/>
                            </a:spcAft>
                          </a:pPr>
                          <a:r>
                            <a:rPr lang="en-US" sz="1800" dirty="0">
                              <a:effectLst/>
                              <a:latin typeface="Century Gothic" panose="020B0502020202020204" pitchFamily="34" charset="0"/>
                            </a:rPr>
                            <a:t>Medium</a:t>
                          </a:r>
                          <a:endParaRPr lang="en-US" sz="1800" dirty="0">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600"/>
                            </a:spcBef>
                            <a:spcAft>
                              <a:spcPts val="600"/>
                            </a:spcAft>
                          </a:pPr>
                          <a:r>
                            <a:rPr lang="en-US" sz="1800" dirty="0">
                              <a:effectLst/>
                              <a:latin typeface="Century Gothic" panose="020B0502020202020204" pitchFamily="34" charset="0"/>
                            </a:rPr>
                            <a:t>0.14-0.35</a:t>
                          </a:r>
                          <a:endParaRPr lang="en-US" sz="1800" dirty="0">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600"/>
                            </a:spcBef>
                            <a:spcAft>
                              <a:spcPts val="600"/>
                            </a:spcAft>
                          </a:pPr>
                          <a:r>
                            <a:rPr lang="en-US" sz="1800" i="1" dirty="0">
                              <a:effectLst/>
                              <a:latin typeface="Century Gothic" panose="020B0502020202020204" pitchFamily="34" charset="0"/>
                            </a:rPr>
                            <a:t>F</a:t>
                          </a:r>
                          <a:r>
                            <a:rPr lang="en-US" sz="1800" i="1" baseline="-25000" dirty="0">
                              <a:effectLst/>
                              <a:latin typeface="Century Gothic" panose="020B0502020202020204" pitchFamily="34" charset="0"/>
                            </a:rPr>
                            <a:t>40%</a:t>
                          </a:r>
                          <a:endParaRPr lang="en-US" sz="1800" i="1" dirty="0">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143095636"/>
                      </a:ext>
                    </a:extLst>
                  </a:tr>
                  <a:tr h="0">
                    <a:tc>
                      <a:txBody>
                        <a:bodyPr/>
                        <a:lstStyle/>
                        <a:p>
                          <a:pPr marL="0" marR="0">
                            <a:spcBef>
                              <a:spcPts val="600"/>
                            </a:spcBef>
                            <a:spcAft>
                              <a:spcPts val="600"/>
                            </a:spcAft>
                          </a:pPr>
                          <a:r>
                            <a:rPr lang="en-US" sz="1800" dirty="0">
                              <a:effectLst/>
                              <a:latin typeface="Century Gothic" panose="020B0502020202020204" pitchFamily="34" charset="0"/>
                            </a:rPr>
                            <a:t>High</a:t>
                          </a:r>
                          <a:endParaRPr lang="en-US" sz="1800" dirty="0">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600"/>
                            </a:spcBef>
                            <a:spcAft>
                              <a:spcPts val="600"/>
                            </a:spcAft>
                          </a:pPr>
                          <a:r>
                            <a:rPr lang="en-US" sz="1800" dirty="0">
                              <a:effectLst/>
                              <a:latin typeface="Century Gothic" panose="020B0502020202020204" pitchFamily="34" charset="0"/>
                            </a:rPr>
                            <a:t>&gt;0.35</a:t>
                          </a:r>
                          <a:endParaRPr lang="en-US" sz="1800" dirty="0">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600"/>
                            </a:spcBef>
                            <a:spcAft>
                              <a:spcPts val="600"/>
                            </a:spcAft>
                          </a:pPr>
                          <a:r>
                            <a:rPr lang="en-US" sz="1800" i="1" dirty="0">
                              <a:effectLst/>
                              <a:latin typeface="Century Gothic" panose="020B0502020202020204" pitchFamily="34" charset="0"/>
                            </a:rPr>
                            <a:t>F</a:t>
                          </a:r>
                          <a:r>
                            <a:rPr lang="en-US" sz="1800" i="1" baseline="-25000" dirty="0">
                              <a:effectLst/>
                              <a:latin typeface="Century Gothic" panose="020B0502020202020204" pitchFamily="34" charset="0"/>
                            </a:rPr>
                            <a:t>30%</a:t>
                          </a:r>
                          <a:endParaRPr lang="en-US" sz="1800" i="1" dirty="0">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461834903"/>
                      </a:ext>
                    </a:extLst>
                  </a:tr>
                  <a:tr h="0">
                    <a:tc gridSpan="3">
                      <a:txBody>
                        <a:bodyPr/>
                        <a:lstStyle/>
                        <a:p>
                          <a:pPr marL="0" marR="0">
                            <a:spcBef>
                              <a:spcPts val="600"/>
                            </a:spcBef>
                            <a:spcAft>
                              <a:spcPts val="600"/>
                            </a:spcAft>
                          </a:pPr>
                          <a:r>
                            <a:rPr lang="en-US" sz="1200" kern="1200" dirty="0">
                              <a:solidFill>
                                <a:schemeClr val="dk1"/>
                              </a:solidFill>
                              <a:effectLst/>
                              <a:latin typeface="Century Gothic" panose="020B0502020202020204" pitchFamily="34" charset="0"/>
                            </a:rPr>
                            <a:t>*</a:t>
                          </a:r>
                          <a:r>
                            <a:rPr lang="en-US" sz="1100" kern="1200" dirty="0">
                              <a:solidFill>
                                <a:schemeClr val="dk1"/>
                              </a:solidFill>
                              <a:effectLst/>
                              <a:latin typeface="Century Gothic" panose="020B0502020202020204" pitchFamily="34" charset="0"/>
                            </a:rPr>
                            <a:t>Defined based on </a:t>
                          </a:r>
                          <a:r>
                            <a:rPr lang="en-US" sz="1100" i="1" kern="1200" dirty="0">
                              <a:solidFill>
                                <a:schemeClr val="dk1"/>
                              </a:solidFill>
                              <a:effectLst/>
                              <a:latin typeface="Century Gothic" panose="020B0502020202020204" pitchFamily="34" charset="0"/>
                            </a:rPr>
                            <a:t>M</a:t>
                          </a:r>
                          <a:r>
                            <a:rPr lang="en-US" sz="1100" kern="1200" dirty="0">
                              <a:solidFill>
                                <a:schemeClr val="dk1"/>
                              </a:solidFill>
                              <a:effectLst/>
                              <a:latin typeface="Century Gothic" panose="020B0502020202020204" pitchFamily="34" charset="0"/>
                            </a:rPr>
                            <a:t> &lt; 0.1 and age-at-maturation &gt; 15 years</a:t>
                          </a:r>
                          <a:endParaRPr lang="en-US" sz="1200" dirty="0">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68580" marR="68580" marT="0" marB="0"/>
                    </a:tc>
                    <a:tc hMerge="1">
                      <a:txBody>
                        <a:bodyPr/>
                        <a:lstStyle/>
                        <a:p>
                          <a:pPr marL="0" marR="0" algn="ctr">
                            <a:spcBef>
                              <a:spcPts val="600"/>
                            </a:spcBef>
                            <a:spcAft>
                              <a:spcPts val="600"/>
                            </a:spcAft>
                          </a:pPr>
                          <a:endParaRPr lang="en-US" sz="18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solidFill>
                          <a:schemeClr val="bg1"/>
                        </a:solidFill>
                      </a:tcPr>
                    </a:tc>
                    <a:tc hMerge="1">
                      <a:txBody>
                        <a:bodyPr/>
                        <a:lstStyle/>
                        <a:p>
                          <a:pPr marL="0" marR="0" algn="ctr">
                            <a:spcBef>
                              <a:spcPts val="600"/>
                            </a:spcBef>
                            <a:spcAft>
                              <a:spcPts val="600"/>
                            </a:spcAft>
                          </a:pPr>
                          <a:endParaRPr lang="en-US" sz="18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solidFill>
                          <a:schemeClr val="bg1"/>
                        </a:solidFill>
                      </a:tcPr>
                    </a:tc>
                    <a:extLst>
                      <a:ext uri="{0D108BD9-81ED-4DB2-BD59-A6C34878D82A}">
                        <a16:rowId xmlns:a16="http://schemas.microsoft.com/office/drawing/2014/main" val="819109025"/>
                      </a:ext>
                    </a:extLst>
                  </a:tr>
                </a:tbl>
              </a:graphicData>
            </a:graphic>
          </p:graphicFrame>
        </mc:Choice>
        <mc:Fallback xmlns="">
          <p:graphicFrame>
            <p:nvGraphicFramePr>
              <p:cNvPr id="4" name="Content Placeholder 3">
                <a:extLst>
                  <a:ext uri="{FF2B5EF4-FFF2-40B4-BE49-F238E27FC236}">
                    <a16:creationId xmlns:a16="http://schemas.microsoft.com/office/drawing/2014/main" id="{F130B1CC-8FC9-4ACD-8ADA-A6E138A286D6}"/>
                  </a:ext>
                </a:extLst>
              </p:cNvPr>
              <p:cNvGraphicFramePr>
                <a:graphicFrameLocks/>
              </p:cNvGraphicFramePr>
              <p:nvPr>
                <p:extLst>
                  <p:ext uri="{D42A27DB-BD31-4B8C-83A1-F6EECF244321}">
                    <p14:modId xmlns:p14="http://schemas.microsoft.com/office/powerpoint/2010/main" val="1455370126"/>
                  </p:ext>
                </p:extLst>
              </p:nvPr>
            </p:nvGraphicFramePr>
            <p:xfrm>
              <a:off x="7695343" y="4862195"/>
              <a:ext cx="4496657" cy="1630680"/>
            </p:xfrm>
            <a:graphic>
              <a:graphicData uri="http://schemas.openxmlformats.org/drawingml/2006/table">
                <a:tbl>
                  <a:tblPr bandRow="1">
                    <a:tableStyleId>{5C22544A-7EE6-4342-B048-85BDC9FD1C3A}</a:tableStyleId>
                  </a:tblPr>
                  <a:tblGrid>
                    <a:gridCol w="1763362">
                      <a:extLst>
                        <a:ext uri="{9D8B030D-6E8A-4147-A177-3AD203B41FA5}">
                          <a16:colId xmlns:a16="http://schemas.microsoft.com/office/drawing/2014/main" val="765603383"/>
                        </a:ext>
                      </a:extLst>
                    </a:gridCol>
                    <a:gridCol w="1158924">
                      <a:extLst>
                        <a:ext uri="{9D8B030D-6E8A-4147-A177-3AD203B41FA5}">
                          <a16:colId xmlns:a16="http://schemas.microsoft.com/office/drawing/2014/main" val="2414924035"/>
                        </a:ext>
                      </a:extLst>
                    </a:gridCol>
                    <a:gridCol w="1574371">
                      <a:extLst>
                        <a:ext uri="{9D8B030D-6E8A-4147-A177-3AD203B41FA5}">
                          <a16:colId xmlns:a16="http://schemas.microsoft.com/office/drawing/2014/main" val="1996351042"/>
                        </a:ext>
                      </a:extLst>
                    </a:gridCol>
                  </a:tblGrid>
                  <a:tr h="350520">
                    <a:tc>
                      <a:txBody>
                        <a:bodyPr/>
                        <a:lstStyle/>
                        <a:p>
                          <a:pPr marL="0" marR="0">
                            <a:spcBef>
                              <a:spcPts val="600"/>
                            </a:spcBef>
                            <a:spcAft>
                              <a:spcPts val="600"/>
                            </a:spcAft>
                          </a:pPr>
                          <a:r>
                            <a:rPr lang="en-US" sz="1800" b="1" dirty="0">
                              <a:effectLst/>
                              <a:latin typeface="Century Gothic" panose="020B0502020202020204" pitchFamily="34" charset="0"/>
                            </a:rPr>
                            <a:t>Productivity</a:t>
                          </a:r>
                          <a:endParaRPr lang="en-US" sz="1800" b="1" dirty="0">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endParaRPr lang="en-US"/>
                        </a:p>
                      </a:txBody>
                      <a:tcPr marL="68580" marR="68580" marT="0" marB="0">
                        <a:blipFill>
                          <a:blip r:embed="rId3"/>
                          <a:stretch>
                            <a:fillRect l="-151832" t="-20690" r="-136649" b="-389655"/>
                          </a:stretch>
                        </a:blipFill>
                      </a:tcPr>
                    </a:tc>
                    <a:tc>
                      <a:txBody>
                        <a:bodyPr/>
                        <a:lstStyle/>
                        <a:p>
                          <a:endParaRPr lang="en-US"/>
                        </a:p>
                      </a:txBody>
                      <a:tcPr marL="68580" marR="68580" marT="0" marB="0">
                        <a:blipFill>
                          <a:blip r:embed="rId3"/>
                          <a:stretch>
                            <a:fillRect l="-186434" t="-20690" r="-1163" b="-389655"/>
                          </a:stretch>
                        </a:blipFill>
                      </a:tcPr>
                    </a:tc>
                    <a:extLst>
                      <a:ext uri="{0D108BD9-81ED-4DB2-BD59-A6C34878D82A}">
                        <a16:rowId xmlns:a16="http://schemas.microsoft.com/office/drawing/2014/main" val="3743201480"/>
                      </a:ext>
                    </a:extLst>
                  </a:tr>
                  <a:tr h="274320">
                    <a:tc>
                      <a:txBody>
                        <a:bodyPr/>
                        <a:lstStyle/>
                        <a:p>
                          <a:pPr marL="0" marR="0">
                            <a:spcBef>
                              <a:spcPts val="600"/>
                            </a:spcBef>
                            <a:spcAft>
                              <a:spcPts val="600"/>
                            </a:spcAft>
                          </a:pPr>
                          <a:r>
                            <a:rPr lang="en-US" sz="1800" dirty="0">
                              <a:effectLst/>
                              <a:latin typeface="Century Gothic" panose="020B0502020202020204" pitchFamily="34" charset="0"/>
                            </a:rPr>
                            <a:t>Very Low</a:t>
                          </a:r>
                          <a:endParaRPr lang="en-US" sz="1800" dirty="0">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600"/>
                            </a:spcBef>
                            <a:spcAft>
                              <a:spcPts val="600"/>
                            </a:spcAft>
                          </a:pPr>
                          <a:r>
                            <a:rPr lang="en-US" sz="1800" dirty="0">
                              <a:effectLst/>
                              <a:latin typeface="Century Gothic" panose="020B0502020202020204" pitchFamily="34" charset="0"/>
                            </a:rPr>
                            <a:t>-*</a:t>
                          </a:r>
                          <a:endParaRPr lang="en-US" sz="1800" dirty="0">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600"/>
                            </a:spcBef>
                            <a:spcAft>
                              <a:spcPts val="600"/>
                            </a:spcAft>
                          </a:pPr>
                          <a:r>
                            <a:rPr lang="en-US" sz="1800" i="1" dirty="0">
                              <a:effectLst/>
                              <a:latin typeface="Century Gothic" panose="020B0502020202020204" pitchFamily="34" charset="0"/>
                            </a:rPr>
                            <a:t>F</a:t>
                          </a:r>
                          <a:r>
                            <a:rPr lang="en-US" sz="1800" i="1" baseline="-25000" dirty="0">
                              <a:effectLst/>
                              <a:latin typeface="Century Gothic" panose="020B0502020202020204" pitchFamily="34" charset="0"/>
                            </a:rPr>
                            <a:t>≥50%</a:t>
                          </a:r>
                          <a:endParaRPr lang="en-US" sz="1800" i="1" dirty="0">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782048765"/>
                      </a:ext>
                    </a:extLst>
                  </a:tr>
                  <a:tr h="274320">
                    <a:tc>
                      <a:txBody>
                        <a:bodyPr/>
                        <a:lstStyle/>
                        <a:p>
                          <a:pPr marL="0" marR="0">
                            <a:spcBef>
                              <a:spcPts val="600"/>
                            </a:spcBef>
                            <a:spcAft>
                              <a:spcPts val="600"/>
                            </a:spcAft>
                          </a:pPr>
                          <a:r>
                            <a:rPr lang="en-US" sz="1800" dirty="0">
                              <a:effectLst/>
                              <a:latin typeface="Century Gothic" panose="020B0502020202020204" pitchFamily="34" charset="0"/>
                            </a:rPr>
                            <a:t>Low</a:t>
                          </a:r>
                          <a:endParaRPr lang="en-US" sz="1800" dirty="0">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600"/>
                            </a:spcBef>
                            <a:spcAft>
                              <a:spcPts val="600"/>
                            </a:spcAft>
                          </a:pPr>
                          <a:r>
                            <a:rPr lang="en-US" sz="1800" dirty="0">
                              <a:effectLst/>
                              <a:latin typeface="Century Gothic" panose="020B0502020202020204" pitchFamily="34" charset="0"/>
                            </a:rPr>
                            <a:t>&lt;0.14</a:t>
                          </a:r>
                          <a:endParaRPr lang="en-US" sz="1800" dirty="0">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600"/>
                            </a:spcBef>
                            <a:spcAft>
                              <a:spcPts val="600"/>
                            </a:spcAft>
                          </a:pPr>
                          <a:r>
                            <a:rPr lang="en-US" sz="1800" i="1" dirty="0">
                              <a:effectLst/>
                              <a:latin typeface="Century Gothic" panose="020B0502020202020204" pitchFamily="34" charset="0"/>
                            </a:rPr>
                            <a:t>F</a:t>
                          </a:r>
                          <a:r>
                            <a:rPr lang="en-US" sz="1800" i="1" baseline="-25000" dirty="0">
                              <a:effectLst/>
                              <a:latin typeface="Century Gothic" panose="020B0502020202020204" pitchFamily="34" charset="0"/>
                            </a:rPr>
                            <a:t>45%</a:t>
                          </a:r>
                          <a:endParaRPr lang="en-US" sz="1800" i="1" dirty="0">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305822969"/>
                      </a:ext>
                    </a:extLst>
                  </a:tr>
                  <a:tr h="274320">
                    <a:tc>
                      <a:txBody>
                        <a:bodyPr/>
                        <a:lstStyle/>
                        <a:p>
                          <a:pPr marL="0" marR="0">
                            <a:spcBef>
                              <a:spcPts val="600"/>
                            </a:spcBef>
                            <a:spcAft>
                              <a:spcPts val="600"/>
                            </a:spcAft>
                          </a:pPr>
                          <a:r>
                            <a:rPr lang="en-US" sz="1800" dirty="0">
                              <a:effectLst/>
                              <a:latin typeface="Century Gothic" panose="020B0502020202020204" pitchFamily="34" charset="0"/>
                            </a:rPr>
                            <a:t>Medium</a:t>
                          </a:r>
                          <a:endParaRPr lang="en-US" sz="1800" dirty="0">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600"/>
                            </a:spcBef>
                            <a:spcAft>
                              <a:spcPts val="600"/>
                            </a:spcAft>
                          </a:pPr>
                          <a:r>
                            <a:rPr lang="en-US" sz="1800" dirty="0">
                              <a:effectLst/>
                              <a:latin typeface="Century Gothic" panose="020B0502020202020204" pitchFamily="34" charset="0"/>
                            </a:rPr>
                            <a:t>0.14-0.35</a:t>
                          </a:r>
                          <a:endParaRPr lang="en-US" sz="1800" dirty="0">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600"/>
                            </a:spcBef>
                            <a:spcAft>
                              <a:spcPts val="600"/>
                            </a:spcAft>
                          </a:pPr>
                          <a:r>
                            <a:rPr lang="en-US" sz="1800" i="1" dirty="0">
                              <a:effectLst/>
                              <a:latin typeface="Century Gothic" panose="020B0502020202020204" pitchFamily="34" charset="0"/>
                            </a:rPr>
                            <a:t>F</a:t>
                          </a:r>
                          <a:r>
                            <a:rPr lang="en-US" sz="1800" i="1" baseline="-25000" dirty="0">
                              <a:effectLst/>
                              <a:latin typeface="Century Gothic" panose="020B0502020202020204" pitchFamily="34" charset="0"/>
                            </a:rPr>
                            <a:t>40%</a:t>
                          </a:r>
                          <a:endParaRPr lang="en-US" sz="1800" i="1" dirty="0">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143095636"/>
                      </a:ext>
                    </a:extLst>
                  </a:tr>
                  <a:tr h="274320">
                    <a:tc>
                      <a:txBody>
                        <a:bodyPr/>
                        <a:lstStyle/>
                        <a:p>
                          <a:pPr marL="0" marR="0">
                            <a:spcBef>
                              <a:spcPts val="600"/>
                            </a:spcBef>
                            <a:spcAft>
                              <a:spcPts val="600"/>
                            </a:spcAft>
                          </a:pPr>
                          <a:r>
                            <a:rPr lang="en-US" sz="1800" dirty="0">
                              <a:effectLst/>
                              <a:latin typeface="Century Gothic" panose="020B0502020202020204" pitchFamily="34" charset="0"/>
                            </a:rPr>
                            <a:t>High</a:t>
                          </a:r>
                          <a:endParaRPr lang="en-US" sz="1800" dirty="0">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600"/>
                            </a:spcBef>
                            <a:spcAft>
                              <a:spcPts val="600"/>
                            </a:spcAft>
                          </a:pPr>
                          <a:r>
                            <a:rPr lang="en-US" sz="1800" dirty="0">
                              <a:effectLst/>
                              <a:latin typeface="Century Gothic" panose="020B0502020202020204" pitchFamily="34" charset="0"/>
                            </a:rPr>
                            <a:t>&gt;0.35</a:t>
                          </a:r>
                          <a:endParaRPr lang="en-US" sz="1800" dirty="0">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600"/>
                            </a:spcBef>
                            <a:spcAft>
                              <a:spcPts val="600"/>
                            </a:spcAft>
                          </a:pPr>
                          <a:r>
                            <a:rPr lang="en-US" sz="1800" i="1" dirty="0">
                              <a:effectLst/>
                              <a:latin typeface="Century Gothic" panose="020B0502020202020204" pitchFamily="34" charset="0"/>
                            </a:rPr>
                            <a:t>F</a:t>
                          </a:r>
                          <a:r>
                            <a:rPr lang="en-US" sz="1800" i="1" baseline="-25000" dirty="0">
                              <a:effectLst/>
                              <a:latin typeface="Century Gothic" panose="020B0502020202020204" pitchFamily="34" charset="0"/>
                            </a:rPr>
                            <a:t>30%</a:t>
                          </a:r>
                          <a:endParaRPr lang="en-US" sz="1800" i="1" dirty="0">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461834903"/>
                      </a:ext>
                    </a:extLst>
                  </a:tr>
                  <a:tr h="182880">
                    <a:tc gridSpan="3">
                      <a:txBody>
                        <a:bodyPr/>
                        <a:lstStyle/>
                        <a:p>
                          <a:pPr marL="0" marR="0">
                            <a:spcBef>
                              <a:spcPts val="600"/>
                            </a:spcBef>
                            <a:spcAft>
                              <a:spcPts val="600"/>
                            </a:spcAft>
                          </a:pPr>
                          <a:r>
                            <a:rPr lang="en-US" sz="1200" kern="1200" dirty="0">
                              <a:solidFill>
                                <a:schemeClr val="dk1"/>
                              </a:solidFill>
                              <a:effectLst/>
                              <a:latin typeface="Century Gothic" panose="020B0502020202020204" pitchFamily="34" charset="0"/>
                            </a:rPr>
                            <a:t>*</a:t>
                          </a:r>
                          <a:r>
                            <a:rPr lang="en-US" sz="1100" kern="1200" dirty="0">
                              <a:solidFill>
                                <a:schemeClr val="dk1"/>
                              </a:solidFill>
                              <a:effectLst/>
                              <a:latin typeface="Century Gothic" panose="020B0502020202020204" pitchFamily="34" charset="0"/>
                            </a:rPr>
                            <a:t>Defined based on </a:t>
                          </a:r>
                          <a:r>
                            <a:rPr lang="en-US" sz="1100" i="1" kern="1200" dirty="0">
                              <a:solidFill>
                                <a:schemeClr val="dk1"/>
                              </a:solidFill>
                              <a:effectLst/>
                              <a:latin typeface="Century Gothic" panose="020B0502020202020204" pitchFamily="34" charset="0"/>
                            </a:rPr>
                            <a:t>M</a:t>
                          </a:r>
                          <a:r>
                            <a:rPr lang="en-US" sz="1100" kern="1200" dirty="0">
                              <a:solidFill>
                                <a:schemeClr val="dk1"/>
                              </a:solidFill>
                              <a:effectLst/>
                              <a:latin typeface="Century Gothic" panose="020B0502020202020204" pitchFamily="34" charset="0"/>
                            </a:rPr>
                            <a:t> &lt; 0.1 and age-at-maturation &gt; 15 years</a:t>
                          </a:r>
                          <a:endParaRPr lang="en-US" sz="1200" dirty="0">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68580" marR="68580" marT="0" marB="0"/>
                    </a:tc>
                    <a:tc hMerge="1">
                      <a:txBody>
                        <a:bodyPr/>
                        <a:lstStyle/>
                        <a:p>
                          <a:pPr marL="0" marR="0" algn="ctr">
                            <a:spcBef>
                              <a:spcPts val="600"/>
                            </a:spcBef>
                            <a:spcAft>
                              <a:spcPts val="600"/>
                            </a:spcAft>
                          </a:pPr>
                          <a:endParaRPr lang="en-US" sz="18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solidFill>
                          <a:schemeClr val="bg1"/>
                        </a:solidFill>
                      </a:tcPr>
                    </a:tc>
                    <a:tc hMerge="1">
                      <a:txBody>
                        <a:bodyPr/>
                        <a:lstStyle/>
                        <a:p>
                          <a:pPr marL="0" marR="0" algn="ctr">
                            <a:spcBef>
                              <a:spcPts val="600"/>
                            </a:spcBef>
                            <a:spcAft>
                              <a:spcPts val="600"/>
                            </a:spcAft>
                          </a:pPr>
                          <a:endParaRPr lang="en-US" sz="18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solidFill>
                          <a:schemeClr val="bg1"/>
                        </a:solidFill>
                      </a:tcPr>
                    </a:tc>
                    <a:extLst>
                      <a:ext uri="{0D108BD9-81ED-4DB2-BD59-A6C34878D82A}">
                        <a16:rowId xmlns:a16="http://schemas.microsoft.com/office/drawing/2014/main" val="819109025"/>
                      </a:ext>
                    </a:extLst>
                  </a:tr>
                </a:tbl>
              </a:graphicData>
            </a:graphic>
          </p:graphicFrame>
        </mc:Fallback>
      </mc:AlternateContent>
      <p:sp>
        <p:nvSpPr>
          <p:cNvPr id="5" name="TextBox 4">
            <a:extLst>
              <a:ext uri="{FF2B5EF4-FFF2-40B4-BE49-F238E27FC236}">
                <a16:creationId xmlns:a16="http://schemas.microsoft.com/office/drawing/2014/main" id="{E1EA88A9-649F-40E4-9D6F-C18C68BC6AA3}"/>
              </a:ext>
            </a:extLst>
          </p:cNvPr>
          <p:cNvSpPr txBox="1"/>
          <p:nvPr/>
        </p:nvSpPr>
        <p:spPr>
          <a:xfrm>
            <a:off x="9798340" y="6550111"/>
            <a:ext cx="2393660" cy="276999"/>
          </a:xfrm>
          <a:prstGeom prst="rect">
            <a:avLst/>
          </a:prstGeom>
          <a:noFill/>
        </p:spPr>
        <p:txBody>
          <a:bodyPr wrap="square" rtlCol="0">
            <a:spAutoFit/>
          </a:bodyPr>
          <a:lstStyle/>
          <a:p>
            <a:pPr algn="r"/>
            <a:r>
              <a:rPr lang="en-US" sz="1200" dirty="0"/>
              <a:t>NZ Ministry of Fisheries</a:t>
            </a:r>
            <a:r>
              <a:rPr lang="en-US" sz="1200" dirty="0">
                <a:cs typeface="Arial" panose="020B0604020202020204" pitchFamily="34" charset="0"/>
              </a:rPr>
              <a:t> (2011)</a:t>
            </a:r>
          </a:p>
        </p:txBody>
      </p:sp>
    </p:spTree>
    <p:extLst>
      <p:ext uri="{BB962C8B-B14F-4D97-AF65-F5344CB8AC3E}">
        <p14:creationId xmlns:p14="http://schemas.microsoft.com/office/powerpoint/2010/main" val="3242522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9914E-EA14-43BE-AD13-A1E26E81AB91}"/>
              </a:ext>
            </a:extLst>
          </p:cNvPr>
          <p:cNvSpPr>
            <a:spLocks noGrp="1"/>
          </p:cNvSpPr>
          <p:nvPr>
            <p:ph type="title"/>
          </p:nvPr>
        </p:nvSpPr>
        <p:spPr/>
        <p:txBody>
          <a:bodyPr/>
          <a:lstStyle/>
          <a:p>
            <a:r>
              <a:rPr lang="en-US" dirty="0"/>
              <a:t>Theoretical Proxies for </a:t>
            </a:r>
            <a:r>
              <a:rPr lang="en-US" i="1" dirty="0"/>
              <a:t>F</a:t>
            </a:r>
            <a:r>
              <a:rPr lang="en-US" i="1" baseline="-25000" dirty="0"/>
              <a:t>MSY</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6028CA9-6F96-4DC6-B5CB-EF5B36A25839}"/>
                  </a:ext>
                </a:extLst>
              </p:cNvPr>
              <p:cNvSpPr>
                <a:spLocks noGrp="1"/>
              </p:cNvSpPr>
              <p:nvPr>
                <p:ph idx="1"/>
              </p:nvPr>
            </p:nvSpPr>
            <p:spPr/>
            <p:txBody>
              <a:bodyPr/>
              <a:lstStyle/>
              <a:p>
                <a:r>
                  <a:rPr lang="en-US" dirty="0"/>
                  <a:t>Other </a:t>
                </a:r>
                <a:r>
                  <a:rPr lang="en-US" i="1" dirty="0"/>
                  <a:t>F</a:t>
                </a:r>
                <a:r>
                  <a:rPr lang="en-US" i="1" baseline="-25000" dirty="0"/>
                  <a:t>MSY</a:t>
                </a:r>
                <a:r>
                  <a:rPr lang="en-US" dirty="0"/>
                  <a:t> proxies:</a:t>
                </a:r>
              </a:p>
              <a:p>
                <a:pPr lvl="1"/>
                <a14:m>
                  <m:oMath xmlns:m="http://schemas.openxmlformats.org/officeDocument/2006/math">
                    <m:r>
                      <a:rPr lang="en-US" i="1" dirty="0" smtClean="0">
                        <a:latin typeface="Cambria Math" panose="02040503050406030204" pitchFamily="18" charset="0"/>
                      </a:rPr>
                      <m:t>𝐹</m:t>
                    </m:r>
                    <m:r>
                      <a:rPr lang="en-US" i="1" baseline="-25000" dirty="0">
                        <a:latin typeface="Cambria Math" panose="02040503050406030204" pitchFamily="18" charset="0"/>
                      </a:rPr>
                      <m:t>𝑚𝑎𝑥</m:t>
                    </m:r>
                    <m:r>
                      <a:rPr lang="en-US" i="1" baseline="-25000" dirty="0">
                        <a:latin typeface="Cambria Math" panose="02040503050406030204" pitchFamily="18" charset="0"/>
                      </a:rPr>
                      <m:t> </m:t>
                    </m:r>
                  </m:oMath>
                </a14:m>
                <a:r>
                  <a:rPr lang="en-US" dirty="0"/>
                  <a:t>= </a:t>
                </a:r>
                <a14:m>
                  <m:oMath xmlns:m="http://schemas.openxmlformats.org/officeDocument/2006/math">
                    <m:r>
                      <a:rPr lang="en-US" i="1" dirty="0" smtClean="0">
                        <a:latin typeface="Cambria Math" panose="02040503050406030204" pitchFamily="18" charset="0"/>
                      </a:rPr>
                      <m:t>𝐹</m:t>
                    </m:r>
                  </m:oMath>
                </a14:m>
                <a:r>
                  <a:rPr lang="en-US" dirty="0"/>
                  <a:t> that maximizes YPR (not recommended)</a:t>
                </a:r>
              </a:p>
              <a:p>
                <a:pPr lvl="1"/>
                <a14:m>
                  <m:oMath xmlns:m="http://schemas.openxmlformats.org/officeDocument/2006/math">
                    <m:r>
                      <a:rPr lang="en-US" i="1" dirty="0" smtClean="0">
                        <a:latin typeface="Cambria Math" panose="02040503050406030204" pitchFamily="18" charset="0"/>
                      </a:rPr>
                      <m:t>𝐹</m:t>
                    </m:r>
                    <m:r>
                      <a:rPr lang="en-US" i="1" baseline="-25000" dirty="0" smtClean="0">
                        <a:latin typeface="Cambria Math" panose="02040503050406030204" pitchFamily="18" charset="0"/>
                      </a:rPr>
                      <m:t>0</m:t>
                    </m:r>
                    <m:r>
                      <a:rPr lang="en-US" b="0" i="1" baseline="-25000" dirty="0" smtClean="0">
                        <a:latin typeface="Cambria Math" panose="02040503050406030204" pitchFamily="18" charset="0"/>
                      </a:rPr>
                      <m:t> 1</m:t>
                    </m:r>
                  </m:oMath>
                </a14:m>
                <a:r>
                  <a:rPr lang="en-US" dirty="0"/>
                  <a:t> = </a:t>
                </a:r>
                <a14:m>
                  <m:oMath xmlns:m="http://schemas.openxmlformats.org/officeDocument/2006/math">
                    <m:r>
                      <a:rPr lang="en-US" i="1" dirty="0" smtClean="0">
                        <a:latin typeface="Cambria Math" panose="02040503050406030204" pitchFamily="18" charset="0"/>
                      </a:rPr>
                      <m:t>𝐹</m:t>
                    </m:r>
                  </m:oMath>
                </a14:m>
                <a:r>
                  <a:rPr lang="en-US" dirty="0"/>
                  <a:t> where slope of YPR curve is 10% of the slope at the origin</a:t>
                </a:r>
              </a:p>
              <a:p>
                <a:pPr lvl="2"/>
                <a:r>
                  <a:rPr lang="en-US" dirty="0"/>
                  <a:t>Sensitive to assumptions about growth and </a:t>
                </a:r>
                <a14:m>
                  <m:oMath xmlns:m="http://schemas.openxmlformats.org/officeDocument/2006/math">
                    <m:r>
                      <a:rPr lang="en-US" i="1" dirty="0" smtClean="0">
                        <a:latin typeface="Cambria Math" panose="02040503050406030204" pitchFamily="18" charset="0"/>
                      </a:rPr>
                      <m:t>𝑀</m:t>
                    </m:r>
                  </m:oMath>
                </a14:m>
                <a:endParaRPr lang="en-US" i="1" dirty="0"/>
              </a:p>
              <a:p>
                <a:pPr lvl="2"/>
                <a:r>
                  <a:rPr lang="en-US" dirty="0"/>
                  <a:t>Not recommended without understanding how well it relates to </a:t>
                </a:r>
                <a14:m>
                  <m:oMath xmlns:m="http://schemas.openxmlformats.org/officeDocument/2006/math">
                    <m:r>
                      <a:rPr lang="en-US" i="1" dirty="0" smtClean="0">
                        <a:latin typeface="Cambria Math" panose="02040503050406030204" pitchFamily="18" charset="0"/>
                      </a:rPr>
                      <m:t>𝐹</m:t>
                    </m:r>
                    <m:r>
                      <a:rPr lang="en-US" i="1" baseline="-25000" dirty="0">
                        <a:latin typeface="Cambria Math" panose="02040503050406030204" pitchFamily="18" charset="0"/>
                      </a:rPr>
                      <m:t>𝑀𝑆𝑌</m:t>
                    </m:r>
                  </m:oMath>
                </a14:m>
                <a:r>
                  <a:rPr lang="en-US" dirty="0"/>
                  <a:t> (Mace 2001)</a:t>
                </a:r>
              </a:p>
              <a:p>
                <a:pPr lvl="1"/>
                <a14:m>
                  <m:oMath xmlns:m="http://schemas.openxmlformats.org/officeDocument/2006/math">
                    <m:r>
                      <a:rPr lang="en-US" i="1" dirty="0" smtClean="0">
                        <a:latin typeface="Cambria Math" panose="02040503050406030204" pitchFamily="18" charset="0"/>
                      </a:rPr>
                      <m:t>𝐹</m:t>
                    </m:r>
                    <m:r>
                      <a:rPr lang="en-US" i="1" baseline="-25000" dirty="0">
                        <a:latin typeface="Cambria Math" panose="02040503050406030204" pitchFamily="18" charset="0"/>
                      </a:rPr>
                      <m:t>𝑀𝑆𝑌</m:t>
                    </m:r>
                  </m:oMath>
                </a14:m>
                <a:r>
                  <a:rPr lang="en-US" dirty="0"/>
                  <a:t> = </a:t>
                </a:r>
                <a14:m>
                  <m:oMath xmlns:m="http://schemas.openxmlformats.org/officeDocument/2006/math">
                    <m:r>
                      <a:rPr lang="en-US" i="1" dirty="0" smtClean="0">
                        <a:latin typeface="Cambria Math" panose="02040503050406030204" pitchFamily="18" charset="0"/>
                      </a:rPr>
                      <m:t>𝑀</m:t>
                    </m:r>
                  </m:oMath>
                </a14:m>
                <a:r>
                  <a:rPr lang="en-US" dirty="0"/>
                  <a:t> or a proportion of </a:t>
                </a:r>
                <a14:m>
                  <m:oMath xmlns:m="http://schemas.openxmlformats.org/officeDocument/2006/math">
                    <m:r>
                      <a:rPr lang="en-US" i="1" dirty="0" smtClean="0">
                        <a:latin typeface="Cambria Math" panose="02040503050406030204" pitchFamily="18" charset="0"/>
                      </a:rPr>
                      <m:t>𝑀</m:t>
                    </m:r>
                  </m:oMath>
                </a14:m>
                <a:endParaRPr lang="en-US" i="1" dirty="0"/>
              </a:p>
              <a:p>
                <a:pPr lvl="2"/>
                <a14:m>
                  <m:oMath xmlns:m="http://schemas.openxmlformats.org/officeDocument/2006/math">
                    <m:r>
                      <a:rPr lang="en-US" b="0" i="0" dirty="0" smtClean="0">
                        <a:latin typeface="Cambria Math" panose="02040503050406030204" pitchFamily="18" charset="0"/>
                      </a:rPr>
                      <m:t>0.87</m:t>
                    </m:r>
                    <m:r>
                      <a:rPr lang="en-US" i="1" dirty="0" smtClean="0">
                        <a:latin typeface="Cambria Math" panose="02040503050406030204" pitchFamily="18" charset="0"/>
                      </a:rPr>
                      <m:t>𝑀</m:t>
                    </m:r>
                  </m:oMath>
                </a14:m>
                <a:r>
                  <a:rPr lang="en-US" dirty="0"/>
                  <a:t> meta-analysis (Zhou et al. 2012)</a:t>
                </a:r>
              </a:p>
              <a:p>
                <a:pPr lvl="2"/>
                <a14:m>
                  <m:oMath xmlns:m="http://schemas.openxmlformats.org/officeDocument/2006/math">
                    <m:r>
                      <a:rPr lang="en-US" b="0" i="0" dirty="0" smtClean="0">
                        <a:latin typeface="Cambria Math" panose="02040503050406030204" pitchFamily="18" charset="0"/>
                      </a:rPr>
                      <m:t>0.5</m:t>
                    </m:r>
                    <m:r>
                      <a:rPr lang="en-US" i="1" dirty="0" smtClean="0">
                        <a:latin typeface="Cambria Math" panose="02040503050406030204" pitchFamily="18" charset="0"/>
                      </a:rPr>
                      <m:t>𝑀</m:t>
                    </m:r>
                  </m:oMath>
                </a14:m>
                <a:r>
                  <a:rPr lang="en-US" dirty="0"/>
                  <a:t> pelagic species (Patterson 1992)</a:t>
                </a:r>
              </a:p>
              <a:p>
                <a:r>
                  <a:rPr lang="en-US" dirty="0"/>
                  <a:t>Biomass reference points = equilibrium B from fishing at </a:t>
                </a:r>
                <a14:m>
                  <m:oMath xmlns:m="http://schemas.openxmlformats.org/officeDocument/2006/math">
                    <m:r>
                      <a:rPr lang="en-US" i="1" dirty="0" smtClean="0">
                        <a:latin typeface="Cambria Math" panose="02040503050406030204" pitchFamily="18" charset="0"/>
                      </a:rPr>
                      <m:t>𝐹</m:t>
                    </m:r>
                  </m:oMath>
                </a14:m>
                <a:r>
                  <a:rPr lang="en-US" baseline="-25000" dirty="0"/>
                  <a:t> </a:t>
                </a:r>
              </a:p>
              <a:p>
                <a:endParaRPr lang="en-US" dirty="0"/>
              </a:p>
            </p:txBody>
          </p:sp>
        </mc:Choice>
        <mc:Fallback xmlns="">
          <p:sp>
            <p:nvSpPr>
              <p:cNvPr id="3" name="Content Placeholder 2">
                <a:extLst>
                  <a:ext uri="{FF2B5EF4-FFF2-40B4-BE49-F238E27FC236}">
                    <a16:creationId xmlns:a16="http://schemas.microsoft.com/office/drawing/2014/main" id="{56028CA9-6F96-4DC6-B5CB-EF5B36A25839}"/>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BCC7CBE7-DFD7-40E4-B423-F807B34CE615}"/>
              </a:ext>
            </a:extLst>
          </p:cNvPr>
          <p:cNvSpPr txBox="1"/>
          <p:nvPr/>
        </p:nvSpPr>
        <p:spPr>
          <a:xfrm>
            <a:off x="1818968" y="2762864"/>
            <a:ext cx="242374" cy="369332"/>
          </a:xfrm>
          <a:prstGeom prst="rect">
            <a:avLst/>
          </a:prstGeom>
          <a:noFill/>
        </p:spPr>
        <p:txBody>
          <a:bodyPr wrap="none" rtlCol="0">
            <a:spAutoFit/>
          </a:bodyPr>
          <a:lstStyle/>
          <a:p>
            <a:r>
              <a:rPr lang="en-US" dirty="0"/>
              <a:t>.</a:t>
            </a:r>
          </a:p>
        </p:txBody>
      </p:sp>
    </p:spTree>
    <p:extLst>
      <p:ext uri="{BB962C8B-B14F-4D97-AF65-F5344CB8AC3E}">
        <p14:creationId xmlns:p14="http://schemas.microsoft.com/office/powerpoint/2010/main" val="3633149234"/>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76352E-C719-43DA-8EE8-62DB1B86A6D0}"/>
              </a:ext>
            </a:extLst>
          </p:cNvPr>
          <p:cNvSpPr>
            <a:spLocks noGrp="1"/>
          </p:cNvSpPr>
          <p:nvPr>
            <p:ph type="title"/>
          </p:nvPr>
        </p:nvSpPr>
        <p:spPr/>
        <p:txBody>
          <a:bodyPr/>
          <a:lstStyle/>
          <a:p>
            <a:r>
              <a:rPr lang="en-US" dirty="0"/>
              <a:t>Historical, Empirical, or Other Proxies for </a:t>
            </a:r>
            <a:r>
              <a:rPr lang="en-US" i="1" dirty="0"/>
              <a:t>B</a:t>
            </a:r>
            <a:r>
              <a:rPr lang="en-US" i="1" baseline="-25000" dirty="0"/>
              <a:t>0</a:t>
            </a:r>
            <a:r>
              <a:rPr lang="en-US" dirty="0"/>
              <a:t> and </a:t>
            </a:r>
            <a:r>
              <a:rPr lang="en-US" i="1" dirty="0"/>
              <a:t>B</a:t>
            </a:r>
            <a:r>
              <a:rPr lang="en-US" i="1" baseline="-25000" dirty="0"/>
              <a:t>MSY</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1AB9779-38A7-4805-B83D-30331ECAE391}"/>
                  </a:ext>
                </a:extLst>
              </p:cNvPr>
              <p:cNvSpPr>
                <a:spLocks noGrp="1"/>
              </p:cNvSpPr>
              <p:nvPr>
                <p:ph idx="1"/>
              </p:nvPr>
            </p:nvSpPr>
            <p:spPr/>
            <p:txBody>
              <a:bodyPr>
                <a:normAutofit lnSpcReduction="10000"/>
              </a:bodyPr>
              <a:lstStyle/>
              <a:p>
                <a14:m>
                  <m:oMath xmlns:m="http://schemas.openxmlformats.org/officeDocument/2006/math">
                    <m:r>
                      <a:rPr lang="en-US" i="1" dirty="0" smtClean="0">
                        <a:latin typeface="Cambria Math" panose="02040503050406030204" pitchFamily="18" charset="0"/>
                      </a:rPr>
                      <m:t>𝐵</m:t>
                    </m:r>
                    <m:r>
                      <a:rPr lang="en-US" i="1" baseline="-25000" dirty="0" smtClean="0">
                        <a:latin typeface="Cambria Math" panose="02040503050406030204" pitchFamily="18" charset="0"/>
                      </a:rPr>
                      <m:t>𝑀𝑆𝑌</m:t>
                    </m:r>
                  </m:oMath>
                </a14:m>
                <a:r>
                  <a:rPr lang="en-US" dirty="0"/>
                  <a:t> proxy, defined by </a:t>
                </a:r>
              </a:p>
              <a:p>
                <a:pPr lvl="1"/>
                <a:r>
                  <a:rPr lang="en-US" dirty="0"/>
                  <a:t>the mean or median value of an indicator over a historical time period when the indicator is high and catches are high; or</a:t>
                </a:r>
              </a:p>
              <a:p>
                <a:pPr lvl="1"/>
                <a:r>
                  <a:rPr lang="en-US" dirty="0"/>
                  <a:t>the mean or median value of an indicator over a productive period.</a:t>
                </a:r>
              </a:p>
              <a:p>
                <a14:m>
                  <m:oMath xmlns:m="http://schemas.openxmlformats.org/officeDocument/2006/math">
                    <m:r>
                      <a:rPr lang="en-US" i="1" dirty="0" smtClean="0">
                        <a:latin typeface="Cambria Math" panose="02040503050406030204" pitchFamily="18" charset="0"/>
                      </a:rPr>
                      <m:t>𝐵</m:t>
                    </m:r>
                    <m:r>
                      <a:rPr lang="en-US" i="1" baseline="-25000" dirty="0" smtClean="0">
                        <a:latin typeface="Cambria Math" panose="02040503050406030204" pitchFamily="18" charset="0"/>
                      </a:rPr>
                      <m:t>0</m:t>
                    </m:r>
                  </m:oMath>
                </a14:m>
                <a:r>
                  <a:rPr lang="en-US" dirty="0"/>
                  <a:t> proxy, defined by </a:t>
                </a:r>
              </a:p>
              <a:p>
                <a:pPr lvl="1"/>
                <a:r>
                  <a:rPr lang="en-US" dirty="0"/>
                  <a:t>the mean/median (or maximum) value of the indicator over a historical time period reflecting the beginning of exploitation. </a:t>
                </a:r>
              </a:p>
              <a:p>
                <a:r>
                  <a:rPr lang="en-US" dirty="0"/>
                  <a:t>LRPs based on a historical low biomass state:</a:t>
                </a:r>
              </a:p>
              <a:p>
                <a:pPr lvl="1"/>
                <a:r>
                  <a:rPr lang="en-US" dirty="0"/>
                  <a:t>from which the stock recovered to above average levels; </a:t>
                </a:r>
              </a:p>
              <a:p>
                <a:pPr lvl="1"/>
                <a:r>
                  <a:rPr lang="en-US" dirty="0"/>
                  <a:t>or that is agreed by managers and resource users to be an undesirable state to avoid. </a:t>
                </a:r>
              </a:p>
              <a:p>
                <a:endParaRPr lang="en-US" dirty="0"/>
              </a:p>
            </p:txBody>
          </p:sp>
        </mc:Choice>
        <mc:Fallback xmlns="">
          <p:sp>
            <p:nvSpPr>
              <p:cNvPr id="3" name="Content Placeholder 2">
                <a:extLst>
                  <a:ext uri="{FF2B5EF4-FFF2-40B4-BE49-F238E27FC236}">
                    <a16:creationId xmlns:a16="http://schemas.microsoft.com/office/drawing/2014/main" id="{31AB9779-38A7-4805-B83D-30331ECAE391}"/>
                  </a:ext>
                </a:extLst>
              </p:cNvPr>
              <p:cNvSpPr>
                <a:spLocks noGrp="1" noRot="1" noChangeAspect="1" noMove="1" noResize="1" noEditPoints="1" noAdjustHandles="1" noChangeArrowheads="1" noChangeShapeType="1" noTextEdit="1"/>
              </p:cNvSpPr>
              <p:nvPr>
                <p:ph idx="1"/>
              </p:nvPr>
            </p:nvSpPr>
            <p:spPr>
              <a:blipFill>
                <a:blip r:embed="rId2"/>
                <a:stretch>
                  <a:fillRect l="-1043" t="-3081"/>
                </a:stretch>
              </a:blipFill>
            </p:spPr>
            <p:txBody>
              <a:bodyPr/>
              <a:lstStyle/>
              <a:p>
                <a:r>
                  <a:rPr lang="en-US">
                    <a:noFill/>
                  </a:rPr>
                  <a:t> </a:t>
                </a:r>
              </a:p>
            </p:txBody>
          </p:sp>
        </mc:Fallback>
      </mc:AlternateContent>
    </p:spTree>
    <p:extLst>
      <p:ext uri="{BB962C8B-B14F-4D97-AF65-F5344CB8AC3E}">
        <p14:creationId xmlns:p14="http://schemas.microsoft.com/office/powerpoint/2010/main" val="3350997305"/>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7CF4DB-F41F-422C-A0AD-970DFF8184C5}"/>
              </a:ext>
            </a:extLst>
          </p:cNvPr>
          <p:cNvSpPr>
            <a:spLocks noGrp="1"/>
          </p:cNvSpPr>
          <p:nvPr>
            <p:ph type="title"/>
          </p:nvPr>
        </p:nvSpPr>
        <p:spPr/>
        <p:txBody>
          <a:bodyPr/>
          <a:lstStyle/>
          <a:p>
            <a:r>
              <a:rPr lang="en-US" dirty="0"/>
              <a:t>Catch-only Approaches</a:t>
            </a:r>
          </a:p>
        </p:txBody>
      </p:sp>
      <p:sp>
        <p:nvSpPr>
          <p:cNvPr id="3" name="Content Placeholder 2">
            <a:extLst>
              <a:ext uri="{FF2B5EF4-FFF2-40B4-BE49-F238E27FC236}">
                <a16:creationId xmlns:a16="http://schemas.microsoft.com/office/drawing/2014/main" id="{B4D02DD6-619C-4CA2-93BA-8A25DA0FD15E}"/>
              </a:ext>
            </a:extLst>
          </p:cNvPr>
          <p:cNvSpPr>
            <a:spLocks noGrp="1"/>
          </p:cNvSpPr>
          <p:nvPr>
            <p:ph idx="1"/>
          </p:nvPr>
        </p:nvSpPr>
        <p:spPr/>
        <p:txBody>
          <a:bodyPr>
            <a:normAutofit fontScale="92500"/>
          </a:bodyPr>
          <a:lstStyle/>
          <a:p>
            <a:r>
              <a:rPr lang="en-US" dirty="0"/>
              <a:t>Assume </a:t>
            </a:r>
            <a:r>
              <a:rPr lang="en-US" i="1" dirty="0"/>
              <a:t>Catch</a:t>
            </a:r>
            <a:r>
              <a:rPr lang="en-US" dirty="0"/>
              <a:t> is proportional to </a:t>
            </a:r>
            <a:r>
              <a:rPr lang="en-US" i="1" dirty="0"/>
              <a:t>Abundance </a:t>
            </a:r>
          </a:p>
          <a:p>
            <a:r>
              <a:rPr lang="en-US" dirty="0"/>
              <a:t>Have been developed primarily to assess the global status of unassessed stocks (e.g., Costello et al. 2012; </a:t>
            </a:r>
            <a:r>
              <a:rPr lang="en-US" dirty="0" err="1"/>
              <a:t>Kleisner</a:t>
            </a:r>
            <a:r>
              <a:rPr lang="en-US" dirty="0"/>
              <a:t> et al. 2013; </a:t>
            </a:r>
            <a:r>
              <a:rPr lang="en-US" dirty="0" err="1"/>
              <a:t>Palomares</a:t>
            </a:r>
            <a:r>
              <a:rPr lang="en-US" dirty="0"/>
              <a:t> et al. 2020)</a:t>
            </a:r>
          </a:p>
          <a:p>
            <a:r>
              <a:rPr lang="en-US" dirty="0"/>
              <a:t>Recent reviews of data-limited methods have evaluated the performance of catch-only methods to estimate stock status (</a:t>
            </a:r>
            <a:r>
              <a:rPr lang="da-DK" dirty="0"/>
              <a:t>Carruthers et al. 2014; Free et al. 2020; Sharma et al., 2021; Ovando et al. 2022). </a:t>
            </a:r>
          </a:p>
          <a:p>
            <a:pPr lvl="1"/>
            <a:r>
              <a:rPr lang="en-US" dirty="0"/>
              <a:t>Performance evaluated on data rich stocks and simulated stocks</a:t>
            </a:r>
          </a:p>
          <a:p>
            <a:pPr lvl="1"/>
            <a:r>
              <a:rPr lang="en-US" dirty="0"/>
              <a:t>Catch-only methods:</a:t>
            </a:r>
          </a:p>
          <a:p>
            <a:pPr lvl="2"/>
            <a:r>
              <a:rPr lang="en-US" dirty="0"/>
              <a:t>produced biased and imprecise estimates of stock status</a:t>
            </a:r>
          </a:p>
          <a:p>
            <a:pPr lvl="2"/>
            <a:r>
              <a:rPr lang="en-US" dirty="0"/>
              <a:t>have been developed primarily to assess the global status of unassessed stocks </a:t>
            </a:r>
          </a:p>
        </p:txBody>
      </p:sp>
    </p:spTree>
    <p:extLst>
      <p:ext uri="{BB962C8B-B14F-4D97-AF65-F5344CB8AC3E}">
        <p14:creationId xmlns:p14="http://schemas.microsoft.com/office/powerpoint/2010/main" val="2710499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are reference points?</a:t>
            </a:r>
          </a:p>
        </p:txBody>
      </p:sp>
      <p:sp>
        <p:nvSpPr>
          <p:cNvPr id="3" name="Content Placeholder 2"/>
          <p:cNvSpPr>
            <a:spLocks noGrp="1"/>
          </p:cNvSpPr>
          <p:nvPr>
            <p:ph idx="1"/>
          </p:nvPr>
        </p:nvSpPr>
        <p:spPr>
          <a:xfrm>
            <a:off x="634160" y="1561129"/>
            <a:ext cx="10515600" cy="4351338"/>
          </a:xfrm>
        </p:spPr>
        <p:txBody>
          <a:bodyPr>
            <a:normAutofit lnSpcReduction="10000"/>
          </a:bodyPr>
          <a:lstStyle/>
          <a:p>
            <a:pPr>
              <a:lnSpc>
                <a:spcPct val="100000"/>
              </a:lnSpc>
              <a:spcBef>
                <a:spcPts val="600"/>
              </a:spcBef>
            </a:pPr>
            <a:r>
              <a:rPr lang="en-US" dirty="0"/>
              <a:t>Objectives generally consist of three elements:</a:t>
            </a:r>
          </a:p>
          <a:p>
            <a:pPr marL="914400" lvl="1" indent="-457200">
              <a:lnSpc>
                <a:spcPct val="100000"/>
              </a:lnSpc>
              <a:spcBef>
                <a:spcPts val="0"/>
              </a:spcBef>
              <a:buFont typeface="+mj-lt"/>
              <a:buAutoNum type="arabicPeriod"/>
            </a:pPr>
            <a:r>
              <a:rPr lang="en-US" dirty="0"/>
              <a:t>Target or limit</a:t>
            </a:r>
          </a:p>
          <a:p>
            <a:pPr marL="914400" lvl="1" indent="-457200">
              <a:lnSpc>
                <a:spcPct val="100000"/>
              </a:lnSpc>
              <a:spcBef>
                <a:spcPts val="0"/>
              </a:spcBef>
              <a:buFont typeface="+mj-lt"/>
              <a:buAutoNum type="arabicPeriod"/>
            </a:pPr>
            <a:r>
              <a:rPr lang="en-US" dirty="0"/>
              <a:t>Desired probability of reaching target or breaching limit (risk tolerance)</a:t>
            </a:r>
          </a:p>
          <a:p>
            <a:pPr marL="914400" lvl="1" indent="-457200">
              <a:lnSpc>
                <a:spcPct val="100000"/>
              </a:lnSpc>
              <a:spcBef>
                <a:spcPts val="0"/>
              </a:spcBef>
              <a:buFont typeface="+mj-lt"/>
              <a:buAutoNum type="arabicPeriod"/>
            </a:pPr>
            <a:r>
              <a:rPr lang="en-US" dirty="0"/>
              <a:t>Time-frame to achieve objective</a:t>
            </a:r>
          </a:p>
          <a:p>
            <a:pPr>
              <a:spcBef>
                <a:spcPts val="600"/>
              </a:spcBef>
            </a:pPr>
            <a:r>
              <a:rPr lang="en-US" dirty="0"/>
              <a:t>E.g., Avoid the limit reference point with 95% probability over 10 years</a:t>
            </a:r>
          </a:p>
          <a:p>
            <a:pPr>
              <a:spcBef>
                <a:spcPts val="1200"/>
              </a:spcBef>
            </a:pPr>
            <a:r>
              <a:rPr lang="en-US" dirty="0"/>
              <a:t>Performance metrics are developed based on the objectives, which are used to measure the consequences of management actions, e.g., </a:t>
            </a:r>
          </a:p>
          <a:p>
            <a:pPr lvl="1">
              <a:spcBef>
                <a:spcPts val="1200"/>
              </a:spcBef>
            </a:pPr>
            <a:r>
              <a:rPr lang="en-US" i="1" dirty="0"/>
              <a:t>P</a:t>
            </a:r>
            <a:r>
              <a:rPr lang="en-US" dirty="0"/>
              <a:t>(Biomass &lt; LRP) over 10 years</a:t>
            </a:r>
          </a:p>
          <a:p>
            <a:pPr>
              <a:spcBef>
                <a:spcPts val="1200"/>
              </a:spcBef>
            </a:pPr>
            <a:r>
              <a:rPr lang="en-US" dirty="0"/>
              <a:t>Typically multiple objectives and the need to consider trade-offs</a:t>
            </a:r>
          </a:p>
        </p:txBody>
      </p:sp>
    </p:spTree>
    <p:extLst>
      <p:ext uri="{BB962C8B-B14F-4D97-AF65-F5344CB8AC3E}">
        <p14:creationId xmlns:p14="http://schemas.microsoft.com/office/powerpoint/2010/main" val="2534247987"/>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9EA5F8-DDCC-47BB-B6C2-32DA4AFA788D}"/>
              </a:ext>
            </a:extLst>
          </p:cNvPr>
          <p:cNvSpPr>
            <a:spLocks noGrp="1"/>
          </p:cNvSpPr>
          <p:nvPr>
            <p:ph type="title"/>
          </p:nvPr>
        </p:nvSpPr>
        <p:spPr/>
        <p:txBody>
          <a:bodyPr/>
          <a:lstStyle/>
          <a:p>
            <a:r>
              <a:rPr lang="en-US" dirty="0"/>
              <a:t>Closed-loop Simulation</a:t>
            </a:r>
          </a:p>
        </p:txBody>
      </p:sp>
      <p:sp>
        <p:nvSpPr>
          <p:cNvPr id="3" name="Content Placeholder 2">
            <a:extLst>
              <a:ext uri="{FF2B5EF4-FFF2-40B4-BE49-F238E27FC236}">
                <a16:creationId xmlns:a16="http://schemas.microsoft.com/office/drawing/2014/main" id="{37F6CAA4-4FB6-4979-80EB-70BF42932719}"/>
              </a:ext>
            </a:extLst>
          </p:cNvPr>
          <p:cNvSpPr>
            <a:spLocks noGrp="1"/>
          </p:cNvSpPr>
          <p:nvPr>
            <p:ph idx="1"/>
          </p:nvPr>
        </p:nvSpPr>
        <p:spPr/>
        <p:txBody>
          <a:bodyPr/>
          <a:lstStyle/>
          <a:p>
            <a:r>
              <a:rPr lang="en-US" dirty="0"/>
              <a:t>Process that involves evaluating performance of MPs through simulation to assess trade-offs among multiple fishery and conservation objectives.</a:t>
            </a:r>
          </a:p>
          <a:p>
            <a:r>
              <a:rPr lang="en-US" dirty="0"/>
              <a:t>“Management Strategy Evaluation” – CLS is the technical modeling component of MSE.</a:t>
            </a:r>
          </a:p>
          <a:p>
            <a:endParaRPr lang="en-US" dirty="0"/>
          </a:p>
        </p:txBody>
      </p:sp>
      <p:pic>
        <p:nvPicPr>
          <p:cNvPr id="4" name="Picture 3">
            <a:extLst>
              <a:ext uri="{FF2B5EF4-FFF2-40B4-BE49-F238E27FC236}">
                <a16:creationId xmlns:a16="http://schemas.microsoft.com/office/drawing/2014/main" id="{A867E930-5213-4915-92DE-B58C98869E94}"/>
              </a:ext>
            </a:extLst>
          </p:cNvPr>
          <p:cNvPicPr>
            <a:picLocks noChangeAspect="1"/>
          </p:cNvPicPr>
          <p:nvPr/>
        </p:nvPicPr>
        <p:blipFill>
          <a:blip r:embed="rId2"/>
          <a:stretch>
            <a:fillRect/>
          </a:stretch>
        </p:blipFill>
        <p:spPr>
          <a:xfrm>
            <a:off x="6961214" y="3969844"/>
            <a:ext cx="4758214" cy="2680347"/>
          </a:xfrm>
          <a:prstGeom prst="rect">
            <a:avLst/>
          </a:prstGeom>
        </p:spPr>
      </p:pic>
    </p:spTree>
    <p:extLst>
      <p:ext uri="{BB962C8B-B14F-4D97-AF65-F5344CB8AC3E}">
        <p14:creationId xmlns:p14="http://schemas.microsoft.com/office/powerpoint/2010/main" val="2169958138"/>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9EA5F8-DDCC-47BB-B6C2-32DA4AFA788D}"/>
              </a:ext>
            </a:extLst>
          </p:cNvPr>
          <p:cNvSpPr>
            <a:spLocks noGrp="1"/>
          </p:cNvSpPr>
          <p:nvPr>
            <p:ph type="title"/>
          </p:nvPr>
        </p:nvSpPr>
        <p:spPr/>
        <p:txBody>
          <a:bodyPr/>
          <a:lstStyle/>
          <a:p>
            <a:r>
              <a:rPr lang="en-US" dirty="0"/>
              <a:t>Closed-loop Simulation</a:t>
            </a:r>
          </a:p>
        </p:txBody>
      </p:sp>
      <p:sp>
        <p:nvSpPr>
          <p:cNvPr id="3" name="Content Placeholder 2">
            <a:extLst>
              <a:ext uri="{FF2B5EF4-FFF2-40B4-BE49-F238E27FC236}">
                <a16:creationId xmlns:a16="http://schemas.microsoft.com/office/drawing/2014/main" id="{37F6CAA4-4FB6-4979-80EB-70BF42932719}"/>
              </a:ext>
            </a:extLst>
          </p:cNvPr>
          <p:cNvSpPr>
            <a:spLocks noGrp="1"/>
          </p:cNvSpPr>
          <p:nvPr>
            <p:ph idx="1"/>
          </p:nvPr>
        </p:nvSpPr>
        <p:spPr/>
        <p:txBody>
          <a:bodyPr/>
          <a:lstStyle/>
          <a:p>
            <a:r>
              <a:rPr lang="en-US" dirty="0"/>
              <a:t>Data-limited context, CLS approach is an alternative to using empirical proxies that may not capture bias and uncertainty in estimated stock status.</a:t>
            </a:r>
          </a:p>
          <a:p>
            <a:r>
              <a:rPr lang="en-US" dirty="0"/>
              <a:t>CLS approach can provide sustainable catch advice consistent with the PA Policy and in compliance with the FSP, when stock status cannot be well estimated using traditional methods.</a:t>
            </a:r>
          </a:p>
          <a:p>
            <a:r>
              <a:rPr lang="en-US" dirty="0"/>
              <a:t>The application of a data-limited CLS framework to provide management advice has been demonstrated for groundfish in BC (Anderson et al. 2021). </a:t>
            </a:r>
          </a:p>
        </p:txBody>
      </p:sp>
    </p:spTree>
    <p:extLst>
      <p:ext uri="{BB962C8B-B14F-4D97-AF65-F5344CB8AC3E}">
        <p14:creationId xmlns:p14="http://schemas.microsoft.com/office/powerpoint/2010/main" val="1924140907"/>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0"/>
            <a:ext cx="12192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2700434"/>
            <a:ext cx="10515600" cy="1325563"/>
          </a:xfrm>
        </p:spPr>
        <p:txBody>
          <a:bodyPr>
            <a:noAutofit/>
          </a:bodyPr>
          <a:lstStyle/>
          <a:p>
            <a:pPr algn="ctr"/>
            <a:r>
              <a:rPr lang="en-US" sz="5400" dirty="0">
                <a:solidFill>
                  <a:schemeClr val="bg1"/>
                </a:solidFill>
                <a:latin typeface="+mn-lt"/>
              </a:rPr>
              <a:t>8. Approaches using Multiple Models</a:t>
            </a:r>
          </a:p>
        </p:txBody>
      </p:sp>
      <p:sp>
        <p:nvSpPr>
          <p:cNvPr id="4" name="TextBox 3">
            <a:extLst>
              <a:ext uri="{FF2B5EF4-FFF2-40B4-BE49-F238E27FC236}">
                <a16:creationId xmlns:a16="http://schemas.microsoft.com/office/drawing/2014/main" id="{02A356B6-F582-4700-86DC-20C0A9ABB979}"/>
              </a:ext>
            </a:extLst>
          </p:cNvPr>
          <p:cNvSpPr txBox="1"/>
          <p:nvPr/>
        </p:nvSpPr>
        <p:spPr>
          <a:xfrm>
            <a:off x="3057832" y="4218039"/>
            <a:ext cx="6105833" cy="646331"/>
          </a:xfrm>
          <a:prstGeom prst="rect">
            <a:avLst/>
          </a:prstGeom>
          <a:noFill/>
        </p:spPr>
        <p:txBody>
          <a:bodyPr wrap="square" rtlCol="0">
            <a:spAutoFit/>
          </a:bodyPr>
          <a:lstStyle/>
          <a:p>
            <a:r>
              <a:rPr lang="en-US" dirty="0">
                <a:solidFill>
                  <a:srgbClr val="FF0000"/>
                </a:solidFill>
              </a:rPr>
              <a:t>I think this should be a very gentle introduction to what options are available?</a:t>
            </a:r>
          </a:p>
        </p:txBody>
      </p:sp>
    </p:spTree>
    <p:extLst>
      <p:ext uri="{BB962C8B-B14F-4D97-AF65-F5344CB8AC3E}">
        <p14:creationId xmlns:p14="http://schemas.microsoft.com/office/powerpoint/2010/main" val="2577584056"/>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4442E9-B5D4-4531-A4CA-969BFCED0A61}"/>
              </a:ext>
            </a:extLst>
          </p:cNvPr>
          <p:cNvSpPr>
            <a:spLocks noGrp="1"/>
          </p:cNvSpPr>
          <p:nvPr>
            <p:ph type="title"/>
          </p:nvPr>
        </p:nvSpPr>
        <p:spPr/>
        <p:txBody>
          <a:bodyPr/>
          <a:lstStyle/>
          <a:p>
            <a:r>
              <a:rPr lang="en-US" dirty="0"/>
              <a:t>Stock Status from Multiple Models</a:t>
            </a:r>
          </a:p>
        </p:txBody>
      </p:sp>
      <p:sp>
        <p:nvSpPr>
          <p:cNvPr id="3" name="Content Placeholder 2">
            <a:extLst>
              <a:ext uri="{FF2B5EF4-FFF2-40B4-BE49-F238E27FC236}">
                <a16:creationId xmlns:a16="http://schemas.microsoft.com/office/drawing/2014/main" id="{BAEA506C-3D09-4A13-849A-5181B9F98155}"/>
              </a:ext>
            </a:extLst>
          </p:cNvPr>
          <p:cNvSpPr>
            <a:spLocks noGrp="1"/>
          </p:cNvSpPr>
          <p:nvPr>
            <p:ph idx="1"/>
          </p:nvPr>
        </p:nvSpPr>
        <p:spPr/>
        <p:txBody>
          <a:bodyPr/>
          <a:lstStyle/>
          <a:p>
            <a:r>
              <a:rPr lang="en-US" dirty="0"/>
              <a:t>Model averaging (ensemble approach)</a:t>
            </a:r>
          </a:p>
          <a:p>
            <a:pPr lvl="1"/>
            <a:r>
              <a:rPr lang="en-US" dirty="0"/>
              <a:t>100% weight on one model (model selection); </a:t>
            </a:r>
          </a:p>
          <a:p>
            <a:pPr lvl="1"/>
            <a:r>
              <a:rPr lang="en-US" dirty="0"/>
              <a:t>equal weighting;</a:t>
            </a:r>
          </a:p>
          <a:p>
            <a:pPr lvl="1"/>
            <a:r>
              <a:rPr lang="en-US" dirty="0"/>
              <a:t>tactical weighting (e.g., based on expert opinion or historical performance); </a:t>
            </a:r>
          </a:p>
          <a:p>
            <a:pPr lvl="1"/>
            <a:r>
              <a:rPr lang="en-US" dirty="0"/>
              <a:t>weighting based on model probabilities (e.g., Bayes factors); </a:t>
            </a:r>
          </a:p>
          <a:p>
            <a:pPr lvl="1"/>
            <a:r>
              <a:rPr lang="en-US" dirty="0"/>
              <a:t>weighting based on information theoretic values (e.g., AIC); or </a:t>
            </a:r>
          </a:p>
          <a:p>
            <a:pPr lvl="1"/>
            <a:r>
              <a:rPr lang="en-US" dirty="0"/>
              <a:t>weighting based on predictive ability</a:t>
            </a:r>
          </a:p>
          <a:p>
            <a:r>
              <a:rPr lang="en-US" dirty="0"/>
              <a:t>Empirical Approaches</a:t>
            </a:r>
          </a:p>
          <a:p>
            <a:pPr lvl="1"/>
            <a:r>
              <a:rPr lang="en-US" dirty="0"/>
              <a:t>Reference points based on empirical indicators</a:t>
            </a:r>
          </a:p>
        </p:txBody>
      </p:sp>
    </p:spTree>
    <p:extLst>
      <p:ext uri="{BB962C8B-B14F-4D97-AF65-F5344CB8AC3E}">
        <p14:creationId xmlns:p14="http://schemas.microsoft.com/office/powerpoint/2010/main" val="1139122519"/>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Something on multiple OMs in MSE</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2620642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DDBEEC8F-D1D5-4D6C-86D1-29CC9FE0EB02}"/>
              </a:ext>
            </a:extLst>
          </p:cNvPr>
          <p:cNvPicPr>
            <a:picLocks noChangeAspect="1"/>
          </p:cNvPicPr>
          <p:nvPr/>
        </p:nvPicPr>
        <p:blipFill>
          <a:blip r:embed="rId2"/>
          <a:stretch>
            <a:fillRect/>
          </a:stretch>
        </p:blipFill>
        <p:spPr>
          <a:xfrm>
            <a:off x="3573677" y="3698795"/>
            <a:ext cx="5044646" cy="3026788"/>
          </a:xfrm>
          <a:prstGeom prst="rect">
            <a:avLst/>
          </a:prstGeom>
        </p:spPr>
      </p:pic>
      <p:sp>
        <p:nvSpPr>
          <p:cNvPr id="2" name="Title 1"/>
          <p:cNvSpPr>
            <a:spLocks noGrp="1"/>
          </p:cNvSpPr>
          <p:nvPr>
            <p:ph type="title"/>
          </p:nvPr>
        </p:nvSpPr>
        <p:spPr>
          <a:xfrm>
            <a:off x="838200" y="132417"/>
            <a:ext cx="10515600" cy="1325563"/>
          </a:xfrm>
        </p:spPr>
        <p:txBody>
          <a:bodyPr/>
          <a:lstStyle/>
          <a:p>
            <a:r>
              <a:rPr lang="en-US" dirty="0"/>
              <a:t>What are reference points?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87370" y="1297724"/>
                <a:ext cx="10515600" cy="2633799"/>
              </a:xfrm>
            </p:spPr>
            <p:txBody>
              <a:bodyPr>
                <a:normAutofit lnSpcReduction="10000"/>
              </a:bodyPr>
              <a:lstStyle/>
              <a:p>
                <a:pPr fontAlgn="base"/>
                <a:r>
                  <a:rPr lang="en-US" dirty="0">
                    <a:solidFill>
                      <a:srgbClr val="00B050"/>
                    </a:solidFill>
                  </a:rPr>
                  <a:t>Target Reference Point (TRP)</a:t>
                </a:r>
                <a:r>
                  <a:rPr lang="en-US" dirty="0"/>
                  <a:t> – desirable target stock state (stock may  fluctuate around this point)</a:t>
                </a:r>
              </a:p>
              <a:p>
                <a:pPr fontAlgn="base"/>
                <a:r>
                  <a:rPr lang="en-US" dirty="0">
                    <a:solidFill>
                      <a:srgbClr val="FF0000"/>
                    </a:solidFill>
                  </a:rPr>
                  <a:t>Limit Reference Point (LRP) </a:t>
                </a:r>
                <a:r>
                  <a:rPr lang="en-US" dirty="0"/>
                  <a:t>– placed above threshold of an undesirable state / point of serious harm</a:t>
                </a:r>
              </a:p>
              <a:p>
                <a:pPr fontAlgn="base"/>
                <a:r>
                  <a:rPr lang="en-US" dirty="0"/>
                  <a:t>Reference points are generally defined based on spawning stock biomass (</a:t>
                </a:r>
                <a14:m>
                  <m:oMath xmlns:m="http://schemas.openxmlformats.org/officeDocument/2006/math">
                    <m:r>
                      <a:rPr lang="en-US" i="1" dirty="0" smtClean="0">
                        <a:latin typeface="Cambria Math" panose="02040503050406030204" pitchFamily="18" charset="0"/>
                      </a:rPr>
                      <m:t>𝑆𝑆𝐵</m:t>
                    </m:r>
                  </m:oMath>
                </a14:m>
                <a:r>
                  <a:rPr lang="en-US" dirty="0"/>
                  <a:t>) or the instantaneous fishing mortality rate (</a:t>
                </a:r>
                <a14:m>
                  <m:oMath xmlns:m="http://schemas.openxmlformats.org/officeDocument/2006/math">
                    <m:r>
                      <a:rPr lang="en-US" i="1" dirty="0" smtClean="0">
                        <a:latin typeface="Cambria Math" panose="02040503050406030204" pitchFamily="18" charset="0"/>
                      </a:rPr>
                      <m:t>𝐹</m:t>
                    </m:r>
                  </m:oMath>
                </a14:m>
                <a:r>
                  <a:rPr lang="en-US" dirty="0"/>
                  <a:t>)</a:t>
                </a:r>
              </a:p>
              <a:p>
                <a:pPr marL="0" indent="0">
                  <a:buNone/>
                </a:pPr>
                <a:endParaRPr lang="en-US" dirty="0"/>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87370" y="1297724"/>
                <a:ext cx="10515600" cy="2633799"/>
              </a:xfrm>
              <a:blipFill>
                <a:blip r:embed="rId3"/>
                <a:stretch>
                  <a:fillRect l="-1043" t="-5324" r="-1159"/>
                </a:stretch>
              </a:blipFill>
            </p:spPr>
            <p:txBody>
              <a:bodyPr/>
              <a:lstStyle/>
              <a:p>
                <a:r>
                  <a:rPr lang="en-US">
                    <a:noFill/>
                  </a:rPr>
                  <a:t> </a:t>
                </a:r>
              </a:p>
            </p:txBody>
          </p:sp>
        </mc:Fallback>
      </mc:AlternateContent>
    </p:spTree>
    <p:extLst>
      <p:ext uri="{BB962C8B-B14F-4D97-AF65-F5344CB8AC3E}">
        <p14:creationId xmlns:p14="http://schemas.microsoft.com/office/powerpoint/2010/main" val="10120402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3358" y="236111"/>
            <a:ext cx="10515600" cy="1325563"/>
          </a:xfrm>
        </p:spPr>
        <p:txBody>
          <a:bodyPr/>
          <a:lstStyle/>
          <a:p>
            <a:r>
              <a:rPr lang="en-US" dirty="0"/>
              <a:t>DFO: Reference Points (PA Framework)</a:t>
            </a:r>
          </a:p>
        </p:txBody>
      </p:sp>
      <p:sp>
        <p:nvSpPr>
          <p:cNvPr id="3" name="Content Placeholder 2"/>
          <p:cNvSpPr>
            <a:spLocks noGrp="1"/>
          </p:cNvSpPr>
          <p:nvPr>
            <p:ph idx="1"/>
          </p:nvPr>
        </p:nvSpPr>
        <p:spPr>
          <a:xfrm>
            <a:off x="621384" y="1561674"/>
            <a:ext cx="6298609" cy="4351338"/>
          </a:xfrm>
        </p:spPr>
        <p:txBody>
          <a:bodyPr>
            <a:normAutofit/>
          </a:bodyPr>
          <a:lstStyle/>
          <a:p>
            <a:r>
              <a:rPr lang="en-US" dirty="0"/>
              <a:t>A general fishery decision-making framework (</a:t>
            </a:r>
            <a:r>
              <a:rPr lang="en-US" dirty="0">
                <a:hlinkClick r:id="rId2"/>
              </a:rPr>
              <a:t>DFO 2009</a:t>
            </a:r>
            <a:r>
              <a:rPr lang="en-US" dirty="0"/>
              <a:t>) for implementing harvest strategies that incorporate the precautionary approach</a:t>
            </a:r>
          </a:p>
          <a:p>
            <a:r>
              <a:rPr lang="en-US" dirty="0"/>
              <a:t>Includes </a:t>
            </a:r>
            <a:r>
              <a:rPr lang="en-CA" u="sng" dirty="0"/>
              <a:t>reference points</a:t>
            </a:r>
            <a:r>
              <a:rPr lang="en-CA" dirty="0"/>
              <a:t> and stock status zones</a:t>
            </a:r>
          </a:p>
          <a:p>
            <a:endParaRPr lang="en-US" dirty="0"/>
          </a:p>
          <a:p>
            <a:pPr marL="0" indent="0">
              <a:buNone/>
            </a:pPr>
            <a:endParaRPr lang="en-US" dirty="0"/>
          </a:p>
        </p:txBody>
      </p:sp>
      <p:pic>
        <p:nvPicPr>
          <p:cNvPr id="5" name="Picture 2" descr="Reference Points and Stock Status Zones"/>
          <p:cNvPicPr>
            <a:picLocks noChangeAspect="1" noChangeArrowheads="1"/>
          </p:cNvPicPr>
          <p:nvPr/>
        </p:nvPicPr>
        <p:blipFill rotWithShape="1">
          <a:blip r:embed="rId3">
            <a:extLst>
              <a:ext uri="{28A0092B-C50C-407E-A947-70E740481C1C}">
                <a14:useLocalDpi xmlns:a14="http://schemas.microsoft.com/office/drawing/2010/main" val="0"/>
              </a:ext>
            </a:extLst>
          </a:blip>
          <a:srcRect l="-1" r="-183"/>
          <a:stretch/>
        </p:blipFill>
        <p:spPr bwMode="auto">
          <a:xfrm>
            <a:off x="7192651" y="1482209"/>
            <a:ext cx="5165889" cy="4230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958092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DFO: Reference Points (PA Framework)</a:t>
            </a:r>
          </a:p>
        </p:txBody>
      </p:sp>
      <p:sp>
        <p:nvSpPr>
          <p:cNvPr id="3" name="Content Placeholder 2"/>
          <p:cNvSpPr>
            <a:spLocks noGrp="1"/>
          </p:cNvSpPr>
          <p:nvPr>
            <p:ph idx="1"/>
          </p:nvPr>
        </p:nvSpPr>
        <p:spPr>
          <a:xfrm>
            <a:off x="333722" y="1599382"/>
            <a:ext cx="6623259" cy="4351338"/>
          </a:xfrm>
        </p:spPr>
        <p:txBody>
          <a:bodyPr>
            <a:normAutofit/>
          </a:bodyPr>
          <a:lstStyle/>
          <a:p>
            <a:r>
              <a:rPr lang="en-CA" dirty="0">
                <a:solidFill>
                  <a:srgbClr val="FF0000"/>
                </a:solidFill>
              </a:rPr>
              <a:t>LRP</a:t>
            </a:r>
            <a:r>
              <a:rPr lang="en-CA" dirty="0"/>
              <a:t>: “</a:t>
            </a:r>
            <a:r>
              <a:rPr lang="en-US" i="1" dirty="0"/>
              <a:t>represents the stock level below which there is a high probability that the stock’s productivity is so impaired that serious harm will occur”</a:t>
            </a:r>
            <a:endParaRPr lang="en-CA" i="1" dirty="0"/>
          </a:p>
          <a:p>
            <a:r>
              <a:rPr lang="en-US" i="1" dirty="0"/>
              <a:t>“At this stock status level, there may also be resultant impacts to the ecosystem, associated species and a long-term loss of fishing opportunities”</a:t>
            </a:r>
          </a:p>
          <a:p>
            <a:r>
              <a:rPr lang="en-CA" dirty="0"/>
              <a:t>The </a:t>
            </a:r>
            <a:r>
              <a:rPr lang="en-CA" dirty="0">
                <a:solidFill>
                  <a:srgbClr val="FF0000"/>
                </a:solidFill>
              </a:rPr>
              <a:t>LRP</a:t>
            </a:r>
            <a:r>
              <a:rPr lang="en-CA" dirty="0"/>
              <a:t> is defined by DFO Science through a CSAS peer-review process</a:t>
            </a:r>
            <a:endParaRPr lang="en-US" dirty="0"/>
          </a:p>
        </p:txBody>
      </p:sp>
      <p:pic>
        <p:nvPicPr>
          <p:cNvPr id="4" name="Picture 2" descr="Reference Points and Stock Status Zones"/>
          <p:cNvPicPr>
            <a:picLocks noChangeAspect="1" noChangeArrowheads="1"/>
          </p:cNvPicPr>
          <p:nvPr/>
        </p:nvPicPr>
        <p:blipFill rotWithShape="1">
          <a:blip r:embed="rId2">
            <a:extLst>
              <a:ext uri="{28A0092B-C50C-407E-A947-70E740481C1C}">
                <a14:useLocalDpi xmlns:a14="http://schemas.microsoft.com/office/drawing/2010/main" val="0"/>
              </a:ext>
            </a:extLst>
          </a:blip>
          <a:srcRect l="-1" r="-183"/>
          <a:stretch/>
        </p:blipFill>
        <p:spPr bwMode="auto">
          <a:xfrm>
            <a:off x="7192651" y="1482209"/>
            <a:ext cx="5165889" cy="4230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5" name="Straight Connector 4"/>
          <p:cNvCxnSpPr/>
          <p:nvPr/>
        </p:nvCxnSpPr>
        <p:spPr>
          <a:xfrm>
            <a:off x="8282046" y="1925359"/>
            <a:ext cx="11050" cy="296816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718601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descr="Reference Points and Stock Status Zones"/>
          <p:cNvPicPr>
            <a:picLocks noChangeAspect="1" noChangeArrowheads="1"/>
          </p:cNvPicPr>
          <p:nvPr/>
        </p:nvPicPr>
        <p:blipFill rotWithShape="1">
          <a:blip r:embed="rId2">
            <a:extLst>
              <a:ext uri="{28A0092B-C50C-407E-A947-70E740481C1C}">
                <a14:useLocalDpi xmlns:a14="http://schemas.microsoft.com/office/drawing/2010/main" val="0"/>
              </a:ext>
            </a:extLst>
          </a:blip>
          <a:srcRect l="-1" r="-183"/>
          <a:stretch/>
        </p:blipFill>
        <p:spPr bwMode="auto">
          <a:xfrm>
            <a:off x="7192651" y="1482209"/>
            <a:ext cx="5165889" cy="4230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dirty="0"/>
              <a:t>DFO: Reference Points (PA Framework)</a:t>
            </a:r>
          </a:p>
        </p:txBody>
      </p:sp>
      <p:sp>
        <p:nvSpPr>
          <p:cNvPr id="3" name="Content Placeholder 2"/>
          <p:cNvSpPr>
            <a:spLocks noGrp="1"/>
          </p:cNvSpPr>
          <p:nvPr>
            <p:ph idx="1"/>
          </p:nvPr>
        </p:nvSpPr>
        <p:spPr>
          <a:xfrm>
            <a:off x="432848" y="1732253"/>
            <a:ext cx="6231903" cy="4168926"/>
          </a:xfrm>
        </p:spPr>
        <p:txBody>
          <a:bodyPr/>
          <a:lstStyle/>
          <a:p>
            <a:r>
              <a:rPr lang="en-US" dirty="0">
                <a:solidFill>
                  <a:srgbClr val="0000FF"/>
                </a:solidFill>
              </a:rPr>
              <a:t>USR</a:t>
            </a:r>
            <a:r>
              <a:rPr lang="en-US" dirty="0"/>
              <a:t> – “</a:t>
            </a:r>
            <a:r>
              <a:rPr lang="en-CA" i="1" dirty="0"/>
              <a:t>a level below which removals must be progressively reduced so the LRP can be avoided” </a:t>
            </a:r>
            <a:r>
              <a:rPr lang="en-CA" dirty="0"/>
              <a:t>and can be </a:t>
            </a:r>
            <a:r>
              <a:rPr lang="en-CA" i="1" dirty="0"/>
              <a:t>“</a:t>
            </a:r>
            <a:r>
              <a:rPr lang="en-US" i="1" dirty="0"/>
              <a:t>a target reference point</a:t>
            </a:r>
            <a:r>
              <a:rPr lang="en-US" dirty="0"/>
              <a:t>”</a:t>
            </a:r>
          </a:p>
          <a:p>
            <a:r>
              <a:rPr lang="en-US" dirty="0"/>
              <a:t>“</a:t>
            </a:r>
            <a:r>
              <a:rPr lang="en-US" i="1" dirty="0">
                <a:solidFill>
                  <a:srgbClr val="0000FF"/>
                </a:solidFill>
              </a:rPr>
              <a:t>USR</a:t>
            </a:r>
            <a:r>
              <a:rPr lang="en-US" i="1" dirty="0"/>
              <a:t> is defined by resource management, in consultation with stakeholders and with advice and input from DFO Science</a:t>
            </a:r>
            <a:r>
              <a:rPr lang="en-US" dirty="0"/>
              <a:t>” </a:t>
            </a:r>
          </a:p>
          <a:p>
            <a:endParaRPr lang="en-US" dirty="0"/>
          </a:p>
        </p:txBody>
      </p:sp>
      <p:cxnSp>
        <p:nvCxnSpPr>
          <p:cNvPr id="5" name="Straight Connector 4"/>
          <p:cNvCxnSpPr/>
          <p:nvPr/>
        </p:nvCxnSpPr>
        <p:spPr>
          <a:xfrm>
            <a:off x="8291960" y="1930216"/>
            <a:ext cx="0" cy="297172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9665988" y="1930216"/>
            <a:ext cx="0" cy="2971722"/>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74162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2" descr="Reference Points and Stock Status Zones"/>
          <p:cNvPicPr>
            <a:picLocks noChangeAspect="1" noChangeArrowheads="1"/>
          </p:cNvPicPr>
          <p:nvPr/>
        </p:nvPicPr>
        <p:blipFill rotWithShape="1">
          <a:blip r:embed="rId2">
            <a:extLst>
              <a:ext uri="{28A0092B-C50C-407E-A947-70E740481C1C}">
                <a14:useLocalDpi xmlns:a14="http://schemas.microsoft.com/office/drawing/2010/main" val="0"/>
              </a:ext>
            </a:extLst>
          </a:blip>
          <a:srcRect l="-1" r="-183"/>
          <a:stretch/>
        </p:blipFill>
        <p:spPr bwMode="auto">
          <a:xfrm>
            <a:off x="7192651" y="1482209"/>
            <a:ext cx="5165889" cy="4230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dirty="0"/>
              <a:t>DFO: Reference Points (PA Framework)</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90629" y="1816198"/>
                <a:ext cx="6077816" cy="4351338"/>
              </a:xfrm>
            </p:spPr>
            <p:txBody>
              <a:bodyPr/>
              <a:lstStyle/>
              <a:p>
                <a:r>
                  <a:rPr lang="en-US" dirty="0">
                    <a:solidFill>
                      <a:srgbClr val="7030A0"/>
                    </a:solidFill>
                  </a:rPr>
                  <a:t>Removal Reference </a:t>
                </a:r>
                <a:r>
                  <a:rPr lang="en-US" dirty="0"/>
                  <a:t>– maximum acceptable removal rate (generally a limit on the fishing mortality rate, </a:t>
                </a:r>
                <a14:m>
                  <m:oMath xmlns:m="http://schemas.openxmlformats.org/officeDocument/2006/math">
                    <m:r>
                      <a:rPr lang="en-US" i="1" dirty="0" smtClean="0">
                        <a:latin typeface="Cambria Math" panose="02040503050406030204" pitchFamily="18" charset="0"/>
                      </a:rPr>
                      <m:t>𝐹</m:t>
                    </m:r>
                  </m:oMath>
                </a14:m>
                <a:r>
                  <a:rPr lang="en-US" dirty="0"/>
                  <a:t>)</a:t>
                </a:r>
              </a:p>
              <a:p>
                <a:endParaRPr lang="en-US" dirty="0"/>
              </a:p>
              <a:p>
                <a:r>
                  <a:rPr lang="en-US" dirty="0">
                    <a:solidFill>
                      <a:srgbClr val="00B050"/>
                    </a:solidFill>
                  </a:rPr>
                  <a:t>Target Reference Point </a:t>
                </a:r>
                <a:r>
                  <a:rPr lang="en-US" dirty="0"/>
                  <a:t>– desirable state to have the stock approach and fluctuate around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90629" y="1816198"/>
                <a:ext cx="6077816" cy="4351338"/>
              </a:xfrm>
              <a:blipFill>
                <a:blip r:embed="rId3"/>
                <a:stretch>
                  <a:fillRect l="-1805" t="-2381"/>
                </a:stretch>
              </a:blipFill>
            </p:spPr>
            <p:txBody>
              <a:bodyPr/>
              <a:lstStyle/>
              <a:p>
                <a:r>
                  <a:rPr lang="en-US">
                    <a:noFill/>
                  </a:rPr>
                  <a:t> </a:t>
                </a:r>
              </a:p>
            </p:txBody>
          </p:sp>
        </mc:Fallback>
      </mc:AlternateContent>
      <p:cxnSp>
        <p:nvCxnSpPr>
          <p:cNvPr id="5" name="Straight Connector 4"/>
          <p:cNvCxnSpPr/>
          <p:nvPr/>
        </p:nvCxnSpPr>
        <p:spPr>
          <a:xfrm>
            <a:off x="8300428" y="1911362"/>
            <a:ext cx="0" cy="2981149"/>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9684841" y="1939643"/>
            <a:ext cx="0" cy="2952868"/>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9702523" y="3505485"/>
            <a:ext cx="2231811" cy="0"/>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9F8F370D-BE3F-43E2-95B8-15BD1295EB14}"/>
              </a:ext>
            </a:extLst>
          </p:cNvPr>
          <p:cNvCxnSpPr>
            <a:cxnSpLocks/>
          </p:cNvCxnSpPr>
          <p:nvPr/>
        </p:nvCxnSpPr>
        <p:spPr>
          <a:xfrm>
            <a:off x="10242806" y="1939643"/>
            <a:ext cx="0" cy="2952868"/>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307209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E98242-A4D1-42BE-9FFB-DE9673E9F2D1}"/>
              </a:ext>
            </a:extLst>
          </p:cNvPr>
          <p:cNvSpPr>
            <a:spLocks noGrp="1"/>
          </p:cNvSpPr>
          <p:nvPr>
            <p:ph type="title"/>
          </p:nvPr>
        </p:nvSpPr>
        <p:spPr/>
        <p:txBody>
          <a:bodyPr/>
          <a:lstStyle/>
          <a:p>
            <a:r>
              <a:rPr lang="en-US" dirty="0"/>
              <a:t>DFO: Reference Points (PA Framework)</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D6C03E6-B3D0-4730-959B-C58289DFC613}"/>
                  </a:ext>
                </a:extLst>
              </p:cNvPr>
              <p:cNvSpPr>
                <a:spLocks noGrp="1"/>
              </p:cNvSpPr>
              <p:nvPr>
                <p:ph idx="1"/>
              </p:nvPr>
            </p:nvSpPr>
            <p:spPr/>
            <p:txBody>
              <a:bodyPr/>
              <a:lstStyle/>
              <a:p>
                <a:r>
                  <a:rPr lang="en-US" dirty="0"/>
                  <a:t>The </a:t>
                </a:r>
                <a:r>
                  <a:rPr lang="en-US" dirty="0">
                    <a:solidFill>
                      <a:srgbClr val="FF0000"/>
                    </a:solidFill>
                  </a:rPr>
                  <a:t>LRP</a:t>
                </a:r>
                <a:r>
                  <a:rPr lang="en-US" dirty="0"/>
                  <a:t> and </a:t>
                </a:r>
                <a:r>
                  <a:rPr lang="en-US" dirty="0">
                    <a:solidFill>
                      <a:srgbClr val="0000FF"/>
                    </a:solidFill>
                  </a:rPr>
                  <a:t>USR</a:t>
                </a:r>
                <a:r>
                  <a:rPr lang="en-US" dirty="0"/>
                  <a:t> in Canadian policy are typically defined in terms of biomass (</a:t>
                </a:r>
                <a14:m>
                  <m:oMath xmlns:m="http://schemas.openxmlformats.org/officeDocument/2006/math">
                    <m:r>
                      <a:rPr lang="en-US" i="1" dirty="0" smtClean="0">
                        <a:latin typeface="Cambria Math" panose="02040503050406030204" pitchFamily="18" charset="0"/>
                      </a:rPr>
                      <m:t>𝐵</m:t>
                    </m:r>
                  </m:oMath>
                </a14:m>
                <a:r>
                  <a:rPr lang="en-US" dirty="0"/>
                  <a:t>), particularly spawning stock biomass (</a:t>
                </a:r>
                <a14:m>
                  <m:oMath xmlns:m="http://schemas.openxmlformats.org/officeDocument/2006/math">
                    <m:r>
                      <a:rPr lang="en-US" i="1" dirty="0" smtClean="0">
                        <a:latin typeface="Cambria Math" panose="02040503050406030204" pitchFamily="18" charset="0"/>
                      </a:rPr>
                      <m:t>𝑆𝑆𝐵</m:t>
                    </m:r>
                  </m:oMath>
                </a14:m>
                <a:r>
                  <a:rPr lang="en-US" dirty="0"/>
                  <a:t>), abundance, or a proxy for these</a:t>
                </a:r>
              </a:p>
              <a:p>
                <a:pPr lvl="1"/>
                <a:r>
                  <a:rPr lang="en-US" dirty="0"/>
                  <a:t>Other metrics that represent the reproductive capacity (e.g., total egg production) of the stock may be used</a:t>
                </a:r>
              </a:p>
              <a:p>
                <a:pPr lvl="1"/>
                <a:r>
                  <a:rPr lang="en-US" dirty="0"/>
                  <a:t>The metric chosen should best represent the </a:t>
                </a:r>
                <a:r>
                  <a:rPr lang="en-US" i="1" dirty="0"/>
                  <a:t>reproductive capacity </a:t>
                </a:r>
                <a:r>
                  <a:rPr lang="en-US" dirty="0"/>
                  <a:t>of the stock, depending on the type of analytical assessment (e.g., age-structured vs. surplus production model) and data availability</a:t>
                </a:r>
              </a:p>
            </p:txBody>
          </p:sp>
        </mc:Choice>
        <mc:Fallback xmlns="">
          <p:sp>
            <p:nvSpPr>
              <p:cNvPr id="3" name="Content Placeholder 2">
                <a:extLst>
                  <a:ext uri="{FF2B5EF4-FFF2-40B4-BE49-F238E27FC236}">
                    <a16:creationId xmlns:a16="http://schemas.microsoft.com/office/drawing/2014/main" id="{AD6C03E6-B3D0-4730-959B-C58289DFC613}"/>
                  </a:ext>
                </a:extLst>
              </p:cNvPr>
              <p:cNvSpPr>
                <a:spLocks noGrp="1" noRot="1" noChangeAspect="1" noMove="1" noResize="1" noEditPoints="1" noAdjustHandles="1" noChangeArrowheads="1" noChangeShapeType="1" noTextEdit="1"/>
              </p:cNvSpPr>
              <p:nvPr>
                <p:ph idx="1"/>
              </p:nvPr>
            </p:nvSpPr>
            <p:spPr>
              <a:blipFill>
                <a:blip r:embed="rId2"/>
                <a:stretch>
                  <a:fillRect l="-1043" t="-2241" r="-1391"/>
                </a:stretch>
              </a:blipFill>
            </p:spPr>
            <p:txBody>
              <a:bodyPr/>
              <a:lstStyle/>
              <a:p>
                <a:r>
                  <a:rPr lang="en-US">
                    <a:noFill/>
                  </a:rPr>
                  <a:t> </a:t>
                </a:r>
              </a:p>
            </p:txBody>
          </p:sp>
        </mc:Fallback>
      </mc:AlternateContent>
    </p:spTree>
    <p:extLst>
      <p:ext uri="{BB962C8B-B14F-4D97-AF65-F5344CB8AC3E}">
        <p14:creationId xmlns:p14="http://schemas.microsoft.com/office/powerpoint/2010/main" val="9200904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8B0C8-2CA6-49C7-BA42-E425D5AFE97B}"/>
              </a:ext>
            </a:extLst>
          </p:cNvPr>
          <p:cNvSpPr>
            <a:spLocks noGrp="1"/>
          </p:cNvSpPr>
          <p:nvPr>
            <p:ph type="title"/>
          </p:nvPr>
        </p:nvSpPr>
        <p:spPr/>
        <p:txBody>
          <a:bodyPr/>
          <a:lstStyle/>
          <a:p>
            <a:r>
              <a:rPr lang="en-US" dirty="0"/>
              <a:t>Roles of Reference Points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7114D86-EC39-4E3E-93AA-D32B0785D02C}"/>
                  </a:ext>
                </a:extLst>
              </p:cNvPr>
              <p:cNvSpPr>
                <a:spLocks noGrp="1"/>
              </p:cNvSpPr>
              <p:nvPr>
                <p:ph idx="1"/>
              </p:nvPr>
            </p:nvSpPr>
            <p:spPr>
              <a:xfrm>
                <a:off x="677945" y="1690688"/>
                <a:ext cx="10515600" cy="4351338"/>
              </a:xfrm>
            </p:spPr>
            <p:txBody>
              <a:bodyPr>
                <a:normAutofit/>
              </a:bodyPr>
              <a:lstStyle/>
              <a:p>
                <a:pPr marL="457200" indent="-457200">
                  <a:buFont typeface="+mj-lt"/>
                  <a:buAutoNum type="arabicPeriod"/>
                </a:pPr>
                <a:r>
                  <a:rPr lang="en-US" sz="3200" dirty="0"/>
                  <a:t>Components of objectives and performance metrics for decision making</a:t>
                </a:r>
              </a:p>
              <a:p>
                <a:pPr marL="457200" indent="-457200">
                  <a:buFont typeface="+mj-lt"/>
                  <a:buAutoNum type="arabicPeriod"/>
                </a:pPr>
                <a:r>
                  <a:rPr lang="en-US" sz="3200" dirty="0"/>
                  <a:t>Determining stock status by comparing estimated </a:t>
                </a:r>
                <a14:m>
                  <m:oMath xmlns:m="http://schemas.openxmlformats.org/officeDocument/2006/math">
                    <m:r>
                      <a:rPr lang="en-US" sz="3200" i="1" dirty="0" smtClean="0">
                        <a:latin typeface="Cambria Math" panose="02040503050406030204" pitchFamily="18" charset="0"/>
                      </a:rPr>
                      <m:t>𝑆𝑆𝐵</m:t>
                    </m:r>
                  </m:oMath>
                </a14:m>
                <a:r>
                  <a:rPr lang="en-US" sz="3200" dirty="0"/>
                  <a:t> or </a:t>
                </a:r>
                <a14:m>
                  <m:oMath xmlns:m="http://schemas.openxmlformats.org/officeDocument/2006/math">
                    <m:r>
                      <a:rPr lang="en-US" sz="3200" i="1" dirty="0" smtClean="0">
                        <a:latin typeface="Cambria Math" panose="02040503050406030204" pitchFamily="18" charset="0"/>
                      </a:rPr>
                      <m:t>𝐹</m:t>
                    </m:r>
                  </m:oMath>
                </a14:m>
                <a:r>
                  <a:rPr lang="en-US" sz="3200" dirty="0"/>
                  <a:t> to reference points</a:t>
                </a:r>
              </a:p>
              <a:p>
                <a:pPr lvl="1"/>
                <a:r>
                  <a:rPr lang="en-US" sz="2800" dirty="0">
                    <a:solidFill>
                      <a:srgbClr val="FF0000"/>
                    </a:solidFill>
                  </a:rPr>
                  <a:t>LRP</a:t>
                </a:r>
                <a:r>
                  <a:rPr lang="en-US" sz="2800" dirty="0"/>
                  <a:t> separates the critical and cautious zones</a:t>
                </a:r>
              </a:p>
              <a:p>
                <a:pPr lvl="1"/>
                <a:r>
                  <a:rPr lang="en-US" sz="2800" dirty="0">
                    <a:solidFill>
                      <a:srgbClr val="0000FF"/>
                    </a:solidFill>
                  </a:rPr>
                  <a:t>USR</a:t>
                </a:r>
                <a:r>
                  <a:rPr lang="en-US" sz="2800" dirty="0"/>
                  <a:t> separates the cautious and healthy zones</a:t>
                </a:r>
              </a:p>
              <a:p>
                <a:pPr marL="536575" indent="-536575">
                  <a:buNone/>
                </a:pPr>
                <a:r>
                  <a:rPr lang="en-US" sz="3200" dirty="0"/>
                  <a:t>3.  The LRP also has a legislated role in triggering the need for a </a:t>
                </a:r>
                <a:r>
                  <a:rPr lang="en-US" sz="3200" u="sng" dirty="0"/>
                  <a:t>rebuilding plan</a:t>
                </a:r>
                <a:r>
                  <a:rPr lang="en-US" sz="3200" dirty="0"/>
                  <a:t> under the Fish Stocks Provisions</a:t>
                </a:r>
              </a:p>
              <a:p>
                <a:pPr lvl="1"/>
                <a:endParaRPr lang="en-US" sz="2800" dirty="0"/>
              </a:p>
              <a:p>
                <a:endParaRPr lang="en-US" sz="3200" dirty="0"/>
              </a:p>
            </p:txBody>
          </p:sp>
        </mc:Choice>
        <mc:Fallback xmlns="">
          <p:sp>
            <p:nvSpPr>
              <p:cNvPr id="3" name="Content Placeholder 2">
                <a:extLst>
                  <a:ext uri="{FF2B5EF4-FFF2-40B4-BE49-F238E27FC236}">
                    <a16:creationId xmlns:a16="http://schemas.microsoft.com/office/drawing/2014/main" id="{77114D86-EC39-4E3E-93AA-D32B0785D02C}"/>
                  </a:ext>
                </a:extLst>
              </p:cNvPr>
              <p:cNvSpPr>
                <a:spLocks noGrp="1" noRot="1" noChangeAspect="1" noMove="1" noResize="1" noEditPoints="1" noAdjustHandles="1" noChangeArrowheads="1" noChangeShapeType="1" noTextEdit="1"/>
              </p:cNvSpPr>
              <p:nvPr>
                <p:ph idx="1"/>
              </p:nvPr>
            </p:nvSpPr>
            <p:spPr>
              <a:xfrm>
                <a:off x="677945" y="1690688"/>
                <a:ext cx="10515600" cy="4351338"/>
              </a:xfrm>
              <a:blipFill>
                <a:blip r:embed="rId2"/>
                <a:stretch>
                  <a:fillRect l="-1507" t="-3221" r="-406"/>
                </a:stretch>
              </a:blipFill>
            </p:spPr>
            <p:txBody>
              <a:bodyPr/>
              <a:lstStyle/>
              <a:p>
                <a:r>
                  <a:rPr lang="en-US">
                    <a:noFill/>
                  </a:rPr>
                  <a:t> </a:t>
                </a:r>
              </a:p>
            </p:txBody>
          </p:sp>
        </mc:Fallback>
      </mc:AlternateContent>
    </p:spTree>
    <p:extLst>
      <p:ext uri="{BB962C8B-B14F-4D97-AF65-F5344CB8AC3E}">
        <p14:creationId xmlns:p14="http://schemas.microsoft.com/office/powerpoint/2010/main" val="10851950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8B0C8-2CA6-49C7-BA42-E425D5AFE97B}"/>
              </a:ext>
            </a:extLst>
          </p:cNvPr>
          <p:cNvSpPr>
            <a:spLocks noGrp="1"/>
          </p:cNvSpPr>
          <p:nvPr>
            <p:ph type="title"/>
          </p:nvPr>
        </p:nvSpPr>
        <p:spPr>
          <a:xfrm>
            <a:off x="743932" y="378258"/>
            <a:ext cx="10515600" cy="1325563"/>
          </a:xfrm>
        </p:spPr>
        <p:txBody>
          <a:bodyPr/>
          <a:lstStyle/>
          <a:p>
            <a:r>
              <a:rPr lang="en-US" dirty="0"/>
              <a:t>Roles of Reference Points</a:t>
            </a:r>
          </a:p>
        </p:txBody>
      </p:sp>
      <p:sp>
        <p:nvSpPr>
          <p:cNvPr id="3" name="Content Placeholder 2">
            <a:extLst>
              <a:ext uri="{FF2B5EF4-FFF2-40B4-BE49-F238E27FC236}">
                <a16:creationId xmlns:a16="http://schemas.microsoft.com/office/drawing/2014/main" id="{77114D86-EC39-4E3E-93AA-D32B0785D02C}"/>
              </a:ext>
            </a:extLst>
          </p:cNvPr>
          <p:cNvSpPr>
            <a:spLocks noGrp="1"/>
          </p:cNvSpPr>
          <p:nvPr>
            <p:ph idx="1"/>
          </p:nvPr>
        </p:nvSpPr>
        <p:spPr>
          <a:xfrm>
            <a:off x="743932" y="1603571"/>
            <a:ext cx="10515600" cy="1063555"/>
          </a:xfrm>
        </p:spPr>
        <p:txBody>
          <a:bodyPr>
            <a:normAutofit/>
          </a:bodyPr>
          <a:lstStyle/>
          <a:p>
            <a:pPr marL="514350" indent="-514350">
              <a:buFont typeface="+mj-lt"/>
              <a:buAutoNum type="arabicPeriod" startAt="4"/>
            </a:pPr>
            <a:r>
              <a:rPr lang="en-US" sz="3200" u="sng" dirty="0"/>
              <a:t>Can be</a:t>
            </a:r>
            <a:r>
              <a:rPr lang="en-US" sz="3200" dirty="0"/>
              <a:t> and are often used as triggers (operational control points) in harvest control rules (HCRs)</a:t>
            </a:r>
            <a:endParaRPr lang="en-US" dirty="0"/>
          </a:p>
        </p:txBody>
      </p:sp>
      <p:pic>
        <p:nvPicPr>
          <p:cNvPr id="2050" name="Picture 2">
            <a:extLst>
              <a:ext uri="{FF2B5EF4-FFF2-40B4-BE49-F238E27FC236}">
                <a16:creationId xmlns:a16="http://schemas.microsoft.com/office/drawing/2014/main" id="{AA5C3D3E-CBE1-4B74-8D19-5AA1E7C7EB1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2890" y="2667126"/>
            <a:ext cx="5168736" cy="3101242"/>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F3B90EEF-4650-48C9-BC0D-A2C036451D44}"/>
                  </a:ext>
                </a:extLst>
              </p:cNvPr>
              <p:cNvSpPr txBox="1"/>
              <p:nvPr/>
            </p:nvSpPr>
            <p:spPr>
              <a:xfrm>
                <a:off x="8066477" y="2835371"/>
                <a:ext cx="3876139" cy="2677656"/>
              </a:xfrm>
              <a:prstGeom prst="rect">
                <a:avLst/>
              </a:prstGeom>
              <a:noFill/>
            </p:spPr>
            <p:txBody>
              <a:bodyPr wrap="square" rtlCol="0">
                <a:spAutoFit/>
              </a:bodyPr>
              <a:lstStyle/>
              <a:p>
                <a:r>
                  <a:rPr lang="en-US" sz="2400" b="0" i="0" u="none" strike="noStrike" dirty="0">
                    <a:solidFill>
                      <a:srgbClr val="C00000"/>
                    </a:solidFill>
                    <a:effectLst/>
                    <a:latin typeface="Calibri" panose="020F0502020204030204" pitchFamily="34" charset="0"/>
                  </a:rPr>
                  <a:t>OCPs = points where pre-defined management actions take place (e.g., change in </a:t>
                </a:r>
                <a14:m>
                  <m:oMath xmlns:m="http://schemas.openxmlformats.org/officeDocument/2006/math">
                    <m:r>
                      <a:rPr lang="en-US" sz="2400" b="0" i="1" u="none" strike="noStrike" dirty="0" smtClean="0">
                        <a:solidFill>
                          <a:srgbClr val="C00000"/>
                        </a:solidFill>
                        <a:effectLst/>
                        <a:latin typeface="Cambria Math" panose="02040503050406030204" pitchFamily="18" charset="0"/>
                      </a:rPr>
                      <m:t>𝐹</m:t>
                    </m:r>
                  </m:oMath>
                </a14:m>
                <a:r>
                  <a:rPr lang="en-US" sz="2400" b="0" i="0" u="none" strike="noStrike" dirty="0">
                    <a:solidFill>
                      <a:srgbClr val="C00000"/>
                    </a:solidFill>
                    <a:effectLst/>
                    <a:latin typeface="Calibri" panose="020F0502020204030204" pitchFamily="34" charset="0"/>
                  </a:rPr>
                  <a:t> in a HCR)</a:t>
                </a:r>
              </a:p>
              <a:p>
                <a:endParaRPr lang="en-US" sz="2400" dirty="0">
                  <a:solidFill>
                    <a:srgbClr val="C00000"/>
                  </a:solidFill>
                  <a:latin typeface="Calibri" panose="020F0502020204030204" pitchFamily="34" charset="0"/>
                </a:endParaRPr>
              </a:p>
              <a:p>
                <a:r>
                  <a:rPr lang="en-US" sz="2400" dirty="0">
                    <a:solidFill>
                      <a:srgbClr val="C00000"/>
                    </a:solidFill>
                    <a:latin typeface="Calibri" panose="020F0502020204030204" pitchFamily="34" charset="0"/>
                  </a:rPr>
                  <a:t>OCPs are components of the Management Procedure</a:t>
                </a:r>
                <a:endParaRPr lang="en-US" sz="2400" dirty="0">
                  <a:solidFill>
                    <a:srgbClr val="C00000"/>
                  </a:solidFill>
                </a:endParaRPr>
              </a:p>
            </p:txBody>
          </p:sp>
        </mc:Choice>
        <mc:Fallback xmlns="">
          <p:sp>
            <p:nvSpPr>
              <p:cNvPr id="6" name="TextBox 5">
                <a:extLst>
                  <a:ext uri="{FF2B5EF4-FFF2-40B4-BE49-F238E27FC236}">
                    <a16:creationId xmlns:a16="http://schemas.microsoft.com/office/drawing/2014/main" id="{F3B90EEF-4650-48C9-BC0D-A2C036451D44}"/>
                  </a:ext>
                </a:extLst>
              </p:cNvPr>
              <p:cNvSpPr txBox="1">
                <a:spLocks noRot="1" noChangeAspect="1" noMove="1" noResize="1" noEditPoints="1" noAdjustHandles="1" noChangeArrowheads="1" noChangeShapeType="1" noTextEdit="1"/>
              </p:cNvSpPr>
              <p:nvPr/>
            </p:nvSpPr>
            <p:spPr>
              <a:xfrm>
                <a:off x="8066477" y="2835371"/>
                <a:ext cx="3876139" cy="2677656"/>
              </a:xfrm>
              <a:prstGeom prst="rect">
                <a:avLst/>
              </a:prstGeom>
              <a:blipFill>
                <a:blip r:embed="rId3"/>
                <a:stretch>
                  <a:fillRect l="-2358" t="-1822" r="-2201" b="-4328"/>
                </a:stretch>
              </a:blipFill>
            </p:spPr>
            <p:txBody>
              <a:bodyPr/>
              <a:lstStyle/>
              <a:p>
                <a:r>
                  <a:rPr lang="en-US">
                    <a:noFill/>
                  </a:rPr>
                  <a:t> </a:t>
                </a:r>
              </a:p>
            </p:txBody>
          </p:sp>
        </mc:Fallback>
      </mc:AlternateContent>
      <p:cxnSp>
        <p:nvCxnSpPr>
          <p:cNvPr id="9" name="Straight Arrow Connector 8">
            <a:extLst>
              <a:ext uri="{FF2B5EF4-FFF2-40B4-BE49-F238E27FC236}">
                <a16:creationId xmlns:a16="http://schemas.microsoft.com/office/drawing/2014/main" id="{CD4B1783-74F3-4745-820B-7D9408C7C9A5}"/>
              </a:ext>
            </a:extLst>
          </p:cNvPr>
          <p:cNvCxnSpPr>
            <a:cxnSpLocks/>
          </p:cNvCxnSpPr>
          <p:nvPr/>
        </p:nvCxnSpPr>
        <p:spPr>
          <a:xfrm flipH="1" flipV="1">
            <a:off x="4307478" y="3158537"/>
            <a:ext cx="3684729" cy="43276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46194DBE-7A16-4F8E-B369-DD14804B7BAC}"/>
              </a:ext>
            </a:extLst>
          </p:cNvPr>
          <p:cNvCxnSpPr>
            <a:cxnSpLocks/>
          </p:cNvCxnSpPr>
          <p:nvPr/>
        </p:nvCxnSpPr>
        <p:spPr>
          <a:xfrm flipH="1">
            <a:off x="3012161" y="3591299"/>
            <a:ext cx="4980046" cy="108853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49905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a:t>
            </a:r>
          </a:p>
        </p:txBody>
      </p:sp>
      <p:sp>
        <p:nvSpPr>
          <p:cNvPr id="3" name="Content Placeholder 2"/>
          <p:cNvSpPr>
            <a:spLocks noGrp="1"/>
          </p:cNvSpPr>
          <p:nvPr>
            <p:ph idx="1"/>
          </p:nvPr>
        </p:nvSpPr>
        <p:spPr>
          <a:xfrm>
            <a:off x="838200" y="1545996"/>
            <a:ext cx="10515600" cy="5137608"/>
          </a:xfrm>
        </p:spPr>
        <p:txBody>
          <a:bodyPr>
            <a:noAutofit/>
          </a:bodyPr>
          <a:lstStyle/>
          <a:p>
            <a:r>
              <a:rPr lang="en-US" dirty="0"/>
              <a:t>This webinar comes after the 2021 joint TESA/National Operational Guidelines (NOG) Taskforce workshop on “</a:t>
            </a:r>
            <a:r>
              <a:rPr lang="en-US" i="1" dirty="0"/>
              <a:t>Limit Reference Points and the Fish Stocks Provisions</a:t>
            </a:r>
            <a:r>
              <a:rPr lang="en-US" dirty="0"/>
              <a:t>”.</a:t>
            </a:r>
          </a:p>
          <a:p>
            <a:r>
              <a:rPr lang="en-US" dirty="0"/>
              <a:t>Feedback from the workshop indicated a desire for more training in the theory and calculation of reference points.</a:t>
            </a:r>
          </a:p>
          <a:p>
            <a:r>
              <a:rPr lang="en-US" dirty="0"/>
              <a:t>This webinar tries to address this gap by focusing on the more technical aspects of calculating reference points. </a:t>
            </a:r>
          </a:p>
          <a:p>
            <a:r>
              <a:rPr lang="en-US" dirty="0"/>
              <a:t>Participants are invited to review the materials from the 2021 workshop for a deeper dive into considerations for selecting LRPs</a:t>
            </a:r>
          </a:p>
          <a:p>
            <a:pPr lvl="1"/>
            <a:r>
              <a:rPr lang="en-US" dirty="0">
                <a:hlinkClick r:id="rId2"/>
              </a:rPr>
              <a:t>https://github.com/TESA-workshops/LRP</a:t>
            </a:r>
            <a:endParaRPr lang="en-US" dirty="0"/>
          </a:p>
          <a:p>
            <a:pPr lvl="1"/>
            <a:r>
              <a:rPr lang="en-US" dirty="0"/>
              <a:t>The proceedings from the 2021 workshop will be published as a DFO Technical Report</a:t>
            </a:r>
          </a:p>
        </p:txBody>
      </p:sp>
    </p:spTree>
    <p:extLst>
      <p:ext uri="{BB962C8B-B14F-4D97-AF65-F5344CB8AC3E}">
        <p14:creationId xmlns:p14="http://schemas.microsoft.com/office/powerpoint/2010/main" val="6084813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a:xfrm>
            <a:off x="9635848" y="1131032"/>
            <a:ext cx="1199065" cy="476093"/>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00156" y="79477"/>
            <a:ext cx="11165500" cy="1325563"/>
          </a:xfrm>
        </p:spPr>
        <p:txBody>
          <a:bodyPr/>
          <a:lstStyle/>
          <a:p>
            <a:r>
              <a:rPr lang="en-US" dirty="0"/>
              <a:t>Reference points in stock assessment</a:t>
            </a:r>
          </a:p>
        </p:txBody>
      </p:sp>
      <p:sp>
        <p:nvSpPr>
          <p:cNvPr id="4" name="Rectangle 3"/>
          <p:cNvSpPr/>
          <p:nvPr/>
        </p:nvSpPr>
        <p:spPr>
          <a:xfrm>
            <a:off x="568088" y="2379959"/>
            <a:ext cx="1566872" cy="3446005"/>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2257738" y="2388020"/>
            <a:ext cx="2945905" cy="3446004"/>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6" name="Rectangle 5"/>
          <p:cNvSpPr/>
          <p:nvPr/>
        </p:nvSpPr>
        <p:spPr>
          <a:xfrm>
            <a:off x="5330854" y="2388020"/>
            <a:ext cx="1374729" cy="3446004"/>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6832795" y="2388020"/>
            <a:ext cx="1260780" cy="3446004"/>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199976" y="2366633"/>
            <a:ext cx="1305519" cy="3446004"/>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600156" y="2919759"/>
            <a:ext cx="1458505" cy="1015663"/>
          </a:xfrm>
          <a:prstGeom prst="rect">
            <a:avLst/>
          </a:prstGeom>
          <a:noFill/>
        </p:spPr>
        <p:txBody>
          <a:bodyPr wrap="square" rtlCol="0">
            <a:spAutoFit/>
          </a:bodyPr>
          <a:lstStyle/>
          <a:p>
            <a:r>
              <a:rPr lang="en-US" sz="2000" dirty="0">
                <a:solidFill>
                  <a:srgbClr val="002060"/>
                </a:solidFill>
              </a:rPr>
              <a:t>Priors on model parameters</a:t>
            </a:r>
          </a:p>
        </p:txBody>
      </p:sp>
      <p:sp>
        <p:nvSpPr>
          <p:cNvPr id="11" name="TextBox 10"/>
          <p:cNvSpPr txBox="1"/>
          <p:nvPr/>
        </p:nvSpPr>
        <p:spPr>
          <a:xfrm>
            <a:off x="2534113" y="2919759"/>
            <a:ext cx="2764621" cy="707886"/>
          </a:xfrm>
          <a:prstGeom prst="rect">
            <a:avLst/>
          </a:prstGeom>
          <a:noFill/>
        </p:spPr>
        <p:txBody>
          <a:bodyPr wrap="square" rtlCol="0">
            <a:spAutoFit/>
          </a:bodyPr>
          <a:lstStyle/>
          <a:p>
            <a:r>
              <a:rPr lang="en-US" sz="2000" dirty="0">
                <a:solidFill>
                  <a:srgbClr val="002060"/>
                </a:solidFill>
              </a:rPr>
              <a:t>Population and fishery dynamics</a:t>
            </a:r>
          </a:p>
        </p:txBody>
      </p:sp>
      <p:sp>
        <p:nvSpPr>
          <p:cNvPr id="12" name="TextBox 11"/>
          <p:cNvSpPr txBox="1"/>
          <p:nvPr/>
        </p:nvSpPr>
        <p:spPr>
          <a:xfrm>
            <a:off x="5313841" y="2888269"/>
            <a:ext cx="1580668" cy="707886"/>
          </a:xfrm>
          <a:prstGeom prst="rect">
            <a:avLst/>
          </a:prstGeom>
          <a:noFill/>
        </p:spPr>
        <p:txBody>
          <a:bodyPr wrap="square" rtlCol="0">
            <a:spAutoFit/>
          </a:bodyPr>
          <a:lstStyle/>
          <a:p>
            <a:r>
              <a:rPr lang="en-US" sz="2000" dirty="0">
                <a:solidFill>
                  <a:srgbClr val="002060"/>
                </a:solidFill>
              </a:rPr>
              <a:t>Observation models</a:t>
            </a:r>
          </a:p>
        </p:txBody>
      </p:sp>
      <p:sp>
        <p:nvSpPr>
          <p:cNvPr id="13" name="TextBox 12"/>
          <p:cNvSpPr txBox="1"/>
          <p:nvPr/>
        </p:nvSpPr>
        <p:spPr>
          <a:xfrm>
            <a:off x="8230203" y="2786617"/>
            <a:ext cx="1275291" cy="1015663"/>
          </a:xfrm>
          <a:prstGeom prst="rect">
            <a:avLst/>
          </a:prstGeom>
          <a:noFill/>
        </p:spPr>
        <p:txBody>
          <a:bodyPr wrap="square" rtlCol="0">
            <a:spAutoFit/>
          </a:bodyPr>
          <a:lstStyle/>
          <a:p>
            <a:r>
              <a:rPr lang="en-US" sz="2000" dirty="0">
                <a:solidFill>
                  <a:srgbClr val="002060"/>
                </a:solidFill>
              </a:rPr>
              <a:t>Posterior parameter estimates</a:t>
            </a:r>
          </a:p>
        </p:txBody>
      </p:sp>
      <p:sp>
        <p:nvSpPr>
          <p:cNvPr id="14" name="TextBox 13"/>
          <p:cNvSpPr txBox="1"/>
          <p:nvPr/>
        </p:nvSpPr>
        <p:spPr>
          <a:xfrm>
            <a:off x="6839704" y="2894339"/>
            <a:ext cx="1360272" cy="400110"/>
          </a:xfrm>
          <a:prstGeom prst="rect">
            <a:avLst/>
          </a:prstGeom>
          <a:noFill/>
        </p:spPr>
        <p:txBody>
          <a:bodyPr wrap="square" rtlCol="0">
            <a:spAutoFit/>
          </a:bodyPr>
          <a:lstStyle/>
          <a:p>
            <a:r>
              <a:rPr lang="en-US" sz="2000" dirty="0">
                <a:solidFill>
                  <a:srgbClr val="002060"/>
                </a:solidFill>
              </a:rPr>
              <a:t>Likelihood</a:t>
            </a:r>
          </a:p>
        </p:txBody>
      </p:sp>
      <p:sp>
        <p:nvSpPr>
          <p:cNvPr id="16" name="Rectangle 15"/>
          <p:cNvSpPr/>
          <p:nvPr/>
        </p:nvSpPr>
        <p:spPr>
          <a:xfrm>
            <a:off x="6970080" y="6200834"/>
            <a:ext cx="1199065" cy="580991"/>
          </a:xfrm>
          <a:prstGeom prst="rect">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7150208" y="6298619"/>
            <a:ext cx="838808" cy="369332"/>
          </a:xfrm>
          <a:prstGeom prst="rect">
            <a:avLst/>
          </a:prstGeom>
          <a:noFill/>
        </p:spPr>
        <p:txBody>
          <a:bodyPr wrap="square" rtlCol="0">
            <a:spAutoFit/>
          </a:bodyPr>
          <a:lstStyle/>
          <a:p>
            <a:pPr algn="ctr"/>
            <a:r>
              <a:rPr lang="en-US" dirty="0"/>
              <a:t>DATA</a:t>
            </a:r>
          </a:p>
        </p:txBody>
      </p:sp>
      <p:sp>
        <p:nvSpPr>
          <p:cNvPr id="17" name="Right Arrow 16"/>
          <p:cNvSpPr/>
          <p:nvPr/>
        </p:nvSpPr>
        <p:spPr>
          <a:xfrm rot="16200000">
            <a:off x="7384750" y="5911002"/>
            <a:ext cx="270181" cy="212854"/>
          </a:xfrm>
          <a:prstGeom prst="righ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9629551" y="2366633"/>
            <a:ext cx="1260780" cy="3446004"/>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9689031" y="2837600"/>
            <a:ext cx="1360272" cy="707886"/>
          </a:xfrm>
          <a:prstGeom prst="rect">
            <a:avLst/>
          </a:prstGeom>
          <a:noFill/>
        </p:spPr>
        <p:txBody>
          <a:bodyPr wrap="square" rtlCol="0">
            <a:spAutoFit/>
          </a:bodyPr>
          <a:lstStyle/>
          <a:p>
            <a:r>
              <a:rPr lang="en-US" sz="2000" dirty="0">
                <a:solidFill>
                  <a:srgbClr val="002060"/>
                </a:solidFill>
              </a:rPr>
              <a:t>Reference</a:t>
            </a:r>
          </a:p>
          <a:p>
            <a:r>
              <a:rPr lang="en-US" sz="2000" dirty="0">
                <a:solidFill>
                  <a:srgbClr val="002060"/>
                </a:solidFill>
              </a:rPr>
              <a:t>points</a:t>
            </a:r>
          </a:p>
        </p:txBody>
      </p:sp>
      <p:sp>
        <p:nvSpPr>
          <p:cNvPr id="21" name="Right Arrow 20"/>
          <p:cNvSpPr/>
          <p:nvPr/>
        </p:nvSpPr>
        <p:spPr>
          <a:xfrm rot="5400000">
            <a:off x="10058061" y="1704309"/>
            <a:ext cx="270181" cy="212854"/>
          </a:xfrm>
          <a:prstGeom prst="righ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9629551" y="1197201"/>
            <a:ext cx="1205362" cy="369332"/>
          </a:xfrm>
          <a:prstGeom prst="rect">
            <a:avLst/>
          </a:prstGeom>
          <a:noFill/>
        </p:spPr>
        <p:txBody>
          <a:bodyPr wrap="square" rtlCol="0">
            <a:spAutoFit/>
          </a:bodyPr>
          <a:lstStyle/>
          <a:p>
            <a:pPr algn="ctr"/>
            <a:r>
              <a:rPr lang="en-US" dirty="0"/>
              <a:t>Objectives</a:t>
            </a:r>
          </a:p>
        </p:txBody>
      </p:sp>
      <p:sp>
        <p:nvSpPr>
          <p:cNvPr id="23" name="Rectangle 22"/>
          <p:cNvSpPr/>
          <p:nvPr/>
        </p:nvSpPr>
        <p:spPr>
          <a:xfrm>
            <a:off x="9505494" y="6211755"/>
            <a:ext cx="1790383" cy="597167"/>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ight Arrow 23"/>
          <p:cNvSpPr/>
          <p:nvPr/>
        </p:nvSpPr>
        <p:spPr>
          <a:xfrm rot="5400000">
            <a:off x="10181531" y="5893947"/>
            <a:ext cx="270181" cy="212854"/>
          </a:xfrm>
          <a:prstGeom prst="righ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9574477" y="6156395"/>
            <a:ext cx="1652416" cy="707886"/>
          </a:xfrm>
          <a:prstGeom prst="rect">
            <a:avLst/>
          </a:prstGeom>
          <a:noFill/>
        </p:spPr>
        <p:txBody>
          <a:bodyPr wrap="square" rtlCol="0">
            <a:spAutoFit/>
          </a:bodyPr>
          <a:lstStyle/>
          <a:p>
            <a:pPr algn="ctr"/>
            <a:r>
              <a:rPr lang="en-US" sz="2000" dirty="0"/>
              <a:t>Performance metrics</a:t>
            </a:r>
          </a:p>
        </p:txBody>
      </p:sp>
      <p:sp>
        <p:nvSpPr>
          <p:cNvPr id="28" name="Right Arrow 27"/>
          <p:cNvSpPr/>
          <p:nvPr/>
        </p:nvSpPr>
        <p:spPr>
          <a:xfrm>
            <a:off x="1974697" y="3935422"/>
            <a:ext cx="475452" cy="296512"/>
          </a:xfrm>
          <a:prstGeom prst="rightArrow">
            <a:avLst/>
          </a:prstGeom>
          <a:solidFill>
            <a:schemeClr val="tx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ight Arrow 28"/>
          <p:cNvSpPr/>
          <p:nvPr/>
        </p:nvSpPr>
        <p:spPr>
          <a:xfrm>
            <a:off x="5061008" y="3954705"/>
            <a:ext cx="475452" cy="296512"/>
          </a:xfrm>
          <a:prstGeom prst="rightArrow">
            <a:avLst/>
          </a:prstGeom>
          <a:solidFill>
            <a:schemeClr val="tx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ight Arrow 29"/>
          <p:cNvSpPr/>
          <p:nvPr/>
        </p:nvSpPr>
        <p:spPr>
          <a:xfrm>
            <a:off x="6565226" y="3935422"/>
            <a:ext cx="475452" cy="296512"/>
          </a:xfrm>
          <a:prstGeom prst="rightArrow">
            <a:avLst/>
          </a:prstGeom>
          <a:solidFill>
            <a:schemeClr val="tx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ight Arrow 30"/>
          <p:cNvSpPr/>
          <p:nvPr/>
        </p:nvSpPr>
        <p:spPr>
          <a:xfrm>
            <a:off x="7931419" y="3943710"/>
            <a:ext cx="475452" cy="296512"/>
          </a:xfrm>
          <a:prstGeom prst="rightArrow">
            <a:avLst/>
          </a:prstGeom>
          <a:solidFill>
            <a:schemeClr val="tx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ight Arrow 31"/>
          <p:cNvSpPr/>
          <p:nvPr/>
        </p:nvSpPr>
        <p:spPr>
          <a:xfrm>
            <a:off x="9297612" y="3925752"/>
            <a:ext cx="475452" cy="296512"/>
          </a:xfrm>
          <a:prstGeom prst="rightArrow">
            <a:avLst/>
          </a:prstGeom>
          <a:solidFill>
            <a:schemeClr val="tx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2257737" y="2011564"/>
            <a:ext cx="4447845" cy="270182"/>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568089" y="2011564"/>
            <a:ext cx="1566872" cy="270182"/>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a:off x="6828358" y="2021210"/>
            <a:ext cx="2677136" cy="270182"/>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p:nvSpPr>
        <p:spPr>
          <a:xfrm>
            <a:off x="9629551" y="2021210"/>
            <a:ext cx="1260780" cy="270182"/>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p:cNvSpPr txBox="1"/>
          <p:nvPr/>
        </p:nvSpPr>
        <p:spPr>
          <a:xfrm>
            <a:off x="47089" y="6110034"/>
            <a:ext cx="4117267" cy="707886"/>
          </a:xfrm>
          <a:prstGeom prst="rect">
            <a:avLst/>
          </a:prstGeom>
          <a:noFill/>
        </p:spPr>
        <p:txBody>
          <a:bodyPr wrap="square" rtlCol="0">
            <a:spAutoFit/>
          </a:bodyPr>
          <a:lstStyle/>
          <a:p>
            <a:r>
              <a:rPr lang="en-US" sz="2000" b="1" dirty="0">
                <a:solidFill>
                  <a:srgbClr val="00B050"/>
                </a:solidFill>
              </a:rPr>
              <a:t>Green bar = Easier</a:t>
            </a:r>
          </a:p>
          <a:p>
            <a:r>
              <a:rPr lang="en-US" sz="2000" b="1" dirty="0">
                <a:solidFill>
                  <a:srgbClr val="FF0000"/>
                </a:solidFill>
              </a:rPr>
              <a:t>Red bar     = Hard!</a:t>
            </a:r>
          </a:p>
        </p:txBody>
      </p:sp>
      <p:grpSp>
        <p:nvGrpSpPr>
          <p:cNvPr id="46" name="Group 45"/>
          <p:cNvGrpSpPr/>
          <p:nvPr/>
        </p:nvGrpSpPr>
        <p:grpSpPr>
          <a:xfrm>
            <a:off x="9486296" y="1945827"/>
            <a:ext cx="1547289" cy="3919456"/>
            <a:chOff x="9486296" y="1945827"/>
            <a:chExt cx="1547289" cy="3919456"/>
          </a:xfrm>
        </p:grpSpPr>
        <p:sp>
          <p:nvSpPr>
            <p:cNvPr id="42" name="Rectangle 41"/>
            <p:cNvSpPr/>
            <p:nvPr/>
          </p:nvSpPr>
          <p:spPr>
            <a:xfrm>
              <a:off x="9486296" y="1945827"/>
              <a:ext cx="1547289" cy="3919456"/>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p:cNvSpPr txBox="1"/>
            <p:nvPr/>
          </p:nvSpPr>
          <p:spPr>
            <a:xfrm>
              <a:off x="9611896" y="3522626"/>
              <a:ext cx="1360272" cy="369332"/>
            </a:xfrm>
            <a:prstGeom prst="rect">
              <a:avLst/>
            </a:prstGeom>
            <a:noFill/>
          </p:spPr>
          <p:txBody>
            <a:bodyPr wrap="square" rtlCol="0">
              <a:spAutoFit/>
            </a:bodyPr>
            <a:lstStyle/>
            <a:p>
              <a:r>
                <a:rPr lang="en-US" b="1" dirty="0">
                  <a:effectLst>
                    <a:outerShdw blurRad="38100" dist="38100" dir="2700000" algn="tl">
                      <a:srgbClr val="000000">
                        <a:alpha val="43137"/>
                      </a:srgbClr>
                    </a:outerShdw>
                  </a:effectLst>
                </a:rPr>
                <a:t>We are here</a:t>
              </a:r>
            </a:p>
          </p:txBody>
        </p:sp>
      </p:grpSp>
    </p:spTree>
    <p:extLst>
      <p:ext uri="{BB962C8B-B14F-4D97-AF65-F5344CB8AC3E}">
        <p14:creationId xmlns:p14="http://schemas.microsoft.com/office/powerpoint/2010/main" val="226995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0"/>
            <a:ext cx="12192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2700434"/>
            <a:ext cx="10515600" cy="1325563"/>
          </a:xfrm>
        </p:spPr>
        <p:txBody>
          <a:bodyPr>
            <a:noAutofit/>
          </a:bodyPr>
          <a:lstStyle/>
          <a:p>
            <a:pPr algn="ctr"/>
            <a:r>
              <a:rPr lang="en-US" sz="5400" dirty="0">
                <a:solidFill>
                  <a:schemeClr val="bg1"/>
                </a:solidFill>
                <a:latin typeface="+mn-lt"/>
              </a:rPr>
              <a:t>2. Equilibrium Assumptions</a:t>
            </a:r>
          </a:p>
        </p:txBody>
      </p:sp>
    </p:spTree>
    <p:extLst>
      <p:ext uri="{BB962C8B-B14F-4D97-AF65-F5344CB8AC3E}">
        <p14:creationId xmlns:p14="http://schemas.microsoft.com/office/powerpoint/2010/main" val="10792650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Equilibrium reference points</a:t>
            </a:r>
          </a:p>
        </p:txBody>
      </p:sp>
      <p:sp>
        <p:nvSpPr>
          <p:cNvPr id="3" name="Content Placeholder 2"/>
          <p:cNvSpPr>
            <a:spLocks noGrp="1"/>
          </p:cNvSpPr>
          <p:nvPr>
            <p:ph idx="1"/>
          </p:nvPr>
        </p:nvSpPr>
        <p:spPr/>
        <p:txBody>
          <a:bodyPr>
            <a:normAutofit/>
          </a:bodyPr>
          <a:lstStyle/>
          <a:p>
            <a:r>
              <a:rPr lang="en-US" sz="3200" dirty="0"/>
              <a:t>Many common reference points are based on </a:t>
            </a:r>
            <a:r>
              <a:rPr lang="en-US" sz="3200" b="1" dirty="0"/>
              <a:t>equilibrium</a:t>
            </a:r>
            <a:r>
              <a:rPr lang="en-US" sz="3200" dirty="0"/>
              <a:t> (or steady state) assumptions</a:t>
            </a:r>
          </a:p>
          <a:p>
            <a:r>
              <a:rPr lang="en-US" sz="3200" dirty="0"/>
              <a:t>These include reference points based on:</a:t>
            </a:r>
          </a:p>
          <a:p>
            <a:pPr lvl="1"/>
            <a:r>
              <a:rPr lang="en-US" sz="2800" dirty="0">
                <a:solidFill>
                  <a:schemeClr val="tx2">
                    <a:lumMod val="75000"/>
                  </a:schemeClr>
                </a:solidFill>
              </a:rPr>
              <a:t>Maximum Sustainable Yield (MSY)</a:t>
            </a:r>
          </a:p>
          <a:p>
            <a:pPr lvl="1"/>
            <a:r>
              <a:rPr lang="en-US" sz="2800" dirty="0">
                <a:solidFill>
                  <a:schemeClr val="tx2">
                    <a:lumMod val="75000"/>
                  </a:schemeClr>
                </a:solidFill>
              </a:rPr>
              <a:t>Unfished Spawning Biomass (</a:t>
            </a:r>
            <a:r>
              <a:rPr lang="en-US" sz="2800" i="1" dirty="0">
                <a:solidFill>
                  <a:schemeClr val="tx2">
                    <a:lumMod val="75000"/>
                  </a:schemeClr>
                </a:solidFill>
              </a:rPr>
              <a:t>B</a:t>
            </a:r>
            <a:r>
              <a:rPr lang="en-US" sz="2800" baseline="-25000" dirty="0">
                <a:solidFill>
                  <a:schemeClr val="tx2">
                    <a:lumMod val="75000"/>
                  </a:schemeClr>
                </a:solidFill>
              </a:rPr>
              <a:t>0</a:t>
            </a:r>
            <a:r>
              <a:rPr lang="en-US" sz="2800" dirty="0">
                <a:solidFill>
                  <a:schemeClr val="tx2">
                    <a:lumMod val="75000"/>
                  </a:schemeClr>
                </a:solidFill>
              </a:rPr>
              <a:t> or SSB</a:t>
            </a:r>
            <a:r>
              <a:rPr lang="en-US" sz="2800" baseline="-25000" dirty="0">
                <a:solidFill>
                  <a:schemeClr val="tx2">
                    <a:lumMod val="75000"/>
                  </a:schemeClr>
                </a:solidFill>
              </a:rPr>
              <a:t>0</a:t>
            </a:r>
            <a:r>
              <a:rPr lang="en-US" sz="2800" dirty="0">
                <a:solidFill>
                  <a:schemeClr val="tx2">
                    <a:lumMod val="75000"/>
                  </a:schemeClr>
                </a:solidFill>
              </a:rPr>
              <a:t>)</a:t>
            </a:r>
          </a:p>
          <a:p>
            <a:pPr lvl="1"/>
            <a:r>
              <a:rPr lang="en-US" sz="2800" dirty="0">
                <a:solidFill>
                  <a:schemeClr val="tx2">
                    <a:lumMod val="75000"/>
                  </a:schemeClr>
                </a:solidFill>
              </a:rPr>
              <a:t>The Spawning Potential Ratio (SPR)</a:t>
            </a:r>
          </a:p>
        </p:txBody>
      </p:sp>
    </p:spTree>
    <p:extLst>
      <p:ext uri="{BB962C8B-B14F-4D97-AF65-F5344CB8AC3E}">
        <p14:creationId xmlns:p14="http://schemas.microsoft.com/office/powerpoint/2010/main" val="42273941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What is Equilibrium?</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74250" y="1580528"/>
                <a:ext cx="10515600" cy="5121930"/>
              </a:xfrm>
            </p:spPr>
            <p:txBody>
              <a:bodyPr>
                <a:noAutofit/>
              </a:bodyPr>
              <a:lstStyle/>
              <a:p>
                <a:r>
                  <a:rPr lang="en-US" sz="2400" dirty="0"/>
                  <a:t>A tool to help understand effects of fishing on fish populations</a:t>
                </a:r>
              </a:p>
              <a:p>
                <a:r>
                  <a:rPr lang="en-US" sz="2400" dirty="0"/>
                  <a:t>A theoretical model state that arises when the following are constant in time:</a:t>
                </a:r>
              </a:p>
              <a:p>
                <a:pPr lvl="1"/>
                <a:r>
                  <a:rPr lang="en-US" sz="2000" b="1" dirty="0"/>
                  <a:t>Fishing mortality rate </a:t>
                </a:r>
                <a:r>
                  <a:rPr lang="en-US" sz="2000" dirty="0"/>
                  <a:t>(</a:t>
                </a:r>
                <a14:m>
                  <m:oMath xmlns:m="http://schemas.openxmlformats.org/officeDocument/2006/math">
                    <m:r>
                      <a:rPr lang="en-US" sz="2000" i="1" dirty="0" smtClean="0">
                        <a:latin typeface="Cambria Math" panose="02040503050406030204" pitchFamily="18" charset="0"/>
                      </a:rPr>
                      <m:t>𝐹</m:t>
                    </m:r>
                  </m:oMath>
                </a14:m>
                <a:r>
                  <a:rPr lang="en-US" sz="2000" dirty="0"/>
                  <a:t>)</a:t>
                </a:r>
              </a:p>
              <a:p>
                <a:pPr lvl="1"/>
                <a:r>
                  <a:rPr lang="en-US" sz="2000" dirty="0"/>
                  <a:t>Fishery or stock characteristics (</a:t>
                </a:r>
                <a:r>
                  <a:rPr lang="en-US" sz="2000" b="1" dirty="0"/>
                  <a:t>growth, natural mortality rate </a:t>
                </a:r>
                <a:r>
                  <a:rPr lang="en-US" sz="2000" dirty="0"/>
                  <a:t>(</a:t>
                </a:r>
                <a14:m>
                  <m:oMath xmlns:m="http://schemas.openxmlformats.org/officeDocument/2006/math">
                    <m:r>
                      <a:rPr lang="en-US" sz="2000" i="1" dirty="0" smtClean="0">
                        <a:latin typeface="Cambria Math" panose="02040503050406030204" pitchFamily="18" charset="0"/>
                      </a:rPr>
                      <m:t>𝑀</m:t>
                    </m:r>
                  </m:oMath>
                </a14:m>
                <a:r>
                  <a:rPr lang="en-US" sz="2000" dirty="0"/>
                  <a:t>)</a:t>
                </a:r>
                <a:r>
                  <a:rPr lang="en-US" sz="2000" b="1" dirty="0"/>
                  <a:t>, recruitment, selectivity</a:t>
                </a:r>
                <a:r>
                  <a:rPr lang="en-US" sz="2000" dirty="0"/>
                  <a:t>)</a:t>
                </a:r>
              </a:p>
              <a:p>
                <a:r>
                  <a:rPr lang="en-CA" sz="2400" dirty="0"/>
                  <a:t>Simplifying assumptions:</a:t>
                </a:r>
              </a:p>
              <a:p>
                <a:pPr lvl="1"/>
                <a:r>
                  <a:rPr lang="en-CA" sz="2000" dirty="0"/>
                  <a:t>Births = Deaths</a:t>
                </a:r>
              </a:p>
              <a:p>
                <a:pPr lvl="1"/>
                <a:r>
                  <a:rPr lang="en-CA" sz="2000" dirty="0"/>
                  <a:t>A fish population harvested at a constant </a:t>
                </a:r>
                <a:r>
                  <a:rPr lang="en-CA" sz="2000" i="1" dirty="0"/>
                  <a:t>rate</a:t>
                </a:r>
                <a:r>
                  <a:rPr lang="en-CA" sz="2000" dirty="0"/>
                  <a:t> for many years will achieve equilibrium (“steady state”)</a:t>
                </a:r>
                <a:r>
                  <a:rPr lang="en-US" sz="2000" dirty="0"/>
                  <a:t> </a:t>
                </a:r>
              </a:p>
              <a:p>
                <a:r>
                  <a:rPr lang="en-CA" u="sng" dirty="0"/>
                  <a:t>Reality:</a:t>
                </a:r>
              </a:p>
              <a:p>
                <a:pPr lvl="1"/>
                <a:r>
                  <a:rPr lang="en-CA" sz="2000" dirty="0"/>
                  <a:t>Annual variability “noise” (e.g., variable recruitment) – this is accounted for in annual stock assessments</a:t>
                </a:r>
                <a:endParaRPr lang="en-US" sz="2000" dirty="0"/>
              </a:p>
              <a:p>
                <a:pPr lvl="1"/>
                <a:r>
                  <a:rPr lang="en-US" sz="2000" dirty="0"/>
                  <a:t>Effects of time-varying processes on assessments and reference points can be challenging and are not always well-understood</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74250" y="1580528"/>
                <a:ext cx="10515600" cy="5121930"/>
              </a:xfrm>
              <a:blipFill>
                <a:blip r:embed="rId2"/>
                <a:stretch>
                  <a:fillRect l="-1043" t="-1667"/>
                </a:stretch>
              </a:blipFill>
            </p:spPr>
            <p:txBody>
              <a:bodyPr/>
              <a:lstStyle/>
              <a:p>
                <a:r>
                  <a:rPr lang="en-US">
                    <a:noFill/>
                  </a:rPr>
                  <a:t> </a:t>
                </a:r>
              </a:p>
            </p:txBody>
          </p:sp>
        </mc:Fallback>
      </mc:AlternateContent>
    </p:spTree>
    <p:extLst>
      <p:ext uri="{BB962C8B-B14F-4D97-AF65-F5344CB8AC3E}">
        <p14:creationId xmlns:p14="http://schemas.microsoft.com/office/powerpoint/2010/main" val="36694903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sz="4000" dirty="0"/>
              <a:t>What is Equilibrium?</a:t>
            </a:r>
            <a:endParaRPr lang="en-US" sz="4000" dirty="0">
              <a:solidFill>
                <a:srgbClr val="FF0000"/>
              </a:solidFill>
            </a:endParaRPr>
          </a:p>
        </p:txBody>
      </p:sp>
      <p:sp>
        <p:nvSpPr>
          <p:cNvPr id="3" name="Content Placeholder 2"/>
          <p:cNvSpPr>
            <a:spLocks noGrp="1"/>
          </p:cNvSpPr>
          <p:nvPr>
            <p:ph idx="1"/>
          </p:nvPr>
        </p:nvSpPr>
        <p:spPr/>
        <p:txBody>
          <a:bodyPr/>
          <a:lstStyle/>
          <a:p>
            <a:r>
              <a:rPr lang="en-US" dirty="0"/>
              <a:t>The equilibrium assumptions and influence on reference points will be demonstrated when we get to Exercise 1</a:t>
            </a:r>
          </a:p>
        </p:txBody>
      </p:sp>
    </p:spTree>
    <p:extLst>
      <p:ext uri="{BB962C8B-B14F-4D97-AF65-F5344CB8AC3E}">
        <p14:creationId xmlns:p14="http://schemas.microsoft.com/office/powerpoint/2010/main" val="22450282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0"/>
            <a:ext cx="12192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2700434"/>
            <a:ext cx="10515600" cy="1325563"/>
          </a:xfrm>
        </p:spPr>
        <p:txBody>
          <a:bodyPr>
            <a:noAutofit/>
          </a:bodyPr>
          <a:lstStyle/>
          <a:p>
            <a:pPr algn="ctr"/>
            <a:r>
              <a:rPr lang="en-US" sz="5400" dirty="0">
                <a:solidFill>
                  <a:schemeClr val="bg1"/>
                </a:solidFill>
                <a:latin typeface="+mn-lt"/>
              </a:rPr>
              <a:t>3. What is MSY?</a:t>
            </a:r>
          </a:p>
        </p:txBody>
      </p:sp>
    </p:spTree>
    <p:extLst>
      <p:ext uri="{BB962C8B-B14F-4D97-AF65-F5344CB8AC3E}">
        <p14:creationId xmlns:p14="http://schemas.microsoft.com/office/powerpoint/2010/main" val="147702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Maximum Sustainable Yield (MSY)</a:t>
            </a:r>
          </a:p>
        </p:txBody>
      </p:sp>
      <p:sp>
        <p:nvSpPr>
          <p:cNvPr id="3" name="Content Placeholder 2"/>
          <p:cNvSpPr>
            <a:spLocks noGrp="1"/>
          </p:cNvSpPr>
          <p:nvPr>
            <p:ph idx="1"/>
          </p:nvPr>
        </p:nvSpPr>
        <p:spPr/>
        <p:txBody>
          <a:bodyPr/>
          <a:lstStyle/>
          <a:p>
            <a:r>
              <a:rPr lang="en-US" dirty="0"/>
              <a:t>We begin by exploring yield in a simple surplus production model</a:t>
            </a:r>
          </a:p>
          <a:p>
            <a:r>
              <a:rPr lang="en-US" dirty="0"/>
              <a:t>We then define the theoretical concept of maximum sustainable yield</a:t>
            </a:r>
          </a:p>
          <a:p>
            <a:r>
              <a:rPr lang="en-US" dirty="0"/>
              <a:t>In later sections we explore yield in age-structured models</a:t>
            </a:r>
          </a:p>
        </p:txBody>
      </p:sp>
    </p:spTree>
    <p:extLst>
      <p:ext uri="{BB962C8B-B14F-4D97-AF65-F5344CB8AC3E}">
        <p14:creationId xmlns:p14="http://schemas.microsoft.com/office/powerpoint/2010/main" val="18215121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6CBB4-66B3-4A2C-9159-CCE70C52D843}"/>
              </a:ext>
            </a:extLst>
          </p:cNvPr>
          <p:cNvSpPr>
            <a:spLocks noGrp="1"/>
          </p:cNvSpPr>
          <p:nvPr>
            <p:ph type="title"/>
          </p:nvPr>
        </p:nvSpPr>
        <p:spPr/>
        <p:txBody>
          <a:bodyPr/>
          <a:lstStyle/>
          <a:p>
            <a:r>
              <a:rPr lang="en-US" dirty="0"/>
              <a:t>Surplus Production Models</a:t>
            </a:r>
            <a:endParaRPr lang="en-US" dirty="0">
              <a:solidFill>
                <a:srgbClr val="FF0000"/>
              </a:solidFill>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9458C2E-3B88-4EAA-9F99-FC7EA2FD9ED5}"/>
                  </a:ext>
                </a:extLst>
              </p:cNvPr>
              <p:cNvSpPr>
                <a:spLocks noGrp="1"/>
              </p:cNvSpPr>
              <p:nvPr>
                <p:ph idx="1"/>
              </p:nvPr>
            </p:nvSpPr>
            <p:spPr>
              <a:xfrm>
                <a:off x="838200" y="1527142"/>
                <a:ext cx="10515600" cy="4440025"/>
              </a:xfrm>
            </p:spPr>
            <p:txBody>
              <a:bodyPr/>
              <a:lstStyle/>
              <a:p>
                <a:r>
                  <a:rPr lang="en-US" dirty="0"/>
                  <a:t>Schaefer Model</a:t>
                </a:r>
                <a:r>
                  <a:rPr lang="en-US" baseline="30000" dirty="0"/>
                  <a:t>1</a:t>
                </a:r>
                <a:r>
                  <a:rPr lang="en-US" dirty="0"/>
                  <a:t>: </a:t>
                </a:r>
                <a:endParaRPr lang="en-US" i="1" dirty="0">
                  <a:effectLst/>
                  <a:latin typeface="Cambria Math" panose="02040503050406030204" pitchFamily="18" charset="0"/>
                  <a:ea typeface="Cambria Math" panose="02040503050406030204" pitchFamily="18" charset="0"/>
                  <a:cs typeface="Cambria Math" panose="02040503050406030204" pitchFamily="18" charset="0"/>
                </a:endParaRPr>
              </a:p>
              <a:p>
                <a:pPr marL="0" indent="0" algn="ctr">
                  <a:buNone/>
                </a:pPr>
                <a14:m>
                  <m:oMath xmlns:m="http://schemas.openxmlformats.org/officeDocument/2006/math">
                    <m:sSub>
                      <m:sSubPr>
                        <m:ctrlPr>
                          <a:rPr lang="en-US" sz="5400" i="1" smtClean="0">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sz="4000" i="1">
                            <a:effectLst/>
                            <a:latin typeface="Cambria Math" panose="02040503050406030204" pitchFamily="18" charset="0"/>
                            <a:ea typeface="Cambria Math" panose="02040503050406030204" pitchFamily="18" charset="0"/>
                            <a:cs typeface="Cambria Math" panose="02040503050406030204" pitchFamily="18" charset="0"/>
                          </a:rPr>
                          <m:t>𝐵</m:t>
                        </m:r>
                      </m:e>
                      <m:sub>
                        <m:r>
                          <a:rPr lang="en-US" sz="4000" i="1">
                            <a:effectLst/>
                            <a:latin typeface="Cambria Math" panose="02040503050406030204" pitchFamily="18" charset="0"/>
                            <a:ea typeface="Cambria Math" panose="02040503050406030204" pitchFamily="18" charset="0"/>
                            <a:cs typeface="Cambria Math" panose="02040503050406030204" pitchFamily="18" charset="0"/>
                          </a:rPr>
                          <m:t>𝑡</m:t>
                        </m:r>
                        <m:r>
                          <a:rPr lang="en-US" sz="4000" i="1">
                            <a:effectLst/>
                            <a:latin typeface="Cambria Math" panose="02040503050406030204" pitchFamily="18" charset="0"/>
                            <a:ea typeface="Cambria Math" panose="02040503050406030204" pitchFamily="18" charset="0"/>
                            <a:cs typeface="Cambria Math" panose="02040503050406030204" pitchFamily="18" charset="0"/>
                          </a:rPr>
                          <m:t>+1</m:t>
                        </m:r>
                      </m:sub>
                    </m:sSub>
                    <m:r>
                      <a:rPr lang="en-US" sz="4000" i="1">
                        <a:effectLst/>
                        <a:latin typeface="Cambria Math" panose="02040503050406030204" pitchFamily="18" charset="0"/>
                        <a:ea typeface="Cambria Math" panose="02040503050406030204" pitchFamily="18" charset="0"/>
                        <a:cs typeface="Cambria Math" panose="02040503050406030204" pitchFamily="18" charset="0"/>
                      </a:rPr>
                      <m:t>=</m:t>
                    </m:r>
                    <m:sSub>
                      <m:sSubPr>
                        <m:ctrlPr>
                          <a:rPr lang="en-US" sz="5400" i="1">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sz="4000" i="1">
                            <a:effectLst/>
                            <a:latin typeface="Cambria Math" panose="02040503050406030204" pitchFamily="18" charset="0"/>
                            <a:ea typeface="Cambria Math" panose="02040503050406030204" pitchFamily="18" charset="0"/>
                            <a:cs typeface="Cambria Math" panose="02040503050406030204" pitchFamily="18" charset="0"/>
                          </a:rPr>
                          <m:t>𝐵</m:t>
                        </m:r>
                      </m:e>
                      <m:sub>
                        <m:r>
                          <a:rPr lang="en-US" sz="4000" i="1">
                            <a:effectLst/>
                            <a:latin typeface="Cambria Math" panose="02040503050406030204" pitchFamily="18" charset="0"/>
                            <a:ea typeface="Cambria Math" panose="02040503050406030204" pitchFamily="18" charset="0"/>
                            <a:cs typeface="Cambria Math" panose="02040503050406030204" pitchFamily="18" charset="0"/>
                          </a:rPr>
                          <m:t>𝑡</m:t>
                        </m:r>
                      </m:sub>
                    </m:sSub>
                    <m:r>
                      <a:rPr lang="en-US" sz="4000" i="1">
                        <a:effectLst/>
                        <a:latin typeface="Cambria Math" panose="02040503050406030204" pitchFamily="18" charset="0"/>
                        <a:ea typeface="Cambria Math" panose="02040503050406030204" pitchFamily="18" charset="0"/>
                        <a:cs typeface="Cambria Math" panose="02040503050406030204" pitchFamily="18" charset="0"/>
                      </a:rPr>
                      <m:t>+</m:t>
                    </m:r>
                    <m:r>
                      <a:rPr lang="en-US" sz="4000" i="1" smtClean="0">
                        <a:solidFill>
                          <a:srgbClr val="7030A0"/>
                        </a:solidFill>
                        <a:effectLst/>
                        <a:latin typeface="Cambria Math" panose="02040503050406030204" pitchFamily="18" charset="0"/>
                        <a:ea typeface="Cambria Math" panose="02040503050406030204" pitchFamily="18" charset="0"/>
                        <a:cs typeface="Cambria Math" panose="02040503050406030204" pitchFamily="18" charset="0"/>
                      </a:rPr>
                      <m:t>𝑟</m:t>
                    </m:r>
                    <m:sSub>
                      <m:sSubPr>
                        <m:ctrlPr>
                          <a:rPr lang="en-US" sz="5400" i="1">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sz="4000" i="1">
                            <a:effectLst/>
                            <a:latin typeface="Cambria Math" panose="02040503050406030204" pitchFamily="18" charset="0"/>
                            <a:ea typeface="Cambria Math" panose="02040503050406030204" pitchFamily="18" charset="0"/>
                            <a:cs typeface="Cambria Math" panose="02040503050406030204" pitchFamily="18" charset="0"/>
                          </a:rPr>
                          <m:t>𝐵</m:t>
                        </m:r>
                      </m:e>
                      <m:sub>
                        <m:r>
                          <a:rPr lang="en-US" sz="4000" i="1">
                            <a:effectLst/>
                            <a:latin typeface="Cambria Math" panose="02040503050406030204" pitchFamily="18" charset="0"/>
                            <a:ea typeface="Cambria Math" panose="02040503050406030204" pitchFamily="18" charset="0"/>
                            <a:cs typeface="Cambria Math" panose="02040503050406030204" pitchFamily="18" charset="0"/>
                          </a:rPr>
                          <m:t>𝑡</m:t>
                        </m:r>
                      </m:sub>
                    </m:sSub>
                    <m:d>
                      <m:dPr>
                        <m:ctrlPr>
                          <a:rPr lang="en-US" sz="5400" i="1">
                            <a:effectLst/>
                            <a:latin typeface="Cambria Math" panose="02040503050406030204" pitchFamily="18" charset="0"/>
                            <a:ea typeface="Cambria Math" panose="02040503050406030204" pitchFamily="18" charset="0"/>
                            <a:cs typeface="Cambria Math" panose="02040503050406030204" pitchFamily="18" charset="0"/>
                          </a:rPr>
                        </m:ctrlPr>
                      </m:dPr>
                      <m:e>
                        <m:r>
                          <a:rPr lang="en-US" sz="4000" i="1">
                            <a:effectLst/>
                            <a:latin typeface="Cambria Math" panose="02040503050406030204" pitchFamily="18" charset="0"/>
                            <a:ea typeface="Cambria Math" panose="02040503050406030204" pitchFamily="18" charset="0"/>
                            <a:cs typeface="Cambria Math" panose="02040503050406030204" pitchFamily="18" charset="0"/>
                          </a:rPr>
                          <m:t>1−</m:t>
                        </m:r>
                        <m:f>
                          <m:fPr>
                            <m:ctrlPr>
                              <a:rPr lang="en-US" sz="5400" i="1">
                                <a:effectLst/>
                                <a:latin typeface="Cambria Math" panose="02040503050406030204" pitchFamily="18" charset="0"/>
                                <a:ea typeface="Cambria Math" panose="02040503050406030204" pitchFamily="18" charset="0"/>
                                <a:cs typeface="Cambria Math" panose="02040503050406030204" pitchFamily="18" charset="0"/>
                              </a:rPr>
                            </m:ctrlPr>
                          </m:fPr>
                          <m:num>
                            <m:sSub>
                              <m:sSubPr>
                                <m:ctrlPr>
                                  <a:rPr lang="en-US" sz="5400" i="1">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sz="4000" i="1">
                                    <a:effectLst/>
                                    <a:latin typeface="Cambria Math" panose="02040503050406030204" pitchFamily="18" charset="0"/>
                                    <a:ea typeface="Cambria Math" panose="02040503050406030204" pitchFamily="18" charset="0"/>
                                    <a:cs typeface="Cambria Math" panose="02040503050406030204" pitchFamily="18" charset="0"/>
                                  </a:rPr>
                                  <m:t>𝐵</m:t>
                                </m:r>
                              </m:e>
                              <m:sub>
                                <m:r>
                                  <a:rPr lang="en-US" sz="4000" i="1">
                                    <a:effectLst/>
                                    <a:latin typeface="Cambria Math" panose="02040503050406030204" pitchFamily="18" charset="0"/>
                                    <a:ea typeface="Cambria Math" panose="02040503050406030204" pitchFamily="18" charset="0"/>
                                    <a:cs typeface="Cambria Math" panose="02040503050406030204" pitchFamily="18" charset="0"/>
                                  </a:rPr>
                                  <m:t>𝑡</m:t>
                                </m:r>
                              </m:sub>
                            </m:sSub>
                          </m:num>
                          <m:den>
                            <m:r>
                              <a:rPr lang="en-US" sz="4000" i="1" smtClean="0">
                                <a:solidFill>
                                  <a:srgbClr val="C00000"/>
                                </a:solidFill>
                                <a:effectLst/>
                                <a:latin typeface="Cambria Math" panose="02040503050406030204" pitchFamily="18" charset="0"/>
                                <a:ea typeface="Cambria Math" panose="02040503050406030204" pitchFamily="18" charset="0"/>
                                <a:cs typeface="Cambria Math" panose="02040503050406030204" pitchFamily="18" charset="0"/>
                              </a:rPr>
                              <m:t>𝐾</m:t>
                            </m:r>
                          </m:den>
                        </m:f>
                      </m:e>
                    </m:d>
                    <m:r>
                      <a:rPr lang="en-US" sz="4000" i="1">
                        <a:effectLst/>
                        <a:latin typeface="Cambria Math" panose="02040503050406030204" pitchFamily="18" charset="0"/>
                        <a:ea typeface="Cambria Math" panose="02040503050406030204" pitchFamily="18" charset="0"/>
                        <a:cs typeface="Cambria Math" panose="02040503050406030204" pitchFamily="18" charset="0"/>
                      </a:rPr>
                      <m:t>−</m:t>
                    </m:r>
                    <m:sSub>
                      <m:sSubPr>
                        <m:ctrlPr>
                          <a:rPr lang="en-US" sz="5400" i="1">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sz="4000" i="1">
                            <a:effectLst/>
                            <a:latin typeface="Cambria Math" panose="02040503050406030204" pitchFamily="18" charset="0"/>
                            <a:ea typeface="Cambria Math" panose="02040503050406030204" pitchFamily="18" charset="0"/>
                            <a:cs typeface="Cambria Math" panose="02040503050406030204" pitchFamily="18" charset="0"/>
                          </a:rPr>
                          <m:t>𝐶</m:t>
                        </m:r>
                      </m:e>
                      <m:sub>
                        <m:r>
                          <a:rPr lang="en-US" sz="4000" i="1">
                            <a:effectLst/>
                            <a:latin typeface="Cambria Math" panose="02040503050406030204" pitchFamily="18" charset="0"/>
                            <a:ea typeface="Cambria Math" panose="02040503050406030204" pitchFamily="18" charset="0"/>
                            <a:cs typeface="Cambria Math" panose="02040503050406030204" pitchFamily="18" charset="0"/>
                          </a:rPr>
                          <m:t>𝑡</m:t>
                        </m:r>
                      </m:sub>
                    </m:sSub>
                  </m:oMath>
                </a14:m>
                <a:r>
                  <a:rPr lang="en-US" sz="4000" dirty="0">
                    <a:effectLst/>
                    <a:latin typeface="Arial" panose="020B0604020202020204" pitchFamily="34" charset="0"/>
                    <a:ea typeface="Times New Roman" panose="02020603050405020304" pitchFamily="18" charset="0"/>
                    <a:cs typeface="Times New Roman" panose="02020603050405020304" pitchFamily="18" charset="0"/>
                  </a:rPr>
                  <a:t> 	</a:t>
                </a:r>
              </a:p>
              <a:p>
                <a:pPr marL="0" indent="0" algn="ctr">
                  <a:buNone/>
                </a:pPr>
                <a:endParaRPr lang="en-US" sz="2000" dirty="0">
                  <a:effectLst/>
                  <a:latin typeface="Arial" panose="020B0604020202020204" pitchFamily="34" charset="0"/>
                  <a:ea typeface="Times New Roman" panose="02020603050405020304" pitchFamily="18" charset="0"/>
                  <a:cs typeface="Times New Roman" panose="02020603050405020304" pitchFamily="18" charset="0"/>
                </a:endParaRPr>
              </a:p>
              <a:p>
                <a:pPr marL="0" indent="0">
                  <a:buNone/>
                </a:pPr>
                <a14:m>
                  <m:oMath xmlns:m="http://schemas.openxmlformats.org/officeDocument/2006/math">
                    <m:r>
                      <a:rPr lang="en-US" sz="2400" i="1" smtClean="0">
                        <a:effectLst/>
                        <a:latin typeface="Cambria Math" panose="02040503050406030204" pitchFamily="18" charset="0"/>
                        <a:ea typeface="Cambria Math" panose="02040503050406030204" pitchFamily="18" charset="0"/>
                        <a:cs typeface="Cambria Math" panose="02040503050406030204" pitchFamily="18" charset="0"/>
                      </a:rPr>
                      <m:t>𝐵</m:t>
                    </m:r>
                  </m:oMath>
                </a14:m>
                <a:r>
                  <a:rPr lang="en-US" sz="2400" dirty="0">
                    <a:latin typeface="Arial" panose="020B0604020202020204" pitchFamily="34" charset="0"/>
                    <a:cs typeface="Times New Roman" panose="02020603050405020304" pitchFamily="18" charset="0"/>
                  </a:rPr>
                  <a:t> = biomass, </a:t>
                </a:r>
                <a14:m>
                  <m:oMath xmlns:m="http://schemas.openxmlformats.org/officeDocument/2006/math">
                    <m:r>
                      <a:rPr lang="en-US" sz="2400" b="0" i="1" smtClean="0">
                        <a:effectLst/>
                        <a:latin typeface="Cambria Math" panose="02040503050406030204" pitchFamily="18" charset="0"/>
                        <a:ea typeface="Cambria Math" panose="02040503050406030204" pitchFamily="18" charset="0"/>
                        <a:cs typeface="Cambria Math" panose="02040503050406030204" pitchFamily="18" charset="0"/>
                      </a:rPr>
                      <m:t>𝐶</m:t>
                    </m:r>
                  </m:oMath>
                </a14:m>
                <a:r>
                  <a:rPr lang="en-US" sz="2400" dirty="0">
                    <a:latin typeface="Arial" panose="020B0604020202020204" pitchFamily="34" charset="0"/>
                    <a:cs typeface="Times New Roman" panose="02020603050405020304" pitchFamily="18" charset="0"/>
                  </a:rPr>
                  <a:t> = catch</a:t>
                </a:r>
              </a:p>
              <a:p>
                <a:pPr marL="0" indent="0">
                  <a:buNone/>
                </a:pPr>
                <a14:m>
                  <m:oMath xmlns:m="http://schemas.openxmlformats.org/officeDocument/2006/math">
                    <m:r>
                      <m:rPr>
                        <m:sty m:val="p"/>
                      </m:rPr>
                      <a:rPr lang="en-US" sz="2400" b="0" i="0" smtClean="0">
                        <a:solidFill>
                          <a:srgbClr val="7030A0"/>
                        </a:solidFill>
                        <a:latin typeface="Cambria Math" panose="02040503050406030204" pitchFamily="18" charset="0"/>
                        <a:ea typeface="Cambria Math" panose="02040503050406030204" pitchFamily="18" charset="0"/>
                        <a:cs typeface="Cambria Math" panose="02040503050406030204" pitchFamily="18" charset="0"/>
                      </a:rPr>
                      <m:t>r</m:t>
                    </m:r>
                  </m:oMath>
                </a14:m>
                <a:r>
                  <a:rPr lang="en-US" sz="2400" dirty="0">
                    <a:solidFill>
                      <a:srgbClr val="7030A0"/>
                    </a:solidFill>
                    <a:latin typeface="Arial" panose="020B0604020202020204" pitchFamily="34" charset="0"/>
                    <a:cs typeface="Times New Roman" panose="02020603050405020304" pitchFamily="18" charset="0"/>
                  </a:rPr>
                  <a:t> = intrinsic rate of population growth </a:t>
                </a:r>
              </a:p>
              <a:p>
                <a:pPr marL="0" indent="0">
                  <a:buNone/>
                </a:pPr>
                <a:endParaRPr lang="en-US" sz="2400" b="0" i="0" dirty="0">
                  <a:solidFill>
                    <a:srgbClr val="C00000"/>
                  </a:solidFill>
                  <a:latin typeface="Cambria Math" panose="02040503050406030204" pitchFamily="18" charset="0"/>
                  <a:ea typeface="Cambria Math" panose="02040503050406030204" pitchFamily="18" charset="0"/>
                  <a:cs typeface="Cambria Math" panose="02040503050406030204" pitchFamily="18" charset="0"/>
                </a:endParaRPr>
              </a:p>
              <a:p>
                <a:pPr marL="0" indent="0">
                  <a:buNone/>
                </a:pPr>
                <a14:m>
                  <m:oMath xmlns:m="http://schemas.openxmlformats.org/officeDocument/2006/math">
                    <m:r>
                      <m:rPr>
                        <m:sty m:val="p"/>
                      </m:rPr>
                      <a:rPr lang="en-US" sz="2400" b="0" i="0" smtClean="0">
                        <a:solidFill>
                          <a:srgbClr val="C00000"/>
                        </a:solidFill>
                        <a:latin typeface="Cambria Math" panose="02040503050406030204" pitchFamily="18" charset="0"/>
                        <a:ea typeface="Cambria Math" panose="02040503050406030204" pitchFamily="18" charset="0"/>
                        <a:cs typeface="Cambria Math" panose="02040503050406030204" pitchFamily="18" charset="0"/>
                      </a:rPr>
                      <m:t>K</m:t>
                    </m:r>
                  </m:oMath>
                </a14:m>
                <a:r>
                  <a:rPr lang="en-US" sz="2400" dirty="0">
                    <a:solidFill>
                      <a:srgbClr val="C00000"/>
                    </a:solidFill>
                    <a:latin typeface="Arial" panose="020B0604020202020204" pitchFamily="34" charset="0"/>
                    <a:cs typeface="Times New Roman" panose="02020603050405020304" pitchFamily="18" charset="0"/>
                  </a:rPr>
                  <a:t> = carrying capacity</a:t>
                </a:r>
              </a:p>
              <a:p>
                <a:pPr marL="0" indent="0">
                  <a:buNone/>
                </a:pPr>
                <a14:m>
                  <m:oMath xmlns:m="http://schemas.openxmlformats.org/officeDocument/2006/math">
                    <m:r>
                      <a:rPr lang="en-US" sz="2400" i="1" smtClean="0">
                        <a:solidFill>
                          <a:schemeClr val="tx1"/>
                        </a:solidFill>
                        <a:effectLst/>
                        <a:latin typeface="Cambria Math" panose="02040503050406030204" pitchFamily="18" charset="0"/>
                        <a:ea typeface="Cambria Math" panose="02040503050406030204" pitchFamily="18" charset="0"/>
                        <a:cs typeface="Cambria Math" panose="02040503050406030204" pitchFamily="18" charset="0"/>
                      </a:rPr>
                      <m:t>𝑡</m:t>
                    </m:r>
                  </m:oMath>
                </a14:m>
                <a:r>
                  <a:rPr lang="en-US" sz="2400" dirty="0">
                    <a:solidFill>
                      <a:schemeClr val="tx1"/>
                    </a:solidFill>
                    <a:latin typeface="Arial" panose="020B0604020202020204" pitchFamily="34" charset="0"/>
                    <a:cs typeface="Times New Roman" panose="02020603050405020304" pitchFamily="18" charset="0"/>
                  </a:rPr>
                  <a:t> = discrete time step</a:t>
                </a:r>
              </a:p>
              <a:p>
                <a:pPr marL="0" indent="0">
                  <a:buNone/>
                </a:pPr>
                <a:endParaRPr lang="en-US" dirty="0"/>
              </a:p>
            </p:txBody>
          </p:sp>
        </mc:Choice>
        <mc:Fallback xmlns="">
          <p:sp>
            <p:nvSpPr>
              <p:cNvPr id="3" name="Content Placeholder 2">
                <a:extLst>
                  <a:ext uri="{FF2B5EF4-FFF2-40B4-BE49-F238E27FC236}">
                    <a16:creationId xmlns:a16="http://schemas.microsoft.com/office/drawing/2014/main" id="{29458C2E-3B88-4EAA-9F99-FC7EA2FD9ED5}"/>
                  </a:ext>
                </a:extLst>
              </p:cNvPr>
              <p:cNvSpPr>
                <a:spLocks noGrp="1" noRot="1" noChangeAspect="1" noMove="1" noResize="1" noEditPoints="1" noAdjustHandles="1" noChangeArrowheads="1" noChangeShapeType="1" noTextEdit="1"/>
              </p:cNvSpPr>
              <p:nvPr>
                <p:ph idx="1"/>
              </p:nvPr>
            </p:nvSpPr>
            <p:spPr>
              <a:xfrm>
                <a:off x="838200" y="1527142"/>
                <a:ext cx="10515600" cy="4440025"/>
              </a:xfrm>
              <a:blipFill>
                <a:blip r:embed="rId2"/>
                <a:stretch>
                  <a:fillRect l="-1043" t="-2335" b="-2198"/>
                </a:stretch>
              </a:blipFill>
            </p:spPr>
            <p:txBody>
              <a:bodyPr/>
              <a:lstStyle/>
              <a:p>
                <a:r>
                  <a:rPr lang="en-US">
                    <a:noFill/>
                  </a:rPr>
                  <a:t> </a:t>
                </a:r>
              </a:p>
            </p:txBody>
          </p:sp>
        </mc:Fallback>
      </mc:AlternateContent>
      <p:cxnSp>
        <p:nvCxnSpPr>
          <p:cNvPr id="5" name="Straight Arrow Connector 4">
            <a:extLst>
              <a:ext uri="{FF2B5EF4-FFF2-40B4-BE49-F238E27FC236}">
                <a16:creationId xmlns:a16="http://schemas.microsoft.com/office/drawing/2014/main" id="{FF8491E8-67DA-45AB-90EA-D514FE32718E}"/>
              </a:ext>
            </a:extLst>
          </p:cNvPr>
          <p:cNvCxnSpPr/>
          <p:nvPr/>
        </p:nvCxnSpPr>
        <p:spPr>
          <a:xfrm flipH="1" flipV="1">
            <a:off x="5924302" y="4354642"/>
            <a:ext cx="2260282" cy="13838"/>
          </a:xfrm>
          <a:prstGeom prst="straightConnector1">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42B4CE33-1B16-4A86-935C-14ABCBEFDF9C}"/>
                  </a:ext>
                </a:extLst>
              </p:cNvPr>
              <p:cNvSpPr txBox="1"/>
              <p:nvPr/>
            </p:nvSpPr>
            <p:spPr>
              <a:xfrm>
                <a:off x="8277551" y="3594223"/>
                <a:ext cx="3722771" cy="1200329"/>
              </a:xfrm>
              <a:prstGeom prst="rect">
                <a:avLst/>
              </a:prstGeom>
              <a:noFill/>
            </p:spPr>
            <p:txBody>
              <a:bodyPr wrap="square" rtlCol="0">
                <a:spAutoFit/>
              </a:bodyPr>
              <a:lstStyle/>
              <a:p>
                <a:r>
                  <a:rPr lang="en-US" sz="2400" dirty="0">
                    <a:solidFill>
                      <a:srgbClr val="7030A0"/>
                    </a:solidFill>
                  </a:rPr>
                  <a:t>Combined effects of recruitment, growth, and </a:t>
                </a:r>
                <a:r>
                  <a:rPr lang="en-US" sz="2400" i="1" dirty="0">
                    <a:solidFill>
                      <a:srgbClr val="7030A0"/>
                    </a:solidFill>
                  </a:rPr>
                  <a:t>M</a:t>
                </a:r>
                <a:r>
                  <a:rPr lang="en-US" sz="2400" dirty="0">
                    <a:solidFill>
                      <a:srgbClr val="7030A0"/>
                    </a:solidFill>
                  </a:rPr>
                  <a:t> in a single parameter </a:t>
                </a:r>
                <a14:m>
                  <m:oMath xmlns:m="http://schemas.openxmlformats.org/officeDocument/2006/math">
                    <m:r>
                      <m:rPr>
                        <m:sty m:val="p"/>
                      </m:rPr>
                      <a:rPr lang="en-US" sz="2400" b="0" i="0" smtClean="0">
                        <a:solidFill>
                          <a:srgbClr val="7030A0"/>
                        </a:solidFill>
                        <a:latin typeface="Cambria Math" panose="02040503050406030204" pitchFamily="18" charset="0"/>
                        <a:ea typeface="Cambria Math" panose="02040503050406030204" pitchFamily="18" charset="0"/>
                        <a:cs typeface="Cambria Math" panose="02040503050406030204" pitchFamily="18" charset="0"/>
                      </a:rPr>
                      <m:t>r</m:t>
                    </m:r>
                  </m:oMath>
                </a14:m>
                <a:r>
                  <a:rPr lang="en-US" sz="2400" dirty="0">
                    <a:solidFill>
                      <a:srgbClr val="7030A0"/>
                    </a:solidFill>
                  </a:rPr>
                  <a:t> </a:t>
                </a:r>
              </a:p>
            </p:txBody>
          </p:sp>
        </mc:Choice>
        <mc:Fallback xmlns="">
          <p:sp>
            <p:nvSpPr>
              <p:cNvPr id="6" name="TextBox 5">
                <a:extLst>
                  <a:ext uri="{FF2B5EF4-FFF2-40B4-BE49-F238E27FC236}">
                    <a16:creationId xmlns:a16="http://schemas.microsoft.com/office/drawing/2014/main" id="{42B4CE33-1B16-4A86-935C-14ABCBEFDF9C}"/>
                  </a:ext>
                </a:extLst>
              </p:cNvPr>
              <p:cNvSpPr txBox="1">
                <a:spLocks noRot="1" noChangeAspect="1" noMove="1" noResize="1" noEditPoints="1" noAdjustHandles="1" noChangeArrowheads="1" noChangeShapeType="1" noTextEdit="1"/>
              </p:cNvSpPr>
              <p:nvPr/>
            </p:nvSpPr>
            <p:spPr>
              <a:xfrm>
                <a:off x="8277551" y="3594223"/>
                <a:ext cx="3722771" cy="1200329"/>
              </a:xfrm>
              <a:prstGeom prst="rect">
                <a:avLst/>
              </a:prstGeom>
              <a:blipFill>
                <a:blip r:embed="rId3"/>
                <a:stretch>
                  <a:fillRect l="-2619" t="-4061" b="-10660"/>
                </a:stretch>
              </a:blipFill>
            </p:spPr>
            <p:txBody>
              <a:bodyPr/>
              <a:lstStyle/>
              <a:p>
                <a:r>
                  <a:rPr lang="en-US">
                    <a:noFill/>
                  </a:rPr>
                  <a:t> </a:t>
                </a:r>
              </a:p>
            </p:txBody>
          </p:sp>
        </mc:Fallback>
      </mc:AlternateContent>
      <p:cxnSp>
        <p:nvCxnSpPr>
          <p:cNvPr id="7" name="Straight Arrow Connector 6">
            <a:extLst>
              <a:ext uri="{FF2B5EF4-FFF2-40B4-BE49-F238E27FC236}">
                <a16:creationId xmlns:a16="http://schemas.microsoft.com/office/drawing/2014/main" id="{3088F1B3-8E26-4A29-A338-DBDA3DF8943B}"/>
              </a:ext>
            </a:extLst>
          </p:cNvPr>
          <p:cNvCxnSpPr>
            <a:cxnSpLocks/>
          </p:cNvCxnSpPr>
          <p:nvPr/>
        </p:nvCxnSpPr>
        <p:spPr>
          <a:xfrm flipH="1">
            <a:off x="3949832" y="5282071"/>
            <a:ext cx="4234752" cy="13013"/>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AFC7F7E1-5CF9-4AB0-835E-F495788CAB75}"/>
              </a:ext>
            </a:extLst>
          </p:cNvPr>
          <p:cNvSpPr txBox="1"/>
          <p:nvPr/>
        </p:nvSpPr>
        <p:spPr>
          <a:xfrm>
            <a:off x="8277551" y="4794552"/>
            <a:ext cx="3653640" cy="830997"/>
          </a:xfrm>
          <a:prstGeom prst="rect">
            <a:avLst/>
          </a:prstGeom>
          <a:noFill/>
        </p:spPr>
        <p:txBody>
          <a:bodyPr wrap="square" rtlCol="0">
            <a:spAutoFit/>
          </a:bodyPr>
          <a:lstStyle/>
          <a:p>
            <a:r>
              <a:rPr lang="en-US" sz="2400" dirty="0">
                <a:solidFill>
                  <a:srgbClr val="C00000"/>
                </a:solidFill>
              </a:rPr>
              <a:t>Maximum population size, “unfished biomass”</a:t>
            </a:r>
          </a:p>
        </p:txBody>
      </p:sp>
      <p:sp>
        <p:nvSpPr>
          <p:cNvPr id="12" name="TextBox 11"/>
          <p:cNvSpPr txBox="1"/>
          <p:nvPr/>
        </p:nvSpPr>
        <p:spPr>
          <a:xfrm>
            <a:off x="260808" y="6176963"/>
            <a:ext cx="11670383" cy="646331"/>
          </a:xfrm>
          <a:prstGeom prst="rect">
            <a:avLst/>
          </a:prstGeom>
          <a:solidFill>
            <a:schemeClr val="accent1">
              <a:alpha val="25000"/>
            </a:schemeClr>
          </a:solidFill>
          <a:ln>
            <a:solidFill>
              <a:schemeClr val="accent1">
                <a:lumMod val="50000"/>
              </a:schemeClr>
            </a:solidFill>
          </a:ln>
        </p:spPr>
        <p:txBody>
          <a:bodyPr wrap="square" rtlCol="0">
            <a:spAutoFit/>
          </a:bodyPr>
          <a:lstStyle/>
          <a:p>
            <a:r>
              <a:rPr lang="en-US" dirty="0">
                <a:solidFill>
                  <a:schemeClr val="tx2"/>
                </a:solidFill>
              </a:rPr>
              <a:t>1. Schaefer, M.B. 1954. Some aspects of the dynamics of the populations important to the management of the commercial marine fisheries. Inter-American Tropical Tuna Commission, 1: 27-56. </a:t>
            </a:r>
          </a:p>
        </p:txBody>
      </p:sp>
    </p:spTree>
    <p:extLst>
      <p:ext uri="{BB962C8B-B14F-4D97-AF65-F5344CB8AC3E}">
        <p14:creationId xmlns:p14="http://schemas.microsoft.com/office/powerpoint/2010/main" val="39608055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6CBB4-66B3-4A2C-9159-CCE70C52D843}"/>
              </a:ext>
            </a:extLst>
          </p:cNvPr>
          <p:cNvSpPr>
            <a:spLocks noGrp="1"/>
          </p:cNvSpPr>
          <p:nvPr>
            <p:ph type="title"/>
          </p:nvPr>
        </p:nvSpPr>
        <p:spPr/>
        <p:txBody>
          <a:bodyPr/>
          <a:lstStyle/>
          <a:p>
            <a:r>
              <a:rPr lang="en-US" dirty="0"/>
              <a:t>Surplus Production (SP) Models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9458C2E-3B88-4EAA-9F99-FC7EA2FD9ED5}"/>
                  </a:ext>
                </a:extLst>
              </p:cNvPr>
              <p:cNvSpPr>
                <a:spLocks noGrp="1"/>
              </p:cNvSpPr>
              <p:nvPr>
                <p:ph idx="1"/>
              </p:nvPr>
            </p:nvSpPr>
            <p:spPr>
              <a:xfrm>
                <a:off x="838200" y="1853905"/>
                <a:ext cx="11152695" cy="4714675"/>
              </a:xfrm>
            </p:spPr>
            <p:txBody>
              <a:bodyPr>
                <a:normAutofit/>
              </a:bodyPr>
              <a:lstStyle/>
              <a:p>
                <a:r>
                  <a:rPr lang="en-US" dirty="0"/>
                  <a:t>Schaefer Model: </a:t>
                </a:r>
              </a:p>
              <a:p>
                <a:pPr marL="0" indent="0" algn="ctr">
                  <a:buNone/>
                </a:pPr>
                <a14:m>
                  <m:oMath xmlns:m="http://schemas.openxmlformats.org/officeDocument/2006/math">
                    <m:sSub>
                      <m:sSubPr>
                        <m:ctrlPr>
                          <a:rPr lang="en-US" sz="5400" i="1" smtClean="0">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sz="4000" i="1">
                            <a:effectLst/>
                            <a:latin typeface="Cambria Math" panose="02040503050406030204" pitchFamily="18" charset="0"/>
                            <a:ea typeface="Cambria Math" panose="02040503050406030204" pitchFamily="18" charset="0"/>
                            <a:cs typeface="Cambria Math" panose="02040503050406030204" pitchFamily="18" charset="0"/>
                          </a:rPr>
                          <m:t>𝐵</m:t>
                        </m:r>
                      </m:e>
                      <m:sub>
                        <m:r>
                          <a:rPr lang="en-US" sz="4000" i="1">
                            <a:effectLst/>
                            <a:latin typeface="Cambria Math" panose="02040503050406030204" pitchFamily="18" charset="0"/>
                            <a:ea typeface="Cambria Math" panose="02040503050406030204" pitchFamily="18" charset="0"/>
                            <a:cs typeface="Cambria Math" panose="02040503050406030204" pitchFamily="18" charset="0"/>
                          </a:rPr>
                          <m:t>𝑡</m:t>
                        </m:r>
                        <m:r>
                          <a:rPr lang="en-US" sz="4000" i="1">
                            <a:effectLst/>
                            <a:latin typeface="Cambria Math" panose="02040503050406030204" pitchFamily="18" charset="0"/>
                            <a:ea typeface="Cambria Math" panose="02040503050406030204" pitchFamily="18" charset="0"/>
                            <a:cs typeface="Cambria Math" panose="02040503050406030204" pitchFamily="18" charset="0"/>
                          </a:rPr>
                          <m:t>+1</m:t>
                        </m:r>
                      </m:sub>
                    </m:sSub>
                    <m:r>
                      <a:rPr lang="en-US" sz="4000" b="0" i="1" smtClean="0">
                        <a:effectLst/>
                        <a:latin typeface="Cambria Math" panose="02040503050406030204" pitchFamily="18" charset="0"/>
                        <a:ea typeface="Cambria Math" panose="02040503050406030204" pitchFamily="18" charset="0"/>
                        <a:cs typeface="Cambria Math" panose="02040503050406030204" pitchFamily="18" charset="0"/>
                      </a:rPr>
                      <m:t>     </m:t>
                    </m:r>
                    <m:r>
                      <a:rPr lang="en-US" sz="4000" i="1">
                        <a:effectLst/>
                        <a:latin typeface="Cambria Math" panose="02040503050406030204" pitchFamily="18" charset="0"/>
                        <a:ea typeface="Cambria Math" panose="02040503050406030204" pitchFamily="18" charset="0"/>
                        <a:cs typeface="Cambria Math" panose="02040503050406030204" pitchFamily="18" charset="0"/>
                      </a:rPr>
                      <m:t>=</m:t>
                    </m:r>
                    <m:r>
                      <a:rPr lang="en-US" sz="4000" b="0" i="1" smtClean="0">
                        <a:effectLst/>
                        <a:latin typeface="Cambria Math" panose="02040503050406030204" pitchFamily="18" charset="0"/>
                        <a:ea typeface="Cambria Math" panose="02040503050406030204" pitchFamily="18" charset="0"/>
                        <a:cs typeface="Cambria Math" panose="02040503050406030204" pitchFamily="18" charset="0"/>
                      </a:rPr>
                      <m:t>       </m:t>
                    </m:r>
                    <m:sSub>
                      <m:sSubPr>
                        <m:ctrlPr>
                          <a:rPr lang="en-US" sz="5400" i="1">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sz="4000" i="1">
                            <a:effectLst/>
                            <a:latin typeface="Cambria Math" panose="02040503050406030204" pitchFamily="18" charset="0"/>
                            <a:ea typeface="Cambria Math" panose="02040503050406030204" pitchFamily="18" charset="0"/>
                            <a:cs typeface="Cambria Math" panose="02040503050406030204" pitchFamily="18" charset="0"/>
                          </a:rPr>
                          <m:t>𝐵</m:t>
                        </m:r>
                      </m:e>
                      <m:sub>
                        <m:r>
                          <a:rPr lang="en-US" sz="4000" i="1">
                            <a:effectLst/>
                            <a:latin typeface="Cambria Math" panose="02040503050406030204" pitchFamily="18" charset="0"/>
                            <a:ea typeface="Cambria Math" panose="02040503050406030204" pitchFamily="18" charset="0"/>
                            <a:cs typeface="Cambria Math" panose="02040503050406030204" pitchFamily="18" charset="0"/>
                          </a:rPr>
                          <m:t>𝑡</m:t>
                        </m:r>
                      </m:sub>
                    </m:sSub>
                    <m:r>
                      <a:rPr lang="en-US" sz="4000" b="0" i="1" smtClean="0">
                        <a:effectLst/>
                        <a:latin typeface="Cambria Math" panose="02040503050406030204" pitchFamily="18" charset="0"/>
                        <a:ea typeface="Cambria Math" panose="02040503050406030204" pitchFamily="18" charset="0"/>
                        <a:cs typeface="Cambria Math" panose="02040503050406030204" pitchFamily="18" charset="0"/>
                      </a:rPr>
                      <m:t>      + </m:t>
                    </m:r>
                    <m:r>
                      <a:rPr lang="en-US" sz="4000" i="1" smtClean="0">
                        <a:solidFill>
                          <a:srgbClr val="7030A0"/>
                        </a:solidFill>
                        <a:effectLst/>
                        <a:latin typeface="Cambria Math" panose="02040503050406030204" pitchFamily="18" charset="0"/>
                        <a:ea typeface="Cambria Math" panose="02040503050406030204" pitchFamily="18" charset="0"/>
                        <a:cs typeface="Cambria Math" panose="02040503050406030204" pitchFamily="18" charset="0"/>
                      </a:rPr>
                      <m:t>𝑟</m:t>
                    </m:r>
                    <m:sSub>
                      <m:sSubPr>
                        <m:ctrlPr>
                          <a:rPr lang="en-US" sz="5400" i="1">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sz="4000" i="1">
                            <a:effectLst/>
                            <a:latin typeface="Cambria Math" panose="02040503050406030204" pitchFamily="18" charset="0"/>
                            <a:ea typeface="Cambria Math" panose="02040503050406030204" pitchFamily="18" charset="0"/>
                            <a:cs typeface="Cambria Math" panose="02040503050406030204" pitchFamily="18" charset="0"/>
                          </a:rPr>
                          <m:t>𝐵</m:t>
                        </m:r>
                      </m:e>
                      <m:sub>
                        <m:r>
                          <a:rPr lang="en-US" sz="4000" i="1">
                            <a:effectLst/>
                            <a:latin typeface="Cambria Math" panose="02040503050406030204" pitchFamily="18" charset="0"/>
                            <a:ea typeface="Cambria Math" panose="02040503050406030204" pitchFamily="18" charset="0"/>
                            <a:cs typeface="Cambria Math" panose="02040503050406030204" pitchFamily="18" charset="0"/>
                          </a:rPr>
                          <m:t>𝑡</m:t>
                        </m:r>
                      </m:sub>
                    </m:sSub>
                    <m:d>
                      <m:dPr>
                        <m:ctrlPr>
                          <a:rPr lang="en-US" sz="5400" i="1">
                            <a:effectLst/>
                            <a:latin typeface="Cambria Math" panose="02040503050406030204" pitchFamily="18" charset="0"/>
                            <a:ea typeface="Cambria Math" panose="02040503050406030204" pitchFamily="18" charset="0"/>
                            <a:cs typeface="Cambria Math" panose="02040503050406030204" pitchFamily="18" charset="0"/>
                          </a:rPr>
                        </m:ctrlPr>
                      </m:dPr>
                      <m:e>
                        <m:r>
                          <a:rPr lang="en-US" sz="4000" i="1">
                            <a:effectLst/>
                            <a:latin typeface="Cambria Math" panose="02040503050406030204" pitchFamily="18" charset="0"/>
                            <a:ea typeface="Cambria Math" panose="02040503050406030204" pitchFamily="18" charset="0"/>
                            <a:cs typeface="Cambria Math" panose="02040503050406030204" pitchFamily="18" charset="0"/>
                          </a:rPr>
                          <m:t>1−</m:t>
                        </m:r>
                        <m:f>
                          <m:fPr>
                            <m:ctrlPr>
                              <a:rPr lang="en-US" sz="5400" i="1" smtClean="0">
                                <a:effectLst/>
                                <a:latin typeface="Cambria Math" panose="02040503050406030204" pitchFamily="18" charset="0"/>
                                <a:ea typeface="Cambria Math" panose="02040503050406030204" pitchFamily="18" charset="0"/>
                                <a:cs typeface="Cambria Math" panose="02040503050406030204" pitchFamily="18" charset="0"/>
                              </a:rPr>
                            </m:ctrlPr>
                          </m:fPr>
                          <m:num>
                            <m:sSub>
                              <m:sSubPr>
                                <m:ctrlPr>
                                  <a:rPr lang="en-US" sz="5400" i="1">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sz="4000" i="1">
                                    <a:effectLst/>
                                    <a:latin typeface="Cambria Math" panose="02040503050406030204" pitchFamily="18" charset="0"/>
                                    <a:ea typeface="Cambria Math" panose="02040503050406030204" pitchFamily="18" charset="0"/>
                                    <a:cs typeface="Cambria Math" panose="02040503050406030204" pitchFamily="18" charset="0"/>
                                  </a:rPr>
                                  <m:t>𝐵</m:t>
                                </m:r>
                              </m:e>
                              <m:sub>
                                <m:r>
                                  <a:rPr lang="en-US" sz="4000" i="1">
                                    <a:effectLst/>
                                    <a:latin typeface="Cambria Math" panose="02040503050406030204" pitchFamily="18" charset="0"/>
                                    <a:ea typeface="Cambria Math" panose="02040503050406030204" pitchFamily="18" charset="0"/>
                                    <a:cs typeface="Cambria Math" panose="02040503050406030204" pitchFamily="18" charset="0"/>
                                  </a:rPr>
                                  <m:t>𝑡</m:t>
                                </m:r>
                              </m:sub>
                            </m:sSub>
                          </m:num>
                          <m:den>
                            <m:r>
                              <a:rPr lang="en-US" sz="4000" i="1" smtClean="0">
                                <a:solidFill>
                                  <a:srgbClr val="C00000"/>
                                </a:solidFill>
                                <a:effectLst/>
                                <a:latin typeface="Cambria Math" panose="02040503050406030204" pitchFamily="18" charset="0"/>
                                <a:ea typeface="Cambria Math" panose="02040503050406030204" pitchFamily="18" charset="0"/>
                                <a:cs typeface="Cambria Math" panose="02040503050406030204" pitchFamily="18" charset="0"/>
                              </a:rPr>
                              <m:t>𝐾</m:t>
                            </m:r>
                          </m:den>
                        </m:f>
                      </m:e>
                    </m:d>
                    <m:r>
                      <a:rPr lang="en-US" sz="4000" i="1">
                        <a:effectLst/>
                        <a:latin typeface="Cambria Math" panose="02040503050406030204" pitchFamily="18" charset="0"/>
                        <a:ea typeface="Cambria Math" panose="02040503050406030204" pitchFamily="18" charset="0"/>
                        <a:cs typeface="Cambria Math" panose="02040503050406030204" pitchFamily="18" charset="0"/>
                      </a:rPr>
                      <m:t>−</m:t>
                    </m:r>
                    <m:r>
                      <a:rPr lang="en-US" sz="4000" b="0" i="1" smtClean="0">
                        <a:effectLst/>
                        <a:latin typeface="Cambria Math" panose="02040503050406030204" pitchFamily="18" charset="0"/>
                        <a:ea typeface="Cambria Math" panose="02040503050406030204" pitchFamily="18" charset="0"/>
                        <a:cs typeface="Cambria Math" panose="02040503050406030204" pitchFamily="18" charset="0"/>
                      </a:rPr>
                      <m:t>     </m:t>
                    </m:r>
                    <m:sSub>
                      <m:sSubPr>
                        <m:ctrlPr>
                          <a:rPr lang="en-US" sz="5400" i="1">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sz="4000" i="1">
                            <a:effectLst/>
                            <a:latin typeface="Cambria Math" panose="02040503050406030204" pitchFamily="18" charset="0"/>
                            <a:ea typeface="Cambria Math" panose="02040503050406030204" pitchFamily="18" charset="0"/>
                            <a:cs typeface="Cambria Math" panose="02040503050406030204" pitchFamily="18" charset="0"/>
                          </a:rPr>
                          <m:t>𝐶</m:t>
                        </m:r>
                      </m:e>
                      <m:sub>
                        <m:r>
                          <a:rPr lang="en-US" sz="4000" i="1">
                            <a:effectLst/>
                            <a:latin typeface="Cambria Math" panose="02040503050406030204" pitchFamily="18" charset="0"/>
                            <a:ea typeface="Cambria Math" panose="02040503050406030204" pitchFamily="18" charset="0"/>
                            <a:cs typeface="Cambria Math" panose="02040503050406030204" pitchFamily="18" charset="0"/>
                          </a:rPr>
                          <m:t>𝑡</m:t>
                        </m:r>
                      </m:sub>
                    </m:sSub>
                  </m:oMath>
                </a14:m>
                <a:r>
                  <a:rPr lang="en-US" sz="1800" dirty="0">
                    <a:effectLst/>
                    <a:latin typeface="Arial" panose="020B0604020202020204" pitchFamily="34" charset="0"/>
                    <a:ea typeface="Times New Roman" panose="02020603050405020304" pitchFamily="18" charset="0"/>
                    <a:cs typeface="Times New Roman" panose="02020603050405020304" pitchFamily="18" charset="0"/>
                  </a:rPr>
                  <a:t> 	</a:t>
                </a:r>
              </a:p>
              <a:p>
                <a:pPr marL="0" indent="0" algn="ctr">
                  <a:buNone/>
                </a:pPr>
                <a:endParaRPr lang="en-US" sz="1800" dirty="0">
                  <a:effectLst/>
                  <a:latin typeface="Arial" panose="020B0604020202020204" pitchFamily="34" charset="0"/>
                  <a:ea typeface="Times New Roman" panose="02020603050405020304" pitchFamily="18" charset="0"/>
                  <a:cs typeface="Times New Roman" panose="02020603050405020304" pitchFamily="18" charset="0"/>
                </a:endParaRPr>
              </a:p>
              <a:p>
                <a:pPr marL="0" indent="0">
                  <a:buNone/>
                </a:pPr>
                <a14:m>
                  <m:oMathPara xmlns:m="http://schemas.openxmlformats.org/officeDocument/2006/math">
                    <m:oMathParaPr>
                      <m:jc m:val="left"/>
                    </m:oMathParaPr>
                    <m:oMath xmlns:m="http://schemas.openxmlformats.org/officeDocument/2006/math">
                      <m:r>
                        <a:rPr lang="en-US" sz="4000" i="1" dirty="0" smtClean="0">
                          <a:effectLst/>
                          <a:latin typeface="Cambria Math" panose="02040503050406030204" pitchFamily="18" charset="0"/>
                          <a:ea typeface="Cambria Math" panose="02040503050406030204" pitchFamily="18" charset="0"/>
                          <a:cs typeface="Cambria Math" panose="02040503050406030204" pitchFamily="18" charset="0"/>
                        </a:rPr>
                        <m:t> </m:t>
                      </m:r>
                      <m:r>
                        <a:rPr lang="en-US" sz="4000" i="1" dirty="0" smtClean="0">
                          <a:effectLst/>
                          <a:latin typeface="Cambria Math" panose="02040503050406030204" pitchFamily="18" charset="0"/>
                          <a:ea typeface="Cambria Math" panose="02040503050406030204" pitchFamily="18" charset="0"/>
                          <a:cs typeface="Cambria Math" panose="02040503050406030204" pitchFamily="18" charset="0"/>
                        </a:rPr>
                        <m:t>𝐵𝑛𝑒</m:t>
                      </m:r>
                      <m:r>
                        <a:rPr lang="en-US" sz="4000" i="1" baseline="-25000" dirty="0" err="1" smtClean="0">
                          <a:latin typeface="Cambria Math" panose="02040503050406030204" pitchFamily="18" charset="0"/>
                          <a:cs typeface="Times New Roman" panose="02020603050405020304" pitchFamily="18" charset="0"/>
                        </a:rPr>
                        <m:t>𝑥𝑡</m:t>
                      </m:r>
                      <m:r>
                        <a:rPr lang="en-US" sz="4000" i="1" baseline="-25000" dirty="0" smtClean="0">
                          <a:latin typeface="Cambria Math" panose="02040503050406030204" pitchFamily="18" charset="0"/>
                          <a:cs typeface="Times New Roman" panose="02020603050405020304" pitchFamily="18" charset="0"/>
                        </a:rPr>
                        <m:t> </m:t>
                      </m:r>
                      <m:r>
                        <a:rPr lang="en-US" sz="4000" i="1" baseline="-25000" dirty="0">
                          <a:latin typeface="Cambria Math" panose="02040503050406030204" pitchFamily="18" charset="0"/>
                          <a:cs typeface="Times New Roman" panose="02020603050405020304" pitchFamily="18" charset="0"/>
                        </a:rPr>
                        <m:t>𝑦𝑒𝑎𝑟</m:t>
                      </m:r>
                      <m:r>
                        <a:rPr lang="en-US" sz="4000" i="1" dirty="0">
                          <a:latin typeface="Cambria Math" panose="02040503050406030204" pitchFamily="18" charset="0"/>
                          <a:cs typeface="Times New Roman" panose="02020603050405020304" pitchFamily="18" charset="0"/>
                        </a:rPr>
                        <m:t> = </m:t>
                      </m:r>
                      <m:r>
                        <a:rPr lang="en-US" sz="4000" i="1" dirty="0" err="1" smtClean="0">
                          <a:latin typeface="Cambria Math" panose="02040503050406030204" pitchFamily="18" charset="0"/>
                          <a:ea typeface="Cambria Math" panose="02040503050406030204" pitchFamily="18" charset="0"/>
                          <a:cs typeface="Cambria Math" panose="02040503050406030204" pitchFamily="18" charset="0"/>
                        </a:rPr>
                        <m:t>𝐵</m:t>
                      </m:r>
                      <m:r>
                        <a:rPr lang="en-US" sz="4000" i="1" baseline="-25000" dirty="0" err="1" smtClean="0">
                          <a:latin typeface="Cambria Math" panose="02040503050406030204" pitchFamily="18" charset="0"/>
                          <a:cs typeface="Times New Roman" panose="02020603050405020304" pitchFamily="18" charset="0"/>
                        </a:rPr>
                        <m:t>𝑡h𝑖𝑠</m:t>
                      </m:r>
                      <m:r>
                        <a:rPr lang="en-US" sz="4000" i="1" baseline="-25000" dirty="0" smtClean="0">
                          <a:latin typeface="Cambria Math" panose="02040503050406030204" pitchFamily="18" charset="0"/>
                          <a:cs typeface="Times New Roman" panose="02020603050405020304" pitchFamily="18" charset="0"/>
                        </a:rPr>
                        <m:t> </m:t>
                      </m:r>
                      <m:r>
                        <a:rPr lang="en-US" sz="4000" i="1" baseline="-25000" dirty="0">
                          <a:latin typeface="Cambria Math" panose="02040503050406030204" pitchFamily="18" charset="0"/>
                          <a:cs typeface="Times New Roman" panose="02020603050405020304" pitchFamily="18" charset="0"/>
                        </a:rPr>
                        <m:t>𝑦𝑒𝑎</m:t>
                      </m:r>
                      <m:r>
                        <a:rPr lang="en-US" sz="4000" b="0" i="1" baseline="-25000" dirty="0" smtClean="0">
                          <a:latin typeface="Cambria Math" panose="02040503050406030204" pitchFamily="18" charset="0"/>
                          <a:cs typeface="Times New Roman" panose="02020603050405020304" pitchFamily="18" charset="0"/>
                        </a:rPr>
                        <m:t>𝑟</m:t>
                      </m:r>
                      <m:r>
                        <a:rPr lang="en-US" sz="4000" b="0" i="1" baseline="-25000" dirty="0" smtClean="0">
                          <a:latin typeface="Cambria Math" panose="02040503050406030204" pitchFamily="18" charset="0"/>
                          <a:cs typeface="Times New Roman" panose="02020603050405020304" pitchFamily="18" charset="0"/>
                        </a:rPr>
                        <m:t>  +      </m:t>
                      </m:r>
                      <m:r>
                        <a:rPr lang="en-US" sz="4000" b="0" i="1" dirty="0" smtClean="0">
                          <a:latin typeface="Cambria Math" panose="02040503050406030204" pitchFamily="18" charset="0"/>
                          <a:ea typeface="Cambria Math" panose="02040503050406030204" pitchFamily="18" charset="0"/>
                          <a:cs typeface="Cambria Math" panose="02040503050406030204" pitchFamily="18" charset="0"/>
                        </a:rPr>
                        <m:t>𝑆𝑃𝑡h𝑖𝑠</m:t>
                      </m:r>
                      <m:r>
                        <a:rPr lang="en-US" sz="4000" i="1" baseline="-25000" dirty="0" smtClean="0">
                          <a:latin typeface="Cambria Math" panose="02040503050406030204" pitchFamily="18" charset="0"/>
                          <a:cs typeface="Times New Roman" panose="02020603050405020304" pitchFamily="18" charset="0"/>
                        </a:rPr>
                        <m:t> </m:t>
                      </m:r>
                      <m:r>
                        <a:rPr lang="en-US" sz="4000" i="1" baseline="-25000" dirty="0" smtClean="0">
                          <a:latin typeface="Cambria Math" panose="02040503050406030204" pitchFamily="18" charset="0"/>
                          <a:cs typeface="Times New Roman" panose="02020603050405020304" pitchFamily="18" charset="0"/>
                        </a:rPr>
                        <m:t>𝑦𝑒𝑎𝑟</m:t>
                      </m:r>
                      <m:r>
                        <a:rPr lang="en-US" sz="4000" i="1" baseline="-25000" dirty="0" smtClean="0">
                          <a:latin typeface="Cambria Math" panose="02040503050406030204" pitchFamily="18" charset="0"/>
                          <a:cs typeface="Times New Roman" panose="02020603050405020304" pitchFamily="18" charset="0"/>
                        </a:rPr>
                        <m:t>     −</m:t>
                      </m:r>
                      <m:r>
                        <a:rPr lang="en-US" sz="4000" b="0" i="1" dirty="0" smtClean="0">
                          <a:latin typeface="Cambria Math" panose="02040503050406030204" pitchFamily="18" charset="0"/>
                          <a:ea typeface="Cambria Math" panose="02040503050406030204" pitchFamily="18" charset="0"/>
                          <a:cs typeface="Cambria Math" panose="02040503050406030204" pitchFamily="18" charset="0"/>
                        </a:rPr>
                        <m:t>𝐶𝑡</m:t>
                      </m:r>
                      <m:r>
                        <a:rPr lang="en-US" sz="4000" i="1" baseline="-25000" dirty="0" err="1" smtClean="0">
                          <a:latin typeface="Cambria Math" panose="02040503050406030204" pitchFamily="18" charset="0"/>
                          <a:cs typeface="Times New Roman" panose="02020603050405020304" pitchFamily="18" charset="0"/>
                        </a:rPr>
                        <m:t>h𝑖𝑠</m:t>
                      </m:r>
                      <m:r>
                        <a:rPr lang="en-US" sz="4000" i="1" baseline="-25000" dirty="0" smtClean="0">
                          <a:latin typeface="Cambria Math" panose="02040503050406030204" pitchFamily="18" charset="0"/>
                          <a:cs typeface="Times New Roman" panose="02020603050405020304" pitchFamily="18" charset="0"/>
                        </a:rPr>
                        <m:t> </m:t>
                      </m:r>
                      <m:r>
                        <a:rPr lang="en-US" sz="4000" i="1" baseline="-25000" dirty="0">
                          <a:latin typeface="Cambria Math" panose="02040503050406030204" pitchFamily="18" charset="0"/>
                          <a:cs typeface="Times New Roman" panose="02020603050405020304" pitchFamily="18" charset="0"/>
                        </a:rPr>
                        <m:t>𝑦𝑒𝑎𝑟</m:t>
                      </m:r>
                    </m:oMath>
                  </m:oMathPara>
                </a14:m>
                <a:endParaRPr lang="en-US" sz="4000" baseline="-25000" dirty="0">
                  <a:latin typeface="Arial" panose="020B0604020202020204" pitchFamily="34" charset="0"/>
                  <a:cs typeface="Times New Roman" panose="02020603050405020304" pitchFamily="18" charset="0"/>
                </a:endParaRPr>
              </a:p>
              <a:p>
                <a:pPr marL="0" indent="0">
                  <a:buNone/>
                </a:pPr>
                <a:endParaRPr lang="en-US" b="0" i="1" dirty="0">
                  <a:latin typeface="Cambria Math" panose="02040503050406030204" pitchFamily="18" charset="0"/>
                  <a:ea typeface="Cambria Math" panose="02040503050406030204" pitchFamily="18" charset="0"/>
                  <a:cs typeface="Cambria Math" panose="02040503050406030204" pitchFamily="18" charset="0"/>
                </a:endParaRPr>
              </a:p>
              <a:p>
                <a:pPr marL="0" indent="0">
                  <a:buNone/>
                </a:pPr>
                <a:r>
                  <a:rPr lang="en-US" sz="2400" b="0" dirty="0">
                    <a:ea typeface="Cambria Math" panose="02040503050406030204" pitchFamily="18" charset="0"/>
                    <a:cs typeface="Cambria Math" panose="02040503050406030204" pitchFamily="18" charset="0"/>
                  </a:rPr>
                  <a:t>Observations:</a:t>
                </a:r>
                <a:endParaRPr lang="en-US" sz="2400" b="0" i="1" dirty="0">
                  <a:latin typeface="Cambria Math" panose="02040503050406030204" pitchFamily="18" charset="0"/>
                  <a:ea typeface="Cambria Math" panose="02040503050406030204" pitchFamily="18" charset="0"/>
                  <a:cs typeface="Cambria Math" panose="02040503050406030204" pitchFamily="18" charset="0"/>
                </a:endParaRPr>
              </a:p>
              <a:p>
                <a14:m>
                  <m:oMath xmlns:m="http://schemas.openxmlformats.org/officeDocument/2006/math">
                    <m:r>
                      <a:rPr lang="en-US" sz="2400" b="0" i="1" dirty="0" smtClean="0">
                        <a:latin typeface="Cambria Math" panose="02040503050406030204" pitchFamily="18" charset="0"/>
                        <a:ea typeface="Cambria Math" panose="02040503050406030204" pitchFamily="18" charset="0"/>
                        <a:cs typeface="Cambria Math" panose="02040503050406030204" pitchFamily="18" charset="0"/>
                      </a:rPr>
                      <m:t>𝑆𝑃</m:t>
                    </m:r>
                    <m:r>
                      <a:rPr lang="en-US" sz="2400" b="0" i="1" baseline="-25000" dirty="0" err="1" smtClean="0">
                        <a:latin typeface="Cambria Math" panose="02040503050406030204" pitchFamily="18" charset="0"/>
                        <a:cs typeface="Times New Roman" panose="02020603050405020304" pitchFamily="18" charset="0"/>
                      </a:rPr>
                      <m:t>𝑡</m:t>
                    </m:r>
                  </m:oMath>
                </a14:m>
                <a:r>
                  <a:rPr lang="en-US" sz="2400" dirty="0">
                    <a:latin typeface="Arial" panose="020B0604020202020204" pitchFamily="34" charset="0"/>
                    <a:cs typeface="Times New Roman" panose="02020603050405020304" pitchFamily="18" charset="0"/>
                  </a:rPr>
                  <a:t> </a:t>
                </a:r>
                <a:r>
                  <a:rPr lang="en-US" sz="2400" dirty="0">
                    <a:cs typeface="Times New Roman" panose="02020603050405020304" pitchFamily="18" charset="0"/>
                  </a:rPr>
                  <a:t>depends on </a:t>
                </a:r>
                <a14:m>
                  <m:oMath xmlns:m="http://schemas.openxmlformats.org/officeDocument/2006/math">
                    <m:r>
                      <a:rPr lang="en-US" sz="2400" b="0" i="1" smtClean="0">
                        <a:solidFill>
                          <a:srgbClr val="7030A0"/>
                        </a:solidFill>
                        <a:effectLst/>
                        <a:latin typeface="Cambria Math" panose="02040503050406030204" pitchFamily="18" charset="0"/>
                        <a:ea typeface="Cambria Math" panose="02040503050406030204" pitchFamily="18" charset="0"/>
                        <a:cs typeface="Cambria Math" panose="02040503050406030204" pitchFamily="18" charset="0"/>
                      </a:rPr>
                      <m:t>𝑟</m:t>
                    </m:r>
                  </m:oMath>
                </a14:m>
                <a:r>
                  <a:rPr lang="en-US" sz="2400" dirty="0">
                    <a:latin typeface="Arial" panose="020B0604020202020204" pitchFamily="34" charset="0"/>
                    <a:cs typeface="Times New Roman" panose="02020603050405020304" pitchFamily="18" charset="0"/>
                  </a:rPr>
                  <a:t> </a:t>
                </a:r>
                <a:r>
                  <a:rPr lang="en-US" sz="2400" dirty="0">
                    <a:cs typeface="Times New Roman" panose="02020603050405020304" pitchFamily="18" charset="0"/>
                  </a:rPr>
                  <a:t>and the magnitude of the stock biomass (</a:t>
                </a:r>
                <a14:m>
                  <m:oMath xmlns:m="http://schemas.openxmlformats.org/officeDocument/2006/math">
                    <m:sSub>
                      <m:sSubPr>
                        <m:ctrlPr>
                          <a:rPr lang="en-US" sz="2400" i="1">
                            <a:latin typeface="Cambria Math" panose="02040503050406030204" pitchFamily="18" charset="0"/>
                            <a:ea typeface="Cambria Math" panose="02040503050406030204" pitchFamily="18" charset="0"/>
                            <a:cs typeface="Cambria Math" panose="02040503050406030204" pitchFamily="18" charset="0"/>
                          </a:rPr>
                        </m:ctrlPr>
                      </m:sSubPr>
                      <m:e>
                        <m:r>
                          <a:rPr lang="en-US" sz="2400" b="0" i="1">
                            <a:latin typeface="Cambria Math" panose="02040503050406030204" pitchFamily="18" charset="0"/>
                            <a:ea typeface="Cambria Math" panose="02040503050406030204" pitchFamily="18" charset="0"/>
                            <a:cs typeface="Cambria Math" panose="02040503050406030204" pitchFamily="18" charset="0"/>
                          </a:rPr>
                          <m:t>𝐵</m:t>
                        </m:r>
                      </m:e>
                      <m:sub>
                        <m:r>
                          <a:rPr lang="en-US" sz="2400" b="0" i="1">
                            <a:latin typeface="Cambria Math" panose="02040503050406030204" pitchFamily="18" charset="0"/>
                            <a:ea typeface="Cambria Math" panose="02040503050406030204" pitchFamily="18" charset="0"/>
                            <a:cs typeface="Cambria Math" panose="02040503050406030204" pitchFamily="18" charset="0"/>
                          </a:rPr>
                          <m:t>𝑡</m:t>
                        </m:r>
                      </m:sub>
                    </m:sSub>
                  </m:oMath>
                </a14:m>
                <a:r>
                  <a:rPr lang="en-US" sz="2400" dirty="0">
                    <a:latin typeface="Arial" panose="020B0604020202020204" pitchFamily="34" charset="0"/>
                    <a:cs typeface="Times New Roman" panose="02020603050405020304" pitchFamily="18" charset="0"/>
                  </a:rPr>
                  <a:t>) </a:t>
                </a:r>
                <a:r>
                  <a:rPr lang="en-US" sz="2400" dirty="0">
                    <a:cs typeface="Times New Roman" panose="02020603050405020304" pitchFamily="18" charset="0"/>
                  </a:rPr>
                  <a:t>relative to </a:t>
                </a:r>
                <a14:m>
                  <m:oMath xmlns:m="http://schemas.openxmlformats.org/officeDocument/2006/math">
                    <m:r>
                      <a:rPr lang="en-US" sz="2400" b="0" i="1">
                        <a:solidFill>
                          <a:srgbClr val="C00000"/>
                        </a:solidFill>
                        <a:latin typeface="Cambria Math" panose="02040503050406030204" pitchFamily="18" charset="0"/>
                        <a:ea typeface="Cambria Math" panose="02040503050406030204" pitchFamily="18" charset="0"/>
                        <a:cs typeface="Cambria Math" panose="02040503050406030204" pitchFamily="18" charset="0"/>
                      </a:rPr>
                      <m:t>𝐾</m:t>
                    </m:r>
                  </m:oMath>
                </a14:m>
                <a:endParaRPr lang="en-US" sz="2400" dirty="0">
                  <a:latin typeface="Arial" panose="020B0604020202020204" pitchFamily="34" charset="0"/>
                  <a:cs typeface="Times New Roman" panose="02020603050405020304" pitchFamily="18" charset="0"/>
                </a:endParaRPr>
              </a:p>
              <a:p>
                <a:r>
                  <a:rPr lang="en-US" sz="2400" dirty="0">
                    <a:cs typeface="Times New Roman" panose="02020603050405020304" pitchFamily="18" charset="0"/>
                  </a:rPr>
                  <a:t>We can see that if </a:t>
                </a:r>
                <a14:m>
                  <m:oMath xmlns:m="http://schemas.openxmlformats.org/officeDocument/2006/math">
                    <m:r>
                      <a:rPr lang="en-US" sz="2400" b="0" i="1" smtClean="0">
                        <a:latin typeface="Cambria Math" panose="02040503050406030204" pitchFamily="18" charset="0"/>
                        <a:ea typeface="Cambria Math" panose="02040503050406030204" pitchFamily="18" charset="0"/>
                        <a:cs typeface="Cambria Math" panose="02040503050406030204" pitchFamily="18" charset="0"/>
                      </a:rPr>
                      <m:t>𝐵</m:t>
                    </m:r>
                  </m:oMath>
                </a14:m>
                <a:r>
                  <a:rPr lang="en-US" sz="2400" dirty="0">
                    <a:cs typeface="Times New Roman" panose="02020603050405020304" pitchFamily="18" charset="0"/>
                  </a:rPr>
                  <a:t> is constant over time (i.e., we are at equilibrium) then </a:t>
                </a:r>
                <a14:m>
                  <m:oMath xmlns:m="http://schemas.openxmlformats.org/officeDocument/2006/math">
                    <m:sSub>
                      <m:sSubPr>
                        <m:ctrlPr>
                          <a:rPr lang="en-US" sz="2400" i="1">
                            <a:latin typeface="Cambria Math" panose="02040503050406030204" pitchFamily="18" charset="0"/>
                            <a:ea typeface="Cambria Math" panose="02040503050406030204" pitchFamily="18" charset="0"/>
                            <a:cs typeface="Cambria Math" panose="02040503050406030204" pitchFamily="18" charset="0"/>
                          </a:rPr>
                        </m:ctrlPr>
                      </m:sSubPr>
                      <m:e>
                        <m:sSub>
                          <m:sSubPr>
                            <m:ctrlPr>
                              <a:rPr lang="en-US" sz="3600" i="1">
                                <a:latin typeface="Cambria Math" panose="02040503050406030204" pitchFamily="18" charset="0"/>
                                <a:ea typeface="Cambria Math" panose="02040503050406030204" pitchFamily="18" charset="0"/>
                                <a:cs typeface="Cambria Math" panose="02040503050406030204" pitchFamily="18" charset="0"/>
                              </a:rPr>
                            </m:ctrlPr>
                          </m:sSubPr>
                          <m:e>
                            <m:r>
                              <a:rPr lang="en-US" sz="2400" i="1">
                                <a:latin typeface="Cambria Math" panose="02040503050406030204" pitchFamily="18" charset="0"/>
                                <a:ea typeface="Cambria Math" panose="02040503050406030204" pitchFamily="18" charset="0"/>
                                <a:cs typeface="Cambria Math" panose="02040503050406030204" pitchFamily="18" charset="0"/>
                              </a:rPr>
                              <m:t>𝐶</m:t>
                            </m:r>
                          </m:e>
                          <m:sub>
                            <m:r>
                              <a:rPr lang="en-US" sz="2400" i="1">
                                <a:latin typeface="Cambria Math" panose="02040503050406030204" pitchFamily="18" charset="0"/>
                                <a:ea typeface="Cambria Math" panose="02040503050406030204" pitchFamily="18" charset="0"/>
                                <a:cs typeface="Cambria Math" panose="02040503050406030204" pitchFamily="18" charset="0"/>
                              </a:rPr>
                              <m:t>𝑡</m:t>
                            </m:r>
                          </m:sub>
                        </m:sSub>
                        <m:r>
                          <m:rPr>
                            <m:nor/>
                          </m:rPr>
                          <a:rPr lang="en-US" sz="2400" b="0" i="0" smtClean="0">
                            <a:latin typeface="Cambria Math" panose="02040503050406030204" pitchFamily="18" charset="0"/>
                            <a:ea typeface="Cambria Math" panose="02040503050406030204" pitchFamily="18" charset="0"/>
                            <a:cs typeface="Cambria Math" panose="02040503050406030204" pitchFamily="18" charset="0"/>
                          </a:rPr>
                          <m:t> </m:t>
                        </m:r>
                        <m:r>
                          <m:rPr>
                            <m:nor/>
                          </m:rPr>
                          <a:rPr lang="en-US" sz="2400" dirty="0">
                            <a:latin typeface="Arial" panose="020B0604020202020204" pitchFamily="34" charset="0"/>
                            <a:cs typeface="Times New Roman" panose="02020603050405020304" pitchFamily="18" charset="0"/>
                          </a:rPr>
                          <m:t>= </m:t>
                        </m:r>
                        <m:r>
                          <a:rPr lang="en-US" sz="2400" b="0" i="1">
                            <a:latin typeface="Cambria Math" panose="02040503050406030204" pitchFamily="18" charset="0"/>
                            <a:ea typeface="Cambria Math" panose="02040503050406030204" pitchFamily="18" charset="0"/>
                            <a:cs typeface="Cambria Math" panose="02040503050406030204" pitchFamily="18" charset="0"/>
                          </a:rPr>
                          <m:t>𝑆𝑃</m:t>
                        </m:r>
                      </m:e>
                      <m:sub>
                        <m:r>
                          <a:rPr lang="en-US" sz="2400" b="0" i="1">
                            <a:latin typeface="Cambria Math" panose="02040503050406030204" pitchFamily="18" charset="0"/>
                            <a:ea typeface="Cambria Math" panose="02040503050406030204" pitchFamily="18" charset="0"/>
                            <a:cs typeface="Cambria Math" panose="02040503050406030204" pitchFamily="18" charset="0"/>
                          </a:rPr>
                          <m:t>𝑡</m:t>
                        </m:r>
                      </m:sub>
                    </m:sSub>
                  </m:oMath>
                </a14:m>
                <a:endParaRPr lang="en-US" dirty="0"/>
              </a:p>
            </p:txBody>
          </p:sp>
        </mc:Choice>
        <mc:Fallback xmlns="">
          <p:sp>
            <p:nvSpPr>
              <p:cNvPr id="3" name="Content Placeholder 2">
                <a:extLst>
                  <a:ext uri="{FF2B5EF4-FFF2-40B4-BE49-F238E27FC236}">
                    <a16:creationId xmlns:a16="http://schemas.microsoft.com/office/drawing/2014/main" id="{29458C2E-3B88-4EAA-9F99-FC7EA2FD9ED5}"/>
                  </a:ext>
                </a:extLst>
              </p:cNvPr>
              <p:cNvSpPr>
                <a:spLocks noGrp="1" noRot="1" noChangeAspect="1" noMove="1" noResize="1" noEditPoints="1" noAdjustHandles="1" noChangeArrowheads="1" noChangeShapeType="1" noTextEdit="1"/>
              </p:cNvSpPr>
              <p:nvPr>
                <p:ph idx="1"/>
              </p:nvPr>
            </p:nvSpPr>
            <p:spPr>
              <a:xfrm>
                <a:off x="838200" y="1853905"/>
                <a:ext cx="11152695" cy="4714675"/>
              </a:xfrm>
              <a:blipFill>
                <a:blip r:embed="rId2"/>
                <a:stretch>
                  <a:fillRect l="-984" t="-2067"/>
                </a:stretch>
              </a:blipFill>
            </p:spPr>
            <p:txBody>
              <a:bodyPr/>
              <a:lstStyle/>
              <a:p>
                <a:r>
                  <a:rPr lang="en-US">
                    <a:noFill/>
                  </a:rPr>
                  <a:t> </a:t>
                </a:r>
              </a:p>
            </p:txBody>
          </p:sp>
        </mc:Fallback>
      </mc:AlternateContent>
      <p:sp>
        <p:nvSpPr>
          <p:cNvPr id="4" name="Left Brace 3">
            <a:extLst>
              <a:ext uri="{FF2B5EF4-FFF2-40B4-BE49-F238E27FC236}">
                <a16:creationId xmlns:a16="http://schemas.microsoft.com/office/drawing/2014/main" id="{E1E4E841-0F10-4335-B2E1-470C8952C1C8}"/>
              </a:ext>
            </a:extLst>
          </p:cNvPr>
          <p:cNvSpPr/>
          <p:nvPr/>
        </p:nvSpPr>
        <p:spPr>
          <a:xfrm rot="5400000">
            <a:off x="7538672" y="858950"/>
            <a:ext cx="411060" cy="2659310"/>
          </a:xfrm>
          <a:prstGeom prst="leftBrace">
            <a:avLst>
              <a:gd name="adj1" fmla="val 42858"/>
              <a:gd name="adj2" fmla="val 49703"/>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8E463208-F18A-4FF1-BCB2-42DB371EDD38}"/>
                  </a:ext>
                </a:extLst>
              </p:cNvPr>
              <p:cNvSpPr txBox="1"/>
              <p:nvPr/>
            </p:nvSpPr>
            <p:spPr>
              <a:xfrm>
                <a:off x="7165659" y="1398300"/>
                <a:ext cx="1199627" cy="58477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3200" i="1" smtClean="0">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sz="3200" b="0" i="1" smtClean="0">
                              <a:effectLst/>
                              <a:latin typeface="Cambria Math" panose="02040503050406030204" pitchFamily="18" charset="0"/>
                              <a:ea typeface="Cambria Math" panose="02040503050406030204" pitchFamily="18" charset="0"/>
                              <a:cs typeface="Cambria Math" panose="02040503050406030204" pitchFamily="18" charset="0"/>
                            </a:rPr>
                            <m:t>𝑆𝑃</m:t>
                          </m:r>
                        </m:e>
                        <m:sub>
                          <m:r>
                            <a:rPr lang="en-US" sz="3200" i="1">
                              <a:effectLst/>
                              <a:latin typeface="Cambria Math" panose="02040503050406030204" pitchFamily="18" charset="0"/>
                              <a:ea typeface="Cambria Math" panose="02040503050406030204" pitchFamily="18" charset="0"/>
                              <a:cs typeface="Cambria Math" panose="02040503050406030204" pitchFamily="18" charset="0"/>
                            </a:rPr>
                            <m:t>𝑡</m:t>
                          </m:r>
                        </m:sub>
                      </m:sSub>
                    </m:oMath>
                  </m:oMathPara>
                </a14:m>
                <a:endParaRPr lang="en-US" sz="3200" dirty="0"/>
              </a:p>
            </p:txBody>
          </p:sp>
        </mc:Choice>
        <mc:Fallback xmlns="">
          <p:sp>
            <p:nvSpPr>
              <p:cNvPr id="10" name="TextBox 9">
                <a:extLst>
                  <a:ext uri="{FF2B5EF4-FFF2-40B4-BE49-F238E27FC236}">
                    <a16:creationId xmlns:a16="http://schemas.microsoft.com/office/drawing/2014/main" id="{8E463208-F18A-4FF1-BCB2-42DB371EDD38}"/>
                  </a:ext>
                </a:extLst>
              </p:cNvPr>
              <p:cNvSpPr txBox="1">
                <a:spLocks noRot="1" noChangeAspect="1" noMove="1" noResize="1" noEditPoints="1" noAdjustHandles="1" noChangeArrowheads="1" noChangeShapeType="1" noTextEdit="1"/>
              </p:cNvSpPr>
              <p:nvPr/>
            </p:nvSpPr>
            <p:spPr>
              <a:xfrm>
                <a:off x="7165659" y="1398300"/>
                <a:ext cx="1199627" cy="584775"/>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9003381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6CBB4-66B3-4A2C-9159-CCE70C52D843}"/>
              </a:ext>
            </a:extLst>
          </p:cNvPr>
          <p:cNvSpPr>
            <a:spLocks noGrp="1"/>
          </p:cNvSpPr>
          <p:nvPr>
            <p:ph type="title"/>
          </p:nvPr>
        </p:nvSpPr>
        <p:spPr>
          <a:xfrm>
            <a:off x="838200" y="365126"/>
            <a:ext cx="10515600" cy="1182660"/>
          </a:xfrm>
        </p:spPr>
        <p:txBody>
          <a:bodyPr>
            <a:normAutofit/>
          </a:bodyPr>
          <a:lstStyle/>
          <a:p>
            <a:r>
              <a:rPr lang="en-US" dirty="0"/>
              <a:t>Surplus Production Curve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9458C2E-3B88-4EAA-9F99-FC7EA2FD9ED5}"/>
                  </a:ext>
                </a:extLst>
              </p:cNvPr>
              <p:cNvSpPr>
                <a:spLocks noGrp="1"/>
              </p:cNvSpPr>
              <p:nvPr>
                <p:ph idx="1"/>
              </p:nvPr>
            </p:nvSpPr>
            <p:spPr>
              <a:xfrm>
                <a:off x="838199" y="1547786"/>
                <a:ext cx="11038815" cy="5033377"/>
              </a:xfrm>
            </p:spPr>
            <p:txBody>
              <a:bodyPr>
                <a:normAutofit/>
              </a:bodyPr>
              <a:lstStyle/>
              <a:p>
                <a:pPr marL="0" indent="0" algn="ctr">
                  <a:buNone/>
                </a:pPr>
                <a14:m>
                  <m:oMathPara xmlns:m="http://schemas.openxmlformats.org/officeDocument/2006/math">
                    <m:oMathParaPr>
                      <m:jc m:val="centerGroup"/>
                    </m:oMathParaPr>
                    <m:oMath xmlns:m="http://schemas.openxmlformats.org/officeDocument/2006/math">
                      <m:sSub>
                        <m:sSubPr>
                          <m:ctrlPr>
                            <a:rPr lang="en-US" sz="4000" i="1" smtClean="0">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b="0" i="1" smtClean="0">
                              <a:effectLst/>
                              <a:latin typeface="Cambria Math" panose="02040503050406030204" pitchFamily="18" charset="0"/>
                              <a:ea typeface="Cambria Math" panose="02040503050406030204" pitchFamily="18" charset="0"/>
                              <a:cs typeface="Cambria Math" panose="02040503050406030204" pitchFamily="18" charset="0"/>
                            </a:rPr>
                            <m:t>𝑆𝑃</m:t>
                          </m:r>
                        </m:e>
                        <m:sub>
                          <m:r>
                            <a:rPr lang="en-US" i="1">
                              <a:effectLst/>
                              <a:latin typeface="Cambria Math" panose="02040503050406030204" pitchFamily="18" charset="0"/>
                              <a:ea typeface="Cambria Math" panose="02040503050406030204" pitchFamily="18" charset="0"/>
                              <a:cs typeface="Cambria Math" panose="02040503050406030204" pitchFamily="18" charset="0"/>
                            </a:rPr>
                            <m:t>𝑡</m:t>
                          </m:r>
                        </m:sub>
                      </m:sSub>
                      <m:r>
                        <a:rPr lang="en-US" b="0" i="1" smtClean="0">
                          <a:effectLst/>
                          <a:latin typeface="Cambria Math" panose="02040503050406030204" pitchFamily="18" charset="0"/>
                          <a:ea typeface="Cambria Math" panose="02040503050406030204" pitchFamily="18" charset="0"/>
                          <a:cs typeface="Cambria Math" panose="02040503050406030204" pitchFamily="18" charset="0"/>
                        </a:rPr>
                        <m:t>=</m:t>
                      </m:r>
                      <m:r>
                        <a:rPr lang="en-US" i="1" smtClean="0">
                          <a:solidFill>
                            <a:srgbClr val="7030A0"/>
                          </a:solidFill>
                          <a:effectLst/>
                          <a:latin typeface="Cambria Math" panose="02040503050406030204" pitchFamily="18" charset="0"/>
                          <a:ea typeface="Cambria Math" panose="02040503050406030204" pitchFamily="18" charset="0"/>
                          <a:cs typeface="Cambria Math" panose="02040503050406030204" pitchFamily="18" charset="0"/>
                        </a:rPr>
                        <m:t>𝑟</m:t>
                      </m:r>
                      <m:sSub>
                        <m:sSubPr>
                          <m:ctrlPr>
                            <a:rPr lang="en-US" sz="4000" i="1">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i="1">
                              <a:effectLst/>
                              <a:latin typeface="Cambria Math" panose="02040503050406030204" pitchFamily="18" charset="0"/>
                              <a:ea typeface="Cambria Math" panose="02040503050406030204" pitchFamily="18" charset="0"/>
                              <a:cs typeface="Cambria Math" panose="02040503050406030204" pitchFamily="18" charset="0"/>
                            </a:rPr>
                            <m:t>𝐵</m:t>
                          </m:r>
                        </m:e>
                        <m:sub>
                          <m:r>
                            <a:rPr lang="en-US" i="1">
                              <a:effectLst/>
                              <a:latin typeface="Cambria Math" panose="02040503050406030204" pitchFamily="18" charset="0"/>
                              <a:ea typeface="Cambria Math" panose="02040503050406030204" pitchFamily="18" charset="0"/>
                              <a:cs typeface="Cambria Math" panose="02040503050406030204" pitchFamily="18" charset="0"/>
                            </a:rPr>
                            <m:t>𝑡</m:t>
                          </m:r>
                        </m:sub>
                      </m:sSub>
                      <m:d>
                        <m:dPr>
                          <m:ctrlPr>
                            <a:rPr lang="en-US" sz="4000" i="1">
                              <a:effectLst/>
                              <a:latin typeface="Cambria Math" panose="02040503050406030204" pitchFamily="18" charset="0"/>
                              <a:ea typeface="Cambria Math" panose="02040503050406030204" pitchFamily="18" charset="0"/>
                              <a:cs typeface="Cambria Math" panose="02040503050406030204" pitchFamily="18" charset="0"/>
                            </a:rPr>
                          </m:ctrlPr>
                        </m:dPr>
                        <m:e>
                          <m:r>
                            <a:rPr lang="en-US" i="1">
                              <a:effectLst/>
                              <a:latin typeface="Cambria Math" panose="02040503050406030204" pitchFamily="18" charset="0"/>
                              <a:ea typeface="Cambria Math" panose="02040503050406030204" pitchFamily="18" charset="0"/>
                              <a:cs typeface="Cambria Math" panose="02040503050406030204" pitchFamily="18" charset="0"/>
                            </a:rPr>
                            <m:t>1−</m:t>
                          </m:r>
                          <m:f>
                            <m:fPr>
                              <m:ctrlPr>
                                <a:rPr lang="en-US" sz="4000" i="1" smtClean="0">
                                  <a:effectLst/>
                                  <a:latin typeface="Cambria Math" panose="02040503050406030204" pitchFamily="18" charset="0"/>
                                  <a:ea typeface="Cambria Math" panose="02040503050406030204" pitchFamily="18" charset="0"/>
                                  <a:cs typeface="Cambria Math" panose="02040503050406030204" pitchFamily="18" charset="0"/>
                                </a:rPr>
                              </m:ctrlPr>
                            </m:fPr>
                            <m:num>
                              <m:sSub>
                                <m:sSubPr>
                                  <m:ctrlPr>
                                    <a:rPr lang="en-US" sz="4000" i="1">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i="1">
                                      <a:effectLst/>
                                      <a:latin typeface="Cambria Math" panose="02040503050406030204" pitchFamily="18" charset="0"/>
                                      <a:ea typeface="Cambria Math" panose="02040503050406030204" pitchFamily="18" charset="0"/>
                                      <a:cs typeface="Cambria Math" panose="02040503050406030204" pitchFamily="18" charset="0"/>
                                    </a:rPr>
                                    <m:t>𝐵</m:t>
                                  </m:r>
                                </m:e>
                                <m:sub>
                                  <m:r>
                                    <a:rPr lang="en-US" i="1">
                                      <a:effectLst/>
                                      <a:latin typeface="Cambria Math" panose="02040503050406030204" pitchFamily="18" charset="0"/>
                                      <a:ea typeface="Cambria Math" panose="02040503050406030204" pitchFamily="18" charset="0"/>
                                      <a:cs typeface="Cambria Math" panose="02040503050406030204" pitchFamily="18" charset="0"/>
                                    </a:rPr>
                                    <m:t>𝑡</m:t>
                                  </m:r>
                                </m:sub>
                              </m:sSub>
                            </m:num>
                            <m:den>
                              <m:r>
                                <a:rPr lang="en-US" i="1" smtClean="0">
                                  <a:solidFill>
                                    <a:srgbClr val="C00000"/>
                                  </a:solidFill>
                                  <a:effectLst/>
                                  <a:latin typeface="Cambria Math" panose="02040503050406030204" pitchFamily="18" charset="0"/>
                                  <a:ea typeface="Cambria Math" panose="02040503050406030204" pitchFamily="18" charset="0"/>
                                  <a:cs typeface="Cambria Math" panose="02040503050406030204" pitchFamily="18" charset="0"/>
                                </a:rPr>
                                <m:t>𝐾</m:t>
                              </m:r>
                            </m:den>
                          </m:f>
                        </m:e>
                      </m:d>
                    </m:oMath>
                  </m:oMathPara>
                </a14:m>
                <a:endParaRPr lang="en-US" sz="3600" dirty="0">
                  <a:effectLst/>
                  <a:ea typeface="Times New Roman" panose="02020603050405020304" pitchFamily="18" charset="0"/>
                  <a:cs typeface="Times New Roman" panose="02020603050405020304" pitchFamily="18" charset="0"/>
                </a:endParaRPr>
              </a:p>
              <a:p>
                <a:r>
                  <a:rPr lang="en-US" dirty="0">
                    <a:effectLst/>
                    <a:ea typeface="Cambria Math" panose="02040503050406030204" pitchFamily="18" charset="0"/>
                    <a:cs typeface="Cambria Math" panose="02040503050406030204" pitchFamily="18" charset="0"/>
                  </a:rPr>
                  <a:t>The </a:t>
                </a:r>
                <a14:m>
                  <m:oMath xmlns:m="http://schemas.openxmlformats.org/officeDocument/2006/math">
                    <m:r>
                      <a:rPr lang="en-US" i="1" smtClean="0">
                        <a:solidFill>
                          <a:srgbClr val="7030A0"/>
                        </a:solidFill>
                        <a:effectLst/>
                        <a:latin typeface="Cambria Math" panose="02040503050406030204" pitchFamily="18" charset="0"/>
                        <a:ea typeface="Cambria Math" panose="02040503050406030204" pitchFamily="18" charset="0"/>
                        <a:cs typeface="Cambria Math" panose="02040503050406030204" pitchFamily="18" charset="0"/>
                      </a:rPr>
                      <m:t>𝑟</m:t>
                    </m:r>
                  </m:oMath>
                </a14:m>
                <a:r>
                  <a:rPr lang="en-US" dirty="0">
                    <a:effectLst/>
                    <a:ea typeface="Times New Roman" panose="02020603050405020304" pitchFamily="18" charset="0"/>
                    <a:cs typeface="Times New Roman" panose="02020603050405020304" pitchFamily="18" charset="0"/>
                  </a:rPr>
                  <a:t> and </a:t>
                </a:r>
                <a14:m>
                  <m:oMath xmlns:m="http://schemas.openxmlformats.org/officeDocument/2006/math">
                    <m:r>
                      <a:rPr lang="en-US" i="1">
                        <a:solidFill>
                          <a:srgbClr val="C00000"/>
                        </a:solidFill>
                        <a:latin typeface="Cambria Math" panose="02040503050406030204" pitchFamily="18" charset="0"/>
                        <a:ea typeface="Cambria Math" panose="02040503050406030204" pitchFamily="18" charset="0"/>
                        <a:cs typeface="Cambria Math" panose="02040503050406030204" pitchFamily="18" charset="0"/>
                      </a:rPr>
                      <m:t>𝐾</m:t>
                    </m:r>
                  </m:oMath>
                </a14:m>
                <a:r>
                  <a:rPr lang="en-US" dirty="0">
                    <a:effectLst/>
                    <a:ea typeface="Times New Roman" panose="02020603050405020304" pitchFamily="18" charset="0"/>
                    <a:cs typeface="Times New Roman" panose="02020603050405020304" pitchFamily="18" charset="0"/>
                  </a:rPr>
                  <a:t> model parameters are estimated when the model is fit. We can see that </a:t>
                </a:r>
                <a14:m>
                  <m:oMath xmlns:m="http://schemas.openxmlformats.org/officeDocument/2006/math">
                    <m:sSub>
                      <m:sSubPr>
                        <m:ctrlPr>
                          <a:rPr lang="en-US" sz="4000" i="1">
                            <a:latin typeface="Cambria Math" panose="02040503050406030204" pitchFamily="18" charset="0"/>
                            <a:ea typeface="Cambria Math" panose="02040503050406030204" pitchFamily="18" charset="0"/>
                            <a:cs typeface="Cambria Math" panose="02040503050406030204" pitchFamily="18" charset="0"/>
                          </a:rPr>
                        </m:ctrlPr>
                      </m:sSubPr>
                      <m:e>
                        <m:r>
                          <a:rPr lang="en-US" i="1">
                            <a:latin typeface="Cambria Math" panose="02040503050406030204" pitchFamily="18" charset="0"/>
                            <a:ea typeface="Cambria Math" panose="02040503050406030204" pitchFamily="18" charset="0"/>
                            <a:cs typeface="Cambria Math" panose="02040503050406030204" pitchFamily="18" charset="0"/>
                          </a:rPr>
                          <m:t>𝑆𝑃</m:t>
                        </m:r>
                      </m:e>
                      <m:sub>
                        <m:r>
                          <a:rPr lang="en-US" i="1">
                            <a:latin typeface="Cambria Math" panose="02040503050406030204" pitchFamily="18" charset="0"/>
                            <a:ea typeface="Cambria Math" panose="02040503050406030204" pitchFamily="18" charset="0"/>
                            <a:cs typeface="Cambria Math" panose="02040503050406030204" pitchFamily="18" charset="0"/>
                          </a:rPr>
                          <m:t>𝑡</m:t>
                        </m:r>
                      </m:sub>
                    </m:sSub>
                  </m:oMath>
                </a14:m>
                <a:r>
                  <a:rPr lang="en-US" dirty="0">
                    <a:effectLst/>
                    <a:ea typeface="Times New Roman" panose="02020603050405020304" pitchFamily="18" charset="0"/>
                    <a:cs typeface="Times New Roman" panose="02020603050405020304" pitchFamily="18" charset="0"/>
                  </a:rPr>
                  <a:t> is a quadratic function of </a:t>
                </a:r>
                <a14:m>
                  <m:oMath xmlns:m="http://schemas.openxmlformats.org/officeDocument/2006/math">
                    <m:sSub>
                      <m:sSubPr>
                        <m:ctrlPr>
                          <a:rPr lang="en-US" sz="4000" i="1">
                            <a:latin typeface="Cambria Math" panose="02040503050406030204" pitchFamily="18" charset="0"/>
                            <a:ea typeface="Cambria Math" panose="02040503050406030204" pitchFamily="18" charset="0"/>
                            <a:cs typeface="Cambria Math" panose="02040503050406030204" pitchFamily="18" charset="0"/>
                          </a:rPr>
                        </m:ctrlPr>
                      </m:sSubPr>
                      <m:e>
                        <m:r>
                          <a:rPr lang="en-US" i="1">
                            <a:latin typeface="Cambria Math" panose="02040503050406030204" pitchFamily="18" charset="0"/>
                            <a:ea typeface="Cambria Math" panose="02040503050406030204" pitchFamily="18" charset="0"/>
                            <a:cs typeface="Cambria Math" panose="02040503050406030204" pitchFamily="18" charset="0"/>
                          </a:rPr>
                          <m:t>𝐵</m:t>
                        </m:r>
                      </m:e>
                      <m:sub>
                        <m:r>
                          <a:rPr lang="en-US" i="1">
                            <a:latin typeface="Cambria Math" panose="02040503050406030204" pitchFamily="18" charset="0"/>
                            <a:ea typeface="Cambria Math" panose="02040503050406030204" pitchFamily="18" charset="0"/>
                            <a:cs typeface="Cambria Math" panose="02040503050406030204" pitchFamily="18" charset="0"/>
                          </a:rPr>
                          <m:t>𝑡</m:t>
                        </m:r>
                      </m:sub>
                    </m:sSub>
                  </m:oMath>
                </a14:m>
                <a:r>
                  <a:rPr lang="en-US" dirty="0"/>
                  <a:t>.</a:t>
                </a:r>
              </a:p>
              <a:p>
                <a:r>
                  <a:rPr lang="en-US" dirty="0"/>
                  <a:t>We can plot this relationship (standardized to the </a:t>
                </a:r>
              </a:p>
              <a:p>
                <a:pPr marL="0" indent="0">
                  <a:buNone/>
                </a:pPr>
                <a:r>
                  <a:rPr lang="en-US" dirty="0"/>
                  <a:t>maximum </a:t>
                </a:r>
                <a14:m>
                  <m:oMath xmlns:m="http://schemas.openxmlformats.org/officeDocument/2006/math">
                    <m:r>
                      <a:rPr lang="en-US" i="1" dirty="0" smtClean="0">
                        <a:latin typeface="Cambria Math" panose="02040503050406030204" pitchFamily="18" charset="0"/>
                      </a:rPr>
                      <m:t>𝑆𝑃</m:t>
                    </m:r>
                  </m:oMath>
                </a14:m>
                <a:r>
                  <a:rPr lang="en-US" dirty="0"/>
                  <a:t> and maximum biomass)</a:t>
                </a:r>
              </a:p>
              <a:p>
                <a:r>
                  <a:rPr lang="en-US" dirty="0"/>
                  <a:t>Observation:</a:t>
                </a:r>
              </a:p>
              <a:p>
                <a:pPr lvl="1"/>
                <a:r>
                  <a:rPr lang="en-US" dirty="0"/>
                  <a:t>There is a single maximum value of </a:t>
                </a:r>
                <a14:m>
                  <m:oMath xmlns:m="http://schemas.openxmlformats.org/officeDocument/2006/math">
                    <m:r>
                      <a:rPr lang="en-US" i="1" dirty="0" smtClean="0">
                        <a:latin typeface="Cambria Math" panose="02040503050406030204" pitchFamily="18" charset="0"/>
                      </a:rPr>
                      <m:t>𝑆𝑃</m:t>
                    </m:r>
                  </m:oMath>
                </a14:m>
                <a:r>
                  <a:rPr lang="en-US" dirty="0"/>
                  <a:t> (MSY) that </a:t>
                </a:r>
              </a:p>
              <a:p>
                <a:pPr marL="457200" lvl="1" indent="0">
                  <a:buNone/>
                </a:pPr>
                <a:r>
                  <a:rPr lang="en-US" dirty="0"/>
                  <a:t>occurs as an intermediate level of biomass</a:t>
                </a:r>
              </a:p>
              <a:p>
                <a:pPr lvl="1"/>
                <a:endParaRPr lang="en-US" dirty="0"/>
              </a:p>
              <a:p>
                <a:pPr marL="457200" lvl="1" indent="0">
                  <a:buNone/>
                </a:pPr>
                <a:endParaRPr lang="en-US" dirty="0"/>
              </a:p>
            </p:txBody>
          </p:sp>
        </mc:Choice>
        <mc:Fallback xmlns="">
          <p:sp>
            <p:nvSpPr>
              <p:cNvPr id="3" name="Content Placeholder 2">
                <a:extLst>
                  <a:ext uri="{FF2B5EF4-FFF2-40B4-BE49-F238E27FC236}">
                    <a16:creationId xmlns:a16="http://schemas.microsoft.com/office/drawing/2014/main" id="{29458C2E-3B88-4EAA-9F99-FC7EA2FD9ED5}"/>
                  </a:ext>
                </a:extLst>
              </p:cNvPr>
              <p:cNvSpPr>
                <a:spLocks noGrp="1" noRot="1" noChangeAspect="1" noMove="1" noResize="1" noEditPoints="1" noAdjustHandles="1" noChangeArrowheads="1" noChangeShapeType="1" noTextEdit="1"/>
              </p:cNvSpPr>
              <p:nvPr>
                <p:ph idx="1"/>
              </p:nvPr>
            </p:nvSpPr>
            <p:spPr>
              <a:xfrm>
                <a:off x="838199" y="1547786"/>
                <a:ext cx="11038815" cy="5033377"/>
              </a:xfrm>
              <a:blipFill>
                <a:blip r:embed="rId2"/>
                <a:stretch>
                  <a:fillRect l="-1104"/>
                </a:stretch>
              </a:blipFill>
            </p:spPr>
            <p:txBody>
              <a:bodyPr/>
              <a:lstStyle/>
              <a:p>
                <a:r>
                  <a:rPr lang="en-US">
                    <a:noFill/>
                  </a:rPr>
                  <a:t> </a:t>
                </a:r>
              </a:p>
            </p:txBody>
          </p:sp>
        </mc:Fallback>
      </mc:AlternateContent>
      <p:pic>
        <p:nvPicPr>
          <p:cNvPr id="9" name="Picture 8">
            <a:extLst>
              <a:ext uri="{FF2B5EF4-FFF2-40B4-BE49-F238E27FC236}">
                <a16:creationId xmlns:a16="http://schemas.microsoft.com/office/drawing/2014/main" id="{6A1B7CE7-CFA0-4F48-AC0F-3B82EBAED1C0}"/>
              </a:ext>
            </a:extLst>
          </p:cNvPr>
          <p:cNvPicPr>
            <a:picLocks noChangeAspect="1"/>
          </p:cNvPicPr>
          <p:nvPr/>
        </p:nvPicPr>
        <p:blipFill>
          <a:blip r:embed="rId3"/>
          <a:stretch>
            <a:fillRect/>
          </a:stretch>
        </p:blipFill>
        <p:spPr>
          <a:xfrm>
            <a:off x="8578808" y="3755781"/>
            <a:ext cx="3613192" cy="3108866"/>
          </a:xfrm>
          <a:prstGeom prst="rect">
            <a:avLst/>
          </a:prstGeom>
        </p:spPr>
      </p:pic>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8AADE7E2-BC72-4C29-B220-DE4AD000FE03}"/>
                  </a:ext>
                </a:extLst>
              </p:cNvPr>
              <p:cNvSpPr txBox="1"/>
              <p:nvPr/>
            </p:nvSpPr>
            <p:spPr>
              <a:xfrm>
                <a:off x="9100868" y="1567855"/>
                <a:ext cx="2252932" cy="67082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b="0" i="1" smtClean="0">
                              <a:effectLst/>
                              <a:latin typeface="Cambria Math" panose="02040503050406030204" pitchFamily="18" charset="0"/>
                              <a:ea typeface="Cambria Math" panose="02040503050406030204" pitchFamily="18" charset="0"/>
                              <a:cs typeface="Cambria Math" panose="02040503050406030204" pitchFamily="18" charset="0"/>
                            </a:rPr>
                            <m:t>𝑆𝑃</m:t>
                          </m:r>
                        </m:e>
                        <m:sub>
                          <m:r>
                            <a:rPr lang="en-US" i="1">
                              <a:effectLst/>
                              <a:latin typeface="Cambria Math" panose="02040503050406030204" pitchFamily="18" charset="0"/>
                              <a:ea typeface="Cambria Math" panose="02040503050406030204" pitchFamily="18" charset="0"/>
                              <a:cs typeface="Cambria Math" panose="02040503050406030204" pitchFamily="18" charset="0"/>
                            </a:rPr>
                            <m:t>𝑡</m:t>
                          </m:r>
                        </m:sub>
                      </m:sSub>
                      <m:r>
                        <a:rPr lang="en-US" b="0" i="1" smtClean="0">
                          <a:effectLst/>
                          <a:latin typeface="Cambria Math" panose="02040503050406030204" pitchFamily="18" charset="0"/>
                          <a:ea typeface="Cambria Math" panose="02040503050406030204" pitchFamily="18" charset="0"/>
                          <a:cs typeface="Cambria Math" panose="02040503050406030204" pitchFamily="18" charset="0"/>
                        </a:rPr>
                        <m:t>=</m:t>
                      </m:r>
                      <m:r>
                        <a:rPr lang="en-US" i="1">
                          <a:solidFill>
                            <a:srgbClr val="7030A0"/>
                          </a:solidFill>
                          <a:latin typeface="Cambria Math" panose="02040503050406030204" pitchFamily="18" charset="0"/>
                          <a:ea typeface="Cambria Math" panose="02040503050406030204" pitchFamily="18" charset="0"/>
                          <a:cs typeface="Cambria Math" panose="02040503050406030204" pitchFamily="18" charset="0"/>
                        </a:rPr>
                        <m:t>𝑟</m:t>
                      </m:r>
                      <m:sSub>
                        <m:sSubPr>
                          <m:ctrlPr>
                            <a:rPr lang="en-US" i="1">
                              <a:latin typeface="Cambria Math" panose="02040503050406030204" pitchFamily="18" charset="0"/>
                              <a:ea typeface="Cambria Math" panose="02040503050406030204" pitchFamily="18" charset="0"/>
                              <a:cs typeface="Cambria Math" panose="02040503050406030204" pitchFamily="18" charset="0"/>
                            </a:rPr>
                          </m:ctrlPr>
                        </m:sSubPr>
                        <m:e>
                          <m:r>
                            <a:rPr lang="en-US" i="1">
                              <a:latin typeface="Cambria Math" panose="02040503050406030204" pitchFamily="18" charset="0"/>
                              <a:ea typeface="Cambria Math" panose="02040503050406030204" pitchFamily="18" charset="0"/>
                              <a:cs typeface="Cambria Math" panose="02040503050406030204" pitchFamily="18" charset="0"/>
                            </a:rPr>
                            <m:t>𝐵</m:t>
                          </m:r>
                        </m:e>
                        <m:sub>
                          <m:r>
                            <a:rPr lang="en-US" i="1">
                              <a:latin typeface="Cambria Math" panose="02040503050406030204" pitchFamily="18" charset="0"/>
                              <a:ea typeface="Cambria Math" panose="02040503050406030204" pitchFamily="18" charset="0"/>
                              <a:cs typeface="Cambria Math" panose="02040503050406030204" pitchFamily="18" charset="0"/>
                            </a:rPr>
                            <m:t>𝑡</m:t>
                          </m:r>
                        </m:sub>
                      </m:sSub>
                      <m:r>
                        <a:rPr lang="en-US" i="1">
                          <a:latin typeface="Cambria Math" panose="02040503050406030204" pitchFamily="18" charset="0"/>
                          <a:ea typeface="Cambria Math" panose="02040503050406030204" pitchFamily="18" charset="0"/>
                          <a:cs typeface="Cambria Math" panose="02040503050406030204" pitchFamily="18" charset="0"/>
                        </a:rPr>
                        <m:t>−</m:t>
                      </m:r>
                      <m:f>
                        <m:fPr>
                          <m:ctrlPr>
                            <a:rPr lang="en-US" i="1">
                              <a:latin typeface="Cambria Math" panose="02040503050406030204" pitchFamily="18" charset="0"/>
                              <a:ea typeface="Cambria Math" panose="02040503050406030204" pitchFamily="18" charset="0"/>
                              <a:cs typeface="Cambria Math" panose="02040503050406030204" pitchFamily="18" charset="0"/>
                            </a:rPr>
                          </m:ctrlPr>
                        </m:fPr>
                        <m:num>
                          <m:r>
                            <a:rPr lang="en-US" i="1">
                              <a:solidFill>
                                <a:srgbClr val="7030A0"/>
                              </a:solidFill>
                              <a:latin typeface="Cambria Math" panose="02040503050406030204" pitchFamily="18" charset="0"/>
                              <a:ea typeface="Cambria Math" panose="02040503050406030204" pitchFamily="18" charset="0"/>
                              <a:cs typeface="Cambria Math" panose="02040503050406030204" pitchFamily="18" charset="0"/>
                            </a:rPr>
                            <m:t>𝑟</m:t>
                          </m:r>
                          <m:sSup>
                            <m:sSupPr>
                              <m:ctrlPr>
                                <a:rPr lang="en-US" i="1" smtClean="0">
                                  <a:latin typeface="Cambria Math" panose="02040503050406030204" pitchFamily="18" charset="0"/>
                                  <a:ea typeface="Cambria Math" panose="02040503050406030204" pitchFamily="18" charset="0"/>
                                </a:rPr>
                              </m:ctrlPr>
                            </m:sSupPr>
                            <m:e>
                              <m:sSub>
                                <m:sSubPr>
                                  <m:ctrlPr>
                                    <a:rPr lang="en-US" i="1">
                                      <a:latin typeface="Cambria Math" panose="02040503050406030204" pitchFamily="18" charset="0"/>
                                      <a:ea typeface="Cambria Math" panose="02040503050406030204" pitchFamily="18" charset="0"/>
                                      <a:cs typeface="Cambria Math" panose="02040503050406030204" pitchFamily="18" charset="0"/>
                                    </a:rPr>
                                  </m:ctrlPr>
                                </m:sSubPr>
                                <m:e>
                                  <m:r>
                                    <a:rPr lang="en-US" i="1">
                                      <a:latin typeface="Cambria Math" panose="02040503050406030204" pitchFamily="18" charset="0"/>
                                      <a:ea typeface="Cambria Math" panose="02040503050406030204" pitchFamily="18" charset="0"/>
                                      <a:cs typeface="Cambria Math" panose="02040503050406030204" pitchFamily="18" charset="0"/>
                                    </a:rPr>
                                    <m:t>(</m:t>
                                  </m:r>
                                  <m:r>
                                    <a:rPr lang="en-US" i="1">
                                      <a:latin typeface="Cambria Math" panose="02040503050406030204" pitchFamily="18" charset="0"/>
                                      <a:ea typeface="Cambria Math" panose="02040503050406030204" pitchFamily="18" charset="0"/>
                                      <a:cs typeface="Cambria Math" panose="02040503050406030204" pitchFamily="18" charset="0"/>
                                    </a:rPr>
                                    <m:t>𝐵</m:t>
                                  </m:r>
                                </m:e>
                                <m:sub>
                                  <m:r>
                                    <a:rPr lang="en-US" i="1">
                                      <a:latin typeface="Cambria Math" panose="02040503050406030204" pitchFamily="18" charset="0"/>
                                      <a:ea typeface="Cambria Math" panose="02040503050406030204" pitchFamily="18" charset="0"/>
                                      <a:cs typeface="Cambria Math" panose="02040503050406030204" pitchFamily="18" charset="0"/>
                                    </a:rPr>
                                    <m:t>𝑡</m:t>
                                  </m:r>
                                </m:sub>
                              </m:sSub>
                              <m:r>
                                <a:rPr lang="en-US" i="1">
                                  <a:latin typeface="Cambria Math" panose="02040503050406030204" pitchFamily="18" charset="0"/>
                                  <a:ea typeface="Cambria Math" panose="02040503050406030204" pitchFamily="18" charset="0"/>
                                  <a:cs typeface="Cambria Math" panose="02040503050406030204" pitchFamily="18" charset="0"/>
                                </a:rPr>
                                <m:t>)</m:t>
                              </m:r>
                            </m:e>
                            <m:sup>
                              <m:r>
                                <a:rPr lang="en-US" b="0" i="1" smtClean="0">
                                  <a:latin typeface="Cambria Math" panose="02040503050406030204" pitchFamily="18" charset="0"/>
                                  <a:ea typeface="Cambria Math" panose="02040503050406030204" pitchFamily="18" charset="0"/>
                                </a:rPr>
                                <m:t>2</m:t>
                              </m:r>
                            </m:sup>
                          </m:sSup>
                        </m:num>
                        <m:den>
                          <m:r>
                            <a:rPr lang="en-US" i="1">
                              <a:solidFill>
                                <a:srgbClr val="C00000"/>
                              </a:solidFill>
                              <a:latin typeface="Cambria Math" panose="02040503050406030204" pitchFamily="18" charset="0"/>
                              <a:ea typeface="Cambria Math" panose="02040503050406030204" pitchFamily="18" charset="0"/>
                              <a:cs typeface="Cambria Math" panose="02040503050406030204" pitchFamily="18" charset="0"/>
                            </a:rPr>
                            <m:t>𝐾</m:t>
                          </m:r>
                        </m:den>
                      </m:f>
                    </m:oMath>
                  </m:oMathPara>
                </a14:m>
                <a:endParaRPr lang="en-US" dirty="0"/>
              </a:p>
            </p:txBody>
          </p:sp>
        </mc:Choice>
        <mc:Fallback xmlns="">
          <p:sp>
            <p:nvSpPr>
              <p:cNvPr id="4" name="TextBox 3">
                <a:extLst>
                  <a:ext uri="{FF2B5EF4-FFF2-40B4-BE49-F238E27FC236}">
                    <a16:creationId xmlns:a16="http://schemas.microsoft.com/office/drawing/2014/main" id="{8AADE7E2-BC72-4C29-B220-DE4AD000FE03}"/>
                  </a:ext>
                </a:extLst>
              </p:cNvPr>
              <p:cNvSpPr txBox="1">
                <a:spLocks noRot="1" noChangeAspect="1" noMove="1" noResize="1" noEditPoints="1" noAdjustHandles="1" noChangeArrowheads="1" noChangeShapeType="1" noTextEdit="1"/>
              </p:cNvSpPr>
              <p:nvPr/>
            </p:nvSpPr>
            <p:spPr>
              <a:xfrm>
                <a:off x="9100868" y="1567855"/>
                <a:ext cx="2252932" cy="670825"/>
              </a:xfrm>
              <a:prstGeom prst="rect">
                <a:avLst/>
              </a:prstGeom>
              <a:blipFill>
                <a:blip r:embed="rId4"/>
                <a:stretch>
                  <a:fillRect/>
                </a:stretch>
              </a:blipFill>
            </p:spPr>
            <p:txBody>
              <a:bodyPr/>
              <a:lstStyle/>
              <a:p>
                <a:r>
                  <a:rPr lang="en-US">
                    <a:noFill/>
                  </a:rPr>
                  <a:t> </a:t>
                </a:r>
              </a:p>
            </p:txBody>
          </p:sp>
        </mc:Fallback>
      </mc:AlternateContent>
      <p:sp>
        <p:nvSpPr>
          <p:cNvPr id="5" name="Oval 4">
            <a:extLst>
              <a:ext uri="{FF2B5EF4-FFF2-40B4-BE49-F238E27FC236}">
                <a16:creationId xmlns:a16="http://schemas.microsoft.com/office/drawing/2014/main" id="{ACB19A3A-EBF3-4CD2-9C4A-63F1972A7AF3}"/>
              </a:ext>
            </a:extLst>
          </p:cNvPr>
          <p:cNvSpPr/>
          <p:nvPr/>
        </p:nvSpPr>
        <p:spPr>
          <a:xfrm>
            <a:off x="10581670" y="3866312"/>
            <a:ext cx="91440" cy="9144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239837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02B9A-394D-45C2-8EAC-C043D4A3A4E8}"/>
              </a:ext>
            </a:extLst>
          </p:cNvPr>
          <p:cNvSpPr>
            <a:spLocks noGrp="1"/>
          </p:cNvSpPr>
          <p:nvPr>
            <p:ph type="title"/>
          </p:nvPr>
        </p:nvSpPr>
        <p:spPr>
          <a:xfrm>
            <a:off x="630811" y="157735"/>
            <a:ext cx="10515600" cy="1325563"/>
          </a:xfrm>
        </p:spPr>
        <p:txBody>
          <a:bodyPr/>
          <a:lstStyle/>
          <a:p>
            <a:r>
              <a:rPr lang="en-US" dirty="0"/>
              <a:t>Objectives</a:t>
            </a:r>
          </a:p>
        </p:txBody>
      </p:sp>
      <p:sp>
        <p:nvSpPr>
          <p:cNvPr id="3" name="Content Placeholder 2">
            <a:extLst>
              <a:ext uri="{FF2B5EF4-FFF2-40B4-BE49-F238E27FC236}">
                <a16:creationId xmlns:a16="http://schemas.microsoft.com/office/drawing/2014/main" id="{D0F71045-0561-430B-9CD6-2B67780AF3CE}"/>
              </a:ext>
            </a:extLst>
          </p:cNvPr>
          <p:cNvSpPr>
            <a:spLocks noGrp="1"/>
          </p:cNvSpPr>
          <p:nvPr>
            <p:ph idx="1"/>
          </p:nvPr>
        </p:nvSpPr>
        <p:spPr>
          <a:xfrm>
            <a:off x="630810" y="1335431"/>
            <a:ext cx="11237535" cy="4351338"/>
          </a:xfrm>
        </p:spPr>
        <p:txBody>
          <a:bodyPr>
            <a:noAutofit/>
          </a:bodyPr>
          <a:lstStyle/>
          <a:p>
            <a:pPr marL="0" indent="0" rtl="0">
              <a:lnSpc>
                <a:spcPct val="100000"/>
              </a:lnSpc>
              <a:spcBef>
                <a:spcPts val="1200"/>
              </a:spcBef>
              <a:spcAft>
                <a:spcPts val="1200"/>
              </a:spcAft>
              <a:buNone/>
            </a:pPr>
            <a:r>
              <a:rPr lang="en-US" b="0" i="0" u="none" strike="noStrike" dirty="0">
                <a:solidFill>
                  <a:srgbClr val="000000"/>
                </a:solidFill>
                <a:effectLst/>
              </a:rPr>
              <a:t>Explore some of the practical aspects (and challenges) of calculating reference points. By the end of the webinars, participants should have:</a:t>
            </a:r>
            <a:endParaRPr lang="en-US" sz="4000" b="0" dirty="0">
              <a:effectLst/>
            </a:endParaRPr>
          </a:p>
          <a:p>
            <a:pPr marL="1041400" lvl="1" indent="-457200">
              <a:lnSpc>
                <a:spcPct val="100000"/>
              </a:lnSpc>
              <a:spcBef>
                <a:spcPts val="0"/>
              </a:spcBef>
              <a:buFont typeface="+mj-lt"/>
              <a:buAutoNum type="arabicPeriod"/>
            </a:pPr>
            <a:r>
              <a:rPr lang="en-US" b="0" i="0" u="none" strike="noStrike" dirty="0">
                <a:solidFill>
                  <a:srgbClr val="000000"/>
                </a:solidFill>
                <a:effectLst/>
              </a:rPr>
              <a:t>An understanding of the concept of equilibrium as it relates to reference points;</a:t>
            </a:r>
            <a:endParaRPr lang="en-US" sz="3600" dirty="0"/>
          </a:p>
          <a:p>
            <a:pPr marL="1041400" lvl="1" indent="-457200">
              <a:lnSpc>
                <a:spcPct val="100000"/>
              </a:lnSpc>
              <a:spcBef>
                <a:spcPts val="0"/>
              </a:spcBef>
              <a:buFont typeface="+mj-lt"/>
              <a:buAutoNum type="arabicPeriod"/>
            </a:pPr>
            <a:r>
              <a:rPr lang="en-US" b="0" i="0" u="none" strike="noStrike" dirty="0">
                <a:solidFill>
                  <a:srgbClr val="000000"/>
                </a:solidFill>
                <a:effectLst/>
              </a:rPr>
              <a:t>An understanding of calculation of equilibrium reference points based on </a:t>
            </a:r>
            <a:r>
              <a:rPr lang="en-US" b="0" i="1" u="none" strike="noStrike" dirty="0">
                <a:solidFill>
                  <a:srgbClr val="000000"/>
                </a:solidFill>
                <a:effectLst/>
              </a:rPr>
              <a:t>B</a:t>
            </a:r>
            <a:r>
              <a:rPr lang="en-US" b="0" i="0" u="none" strike="noStrike" baseline="-25000" dirty="0">
                <a:solidFill>
                  <a:srgbClr val="000000"/>
                </a:solidFill>
                <a:effectLst/>
              </a:rPr>
              <a:t>0</a:t>
            </a:r>
            <a:r>
              <a:rPr lang="en-US" b="0" i="0" u="none" strike="noStrike" dirty="0">
                <a:solidFill>
                  <a:srgbClr val="000000"/>
                </a:solidFill>
                <a:effectLst/>
              </a:rPr>
              <a:t>, MSY, and the spawning potential ratio (SPR);</a:t>
            </a:r>
            <a:endParaRPr lang="en-US" sz="3600" dirty="0"/>
          </a:p>
          <a:p>
            <a:pPr marL="1041400" lvl="1" indent="-457200">
              <a:lnSpc>
                <a:spcPct val="100000"/>
              </a:lnSpc>
              <a:spcBef>
                <a:spcPts val="0"/>
              </a:spcBef>
              <a:buFont typeface="+mj-lt"/>
              <a:buAutoNum type="arabicPeriod"/>
            </a:pPr>
            <a:r>
              <a:rPr lang="en-US" b="0" i="0" u="none" strike="noStrike" dirty="0">
                <a:solidFill>
                  <a:srgbClr val="000000"/>
                </a:solidFill>
                <a:effectLst/>
              </a:rPr>
              <a:t>Awareness of non-equilibrium reference points (e.g., minimum historical biomass, index-based approaches, dynamic </a:t>
            </a:r>
            <a:r>
              <a:rPr lang="en-US" b="0" i="1" u="none" strike="noStrike" dirty="0">
                <a:solidFill>
                  <a:srgbClr val="000000"/>
                </a:solidFill>
                <a:effectLst/>
              </a:rPr>
              <a:t>B</a:t>
            </a:r>
            <a:r>
              <a:rPr lang="en-US" b="0" i="0" u="none" strike="noStrike" baseline="-25000" dirty="0">
                <a:solidFill>
                  <a:srgbClr val="000000"/>
                </a:solidFill>
                <a:effectLst/>
              </a:rPr>
              <a:t>0</a:t>
            </a:r>
            <a:r>
              <a:rPr lang="en-US" b="0" i="0" u="none" strike="noStrike" dirty="0">
                <a:solidFill>
                  <a:srgbClr val="000000"/>
                </a:solidFill>
                <a:effectLst/>
              </a:rPr>
              <a:t>); and</a:t>
            </a:r>
            <a:endParaRPr lang="en-US" sz="3600" dirty="0"/>
          </a:p>
          <a:p>
            <a:pPr marL="1041400" lvl="1" indent="-457200">
              <a:lnSpc>
                <a:spcPct val="100000"/>
              </a:lnSpc>
              <a:spcBef>
                <a:spcPts val="0"/>
              </a:spcBef>
              <a:buFont typeface="+mj-lt"/>
              <a:buAutoNum type="arabicPeriod"/>
            </a:pPr>
            <a:r>
              <a:rPr lang="en-US" b="0" i="0" u="none" strike="noStrike" dirty="0">
                <a:solidFill>
                  <a:srgbClr val="000000"/>
                </a:solidFill>
                <a:effectLst/>
              </a:rPr>
              <a:t>Awareness of some approaches for data-limited stocks.</a:t>
            </a:r>
          </a:p>
          <a:p>
            <a:pPr marL="0" indent="0">
              <a:lnSpc>
                <a:spcPct val="100000"/>
              </a:lnSpc>
              <a:spcBef>
                <a:spcPts val="1200"/>
              </a:spcBef>
              <a:spcAft>
                <a:spcPts val="1200"/>
              </a:spcAft>
              <a:buNone/>
            </a:pPr>
            <a:r>
              <a:rPr lang="en-US" dirty="0">
                <a:solidFill>
                  <a:srgbClr val="000000"/>
                </a:solidFill>
              </a:rPr>
              <a:t>Lecture material will be supported by R code, provided</a:t>
            </a:r>
          </a:p>
        </p:txBody>
      </p:sp>
    </p:spTree>
    <p:extLst>
      <p:ext uri="{BB962C8B-B14F-4D97-AF65-F5344CB8AC3E}">
        <p14:creationId xmlns:p14="http://schemas.microsoft.com/office/powerpoint/2010/main" val="39408059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EB7AEF-74C2-4ADB-A09F-F6E8351CCEE8}"/>
              </a:ext>
            </a:extLst>
          </p:cNvPr>
          <p:cNvSpPr>
            <a:spLocks noGrp="1"/>
          </p:cNvSpPr>
          <p:nvPr>
            <p:ph type="title"/>
          </p:nvPr>
        </p:nvSpPr>
        <p:spPr/>
        <p:txBody>
          <a:bodyPr/>
          <a:lstStyle/>
          <a:p>
            <a:r>
              <a:rPr lang="en-US" dirty="0"/>
              <a:t>MSY Theory</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2E4F30B-5E05-4E1F-9793-53C05C001C38}"/>
                  </a:ext>
                </a:extLst>
              </p:cNvPr>
              <p:cNvSpPr>
                <a:spLocks noGrp="1"/>
              </p:cNvSpPr>
              <p:nvPr>
                <p:ph idx="1"/>
              </p:nvPr>
            </p:nvSpPr>
            <p:spPr/>
            <p:txBody>
              <a:bodyPr/>
              <a:lstStyle/>
              <a:p>
                <a:r>
                  <a:rPr lang="en-US" dirty="0"/>
                  <a:t>MSY = maximum long-term yield that the stock can produce, given constant life history and selectivity parameters (i.e., equilibrium conditions).</a:t>
                </a:r>
              </a:p>
              <a:p>
                <a:r>
                  <a:rPr lang="en-US" dirty="0"/>
                  <a:t>MSY occurs at an intermediate harvest rate (</a:t>
                </a:r>
                <a14:m>
                  <m:oMath xmlns:m="http://schemas.openxmlformats.org/officeDocument/2006/math">
                    <m:r>
                      <a:rPr lang="en-US" i="1" dirty="0" smtClean="0">
                        <a:latin typeface="Cambria Math" panose="02040503050406030204" pitchFamily="18" charset="0"/>
                      </a:rPr>
                      <m:t>𝑢</m:t>
                    </m:r>
                  </m:oMath>
                </a14:m>
                <a:r>
                  <a:rPr lang="en-US" dirty="0"/>
                  <a:t>) between </a:t>
                </a:r>
                <a14:m>
                  <m:oMath xmlns:m="http://schemas.openxmlformats.org/officeDocument/2006/math">
                    <m:r>
                      <a:rPr lang="en-US" i="1" dirty="0" smtClean="0">
                        <a:latin typeface="Cambria Math" panose="02040503050406030204" pitchFamily="18" charset="0"/>
                      </a:rPr>
                      <m:t>𝑢</m:t>
                    </m:r>
                    <m:r>
                      <a:rPr lang="en-US" b="0" i="1" dirty="0" smtClean="0">
                        <a:latin typeface="Cambria Math" panose="02040503050406030204" pitchFamily="18" charset="0"/>
                      </a:rPr>
                      <m:t>=0</m:t>
                    </m:r>
                  </m:oMath>
                </a14:m>
                <a:r>
                  <a:rPr lang="en-US" dirty="0"/>
                  <a:t> and a </a:t>
                </a:r>
                <a14:m>
                  <m:oMath xmlns:m="http://schemas.openxmlformats.org/officeDocument/2006/math">
                    <m:r>
                      <a:rPr lang="en-US" i="1" dirty="0">
                        <a:latin typeface="Cambria Math" panose="02040503050406030204" pitchFamily="18" charset="0"/>
                      </a:rPr>
                      <m:t>𝑢</m:t>
                    </m:r>
                  </m:oMath>
                </a14:m>
                <a:r>
                  <a:rPr lang="en-US" dirty="0"/>
                  <a:t> that crashes the stock, and at a biomass below carrying capacity </a:t>
                </a:r>
                <a14:m>
                  <m:oMath xmlns:m="http://schemas.openxmlformats.org/officeDocument/2006/math">
                    <m:r>
                      <a:rPr lang="en-US" i="1" dirty="0" smtClean="0">
                        <a:latin typeface="Cambria Math" panose="02040503050406030204" pitchFamily="18" charset="0"/>
                      </a:rPr>
                      <m:t>𝐾</m:t>
                    </m:r>
                  </m:oMath>
                </a14:m>
                <a:r>
                  <a:rPr lang="en-US" dirty="0"/>
                  <a:t>.</a:t>
                </a:r>
              </a:p>
              <a:p>
                <a:pPr marL="0" indent="0">
                  <a:buNone/>
                </a:pPr>
                <a:endParaRPr lang="en-US" dirty="0"/>
              </a:p>
            </p:txBody>
          </p:sp>
        </mc:Choice>
        <mc:Fallback xmlns="">
          <p:sp>
            <p:nvSpPr>
              <p:cNvPr id="3" name="Content Placeholder 2">
                <a:extLst>
                  <a:ext uri="{FF2B5EF4-FFF2-40B4-BE49-F238E27FC236}">
                    <a16:creationId xmlns:a16="http://schemas.microsoft.com/office/drawing/2014/main" id="{62E4F30B-5E05-4E1F-9793-53C05C001C38}"/>
                  </a:ext>
                </a:extLst>
              </p:cNvPr>
              <p:cNvSpPr>
                <a:spLocks noGrp="1" noRot="1" noChangeAspect="1" noMove="1" noResize="1" noEditPoints="1" noAdjustHandles="1" noChangeArrowheads="1" noChangeShapeType="1" noTextEdit="1"/>
              </p:cNvSpPr>
              <p:nvPr>
                <p:ph idx="1"/>
              </p:nvPr>
            </p:nvSpPr>
            <p:spPr>
              <a:blipFill>
                <a:blip r:embed="rId2"/>
                <a:stretch>
                  <a:fillRect l="-1043" t="-2241" r="-58"/>
                </a:stretch>
              </a:blipFill>
            </p:spPr>
            <p:txBody>
              <a:bodyPr/>
              <a:lstStyle/>
              <a:p>
                <a:r>
                  <a:rPr lang="en-US">
                    <a:noFill/>
                  </a:rPr>
                  <a:t> </a:t>
                </a:r>
              </a:p>
            </p:txBody>
          </p:sp>
        </mc:Fallback>
      </mc:AlternateContent>
      <p:pic>
        <p:nvPicPr>
          <p:cNvPr id="26626" name="Picture 2">
            <a:extLst>
              <a:ext uri="{FF2B5EF4-FFF2-40B4-BE49-F238E27FC236}">
                <a16:creationId xmlns:a16="http://schemas.microsoft.com/office/drawing/2014/main" id="{896C1C39-F90C-46E8-A025-AC503C22A73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76255" y="4001294"/>
            <a:ext cx="4018647" cy="2870462"/>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Arrow Connector 6">
            <a:extLst>
              <a:ext uri="{FF2B5EF4-FFF2-40B4-BE49-F238E27FC236}">
                <a16:creationId xmlns:a16="http://schemas.microsoft.com/office/drawing/2014/main" id="{8CE0DAEA-2CA7-4DEE-9D09-1A87025BB598}"/>
              </a:ext>
            </a:extLst>
          </p:cNvPr>
          <p:cNvCxnSpPr/>
          <p:nvPr/>
        </p:nvCxnSpPr>
        <p:spPr>
          <a:xfrm flipH="1">
            <a:off x="5041783" y="4764866"/>
            <a:ext cx="986672" cy="0"/>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43A58933-1AD3-4527-8198-224D71F98FAE}"/>
              </a:ext>
            </a:extLst>
          </p:cNvPr>
          <p:cNvSpPr txBox="1"/>
          <p:nvPr/>
        </p:nvSpPr>
        <p:spPr>
          <a:xfrm>
            <a:off x="4395831" y="4580200"/>
            <a:ext cx="645952" cy="369332"/>
          </a:xfrm>
          <a:prstGeom prst="rect">
            <a:avLst/>
          </a:prstGeom>
          <a:noFill/>
        </p:spPr>
        <p:txBody>
          <a:bodyPr wrap="square" rtlCol="0">
            <a:spAutoFit/>
          </a:bodyPr>
          <a:lstStyle/>
          <a:p>
            <a:r>
              <a:rPr lang="en-US" dirty="0">
                <a:solidFill>
                  <a:schemeClr val="accent2"/>
                </a:solidFill>
              </a:rPr>
              <a:t>MSY</a:t>
            </a:r>
          </a:p>
        </p:txBody>
      </p:sp>
      <p:sp>
        <p:nvSpPr>
          <p:cNvPr id="9" name="TextBox 8">
            <a:extLst>
              <a:ext uri="{FF2B5EF4-FFF2-40B4-BE49-F238E27FC236}">
                <a16:creationId xmlns:a16="http://schemas.microsoft.com/office/drawing/2014/main" id="{F5CAB1D5-8FB9-4C15-BCE0-BBF05BC8800C}"/>
              </a:ext>
            </a:extLst>
          </p:cNvPr>
          <p:cNvSpPr txBox="1"/>
          <p:nvPr/>
        </p:nvSpPr>
        <p:spPr>
          <a:xfrm>
            <a:off x="2072081" y="4077050"/>
            <a:ext cx="2323750" cy="369332"/>
          </a:xfrm>
          <a:prstGeom prst="rect">
            <a:avLst/>
          </a:prstGeom>
          <a:noFill/>
        </p:spPr>
        <p:txBody>
          <a:bodyPr wrap="square" rtlCol="0">
            <a:spAutoFit/>
          </a:bodyPr>
          <a:lstStyle/>
          <a:p>
            <a:r>
              <a:rPr lang="en-US" dirty="0"/>
              <a:t>Example yield curve:</a:t>
            </a:r>
          </a:p>
        </p:txBody>
      </p:sp>
    </p:spTree>
    <p:extLst>
      <p:ext uri="{BB962C8B-B14F-4D97-AF65-F5344CB8AC3E}">
        <p14:creationId xmlns:p14="http://schemas.microsoft.com/office/powerpoint/2010/main" val="30627803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720467-7722-42B0-8B7E-F61DF5F69746}"/>
              </a:ext>
            </a:extLst>
          </p:cNvPr>
          <p:cNvSpPr>
            <a:spLocks noGrp="1"/>
          </p:cNvSpPr>
          <p:nvPr>
            <p:ph type="title"/>
          </p:nvPr>
        </p:nvSpPr>
        <p:spPr/>
        <p:txBody>
          <a:bodyPr/>
          <a:lstStyle/>
          <a:p>
            <a:r>
              <a:rPr lang="en-US" dirty="0"/>
              <a:t>MSY Theory</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7FD856F-919C-479E-9FDD-4DE1FCFE4CB7}"/>
                  </a:ext>
                </a:extLst>
              </p:cNvPr>
              <p:cNvSpPr>
                <a:spLocks noGrp="1"/>
              </p:cNvSpPr>
              <p:nvPr>
                <p:ph idx="1"/>
              </p:nvPr>
            </p:nvSpPr>
            <p:spPr>
              <a:xfrm>
                <a:off x="785247" y="1652515"/>
                <a:ext cx="10515600" cy="4351338"/>
              </a:xfrm>
            </p:spPr>
            <p:txBody>
              <a:bodyPr/>
              <a:lstStyle/>
              <a:p>
                <a:r>
                  <a:rPr lang="en-US" dirty="0"/>
                  <a:t>Theory: with increasing long-term </a:t>
                </a:r>
                <a14:m>
                  <m:oMath xmlns:m="http://schemas.openxmlformats.org/officeDocument/2006/math">
                    <m:r>
                      <a:rPr lang="en-US" i="1" dirty="0" smtClean="0">
                        <a:latin typeface="Cambria Math" panose="02040503050406030204" pitchFamily="18" charset="0"/>
                      </a:rPr>
                      <m:t>𝐹</m:t>
                    </m:r>
                  </m:oMath>
                </a14:m>
                <a:r>
                  <a:rPr lang="en-US" dirty="0"/>
                  <a:t>, the abundance and mean age of a population decreases and the per-capita growth rate of the population increases as a result of reduced competition or similar effects as the biomass reduces from </a:t>
                </a:r>
                <a14:m>
                  <m:oMath xmlns:m="http://schemas.openxmlformats.org/officeDocument/2006/math">
                    <m:r>
                      <a:rPr lang="en-US" i="1" dirty="0" smtClean="0">
                        <a:latin typeface="Cambria Math" panose="02040503050406030204" pitchFamily="18" charset="0"/>
                      </a:rPr>
                      <m:t>𝐾</m:t>
                    </m:r>
                  </m:oMath>
                </a14:m>
                <a:r>
                  <a:rPr lang="en-US" dirty="0"/>
                  <a:t> to </a:t>
                </a:r>
                <a14:m>
                  <m:oMath xmlns:m="http://schemas.openxmlformats.org/officeDocument/2006/math">
                    <m:r>
                      <a:rPr lang="en-US" i="1" dirty="0" smtClean="0">
                        <a:latin typeface="Cambria Math" panose="02040503050406030204" pitchFamily="18" charset="0"/>
                      </a:rPr>
                      <m:t>𝐵</m:t>
                    </m:r>
                  </m:oMath>
                </a14:m>
                <a:r>
                  <a:rPr lang="en-US" baseline="-25000" dirty="0"/>
                  <a:t>MSY </a:t>
                </a:r>
              </a:p>
              <a:p>
                <a:endParaRPr lang="en-US" dirty="0"/>
              </a:p>
            </p:txBody>
          </p:sp>
        </mc:Choice>
        <mc:Fallback xmlns="">
          <p:sp>
            <p:nvSpPr>
              <p:cNvPr id="3" name="Content Placeholder 2">
                <a:extLst>
                  <a:ext uri="{FF2B5EF4-FFF2-40B4-BE49-F238E27FC236}">
                    <a16:creationId xmlns:a16="http://schemas.microsoft.com/office/drawing/2014/main" id="{17FD856F-919C-479E-9FDD-4DE1FCFE4CB7}"/>
                  </a:ext>
                </a:extLst>
              </p:cNvPr>
              <p:cNvSpPr>
                <a:spLocks noGrp="1" noRot="1" noChangeAspect="1" noMove="1" noResize="1" noEditPoints="1" noAdjustHandles="1" noChangeArrowheads="1" noChangeShapeType="1" noTextEdit="1"/>
              </p:cNvSpPr>
              <p:nvPr>
                <p:ph idx="1"/>
              </p:nvPr>
            </p:nvSpPr>
            <p:spPr>
              <a:xfrm>
                <a:off x="785247" y="1652515"/>
                <a:ext cx="10515600" cy="4351338"/>
              </a:xfrm>
              <a:blipFill>
                <a:blip r:embed="rId2"/>
                <a:stretch>
                  <a:fillRect l="-1043" t="-2241" r="-1159"/>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5BC9B770-E1D0-4994-B055-C695F699CF2F}"/>
              </a:ext>
            </a:extLst>
          </p:cNvPr>
          <p:cNvPicPr>
            <a:picLocks noChangeAspect="1"/>
          </p:cNvPicPr>
          <p:nvPr/>
        </p:nvPicPr>
        <p:blipFill>
          <a:blip r:embed="rId3"/>
          <a:stretch>
            <a:fillRect/>
          </a:stretch>
        </p:blipFill>
        <p:spPr>
          <a:xfrm>
            <a:off x="757410" y="3716736"/>
            <a:ext cx="4541267" cy="2860701"/>
          </a:xfrm>
          <a:prstGeom prst="rect">
            <a:avLst/>
          </a:prstGeom>
        </p:spPr>
      </p:pic>
      <p:sp>
        <p:nvSpPr>
          <p:cNvPr id="6" name="TextBox 5">
            <a:extLst>
              <a:ext uri="{FF2B5EF4-FFF2-40B4-BE49-F238E27FC236}">
                <a16:creationId xmlns:a16="http://schemas.microsoft.com/office/drawing/2014/main" id="{05EB9193-4E78-477F-953D-2AEF37737F72}"/>
              </a:ext>
            </a:extLst>
          </p:cNvPr>
          <p:cNvSpPr txBox="1"/>
          <p:nvPr/>
        </p:nvSpPr>
        <p:spPr>
          <a:xfrm>
            <a:off x="3797968" y="4320065"/>
            <a:ext cx="2261132" cy="646331"/>
          </a:xfrm>
          <a:prstGeom prst="rect">
            <a:avLst/>
          </a:prstGeom>
          <a:noFill/>
        </p:spPr>
        <p:txBody>
          <a:bodyPr wrap="none" rtlCol="0">
            <a:spAutoFit/>
          </a:bodyPr>
          <a:lstStyle/>
          <a:p>
            <a:r>
              <a:rPr lang="en-US" dirty="0">
                <a:solidFill>
                  <a:srgbClr val="C00000"/>
                </a:solidFill>
              </a:rPr>
              <a:t>Maximum population </a:t>
            </a:r>
          </a:p>
          <a:p>
            <a:r>
              <a:rPr lang="en-US" dirty="0">
                <a:solidFill>
                  <a:srgbClr val="C00000"/>
                </a:solidFill>
              </a:rPr>
              <a:t>growth rate</a:t>
            </a:r>
            <a:endParaRPr lang="en-CA" dirty="0">
              <a:solidFill>
                <a:srgbClr val="C00000"/>
              </a:solidFill>
            </a:endParaRPr>
          </a:p>
        </p:txBody>
      </p:sp>
      <p:cxnSp>
        <p:nvCxnSpPr>
          <p:cNvPr id="7" name="Straight Arrow Connector 6">
            <a:extLst>
              <a:ext uri="{FF2B5EF4-FFF2-40B4-BE49-F238E27FC236}">
                <a16:creationId xmlns:a16="http://schemas.microsoft.com/office/drawing/2014/main" id="{FBAB630E-5C5C-4D18-8155-C7C4BA26F88D}"/>
              </a:ext>
            </a:extLst>
          </p:cNvPr>
          <p:cNvCxnSpPr>
            <a:cxnSpLocks/>
          </p:cNvCxnSpPr>
          <p:nvPr/>
        </p:nvCxnSpPr>
        <p:spPr>
          <a:xfrm flipH="1">
            <a:off x="2751501" y="4525968"/>
            <a:ext cx="1046467" cy="485867"/>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D3BFA8CF-E5A0-4846-98B9-07C940F31B66}"/>
                  </a:ext>
                </a:extLst>
              </p:cNvPr>
              <p:cNvSpPr txBox="1"/>
              <p:nvPr/>
            </p:nvSpPr>
            <p:spPr>
              <a:xfrm>
                <a:off x="1776515" y="3497924"/>
                <a:ext cx="3423990" cy="369332"/>
              </a:xfrm>
              <a:prstGeom prst="rect">
                <a:avLst/>
              </a:prstGeom>
              <a:noFill/>
            </p:spPr>
            <p:txBody>
              <a:bodyPr wrap="square" rtlCol="0">
                <a:spAutoFit/>
              </a:bodyPr>
              <a:lstStyle/>
              <a:p>
                <a:r>
                  <a:rPr lang="en-US" dirty="0">
                    <a:solidFill>
                      <a:srgbClr val="7030A0"/>
                    </a:solidFill>
                  </a:rPr>
                  <a:t>Carrying capacity </a:t>
                </a:r>
                <a14:m>
                  <m:oMath xmlns:m="http://schemas.openxmlformats.org/officeDocument/2006/math">
                    <m:r>
                      <a:rPr lang="en-US" i="1" dirty="0" smtClean="0">
                        <a:solidFill>
                          <a:srgbClr val="7030A0"/>
                        </a:solidFill>
                        <a:latin typeface="Cambria Math" panose="02040503050406030204" pitchFamily="18" charset="0"/>
                      </a:rPr>
                      <m:t>𝐾</m:t>
                    </m:r>
                  </m:oMath>
                </a14:m>
                <a:endParaRPr lang="en-CA" dirty="0">
                  <a:solidFill>
                    <a:srgbClr val="7030A0"/>
                  </a:solidFill>
                </a:endParaRPr>
              </a:p>
            </p:txBody>
          </p:sp>
        </mc:Choice>
        <mc:Fallback xmlns="">
          <p:sp>
            <p:nvSpPr>
              <p:cNvPr id="8" name="TextBox 7">
                <a:extLst>
                  <a:ext uri="{FF2B5EF4-FFF2-40B4-BE49-F238E27FC236}">
                    <a16:creationId xmlns:a16="http://schemas.microsoft.com/office/drawing/2014/main" id="{D3BFA8CF-E5A0-4846-98B9-07C940F31B66}"/>
                  </a:ext>
                </a:extLst>
              </p:cNvPr>
              <p:cNvSpPr txBox="1">
                <a:spLocks noRot="1" noChangeAspect="1" noMove="1" noResize="1" noEditPoints="1" noAdjustHandles="1" noChangeArrowheads="1" noChangeShapeType="1" noTextEdit="1"/>
              </p:cNvSpPr>
              <p:nvPr/>
            </p:nvSpPr>
            <p:spPr>
              <a:xfrm>
                <a:off x="1776515" y="3497924"/>
                <a:ext cx="3423990" cy="369332"/>
              </a:xfrm>
              <a:prstGeom prst="rect">
                <a:avLst/>
              </a:prstGeom>
              <a:blipFill>
                <a:blip r:embed="rId4"/>
                <a:stretch>
                  <a:fillRect l="-1423" t="-10000" b="-26667"/>
                </a:stretch>
              </a:blipFill>
            </p:spPr>
            <p:txBody>
              <a:bodyPr/>
              <a:lstStyle/>
              <a:p>
                <a:r>
                  <a:rPr lang="en-US">
                    <a:noFill/>
                  </a:rPr>
                  <a:t> </a:t>
                </a:r>
              </a:p>
            </p:txBody>
          </p:sp>
        </mc:Fallback>
      </mc:AlternateContent>
      <p:sp>
        <p:nvSpPr>
          <p:cNvPr id="9" name="TextBox 8">
            <a:extLst>
              <a:ext uri="{FF2B5EF4-FFF2-40B4-BE49-F238E27FC236}">
                <a16:creationId xmlns:a16="http://schemas.microsoft.com/office/drawing/2014/main" id="{42A78E9F-4399-4EC4-A91F-437C863131A7}"/>
              </a:ext>
            </a:extLst>
          </p:cNvPr>
          <p:cNvSpPr txBox="1"/>
          <p:nvPr/>
        </p:nvSpPr>
        <p:spPr>
          <a:xfrm>
            <a:off x="327986" y="4827169"/>
            <a:ext cx="3423990" cy="369332"/>
          </a:xfrm>
          <a:prstGeom prst="rect">
            <a:avLst/>
          </a:prstGeom>
          <a:noFill/>
        </p:spPr>
        <p:txBody>
          <a:bodyPr wrap="square" rtlCol="0">
            <a:spAutoFit/>
          </a:bodyPr>
          <a:lstStyle/>
          <a:p>
            <a:r>
              <a:rPr lang="en-US" i="1" dirty="0">
                <a:solidFill>
                  <a:srgbClr val="0000FF"/>
                </a:solidFill>
              </a:rPr>
              <a:t>B</a:t>
            </a:r>
            <a:r>
              <a:rPr lang="en-US" baseline="-25000" dirty="0">
                <a:solidFill>
                  <a:srgbClr val="0000FF"/>
                </a:solidFill>
              </a:rPr>
              <a:t>MSY</a:t>
            </a:r>
            <a:endParaRPr lang="en-CA" baseline="-25000" dirty="0">
              <a:solidFill>
                <a:srgbClr val="0000FF"/>
              </a:solidFill>
            </a:endParaRPr>
          </a:p>
        </p:txBody>
      </p:sp>
      <p:sp>
        <p:nvSpPr>
          <p:cNvPr id="11" name="TextBox 10">
            <a:extLst>
              <a:ext uri="{FF2B5EF4-FFF2-40B4-BE49-F238E27FC236}">
                <a16:creationId xmlns:a16="http://schemas.microsoft.com/office/drawing/2014/main" id="{D691C356-E97D-4BE1-B51A-AE1C96D34334}"/>
              </a:ext>
            </a:extLst>
          </p:cNvPr>
          <p:cNvSpPr txBox="1"/>
          <p:nvPr/>
        </p:nvSpPr>
        <p:spPr>
          <a:xfrm>
            <a:off x="6105092" y="3673734"/>
            <a:ext cx="5959736" cy="2585323"/>
          </a:xfrm>
          <a:prstGeom prst="rect">
            <a:avLst/>
          </a:prstGeom>
          <a:noFill/>
        </p:spPr>
        <p:txBody>
          <a:bodyPr wrap="square" rtlCol="0">
            <a:spAutoFit/>
          </a:bodyPr>
          <a:lstStyle/>
          <a:p>
            <a:r>
              <a:rPr lang="en-US" dirty="0"/>
              <a:t>Theory: </a:t>
            </a:r>
          </a:p>
          <a:p>
            <a:pPr marL="285750" indent="-285750">
              <a:buFont typeface="Arial" panose="020B0604020202020204" pitchFamily="34" charset="0"/>
              <a:buChar char="•"/>
            </a:pPr>
            <a:r>
              <a:rPr lang="en-US" dirty="0"/>
              <a:t>population growth rate is zero at carrying capacity</a:t>
            </a:r>
          </a:p>
          <a:p>
            <a:pPr marL="285750" indent="-285750">
              <a:buFont typeface="Arial" panose="020B0604020202020204" pitchFamily="34" charset="0"/>
              <a:buChar char="•"/>
            </a:pPr>
            <a:r>
              <a:rPr lang="en-US" dirty="0"/>
              <a:t>as population size is reduced below carry capacity, the population growth rate increases (due to available resources, decreased competition)</a:t>
            </a:r>
          </a:p>
          <a:p>
            <a:pPr marL="285750" indent="-285750">
              <a:buFont typeface="Arial" panose="020B0604020202020204" pitchFamily="34" charset="0"/>
              <a:buChar char="•"/>
            </a:pPr>
            <a:r>
              <a:rPr lang="en-US" dirty="0"/>
              <a:t>Maximum population growth rate occurs at an intermediate population size</a:t>
            </a:r>
          </a:p>
          <a:p>
            <a:pPr marL="285750" indent="-285750">
              <a:buFont typeface="Arial" panose="020B0604020202020204" pitchFamily="34" charset="0"/>
              <a:buChar char="•"/>
            </a:pPr>
            <a:r>
              <a:rPr lang="en-US" dirty="0"/>
              <a:t>The population “growth” is harvested as surplus production</a:t>
            </a:r>
            <a:endParaRPr lang="en-CA" dirty="0"/>
          </a:p>
        </p:txBody>
      </p:sp>
    </p:spTree>
    <p:extLst>
      <p:ext uri="{BB962C8B-B14F-4D97-AF65-F5344CB8AC3E}">
        <p14:creationId xmlns:p14="http://schemas.microsoft.com/office/powerpoint/2010/main" val="14332904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9" grpId="0"/>
      <p:bldP spid="11"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MSY as target/limit</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US" dirty="0">
                    <a:ea typeface="Times New Roman" panose="02020603050405020304" pitchFamily="18" charset="0"/>
                    <a:cs typeface="Arial" panose="020B0604020202020204" pitchFamily="34" charset="0"/>
                  </a:rPr>
                  <a:t>I</a:t>
                </a:r>
                <a:r>
                  <a:rPr lang="en-US" dirty="0">
                    <a:effectLst/>
                    <a:ea typeface="Times New Roman" panose="02020603050405020304" pitchFamily="18" charset="0"/>
                    <a:cs typeface="Arial" panose="020B0604020202020204" pitchFamily="34" charset="0"/>
                  </a:rPr>
                  <a:t>nitial focus of MSY was using </a:t>
                </a:r>
                <a14:m>
                  <m:oMath xmlns:m="http://schemas.openxmlformats.org/officeDocument/2006/math">
                    <m:r>
                      <a:rPr lang="en-US" i="1" dirty="0" smtClean="0">
                        <a:effectLst/>
                        <a:latin typeface="Cambria Math" panose="02040503050406030204" pitchFamily="18" charset="0"/>
                        <a:ea typeface="Times New Roman" panose="02020603050405020304" pitchFamily="18" charset="0"/>
                        <a:cs typeface="Arial" panose="020B0604020202020204" pitchFamily="34" charset="0"/>
                      </a:rPr>
                      <m:t>𝐹</m:t>
                    </m:r>
                    <m:r>
                      <m:rPr>
                        <m:sty m:val="p"/>
                      </m:rPr>
                      <a:rPr lang="en-US" i="0" baseline="-25000" dirty="0" smtClean="0">
                        <a:effectLst/>
                        <a:latin typeface="Cambria Math" panose="02040503050406030204" pitchFamily="18" charset="0"/>
                        <a:ea typeface="Times New Roman" panose="02020603050405020304" pitchFamily="18" charset="0"/>
                        <a:cs typeface="Arial" panose="020B0604020202020204" pitchFamily="34" charset="0"/>
                      </a:rPr>
                      <m:t>MSY</m:t>
                    </m:r>
                  </m:oMath>
                </a14:m>
                <a:r>
                  <a:rPr lang="en-US" dirty="0">
                    <a:effectLst/>
                    <a:ea typeface="Times New Roman" panose="02020603050405020304" pitchFamily="18" charset="0"/>
                    <a:cs typeface="Arial" panose="020B0604020202020204" pitchFamily="34" charset="0"/>
                  </a:rPr>
                  <a:t> as a target reference point (e.g., Larkin 1977). </a:t>
                </a:r>
              </a:p>
              <a:p>
                <a:r>
                  <a:rPr lang="en-US" dirty="0">
                    <a:effectLst/>
                    <a:ea typeface="Times New Roman" panose="02020603050405020304" pitchFamily="18" charset="0"/>
                    <a:cs typeface="Arial" panose="020B0604020202020204" pitchFamily="34" charset="0"/>
                  </a:rPr>
                  <a:t>It was later identified that </a:t>
                </a:r>
                <a14:m>
                  <m:oMath xmlns:m="http://schemas.openxmlformats.org/officeDocument/2006/math">
                    <m:r>
                      <a:rPr lang="en-US" i="1" dirty="0" smtClean="0">
                        <a:effectLst/>
                        <a:latin typeface="Cambria Math" panose="02040503050406030204" pitchFamily="18" charset="0"/>
                        <a:ea typeface="Times New Roman" panose="02020603050405020304" pitchFamily="18" charset="0"/>
                        <a:cs typeface="Arial" panose="020B0604020202020204" pitchFamily="34" charset="0"/>
                      </a:rPr>
                      <m:t>𝐹</m:t>
                    </m:r>
                    <m:r>
                      <m:rPr>
                        <m:sty m:val="p"/>
                      </m:rPr>
                      <a:rPr lang="en-US" i="0" baseline="-25000" dirty="0" smtClean="0">
                        <a:effectLst/>
                        <a:latin typeface="Cambria Math" panose="02040503050406030204" pitchFamily="18" charset="0"/>
                        <a:ea typeface="Times New Roman" panose="02020603050405020304" pitchFamily="18" charset="0"/>
                        <a:cs typeface="Arial" panose="020B0604020202020204" pitchFamily="34" charset="0"/>
                      </a:rPr>
                      <m:t>MSY</m:t>
                    </m:r>
                  </m:oMath>
                </a14:m>
                <a:r>
                  <a:rPr lang="en-US" dirty="0">
                    <a:effectLst/>
                    <a:ea typeface="Times New Roman" panose="02020603050405020304" pitchFamily="18" charset="0"/>
                    <a:cs typeface="Arial" panose="020B0604020202020204" pitchFamily="34" charset="0"/>
                  </a:rPr>
                  <a:t> should be used as a limit (e.g., UN 1995, Mace 2001). </a:t>
                </a:r>
              </a:p>
              <a:p>
                <a:r>
                  <a:rPr lang="en-US" dirty="0">
                    <a:effectLst/>
                    <a:ea typeface="Times New Roman" panose="02020603050405020304" pitchFamily="18" charset="0"/>
                    <a:cs typeface="Arial" panose="020B0604020202020204" pitchFamily="34" charset="0"/>
                  </a:rPr>
                  <a:t>Studies have shown that using </a:t>
                </a:r>
                <a14:m>
                  <m:oMath xmlns:m="http://schemas.openxmlformats.org/officeDocument/2006/math">
                    <m:r>
                      <a:rPr lang="en-US" i="1" dirty="0" smtClean="0">
                        <a:effectLst/>
                        <a:latin typeface="Cambria Math" panose="02040503050406030204" pitchFamily="18" charset="0"/>
                        <a:ea typeface="Times New Roman" panose="02020603050405020304" pitchFamily="18" charset="0"/>
                        <a:cs typeface="Arial" panose="020B0604020202020204" pitchFamily="34" charset="0"/>
                      </a:rPr>
                      <m:t>𝐹</m:t>
                    </m:r>
                    <m:r>
                      <m:rPr>
                        <m:sty m:val="p"/>
                      </m:rPr>
                      <a:rPr lang="en-US" i="0" baseline="-25000" dirty="0" smtClean="0">
                        <a:effectLst/>
                        <a:latin typeface="Cambria Math" panose="02040503050406030204" pitchFamily="18" charset="0"/>
                        <a:ea typeface="Times New Roman" panose="02020603050405020304" pitchFamily="18" charset="0"/>
                        <a:cs typeface="Arial" panose="020B0604020202020204" pitchFamily="34" charset="0"/>
                      </a:rPr>
                      <m:t>MSY</m:t>
                    </m:r>
                  </m:oMath>
                </a14:m>
                <a:r>
                  <a:rPr lang="en-US" dirty="0">
                    <a:effectLst/>
                    <a:ea typeface="Times New Roman" panose="02020603050405020304" pitchFamily="18" charset="0"/>
                    <a:cs typeface="Arial" panose="020B0604020202020204" pitchFamily="34" charset="0"/>
                  </a:rPr>
                  <a:t> as a target often results in over-deletion and recovery is difficult (Caddy and Agnew 2003; Mace 2004).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US">
                    <a:noFill/>
                  </a:rPr>
                  <a:t> </a:t>
                </a:r>
              </a:p>
            </p:txBody>
          </p:sp>
        </mc:Fallback>
      </mc:AlternateContent>
    </p:spTree>
    <p:extLst>
      <p:ext uri="{BB962C8B-B14F-4D97-AF65-F5344CB8AC3E}">
        <p14:creationId xmlns:p14="http://schemas.microsoft.com/office/powerpoint/2010/main" val="25973014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MSY as target/limit</a:t>
            </a:r>
          </a:p>
        </p:txBody>
      </p:sp>
      <p:sp>
        <p:nvSpPr>
          <p:cNvPr id="3" name="Content Placeholder 2"/>
          <p:cNvSpPr>
            <a:spLocks noGrp="1"/>
          </p:cNvSpPr>
          <p:nvPr>
            <p:ph idx="1"/>
          </p:nvPr>
        </p:nvSpPr>
        <p:spPr/>
        <p:txBody>
          <a:bodyPr>
            <a:normAutofit/>
          </a:bodyPr>
          <a:lstStyle/>
          <a:p>
            <a:r>
              <a:rPr lang="en-US" dirty="0"/>
              <a:t>The concept of MSY has been the global standard for sustainable fisheries for decades (Sainsbury 2008; </a:t>
            </a:r>
            <a:r>
              <a:rPr lang="en-US" dirty="0" err="1"/>
              <a:t>Cadrin</a:t>
            </a:r>
            <a:r>
              <a:rPr lang="en-US" dirty="0"/>
              <a:t> 2012) and is included in many international agreements, e.g.,</a:t>
            </a:r>
          </a:p>
          <a:p>
            <a:pPr lvl="1"/>
            <a:r>
              <a:rPr lang="en-US" dirty="0"/>
              <a:t>Straddling Fish Stocks and Highly Migratory Fish Stocks Agreement (UN 1995) </a:t>
            </a:r>
          </a:p>
          <a:p>
            <a:pPr lvl="1"/>
            <a:r>
              <a:rPr lang="en-US" dirty="0"/>
              <a:t>European Union Common Fisheries Policy (EU 2013)</a:t>
            </a:r>
          </a:p>
          <a:p>
            <a:pPr marL="0" indent="0">
              <a:buNone/>
            </a:pPr>
            <a:r>
              <a:rPr lang="en-US" dirty="0"/>
              <a:t>and national laws, e.g., </a:t>
            </a:r>
          </a:p>
          <a:p>
            <a:pPr lvl="1"/>
            <a:r>
              <a:rPr lang="en-US" dirty="0"/>
              <a:t>US Magnuson-Stevens Fishery Conservation and Management Act (2007)</a:t>
            </a:r>
            <a:endParaRPr lang="en-US" dirty="0">
              <a:solidFill>
                <a:srgbClr val="FF0000"/>
              </a:solidFill>
            </a:endParaRPr>
          </a:p>
        </p:txBody>
      </p:sp>
    </p:spTree>
    <p:extLst>
      <p:ext uri="{BB962C8B-B14F-4D97-AF65-F5344CB8AC3E}">
        <p14:creationId xmlns:p14="http://schemas.microsoft.com/office/powerpoint/2010/main" val="165102017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35EA85-7E86-48D1-AD60-53EC4CE993F7}"/>
              </a:ext>
            </a:extLst>
          </p:cNvPr>
          <p:cNvSpPr>
            <a:spLocks noGrp="1"/>
          </p:cNvSpPr>
          <p:nvPr>
            <p:ph type="title"/>
          </p:nvPr>
        </p:nvSpPr>
        <p:spPr/>
        <p:txBody>
          <a:bodyPr/>
          <a:lstStyle/>
          <a:p>
            <a:r>
              <a:rPr lang="en-US" dirty="0"/>
              <a:t>MSY in Canadian Policy</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30B80C9-E240-46B0-8A05-1FFC3DA02840}"/>
                  </a:ext>
                </a:extLst>
              </p:cNvPr>
              <p:cNvSpPr>
                <a:spLocks noGrp="1"/>
              </p:cNvSpPr>
              <p:nvPr>
                <p:ph idx="1"/>
              </p:nvPr>
            </p:nvSpPr>
            <p:spPr/>
            <p:txBody>
              <a:bodyPr/>
              <a:lstStyle/>
              <a:p>
                <a:r>
                  <a:rPr lang="en-US" dirty="0"/>
                  <a:t>From DFO’s PA Policy (DFO 2009):</a:t>
                </a:r>
              </a:p>
              <a:p>
                <a:pPr lvl="1"/>
                <a:r>
                  <a:rPr lang="en-US" b="0" i="0" dirty="0">
                    <a:solidFill>
                      <a:srgbClr val="333333"/>
                    </a:solidFill>
                    <a:effectLst/>
                    <a:latin typeface="Noto Sans" panose="020B0502040504020204" pitchFamily="34" charset="0"/>
                  </a:rPr>
                  <a:t>“the Removal Reference must be less than or equal to the removal rate associated with maximum sustainable yield” </a:t>
                </a:r>
                <a:r>
                  <a:rPr lang="en-US" dirty="0">
                    <a:solidFill>
                      <a:srgbClr val="333333"/>
                    </a:solidFill>
                    <a:latin typeface="Noto Sans" panose="020B0502040504020204" pitchFamily="34" charset="0"/>
                  </a:rPr>
                  <a:t>i.e., </a:t>
                </a:r>
                <a14:m>
                  <m:oMath xmlns:m="http://schemas.openxmlformats.org/officeDocument/2006/math">
                    <m:r>
                      <a:rPr lang="en-US" i="1" dirty="0" smtClean="0">
                        <a:effectLst/>
                        <a:latin typeface="Cambria Math" panose="02040503050406030204" pitchFamily="18" charset="0"/>
                        <a:ea typeface="Times New Roman" panose="02020603050405020304" pitchFamily="18" charset="0"/>
                        <a:cs typeface="Arial" panose="020B0604020202020204" pitchFamily="34" charset="0"/>
                      </a:rPr>
                      <m:t>𝐹</m:t>
                    </m:r>
                    <m:r>
                      <m:rPr>
                        <m:sty m:val="p"/>
                      </m:rPr>
                      <a:rPr lang="en-US" i="0" baseline="-25000" dirty="0" smtClean="0">
                        <a:effectLst/>
                        <a:latin typeface="Cambria Math" panose="02040503050406030204" pitchFamily="18" charset="0"/>
                        <a:ea typeface="Times New Roman" panose="02020603050405020304" pitchFamily="18" charset="0"/>
                        <a:cs typeface="Arial" panose="020B0604020202020204" pitchFamily="34" charset="0"/>
                      </a:rPr>
                      <m:t>MSY</m:t>
                    </m:r>
                  </m:oMath>
                </a14:m>
                <a:r>
                  <a:rPr lang="en-US" dirty="0">
                    <a:effectLst/>
                    <a:ea typeface="Times New Roman" panose="02020603050405020304" pitchFamily="18" charset="0"/>
                    <a:cs typeface="Arial" panose="020B0604020202020204" pitchFamily="34" charset="0"/>
                  </a:rPr>
                  <a:t> is a </a:t>
                </a:r>
                <a:r>
                  <a:rPr lang="en-US" u="sng" dirty="0">
                    <a:effectLst/>
                    <a:ea typeface="Times New Roman" panose="02020603050405020304" pitchFamily="18" charset="0"/>
                    <a:cs typeface="Arial" panose="020B0604020202020204" pitchFamily="34" charset="0"/>
                  </a:rPr>
                  <a:t>limit</a:t>
                </a:r>
                <a:r>
                  <a:rPr lang="en-US" dirty="0">
                    <a:effectLst/>
                    <a:ea typeface="Times New Roman" panose="02020603050405020304" pitchFamily="18" charset="0"/>
                    <a:cs typeface="Arial" panose="020B0604020202020204" pitchFamily="34" charset="0"/>
                  </a:rPr>
                  <a:t> </a:t>
                </a:r>
              </a:p>
              <a:p>
                <a:pPr marL="457200" lvl="1" indent="0">
                  <a:buNone/>
                </a:pPr>
                <a:endParaRPr lang="en-US" dirty="0">
                  <a:cs typeface="Arial" panose="020B0604020202020204" pitchFamily="34" charset="0"/>
                </a:endParaRPr>
              </a:p>
              <a:p>
                <a14:m>
                  <m:oMath xmlns:m="http://schemas.openxmlformats.org/officeDocument/2006/math">
                    <m:r>
                      <a:rPr lang="en-US" b="0" i="1" dirty="0" smtClean="0">
                        <a:effectLst/>
                        <a:latin typeface="Cambria Math" panose="02040503050406030204" pitchFamily="18" charset="0"/>
                        <a:ea typeface="Times New Roman" panose="02020603050405020304" pitchFamily="18" charset="0"/>
                        <a:cs typeface="Arial" panose="020B0604020202020204" pitchFamily="34" charset="0"/>
                      </a:rPr>
                      <m:t>𝐵</m:t>
                    </m:r>
                    <m:r>
                      <m:rPr>
                        <m:sty m:val="p"/>
                      </m:rPr>
                      <a:rPr lang="en-US" i="0" baseline="-25000" dirty="0" smtClean="0">
                        <a:effectLst/>
                        <a:latin typeface="Cambria Math" panose="02040503050406030204" pitchFamily="18" charset="0"/>
                        <a:ea typeface="Times New Roman" panose="02020603050405020304" pitchFamily="18" charset="0"/>
                        <a:cs typeface="Arial" panose="020B0604020202020204" pitchFamily="34" charset="0"/>
                      </a:rPr>
                      <m:t>MSY</m:t>
                    </m:r>
                  </m:oMath>
                </a14:m>
                <a:r>
                  <a:rPr lang="en-US" dirty="0"/>
                  <a:t> is the long-term average biomass from fishing at a constant </a:t>
                </a:r>
                <a14:m>
                  <m:oMath xmlns:m="http://schemas.openxmlformats.org/officeDocument/2006/math">
                    <m:r>
                      <a:rPr lang="en-US" i="1" dirty="0">
                        <a:latin typeface="Cambria Math" panose="02040503050406030204" pitchFamily="18" charset="0"/>
                        <a:ea typeface="Times New Roman" panose="02020603050405020304" pitchFamily="18" charset="0"/>
                        <a:cs typeface="Arial" panose="020B0604020202020204" pitchFamily="34" charset="0"/>
                      </a:rPr>
                      <m:t>𝐹</m:t>
                    </m:r>
                    <m:r>
                      <m:rPr>
                        <m:sty m:val="p"/>
                      </m:rPr>
                      <a:rPr lang="en-US" baseline="-25000" dirty="0">
                        <a:latin typeface="Cambria Math" panose="02040503050406030204" pitchFamily="18" charset="0"/>
                        <a:ea typeface="Times New Roman" panose="02020603050405020304" pitchFamily="18" charset="0"/>
                        <a:cs typeface="Arial" panose="020B0604020202020204" pitchFamily="34" charset="0"/>
                      </a:rPr>
                      <m:t>MSY</m:t>
                    </m:r>
                  </m:oMath>
                </a14:m>
                <a:r>
                  <a:rPr lang="en-US" dirty="0">
                    <a:ea typeface="Times New Roman" panose="02020603050405020304" pitchFamily="18" charset="0"/>
                    <a:cs typeface="Arial" panose="020B0604020202020204" pitchFamily="34" charset="0"/>
                  </a:rPr>
                  <a:t> under equilibrium conditions.</a:t>
                </a:r>
              </a:p>
              <a:p>
                <a14:m>
                  <m:oMath xmlns:m="http://schemas.openxmlformats.org/officeDocument/2006/math">
                    <m:r>
                      <a:rPr lang="en-US" b="0" i="1" dirty="0" smtClean="0">
                        <a:effectLst/>
                        <a:latin typeface="Cambria Math" panose="02040503050406030204" pitchFamily="18" charset="0"/>
                        <a:ea typeface="Times New Roman" panose="02020603050405020304" pitchFamily="18" charset="0"/>
                        <a:cs typeface="Arial" panose="020B0604020202020204" pitchFamily="34" charset="0"/>
                      </a:rPr>
                      <m:t>𝐵</m:t>
                    </m:r>
                    <m:r>
                      <m:rPr>
                        <m:sty m:val="p"/>
                      </m:rPr>
                      <a:rPr lang="en-US" i="0" baseline="-25000" dirty="0" smtClean="0">
                        <a:effectLst/>
                        <a:latin typeface="Cambria Math" panose="02040503050406030204" pitchFamily="18" charset="0"/>
                        <a:ea typeface="Times New Roman" panose="02020603050405020304" pitchFamily="18" charset="0"/>
                        <a:cs typeface="Arial" panose="020B0604020202020204" pitchFamily="34" charset="0"/>
                      </a:rPr>
                      <m:t>MSY</m:t>
                    </m:r>
                  </m:oMath>
                </a14:m>
                <a:r>
                  <a:rPr lang="en-US" dirty="0"/>
                  <a:t> is commonly used as a </a:t>
                </a:r>
                <a:r>
                  <a:rPr lang="en-US" u="sng" dirty="0"/>
                  <a:t>target</a:t>
                </a:r>
                <a:r>
                  <a:rPr lang="en-US" dirty="0"/>
                  <a:t> biomass</a:t>
                </a:r>
              </a:p>
            </p:txBody>
          </p:sp>
        </mc:Choice>
        <mc:Fallback xmlns="">
          <p:sp>
            <p:nvSpPr>
              <p:cNvPr id="3" name="Content Placeholder 2">
                <a:extLst>
                  <a:ext uri="{FF2B5EF4-FFF2-40B4-BE49-F238E27FC236}">
                    <a16:creationId xmlns:a16="http://schemas.microsoft.com/office/drawing/2014/main" id="{030B80C9-E240-46B0-8A05-1FFC3DA02840}"/>
                  </a:ext>
                </a:extLst>
              </p:cNvPr>
              <p:cNvSpPr>
                <a:spLocks noGrp="1" noRot="1" noChangeAspect="1" noMove="1" noResize="1" noEditPoints="1" noAdjustHandles="1" noChangeArrowheads="1" noChangeShapeType="1" noTextEdit="1"/>
              </p:cNvSpPr>
              <p:nvPr>
                <p:ph idx="1"/>
              </p:nvPr>
            </p:nvSpPr>
            <p:spPr>
              <a:blipFill>
                <a:blip r:embed="rId2"/>
                <a:stretch>
                  <a:fillRect l="-1043" t="-2241" r="-348"/>
                </a:stretch>
              </a:blipFill>
            </p:spPr>
            <p:txBody>
              <a:bodyPr/>
              <a:lstStyle/>
              <a:p>
                <a:r>
                  <a:rPr lang="en-US">
                    <a:noFill/>
                  </a:rPr>
                  <a:t> </a:t>
                </a:r>
              </a:p>
            </p:txBody>
          </p:sp>
        </mc:Fallback>
      </mc:AlternateContent>
    </p:spTree>
    <p:extLst>
      <p:ext uri="{BB962C8B-B14F-4D97-AF65-F5344CB8AC3E}">
        <p14:creationId xmlns:p14="http://schemas.microsoft.com/office/powerpoint/2010/main" val="10260414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5EAFE9-C92E-4C0D-AF55-B7CDB4CEE800}"/>
              </a:ext>
            </a:extLst>
          </p:cNvPr>
          <p:cNvSpPr>
            <a:spLocks noGrp="1"/>
          </p:cNvSpPr>
          <p:nvPr>
            <p:ph type="title"/>
          </p:nvPr>
        </p:nvSpPr>
        <p:spPr/>
        <p:txBody>
          <a:bodyPr/>
          <a:lstStyle/>
          <a:p>
            <a:r>
              <a:rPr lang="en-US" dirty="0"/>
              <a:t>References</a:t>
            </a:r>
          </a:p>
        </p:txBody>
      </p:sp>
      <p:sp>
        <p:nvSpPr>
          <p:cNvPr id="4" name="TextBox 3">
            <a:extLst>
              <a:ext uri="{FF2B5EF4-FFF2-40B4-BE49-F238E27FC236}">
                <a16:creationId xmlns:a16="http://schemas.microsoft.com/office/drawing/2014/main" id="{FB59732B-FDAB-40AD-9EB2-A8B6F08A0B92}"/>
              </a:ext>
            </a:extLst>
          </p:cNvPr>
          <p:cNvSpPr txBox="1"/>
          <p:nvPr/>
        </p:nvSpPr>
        <p:spPr>
          <a:xfrm>
            <a:off x="260808" y="1594453"/>
            <a:ext cx="11670383" cy="5078313"/>
          </a:xfrm>
          <a:prstGeom prst="rect">
            <a:avLst/>
          </a:prstGeom>
          <a:solidFill>
            <a:schemeClr val="accent1">
              <a:alpha val="25000"/>
            </a:schemeClr>
          </a:solidFill>
          <a:ln>
            <a:solidFill>
              <a:schemeClr val="accent1">
                <a:lumMod val="50000"/>
              </a:schemeClr>
            </a:solidFill>
          </a:ln>
        </p:spPr>
        <p:txBody>
          <a:bodyPr wrap="square" rtlCol="0">
            <a:spAutoFit/>
          </a:bodyPr>
          <a:lstStyle/>
          <a:p>
            <a:r>
              <a:rPr lang="en-US" dirty="0">
                <a:solidFill>
                  <a:schemeClr val="tx2"/>
                </a:solidFill>
              </a:rPr>
              <a:t>Caddy, J.F. and Agnew, D.J. 2003. Recovery plans for depleted stocks: an overview of global experience. ICES CM 2003.</a:t>
            </a:r>
          </a:p>
          <a:p>
            <a:r>
              <a:rPr lang="en-US" dirty="0" err="1">
                <a:solidFill>
                  <a:schemeClr val="tx2"/>
                </a:solidFill>
              </a:rPr>
              <a:t>Cadrin</a:t>
            </a:r>
            <a:r>
              <a:rPr lang="en-US" dirty="0">
                <a:solidFill>
                  <a:schemeClr val="tx2"/>
                </a:solidFill>
              </a:rPr>
              <a:t>, S.X. 2012. Unintended consequences of MSY proxies for defining overfishing. ICES Evolution of management frameworks to prevent overfishing. ICES CM 2012/L:23. </a:t>
            </a:r>
          </a:p>
          <a:p>
            <a:r>
              <a:rPr lang="en-US" dirty="0">
                <a:solidFill>
                  <a:schemeClr val="tx2"/>
                </a:solidFill>
              </a:rPr>
              <a:t>EU (European Union). 2013. </a:t>
            </a:r>
            <a:r>
              <a:rPr lang="en-US" dirty="0">
                <a:solidFill>
                  <a:schemeClr val="tx2"/>
                </a:solidFill>
                <a:hlinkClick r:id="rId2"/>
              </a:rPr>
              <a:t>European Union: Common fisheries policy.</a:t>
            </a:r>
            <a:endParaRPr lang="en-US" dirty="0">
              <a:solidFill>
                <a:schemeClr val="tx2"/>
              </a:solidFill>
            </a:endParaRPr>
          </a:p>
          <a:p>
            <a:r>
              <a:rPr lang="en-US" dirty="0">
                <a:solidFill>
                  <a:schemeClr val="tx2"/>
                </a:solidFill>
              </a:rPr>
              <a:t>Larkin, P.A. 1977. An epitaph for the concept of maximum sustained yield. Transactions American Fisheries Society 106: 1‐11.</a:t>
            </a:r>
          </a:p>
          <a:p>
            <a:r>
              <a:rPr lang="en-US" dirty="0">
                <a:solidFill>
                  <a:schemeClr val="tx2"/>
                </a:solidFill>
              </a:rPr>
              <a:t>Mace, P.M. 2001. A new role for MSY in single-species and ecosystem approaches to fisheries stock assessment and management. Fish and Fisheries, 2, 2-32. </a:t>
            </a:r>
          </a:p>
          <a:p>
            <a:r>
              <a:rPr lang="en-US" dirty="0">
                <a:solidFill>
                  <a:schemeClr val="tx2"/>
                </a:solidFill>
              </a:rPr>
              <a:t>Mace, P.M. 2004. In </a:t>
            </a:r>
            <a:r>
              <a:rPr lang="en-US" dirty="0" err="1">
                <a:solidFill>
                  <a:schemeClr val="tx2"/>
                </a:solidFill>
              </a:rPr>
              <a:t>defence</a:t>
            </a:r>
            <a:r>
              <a:rPr lang="en-US" dirty="0">
                <a:solidFill>
                  <a:schemeClr val="tx2"/>
                </a:solidFill>
              </a:rPr>
              <a:t> of fisheries scientists, single-species models and other scapegoats: confronting the real problems: Perspectives on eco-system-based approaches to the management of marine resources. Marine Ecology Progress Series 274: 285-291</a:t>
            </a:r>
          </a:p>
          <a:p>
            <a:r>
              <a:rPr lang="en-US" dirty="0">
                <a:solidFill>
                  <a:schemeClr val="tx2"/>
                </a:solidFill>
              </a:rPr>
              <a:t>Magnuson-Stevens Fishery Conservation and Management Act. 2007. Management Reauthorization Act of 2006. Public Law 109–479. US Congress, Washington, DC. 91 pp.</a:t>
            </a:r>
          </a:p>
          <a:p>
            <a:r>
              <a:rPr lang="en-US" dirty="0">
                <a:solidFill>
                  <a:schemeClr val="tx2"/>
                </a:solidFill>
              </a:rPr>
              <a:t>Sainsbury, K. 2008. Best Practice Reference Points for Australian Fisheries. Australian Fisheries Management Authority Report R2001/0999.</a:t>
            </a:r>
          </a:p>
          <a:p>
            <a:r>
              <a:rPr lang="en-US" dirty="0">
                <a:solidFill>
                  <a:schemeClr val="tx2"/>
                </a:solidFill>
              </a:rPr>
              <a:t>UN (United Nations). 1995. Agreement for the implementation of the provisions of the United Nations Convention on the Law of the Sea of 10 December, 1982 relating to the conservation and management of straddling fish stocks and highly migratory fish stocks. UN Rome, Italy.</a:t>
            </a:r>
          </a:p>
        </p:txBody>
      </p:sp>
    </p:spTree>
    <p:extLst>
      <p:ext uri="{BB962C8B-B14F-4D97-AF65-F5344CB8AC3E}">
        <p14:creationId xmlns:p14="http://schemas.microsoft.com/office/powerpoint/2010/main" val="389790372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0"/>
            <a:ext cx="12192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2700434"/>
            <a:ext cx="10515600" cy="1325563"/>
          </a:xfrm>
        </p:spPr>
        <p:txBody>
          <a:bodyPr>
            <a:noAutofit/>
          </a:bodyPr>
          <a:lstStyle/>
          <a:p>
            <a:pPr algn="ctr"/>
            <a:r>
              <a:rPr lang="en-US" sz="5400" dirty="0">
                <a:solidFill>
                  <a:schemeClr val="bg1"/>
                </a:solidFill>
                <a:latin typeface="+mn-lt"/>
              </a:rPr>
              <a:t>4. Reference Points in Surplus Production Models</a:t>
            </a:r>
          </a:p>
        </p:txBody>
      </p:sp>
    </p:spTree>
    <p:extLst>
      <p:ext uri="{BB962C8B-B14F-4D97-AF65-F5344CB8AC3E}">
        <p14:creationId xmlns:p14="http://schemas.microsoft.com/office/powerpoint/2010/main" val="129996601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6CBB4-66B3-4A2C-9159-CCE70C52D843}"/>
              </a:ext>
            </a:extLst>
          </p:cNvPr>
          <p:cNvSpPr>
            <a:spLocks noGrp="1"/>
          </p:cNvSpPr>
          <p:nvPr>
            <p:ph type="title"/>
          </p:nvPr>
        </p:nvSpPr>
        <p:spPr>
          <a:xfrm>
            <a:off x="838200" y="365125"/>
            <a:ext cx="10832184" cy="1325563"/>
          </a:xfrm>
        </p:spPr>
        <p:txBody>
          <a:bodyPr/>
          <a:lstStyle/>
          <a:p>
            <a:r>
              <a:rPr lang="en-US" dirty="0"/>
              <a:t>Reference points from the Schaefer Model</a:t>
            </a:r>
            <a:r>
              <a:rPr lang="en-US" baseline="30000" dirty="0"/>
              <a:t>1</a:t>
            </a:r>
          </a:p>
        </p:txBody>
      </p:sp>
      <p:sp>
        <p:nvSpPr>
          <p:cNvPr id="14" name="TextBox 13"/>
          <p:cNvSpPr txBox="1"/>
          <p:nvPr/>
        </p:nvSpPr>
        <p:spPr>
          <a:xfrm>
            <a:off x="260808" y="6176963"/>
            <a:ext cx="11670383" cy="646331"/>
          </a:xfrm>
          <a:prstGeom prst="rect">
            <a:avLst/>
          </a:prstGeom>
          <a:solidFill>
            <a:schemeClr val="accent1">
              <a:alpha val="25000"/>
            </a:schemeClr>
          </a:solidFill>
          <a:ln>
            <a:solidFill>
              <a:schemeClr val="accent1">
                <a:lumMod val="50000"/>
              </a:schemeClr>
            </a:solidFill>
          </a:ln>
        </p:spPr>
        <p:txBody>
          <a:bodyPr wrap="square" rtlCol="0">
            <a:spAutoFit/>
          </a:bodyPr>
          <a:lstStyle/>
          <a:p>
            <a:pPr marL="342900" indent="-342900">
              <a:buAutoNum type="arabicPeriod"/>
            </a:pPr>
            <a:r>
              <a:rPr lang="en-US" dirty="0">
                <a:solidFill>
                  <a:schemeClr val="tx2"/>
                </a:solidFill>
              </a:rPr>
              <a:t>Hilborn R. and Walters, C.J. 1992. Quantitative fisheries stock assessment: choice, dynamics and uncertainty. Chapman and Hall, New York. 570 pp.</a:t>
            </a:r>
          </a:p>
        </p:txBody>
      </p:sp>
      <mc:AlternateContent xmlns:mc="http://schemas.openxmlformats.org/markup-compatibility/2006" xmlns:a14="http://schemas.microsoft.com/office/drawing/2010/main">
        <mc:Choice Requires="a14">
          <p:sp>
            <p:nvSpPr>
              <p:cNvPr id="15" name="Content Placeholder 2">
                <a:extLst>
                  <a:ext uri="{FF2B5EF4-FFF2-40B4-BE49-F238E27FC236}">
                    <a16:creationId xmlns:a16="http://schemas.microsoft.com/office/drawing/2014/main" id="{1A13328C-AA9F-4A63-811E-2BF0FC83AB50}"/>
                  </a:ext>
                </a:extLst>
              </p:cNvPr>
              <p:cNvSpPr>
                <a:spLocks noGrp="1"/>
              </p:cNvSpPr>
              <p:nvPr>
                <p:ph idx="1"/>
              </p:nvPr>
            </p:nvSpPr>
            <p:spPr>
              <a:xfrm>
                <a:off x="838200" y="1527142"/>
                <a:ext cx="10515600" cy="4440025"/>
              </a:xfrm>
            </p:spPr>
            <p:txBody>
              <a:bodyPr>
                <a:normAutofit lnSpcReduction="10000"/>
              </a:bodyPr>
              <a:lstStyle/>
              <a:p>
                <a:r>
                  <a:rPr lang="en-US" dirty="0"/>
                  <a:t>Schaefer Model</a:t>
                </a:r>
                <a:r>
                  <a:rPr lang="en-US" baseline="30000" dirty="0"/>
                  <a:t>1</a:t>
                </a:r>
                <a:r>
                  <a:rPr lang="en-US" dirty="0"/>
                  <a:t>: </a:t>
                </a:r>
              </a:p>
              <a:p>
                <a:pPr marL="0" indent="0">
                  <a:buNone/>
                </a:pPr>
                <a:endParaRPr lang="en-US" i="1" dirty="0">
                  <a:effectLst/>
                  <a:latin typeface="Cambria Math" panose="02040503050406030204" pitchFamily="18" charset="0"/>
                  <a:ea typeface="Cambria Math" panose="02040503050406030204" pitchFamily="18" charset="0"/>
                  <a:cs typeface="Cambria Math" panose="02040503050406030204" pitchFamily="18" charset="0"/>
                </a:endParaRPr>
              </a:p>
              <a:p>
                <a:pPr marL="0" indent="0" algn="ctr">
                  <a:buNone/>
                </a:pPr>
                <a14:m>
                  <m:oMath xmlns:m="http://schemas.openxmlformats.org/officeDocument/2006/math">
                    <m:sSub>
                      <m:sSubPr>
                        <m:ctrlPr>
                          <a:rPr lang="en-US" sz="5400" i="1" smtClean="0">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sz="4000" i="1">
                            <a:effectLst/>
                            <a:latin typeface="Cambria Math" panose="02040503050406030204" pitchFamily="18" charset="0"/>
                            <a:ea typeface="Cambria Math" panose="02040503050406030204" pitchFamily="18" charset="0"/>
                            <a:cs typeface="Cambria Math" panose="02040503050406030204" pitchFamily="18" charset="0"/>
                          </a:rPr>
                          <m:t>𝐵</m:t>
                        </m:r>
                      </m:e>
                      <m:sub>
                        <m:r>
                          <a:rPr lang="en-US" sz="4000" i="1">
                            <a:effectLst/>
                            <a:latin typeface="Cambria Math" panose="02040503050406030204" pitchFamily="18" charset="0"/>
                            <a:ea typeface="Cambria Math" panose="02040503050406030204" pitchFamily="18" charset="0"/>
                            <a:cs typeface="Cambria Math" panose="02040503050406030204" pitchFamily="18" charset="0"/>
                          </a:rPr>
                          <m:t>𝑡</m:t>
                        </m:r>
                        <m:r>
                          <a:rPr lang="en-US" sz="4000" i="1">
                            <a:effectLst/>
                            <a:latin typeface="Cambria Math" panose="02040503050406030204" pitchFamily="18" charset="0"/>
                            <a:ea typeface="Cambria Math" panose="02040503050406030204" pitchFamily="18" charset="0"/>
                            <a:cs typeface="Cambria Math" panose="02040503050406030204" pitchFamily="18" charset="0"/>
                          </a:rPr>
                          <m:t>+1</m:t>
                        </m:r>
                      </m:sub>
                    </m:sSub>
                    <m:r>
                      <a:rPr lang="en-US" sz="4000" i="1">
                        <a:effectLst/>
                        <a:latin typeface="Cambria Math" panose="02040503050406030204" pitchFamily="18" charset="0"/>
                        <a:ea typeface="Cambria Math" panose="02040503050406030204" pitchFamily="18" charset="0"/>
                        <a:cs typeface="Cambria Math" panose="02040503050406030204" pitchFamily="18" charset="0"/>
                      </a:rPr>
                      <m:t>=</m:t>
                    </m:r>
                    <m:sSub>
                      <m:sSubPr>
                        <m:ctrlPr>
                          <a:rPr lang="en-US" sz="5400" i="1">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sz="4000" i="1">
                            <a:effectLst/>
                            <a:latin typeface="Cambria Math" panose="02040503050406030204" pitchFamily="18" charset="0"/>
                            <a:ea typeface="Cambria Math" panose="02040503050406030204" pitchFamily="18" charset="0"/>
                            <a:cs typeface="Cambria Math" panose="02040503050406030204" pitchFamily="18" charset="0"/>
                          </a:rPr>
                          <m:t>𝐵</m:t>
                        </m:r>
                      </m:e>
                      <m:sub>
                        <m:r>
                          <a:rPr lang="en-US" sz="4000" i="1">
                            <a:effectLst/>
                            <a:latin typeface="Cambria Math" panose="02040503050406030204" pitchFamily="18" charset="0"/>
                            <a:ea typeface="Cambria Math" panose="02040503050406030204" pitchFamily="18" charset="0"/>
                            <a:cs typeface="Cambria Math" panose="02040503050406030204" pitchFamily="18" charset="0"/>
                          </a:rPr>
                          <m:t>𝑡</m:t>
                        </m:r>
                      </m:sub>
                    </m:sSub>
                    <m:r>
                      <a:rPr lang="en-US" sz="4000" i="1">
                        <a:effectLst/>
                        <a:latin typeface="Cambria Math" panose="02040503050406030204" pitchFamily="18" charset="0"/>
                        <a:ea typeface="Cambria Math" panose="02040503050406030204" pitchFamily="18" charset="0"/>
                        <a:cs typeface="Cambria Math" panose="02040503050406030204" pitchFamily="18" charset="0"/>
                      </a:rPr>
                      <m:t>+</m:t>
                    </m:r>
                    <m:r>
                      <a:rPr lang="en-US" sz="4000" i="1" smtClean="0">
                        <a:solidFill>
                          <a:srgbClr val="7030A0"/>
                        </a:solidFill>
                        <a:effectLst/>
                        <a:latin typeface="Cambria Math" panose="02040503050406030204" pitchFamily="18" charset="0"/>
                        <a:ea typeface="Cambria Math" panose="02040503050406030204" pitchFamily="18" charset="0"/>
                        <a:cs typeface="Cambria Math" panose="02040503050406030204" pitchFamily="18" charset="0"/>
                      </a:rPr>
                      <m:t>𝑟</m:t>
                    </m:r>
                    <m:sSub>
                      <m:sSubPr>
                        <m:ctrlPr>
                          <a:rPr lang="en-US" sz="5400" i="1">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sz="4000" i="1">
                            <a:effectLst/>
                            <a:latin typeface="Cambria Math" panose="02040503050406030204" pitchFamily="18" charset="0"/>
                            <a:ea typeface="Cambria Math" panose="02040503050406030204" pitchFamily="18" charset="0"/>
                            <a:cs typeface="Cambria Math" panose="02040503050406030204" pitchFamily="18" charset="0"/>
                          </a:rPr>
                          <m:t>𝐵</m:t>
                        </m:r>
                      </m:e>
                      <m:sub>
                        <m:r>
                          <a:rPr lang="en-US" sz="4000" i="1">
                            <a:effectLst/>
                            <a:latin typeface="Cambria Math" panose="02040503050406030204" pitchFamily="18" charset="0"/>
                            <a:ea typeface="Cambria Math" panose="02040503050406030204" pitchFamily="18" charset="0"/>
                            <a:cs typeface="Cambria Math" panose="02040503050406030204" pitchFamily="18" charset="0"/>
                          </a:rPr>
                          <m:t>𝑡</m:t>
                        </m:r>
                      </m:sub>
                    </m:sSub>
                    <m:d>
                      <m:dPr>
                        <m:ctrlPr>
                          <a:rPr lang="en-US" sz="5400" i="1">
                            <a:effectLst/>
                            <a:latin typeface="Cambria Math" panose="02040503050406030204" pitchFamily="18" charset="0"/>
                            <a:ea typeface="Cambria Math" panose="02040503050406030204" pitchFamily="18" charset="0"/>
                            <a:cs typeface="Cambria Math" panose="02040503050406030204" pitchFamily="18" charset="0"/>
                          </a:rPr>
                        </m:ctrlPr>
                      </m:dPr>
                      <m:e>
                        <m:r>
                          <a:rPr lang="en-US" sz="4000" i="1">
                            <a:effectLst/>
                            <a:latin typeface="Cambria Math" panose="02040503050406030204" pitchFamily="18" charset="0"/>
                            <a:ea typeface="Cambria Math" panose="02040503050406030204" pitchFamily="18" charset="0"/>
                            <a:cs typeface="Cambria Math" panose="02040503050406030204" pitchFamily="18" charset="0"/>
                          </a:rPr>
                          <m:t>1−</m:t>
                        </m:r>
                        <m:f>
                          <m:fPr>
                            <m:ctrlPr>
                              <a:rPr lang="en-US" sz="5400" i="1">
                                <a:effectLst/>
                                <a:latin typeface="Cambria Math" panose="02040503050406030204" pitchFamily="18" charset="0"/>
                                <a:ea typeface="Cambria Math" panose="02040503050406030204" pitchFamily="18" charset="0"/>
                                <a:cs typeface="Cambria Math" panose="02040503050406030204" pitchFamily="18" charset="0"/>
                              </a:rPr>
                            </m:ctrlPr>
                          </m:fPr>
                          <m:num>
                            <m:sSub>
                              <m:sSubPr>
                                <m:ctrlPr>
                                  <a:rPr lang="en-US" sz="5400" i="1">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sz="4000" i="1">
                                    <a:effectLst/>
                                    <a:latin typeface="Cambria Math" panose="02040503050406030204" pitchFamily="18" charset="0"/>
                                    <a:ea typeface="Cambria Math" panose="02040503050406030204" pitchFamily="18" charset="0"/>
                                    <a:cs typeface="Cambria Math" panose="02040503050406030204" pitchFamily="18" charset="0"/>
                                  </a:rPr>
                                  <m:t>𝐵</m:t>
                                </m:r>
                              </m:e>
                              <m:sub>
                                <m:r>
                                  <a:rPr lang="en-US" sz="4000" i="1">
                                    <a:effectLst/>
                                    <a:latin typeface="Cambria Math" panose="02040503050406030204" pitchFamily="18" charset="0"/>
                                    <a:ea typeface="Cambria Math" panose="02040503050406030204" pitchFamily="18" charset="0"/>
                                    <a:cs typeface="Cambria Math" panose="02040503050406030204" pitchFamily="18" charset="0"/>
                                  </a:rPr>
                                  <m:t>𝑡</m:t>
                                </m:r>
                              </m:sub>
                            </m:sSub>
                          </m:num>
                          <m:den>
                            <m:r>
                              <a:rPr lang="en-US" sz="4000" i="1" smtClean="0">
                                <a:solidFill>
                                  <a:srgbClr val="C00000"/>
                                </a:solidFill>
                                <a:effectLst/>
                                <a:latin typeface="Cambria Math" panose="02040503050406030204" pitchFamily="18" charset="0"/>
                                <a:ea typeface="Cambria Math" panose="02040503050406030204" pitchFamily="18" charset="0"/>
                                <a:cs typeface="Cambria Math" panose="02040503050406030204" pitchFamily="18" charset="0"/>
                              </a:rPr>
                              <m:t>𝐾</m:t>
                            </m:r>
                          </m:den>
                        </m:f>
                      </m:e>
                    </m:d>
                    <m:r>
                      <a:rPr lang="en-US" sz="4000" i="1">
                        <a:effectLst/>
                        <a:latin typeface="Cambria Math" panose="02040503050406030204" pitchFamily="18" charset="0"/>
                        <a:ea typeface="Cambria Math" panose="02040503050406030204" pitchFamily="18" charset="0"/>
                        <a:cs typeface="Cambria Math" panose="02040503050406030204" pitchFamily="18" charset="0"/>
                      </a:rPr>
                      <m:t>−</m:t>
                    </m:r>
                    <m:sSub>
                      <m:sSubPr>
                        <m:ctrlPr>
                          <a:rPr lang="en-US" sz="5400" i="1">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sz="4000" i="1">
                            <a:effectLst/>
                            <a:latin typeface="Cambria Math" panose="02040503050406030204" pitchFamily="18" charset="0"/>
                            <a:ea typeface="Cambria Math" panose="02040503050406030204" pitchFamily="18" charset="0"/>
                            <a:cs typeface="Cambria Math" panose="02040503050406030204" pitchFamily="18" charset="0"/>
                          </a:rPr>
                          <m:t>𝐶</m:t>
                        </m:r>
                      </m:e>
                      <m:sub>
                        <m:r>
                          <a:rPr lang="en-US" sz="4000" i="1">
                            <a:effectLst/>
                            <a:latin typeface="Cambria Math" panose="02040503050406030204" pitchFamily="18" charset="0"/>
                            <a:ea typeface="Cambria Math" panose="02040503050406030204" pitchFamily="18" charset="0"/>
                            <a:cs typeface="Cambria Math" panose="02040503050406030204" pitchFamily="18" charset="0"/>
                          </a:rPr>
                          <m:t>𝑡</m:t>
                        </m:r>
                      </m:sub>
                    </m:sSub>
                  </m:oMath>
                </a14:m>
                <a:r>
                  <a:rPr lang="en-US" sz="4000" dirty="0">
                    <a:effectLst/>
                    <a:latin typeface="Arial" panose="020B0604020202020204" pitchFamily="34" charset="0"/>
                    <a:ea typeface="Times New Roman" panose="02020603050405020304" pitchFamily="18" charset="0"/>
                    <a:cs typeface="Times New Roman" panose="02020603050405020304" pitchFamily="18" charset="0"/>
                  </a:rPr>
                  <a:t> 	</a:t>
                </a:r>
              </a:p>
              <a:p>
                <a:pPr marL="0" indent="0" algn="ctr">
                  <a:buNone/>
                </a:pPr>
                <a:endParaRPr lang="en-US" sz="2000" dirty="0">
                  <a:effectLst/>
                  <a:latin typeface="Arial" panose="020B0604020202020204" pitchFamily="34" charset="0"/>
                  <a:ea typeface="Times New Roman" panose="02020603050405020304" pitchFamily="18" charset="0"/>
                  <a:cs typeface="Times New Roman" panose="02020603050405020304" pitchFamily="18" charset="0"/>
                </a:endParaRPr>
              </a:p>
              <a:p>
                <a:pPr marL="0" indent="0">
                  <a:buNone/>
                </a:pPr>
                <a:endParaRPr lang="en-US" sz="2400" dirty="0">
                  <a:effectLst/>
                  <a:ea typeface="Cambria Math" panose="02040503050406030204" pitchFamily="18" charset="0"/>
                  <a:cs typeface="Cambria Math" panose="02040503050406030204" pitchFamily="18" charset="0"/>
                </a:endParaRPr>
              </a:p>
              <a:p>
                <a:pPr marL="0" indent="0">
                  <a:buNone/>
                </a:pPr>
                <a:r>
                  <a:rPr lang="en-US" sz="2400" dirty="0">
                    <a:effectLst/>
                    <a:ea typeface="Cambria Math" panose="02040503050406030204" pitchFamily="18" charset="0"/>
                    <a:cs typeface="Cambria Math" panose="02040503050406030204" pitchFamily="18" charset="0"/>
                  </a:rPr>
                  <a:t>The model has two estimated parameters:</a:t>
                </a:r>
              </a:p>
              <a:p>
                <a:pPr marL="0" indent="0">
                  <a:buNone/>
                </a:pPr>
                <a14:m>
                  <m:oMath xmlns:m="http://schemas.openxmlformats.org/officeDocument/2006/math">
                    <m:r>
                      <m:rPr>
                        <m:sty m:val="p"/>
                      </m:rPr>
                      <a:rPr lang="en-US" sz="2400" b="0" i="0" smtClean="0">
                        <a:solidFill>
                          <a:srgbClr val="7030A0"/>
                        </a:solidFill>
                        <a:latin typeface="Cambria Math" panose="02040503050406030204" pitchFamily="18" charset="0"/>
                        <a:ea typeface="Cambria Math" panose="02040503050406030204" pitchFamily="18" charset="0"/>
                        <a:cs typeface="Cambria Math" panose="02040503050406030204" pitchFamily="18" charset="0"/>
                      </a:rPr>
                      <m:t>r</m:t>
                    </m:r>
                  </m:oMath>
                </a14:m>
                <a:r>
                  <a:rPr lang="en-US" sz="2400" dirty="0">
                    <a:solidFill>
                      <a:srgbClr val="7030A0"/>
                    </a:solidFill>
                    <a:latin typeface="Arial" panose="020B0604020202020204" pitchFamily="34" charset="0"/>
                    <a:cs typeface="Times New Roman" panose="02020603050405020304" pitchFamily="18" charset="0"/>
                  </a:rPr>
                  <a:t> = intrinsic rate of population growth </a:t>
                </a:r>
              </a:p>
              <a:p>
                <a:pPr marL="0" indent="0">
                  <a:buNone/>
                </a:pPr>
                <a14:m>
                  <m:oMath xmlns:m="http://schemas.openxmlformats.org/officeDocument/2006/math">
                    <m:r>
                      <m:rPr>
                        <m:sty m:val="p"/>
                      </m:rPr>
                      <a:rPr lang="en-US" sz="2400" b="0" i="0" smtClean="0">
                        <a:solidFill>
                          <a:srgbClr val="C00000"/>
                        </a:solidFill>
                        <a:latin typeface="Cambria Math" panose="02040503050406030204" pitchFamily="18" charset="0"/>
                        <a:ea typeface="Cambria Math" panose="02040503050406030204" pitchFamily="18" charset="0"/>
                        <a:cs typeface="Cambria Math" panose="02040503050406030204" pitchFamily="18" charset="0"/>
                      </a:rPr>
                      <m:t>K</m:t>
                    </m:r>
                  </m:oMath>
                </a14:m>
                <a:r>
                  <a:rPr lang="en-US" sz="2400" dirty="0">
                    <a:solidFill>
                      <a:srgbClr val="C00000"/>
                    </a:solidFill>
                    <a:latin typeface="Arial" panose="020B0604020202020204" pitchFamily="34" charset="0"/>
                    <a:cs typeface="Times New Roman" panose="02020603050405020304" pitchFamily="18" charset="0"/>
                  </a:rPr>
                  <a:t> = carrying capacity</a:t>
                </a:r>
              </a:p>
              <a:p>
                <a:pPr marL="0" indent="0">
                  <a:buNone/>
                </a:pPr>
                <a:endParaRPr lang="en-US" dirty="0"/>
              </a:p>
            </p:txBody>
          </p:sp>
        </mc:Choice>
        <mc:Fallback xmlns="">
          <p:sp>
            <p:nvSpPr>
              <p:cNvPr id="15" name="Content Placeholder 2">
                <a:extLst>
                  <a:ext uri="{FF2B5EF4-FFF2-40B4-BE49-F238E27FC236}">
                    <a16:creationId xmlns:a16="http://schemas.microsoft.com/office/drawing/2014/main" id="{1A13328C-AA9F-4A63-811E-2BF0FC83AB50}"/>
                  </a:ext>
                </a:extLst>
              </p:cNvPr>
              <p:cNvSpPr>
                <a:spLocks noGrp="1" noRot="1" noChangeAspect="1" noMove="1" noResize="1" noEditPoints="1" noAdjustHandles="1" noChangeArrowheads="1" noChangeShapeType="1" noTextEdit="1"/>
              </p:cNvSpPr>
              <p:nvPr>
                <p:ph idx="1"/>
              </p:nvPr>
            </p:nvSpPr>
            <p:spPr>
              <a:xfrm>
                <a:off x="838200" y="1527142"/>
                <a:ext cx="10515600" cy="4440025"/>
              </a:xfrm>
              <a:blipFill>
                <a:blip r:embed="rId2"/>
                <a:stretch>
                  <a:fillRect l="-1043" t="-3159"/>
                </a:stretch>
              </a:blipFill>
            </p:spPr>
            <p:txBody>
              <a:bodyPr/>
              <a:lstStyle/>
              <a:p>
                <a:r>
                  <a:rPr lang="en-US">
                    <a:noFill/>
                  </a:rPr>
                  <a:t> </a:t>
                </a:r>
              </a:p>
            </p:txBody>
          </p:sp>
        </mc:Fallback>
      </mc:AlternateContent>
      <p:sp>
        <p:nvSpPr>
          <p:cNvPr id="18" name="Left Brace 17">
            <a:extLst>
              <a:ext uri="{FF2B5EF4-FFF2-40B4-BE49-F238E27FC236}">
                <a16:creationId xmlns:a16="http://schemas.microsoft.com/office/drawing/2014/main" id="{5965A79F-A7C1-4AB2-8A08-3FF50A82BF93}"/>
              </a:ext>
            </a:extLst>
          </p:cNvPr>
          <p:cNvSpPr/>
          <p:nvPr/>
        </p:nvSpPr>
        <p:spPr>
          <a:xfrm rot="5400000">
            <a:off x="6414430" y="900557"/>
            <a:ext cx="411060" cy="2659310"/>
          </a:xfrm>
          <a:prstGeom prst="leftBrace">
            <a:avLst>
              <a:gd name="adj1" fmla="val 42858"/>
              <a:gd name="adj2" fmla="val 49703"/>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9E5584BF-F86D-4116-8640-62D64836A7CE}"/>
                  </a:ext>
                </a:extLst>
              </p:cNvPr>
              <p:cNvSpPr txBox="1"/>
              <p:nvPr/>
            </p:nvSpPr>
            <p:spPr>
              <a:xfrm>
                <a:off x="6095999" y="1439907"/>
                <a:ext cx="1199627" cy="58477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3200" i="1" smtClean="0">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sz="3200" b="0" i="1" smtClean="0">
                              <a:effectLst/>
                              <a:latin typeface="Cambria Math" panose="02040503050406030204" pitchFamily="18" charset="0"/>
                              <a:ea typeface="Cambria Math" panose="02040503050406030204" pitchFamily="18" charset="0"/>
                              <a:cs typeface="Cambria Math" panose="02040503050406030204" pitchFamily="18" charset="0"/>
                            </a:rPr>
                            <m:t>𝑆𝑃</m:t>
                          </m:r>
                        </m:e>
                        <m:sub>
                          <m:r>
                            <a:rPr lang="en-US" sz="3200" i="1">
                              <a:effectLst/>
                              <a:latin typeface="Cambria Math" panose="02040503050406030204" pitchFamily="18" charset="0"/>
                              <a:ea typeface="Cambria Math" panose="02040503050406030204" pitchFamily="18" charset="0"/>
                              <a:cs typeface="Cambria Math" panose="02040503050406030204" pitchFamily="18" charset="0"/>
                            </a:rPr>
                            <m:t>𝑡</m:t>
                          </m:r>
                        </m:sub>
                      </m:sSub>
                    </m:oMath>
                  </m:oMathPara>
                </a14:m>
                <a:endParaRPr lang="en-US" sz="3200" dirty="0"/>
              </a:p>
            </p:txBody>
          </p:sp>
        </mc:Choice>
        <mc:Fallback xmlns="">
          <p:sp>
            <p:nvSpPr>
              <p:cNvPr id="19" name="TextBox 18">
                <a:extLst>
                  <a:ext uri="{FF2B5EF4-FFF2-40B4-BE49-F238E27FC236}">
                    <a16:creationId xmlns:a16="http://schemas.microsoft.com/office/drawing/2014/main" id="{9E5584BF-F86D-4116-8640-62D64836A7CE}"/>
                  </a:ext>
                </a:extLst>
              </p:cNvPr>
              <p:cNvSpPr txBox="1">
                <a:spLocks noRot="1" noChangeAspect="1" noMove="1" noResize="1" noEditPoints="1" noAdjustHandles="1" noChangeArrowheads="1" noChangeShapeType="1" noTextEdit="1"/>
              </p:cNvSpPr>
              <p:nvPr/>
            </p:nvSpPr>
            <p:spPr>
              <a:xfrm>
                <a:off x="6095999" y="1439907"/>
                <a:ext cx="1199627" cy="584775"/>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73017830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6CBB4-66B3-4A2C-9159-CCE70C52D843}"/>
              </a:ext>
            </a:extLst>
          </p:cNvPr>
          <p:cNvSpPr>
            <a:spLocks noGrp="1"/>
          </p:cNvSpPr>
          <p:nvPr>
            <p:ph type="title"/>
          </p:nvPr>
        </p:nvSpPr>
        <p:spPr>
          <a:xfrm>
            <a:off x="838200" y="365125"/>
            <a:ext cx="10832184" cy="1325563"/>
          </a:xfrm>
        </p:spPr>
        <p:txBody>
          <a:bodyPr/>
          <a:lstStyle/>
          <a:p>
            <a:r>
              <a:rPr lang="en-US" dirty="0"/>
              <a:t>Reference points from the Schaefer Model</a:t>
            </a:r>
            <a:endParaRPr lang="en-US" baseline="30000" dirty="0"/>
          </a:p>
        </p:txBody>
      </p:sp>
      <mc:AlternateContent xmlns:mc="http://schemas.openxmlformats.org/markup-compatibility/2006" xmlns:a14="http://schemas.microsoft.com/office/drawing/2010/main">
        <mc:Choice Requires="a14">
          <p:sp>
            <p:nvSpPr>
              <p:cNvPr id="15" name="Content Placeholder 2">
                <a:extLst>
                  <a:ext uri="{FF2B5EF4-FFF2-40B4-BE49-F238E27FC236}">
                    <a16:creationId xmlns:a16="http://schemas.microsoft.com/office/drawing/2014/main" id="{1A13328C-AA9F-4A63-811E-2BF0FC83AB50}"/>
                  </a:ext>
                </a:extLst>
              </p:cNvPr>
              <p:cNvSpPr>
                <a:spLocks noGrp="1"/>
              </p:cNvSpPr>
              <p:nvPr>
                <p:ph idx="1"/>
              </p:nvPr>
            </p:nvSpPr>
            <p:spPr>
              <a:xfrm>
                <a:off x="838200" y="1527142"/>
                <a:ext cx="10515600" cy="4440025"/>
              </a:xfrm>
            </p:spPr>
            <p:txBody>
              <a:bodyPr>
                <a:normAutofit/>
              </a:bodyPr>
              <a:lstStyle/>
              <a:p>
                <a:r>
                  <a:rPr lang="en-US" dirty="0"/>
                  <a:t>Our reference point calculations depend on the model parameters </a:t>
                </a:r>
                <a14:m>
                  <m:oMath xmlns:m="http://schemas.openxmlformats.org/officeDocument/2006/math">
                    <m:r>
                      <m:rPr>
                        <m:sty m:val="p"/>
                      </m:rPr>
                      <a:rPr lang="en-US" sz="2800" b="0" i="0" smtClean="0">
                        <a:solidFill>
                          <a:srgbClr val="7030A0"/>
                        </a:solidFill>
                        <a:latin typeface="Cambria Math" panose="02040503050406030204" pitchFamily="18" charset="0"/>
                        <a:ea typeface="Cambria Math" panose="02040503050406030204" pitchFamily="18" charset="0"/>
                        <a:cs typeface="Cambria Math" panose="02040503050406030204" pitchFamily="18" charset="0"/>
                      </a:rPr>
                      <m:t>r</m:t>
                    </m:r>
                    <m:r>
                      <a:rPr lang="en-US" sz="2800" b="0" i="1" smtClean="0">
                        <a:solidFill>
                          <a:srgbClr val="7030A0"/>
                        </a:solidFill>
                        <a:latin typeface="Cambria Math" panose="02040503050406030204" pitchFamily="18" charset="0"/>
                        <a:ea typeface="Cambria Math" panose="02040503050406030204" pitchFamily="18" charset="0"/>
                        <a:cs typeface="Cambria Math" panose="02040503050406030204" pitchFamily="18" charset="0"/>
                      </a:rPr>
                      <m:t> </m:t>
                    </m:r>
                  </m:oMath>
                </a14:m>
                <a:r>
                  <a:rPr lang="en-US" dirty="0"/>
                  <a:t>and </a:t>
                </a:r>
                <a14:m>
                  <m:oMath xmlns:m="http://schemas.openxmlformats.org/officeDocument/2006/math">
                    <m:r>
                      <a:rPr lang="en-US" i="1">
                        <a:solidFill>
                          <a:srgbClr val="C00000"/>
                        </a:solidFill>
                        <a:latin typeface="Cambria Math" panose="02040503050406030204" pitchFamily="18" charset="0"/>
                        <a:ea typeface="Cambria Math" panose="02040503050406030204" pitchFamily="18" charset="0"/>
                        <a:cs typeface="Cambria Math" panose="02040503050406030204" pitchFamily="18" charset="0"/>
                      </a:rPr>
                      <m:t>𝐾</m:t>
                    </m:r>
                  </m:oMath>
                </a14:m>
                <a:endParaRPr lang="en-US" dirty="0"/>
              </a:p>
              <a:p>
                <a:r>
                  <a:rPr lang="en-US" dirty="0"/>
                  <a:t>We can derive formulas for:</a:t>
                </a:r>
              </a:p>
              <a:p>
                <a:pPr lvl="1"/>
                <a14:m>
                  <m:oMath xmlns:m="http://schemas.openxmlformats.org/officeDocument/2006/math">
                    <m:r>
                      <a:rPr lang="en-US" b="0" i="1" dirty="0" smtClean="0">
                        <a:latin typeface="Cambria Math" panose="02040503050406030204" pitchFamily="18" charset="0"/>
                        <a:ea typeface="Times New Roman" panose="02020603050405020304" pitchFamily="18" charset="0"/>
                        <a:cs typeface="Arial" panose="020B0604020202020204" pitchFamily="34" charset="0"/>
                      </a:rPr>
                      <m:t>𝐵</m:t>
                    </m:r>
                    <m:r>
                      <m:rPr>
                        <m:sty m:val="p"/>
                      </m:rPr>
                      <a:rPr lang="en-US" baseline="-25000" dirty="0">
                        <a:latin typeface="Cambria Math" panose="02040503050406030204" pitchFamily="18" charset="0"/>
                        <a:ea typeface="Times New Roman" panose="02020603050405020304" pitchFamily="18" charset="0"/>
                        <a:cs typeface="Arial" panose="020B0604020202020204" pitchFamily="34" charset="0"/>
                      </a:rPr>
                      <m:t>MSY</m:t>
                    </m:r>
                  </m:oMath>
                </a14:m>
                <a:endParaRPr lang="en-US" dirty="0"/>
              </a:p>
              <a:p>
                <a:pPr lvl="1"/>
                <a14:m>
                  <m:oMath xmlns:m="http://schemas.openxmlformats.org/officeDocument/2006/math">
                    <m:r>
                      <m:rPr>
                        <m:sty m:val="p"/>
                      </m:rPr>
                      <a:rPr lang="en-US" b="0" i="0" dirty="0" smtClean="0">
                        <a:latin typeface="Cambria Math" panose="02040503050406030204" pitchFamily="18" charset="0"/>
                        <a:ea typeface="Times New Roman" panose="02020603050405020304" pitchFamily="18" charset="0"/>
                        <a:cs typeface="Arial" panose="020B0604020202020204" pitchFamily="34" charset="0"/>
                      </a:rPr>
                      <m:t>MSY</m:t>
                    </m:r>
                  </m:oMath>
                </a14:m>
                <a:endParaRPr lang="en-US" dirty="0"/>
              </a:p>
              <a:p>
                <a:pPr lvl="1"/>
                <a14:m>
                  <m:oMath xmlns:m="http://schemas.openxmlformats.org/officeDocument/2006/math">
                    <m:r>
                      <a:rPr lang="en-US" b="0" i="1" dirty="0" smtClean="0">
                        <a:latin typeface="Cambria Math" panose="02040503050406030204" pitchFamily="18" charset="0"/>
                        <a:ea typeface="Times New Roman" panose="02020603050405020304" pitchFamily="18" charset="0"/>
                        <a:cs typeface="Arial" panose="020B0604020202020204" pitchFamily="34" charset="0"/>
                      </a:rPr>
                      <m:t>𝑈</m:t>
                    </m:r>
                    <m:r>
                      <m:rPr>
                        <m:sty m:val="p"/>
                      </m:rPr>
                      <a:rPr lang="en-US" baseline="-25000" dirty="0">
                        <a:latin typeface="Cambria Math" panose="02040503050406030204" pitchFamily="18" charset="0"/>
                        <a:ea typeface="Times New Roman" panose="02020603050405020304" pitchFamily="18" charset="0"/>
                        <a:cs typeface="Arial" panose="020B0604020202020204" pitchFamily="34" charset="0"/>
                      </a:rPr>
                      <m:t>MSY</m:t>
                    </m:r>
                  </m:oMath>
                </a14:m>
                <a:r>
                  <a:rPr lang="en-US" dirty="0"/>
                  <a:t> = harvest rate at </a:t>
                </a:r>
                <a14:m>
                  <m:oMath xmlns:m="http://schemas.openxmlformats.org/officeDocument/2006/math">
                    <m:r>
                      <m:rPr>
                        <m:sty m:val="p"/>
                      </m:rPr>
                      <a:rPr lang="en-US" dirty="0">
                        <a:latin typeface="Cambria Math" panose="02040503050406030204" pitchFamily="18" charset="0"/>
                        <a:ea typeface="Times New Roman" panose="02020603050405020304" pitchFamily="18" charset="0"/>
                        <a:cs typeface="Arial" panose="020B0604020202020204" pitchFamily="34" charset="0"/>
                      </a:rPr>
                      <m:t>MSY</m:t>
                    </m:r>
                  </m:oMath>
                </a14:m>
                <a:endParaRPr lang="en-US" dirty="0"/>
              </a:p>
              <a:p>
                <a:pPr lvl="1"/>
                <a:endParaRPr lang="en-US" dirty="0"/>
              </a:p>
              <a:p>
                <a:endParaRPr lang="en-US" dirty="0"/>
              </a:p>
            </p:txBody>
          </p:sp>
        </mc:Choice>
        <mc:Fallback xmlns="">
          <p:sp>
            <p:nvSpPr>
              <p:cNvPr id="15" name="Content Placeholder 2">
                <a:extLst>
                  <a:ext uri="{FF2B5EF4-FFF2-40B4-BE49-F238E27FC236}">
                    <a16:creationId xmlns:a16="http://schemas.microsoft.com/office/drawing/2014/main" id="{1A13328C-AA9F-4A63-811E-2BF0FC83AB50}"/>
                  </a:ext>
                </a:extLst>
              </p:cNvPr>
              <p:cNvSpPr>
                <a:spLocks noGrp="1" noRot="1" noChangeAspect="1" noMove="1" noResize="1" noEditPoints="1" noAdjustHandles="1" noChangeArrowheads="1" noChangeShapeType="1" noTextEdit="1"/>
              </p:cNvSpPr>
              <p:nvPr>
                <p:ph idx="1"/>
              </p:nvPr>
            </p:nvSpPr>
            <p:spPr>
              <a:xfrm>
                <a:off x="838200" y="1527142"/>
                <a:ext cx="10515600" cy="4440025"/>
              </a:xfrm>
              <a:blipFill>
                <a:blip r:embed="rId2"/>
                <a:stretch>
                  <a:fillRect l="-1043" t="-2335"/>
                </a:stretch>
              </a:blipFill>
            </p:spPr>
            <p:txBody>
              <a:bodyPr/>
              <a:lstStyle/>
              <a:p>
                <a:r>
                  <a:rPr lang="en-US">
                    <a:noFill/>
                  </a:rPr>
                  <a:t> </a:t>
                </a:r>
              </a:p>
            </p:txBody>
          </p:sp>
        </mc:Fallback>
      </mc:AlternateContent>
    </p:spTree>
    <p:extLst>
      <p:ext uri="{BB962C8B-B14F-4D97-AF65-F5344CB8AC3E}">
        <p14:creationId xmlns:p14="http://schemas.microsoft.com/office/powerpoint/2010/main" val="291572375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C5D6CBB4-66B3-4A2C-9159-CCE70C52D843}"/>
                  </a:ext>
                </a:extLst>
              </p:cNvPr>
              <p:cNvSpPr>
                <a:spLocks noGrp="1"/>
              </p:cNvSpPr>
              <p:nvPr>
                <p:ph type="title"/>
              </p:nvPr>
            </p:nvSpPr>
            <p:spPr>
              <a:xfrm>
                <a:off x="838200" y="365126"/>
                <a:ext cx="10515600" cy="1182660"/>
              </a:xfrm>
            </p:spPr>
            <p:txBody>
              <a:bodyPr>
                <a:normAutofit/>
              </a:bodyPr>
              <a:lstStyle/>
              <a:p>
                <a14:m>
                  <m:oMath xmlns:m="http://schemas.openxmlformats.org/officeDocument/2006/math">
                    <m:r>
                      <a:rPr lang="en-US" b="0" i="1" dirty="0" smtClean="0">
                        <a:latin typeface="Cambria Math" panose="02040503050406030204" pitchFamily="18" charset="0"/>
                        <a:ea typeface="Times New Roman" panose="02020603050405020304" pitchFamily="18" charset="0"/>
                        <a:cs typeface="Arial" panose="020B0604020202020204" pitchFamily="34" charset="0"/>
                      </a:rPr>
                      <m:t>𝐵</m:t>
                    </m:r>
                    <m:r>
                      <m:rPr>
                        <m:sty m:val="p"/>
                      </m:rPr>
                      <a:rPr lang="en-US" baseline="-25000" dirty="0">
                        <a:latin typeface="Cambria Math" panose="02040503050406030204" pitchFamily="18" charset="0"/>
                        <a:ea typeface="Times New Roman" panose="02020603050405020304" pitchFamily="18" charset="0"/>
                        <a:cs typeface="Arial" panose="020B0604020202020204" pitchFamily="34" charset="0"/>
                      </a:rPr>
                      <m:t>MSY</m:t>
                    </m:r>
                  </m:oMath>
                </a14:m>
                <a:r>
                  <a:rPr lang="en-US" dirty="0"/>
                  <a:t> from the Schaefer Model</a:t>
                </a:r>
              </a:p>
            </p:txBody>
          </p:sp>
        </mc:Choice>
        <mc:Fallback xmlns="">
          <p:sp>
            <p:nvSpPr>
              <p:cNvPr id="2" name="Title 1">
                <a:extLst>
                  <a:ext uri="{FF2B5EF4-FFF2-40B4-BE49-F238E27FC236}">
                    <a16:creationId xmlns:a16="http://schemas.microsoft.com/office/drawing/2014/main" id="{C5D6CBB4-66B3-4A2C-9159-CCE70C52D843}"/>
                  </a:ext>
                </a:extLst>
              </p:cNvPr>
              <p:cNvSpPr>
                <a:spLocks noGrp="1" noRot="1" noChangeAspect="1" noMove="1" noResize="1" noEditPoints="1" noAdjustHandles="1" noChangeArrowheads="1" noChangeShapeType="1" noTextEdit="1"/>
              </p:cNvSpPr>
              <p:nvPr>
                <p:ph type="title"/>
              </p:nvPr>
            </p:nvSpPr>
            <p:spPr>
              <a:xfrm>
                <a:off x="838200" y="365126"/>
                <a:ext cx="10515600" cy="1182660"/>
              </a:xfrm>
              <a:blipFill>
                <a:blip r:embed="rId2"/>
                <a:stretch>
                  <a:fillRect b="-412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9458C2E-3B88-4EAA-9F99-FC7EA2FD9ED5}"/>
                  </a:ext>
                </a:extLst>
              </p:cNvPr>
              <p:cNvSpPr>
                <a:spLocks noGrp="1"/>
              </p:cNvSpPr>
              <p:nvPr>
                <p:ph idx="1"/>
              </p:nvPr>
            </p:nvSpPr>
            <p:spPr>
              <a:xfrm>
                <a:off x="838199" y="1547786"/>
                <a:ext cx="11038815" cy="5033377"/>
              </a:xfrm>
            </p:spPr>
            <p:txBody>
              <a:bodyPr>
                <a:normAutofit/>
              </a:bodyPr>
              <a:lstStyle/>
              <a:p>
                <a:pPr marL="0" indent="0">
                  <a:buNone/>
                </a:pPr>
                <a14:m>
                  <m:oMath xmlns:m="http://schemas.openxmlformats.org/officeDocument/2006/math">
                    <m:sSub>
                      <m:sSubPr>
                        <m:ctrlPr>
                          <a:rPr lang="en-US" sz="4000" i="1" smtClean="0">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b="0" i="1" smtClean="0">
                            <a:effectLst/>
                            <a:latin typeface="Cambria Math" panose="02040503050406030204" pitchFamily="18" charset="0"/>
                            <a:ea typeface="Cambria Math" panose="02040503050406030204" pitchFamily="18" charset="0"/>
                            <a:cs typeface="Cambria Math" panose="02040503050406030204" pitchFamily="18" charset="0"/>
                          </a:rPr>
                          <m:t>𝑆𝑃</m:t>
                        </m:r>
                      </m:e>
                      <m:sub>
                        <m:r>
                          <a:rPr lang="en-US" i="1">
                            <a:effectLst/>
                            <a:latin typeface="Cambria Math" panose="02040503050406030204" pitchFamily="18" charset="0"/>
                            <a:ea typeface="Cambria Math" panose="02040503050406030204" pitchFamily="18" charset="0"/>
                            <a:cs typeface="Cambria Math" panose="02040503050406030204" pitchFamily="18" charset="0"/>
                          </a:rPr>
                          <m:t>𝑡</m:t>
                        </m:r>
                      </m:sub>
                    </m:sSub>
                    <m:r>
                      <a:rPr lang="en-US" b="0" i="1" smtClean="0">
                        <a:effectLst/>
                        <a:latin typeface="Cambria Math" panose="02040503050406030204" pitchFamily="18" charset="0"/>
                        <a:ea typeface="Cambria Math" panose="02040503050406030204" pitchFamily="18" charset="0"/>
                        <a:cs typeface="Cambria Math" panose="02040503050406030204" pitchFamily="18" charset="0"/>
                      </a:rPr>
                      <m:t>=</m:t>
                    </m:r>
                    <m:r>
                      <a:rPr lang="en-US" i="1" smtClean="0">
                        <a:solidFill>
                          <a:srgbClr val="7030A0"/>
                        </a:solidFill>
                        <a:effectLst/>
                        <a:latin typeface="Cambria Math" panose="02040503050406030204" pitchFamily="18" charset="0"/>
                        <a:ea typeface="Cambria Math" panose="02040503050406030204" pitchFamily="18" charset="0"/>
                        <a:cs typeface="Cambria Math" panose="02040503050406030204" pitchFamily="18" charset="0"/>
                      </a:rPr>
                      <m:t>𝑟</m:t>
                    </m:r>
                    <m:sSub>
                      <m:sSubPr>
                        <m:ctrlPr>
                          <a:rPr lang="en-US" sz="4000" i="1">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i="1">
                            <a:effectLst/>
                            <a:latin typeface="Cambria Math" panose="02040503050406030204" pitchFamily="18" charset="0"/>
                            <a:ea typeface="Cambria Math" panose="02040503050406030204" pitchFamily="18" charset="0"/>
                            <a:cs typeface="Cambria Math" panose="02040503050406030204" pitchFamily="18" charset="0"/>
                          </a:rPr>
                          <m:t>𝐵</m:t>
                        </m:r>
                      </m:e>
                      <m:sub>
                        <m:r>
                          <a:rPr lang="en-US" i="1">
                            <a:effectLst/>
                            <a:latin typeface="Cambria Math" panose="02040503050406030204" pitchFamily="18" charset="0"/>
                            <a:ea typeface="Cambria Math" panose="02040503050406030204" pitchFamily="18" charset="0"/>
                            <a:cs typeface="Cambria Math" panose="02040503050406030204" pitchFamily="18" charset="0"/>
                          </a:rPr>
                          <m:t>𝑡</m:t>
                        </m:r>
                      </m:sub>
                    </m:sSub>
                    <m:d>
                      <m:dPr>
                        <m:ctrlPr>
                          <a:rPr lang="en-US" sz="4000" i="1">
                            <a:effectLst/>
                            <a:latin typeface="Cambria Math" panose="02040503050406030204" pitchFamily="18" charset="0"/>
                            <a:ea typeface="Cambria Math" panose="02040503050406030204" pitchFamily="18" charset="0"/>
                            <a:cs typeface="Cambria Math" panose="02040503050406030204" pitchFamily="18" charset="0"/>
                          </a:rPr>
                        </m:ctrlPr>
                      </m:dPr>
                      <m:e>
                        <m:r>
                          <a:rPr lang="en-US" i="1">
                            <a:effectLst/>
                            <a:latin typeface="Cambria Math" panose="02040503050406030204" pitchFamily="18" charset="0"/>
                            <a:ea typeface="Cambria Math" panose="02040503050406030204" pitchFamily="18" charset="0"/>
                            <a:cs typeface="Cambria Math" panose="02040503050406030204" pitchFamily="18" charset="0"/>
                          </a:rPr>
                          <m:t>1−</m:t>
                        </m:r>
                        <m:f>
                          <m:fPr>
                            <m:ctrlPr>
                              <a:rPr lang="en-US" sz="4000" i="1" smtClean="0">
                                <a:effectLst/>
                                <a:latin typeface="Cambria Math" panose="02040503050406030204" pitchFamily="18" charset="0"/>
                                <a:ea typeface="Cambria Math" panose="02040503050406030204" pitchFamily="18" charset="0"/>
                                <a:cs typeface="Cambria Math" panose="02040503050406030204" pitchFamily="18" charset="0"/>
                              </a:rPr>
                            </m:ctrlPr>
                          </m:fPr>
                          <m:num>
                            <m:sSub>
                              <m:sSubPr>
                                <m:ctrlPr>
                                  <a:rPr lang="en-US" sz="4000" i="1">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i="1">
                                    <a:effectLst/>
                                    <a:latin typeface="Cambria Math" panose="02040503050406030204" pitchFamily="18" charset="0"/>
                                    <a:ea typeface="Cambria Math" panose="02040503050406030204" pitchFamily="18" charset="0"/>
                                    <a:cs typeface="Cambria Math" panose="02040503050406030204" pitchFamily="18" charset="0"/>
                                  </a:rPr>
                                  <m:t>𝐵</m:t>
                                </m:r>
                              </m:e>
                              <m:sub>
                                <m:r>
                                  <a:rPr lang="en-US" i="1">
                                    <a:effectLst/>
                                    <a:latin typeface="Cambria Math" panose="02040503050406030204" pitchFamily="18" charset="0"/>
                                    <a:ea typeface="Cambria Math" panose="02040503050406030204" pitchFamily="18" charset="0"/>
                                    <a:cs typeface="Cambria Math" panose="02040503050406030204" pitchFamily="18" charset="0"/>
                                  </a:rPr>
                                  <m:t>𝑡</m:t>
                                </m:r>
                              </m:sub>
                            </m:sSub>
                          </m:num>
                          <m:den>
                            <m:r>
                              <a:rPr lang="en-US" i="1" smtClean="0">
                                <a:solidFill>
                                  <a:srgbClr val="C00000"/>
                                </a:solidFill>
                                <a:effectLst/>
                                <a:latin typeface="Cambria Math" panose="02040503050406030204" pitchFamily="18" charset="0"/>
                                <a:ea typeface="Cambria Math" panose="02040503050406030204" pitchFamily="18" charset="0"/>
                                <a:cs typeface="Cambria Math" panose="02040503050406030204" pitchFamily="18" charset="0"/>
                              </a:rPr>
                              <m:t>𝐾</m:t>
                            </m:r>
                          </m:den>
                        </m:f>
                      </m:e>
                    </m:d>
                  </m:oMath>
                </a14:m>
                <a:r>
                  <a:rPr lang="en-US" sz="3600" dirty="0">
                    <a:effectLst/>
                    <a:latin typeface="Arial" panose="020B0604020202020204" pitchFamily="34" charset="0"/>
                    <a:ea typeface="Times New Roman" panose="02020603050405020304" pitchFamily="18" charset="0"/>
                    <a:cs typeface="Times New Roman" panose="02020603050405020304" pitchFamily="18" charset="0"/>
                  </a:rPr>
                  <a:t>	     </a:t>
                </a:r>
                <a:r>
                  <a:rPr lang="en-US" b="1" dirty="0"/>
                  <a:t>What stock biomass maximizes production?</a:t>
                </a:r>
                <a:endParaRPr lang="en-US" sz="3600" b="1" dirty="0"/>
              </a:p>
              <a:p>
                <a:pPr marL="0" indent="0">
                  <a:buNone/>
                </a:pPr>
                <a:endParaRPr lang="en-US" i="1" dirty="0">
                  <a:latin typeface="Cambria Math" panose="02040503050406030204" pitchFamily="18" charset="0"/>
                </a:endParaRPr>
              </a:p>
              <a:p>
                <a:pPr marL="0" indent="0">
                  <a:buNone/>
                </a:pP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𝑑</m:t>
                        </m:r>
                        <m:d>
                          <m:dPr>
                            <m:ctrlPr>
                              <a:rPr lang="en-US" b="0" i="1" smtClean="0">
                                <a:latin typeface="Cambria Math" panose="02040503050406030204" pitchFamily="18" charset="0"/>
                              </a:rPr>
                            </m:ctrlPr>
                          </m:dPr>
                          <m:e>
                            <m:sSub>
                              <m:sSubPr>
                                <m:ctrlPr>
                                  <a:rPr lang="en-US" i="1">
                                    <a:latin typeface="Cambria Math" panose="02040503050406030204" pitchFamily="18" charset="0"/>
                                    <a:ea typeface="Cambria Math" panose="02040503050406030204" pitchFamily="18" charset="0"/>
                                    <a:cs typeface="Cambria Math" panose="02040503050406030204" pitchFamily="18" charset="0"/>
                                  </a:rPr>
                                </m:ctrlPr>
                              </m:sSubPr>
                              <m:e>
                                <m:r>
                                  <a:rPr lang="en-US" i="1">
                                    <a:latin typeface="Cambria Math" panose="02040503050406030204" pitchFamily="18" charset="0"/>
                                    <a:ea typeface="Cambria Math" panose="02040503050406030204" pitchFamily="18" charset="0"/>
                                    <a:cs typeface="Cambria Math" panose="02040503050406030204" pitchFamily="18" charset="0"/>
                                  </a:rPr>
                                  <m:t>𝑆𝑃</m:t>
                                </m:r>
                              </m:e>
                              <m:sub>
                                <m:r>
                                  <a:rPr lang="en-US" i="1">
                                    <a:latin typeface="Cambria Math" panose="02040503050406030204" pitchFamily="18" charset="0"/>
                                    <a:ea typeface="Cambria Math" panose="02040503050406030204" pitchFamily="18" charset="0"/>
                                    <a:cs typeface="Cambria Math" panose="02040503050406030204" pitchFamily="18" charset="0"/>
                                  </a:rPr>
                                  <m:t>𝑡</m:t>
                                </m:r>
                              </m:sub>
                            </m:sSub>
                          </m:e>
                        </m:d>
                      </m:num>
                      <m:den>
                        <m:r>
                          <a:rPr lang="en-US" i="1">
                            <a:latin typeface="Cambria Math" panose="02040503050406030204" pitchFamily="18" charset="0"/>
                          </a:rPr>
                          <m:t>𝑑</m:t>
                        </m:r>
                        <m:d>
                          <m:dPr>
                            <m:ctrlPr>
                              <a:rPr lang="en-US" i="1">
                                <a:latin typeface="Cambria Math" panose="02040503050406030204" pitchFamily="18" charset="0"/>
                              </a:rPr>
                            </m:ctrlPr>
                          </m:dPr>
                          <m:e>
                            <m:sSub>
                              <m:sSubPr>
                                <m:ctrlPr>
                                  <a:rPr lang="en-US" i="1">
                                    <a:latin typeface="Cambria Math" panose="02040503050406030204" pitchFamily="18" charset="0"/>
                                    <a:ea typeface="Cambria Math" panose="02040503050406030204" pitchFamily="18" charset="0"/>
                                    <a:cs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cs typeface="Cambria Math" panose="02040503050406030204" pitchFamily="18" charset="0"/>
                                  </a:rPr>
                                  <m:t>𝐵</m:t>
                                </m:r>
                              </m:e>
                              <m:sub>
                                <m:r>
                                  <a:rPr lang="en-US" i="1">
                                    <a:latin typeface="Cambria Math" panose="02040503050406030204" pitchFamily="18" charset="0"/>
                                    <a:ea typeface="Cambria Math" panose="02040503050406030204" pitchFamily="18" charset="0"/>
                                    <a:cs typeface="Cambria Math" panose="02040503050406030204" pitchFamily="18" charset="0"/>
                                  </a:rPr>
                                  <m:t>𝑡</m:t>
                                </m:r>
                              </m:sub>
                            </m:sSub>
                          </m:e>
                        </m:d>
                      </m:den>
                    </m:f>
                    <m:r>
                      <a:rPr lang="en-US" b="0" i="1" smtClean="0">
                        <a:latin typeface="Cambria Math" panose="02040503050406030204" pitchFamily="18" charset="0"/>
                      </a:rPr>
                      <m:t> = </m:t>
                    </m:r>
                    <m:r>
                      <a:rPr lang="en-US" i="1">
                        <a:solidFill>
                          <a:srgbClr val="7030A0"/>
                        </a:solidFill>
                        <a:latin typeface="Cambria Math" panose="02040503050406030204" pitchFamily="18" charset="0"/>
                        <a:ea typeface="Cambria Math" panose="02040503050406030204" pitchFamily="18" charset="0"/>
                        <a:cs typeface="Cambria Math" panose="02040503050406030204" pitchFamily="18" charset="0"/>
                      </a:rPr>
                      <m:t>𝑟</m:t>
                    </m:r>
                    <m:r>
                      <a:rPr lang="en-US" b="0" i="1" smtClean="0">
                        <a:solidFill>
                          <a:schemeClr val="tx1"/>
                        </a:solidFill>
                        <a:latin typeface="Cambria Math" panose="02040503050406030204" pitchFamily="18" charset="0"/>
                        <a:ea typeface="Cambria Math" panose="02040503050406030204" pitchFamily="18" charset="0"/>
                        <a:cs typeface="Cambria Math" panose="02040503050406030204" pitchFamily="18" charset="0"/>
                      </a:rPr>
                      <m:t>−</m:t>
                    </m:r>
                  </m:oMath>
                </a14:m>
                <a:r>
                  <a:rPr lang="en-US" dirty="0">
                    <a:ea typeface="Cambria Math" panose="02040503050406030204" pitchFamily="18" charset="0"/>
                    <a:cs typeface="Cambria Math" panose="02040503050406030204" pitchFamily="18" charset="0"/>
                  </a:rPr>
                  <a:t> </a:t>
                </a:r>
                <a14:m>
                  <m:oMath xmlns:m="http://schemas.openxmlformats.org/officeDocument/2006/math">
                    <m:f>
                      <m:fPr>
                        <m:ctrlPr>
                          <a:rPr lang="en-US" i="1">
                            <a:latin typeface="Cambria Math" panose="02040503050406030204" pitchFamily="18" charset="0"/>
                            <a:ea typeface="Cambria Math" panose="02040503050406030204" pitchFamily="18" charset="0"/>
                            <a:cs typeface="Cambria Math" panose="02040503050406030204" pitchFamily="18" charset="0"/>
                          </a:rPr>
                        </m:ctrlPr>
                      </m:fPr>
                      <m:num>
                        <m:sSub>
                          <m:sSubPr>
                            <m:ctrlPr>
                              <a:rPr lang="en-US" i="1">
                                <a:latin typeface="Cambria Math" panose="02040503050406030204" pitchFamily="18" charset="0"/>
                                <a:ea typeface="Cambria Math" panose="02040503050406030204" pitchFamily="18" charset="0"/>
                                <a:cs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cs typeface="Cambria Math" panose="02040503050406030204" pitchFamily="18" charset="0"/>
                              </a:rPr>
                              <m:t>2</m:t>
                            </m:r>
                            <m:r>
                              <a:rPr lang="en-US" b="0" i="1" smtClean="0">
                                <a:solidFill>
                                  <a:srgbClr val="7030A0"/>
                                </a:solidFill>
                                <a:latin typeface="Cambria Math" panose="02040503050406030204" pitchFamily="18" charset="0"/>
                                <a:ea typeface="Cambria Math" panose="02040503050406030204" pitchFamily="18" charset="0"/>
                                <a:cs typeface="Cambria Math" panose="02040503050406030204" pitchFamily="18" charset="0"/>
                              </a:rPr>
                              <m:t>𝑟</m:t>
                            </m:r>
                            <m:r>
                              <a:rPr lang="en-US" i="1">
                                <a:latin typeface="Cambria Math" panose="02040503050406030204" pitchFamily="18" charset="0"/>
                                <a:ea typeface="Cambria Math" panose="02040503050406030204" pitchFamily="18" charset="0"/>
                                <a:cs typeface="Cambria Math" panose="02040503050406030204" pitchFamily="18" charset="0"/>
                              </a:rPr>
                              <m:t>𝐵</m:t>
                            </m:r>
                          </m:e>
                          <m:sub>
                            <m:r>
                              <a:rPr lang="en-US" i="1">
                                <a:latin typeface="Cambria Math" panose="02040503050406030204" pitchFamily="18" charset="0"/>
                                <a:ea typeface="Cambria Math" panose="02040503050406030204" pitchFamily="18" charset="0"/>
                                <a:cs typeface="Cambria Math" panose="02040503050406030204" pitchFamily="18" charset="0"/>
                              </a:rPr>
                              <m:t>𝑡</m:t>
                            </m:r>
                          </m:sub>
                        </m:sSub>
                      </m:num>
                      <m:den>
                        <m:r>
                          <a:rPr lang="en-US" i="1">
                            <a:solidFill>
                              <a:srgbClr val="C00000"/>
                            </a:solidFill>
                            <a:latin typeface="Cambria Math" panose="02040503050406030204" pitchFamily="18" charset="0"/>
                            <a:ea typeface="Cambria Math" panose="02040503050406030204" pitchFamily="18" charset="0"/>
                            <a:cs typeface="Cambria Math" panose="02040503050406030204" pitchFamily="18" charset="0"/>
                          </a:rPr>
                          <m:t>𝐾</m:t>
                        </m:r>
                      </m:den>
                    </m:f>
                    <m:r>
                      <a:rPr lang="en-US" b="0" i="1" smtClean="0">
                        <a:solidFill>
                          <a:schemeClr val="tx1"/>
                        </a:solidFill>
                        <a:latin typeface="Cambria Math" panose="02040503050406030204" pitchFamily="18" charset="0"/>
                        <a:ea typeface="Cambria Math" panose="02040503050406030204" pitchFamily="18" charset="0"/>
                        <a:cs typeface="Cambria Math" panose="02040503050406030204" pitchFamily="18" charset="0"/>
                      </a:rPr>
                      <m:t>=0</m:t>
                    </m:r>
                  </m:oMath>
                </a14:m>
                <a:r>
                  <a:rPr lang="en-US" dirty="0"/>
                  <a:t> </a:t>
                </a:r>
              </a:p>
              <a:p>
                <a:pPr marL="0" indent="0">
                  <a:buNone/>
                </a:pPr>
                <a:r>
                  <a:rPr lang="en-US" dirty="0">
                    <a:ea typeface="Cambria Math" panose="02040503050406030204" pitchFamily="18" charset="0"/>
                    <a:cs typeface="Cambria Math" panose="02040503050406030204" pitchFamily="18" charset="0"/>
                  </a:rPr>
                  <a:t>                      </a:t>
                </a:r>
                <a14:m>
                  <m:oMath xmlns:m="http://schemas.openxmlformats.org/officeDocument/2006/math">
                    <m:sSub>
                      <m:sSubPr>
                        <m:ctrlPr>
                          <a:rPr lang="en-US" i="1">
                            <a:latin typeface="Cambria Math" panose="02040503050406030204" pitchFamily="18" charset="0"/>
                            <a:ea typeface="Cambria Math" panose="02040503050406030204" pitchFamily="18" charset="0"/>
                            <a:cs typeface="Cambria Math" panose="02040503050406030204" pitchFamily="18" charset="0"/>
                          </a:rPr>
                        </m:ctrlPr>
                      </m:sSubPr>
                      <m:e>
                        <m:r>
                          <a:rPr lang="en-US" i="1">
                            <a:latin typeface="Cambria Math" panose="02040503050406030204" pitchFamily="18" charset="0"/>
                            <a:ea typeface="Cambria Math" panose="02040503050406030204" pitchFamily="18" charset="0"/>
                            <a:cs typeface="Cambria Math" panose="02040503050406030204" pitchFamily="18" charset="0"/>
                          </a:rPr>
                          <m:t>2</m:t>
                        </m:r>
                        <m:r>
                          <a:rPr lang="en-US" i="1">
                            <a:solidFill>
                              <a:srgbClr val="7030A0"/>
                            </a:solidFill>
                            <a:latin typeface="Cambria Math" panose="02040503050406030204" pitchFamily="18" charset="0"/>
                            <a:ea typeface="Cambria Math" panose="02040503050406030204" pitchFamily="18" charset="0"/>
                            <a:cs typeface="Cambria Math" panose="02040503050406030204" pitchFamily="18" charset="0"/>
                          </a:rPr>
                          <m:t>𝑟</m:t>
                        </m:r>
                        <m:r>
                          <a:rPr lang="en-US" i="1">
                            <a:latin typeface="Cambria Math" panose="02040503050406030204" pitchFamily="18" charset="0"/>
                            <a:ea typeface="Cambria Math" panose="02040503050406030204" pitchFamily="18" charset="0"/>
                            <a:cs typeface="Cambria Math" panose="02040503050406030204" pitchFamily="18" charset="0"/>
                          </a:rPr>
                          <m:t>𝐵</m:t>
                        </m:r>
                      </m:e>
                      <m:sub>
                        <m:r>
                          <a:rPr lang="en-US" i="1">
                            <a:latin typeface="Cambria Math" panose="02040503050406030204" pitchFamily="18" charset="0"/>
                            <a:ea typeface="Cambria Math" panose="02040503050406030204" pitchFamily="18" charset="0"/>
                            <a:cs typeface="Cambria Math" panose="02040503050406030204" pitchFamily="18" charset="0"/>
                          </a:rPr>
                          <m:t>𝑡</m:t>
                        </m:r>
                      </m:sub>
                    </m:sSub>
                  </m:oMath>
                </a14:m>
                <a:r>
                  <a:rPr lang="en-US" dirty="0"/>
                  <a:t> </a:t>
                </a:r>
                <a:r>
                  <a:rPr lang="en-US" dirty="0">
                    <a:solidFill>
                      <a:srgbClr val="7030A0"/>
                    </a:solidFill>
                    <a:ea typeface="Cambria Math" panose="02040503050406030204" pitchFamily="18" charset="0"/>
                    <a:cs typeface="Cambria Math" panose="02040503050406030204" pitchFamily="18" charset="0"/>
                  </a:rPr>
                  <a:t> </a:t>
                </a:r>
                <a14:m>
                  <m:oMath xmlns:m="http://schemas.openxmlformats.org/officeDocument/2006/math">
                    <m:r>
                      <a:rPr lang="en-US" i="1">
                        <a:latin typeface="Cambria Math" panose="02040503050406030204" pitchFamily="18" charset="0"/>
                        <a:ea typeface="Cambria Math" panose="02040503050406030204" pitchFamily="18" charset="0"/>
                        <a:cs typeface="Cambria Math" panose="02040503050406030204" pitchFamily="18" charset="0"/>
                      </a:rPr>
                      <m:t>=</m:t>
                    </m:r>
                    <m:r>
                      <a:rPr lang="en-US" i="1">
                        <a:solidFill>
                          <a:srgbClr val="7030A0"/>
                        </a:solidFill>
                        <a:latin typeface="Cambria Math" panose="02040503050406030204" pitchFamily="18" charset="0"/>
                        <a:ea typeface="Cambria Math" panose="02040503050406030204" pitchFamily="18" charset="0"/>
                        <a:cs typeface="Cambria Math" panose="02040503050406030204" pitchFamily="18" charset="0"/>
                      </a:rPr>
                      <m:t>𝑟</m:t>
                    </m:r>
                    <m:r>
                      <a:rPr lang="en-US" i="1">
                        <a:solidFill>
                          <a:srgbClr val="C00000"/>
                        </a:solidFill>
                        <a:latin typeface="Cambria Math" panose="02040503050406030204" pitchFamily="18" charset="0"/>
                        <a:ea typeface="Cambria Math" panose="02040503050406030204" pitchFamily="18" charset="0"/>
                        <a:cs typeface="Cambria Math" panose="02040503050406030204" pitchFamily="18" charset="0"/>
                      </a:rPr>
                      <m:t>𝐾</m:t>
                    </m:r>
                  </m:oMath>
                </a14:m>
                <a:r>
                  <a:rPr lang="en-US" dirty="0"/>
                  <a:t>	</a:t>
                </a:r>
              </a:p>
              <a:p>
                <a:pPr marL="0" indent="0">
                  <a:buNone/>
                </a:pPr>
                <a:r>
                  <a:rPr lang="en-US" dirty="0"/>
                  <a:t>	</a:t>
                </a:r>
                <a:r>
                  <a:rPr lang="en-US" dirty="0">
                    <a:ea typeface="Cambria Math" panose="02040503050406030204" pitchFamily="18" charset="0"/>
                    <a:cs typeface="Cambria Math" panose="02040503050406030204" pitchFamily="18" charset="0"/>
                  </a:rPr>
                  <a:t>                </a:t>
                </a:r>
                <a14:m>
                  <m:oMath xmlns:m="http://schemas.openxmlformats.org/officeDocument/2006/math">
                    <m:sSub>
                      <m:sSubPr>
                        <m:ctrlPr>
                          <a:rPr lang="en-US" i="1">
                            <a:latin typeface="Cambria Math" panose="02040503050406030204" pitchFamily="18" charset="0"/>
                            <a:ea typeface="Cambria Math" panose="02040503050406030204" pitchFamily="18" charset="0"/>
                            <a:cs typeface="Cambria Math" panose="02040503050406030204" pitchFamily="18" charset="0"/>
                          </a:rPr>
                        </m:ctrlPr>
                      </m:sSubPr>
                      <m:e>
                        <m:r>
                          <a:rPr lang="en-US" i="1">
                            <a:latin typeface="Cambria Math" panose="02040503050406030204" pitchFamily="18" charset="0"/>
                            <a:ea typeface="Cambria Math" panose="02040503050406030204" pitchFamily="18" charset="0"/>
                            <a:cs typeface="Cambria Math" panose="02040503050406030204" pitchFamily="18" charset="0"/>
                          </a:rPr>
                          <m:t>𝐵</m:t>
                        </m:r>
                      </m:e>
                      <m:sub>
                        <m:r>
                          <a:rPr lang="en-US" i="1">
                            <a:latin typeface="Cambria Math" panose="02040503050406030204" pitchFamily="18" charset="0"/>
                            <a:ea typeface="Cambria Math" panose="02040503050406030204" pitchFamily="18" charset="0"/>
                            <a:cs typeface="Cambria Math" panose="02040503050406030204" pitchFamily="18" charset="0"/>
                          </a:rPr>
                          <m:t>𝑡</m:t>
                        </m:r>
                      </m:sub>
                    </m:sSub>
                    <m:r>
                      <a:rPr lang="en-US" i="1">
                        <a:latin typeface="Cambria Math" panose="02040503050406030204" pitchFamily="18" charset="0"/>
                        <a:ea typeface="Cambria Math" panose="02040503050406030204" pitchFamily="18" charset="0"/>
                        <a:cs typeface="Cambria Math" panose="02040503050406030204" pitchFamily="18" charset="0"/>
                      </a:rPr>
                      <m:t> =</m:t>
                    </m:r>
                  </m:oMath>
                </a14:m>
                <a:r>
                  <a:rPr lang="en-US" dirty="0">
                    <a:ea typeface="Cambria Math" panose="02040503050406030204" pitchFamily="18" charset="0"/>
                    <a:cs typeface="Cambria Math" panose="02040503050406030204" pitchFamily="18" charset="0"/>
                  </a:rPr>
                  <a:t> </a:t>
                </a:r>
                <a14:m>
                  <m:oMath xmlns:m="http://schemas.openxmlformats.org/officeDocument/2006/math">
                    <m:f>
                      <m:fPr>
                        <m:ctrlPr>
                          <a:rPr lang="en-US" i="1">
                            <a:latin typeface="Cambria Math" panose="02040503050406030204" pitchFamily="18" charset="0"/>
                            <a:ea typeface="Cambria Math" panose="02040503050406030204" pitchFamily="18" charset="0"/>
                            <a:cs typeface="Cambria Math" panose="02040503050406030204" pitchFamily="18" charset="0"/>
                          </a:rPr>
                        </m:ctrlPr>
                      </m:fPr>
                      <m:num>
                        <m:r>
                          <a:rPr lang="en-US" i="1">
                            <a:solidFill>
                              <a:srgbClr val="C00000"/>
                            </a:solidFill>
                            <a:latin typeface="Cambria Math" panose="02040503050406030204" pitchFamily="18" charset="0"/>
                            <a:ea typeface="Cambria Math" panose="02040503050406030204" pitchFamily="18" charset="0"/>
                            <a:cs typeface="Cambria Math" panose="02040503050406030204" pitchFamily="18" charset="0"/>
                          </a:rPr>
                          <m:t>𝐾</m:t>
                        </m:r>
                      </m:num>
                      <m:den>
                        <m:r>
                          <a:rPr lang="en-US" i="1">
                            <a:latin typeface="Cambria Math" panose="02040503050406030204" pitchFamily="18" charset="0"/>
                            <a:ea typeface="Cambria Math" panose="02040503050406030204" pitchFamily="18" charset="0"/>
                            <a:cs typeface="Cambria Math" panose="02040503050406030204" pitchFamily="18" charset="0"/>
                          </a:rPr>
                          <m:t>2</m:t>
                        </m:r>
                      </m:den>
                    </m:f>
                  </m:oMath>
                </a14:m>
                <a:r>
                  <a:rPr lang="en-US" dirty="0"/>
                  <a:t>        (</a:t>
                </a:r>
                <a14:m>
                  <m:oMath xmlns:m="http://schemas.openxmlformats.org/officeDocument/2006/math">
                    <m:sSub>
                      <m:sSubPr>
                        <m:ctrlPr>
                          <a:rPr lang="en-US" b="1" i="1">
                            <a:latin typeface="Cambria Math" panose="02040503050406030204" pitchFamily="18" charset="0"/>
                            <a:ea typeface="Cambria Math" panose="02040503050406030204" pitchFamily="18" charset="0"/>
                            <a:cs typeface="Cambria Math" panose="02040503050406030204" pitchFamily="18" charset="0"/>
                          </a:rPr>
                        </m:ctrlPr>
                      </m:sSubPr>
                      <m:e>
                        <m:r>
                          <a:rPr lang="en-US" b="1" i="1">
                            <a:latin typeface="Cambria Math" panose="02040503050406030204" pitchFamily="18" charset="0"/>
                            <a:ea typeface="Cambria Math" panose="02040503050406030204" pitchFamily="18" charset="0"/>
                            <a:cs typeface="Cambria Math" panose="02040503050406030204" pitchFamily="18" charset="0"/>
                          </a:rPr>
                          <m:t>𝑩</m:t>
                        </m:r>
                      </m:e>
                      <m:sub>
                        <m:r>
                          <a:rPr lang="en-US" b="1">
                            <a:latin typeface="Cambria Math" panose="02040503050406030204" pitchFamily="18" charset="0"/>
                            <a:ea typeface="Cambria Math" panose="02040503050406030204" pitchFamily="18" charset="0"/>
                            <a:cs typeface="Cambria Math" panose="02040503050406030204" pitchFamily="18" charset="0"/>
                          </a:rPr>
                          <m:t>𝐌𝐒𝐘</m:t>
                        </m:r>
                      </m:sub>
                    </m:sSub>
                  </m:oMath>
                </a14:m>
                <a:r>
                  <a:rPr lang="en-US" dirty="0"/>
                  <a:t>)</a:t>
                </a:r>
              </a:p>
              <a:p>
                <a:pPr marL="0" indent="0">
                  <a:buNone/>
                </a:pPr>
                <a:endParaRPr lang="en-US" dirty="0"/>
              </a:p>
              <a:p>
                <a:pPr marL="0" indent="0">
                  <a:buNone/>
                </a:pPr>
                <a:endParaRPr lang="en-US" dirty="0"/>
              </a:p>
            </p:txBody>
          </p:sp>
        </mc:Choice>
        <mc:Fallback xmlns="">
          <p:sp>
            <p:nvSpPr>
              <p:cNvPr id="3" name="Content Placeholder 2">
                <a:extLst>
                  <a:ext uri="{FF2B5EF4-FFF2-40B4-BE49-F238E27FC236}">
                    <a16:creationId xmlns:a16="http://schemas.microsoft.com/office/drawing/2014/main" id="{29458C2E-3B88-4EAA-9F99-FC7EA2FD9ED5}"/>
                  </a:ext>
                </a:extLst>
              </p:cNvPr>
              <p:cNvSpPr>
                <a:spLocks noGrp="1" noRot="1" noChangeAspect="1" noMove="1" noResize="1" noEditPoints="1" noAdjustHandles="1" noChangeArrowheads="1" noChangeShapeType="1" noTextEdit="1"/>
              </p:cNvSpPr>
              <p:nvPr>
                <p:ph idx="1"/>
              </p:nvPr>
            </p:nvSpPr>
            <p:spPr>
              <a:xfrm>
                <a:off x="838199" y="1547786"/>
                <a:ext cx="11038815" cy="5033377"/>
              </a:xfrm>
              <a:blipFill>
                <a:blip r:embed="rId3"/>
                <a:stretch>
                  <a:fillRect/>
                </a:stretch>
              </a:blipFill>
            </p:spPr>
            <p:txBody>
              <a:bodyPr/>
              <a:lstStyle/>
              <a:p>
                <a:r>
                  <a:rPr lang="en-US">
                    <a:noFill/>
                  </a:rPr>
                  <a:t> </a:t>
                </a:r>
              </a:p>
            </p:txBody>
          </p:sp>
        </mc:Fallback>
      </mc:AlternateContent>
      <p:pic>
        <p:nvPicPr>
          <p:cNvPr id="9" name="Picture 8">
            <a:extLst>
              <a:ext uri="{FF2B5EF4-FFF2-40B4-BE49-F238E27FC236}">
                <a16:creationId xmlns:a16="http://schemas.microsoft.com/office/drawing/2014/main" id="{6A1B7CE7-CFA0-4F48-AC0F-3B82EBAED1C0}"/>
              </a:ext>
            </a:extLst>
          </p:cNvPr>
          <p:cNvPicPr>
            <a:picLocks noChangeAspect="1"/>
          </p:cNvPicPr>
          <p:nvPr/>
        </p:nvPicPr>
        <p:blipFill>
          <a:blip r:embed="rId4"/>
          <a:stretch>
            <a:fillRect/>
          </a:stretch>
        </p:blipFill>
        <p:spPr>
          <a:xfrm>
            <a:off x="6903217" y="2307420"/>
            <a:ext cx="5288783" cy="4550580"/>
          </a:xfrm>
          <a:prstGeom prst="rect">
            <a:avLst/>
          </a:prstGeom>
        </p:spPr>
      </p:pic>
      <p:cxnSp>
        <p:nvCxnSpPr>
          <p:cNvPr id="14" name="Straight Connector 13">
            <a:extLst>
              <a:ext uri="{FF2B5EF4-FFF2-40B4-BE49-F238E27FC236}">
                <a16:creationId xmlns:a16="http://schemas.microsoft.com/office/drawing/2014/main" id="{5BF5EF64-4062-4B15-8A1E-822D7D3FC885}"/>
              </a:ext>
            </a:extLst>
          </p:cNvPr>
          <p:cNvCxnSpPr>
            <a:cxnSpLocks/>
          </p:cNvCxnSpPr>
          <p:nvPr/>
        </p:nvCxnSpPr>
        <p:spPr>
          <a:xfrm>
            <a:off x="9893386" y="2542233"/>
            <a:ext cx="0" cy="3401137"/>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DCE18CCF-127D-4C9F-8C1F-C5C060177A26}"/>
                  </a:ext>
                </a:extLst>
              </p:cNvPr>
              <p:cNvSpPr txBox="1"/>
              <p:nvPr/>
            </p:nvSpPr>
            <p:spPr>
              <a:xfrm>
                <a:off x="8963189" y="5428635"/>
                <a:ext cx="2245743"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i="1" dirty="0" smtClean="0">
                          <a:solidFill>
                            <a:schemeClr val="accent2"/>
                          </a:solidFill>
                          <a:latin typeface="Cambria Math" panose="02040503050406030204" pitchFamily="18" charset="0"/>
                        </a:rPr>
                        <m:t>𝐵</m:t>
                      </m:r>
                      <m:r>
                        <m:rPr>
                          <m:sty m:val="p"/>
                        </m:rPr>
                        <a:rPr lang="en-US" sz="2800" i="0" baseline="-25000" dirty="0">
                          <a:solidFill>
                            <a:schemeClr val="accent2"/>
                          </a:solidFill>
                          <a:latin typeface="Cambria Math" panose="02040503050406030204" pitchFamily="18" charset="0"/>
                        </a:rPr>
                        <m:t>MSY</m:t>
                      </m:r>
                      <m:r>
                        <a:rPr lang="en-US" sz="2800" i="1" dirty="0">
                          <a:solidFill>
                            <a:schemeClr val="accent2"/>
                          </a:solidFill>
                          <a:latin typeface="Cambria Math" panose="02040503050406030204" pitchFamily="18" charset="0"/>
                        </a:rPr>
                        <m:t> =</m:t>
                      </m:r>
                      <m:r>
                        <a:rPr lang="en-US" sz="2800" i="1" dirty="0">
                          <a:solidFill>
                            <a:schemeClr val="accent2"/>
                          </a:solidFill>
                          <a:latin typeface="Cambria Math" panose="02040503050406030204" pitchFamily="18" charset="0"/>
                          <a:ea typeface="Cambria Math" panose="02040503050406030204" pitchFamily="18" charset="0"/>
                          <a:cs typeface="Cambria Math" panose="02040503050406030204" pitchFamily="18" charset="0"/>
                        </a:rPr>
                        <m:t> </m:t>
                      </m:r>
                      <m:r>
                        <a:rPr lang="en-US" sz="2800" i="1">
                          <a:solidFill>
                            <a:schemeClr val="accent2"/>
                          </a:solidFill>
                          <a:latin typeface="Cambria Math" panose="02040503050406030204" pitchFamily="18" charset="0"/>
                          <a:ea typeface="Cambria Math" panose="02040503050406030204" pitchFamily="18" charset="0"/>
                          <a:cs typeface="Cambria Math" panose="02040503050406030204" pitchFamily="18" charset="0"/>
                        </a:rPr>
                        <m:t>𝐾</m:t>
                      </m:r>
                      <m:r>
                        <a:rPr lang="en-US" sz="2800" b="0" i="1" smtClean="0">
                          <a:solidFill>
                            <a:schemeClr val="accent2"/>
                          </a:solidFill>
                          <a:latin typeface="Cambria Math" panose="02040503050406030204" pitchFamily="18" charset="0"/>
                          <a:ea typeface="Cambria Math" panose="02040503050406030204" pitchFamily="18" charset="0"/>
                          <a:cs typeface="Cambria Math" panose="02040503050406030204" pitchFamily="18" charset="0"/>
                        </a:rPr>
                        <m:t>/2</m:t>
                      </m:r>
                    </m:oMath>
                  </m:oMathPara>
                </a14:m>
                <a:endParaRPr lang="en-US" sz="2800" dirty="0">
                  <a:solidFill>
                    <a:schemeClr val="accent2"/>
                  </a:solidFill>
                </a:endParaRPr>
              </a:p>
            </p:txBody>
          </p:sp>
        </mc:Choice>
        <mc:Fallback xmlns="">
          <p:sp>
            <p:nvSpPr>
              <p:cNvPr id="18" name="TextBox 17">
                <a:extLst>
                  <a:ext uri="{FF2B5EF4-FFF2-40B4-BE49-F238E27FC236}">
                    <a16:creationId xmlns:a16="http://schemas.microsoft.com/office/drawing/2014/main" id="{DCE18CCF-127D-4C9F-8C1F-C5C060177A26}"/>
                  </a:ext>
                </a:extLst>
              </p:cNvPr>
              <p:cNvSpPr txBox="1">
                <a:spLocks noRot="1" noChangeAspect="1" noMove="1" noResize="1" noEditPoints="1" noAdjustHandles="1" noChangeArrowheads="1" noChangeShapeType="1" noTextEdit="1"/>
              </p:cNvSpPr>
              <p:nvPr/>
            </p:nvSpPr>
            <p:spPr>
              <a:xfrm>
                <a:off x="8963189" y="5428635"/>
                <a:ext cx="2245743" cy="523220"/>
              </a:xfrm>
              <a:prstGeom prst="rect">
                <a:avLst/>
              </a:prstGeom>
              <a:blipFill>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154280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Exercises</a:t>
            </a:r>
          </a:p>
        </p:txBody>
      </p:sp>
      <p:sp>
        <p:nvSpPr>
          <p:cNvPr id="3" name="Content Placeholder 2"/>
          <p:cNvSpPr>
            <a:spLocks noGrp="1"/>
          </p:cNvSpPr>
          <p:nvPr>
            <p:ph idx="1"/>
          </p:nvPr>
        </p:nvSpPr>
        <p:spPr>
          <a:xfrm>
            <a:off x="838200" y="1825625"/>
            <a:ext cx="10875188" cy="4351338"/>
          </a:xfrm>
        </p:spPr>
        <p:txBody>
          <a:bodyPr>
            <a:normAutofit/>
          </a:bodyPr>
          <a:lstStyle/>
          <a:p>
            <a:r>
              <a:rPr lang="en-US" dirty="0"/>
              <a:t>Five exercises are provided with the source code written in </a:t>
            </a:r>
            <a:r>
              <a:rPr lang="en-US" dirty="0" err="1"/>
              <a:t>Rmarkdown</a:t>
            </a:r>
            <a:r>
              <a:rPr lang="en-US" dirty="0"/>
              <a:t>. </a:t>
            </a:r>
          </a:p>
          <a:p>
            <a:r>
              <a:rPr lang="en-US" dirty="0"/>
              <a:t>The exercises can be downloaded from </a:t>
            </a:r>
            <a:r>
              <a:rPr lang="en-US" dirty="0" err="1"/>
              <a:t>github</a:t>
            </a:r>
            <a:r>
              <a:rPr lang="en-US" dirty="0"/>
              <a:t>:</a:t>
            </a:r>
          </a:p>
          <a:p>
            <a:pPr lvl="1"/>
            <a:r>
              <a:rPr lang="en-US" dirty="0">
                <a:hlinkClick r:id="rId2"/>
              </a:rPr>
              <a:t>https://github.com/TESA-workshops/LRP</a:t>
            </a:r>
            <a:endParaRPr lang="en-US" dirty="0"/>
          </a:p>
          <a:p>
            <a:pPr lvl="1"/>
            <a:r>
              <a:rPr lang="en-US" dirty="0"/>
              <a:t>Or shared as a zip file</a:t>
            </a:r>
          </a:p>
          <a:p>
            <a:r>
              <a:rPr lang="en-US" dirty="0"/>
              <a:t>We will provide a demonstration and some guidance on using </a:t>
            </a:r>
            <a:r>
              <a:rPr lang="en-US" dirty="0" err="1"/>
              <a:t>Rmarkdown</a:t>
            </a:r>
            <a:r>
              <a:rPr lang="en-US" dirty="0"/>
              <a:t> during this session</a:t>
            </a:r>
          </a:p>
          <a:p>
            <a:r>
              <a:rPr lang="en-US" dirty="0"/>
              <a:t>We will complete some of the exercises as a group and the remaining exercises can be completed on your own before the second session (Nov 22)</a:t>
            </a:r>
          </a:p>
          <a:p>
            <a:endParaRPr lang="en-US" dirty="0"/>
          </a:p>
        </p:txBody>
      </p:sp>
    </p:spTree>
    <p:extLst>
      <p:ext uri="{BB962C8B-B14F-4D97-AF65-F5344CB8AC3E}">
        <p14:creationId xmlns:p14="http://schemas.microsoft.com/office/powerpoint/2010/main" val="254953122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C5D6CBB4-66B3-4A2C-9159-CCE70C52D843}"/>
                  </a:ext>
                </a:extLst>
              </p:cNvPr>
              <p:cNvSpPr>
                <a:spLocks noGrp="1"/>
              </p:cNvSpPr>
              <p:nvPr>
                <p:ph type="title"/>
              </p:nvPr>
            </p:nvSpPr>
            <p:spPr>
              <a:xfrm>
                <a:off x="838200" y="365126"/>
                <a:ext cx="10515600" cy="1182660"/>
              </a:xfrm>
            </p:spPr>
            <p:txBody>
              <a:bodyPr>
                <a:normAutofit/>
              </a:bodyPr>
              <a:lstStyle/>
              <a:p>
                <a14:m>
                  <m:oMath xmlns:m="http://schemas.openxmlformats.org/officeDocument/2006/math">
                    <m:r>
                      <m:rPr>
                        <m:sty m:val="p"/>
                      </m:rPr>
                      <a:rPr lang="en-US" b="0" i="0" dirty="0" smtClean="0">
                        <a:latin typeface="Cambria Math" panose="02040503050406030204" pitchFamily="18" charset="0"/>
                        <a:ea typeface="Times New Roman" panose="02020603050405020304" pitchFamily="18" charset="0"/>
                        <a:cs typeface="Arial" panose="020B0604020202020204" pitchFamily="34" charset="0"/>
                      </a:rPr>
                      <m:t>MSY</m:t>
                    </m:r>
                  </m:oMath>
                </a14:m>
                <a:r>
                  <a:rPr lang="en-US" dirty="0"/>
                  <a:t> from the Schaefer Model</a:t>
                </a:r>
              </a:p>
            </p:txBody>
          </p:sp>
        </mc:Choice>
        <mc:Fallback xmlns="">
          <p:sp>
            <p:nvSpPr>
              <p:cNvPr id="2" name="Title 1">
                <a:extLst>
                  <a:ext uri="{FF2B5EF4-FFF2-40B4-BE49-F238E27FC236}">
                    <a16:creationId xmlns:a16="http://schemas.microsoft.com/office/drawing/2014/main" id="{C5D6CBB4-66B3-4A2C-9159-CCE70C52D843}"/>
                  </a:ext>
                </a:extLst>
              </p:cNvPr>
              <p:cNvSpPr>
                <a:spLocks noGrp="1" noRot="1" noChangeAspect="1" noMove="1" noResize="1" noEditPoints="1" noAdjustHandles="1" noChangeArrowheads="1" noChangeShapeType="1" noTextEdit="1"/>
              </p:cNvSpPr>
              <p:nvPr>
                <p:ph type="title"/>
              </p:nvPr>
            </p:nvSpPr>
            <p:spPr>
              <a:xfrm>
                <a:off x="838200" y="365126"/>
                <a:ext cx="10515600" cy="1182660"/>
              </a:xfrm>
              <a:blipFill>
                <a:blip r:embed="rId2"/>
                <a:stretch>
                  <a:fillRect b="-412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9458C2E-3B88-4EAA-9F99-FC7EA2FD9ED5}"/>
                  </a:ext>
                </a:extLst>
              </p:cNvPr>
              <p:cNvSpPr>
                <a:spLocks noGrp="1"/>
              </p:cNvSpPr>
              <p:nvPr>
                <p:ph idx="1"/>
              </p:nvPr>
            </p:nvSpPr>
            <p:spPr>
              <a:xfrm>
                <a:off x="838199" y="1547786"/>
                <a:ext cx="11038815" cy="5033377"/>
              </a:xfrm>
            </p:spPr>
            <p:txBody>
              <a:bodyPr>
                <a:normAutofit/>
              </a:bodyPr>
              <a:lstStyle/>
              <a:p>
                <a:pPr marL="0" indent="0">
                  <a:buNone/>
                </a:pPr>
                <a14:m>
                  <m:oMath xmlns:m="http://schemas.openxmlformats.org/officeDocument/2006/math">
                    <m:sSub>
                      <m:sSubPr>
                        <m:ctrlPr>
                          <a:rPr lang="en-US" sz="4000" i="1" smtClean="0">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b="0" i="1" smtClean="0">
                            <a:effectLst/>
                            <a:latin typeface="Cambria Math" panose="02040503050406030204" pitchFamily="18" charset="0"/>
                            <a:ea typeface="Cambria Math" panose="02040503050406030204" pitchFamily="18" charset="0"/>
                            <a:cs typeface="Cambria Math" panose="02040503050406030204" pitchFamily="18" charset="0"/>
                          </a:rPr>
                          <m:t>𝑆𝑃</m:t>
                        </m:r>
                      </m:e>
                      <m:sub>
                        <m:r>
                          <a:rPr lang="en-US" i="1">
                            <a:effectLst/>
                            <a:latin typeface="Cambria Math" panose="02040503050406030204" pitchFamily="18" charset="0"/>
                            <a:ea typeface="Cambria Math" panose="02040503050406030204" pitchFamily="18" charset="0"/>
                            <a:cs typeface="Cambria Math" panose="02040503050406030204" pitchFamily="18" charset="0"/>
                          </a:rPr>
                          <m:t>𝑡</m:t>
                        </m:r>
                      </m:sub>
                    </m:sSub>
                    <m:r>
                      <a:rPr lang="en-US" b="0" i="1" smtClean="0">
                        <a:effectLst/>
                        <a:latin typeface="Cambria Math" panose="02040503050406030204" pitchFamily="18" charset="0"/>
                        <a:ea typeface="Cambria Math" panose="02040503050406030204" pitchFamily="18" charset="0"/>
                        <a:cs typeface="Cambria Math" panose="02040503050406030204" pitchFamily="18" charset="0"/>
                      </a:rPr>
                      <m:t>=</m:t>
                    </m:r>
                    <m:r>
                      <a:rPr lang="en-US" i="1" smtClean="0">
                        <a:solidFill>
                          <a:srgbClr val="7030A0"/>
                        </a:solidFill>
                        <a:effectLst/>
                        <a:latin typeface="Cambria Math" panose="02040503050406030204" pitchFamily="18" charset="0"/>
                        <a:ea typeface="Cambria Math" panose="02040503050406030204" pitchFamily="18" charset="0"/>
                        <a:cs typeface="Cambria Math" panose="02040503050406030204" pitchFamily="18" charset="0"/>
                      </a:rPr>
                      <m:t>𝑟</m:t>
                    </m:r>
                    <m:sSub>
                      <m:sSubPr>
                        <m:ctrlPr>
                          <a:rPr lang="en-US" sz="4000" i="1">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i="1">
                            <a:effectLst/>
                            <a:latin typeface="Cambria Math" panose="02040503050406030204" pitchFamily="18" charset="0"/>
                            <a:ea typeface="Cambria Math" panose="02040503050406030204" pitchFamily="18" charset="0"/>
                            <a:cs typeface="Cambria Math" panose="02040503050406030204" pitchFamily="18" charset="0"/>
                          </a:rPr>
                          <m:t>𝐵</m:t>
                        </m:r>
                      </m:e>
                      <m:sub>
                        <m:r>
                          <a:rPr lang="en-US" i="1">
                            <a:effectLst/>
                            <a:latin typeface="Cambria Math" panose="02040503050406030204" pitchFamily="18" charset="0"/>
                            <a:ea typeface="Cambria Math" panose="02040503050406030204" pitchFamily="18" charset="0"/>
                            <a:cs typeface="Cambria Math" panose="02040503050406030204" pitchFamily="18" charset="0"/>
                          </a:rPr>
                          <m:t>𝑡</m:t>
                        </m:r>
                      </m:sub>
                    </m:sSub>
                    <m:d>
                      <m:dPr>
                        <m:ctrlPr>
                          <a:rPr lang="en-US" sz="4000" i="1">
                            <a:effectLst/>
                            <a:latin typeface="Cambria Math" panose="02040503050406030204" pitchFamily="18" charset="0"/>
                            <a:ea typeface="Cambria Math" panose="02040503050406030204" pitchFamily="18" charset="0"/>
                            <a:cs typeface="Cambria Math" panose="02040503050406030204" pitchFamily="18" charset="0"/>
                          </a:rPr>
                        </m:ctrlPr>
                      </m:dPr>
                      <m:e>
                        <m:r>
                          <a:rPr lang="en-US" i="1">
                            <a:effectLst/>
                            <a:latin typeface="Cambria Math" panose="02040503050406030204" pitchFamily="18" charset="0"/>
                            <a:ea typeface="Cambria Math" panose="02040503050406030204" pitchFamily="18" charset="0"/>
                            <a:cs typeface="Cambria Math" panose="02040503050406030204" pitchFamily="18" charset="0"/>
                          </a:rPr>
                          <m:t>1−</m:t>
                        </m:r>
                        <m:f>
                          <m:fPr>
                            <m:ctrlPr>
                              <a:rPr lang="en-US" sz="4000" i="1" smtClean="0">
                                <a:effectLst/>
                                <a:latin typeface="Cambria Math" panose="02040503050406030204" pitchFamily="18" charset="0"/>
                                <a:ea typeface="Cambria Math" panose="02040503050406030204" pitchFamily="18" charset="0"/>
                                <a:cs typeface="Cambria Math" panose="02040503050406030204" pitchFamily="18" charset="0"/>
                              </a:rPr>
                            </m:ctrlPr>
                          </m:fPr>
                          <m:num>
                            <m:sSub>
                              <m:sSubPr>
                                <m:ctrlPr>
                                  <a:rPr lang="en-US" sz="4000" i="1">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i="1">
                                    <a:effectLst/>
                                    <a:latin typeface="Cambria Math" panose="02040503050406030204" pitchFamily="18" charset="0"/>
                                    <a:ea typeface="Cambria Math" panose="02040503050406030204" pitchFamily="18" charset="0"/>
                                    <a:cs typeface="Cambria Math" panose="02040503050406030204" pitchFamily="18" charset="0"/>
                                  </a:rPr>
                                  <m:t>𝐵</m:t>
                                </m:r>
                              </m:e>
                              <m:sub>
                                <m:r>
                                  <a:rPr lang="en-US" i="1">
                                    <a:effectLst/>
                                    <a:latin typeface="Cambria Math" panose="02040503050406030204" pitchFamily="18" charset="0"/>
                                    <a:ea typeface="Cambria Math" panose="02040503050406030204" pitchFamily="18" charset="0"/>
                                    <a:cs typeface="Cambria Math" panose="02040503050406030204" pitchFamily="18" charset="0"/>
                                  </a:rPr>
                                  <m:t>𝑡</m:t>
                                </m:r>
                              </m:sub>
                            </m:sSub>
                          </m:num>
                          <m:den>
                            <m:r>
                              <a:rPr lang="en-US" i="1" smtClean="0">
                                <a:solidFill>
                                  <a:srgbClr val="C00000"/>
                                </a:solidFill>
                                <a:effectLst/>
                                <a:latin typeface="Cambria Math" panose="02040503050406030204" pitchFamily="18" charset="0"/>
                                <a:ea typeface="Cambria Math" panose="02040503050406030204" pitchFamily="18" charset="0"/>
                                <a:cs typeface="Cambria Math" panose="02040503050406030204" pitchFamily="18" charset="0"/>
                              </a:rPr>
                              <m:t>𝐾</m:t>
                            </m:r>
                          </m:den>
                        </m:f>
                      </m:e>
                    </m:d>
                  </m:oMath>
                </a14:m>
                <a:r>
                  <a:rPr lang="en-US" sz="36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3600" b="1" dirty="0"/>
                  <a:t>What is the maximum</a:t>
                </a:r>
                <a:r>
                  <a:rPr lang="en-US" sz="3600" b="1" dirty="0">
                    <a:ea typeface="Cambria Math" panose="02040503050406030204" pitchFamily="18" charset="0"/>
                    <a:cs typeface="Cambria Math" panose="02040503050406030204" pitchFamily="18" charset="0"/>
                  </a:rPr>
                  <a:t> </a:t>
                </a:r>
                <a14:m>
                  <m:oMath xmlns:m="http://schemas.openxmlformats.org/officeDocument/2006/math">
                    <m:sSub>
                      <m:sSubPr>
                        <m:ctrlPr>
                          <a:rPr lang="en-US" sz="3600" b="1" i="1">
                            <a:latin typeface="Cambria Math" panose="02040503050406030204" pitchFamily="18" charset="0"/>
                            <a:ea typeface="Cambria Math" panose="02040503050406030204" pitchFamily="18" charset="0"/>
                            <a:cs typeface="Cambria Math" panose="02040503050406030204" pitchFamily="18" charset="0"/>
                          </a:rPr>
                        </m:ctrlPr>
                      </m:sSubPr>
                      <m:e>
                        <m:r>
                          <a:rPr lang="en-US" sz="3600" b="1" i="1">
                            <a:latin typeface="Cambria Math" panose="02040503050406030204" pitchFamily="18" charset="0"/>
                            <a:ea typeface="Cambria Math" panose="02040503050406030204" pitchFamily="18" charset="0"/>
                            <a:cs typeface="Cambria Math" panose="02040503050406030204" pitchFamily="18" charset="0"/>
                          </a:rPr>
                          <m:t>𝑺𝑷</m:t>
                        </m:r>
                      </m:e>
                      <m:sub>
                        <m:r>
                          <a:rPr lang="en-US" sz="3600" b="1" i="1">
                            <a:latin typeface="Cambria Math" panose="02040503050406030204" pitchFamily="18" charset="0"/>
                            <a:ea typeface="Cambria Math" panose="02040503050406030204" pitchFamily="18" charset="0"/>
                            <a:cs typeface="Cambria Math" panose="02040503050406030204" pitchFamily="18" charset="0"/>
                          </a:rPr>
                          <m:t>𝒕</m:t>
                        </m:r>
                      </m:sub>
                    </m:sSub>
                  </m:oMath>
                </a14:m>
                <a:r>
                  <a:rPr lang="en-US" sz="3600" b="1" dirty="0"/>
                  <a:t>?</a:t>
                </a:r>
                <a:r>
                  <a:rPr lang="en-US" sz="3600" dirty="0"/>
                  <a:t> </a:t>
                </a:r>
                <a:endParaRPr lang="en-US" i="1" dirty="0">
                  <a:latin typeface="Cambria Math" panose="02040503050406030204" pitchFamily="18" charset="0"/>
                </a:endParaRPr>
              </a:p>
              <a:p>
                <a:pPr marL="0" indent="0">
                  <a:buNone/>
                </a:pPr>
                <a:r>
                  <a:rPr lang="en-US" dirty="0"/>
                  <a:t>Evaluate </a:t>
                </a:r>
                <a14:m>
                  <m:oMath xmlns:m="http://schemas.openxmlformats.org/officeDocument/2006/math">
                    <m:sSub>
                      <m:sSubPr>
                        <m:ctrlPr>
                          <a:rPr lang="en-US" sz="4000" i="1" smtClean="0">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b="0" i="1" smtClean="0">
                            <a:effectLst/>
                            <a:latin typeface="Cambria Math" panose="02040503050406030204" pitchFamily="18" charset="0"/>
                            <a:ea typeface="Cambria Math" panose="02040503050406030204" pitchFamily="18" charset="0"/>
                            <a:cs typeface="Cambria Math" panose="02040503050406030204" pitchFamily="18" charset="0"/>
                          </a:rPr>
                          <m:t>𝑆𝑃</m:t>
                        </m:r>
                      </m:e>
                      <m:sub>
                        <m:r>
                          <a:rPr lang="en-US" i="1">
                            <a:effectLst/>
                            <a:latin typeface="Cambria Math" panose="02040503050406030204" pitchFamily="18" charset="0"/>
                            <a:ea typeface="Cambria Math" panose="02040503050406030204" pitchFamily="18" charset="0"/>
                            <a:cs typeface="Cambria Math" panose="02040503050406030204" pitchFamily="18" charset="0"/>
                          </a:rPr>
                          <m:t>𝑡</m:t>
                        </m:r>
                      </m:sub>
                    </m:sSub>
                  </m:oMath>
                </a14:m>
                <a:r>
                  <a:rPr lang="en-US" dirty="0"/>
                  <a:t> at </a:t>
                </a:r>
                <a14:m>
                  <m:oMath xmlns:m="http://schemas.openxmlformats.org/officeDocument/2006/math">
                    <m:sSub>
                      <m:sSubPr>
                        <m:ctrlPr>
                          <a:rPr lang="en-US" sz="4000" i="1">
                            <a:latin typeface="Cambria Math" panose="02040503050406030204" pitchFamily="18" charset="0"/>
                            <a:ea typeface="Cambria Math" panose="02040503050406030204" pitchFamily="18" charset="0"/>
                            <a:cs typeface="Cambria Math" panose="02040503050406030204" pitchFamily="18" charset="0"/>
                          </a:rPr>
                        </m:ctrlPr>
                      </m:sSubPr>
                      <m:e>
                        <m:r>
                          <a:rPr lang="en-US" i="1">
                            <a:latin typeface="Cambria Math" panose="02040503050406030204" pitchFamily="18" charset="0"/>
                            <a:ea typeface="Cambria Math" panose="02040503050406030204" pitchFamily="18" charset="0"/>
                            <a:cs typeface="Cambria Math" panose="02040503050406030204" pitchFamily="18" charset="0"/>
                          </a:rPr>
                          <m:t>𝐵</m:t>
                        </m:r>
                      </m:e>
                      <m:sub>
                        <m:r>
                          <a:rPr lang="en-US" i="1">
                            <a:latin typeface="Cambria Math" panose="02040503050406030204" pitchFamily="18" charset="0"/>
                            <a:ea typeface="Cambria Math" panose="02040503050406030204" pitchFamily="18" charset="0"/>
                            <a:cs typeface="Cambria Math" panose="02040503050406030204" pitchFamily="18" charset="0"/>
                          </a:rPr>
                          <m:t>𝑡</m:t>
                        </m:r>
                      </m:sub>
                    </m:sSub>
                  </m:oMath>
                </a14:m>
                <a:r>
                  <a:rPr lang="en-US" dirty="0"/>
                  <a:t>=</a:t>
                </a:r>
                <a:r>
                  <a:rPr lang="en-US" dirty="0">
                    <a:ea typeface="Cambria Math" panose="02040503050406030204" pitchFamily="18" charset="0"/>
                    <a:cs typeface="Cambria Math" panose="02040503050406030204" pitchFamily="18" charset="0"/>
                  </a:rPr>
                  <a:t> </a:t>
                </a:r>
                <a14:m>
                  <m:oMath xmlns:m="http://schemas.openxmlformats.org/officeDocument/2006/math">
                    <m:f>
                      <m:fPr>
                        <m:ctrlPr>
                          <a:rPr lang="en-US" i="1">
                            <a:latin typeface="Cambria Math" panose="02040503050406030204" pitchFamily="18" charset="0"/>
                            <a:ea typeface="Cambria Math" panose="02040503050406030204" pitchFamily="18" charset="0"/>
                            <a:cs typeface="Cambria Math" panose="02040503050406030204" pitchFamily="18" charset="0"/>
                          </a:rPr>
                        </m:ctrlPr>
                      </m:fPr>
                      <m:num>
                        <m:r>
                          <a:rPr lang="en-US" i="1">
                            <a:solidFill>
                              <a:srgbClr val="C00000"/>
                            </a:solidFill>
                            <a:latin typeface="Cambria Math" panose="02040503050406030204" pitchFamily="18" charset="0"/>
                            <a:ea typeface="Cambria Math" panose="02040503050406030204" pitchFamily="18" charset="0"/>
                            <a:cs typeface="Cambria Math" panose="02040503050406030204" pitchFamily="18" charset="0"/>
                          </a:rPr>
                          <m:t>𝐾</m:t>
                        </m:r>
                      </m:num>
                      <m:den>
                        <m:r>
                          <a:rPr lang="en-US" i="1">
                            <a:latin typeface="Cambria Math" panose="02040503050406030204" pitchFamily="18" charset="0"/>
                            <a:ea typeface="Cambria Math" panose="02040503050406030204" pitchFamily="18" charset="0"/>
                            <a:cs typeface="Cambria Math" panose="02040503050406030204" pitchFamily="18" charset="0"/>
                          </a:rPr>
                          <m:t>2</m:t>
                        </m:r>
                      </m:den>
                    </m:f>
                  </m:oMath>
                </a14:m>
                <a:endParaRPr lang="en-US" dirty="0"/>
              </a:p>
              <a:p>
                <a:pPr marL="0" indent="0">
                  <a:buNone/>
                </a:pPr>
                <a:endParaRPr lang="en-US" dirty="0"/>
              </a:p>
              <a:p>
                <a:pPr marL="0" indent="0">
                  <a:buNone/>
                </a:pPr>
                <a14:m>
                  <m:oMath xmlns:m="http://schemas.openxmlformats.org/officeDocument/2006/math">
                    <m:sSub>
                      <m:sSubPr>
                        <m:ctrlPr>
                          <a:rPr lang="en-US" i="1" smtClean="0">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sz="2800" b="0" i="1" smtClean="0">
                            <a:effectLst/>
                            <a:latin typeface="Cambria Math" panose="02040503050406030204" pitchFamily="18" charset="0"/>
                            <a:ea typeface="Cambria Math" panose="02040503050406030204" pitchFamily="18" charset="0"/>
                            <a:cs typeface="Cambria Math" panose="02040503050406030204" pitchFamily="18" charset="0"/>
                          </a:rPr>
                          <m:t>𝑆𝑃</m:t>
                        </m:r>
                      </m:e>
                      <m:sub>
                        <m:r>
                          <a:rPr lang="en-US" sz="2800" i="1">
                            <a:effectLst/>
                            <a:latin typeface="Cambria Math" panose="02040503050406030204" pitchFamily="18" charset="0"/>
                            <a:ea typeface="Cambria Math" panose="02040503050406030204" pitchFamily="18" charset="0"/>
                            <a:cs typeface="Cambria Math" panose="02040503050406030204" pitchFamily="18" charset="0"/>
                          </a:rPr>
                          <m:t>𝑡</m:t>
                        </m:r>
                      </m:sub>
                    </m:sSub>
                    <m:r>
                      <a:rPr lang="en-US" sz="2800" b="0" i="1" smtClean="0">
                        <a:effectLst/>
                        <a:latin typeface="Cambria Math" panose="02040503050406030204" pitchFamily="18" charset="0"/>
                        <a:ea typeface="Cambria Math" panose="02040503050406030204" pitchFamily="18" charset="0"/>
                        <a:cs typeface="Cambria Math" panose="02040503050406030204" pitchFamily="18" charset="0"/>
                      </a:rPr>
                      <m:t>=</m:t>
                    </m:r>
                    <m:r>
                      <a:rPr lang="en-US" sz="2800" i="1" smtClean="0">
                        <a:solidFill>
                          <a:srgbClr val="7030A0"/>
                        </a:solidFill>
                        <a:effectLst/>
                        <a:latin typeface="Cambria Math" panose="02040503050406030204" pitchFamily="18" charset="0"/>
                        <a:ea typeface="Cambria Math" panose="02040503050406030204" pitchFamily="18" charset="0"/>
                        <a:cs typeface="Cambria Math" panose="02040503050406030204" pitchFamily="18" charset="0"/>
                      </a:rPr>
                      <m:t>𝑟</m:t>
                    </m:r>
                    <m:f>
                      <m:fPr>
                        <m:ctrlPr>
                          <a:rPr lang="en-US" i="1">
                            <a:latin typeface="Cambria Math" panose="02040503050406030204" pitchFamily="18" charset="0"/>
                            <a:ea typeface="Cambria Math" panose="02040503050406030204" pitchFamily="18" charset="0"/>
                            <a:cs typeface="Cambria Math" panose="02040503050406030204" pitchFamily="18" charset="0"/>
                          </a:rPr>
                        </m:ctrlPr>
                      </m:fPr>
                      <m:num>
                        <m:r>
                          <a:rPr lang="en-US" i="1">
                            <a:solidFill>
                              <a:srgbClr val="C00000"/>
                            </a:solidFill>
                            <a:latin typeface="Cambria Math" panose="02040503050406030204" pitchFamily="18" charset="0"/>
                            <a:ea typeface="Cambria Math" panose="02040503050406030204" pitchFamily="18" charset="0"/>
                            <a:cs typeface="Cambria Math" panose="02040503050406030204" pitchFamily="18" charset="0"/>
                          </a:rPr>
                          <m:t>𝐾</m:t>
                        </m:r>
                      </m:num>
                      <m:den>
                        <m:r>
                          <a:rPr lang="en-US" i="1">
                            <a:latin typeface="Cambria Math" panose="02040503050406030204" pitchFamily="18" charset="0"/>
                            <a:ea typeface="Cambria Math" panose="02040503050406030204" pitchFamily="18" charset="0"/>
                            <a:cs typeface="Cambria Math" panose="02040503050406030204" pitchFamily="18" charset="0"/>
                          </a:rPr>
                          <m:t>2</m:t>
                        </m:r>
                      </m:den>
                    </m:f>
                    <m:d>
                      <m:dPr>
                        <m:ctrlPr>
                          <a:rPr lang="en-US" i="1">
                            <a:effectLst/>
                            <a:latin typeface="Cambria Math" panose="02040503050406030204" pitchFamily="18" charset="0"/>
                            <a:ea typeface="Cambria Math" panose="02040503050406030204" pitchFamily="18" charset="0"/>
                            <a:cs typeface="Cambria Math" panose="02040503050406030204" pitchFamily="18" charset="0"/>
                          </a:rPr>
                        </m:ctrlPr>
                      </m:dPr>
                      <m:e>
                        <m:r>
                          <a:rPr lang="en-US" sz="2800" i="1">
                            <a:effectLst/>
                            <a:latin typeface="Cambria Math" panose="02040503050406030204" pitchFamily="18" charset="0"/>
                            <a:ea typeface="Cambria Math" panose="02040503050406030204" pitchFamily="18" charset="0"/>
                            <a:cs typeface="Cambria Math" panose="02040503050406030204" pitchFamily="18" charset="0"/>
                          </a:rPr>
                          <m:t>1−</m:t>
                        </m:r>
                        <m:f>
                          <m:fPr>
                            <m:ctrlPr>
                              <a:rPr lang="en-US" i="1" smtClean="0">
                                <a:effectLst/>
                                <a:latin typeface="Cambria Math" panose="02040503050406030204" pitchFamily="18" charset="0"/>
                                <a:ea typeface="Cambria Math" panose="02040503050406030204" pitchFamily="18" charset="0"/>
                                <a:cs typeface="Cambria Math" panose="02040503050406030204" pitchFamily="18" charset="0"/>
                              </a:rPr>
                            </m:ctrlPr>
                          </m:fPr>
                          <m:num>
                            <m:r>
                              <a:rPr lang="en-US" b="0" i="1" smtClean="0">
                                <a:solidFill>
                                  <a:srgbClr val="C00000"/>
                                </a:solidFill>
                                <a:effectLst/>
                                <a:latin typeface="Cambria Math" panose="02040503050406030204" pitchFamily="18" charset="0"/>
                                <a:ea typeface="Cambria Math" panose="02040503050406030204" pitchFamily="18" charset="0"/>
                                <a:cs typeface="Cambria Math" panose="02040503050406030204" pitchFamily="18" charset="0"/>
                              </a:rPr>
                              <m:t>𝐾</m:t>
                            </m:r>
                            <m:r>
                              <a:rPr lang="en-US" b="0" i="1" smtClean="0">
                                <a:solidFill>
                                  <a:schemeClr val="tx1"/>
                                </a:solidFill>
                                <a:effectLst/>
                                <a:latin typeface="Cambria Math" panose="02040503050406030204" pitchFamily="18" charset="0"/>
                                <a:ea typeface="Cambria Math" panose="02040503050406030204" pitchFamily="18" charset="0"/>
                                <a:cs typeface="Cambria Math" panose="02040503050406030204" pitchFamily="18" charset="0"/>
                              </a:rPr>
                              <m:t>/2</m:t>
                            </m:r>
                          </m:num>
                          <m:den>
                            <m:r>
                              <a:rPr lang="en-US" sz="2800" i="1" smtClean="0">
                                <a:solidFill>
                                  <a:srgbClr val="C00000"/>
                                </a:solidFill>
                                <a:effectLst/>
                                <a:latin typeface="Cambria Math" panose="02040503050406030204" pitchFamily="18" charset="0"/>
                                <a:ea typeface="Cambria Math" panose="02040503050406030204" pitchFamily="18" charset="0"/>
                                <a:cs typeface="Cambria Math" panose="02040503050406030204" pitchFamily="18" charset="0"/>
                              </a:rPr>
                              <m:t>𝐾</m:t>
                            </m:r>
                          </m:den>
                        </m:f>
                      </m:e>
                    </m:d>
                  </m:oMath>
                </a14:m>
                <a:r>
                  <a:rPr lang="en-US" dirty="0">
                    <a:ea typeface="Cambria Math" panose="02040503050406030204" pitchFamily="18" charset="0"/>
                    <a:cs typeface="Cambria Math" panose="02040503050406030204" pitchFamily="18" charset="0"/>
                  </a:rPr>
                  <a:t> </a:t>
                </a:r>
                <a14:m>
                  <m:oMath xmlns:m="http://schemas.openxmlformats.org/officeDocument/2006/math">
                    <m:r>
                      <a:rPr lang="en-US" i="1">
                        <a:latin typeface="Cambria Math" panose="02040503050406030204" pitchFamily="18" charset="0"/>
                        <a:ea typeface="Cambria Math" panose="02040503050406030204" pitchFamily="18" charset="0"/>
                        <a:cs typeface="Cambria Math" panose="02040503050406030204" pitchFamily="18" charset="0"/>
                      </a:rPr>
                      <m:t>=</m:t>
                    </m:r>
                  </m:oMath>
                </a14:m>
                <a:r>
                  <a:rPr lang="en-US" dirty="0">
                    <a:ea typeface="Cambria Math" panose="02040503050406030204" pitchFamily="18" charset="0"/>
                    <a:cs typeface="Cambria Math" panose="02040503050406030204" pitchFamily="18" charset="0"/>
                  </a:rPr>
                  <a:t> </a:t>
                </a:r>
                <a14:m>
                  <m:oMath xmlns:m="http://schemas.openxmlformats.org/officeDocument/2006/math">
                    <m:f>
                      <m:fPr>
                        <m:ctrlPr>
                          <a:rPr lang="en-US" i="1">
                            <a:latin typeface="Cambria Math" panose="02040503050406030204" pitchFamily="18" charset="0"/>
                            <a:ea typeface="Cambria Math" panose="02040503050406030204" pitchFamily="18" charset="0"/>
                            <a:cs typeface="Cambria Math" panose="02040503050406030204" pitchFamily="18" charset="0"/>
                          </a:rPr>
                        </m:ctrlPr>
                      </m:fPr>
                      <m:num>
                        <m:r>
                          <a:rPr lang="en-US" i="1">
                            <a:solidFill>
                              <a:srgbClr val="7030A0"/>
                            </a:solidFill>
                            <a:latin typeface="Cambria Math" panose="02040503050406030204" pitchFamily="18" charset="0"/>
                            <a:ea typeface="Cambria Math" panose="02040503050406030204" pitchFamily="18" charset="0"/>
                            <a:cs typeface="Cambria Math" panose="02040503050406030204" pitchFamily="18" charset="0"/>
                          </a:rPr>
                          <m:t>𝑟</m:t>
                        </m:r>
                        <m:r>
                          <a:rPr lang="en-US" i="1">
                            <a:solidFill>
                              <a:srgbClr val="C00000"/>
                            </a:solidFill>
                            <a:latin typeface="Cambria Math" panose="02040503050406030204" pitchFamily="18" charset="0"/>
                            <a:ea typeface="Cambria Math" panose="02040503050406030204" pitchFamily="18" charset="0"/>
                            <a:cs typeface="Cambria Math" panose="02040503050406030204" pitchFamily="18" charset="0"/>
                          </a:rPr>
                          <m:t>𝐾</m:t>
                        </m:r>
                      </m:num>
                      <m:den>
                        <m:r>
                          <a:rPr lang="en-US" b="0" i="1" smtClean="0">
                            <a:solidFill>
                              <a:schemeClr val="tx1"/>
                            </a:solidFill>
                            <a:latin typeface="Cambria Math" panose="02040503050406030204" pitchFamily="18" charset="0"/>
                            <a:ea typeface="Cambria Math" panose="02040503050406030204" pitchFamily="18" charset="0"/>
                            <a:cs typeface="Cambria Math" panose="02040503050406030204" pitchFamily="18" charset="0"/>
                          </a:rPr>
                          <m:t>4</m:t>
                        </m:r>
                      </m:den>
                    </m:f>
                    <m:r>
                      <a:rPr lang="en-US" b="0" i="0" smtClean="0">
                        <a:solidFill>
                          <a:schemeClr val="tx1"/>
                        </a:solidFill>
                        <a:latin typeface="Cambria Math" panose="02040503050406030204" pitchFamily="18" charset="0"/>
                        <a:ea typeface="Cambria Math" panose="02040503050406030204" pitchFamily="18" charset="0"/>
                        <a:cs typeface="Cambria Math" panose="02040503050406030204" pitchFamily="18" charset="0"/>
                      </a:rPr>
                      <m:t>=</m:t>
                    </m:r>
                    <m:r>
                      <m:rPr>
                        <m:sty m:val="p"/>
                      </m:rPr>
                      <a:rPr lang="en-US" b="0" i="0" smtClean="0">
                        <a:solidFill>
                          <a:schemeClr val="tx1"/>
                        </a:solidFill>
                        <a:latin typeface="Cambria Math" panose="02040503050406030204" pitchFamily="18" charset="0"/>
                        <a:ea typeface="Cambria Math" panose="02040503050406030204" pitchFamily="18" charset="0"/>
                        <a:cs typeface="Cambria Math" panose="02040503050406030204" pitchFamily="18" charset="0"/>
                      </a:rPr>
                      <m:t>MSY</m:t>
                    </m:r>
                  </m:oMath>
                </a14:m>
                <a:endParaRPr lang="en-US" dirty="0"/>
              </a:p>
              <a:p>
                <a:pPr marL="0" indent="0">
                  <a:buNone/>
                </a:pPr>
                <a:endParaRPr lang="en-US" dirty="0"/>
              </a:p>
              <a:p>
                <a:pPr marL="0" indent="0">
                  <a:buNone/>
                </a:pPr>
                <a:endParaRPr lang="en-US" dirty="0"/>
              </a:p>
            </p:txBody>
          </p:sp>
        </mc:Choice>
        <mc:Fallback xmlns="">
          <p:sp>
            <p:nvSpPr>
              <p:cNvPr id="3" name="Content Placeholder 2">
                <a:extLst>
                  <a:ext uri="{FF2B5EF4-FFF2-40B4-BE49-F238E27FC236}">
                    <a16:creationId xmlns:a16="http://schemas.microsoft.com/office/drawing/2014/main" id="{29458C2E-3B88-4EAA-9F99-FC7EA2FD9ED5}"/>
                  </a:ext>
                </a:extLst>
              </p:cNvPr>
              <p:cNvSpPr>
                <a:spLocks noGrp="1" noRot="1" noChangeAspect="1" noMove="1" noResize="1" noEditPoints="1" noAdjustHandles="1" noChangeArrowheads="1" noChangeShapeType="1" noTextEdit="1"/>
              </p:cNvSpPr>
              <p:nvPr>
                <p:ph idx="1"/>
              </p:nvPr>
            </p:nvSpPr>
            <p:spPr>
              <a:xfrm>
                <a:off x="838199" y="1547786"/>
                <a:ext cx="11038815" cy="5033377"/>
              </a:xfrm>
              <a:blipFill>
                <a:blip r:embed="rId3"/>
                <a:stretch>
                  <a:fillRect l="-1104" r="-1160"/>
                </a:stretch>
              </a:blipFill>
            </p:spPr>
            <p:txBody>
              <a:bodyPr/>
              <a:lstStyle/>
              <a:p>
                <a:r>
                  <a:rPr lang="en-US">
                    <a:noFill/>
                  </a:rPr>
                  <a:t> </a:t>
                </a:r>
              </a:p>
            </p:txBody>
          </p:sp>
        </mc:Fallback>
      </mc:AlternateContent>
      <p:pic>
        <p:nvPicPr>
          <p:cNvPr id="9" name="Picture 8">
            <a:extLst>
              <a:ext uri="{FF2B5EF4-FFF2-40B4-BE49-F238E27FC236}">
                <a16:creationId xmlns:a16="http://schemas.microsoft.com/office/drawing/2014/main" id="{6A1B7CE7-CFA0-4F48-AC0F-3B82EBAED1C0}"/>
              </a:ext>
            </a:extLst>
          </p:cNvPr>
          <p:cNvPicPr>
            <a:picLocks noChangeAspect="1"/>
          </p:cNvPicPr>
          <p:nvPr/>
        </p:nvPicPr>
        <p:blipFill>
          <a:blip r:embed="rId4"/>
          <a:stretch>
            <a:fillRect/>
          </a:stretch>
        </p:blipFill>
        <p:spPr>
          <a:xfrm>
            <a:off x="6903217" y="2307420"/>
            <a:ext cx="5288783" cy="4550580"/>
          </a:xfrm>
          <a:prstGeom prst="rect">
            <a:avLst/>
          </a:prstGeom>
        </p:spPr>
      </p:pic>
      <p:cxnSp>
        <p:nvCxnSpPr>
          <p:cNvPr id="14" name="Straight Connector 13">
            <a:extLst>
              <a:ext uri="{FF2B5EF4-FFF2-40B4-BE49-F238E27FC236}">
                <a16:creationId xmlns:a16="http://schemas.microsoft.com/office/drawing/2014/main" id="{5BF5EF64-4062-4B15-8A1E-822D7D3FC885}"/>
              </a:ext>
            </a:extLst>
          </p:cNvPr>
          <p:cNvCxnSpPr>
            <a:cxnSpLocks/>
          </p:cNvCxnSpPr>
          <p:nvPr/>
        </p:nvCxnSpPr>
        <p:spPr>
          <a:xfrm>
            <a:off x="9893386" y="2542233"/>
            <a:ext cx="0" cy="3401137"/>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40969EDB-3DE3-42BF-8BEC-09AA926AFA14}"/>
                  </a:ext>
                </a:extLst>
              </p:cNvPr>
              <p:cNvSpPr txBox="1"/>
              <p:nvPr/>
            </p:nvSpPr>
            <p:spPr>
              <a:xfrm>
                <a:off x="8963189" y="5428635"/>
                <a:ext cx="2245743"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i="1" dirty="0" smtClean="0">
                          <a:solidFill>
                            <a:schemeClr val="accent2"/>
                          </a:solidFill>
                          <a:latin typeface="Cambria Math" panose="02040503050406030204" pitchFamily="18" charset="0"/>
                        </a:rPr>
                        <m:t>𝐵</m:t>
                      </m:r>
                      <m:r>
                        <m:rPr>
                          <m:sty m:val="p"/>
                        </m:rPr>
                        <a:rPr lang="en-US" sz="2800" i="0" baseline="-25000" dirty="0">
                          <a:solidFill>
                            <a:schemeClr val="accent2"/>
                          </a:solidFill>
                          <a:latin typeface="Cambria Math" panose="02040503050406030204" pitchFamily="18" charset="0"/>
                        </a:rPr>
                        <m:t>MSY</m:t>
                      </m:r>
                      <m:r>
                        <a:rPr lang="en-US" sz="2800" i="1" dirty="0">
                          <a:solidFill>
                            <a:schemeClr val="accent2"/>
                          </a:solidFill>
                          <a:latin typeface="Cambria Math" panose="02040503050406030204" pitchFamily="18" charset="0"/>
                        </a:rPr>
                        <m:t> =</m:t>
                      </m:r>
                      <m:r>
                        <a:rPr lang="en-US" sz="2800" i="1" dirty="0">
                          <a:solidFill>
                            <a:schemeClr val="accent2"/>
                          </a:solidFill>
                          <a:latin typeface="Cambria Math" panose="02040503050406030204" pitchFamily="18" charset="0"/>
                          <a:ea typeface="Cambria Math" panose="02040503050406030204" pitchFamily="18" charset="0"/>
                          <a:cs typeface="Cambria Math" panose="02040503050406030204" pitchFamily="18" charset="0"/>
                        </a:rPr>
                        <m:t> </m:t>
                      </m:r>
                      <m:r>
                        <a:rPr lang="en-US" sz="2800" i="1">
                          <a:solidFill>
                            <a:schemeClr val="accent2"/>
                          </a:solidFill>
                          <a:latin typeface="Cambria Math" panose="02040503050406030204" pitchFamily="18" charset="0"/>
                          <a:ea typeface="Cambria Math" panose="02040503050406030204" pitchFamily="18" charset="0"/>
                          <a:cs typeface="Cambria Math" panose="02040503050406030204" pitchFamily="18" charset="0"/>
                        </a:rPr>
                        <m:t>𝐾</m:t>
                      </m:r>
                      <m:r>
                        <a:rPr lang="en-US" sz="2800" b="0" i="1" smtClean="0">
                          <a:solidFill>
                            <a:schemeClr val="accent2"/>
                          </a:solidFill>
                          <a:latin typeface="Cambria Math" panose="02040503050406030204" pitchFamily="18" charset="0"/>
                          <a:ea typeface="Cambria Math" panose="02040503050406030204" pitchFamily="18" charset="0"/>
                          <a:cs typeface="Cambria Math" panose="02040503050406030204" pitchFamily="18" charset="0"/>
                        </a:rPr>
                        <m:t>/2</m:t>
                      </m:r>
                    </m:oMath>
                  </m:oMathPara>
                </a14:m>
                <a:endParaRPr lang="en-US" sz="2800" dirty="0">
                  <a:solidFill>
                    <a:schemeClr val="accent2"/>
                  </a:solidFill>
                </a:endParaRPr>
              </a:p>
            </p:txBody>
          </p:sp>
        </mc:Choice>
        <mc:Fallback xmlns="">
          <p:sp>
            <p:nvSpPr>
              <p:cNvPr id="15" name="TextBox 14">
                <a:extLst>
                  <a:ext uri="{FF2B5EF4-FFF2-40B4-BE49-F238E27FC236}">
                    <a16:creationId xmlns:a16="http://schemas.microsoft.com/office/drawing/2014/main" id="{40969EDB-3DE3-42BF-8BEC-09AA926AFA14}"/>
                  </a:ext>
                </a:extLst>
              </p:cNvPr>
              <p:cNvSpPr txBox="1">
                <a:spLocks noRot="1" noChangeAspect="1" noMove="1" noResize="1" noEditPoints="1" noAdjustHandles="1" noChangeArrowheads="1" noChangeShapeType="1" noTextEdit="1"/>
              </p:cNvSpPr>
              <p:nvPr/>
            </p:nvSpPr>
            <p:spPr>
              <a:xfrm>
                <a:off x="8963189" y="5428635"/>
                <a:ext cx="2245743" cy="523220"/>
              </a:xfrm>
              <a:prstGeom prst="rect">
                <a:avLst/>
              </a:prstGeom>
              <a:blipFill>
                <a:blip r:embed="rId5"/>
                <a:stretch>
                  <a:fillRect/>
                </a:stretch>
              </a:blipFill>
            </p:spPr>
            <p:txBody>
              <a:bodyPr/>
              <a:lstStyle/>
              <a:p>
                <a:r>
                  <a:rPr lang="en-US">
                    <a:noFill/>
                  </a:rPr>
                  <a:t> </a:t>
                </a:r>
              </a:p>
            </p:txBody>
          </p:sp>
        </mc:Fallback>
      </mc:AlternateContent>
      <p:cxnSp>
        <p:nvCxnSpPr>
          <p:cNvPr id="7" name="Straight Connector 6">
            <a:extLst>
              <a:ext uri="{FF2B5EF4-FFF2-40B4-BE49-F238E27FC236}">
                <a16:creationId xmlns:a16="http://schemas.microsoft.com/office/drawing/2014/main" id="{9ABF9378-013C-4ABF-B5C3-951233724273}"/>
              </a:ext>
            </a:extLst>
          </p:cNvPr>
          <p:cNvCxnSpPr>
            <a:cxnSpLocks/>
          </p:cNvCxnSpPr>
          <p:nvPr/>
        </p:nvCxnSpPr>
        <p:spPr>
          <a:xfrm flipH="1">
            <a:off x="7887956" y="2533747"/>
            <a:ext cx="2005431"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2C1FE3EC-D9E1-4D1F-AA89-1872FCC9AAAC}"/>
                  </a:ext>
                </a:extLst>
              </p:cNvPr>
              <p:cNvSpPr txBox="1"/>
              <p:nvPr/>
            </p:nvSpPr>
            <p:spPr>
              <a:xfrm>
                <a:off x="5904329" y="2191303"/>
                <a:ext cx="1842043" cy="701859"/>
              </a:xfrm>
              <a:prstGeom prst="rect">
                <a:avLst/>
              </a:prstGeom>
              <a:noFill/>
            </p:spPr>
            <p:txBody>
              <a:bodyPr wrap="none" rtlCol="0">
                <a:spAutoFit/>
              </a:bodyPr>
              <a:lstStyle/>
              <a:p>
                <a14:m>
                  <m:oMath xmlns:m="http://schemas.openxmlformats.org/officeDocument/2006/math">
                    <m:r>
                      <m:rPr>
                        <m:sty m:val="p"/>
                      </m:rPr>
                      <a:rPr lang="en-US" sz="2800" i="0" dirty="0" smtClean="0">
                        <a:solidFill>
                          <a:schemeClr val="accent2"/>
                        </a:solidFill>
                        <a:latin typeface="Cambria Math" panose="02040503050406030204" pitchFamily="18" charset="0"/>
                      </a:rPr>
                      <m:t>MSY</m:t>
                    </m:r>
                    <m:r>
                      <a:rPr lang="en-US" sz="2800" i="1" dirty="0" smtClean="0">
                        <a:solidFill>
                          <a:schemeClr val="accent2"/>
                        </a:solidFill>
                        <a:latin typeface="Cambria Math" panose="02040503050406030204" pitchFamily="18" charset="0"/>
                      </a:rPr>
                      <m:t>=</m:t>
                    </m:r>
                    <m:r>
                      <a:rPr lang="en-US" sz="2800" i="1" dirty="0">
                        <a:solidFill>
                          <a:schemeClr val="accent2"/>
                        </a:solidFill>
                        <a:latin typeface="Cambria Math" panose="02040503050406030204" pitchFamily="18" charset="0"/>
                        <a:ea typeface="Cambria Math" panose="02040503050406030204" pitchFamily="18" charset="0"/>
                        <a:cs typeface="Cambria Math" panose="02040503050406030204" pitchFamily="18" charset="0"/>
                      </a:rPr>
                      <m:t> </m:t>
                    </m:r>
                    <m:f>
                      <m:fPr>
                        <m:ctrlPr>
                          <a:rPr lang="en-US" sz="2800" i="1">
                            <a:solidFill>
                              <a:schemeClr val="accent2"/>
                            </a:solidFill>
                            <a:latin typeface="Cambria Math" panose="02040503050406030204" pitchFamily="18" charset="0"/>
                            <a:ea typeface="Cambria Math" panose="02040503050406030204" pitchFamily="18" charset="0"/>
                            <a:cs typeface="Cambria Math" panose="02040503050406030204" pitchFamily="18" charset="0"/>
                          </a:rPr>
                        </m:ctrlPr>
                      </m:fPr>
                      <m:num>
                        <m:r>
                          <a:rPr lang="en-US" sz="2800" i="1">
                            <a:solidFill>
                              <a:schemeClr val="accent2"/>
                            </a:solidFill>
                            <a:latin typeface="Cambria Math" panose="02040503050406030204" pitchFamily="18" charset="0"/>
                            <a:ea typeface="Cambria Math" panose="02040503050406030204" pitchFamily="18" charset="0"/>
                            <a:cs typeface="Cambria Math" panose="02040503050406030204" pitchFamily="18" charset="0"/>
                          </a:rPr>
                          <m:t>𝑟𝐾</m:t>
                        </m:r>
                      </m:num>
                      <m:den>
                        <m:r>
                          <a:rPr lang="en-US" sz="2800" b="0" i="1" smtClean="0">
                            <a:solidFill>
                              <a:schemeClr val="accent2"/>
                            </a:solidFill>
                            <a:latin typeface="Cambria Math" panose="02040503050406030204" pitchFamily="18" charset="0"/>
                            <a:ea typeface="Cambria Math" panose="02040503050406030204" pitchFamily="18" charset="0"/>
                            <a:cs typeface="Cambria Math" panose="02040503050406030204" pitchFamily="18" charset="0"/>
                          </a:rPr>
                          <m:t>4</m:t>
                        </m:r>
                      </m:den>
                    </m:f>
                  </m:oMath>
                </a14:m>
                <a:r>
                  <a:rPr lang="en-US" dirty="0">
                    <a:solidFill>
                      <a:schemeClr val="accent2"/>
                    </a:solidFill>
                  </a:rPr>
                  <a:t> </a:t>
                </a:r>
              </a:p>
            </p:txBody>
          </p:sp>
        </mc:Choice>
        <mc:Fallback xmlns="">
          <p:sp>
            <p:nvSpPr>
              <p:cNvPr id="8" name="TextBox 7">
                <a:extLst>
                  <a:ext uri="{FF2B5EF4-FFF2-40B4-BE49-F238E27FC236}">
                    <a16:creationId xmlns:a16="http://schemas.microsoft.com/office/drawing/2014/main" id="{2C1FE3EC-D9E1-4D1F-AA89-1872FCC9AAAC}"/>
                  </a:ext>
                </a:extLst>
              </p:cNvPr>
              <p:cNvSpPr txBox="1">
                <a:spLocks noRot="1" noChangeAspect="1" noMove="1" noResize="1" noEditPoints="1" noAdjustHandles="1" noChangeArrowheads="1" noChangeShapeType="1" noTextEdit="1"/>
              </p:cNvSpPr>
              <p:nvPr/>
            </p:nvSpPr>
            <p:spPr>
              <a:xfrm>
                <a:off x="5904329" y="2191303"/>
                <a:ext cx="1842043" cy="701859"/>
              </a:xfrm>
              <a:prstGeom prst="rect">
                <a:avLst/>
              </a:prstGeom>
              <a:blipFill>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051852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8"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C5D6CBB4-66B3-4A2C-9159-CCE70C52D843}"/>
                  </a:ext>
                </a:extLst>
              </p:cNvPr>
              <p:cNvSpPr>
                <a:spLocks noGrp="1"/>
              </p:cNvSpPr>
              <p:nvPr>
                <p:ph type="title"/>
              </p:nvPr>
            </p:nvSpPr>
            <p:spPr>
              <a:xfrm>
                <a:off x="838200" y="365126"/>
                <a:ext cx="10515600" cy="1182660"/>
              </a:xfrm>
            </p:spPr>
            <p:txBody>
              <a:bodyPr>
                <a:normAutofit/>
              </a:bodyPr>
              <a:lstStyle/>
              <a:p>
                <a14:m>
                  <m:oMath xmlns:m="http://schemas.openxmlformats.org/officeDocument/2006/math">
                    <m:r>
                      <a:rPr lang="en-US" b="0" i="1" dirty="0" smtClean="0">
                        <a:latin typeface="Cambria Math" panose="02040503050406030204" pitchFamily="18" charset="0"/>
                        <a:ea typeface="Times New Roman" panose="02020603050405020304" pitchFamily="18" charset="0"/>
                        <a:cs typeface="Arial" panose="020B0604020202020204" pitchFamily="34" charset="0"/>
                      </a:rPr>
                      <m:t>𝑈</m:t>
                    </m:r>
                    <m:r>
                      <m:rPr>
                        <m:sty m:val="p"/>
                      </m:rPr>
                      <a:rPr lang="en-US" baseline="-25000" dirty="0">
                        <a:latin typeface="Cambria Math" panose="02040503050406030204" pitchFamily="18" charset="0"/>
                        <a:ea typeface="Times New Roman" panose="02020603050405020304" pitchFamily="18" charset="0"/>
                        <a:cs typeface="Arial" panose="020B0604020202020204" pitchFamily="34" charset="0"/>
                      </a:rPr>
                      <m:t>MSY</m:t>
                    </m:r>
                  </m:oMath>
                </a14:m>
                <a:r>
                  <a:rPr lang="en-US" dirty="0"/>
                  <a:t> from the Schaefer Model</a:t>
                </a:r>
              </a:p>
            </p:txBody>
          </p:sp>
        </mc:Choice>
        <mc:Fallback xmlns="">
          <p:sp>
            <p:nvSpPr>
              <p:cNvPr id="2" name="Title 1">
                <a:extLst>
                  <a:ext uri="{FF2B5EF4-FFF2-40B4-BE49-F238E27FC236}">
                    <a16:creationId xmlns:a16="http://schemas.microsoft.com/office/drawing/2014/main" id="{C5D6CBB4-66B3-4A2C-9159-CCE70C52D843}"/>
                  </a:ext>
                </a:extLst>
              </p:cNvPr>
              <p:cNvSpPr>
                <a:spLocks noGrp="1" noRot="1" noChangeAspect="1" noMove="1" noResize="1" noEditPoints="1" noAdjustHandles="1" noChangeArrowheads="1" noChangeShapeType="1" noTextEdit="1"/>
              </p:cNvSpPr>
              <p:nvPr>
                <p:ph type="title"/>
              </p:nvPr>
            </p:nvSpPr>
            <p:spPr>
              <a:xfrm>
                <a:off x="838200" y="365126"/>
                <a:ext cx="10515600" cy="1182660"/>
              </a:xfrm>
              <a:blipFill>
                <a:blip r:embed="rId2"/>
                <a:stretch>
                  <a:fillRect b="-412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9458C2E-3B88-4EAA-9F99-FC7EA2FD9ED5}"/>
                  </a:ext>
                </a:extLst>
              </p:cNvPr>
              <p:cNvSpPr>
                <a:spLocks noGrp="1"/>
              </p:cNvSpPr>
              <p:nvPr>
                <p:ph idx="1"/>
              </p:nvPr>
            </p:nvSpPr>
            <p:spPr>
              <a:xfrm>
                <a:off x="838199" y="1547786"/>
                <a:ext cx="11038815" cy="5033377"/>
              </a:xfrm>
            </p:spPr>
            <p:txBody>
              <a:bodyPr>
                <a:normAutofit/>
              </a:bodyPr>
              <a:lstStyle/>
              <a:p>
                <a:pPr marL="0" indent="0">
                  <a:buNone/>
                </a:pPr>
                <a14:m>
                  <m:oMath xmlns:m="http://schemas.openxmlformats.org/officeDocument/2006/math">
                    <m:sSub>
                      <m:sSubPr>
                        <m:ctrlPr>
                          <a:rPr lang="en-US" sz="4000" i="1" smtClean="0">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b="0" i="1" smtClean="0">
                            <a:effectLst/>
                            <a:latin typeface="Cambria Math" panose="02040503050406030204" pitchFamily="18" charset="0"/>
                            <a:ea typeface="Cambria Math" panose="02040503050406030204" pitchFamily="18" charset="0"/>
                            <a:cs typeface="Cambria Math" panose="02040503050406030204" pitchFamily="18" charset="0"/>
                          </a:rPr>
                          <m:t>𝑆𝑃</m:t>
                        </m:r>
                      </m:e>
                      <m:sub>
                        <m:r>
                          <a:rPr lang="en-US" i="1">
                            <a:effectLst/>
                            <a:latin typeface="Cambria Math" panose="02040503050406030204" pitchFamily="18" charset="0"/>
                            <a:ea typeface="Cambria Math" panose="02040503050406030204" pitchFamily="18" charset="0"/>
                            <a:cs typeface="Cambria Math" panose="02040503050406030204" pitchFamily="18" charset="0"/>
                          </a:rPr>
                          <m:t>𝑡</m:t>
                        </m:r>
                      </m:sub>
                    </m:sSub>
                    <m:r>
                      <a:rPr lang="en-US" b="0" i="1" smtClean="0">
                        <a:effectLst/>
                        <a:latin typeface="Cambria Math" panose="02040503050406030204" pitchFamily="18" charset="0"/>
                        <a:ea typeface="Cambria Math" panose="02040503050406030204" pitchFamily="18" charset="0"/>
                        <a:cs typeface="Cambria Math" panose="02040503050406030204" pitchFamily="18" charset="0"/>
                      </a:rPr>
                      <m:t>=</m:t>
                    </m:r>
                    <m:r>
                      <a:rPr lang="en-US" i="1" smtClean="0">
                        <a:solidFill>
                          <a:srgbClr val="7030A0"/>
                        </a:solidFill>
                        <a:effectLst/>
                        <a:latin typeface="Cambria Math" panose="02040503050406030204" pitchFamily="18" charset="0"/>
                        <a:ea typeface="Cambria Math" panose="02040503050406030204" pitchFamily="18" charset="0"/>
                        <a:cs typeface="Cambria Math" panose="02040503050406030204" pitchFamily="18" charset="0"/>
                      </a:rPr>
                      <m:t>𝑟</m:t>
                    </m:r>
                    <m:sSub>
                      <m:sSubPr>
                        <m:ctrlPr>
                          <a:rPr lang="en-US" sz="4000" i="1">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i="1">
                            <a:effectLst/>
                            <a:latin typeface="Cambria Math" panose="02040503050406030204" pitchFamily="18" charset="0"/>
                            <a:ea typeface="Cambria Math" panose="02040503050406030204" pitchFamily="18" charset="0"/>
                            <a:cs typeface="Cambria Math" panose="02040503050406030204" pitchFamily="18" charset="0"/>
                          </a:rPr>
                          <m:t>𝐵</m:t>
                        </m:r>
                      </m:e>
                      <m:sub>
                        <m:r>
                          <a:rPr lang="en-US" i="1">
                            <a:effectLst/>
                            <a:latin typeface="Cambria Math" panose="02040503050406030204" pitchFamily="18" charset="0"/>
                            <a:ea typeface="Cambria Math" panose="02040503050406030204" pitchFamily="18" charset="0"/>
                            <a:cs typeface="Cambria Math" panose="02040503050406030204" pitchFamily="18" charset="0"/>
                          </a:rPr>
                          <m:t>𝑡</m:t>
                        </m:r>
                      </m:sub>
                    </m:sSub>
                    <m:d>
                      <m:dPr>
                        <m:ctrlPr>
                          <a:rPr lang="en-US" sz="4000" i="1">
                            <a:effectLst/>
                            <a:latin typeface="Cambria Math" panose="02040503050406030204" pitchFamily="18" charset="0"/>
                            <a:ea typeface="Cambria Math" panose="02040503050406030204" pitchFamily="18" charset="0"/>
                            <a:cs typeface="Cambria Math" panose="02040503050406030204" pitchFamily="18" charset="0"/>
                          </a:rPr>
                        </m:ctrlPr>
                      </m:dPr>
                      <m:e>
                        <m:r>
                          <a:rPr lang="en-US" i="1">
                            <a:effectLst/>
                            <a:latin typeface="Cambria Math" panose="02040503050406030204" pitchFamily="18" charset="0"/>
                            <a:ea typeface="Cambria Math" panose="02040503050406030204" pitchFamily="18" charset="0"/>
                            <a:cs typeface="Cambria Math" panose="02040503050406030204" pitchFamily="18" charset="0"/>
                          </a:rPr>
                          <m:t>1−</m:t>
                        </m:r>
                        <m:f>
                          <m:fPr>
                            <m:ctrlPr>
                              <a:rPr lang="en-US" sz="4000" i="1" smtClean="0">
                                <a:effectLst/>
                                <a:latin typeface="Cambria Math" panose="02040503050406030204" pitchFamily="18" charset="0"/>
                                <a:ea typeface="Cambria Math" panose="02040503050406030204" pitchFamily="18" charset="0"/>
                                <a:cs typeface="Cambria Math" panose="02040503050406030204" pitchFamily="18" charset="0"/>
                              </a:rPr>
                            </m:ctrlPr>
                          </m:fPr>
                          <m:num>
                            <m:sSub>
                              <m:sSubPr>
                                <m:ctrlPr>
                                  <a:rPr lang="en-US" sz="4000" i="1">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i="1">
                                    <a:effectLst/>
                                    <a:latin typeface="Cambria Math" panose="02040503050406030204" pitchFamily="18" charset="0"/>
                                    <a:ea typeface="Cambria Math" panose="02040503050406030204" pitchFamily="18" charset="0"/>
                                    <a:cs typeface="Cambria Math" panose="02040503050406030204" pitchFamily="18" charset="0"/>
                                  </a:rPr>
                                  <m:t>𝐵</m:t>
                                </m:r>
                              </m:e>
                              <m:sub>
                                <m:r>
                                  <a:rPr lang="en-US" i="1">
                                    <a:effectLst/>
                                    <a:latin typeface="Cambria Math" panose="02040503050406030204" pitchFamily="18" charset="0"/>
                                    <a:ea typeface="Cambria Math" panose="02040503050406030204" pitchFamily="18" charset="0"/>
                                    <a:cs typeface="Cambria Math" panose="02040503050406030204" pitchFamily="18" charset="0"/>
                                  </a:rPr>
                                  <m:t>𝑡</m:t>
                                </m:r>
                              </m:sub>
                            </m:sSub>
                          </m:num>
                          <m:den>
                            <m:r>
                              <a:rPr lang="en-US" i="1" smtClean="0">
                                <a:solidFill>
                                  <a:srgbClr val="C00000"/>
                                </a:solidFill>
                                <a:effectLst/>
                                <a:latin typeface="Cambria Math" panose="02040503050406030204" pitchFamily="18" charset="0"/>
                                <a:ea typeface="Cambria Math" panose="02040503050406030204" pitchFamily="18" charset="0"/>
                                <a:cs typeface="Cambria Math" panose="02040503050406030204" pitchFamily="18" charset="0"/>
                              </a:rPr>
                              <m:t>𝐾</m:t>
                            </m:r>
                          </m:den>
                        </m:f>
                      </m:e>
                    </m:d>
                  </m:oMath>
                </a14:m>
                <a:r>
                  <a:rPr lang="en-US" sz="36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3600" b="1" dirty="0">
                    <a:ea typeface="Cambria Math" panose="02040503050406030204" pitchFamily="18" charset="0"/>
                    <a:cs typeface="Cambria Math" panose="02040503050406030204" pitchFamily="18" charset="0"/>
                  </a:rPr>
                  <a:t>What is the harvest rate at MSY?</a:t>
                </a:r>
                <a:r>
                  <a:rPr lang="en-US" sz="3600" dirty="0"/>
                  <a:t> </a:t>
                </a:r>
                <a:endParaRPr lang="en-US" i="1" dirty="0">
                  <a:latin typeface="Cambria Math" panose="02040503050406030204" pitchFamily="18" charset="0"/>
                </a:endParaRPr>
              </a:p>
              <a:p>
                <a:pPr marL="0" indent="0">
                  <a:buNone/>
                </a:pPr>
                <a:endParaRPr lang="en-US" i="1" dirty="0">
                  <a:solidFill>
                    <a:schemeClr val="tx1"/>
                  </a:solidFill>
                  <a:latin typeface="Cambria Math" panose="02040503050406030204" pitchFamily="18" charset="0"/>
                  <a:ea typeface="Cambria Math" panose="02040503050406030204" pitchFamily="18" charset="0"/>
                  <a:cs typeface="Cambria Math" panose="02040503050406030204" pitchFamily="18" charset="0"/>
                </a:endParaRPr>
              </a:p>
              <a:p>
                <a:pPr marL="0" indent="0">
                  <a:buNone/>
                </a:pPr>
                <a14:m>
                  <m:oMath xmlns:m="http://schemas.openxmlformats.org/officeDocument/2006/math">
                    <m:f>
                      <m:fPr>
                        <m:ctrlPr>
                          <a:rPr lang="en-US" i="1" smtClean="0">
                            <a:solidFill>
                              <a:schemeClr val="tx1"/>
                            </a:solidFill>
                            <a:latin typeface="Cambria Math" panose="02040503050406030204" pitchFamily="18" charset="0"/>
                            <a:ea typeface="Cambria Math" panose="02040503050406030204" pitchFamily="18" charset="0"/>
                            <a:cs typeface="Cambria Math" panose="02040503050406030204" pitchFamily="18" charset="0"/>
                          </a:rPr>
                        </m:ctrlPr>
                      </m:fPr>
                      <m:num>
                        <m:r>
                          <a:rPr lang="en-US" b="0" i="1" smtClean="0">
                            <a:solidFill>
                              <a:schemeClr val="tx1"/>
                            </a:solidFill>
                            <a:latin typeface="Cambria Math" panose="02040503050406030204" pitchFamily="18" charset="0"/>
                            <a:ea typeface="Cambria Math" panose="02040503050406030204" pitchFamily="18" charset="0"/>
                            <a:cs typeface="Cambria Math" panose="02040503050406030204" pitchFamily="18" charset="0"/>
                          </a:rPr>
                          <m:t>𝑀𝑆𝑌</m:t>
                        </m:r>
                      </m:num>
                      <m:den>
                        <m:sSub>
                          <m:sSubPr>
                            <m:ctrlPr>
                              <a:rPr lang="en-US" i="1">
                                <a:latin typeface="Cambria Math" panose="02040503050406030204" pitchFamily="18" charset="0"/>
                                <a:ea typeface="Cambria Math" panose="02040503050406030204" pitchFamily="18" charset="0"/>
                                <a:cs typeface="Cambria Math" panose="02040503050406030204" pitchFamily="18" charset="0"/>
                              </a:rPr>
                            </m:ctrlPr>
                          </m:sSubPr>
                          <m:e>
                            <m:r>
                              <a:rPr lang="en-US" i="1">
                                <a:latin typeface="Cambria Math" panose="02040503050406030204" pitchFamily="18" charset="0"/>
                                <a:ea typeface="Cambria Math" panose="02040503050406030204" pitchFamily="18" charset="0"/>
                                <a:cs typeface="Cambria Math" panose="02040503050406030204" pitchFamily="18" charset="0"/>
                              </a:rPr>
                              <m:t>𝐵</m:t>
                            </m:r>
                          </m:e>
                          <m:sub>
                            <m:r>
                              <a:rPr lang="en-US" i="1">
                                <a:latin typeface="Cambria Math" panose="02040503050406030204" pitchFamily="18" charset="0"/>
                                <a:ea typeface="Cambria Math" panose="02040503050406030204" pitchFamily="18" charset="0"/>
                                <a:cs typeface="Cambria Math" panose="02040503050406030204" pitchFamily="18" charset="0"/>
                              </a:rPr>
                              <m:t>𝑀𝑆𝑌</m:t>
                            </m:r>
                          </m:sub>
                        </m:sSub>
                      </m:den>
                    </m:f>
                    <m:r>
                      <a:rPr lang="en-US" b="0" i="1" smtClean="0">
                        <a:solidFill>
                          <a:schemeClr val="tx1"/>
                        </a:solidFill>
                        <a:latin typeface="Cambria Math" panose="02040503050406030204" pitchFamily="18" charset="0"/>
                        <a:ea typeface="Cambria Math" panose="02040503050406030204" pitchFamily="18" charset="0"/>
                        <a:cs typeface="Cambria Math" panose="02040503050406030204" pitchFamily="18" charset="0"/>
                      </a:rPr>
                      <m:t>=</m:t>
                    </m:r>
                  </m:oMath>
                </a14:m>
                <a:r>
                  <a:rPr lang="en-US" dirty="0">
                    <a:ea typeface="Cambria Math" panose="02040503050406030204" pitchFamily="18" charset="0"/>
                    <a:cs typeface="Cambria Math" panose="02040503050406030204" pitchFamily="18" charset="0"/>
                  </a:rPr>
                  <a:t> </a:t>
                </a:r>
                <a14:m>
                  <m:oMath xmlns:m="http://schemas.openxmlformats.org/officeDocument/2006/math">
                    <m:f>
                      <m:fPr>
                        <m:ctrlPr>
                          <a:rPr lang="en-US" i="1">
                            <a:latin typeface="Cambria Math" panose="02040503050406030204" pitchFamily="18" charset="0"/>
                            <a:ea typeface="Cambria Math" panose="02040503050406030204" pitchFamily="18" charset="0"/>
                            <a:cs typeface="Cambria Math" panose="02040503050406030204" pitchFamily="18" charset="0"/>
                          </a:rPr>
                        </m:ctrlPr>
                      </m:fPr>
                      <m:num>
                        <m:r>
                          <a:rPr lang="en-US" i="1">
                            <a:solidFill>
                              <a:srgbClr val="7030A0"/>
                            </a:solidFill>
                            <a:latin typeface="Cambria Math" panose="02040503050406030204" pitchFamily="18" charset="0"/>
                            <a:ea typeface="Cambria Math" panose="02040503050406030204" pitchFamily="18" charset="0"/>
                            <a:cs typeface="Cambria Math" panose="02040503050406030204" pitchFamily="18" charset="0"/>
                          </a:rPr>
                          <m:t>𝑟</m:t>
                        </m:r>
                        <m:r>
                          <a:rPr lang="en-US" b="0" i="1" smtClean="0">
                            <a:solidFill>
                              <a:srgbClr val="C00000"/>
                            </a:solidFill>
                            <a:latin typeface="Cambria Math" panose="02040503050406030204" pitchFamily="18" charset="0"/>
                            <a:ea typeface="Cambria Math" panose="02040503050406030204" pitchFamily="18" charset="0"/>
                            <a:cs typeface="Cambria Math" panose="02040503050406030204" pitchFamily="18" charset="0"/>
                          </a:rPr>
                          <m:t>𝐾</m:t>
                        </m:r>
                        <m:r>
                          <a:rPr lang="en-US" b="0" i="1" smtClean="0">
                            <a:solidFill>
                              <a:schemeClr val="tx1"/>
                            </a:solidFill>
                            <a:latin typeface="Cambria Math" panose="02040503050406030204" pitchFamily="18" charset="0"/>
                            <a:ea typeface="Cambria Math" panose="02040503050406030204" pitchFamily="18" charset="0"/>
                            <a:cs typeface="Cambria Math" panose="02040503050406030204" pitchFamily="18" charset="0"/>
                          </a:rPr>
                          <m:t>/4</m:t>
                        </m:r>
                      </m:num>
                      <m:den>
                        <m:r>
                          <a:rPr lang="en-US" b="0" i="1" smtClean="0">
                            <a:solidFill>
                              <a:srgbClr val="C00000"/>
                            </a:solidFill>
                            <a:latin typeface="Cambria Math" panose="02040503050406030204" pitchFamily="18" charset="0"/>
                            <a:ea typeface="Cambria Math" panose="02040503050406030204" pitchFamily="18" charset="0"/>
                            <a:cs typeface="Cambria Math" panose="02040503050406030204" pitchFamily="18" charset="0"/>
                          </a:rPr>
                          <m:t>𝐾</m:t>
                        </m:r>
                        <m:r>
                          <a:rPr lang="en-US" b="0" i="1" smtClean="0">
                            <a:solidFill>
                              <a:schemeClr val="tx1"/>
                            </a:solidFill>
                            <a:latin typeface="Cambria Math" panose="02040503050406030204" pitchFamily="18" charset="0"/>
                            <a:ea typeface="Cambria Math" panose="02040503050406030204" pitchFamily="18" charset="0"/>
                            <a:cs typeface="Cambria Math" panose="02040503050406030204" pitchFamily="18" charset="0"/>
                          </a:rPr>
                          <m:t>/2</m:t>
                        </m:r>
                      </m:den>
                    </m:f>
                    <m:r>
                      <a:rPr lang="en-US" b="0" i="1" smtClean="0">
                        <a:solidFill>
                          <a:schemeClr val="tx1"/>
                        </a:solidFill>
                        <a:latin typeface="Cambria Math" panose="02040503050406030204" pitchFamily="18" charset="0"/>
                        <a:ea typeface="Cambria Math" panose="02040503050406030204" pitchFamily="18" charset="0"/>
                        <a:cs typeface="Cambria Math" panose="02040503050406030204" pitchFamily="18" charset="0"/>
                      </a:rPr>
                      <m:t>=</m:t>
                    </m:r>
                  </m:oMath>
                </a14:m>
                <a:r>
                  <a:rPr lang="en-US" dirty="0">
                    <a:ea typeface="Cambria Math" panose="02040503050406030204" pitchFamily="18" charset="0"/>
                    <a:cs typeface="Cambria Math" panose="02040503050406030204" pitchFamily="18" charset="0"/>
                  </a:rPr>
                  <a:t> </a:t>
                </a:r>
                <a14:m>
                  <m:oMath xmlns:m="http://schemas.openxmlformats.org/officeDocument/2006/math">
                    <m:f>
                      <m:fPr>
                        <m:ctrlPr>
                          <a:rPr lang="en-US" i="1">
                            <a:latin typeface="Cambria Math" panose="02040503050406030204" pitchFamily="18" charset="0"/>
                            <a:ea typeface="Cambria Math" panose="02040503050406030204" pitchFamily="18" charset="0"/>
                            <a:cs typeface="Cambria Math" panose="02040503050406030204" pitchFamily="18" charset="0"/>
                          </a:rPr>
                        </m:ctrlPr>
                      </m:fPr>
                      <m:num>
                        <m:r>
                          <a:rPr lang="en-US" i="1">
                            <a:solidFill>
                              <a:srgbClr val="7030A0"/>
                            </a:solidFill>
                            <a:latin typeface="Cambria Math" panose="02040503050406030204" pitchFamily="18" charset="0"/>
                            <a:ea typeface="Cambria Math" panose="02040503050406030204" pitchFamily="18" charset="0"/>
                            <a:cs typeface="Cambria Math" panose="02040503050406030204" pitchFamily="18" charset="0"/>
                          </a:rPr>
                          <m:t>𝑟</m:t>
                        </m:r>
                      </m:num>
                      <m:den>
                        <m:r>
                          <a:rPr lang="en-US" i="1">
                            <a:latin typeface="Cambria Math" panose="02040503050406030204" pitchFamily="18" charset="0"/>
                            <a:ea typeface="Cambria Math" panose="02040503050406030204" pitchFamily="18" charset="0"/>
                            <a:cs typeface="Cambria Math" panose="02040503050406030204" pitchFamily="18" charset="0"/>
                          </a:rPr>
                          <m:t>2</m:t>
                        </m:r>
                      </m:den>
                    </m:f>
                    <m:r>
                      <a:rPr lang="en-US" b="0" i="1" smtClean="0">
                        <a:latin typeface="Cambria Math" panose="02040503050406030204" pitchFamily="18" charset="0"/>
                        <a:ea typeface="Cambria Math" panose="02040503050406030204" pitchFamily="18" charset="0"/>
                        <a:cs typeface="Cambria Math" panose="02040503050406030204" pitchFamily="18" charset="0"/>
                      </a:rPr>
                      <m:t>=</m:t>
                    </m:r>
                  </m:oMath>
                </a14:m>
                <a:r>
                  <a:rPr lang="en-US" dirty="0"/>
                  <a:t> </a:t>
                </a:r>
                <a14:m>
                  <m:oMath xmlns:m="http://schemas.openxmlformats.org/officeDocument/2006/math">
                    <m:r>
                      <a:rPr lang="en-US" i="1" dirty="0">
                        <a:latin typeface="Cambria Math" panose="02040503050406030204" pitchFamily="18" charset="0"/>
                        <a:ea typeface="Times New Roman" panose="02020603050405020304" pitchFamily="18" charset="0"/>
                        <a:cs typeface="Arial" panose="020B0604020202020204" pitchFamily="34" charset="0"/>
                      </a:rPr>
                      <m:t>𝑈</m:t>
                    </m:r>
                    <m:r>
                      <m:rPr>
                        <m:sty m:val="p"/>
                      </m:rPr>
                      <a:rPr lang="en-US" baseline="-25000" dirty="0">
                        <a:latin typeface="Cambria Math" panose="02040503050406030204" pitchFamily="18" charset="0"/>
                        <a:ea typeface="Times New Roman" panose="02020603050405020304" pitchFamily="18" charset="0"/>
                        <a:cs typeface="Arial" panose="020B0604020202020204" pitchFamily="34" charset="0"/>
                      </a:rPr>
                      <m:t>MSY</m:t>
                    </m:r>
                  </m:oMath>
                </a14:m>
                <a:r>
                  <a:rPr lang="en-US" dirty="0"/>
                  <a:t> </a:t>
                </a:r>
              </a:p>
              <a:p>
                <a:pPr marL="0" indent="0">
                  <a:buNone/>
                </a:pPr>
                <a:endParaRPr lang="en-US" dirty="0"/>
              </a:p>
            </p:txBody>
          </p:sp>
        </mc:Choice>
        <mc:Fallback xmlns="">
          <p:sp>
            <p:nvSpPr>
              <p:cNvPr id="3" name="Content Placeholder 2">
                <a:extLst>
                  <a:ext uri="{FF2B5EF4-FFF2-40B4-BE49-F238E27FC236}">
                    <a16:creationId xmlns:a16="http://schemas.microsoft.com/office/drawing/2014/main" id="{29458C2E-3B88-4EAA-9F99-FC7EA2FD9ED5}"/>
                  </a:ext>
                </a:extLst>
              </p:cNvPr>
              <p:cNvSpPr>
                <a:spLocks noGrp="1" noRot="1" noChangeAspect="1" noMove="1" noResize="1" noEditPoints="1" noAdjustHandles="1" noChangeArrowheads="1" noChangeShapeType="1" noTextEdit="1"/>
              </p:cNvSpPr>
              <p:nvPr>
                <p:ph idx="1"/>
              </p:nvPr>
            </p:nvSpPr>
            <p:spPr>
              <a:xfrm>
                <a:off x="838199" y="1547786"/>
                <a:ext cx="11038815" cy="5033377"/>
              </a:xfrm>
              <a:blipFill>
                <a:blip r:embed="rId3"/>
                <a:stretch>
                  <a:fillRect r="-718"/>
                </a:stretch>
              </a:blipFill>
            </p:spPr>
            <p:txBody>
              <a:bodyPr/>
              <a:lstStyle/>
              <a:p>
                <a:r>
                  <a:rPr lang="en-US">
                    <a:noFill/>
                  </a:rPr>
                  <a:t> </a:t>
                </a:r>
              </a:p>
            </p:txBody>
          </p:sp>
        </mc:Fallback>
      </mc:AlternateContent>
      <p:pic>
        <p:nvPicPr>
          <p:cNvPr id="9" name="Picture 8">
            <a:extLst>
              <a:ext uri="{FF2B5EF4-FFF2-40B4-BE49-F238E27FC236}">
                <a16:creationId xmlns:a16="http://schemas.microsoft.com/office/drawing/2014/main" id="{6A1B7CE7-CFA0-4F48-AC0F-3B82EBAED1C0}"/>
              </a:ext>
            </a:extLst>
          </p:cNvPr>
          <p:cNvPicPr>
            <a:picLocks noChangeAspect="1"/>
          </p:cNvPicPr>
          <p:nvPr/>
        </p:nvPicPr>
        <p:blipFill>
          <a:blip r:embed="rId4"/>
          <a:stretch>
            <a:fillRect/>
          </a:stretch>
        </p:blipFill>
        <p:spPr>
          <a:xfrm>
            <a:off x="6903217" y="2307420"/>
            <a:ext cx="5288783" cy="4550580"/>
          </a:xfrm>
          <a:prstGeom prst="rect">
            <a:avLst/>
          </a:prstGeom>
        </p:spPr>
      </p:pic>
      <p:cxnSp>
        <p:nvCxnSpPr>
          <p:cNvPr id="14" name="Straight Connector 13">
            <a:extLst>
              <a:ext uri="{FF2B5EF4-FFF2-40B4-BE49-F238E27FC236}">
                <a16:creationId xmlns:a16="http://schemas.microsoft.com/office/drawing/2014/main" id="{5BF5EF64-4062-4B15-8A1E-822D7D3FC885}"/>
              </a:ext>
            </a:extLst>
          </p:cNvPr>
          <p:cNvCxnSpPr>
            <a:cxnSpLocks/>
          </p:cNvCxnSpPr>
          <p:nvPr/>
        </p:nvCxnSpPr>
        <p:spPr>
          <a:xfrm>
            <a:off x="9893386" y="2542233"/>
            <a:ext cx="0" cy="3401137"/>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40969EDB-3DE3-42BF-8BEC-09AA926AFA14}"/>
                  </a:ext>
                </a:extLst>
              </p:cNvPr>
              <p:cNvSpPr txBox="1"/>
              <p:nvPr/>
            </p:nvSpPr>
            <p:spPr>
              <a:xfrm>
                <a:off x="8963189" y="5428635"/>
                <a:ext cx="2245743"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i="1" dirty="0" smtClean="0">
                          <a:solidFill>
                            <a:schemeClr val="accent2"/>
                          </a:solidFill>
                          <a:latin typeface="Cambria Math" panose="02040503050406030204" pitchFamily="18" charset="0"/>
                        </a:rPr>
                        <m:t>𝐵</m:t>
                      </m:r>
                      <m:r>
                        <m:rPr>
                          <m:sty m:val="p"/>
                        </m:rPr>
                        <a:rPr lang="en-US" sz="2800" i="0" baseline="-25000" dirty="0">
                          <a:solidFill>
                            <a:schemeClr val="accent2"/>
                          </a:solidFill>
                          <a:latin typeface="Cambria Math" panose="02040503050406030204" pitchFamily="18" charset="0"/>
                        </a:rPr>
                        <m:t>MSY</m:t>
                      </m:r>
                      <m:r>
                        <a:rPr lang="en-US" sz="2800" i="1" dirty="0">
                          <a:solidFill>
                            <a:schemeClr val="accent2"/>
                          </a:solidFill>
                          <a:latin typeface="Cambria Math" panose="02040503050406030204" pitchFamily="18" charset="0"/>
                        </a:rPr>
                        <m:t> =</m:t>
                      </m:r>
                      <m:r>
                        <a:rPr lang="en-US" sz="2800" i="1" dirty="0">
                          <a:solidFill>
                            <a:schemeClr val="accent2"/>
                          </a:solidFill>
                          <a:latin typeface="Cambria Math" panose="02040503050406030204" pitchFamily="18" charset="0"/>
                          <a:ea typeface="Cambria Math" panose="02040503050406030204" pitchFamily="18" charset="0"/>
                          <a:cs typeface="Cambria Math" panose="02040503050406030204" pitchFamily="18" charset="0"/>
                        </a:rPr>
                        <m:t> </m:t>
                      </m:r>
                      <m:r>
                        <a:rPr lang="en-US" sz="2800" i="1">
                          <a:solidFill>
                            <a:schemeClr val="accent2"/>
                          </a:solidFill>
                          <a:latin typeface="Cambria Math" panose="02040503050406030204" pitchFamily="18" charset="0"/>
                          <a:ea typeface="Cambria Math" panose="02040503050406030204" pitchFamily="18" charset="0"/>
                          <a:cs typeface="Cambria Math" panose="02040503050406030204" pitchFamily="18" charset="0"/>
                        </a:rPr>
                        <m:t>𝐾</m:t>
                      </m:r>
                      <m:r>
                        <a:rPr lang="en-US" sz="2800" b="0" i="1" smtClean="0">
                          <a:solidFill>
                            <a:schemeClr val="accent2"/>
                          </a:solidFill>
                          <a:latin typeface="Cambria Math" panose="02040503050406030204" pitchFamily="18" charset="0"/>
                          <a:ea typeface="Cambria Math" panose="02040503050406030204" pitchFamily="18" charset="0"/>
                          <a:cs typeface="Cambria Math" panose="02040503050406030204" pitchFamily="18" charset="0"/>
                        </a:rPr>
                        <m:t>/2</m:t>
                      </m:r>
                    </m:oMath>
                  </m:oMathPara>
                </a14:m>
                <a:endParaRPr lang="en-US" sz="2800" dirty="0">
                  <a:solidFill>
                    <a:schemeClr val="accent2"/>
                  </a:solidFill>
                </a:endParaRPr>
              </a:p>
            </p:txBody>
          </p:sp>
        </mc:Choice>
        <mc:Fallback xmlns="">
          <p:sp>
            <p:nvSpPr>
              <p:cNvPr id="15" name="TextBox 14">
                <a:extLst>
                  <a:ext uri="{FF2B5EF4-FFF2-40B4-BE49-F238E27FC236}">
                    <a16:creationId xmlns:a16="http://schemas.microsoft.com/office/drawing/2014/main" id="{40969EDB-3DE3-42BF-8BEC-09AA926AFA14}"/>
                  </a:ext>
                </a:extLst>
              </p:cNvPr>
              <p:cNvSpPr txBox="1">
                <a:spLocks noRot="1" noChangeAspect="1" noMove="1" noResize="1" noEditPoints="1" noAdjustHandles="1" noChangeArrowheads="1" noChangeShapeType="1" noTextEdit="1"/>
              </p:cNvSpPr>
              <p:nvPr/>
            </p:nvSpPr>
            <p:spPr>
              <a:xfrm>
                <a:off x="8963189" y="5428635"/>
                <a:ext cx="2245743" cy="523220"/>
              </a:xfrm>
              <a:prstGeom prst="rect">
                <a:avLst/>
              </a:prstGeom>
              <a:blipFill>
                <a:blip r:embed="rId5"/>
                <a:stretch>
                  <a:fillRect/>
                </a:stretch>
              </a:blipFill>
            </p:spPr>
            <p:txBody>
              <a:bodyPr/>
              <a:lstStyle/>
              <a:p>
                <a:r>
                  <a:rPr lang="en-US">
                    <a:noFill/>
                  </a:rPr>
                  <a:t> </a:t>
                </a:r>
              </a:p>
            </p:txBody>
          </p:sp>
        </mc:Fallback>
      </mc:AlternateContent>
      <p:cxnSp>
        <p:nvCxnSpPr>
          <p:cNvPr id="7" name="Straight Connector 6">
            <a:extLst>
              <a:ext uri="{FF2B5EF4-FFF2-40B4-BE49-F238E27FC236}">
                <a16:creationId xmlns:a16="http://schemas.microsoft.com/office/drawing/2014/main" id="{9ABF9378-013C-4ABF-B5C3-951233724273}"/>
              </a:ext>
            </a:extLst>
          </p:cNvPr>
          <p:cNvCxnSpPr>
            <a:cxnSpLocks/>
          </p:cNvCxnSpPr>
          <p:nvPr/>
        </p:nvCxnSpPr>
        <p:spPr>
          <a:xfrm flipH="1">
            <a:off x="7887956" y="2533747"/>
            <a:ext cx="2005431"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2C1FE3EC-D9E1-4D1F-AA89-1872FCC9AAAC}"/>
                  </a:ext>
                </a:extLst>
              </p:cNvPr>
              <p:cNvSpPr txBox="1"/>
              <p:nvPr/>
            </p:nvSpPr>
            <p:spPr>
              <a:xfrm>
                <a:off x="5904329" y="2191303"/>
                <a:ext cx="1842043" cy="701859"/>
              </a:xfrm>
              <a:prstGeom prst="rect">
                <a:avLst/>
              </a:prstGeom>
              <a:noFill/>
            </p:spPr>
            <p:txBody>
              <a:bodyPr wrap="none" rtlCol="0">
                <a:spAutoFit/>
              </a:bodyPr>
              <a:lstStyle/>
              <a:p>
                <a14:m>
                  <m:oMath xmlns:m="http://schemas.openxmlformats.org/officeDocument/2006/math">
                    <m:r>
                      <m:rPr>
                        <m:sty m:val="p"/>
                      </m:rPr>
                      <a:rPr lang="en-US" sz="2800" i="0" dirty="0" smtClean="0">
                        <a:solidFill>
                          <a:schemeClr val="accent2"/>
                        </a:solidFill>
                        <a:latin typeface="Cambria Math" panose="02040503050406030204" pitchFamily="18" charset="0"/>
                      </a:rPr>
                      <m:t>MSY</m:t>
                    </m:r>
                    <m:r>
                      <a:rPr lang="en-US" sz="2800" i="1" dirty="0" smtClean="0">
                        <a:solidFill>
                          <a:schemeClr val="accent2"/>
                        </a:solidFill>
                        <a:latin typeface="Cambria Math" panose="02040503050406030204" pitchFamily="18" charset="0"/>
                      </a:rPr>
                      <m:t>=</m:t>
                    </m:r>
                    <m:r>
                      <a:rPr lang="en-US" sz="2800" i="1" dirty="0">
                        <a:solidFill>
                          <a:schemeClr val="accent2"/>
                        </a:solidFill>
                        <a:latin typeface="Cambria Math" panose="02040503050406030204" pitchFamily="18" charset="0"/>
                        <a:ea typeface="Cambria Math" panose="02040503050406030204" pitchFamily="18" charset="0"/>
                        <a:cs typeface="Cambria Math" panose="02040503050406030204" pitchFamily="18" charset="0"/>
                      </a:rPr>
                      <m:t> </m:t>
                    </m:r>
                    <m:f>
                      <m:fPr>
                        <m:ctrlPr>
                          <a:rPr lang="en-US" sz="2800" i="1">
                            <a:solidFill>
                              <a:schemeClr val="accent2"/>
                            </a:solidFill>
                            <a:latin typeface="Cambria Math" panose="02040503050406030204" pitchFamily="18" charset="0"/>
                            <a:ea typeface="Cambria Math" panose="02040503050406030204" pitchFamily="18" charset="0"/>
                            <a:cs typeface="Cambria Math" panose="02040503050406030204" pitchFamily="18" charset="0"/>
                          </a:rPr>
                        </m:ctrlPr>
                      </m:fPr>
                      <m:num>
                        <m:r>
                          <a:rPr lang="en-US" sz="2800" i="1">
                            <a:solidFill>
                              <a:schemeClr val="accent2"/>
                            </a:solidFill>
                            <a:latin typeface="Cambria Math" panose="02040503050406030204" pitchFamily="18" charset="0"/>
                            <a:ea typeface="Cambria Math" panose="02040503050406030204" pitchFamily="18" charset="0"/>
                            <a:cs typeface="Cambria Math" panose="02040503050406030204" pitchFamily="18" charset="0"/>
                          </a:rPr>
                          <m:t>𝑟𝐾</m:t>
                        </m:r>
                      </m:num>
                      <m:den>
                        <m:r>
                          <a:rPr lang="en-US" sz="2800" b="0" i="1" smtClean="0">
                            <a:solidFill>
                              <a:schemeClr val="accent2"/>
                            </a:solidFill>
                            <a:latin typeface="Cambria Math" panose="02040503050406030204" pitchFamily="18" charset="0"/>
                            <a:ea typeface="Cambria Math" panose="02040503050406030204" pitchFamily="18" charset="0"/>
                            <a:cs typeface="Cambria Math" panose="02040503050406030204" pitchFamily="18" charset="0"/>
                          </a:rPr>
                          <m:t>4</m:t>
                        </m:r>
                      </m:den>
                    </m:f>
                  </m:oMath>
                </a14:m>
                <a:r>
                  <a:rPr lang="en-US" dirty="0">
                    <a:solidFill>
                      <a:schemeClr val="accent2"/>
                    </a:solidFill>
                  </a:rPr>
                  <a:t> </a:t>
                </a:r>
              </a:p>
            </p:txBody>
          </p:sp>
        </mc:Choice>
        <mc:Fallback xmlns="">
          <p:sp>
            <p:nvSpPr>
              <p:cNvPr id="8" name="TextBox 7">
                <a:extLst>
                  <a:ext uri="{FF2B5EF4-FFF2-40B4-BE49-F238E27FC236}">
                    <a16:creationId xmlns:a16="http://schemas.microsoft.com/office/drawing/2014/main" id="{2C1FE3EC-D9E1-4D1F-AA89-1872FCC9AAAC}"/>
                  </a:ext>
                </a:extLst>
              </p:cNvPr>
              <p:cNvSpPr txBox="1">
                <a:spLocks noRot="1" noChangeAspect="1" noMove="1" noResize="1" noEditPoints="1" noAdjustHandles="1" noChangeArrowheads="1" noChangeShapeType="1" noTextEdit="1"/>
              </p:cNvSpPr>
              <p:nvPr/>
            </p:nvSpPr>
            <p:spPr>
              <a:xfrm>
                <a:off x="5904329" y="2191303"/>
                <a:ext cx="1842043" cy="701859"/>
              </a:xfrm>
              <a:prstGeom prst="rect">
                <a:avLst/>
              </a:prstGeom>
              <a:blipFill>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850121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8"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6CBB4-66B3-4A2C-9159-CCE70C52D843}"/>
              </a:ext>
            </a:extLst>
          </p:cNvPr>
          <p:cNvSpPr>
            <a:spLocks noGrp="1"/>
          </p:cNvSpPr>
          <p:nvPr>
            <p:ph type="title"/>
          </p:nvPr>
        </p:nvSpPr>
        <p:spPr>
          <a:xfrm>
            <a:off x="838200" y="365125"/>
            <a:ext cx="10832184" cy="1325563"/>
          </a:xfrm>
        </p:spPr>
        <p:txBody>
          <a:bodyPr/>
          <a:lstStyle/>
          <a:p>
            <a:r>
              <a:rPr lang="en-US" dirty="0"/>
              <a:t>Reference points from the Schaefer Model</a:t>
            </a:r>
            <a:r>
              <a:rPr lang="en-US" baseline="30000" dirty="0"/>
              <a:t>1</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9458C2E-3B88-4EAA-9F99-FC7EA2FD9ED5}"/>
                  </a:ext>
                </a:extLst>
              </p:cNvPr>
              <p:cNvSpPr>
                <a:spLocks noGrp="1"/>
              </p:cNvSpPr>
              <p:nvPr>
                <p:ph idx="1"/>
              </p:nvPr>
            </p:nvSpPr>
            <p:spPr>
              <a:xfrm>
                <a:off x="928884" y="1556057"/>
                <a:ext cx="10515600" cy="4755538"/>
              </a:xfrm>
            </p:spPr>
            <p:txBody>
              <a:bodyPr>
                <a:normAutofit/>
              </a:bodyPr>
              <a:lstStyle/>
              <a:p>
                <a:pPr marL="0" indent="0" algn="ctr">
                  <a:buNone/>
                </a:pPr>
                <a:endParaRPr lang="en-US" sz="1800" dirty="0">
                  <a:effectLst/>
                  <a:latin typeface="Arial" panose="020B0604020202020204" pitchFamily="34" charset="0"/>
                  <a:ea typeface="Times New Roman" panose="02020603050405020304" pitchFamily="18" charset="0"/>
                  <a:cs typeface="Times New Roman" panose="02020603050405020304" pitchFamily="18" charset="0"/>
                </a:endParaRPr>
              </a:p>
              <a:p>
                <a:pPr marL="0" indent="0">
                  <a:buNone/>
                </a:pPr>
                <a14:m>
                  <m:oMath xmlns:m="http://schemas.openxmlformats.org/officeDocument/2006/math">
                    <m:sSub>
                      <m:sSubPr>
                        <m:ctrlPr>
                          <a:rPr lang="en-US" sz="3600" i="1">
                            <a:latin typeface="Cambria Math" panose="02040503050406030204" pitchFamily="18" charset="0"/>
                            <a:ea typeface="Cambria Math" panose="02040503050406030204" pitchFamily="18" charset="0"/>
                            <a:cs typeface="Cambria Math" panose="02040503050406030204" pitchFamily="18" charset="0"/>
                          </a:rPr>
                        </m:ctrlPr>
                      </m:sSubPr>
                      <m:e>
                        <m:r>
                          <a:rPr lang="en-US" sz="3600" i="1">
                            <a:latin typeface="Cambria Math" panose="02040503050406030204" pitchFamily="18" charset="0"/>
                            <a:ea typeface="Cambria Math" panose="02040503050406030204" pitchFamily="18" charset="0"/>
                            <a:cs typeface="Cambria Math" panose="02040503050406030204" pitchFamily="18" charset="0"/>
                          </a:rPr>
                          <m:t>𝐵</m:t>
                        </m:r>
                      </m:e>
                      <m:sub>
                        <m:r>
                          <a:rPr lang="en-US" sz="3600" i="1">
                            <a:latin typeface="Cambria Math" panose="02040503050406030204" pitchFamily="18" charset="0"/>
                            <a:ea typeface="Cambria Math" panose="02040503050406030204" pitchFamily="18" charset="0"/>
                            <a:cs typeface="Cambria Math" panose="02040503050406030204" pitchFamily="18" charset="0"/>
                          </a:rPr>
                          <m:t>𝑀𝑆𝑌</m:t>
                        </m:r>
                      </m:sub>
                    </m:sSub>
                    <m:r>
                      <a:rPr lang="en-US" sz="3600" i="1">
                        <a:latin typeface="Cambria Math" panose="02040503050406030204" pitchFamily="18" charset="0"/>
                        <a:ea typeface="Cambria Math" panose="02040503050406030204" pitchFamily="18" charset="0"/>
                        <a:cs typeface="Cambria Math" panose="02040503050406030204" pitchFamily="18" charset="0"/>
                      </a:rPr>
                      <m:t>=</m:t>
                    </m:r>
                  </m:oMath>
                </a14:m>
                <a:r>
                  <a:rPr lang="en-US" sz="3600" dirty="0">
                    <a:ea typeface="Cambria Math" panose="02040503050406030204" pitchFamily="18" charset="0"/>
                    <a:cs typeface="Cambria Math" panose="02040503050406030204" pitchFamily="18" charset="0"/>
                  </a:rPr>
                  <a:t> </a:t>
                </a:r>
                <a14:m>
                  <m:oMath xmlns:m="http://schemas.openxmlformats.org/officeDocument/2006/math">
                    <m:f>
                      <m:fPr>
                        <m:ctrlPr>
                          <a:rPr lang="en-US" sz="3600" i="1" smtClean="0">
                            <a:solidFill>
                              <a:schemeClr val="tx1"/>
                            </a:solidFill>
                            <a:latin typeface="Cambria Math" panose="02040503050406030204" pitchFamily="18" charset="0"/>
                            <a:ea typeface="Cambria Math" panose="02040503050406030204" pitchFamily="18" charset="0"/>
                            <a:cs typeface="Cambria Math" panose="02040503050406030204" pitchFamily="18" charset="0"/>
                          </a:rPr>
                        </m:ctrlPr>
                      </m:fPr>
                      <m:num>
                        <m:r>
                          <a:rPr lang="en-US" sz="3600" b="0" i="1" smtClean="0">
                            <a:solidFill>
                              <a:srgbClr val="C00000"/>
                            </a:solidFill>
                            <a:latin typeface="Cambria Math" panose="02040503050406030204" pitchFamily="18" charset="0"/>
                            <a:ea typeface="Cambria Math" panose="02040503050406030204" pitchFamily="18" charset="0"/>
                            <a:cs typeface="Cambria Math" panose="02040503050406030204" pitchFamily="18" charset="0"/>
                          </a:rPr>
                          <m:t>𝐾</m:t>
                        </m:r>
                      </m:num>
                      <m:den>
                        <m:r>
                          <a:rPr lang="en-US" sz="3600" b="0" i="1" smtClean="0">
                            <a:solidFill>
                              <a:schemeClr val="tx1"/>
                            </a:solidFill>
                            <a:latin typeface="Cambria Math" panose="02040503050406030204" pitchFamily="18" charset="0"/>
                            <a:ea typeface="Cambria Math" panose="02040503050406030204" pitchFamily="18" charset="0"/>
                            <a:cs typeface="Cambria Math" panose="02040503050406030204" pitchFamily="18" charset="0"/>
                          </a:rPr>
                          <m:t>2</m:t>
                        </m:r>
                      </m:den>
                    </m:f>
                  </m:oMath>
                </a14:m>
                <a:endParaRPr lang="en-US" sz="3600" dirty="0"/>
              </a:p>
              <a:p>
                <a:pPr marL="0" indent="0">
                  <a:buNone/>
                </a:pPr>
                <a:r>
                  <a:rPr lang="en-US" sz="3600" dirty="0">
                    <a:latin typeface="Cambria Math" panose="02040503050406030204" pitchFamily="18" charset="0"/>
                    <a:ea typeface="Cambria Math" panose="02040503050406030204" pitchFamily="18" charset="0"/>
                  </a:rPr>
                  <a:t>MSY</a:t>
                </a:r>
                <a:r>
                  <a:rPr lang="en-US" sz="3600" dirty="0">
                    <a:ea typeface="Cambria Math" panose="02040503050406030204" pitchFamily="18" charset="0"/>
                    <a:cs typeface="Cambria Math" panose="02040503050406030204" pitchFamily="18" charset="0"/>
                  </a:rPr>
                  <a:t> </a:t>
                </a:r>
                <a14:m>
                  <m:oMath xmlns:m="http://schemas.openxmlformats.org/officeDocument/2006/math">
                    <m:r>
                      <a:rPr lang="en-US" sz="3600" i="1">
                        <a:latin typeface="Cambria Math" panose="02040503050406030204" pitchFamily="18" charset="0"/>
                        <a:ea typeface="Cambria Math" panose="02040503050406030204" pitchFamily="18" charset="0"/>
                        <a:cs typeface="Cambria Math" panose="02040503050406030204" pitchFamily="18" charset="0"/>
                      </a:rPr>
                      <m:t>=</m:t>
                    </m:r>
                  </m:oMath>
                </a14:m>
                <a:r>
                  <a:rPr lang="en-US" sz="3600" dirty="0">
                    <a:ea typeface="Cambria Math" panose="02040503050406030204" pitchFamily="18" charset="0"/>
                    <a:cs typeface="Cambria Math" panose="02040503050406030204" pitchFamily="18" charset="0"/>
                  </a:rPr>
                  <a:t> </a:t>
                </a:r>
                <a14:m>
                  <m:oMath xmlns:m="http://schemas.openxmlformats.org/officeDocument/2006/math">
                    <m:f>
                      <m:fPr>
                        <m:ctrlPr>
                          <a:rPr lang="en-US" sz="3600" i="1">
                            <a:latin typeface="Cambria Math" panose="02040503050406030204" pitchFamily="18" charset="0"/>
                            <a:ea typeface="Cambria Math" panose="02040503050406030204" pitchFamily="18" charset="0"/>
                            <a:cs typeface="Cambria Math" panose="02040503050406030204" pitchFamily="18" charset="0"/>
                          </a:rPr>
                        </m:ctrlPr>
                      </m:fPr>
                      <m:num>
                        <m:r>
                          <a:rPr lang="en-US" sz="3600" i="1">
                            <a:solidFill>
                              <a:srgbClr val="7030A0"/>
                            </a:solidFill>
                            <a:latin typeface="Cambria Math" panose="02040503050406030204" pitchFamily="18" charset="0"/>
                            <a:ea typeface="Cambria Math" panose="02040503050406030204" pitchFamily="18" charset="0"/>
                            <a:cs typeface="Cambria Math" panose="02040503050406030204" pitchFamily="18" charset="0"/>
                          </a:rPr>
                          <m:t>𝑟</m:t>
                        </m:r>
                        <m:r>
                          <a:rPr lang="en-US" sz="3600" i="1">
                            <a:solidFill>
                              <a:srgbClr val="C00000"/>
                            </a:solidFill>
                            <a:latin typeface="Cambria Math" panose="02040503050406030204" pitchFamily="18" charset="0"/>
                            <a:ea typeface="Cambria Math" panose="02040503050406030204" pitchFamily="18" charset="0"/>
                            <a:cs typeface="Cambria Math" panose="02040503050406030204" pitchFamily="18" charset="0"/>
                          </a:rPr>
                          <m:t>𝐾</m:t>
                        </m:r>
                      </m:num>
                      <m:den>
                        <m:r>
                          <a:rPr lang="en-US" sz="3600" b="0" i="1" smtClean="0">
                            <a:solidFill>
                              <a:schemeClr val="tx1"/>
                            </a:solidFill>
                            <a:latin typeface="Cambria Math" panose="02040503050406030204" pitchFamily="18" charset="0"/>
                            <a:ea typeface="Cambria Math" panose="02040503050406030204" pitchFamily="18" charset="0"/>
                            <a:cs typeface="Cambria Math" panose="02040503050406030204" pitchFamily="18" charset="0"/>
                          </a:rPr>
                          <m:t>4</m:t>
                        </m:r>
                      </m:den>
                    </m:f>
                  </m:oMath>
                </a14:m>
                <a:endParaRPr lang="en-US" sz="3600" dirty="0"/>
              </a:p>
              <a:p>
                <a:pPr marL="0" indent="0">
                  <a:buNone/>
                </a:pPr>
                <a14:m>
                  <m:oMath xmlns:m="http://schemas.openxmlformats.org/officeDocument/2006/math">
                    <m:sSub>
                      <m:sSubPr>
                        <m:ctrlPr>
                          <a:rPr lang="en-US" sz="3600" i="1">
                            <a:latin typeface="Cambria Math" panose="02040503050406030204" pitchFamily="18" charset="0"/>
                            <a:ea typeface="Cambria Math" panose="02040503050406030204" pitchFamily="18" charset="0"/>
                            <a:cs typeface="Cambria Math" panose="02040503050406030204" pitchFamily="18" charset="0"/>
                          </a:rPr>
                        </m:ctrlPr>
                      </m:sSubPr>
                      <m:e>
                        <m:r>
                          <a:rPr lang="en-US" sz="3600" b="0" i="1" smtClean="0">
                            <a:latin typeface="Cambria Math" panose="02040503050406030204" pitchFamily="18" charset="0"/>
                            <a:ea typeface="Cambria Math" panose="02040503050406030204" pitchFamily="18" charset="0"/>
                            <a:cs typeface="Cambria Math" panose="02040503050406030204" pitchFamily="18" charset="0"/>
                          </a:rPr>
                          <m:t>𝑈</m:t>
                        </m:r>
                      </m:e>
                      <m:sub>
                        <m:r>
                          <a:rPr lang="en-US" sz="3600" i="1">
                            <a:latin typeface="Cambria Math" panose="02040503050406030204" pitchFamily="18" charset="0"/>
                            <a:ea typeface="Cambria Math" panose="02040503050406030204" pitchFamily="18" charset="0"/>
                            <a:cs typeface="Cambria Math" panose="02040503050406030204" pitchFamily="18" charset="0"/>
                          </a:rPr>
                          <m:t>𝑀𝑆𝑌</m:t>
                        </m:r>
                      </m:sub>
                    </m:sSub>
                    <m:r>
                      <a:rPr lang="en-US" sz="3600" b="0" i="1" smtClean="0">
                        <a:solidFill>
                          <a:schemeClr val="tx1"/>
                        </a:solidFill>
                        <a:latin typeface="Cambria Math" panose="02040503050406030204" pitchFamily="18" charset="0"/>
                        <a:ea typeface="Cambria Math" panose="02040503050406030204" pitchFamily="18" charset="0"/>
                        <a:cs typeface="Cambria Math" panose="02040503050406030204" pitchFamily="18" charset="0"/>
                      </a:rPr>
                      <m:t>=</m:t>
                    </m:r>
                  </m:oMath>
                </a14:m>
                <a:r>
                  <a:rPr lang="en-US" sz="3600" dirty="0">
                    <a:ea typeface="Cambria Math" panose="02040503050406030204" pitchFamily="18" charset="0"/>
                    <a:cs typeface="Cambria Math" panose="02040503050406030204" pitchFamily="18" charset="0"/>
                  </a:rPr>
                  <a:t> </a:t>
                </a:r>
                <a14:m>
                  <m:oMath xmlns:m="http://schemas.openxmlformats.org/officeDocument/2006/math">
                    <m:f>
                      <m:fPr>
                        <m:ctrlPr>
                          <a:rPr lang="en-US" sz="3600" i="1">
                            <a:latin typeface="Cambria Math" panose="02040503050406030204" pitchFamily="18" charset="0"/>
                            <a:ea typeface="Cambria Math" panose="02040503050406030204" pitchFamily="18" charset="0"/>
                            <a:cs typeface="Cambria Math" panose="02040503050406030204" pitchFamily="18" charset="0"/>
                          </a:rPr>
                        </m:ctrlPr>
                      </m:fPr>
                      <m:num>
                        <m:r>
                          <a:rPr lang="en-US" sz="3600" i="1">
                            <a:solidFill>
                              <a:srgbClr val="7030A0"/>
                            </a:solidFill>
                            <a:latin typeface="Cambria Math" panose="02040503050406030204" pitchFamily="18" charset="0"/>
                            <a:ea typeface="Cambria Math" panose="02040503050406030204" pitchFamily="18" charset="0"/>
                            <a:cs typeface="Cambria Math" panose="02040503050406030204" pitchFamily="18" charset="0"/>
                          </a:rPr>
                          <m:t>𝑟</m:t>
                        </m:r>
                      </m:num>
                      <m:den>
                        <m:r>
                          <a:rPr lang="en-US" sz="3600" b="0" i="1" smtClean="0">
                            <a:solidFill>
                              <a:schemeClr val="tx1"/>
                            </a:solidFill>
                            <a:latin typeface="Cambria Math" panose="02040503050406030204" pitchFamily="18" charset="0"/>
                            <a:ea typeface="Cambria Math" panose="02040503050406030204" pitchFamily="18" charset="0"/>
                            <a:cs typeface="Cambria Math" panose="02040503050406030204" pitchFamily="18" charset="0"/>
                          </a:rPr>
                          <m:t>2</m:t>
                        </m:r>
                      </m:den>
                    </m:f>
                  </m:oMath>
                </a14:m>
                <a:endParaRPr lang="en-US" dirty="0"/>
              </a:p>
              <a:p>
                <a:pPr marL="0" indent="0">
                  <a:buNone/>
                </a:pPr>
                <a:endParaRPr lang="en-US" dirty="0"/>
              </a:p>
            </p:txBody>
          </p:sp>
        </mc:Choice>
        <mc:Fallback xmlns="">
          <p:sp>
            <p:nvSpPr>
              <p:cNvPr id="3" name="Content Placeholder 2">
                <a:extLst>
                  <a:ext uri="{FF2B5EF4-FFF2-40B4-BE49-F238E27FC236}">
                    <a16:creationId xmlns:a16="http://schemas.microsoft.com/office/drawing/2014/main" id="{29458C2E-3B88-4EAA-9F99-FC7EA2FD9ED5}"/>
                  </a:ext>
                </a:extLst>
              </p:cNvPr>
              <p:cNvSpPr>
                <a:spLocks noGrp="1" noRot="1" noChangeAspect="1" noMove="1" noResize="1" noEditPoints="1" noAdjustHandles="1" noChangeArrowheads="1" noChangeShapeType="1" noTextEdit="1"/>
              </p:cNvSpPr>
              <p:nvPr>
                <p:ph idx="1"/>
              </p:nvPr>
            </p:nvSpPr>
            <p:spPr>
              <a:xfrm>
                <a:off x="928884" y="1556057"/>
                <a:ext cx="10515600" cy="4755538"/>
              </a:xfrm>
              <a:blipFill>
                <a:blip r:embed="rId2"/>
                <a:stretch>
                  <a:fillRect l="-1739"/>
                </a:stretch>
              </a:blipFill>
            </p:spPr>
            <p:txBody>
              <a:bodyPr/>
              <a:lstStyle/>
              <a:p>
                <a:r>
                  <a:rPr lang="en-US">
                    <a:noFill/>
                  </a:rPr>
                  <a:t> </a:t>
                </a:r>
              </a:p>
            </p:txBody>
          </p:sp>
        </mc:Fallback>
      </mc:AlternateContent>
      <p:sp>
        <p:nvSpPr>
          <p:cNvPr id="14" name="TextBox 13"/>
          <p:cNvSpPr txBox="1"/>
          <p:nvPr/>
        </p:nvSpPr>
        <p:spPr>
          <a:xfrm>
            <a:off x="260808" y="6176963"/>
            <a:ext cx="11670383" cy="646331"/>
          </a:xfrm>
          <a:prstGeom prst="rect">
            <a:avLst/>
          </a:prstGeom>
          <a:solidFill>
            <a:schemeClr val="accent1">
              <a:alpha val="25000"/>
            </a:schemeClr>
          </a:solidFill>
          <a:ln>
            <a:solidFill>
              <a:schemeClr val="accent1">
                <a:lumMod val="50000"/>
              </a:schemeClr>
            </a:solidFill>
          </a:ln>
        </p:spPr>
        <p:txBody>
          <a:bodyPr wrap="square" rtlCol="0">
            <a:spAutoFit/>
          </a:bodyPr>
          <a:lstStyle/>
          <a:p>
            <a:pPr marL="342900" indent="-342900">
              <a:buAutoNum type="arabicPeriod"/>
            </a:pPr>
            <a:r>
              <a:rPr lang="en-US" dirty="0">
                <a:solidFill>
                  <a:schemeClr val="tx2"/>
                </a:solidFill>
              </a:rPr>
              <a:t>Hilborn R. and Walters, C.J. 1992. Quantitative fisheries stock assessment: choice, dynamics and uncertainty. Chapman and Hall, New York. 570 pp.</a:t>
            </a:r>
          </a:p>
        </p:txBody>
      </p:sp>
      <p:sp>
        <p:nvSpPr>
          <p:cNvPr id="6" name="TextBox 5"/>
          <p:cNvSpPr txBox="1"/>
          <p:nvPr/>
        </p:nvSpPr>
        <p:spPr>
          <a:xfrm>
            <a:off x="329938" y="4864231"/>
            <a:ext cx="5486400" cy="1200329"/>
          </a:xfrm>
          <a:prstGeom prst="rect">
            <a:avLst/>
          </a:prstGeom>
          <a:noFill/>
        </p:spPr>
        <p:txBody>
          <a:bodyPr wrap="square" rtlCol="0">
            <a:spAutoFit/>
          </a:bodyPr>
          <a:lstStyle/>
          <a:p>
            <a:r>
              <a:rPr lang="en-US" sz="2400" i="1" dirty="0"/>
              <a:t>For three-parameter models with non-symmetrical yield curves (e.g., Fox, Pella-Tomlinson), see 1. </a:t>
            </a:r>
          </a:p>
        </p:txBody>
      </p:sp>
      <p:pic>
        <p:nvPicPr>
          <p:cNvPr id="11" name="Picture 10">
            <a:extLst>
              <a:ext uri="{FF2B5EF4-FFF2-40B4-BE49-F238E27FC236}">
                <a16:creationId xmlns:a16="http://schemas.microsoft.com/office/drawing/2014/main" id="{B09261FE-8E84-4D4D-9048-F4D28899FCF7}"/>
              </a:ext>
            </a:extLst>
          </p:cNvPr>
          <p:cNvPicPr>
            <a:picLocks noChangeAspect="1"/>
          </p:cNvPicPr>
          <p:nvPr/>
        </p:nvPicPr>
        <p:blipFill>
          <a:blip r:embed="rId3"/>
          <a:stretch>
            <a:fillRect/>
          </a:stretch>
        </p:blipFill>
        <p:spPr>
          <a:xfrm>
            <a:off x="6642408" y="1512123"/>
            <a:ext cx="5288783" cy="4550580"/>
          </a:xfrm>
          <a:prstGeom prst="rect">
            <a:avLst/>
          </a:prstGeom>
        </p:spPr>
      </p:pic>
      <p:cxnSp>
        <p:nvCxnSpPr>
          <p:cNvPr id="15" name="Straight Connector 14">
            <a:extLst>
              <a:ext uri="{FF2B5EF4-FFF2-40B4-BE49-F238E27FC236}">
                <a16:creationId xmlns:a16="http://schemas.microsoft.com/office/drawing/2014/main" id="{633502C1-3EB4-4439-AB64-2A52F522D934}"/>
              </a:ext>
            </a:extLst>
          </p:cNvPr>
          <p:cNvCxnSpPr>
            <a:cxnSpLocks/>
          </p:cNvCxnSpPr>
          <p:nvPr/>
        </p:nvCxnSpPr>
        <p:spPr>
          <a:xfrm>
            <a:off x="9632577" y="1746936"/>
            <a:ext cx="0" cy="3401137"/>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76068A6F-AC0F-47D7-B671-33069470AC13}"/>
                  </a:ext>
                </a:extLst>
              </p:cNvPr>
              <p:cNvSpPr txBox="1"/>
              <p:nvPr/>
            </p:nvSpPr>
            <p:spPr>
              <a:xfrm>
                <a:off x="8702380" y="4633338"/>
                <a:ext cx="2245743"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i="1" dirty="0" smtClean="0">
                          <a:solidFill>
                            <a:schemeClr val="accent2"/>
                          </a:solidFill>
                          <a:latin typeface="Cambria Math" panose="02040503050406030204" pitchFamily="18" charset="0"/>
                        </a:rPr>
                        <m:t>𝐵</m:t>
                      </m:r>
                      <m:r>
                        <m:rPr>
                          <m:sty m:val="p"/>
                        </m:rPr>
                        <a:rPr lang="en-US" sz="2800" i="0" baseline="-25000" dirty="0">
                          <a:solidFill>
                            <a:schemeClr val="accent2"/>
                          </a:solidFill>
                          <a:latin typeface="Cambria Math" panose="02040503050406030204" pitchFamily="18" charset="0"/>
                        </a:rPr>
                        <m:t>MSY</m:t>
                      </m:r>
                      <m:r>
                        <a:rPr lang="en-US" sz="2800" i="1" dirty="0">
                          <a:solidFill>
                            <a:schemeClr val="accent2"/>
                          </a:solidFill>
                          <a:latin typeface="Cambria Math" panose="02040503050406030204" pitchFamily="18" charset="0"/>
                        </a:rPr>
                        <m:t> =</m:t>
                      </m:r>
                      <m:r>
                        <a:rPr lang="en-US" sz="2800" i="1" dirty="0">
                          <a:solidFill>
                            <a:schemeClr val="accent2"/>
                          </a:solidFill>
                          <a:latin typeface="Cambria Math" panose="02040503050406030204" pitchFamily="18" charset="0"/>
                          <a:ea typeface="Cambria Math" panose="02040503050406030204" pitchFamily="18" charset="0"/>
                          <a:cs typeface="Cambria Math" panose="02040503050406030204" pitchFamily="18" charset="0"/>
                        </a:rPr>
                        <m:t> </m:t>
                      </m:r>
                      <m:r>
                        <a:rPr lang="en-US" sz="2800" i="1">
                          <a:solidFill>
                            <a:schemeClr val="accent2"/>
                          </a:solidFill>
                          <a:latin typeface="Cambria Math" panose="02040503050406030204" pitchFamily="18" charset="0"/>
                          <a:ea typeface="Cambria Math" panose="02040503050406030204" pitchFamily="18" charset="0"/>
                          <a:cs typeface="Cambria Math" panose="02040503050406030204" pitchFamily="18" charset="0"/>
                        </a:rPr>
                        <m:t>𝐾</m:t>
                      </m:r>
                      <m:r>
                        <a:rPr lang="en-US" sz="2800" b="0" i="1" smtClean="0">
                          <a:solidFill>
                            <a:schemeClr val="accent2"/>
                          </a:solidFill>
                          <a:latin typeface="Cambria Math" panose="02040503050406030204" pitchFamily="18" charset="0"/>
                          <a:ea typeface="Cambria Math" panose="02040503050406030204" pitchFamily="18" charset="0"/>
                          <a:cs typeface="Cambria Math" panose="02040503050406030204" pitchFamily="18" charset="0"/>
                        </a:rPr>
                        <m:t>/2</m:t>
                      </m:r>
                    </m:oMath>
                  </m:oMathPara>
                </a14:m>
                <a:endParaRPr lang="en-US" sz="2800" dirty="0">
                  <a:solidFill>
                    <a:schemeClr val="accent2"/>
                  </a:solidFill>
                </a:endParaRPr>
              </a:p>
            </p:txBody>
          </p:sp>
        </mc:Choice>
        <mc:Fallback xmlns="">
          <p:sp>
            <p:nvSpPr>
              <p:cNvPr id="18" name="TextBox 17">
                <a:extLst>
                  <a:ext uri="{FF2B5EF4-FFF2-40B4-BE49-F238E27FC236}">
                    <a16:creationId xmlns:a16="http://schemas.microsoft.com/office/drawing/2014/main" id="{76068A6F-AC0F-47D7-B671-33069470AC13}"/>
                  </a:ext>
                </a:extLst>
              </p:cNvPr>
              <p:cNvSpPr txBox="1">
                <a:spLocks noRot="1" noChangeAspect="1" noMove="1" noResize="1" noEditPoints="1" noAdjustHandles="1" noChangeArrowheads="1" noChangeShapeType="1" noTextEdit="1"/>
              </p:cNvSpPr>
              <p:nvPr/>
            </p:nvSpPr>
            <p:spPr>
              <a:xfrm>
                <a:off x="8702380" y="4633338"/>
                <a:ext cx="2245743" cy="523220"/>
              </a:xfrm>
              <a:prstGeom prst="rect">
                <a:avLst/>
              </a:prstGeom>
              <a:blipFill>
                <a:blip r:embed="rId4"/>
                <a:stretch>
                  <a:fillRect/>
                </a:stretch>
              </a:blipFill>
            </p:spPr>
            <p:txBody>
              <a:bodyPr/>
              <a:lstStyle/>
              <a:p>
                <a:r>
                  <a:rPr lang="en-US">
                    <a:noFill/>
                  </a:rPr>
                  <a:t> </a:t>
                </a:r>
              </a:p>
            </p:txBody>
          </p:sp>
        </mc:Fallback>
      </mc:AlternateContent>
      <p:cxnSp>
        <p:nvCxnSpPr>
          <p:cNvPr id="19" name="Straight Connector 18">
            <a:extLst>
              <a:ext uri="{FF2B5EF4-FFF2-40B4-BE49-F238E27FC236}">
                <a16:creationId xmlns:a16="http://schemas.microsoft.com/office/drawing/2014/main" id="{18B9B8AD-198A-4D6C-B7D1-F6DCD18D4D36}"/>
              </a:ext>
            </a:extLst>
          </p:cNvPr>
          <p:cNvCxnSpPr>
            <a:cxnSpLocks/>
          </p:cNvCxnSpPr>
          <p:nvPr/>
        </p:nvCxnSpPr>
        <p:spPr>
          <a:xfrm flipH="1">
            <a:off x="7627147" y="1738450"/>
            <a:ext cx="2005431"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98F6F106-678C-4DE6-9B67-FDDB9EB7AC81}"/>
                  </a:ext>
                </a:extLst>
              </p:cNvPr>
              <p:cNvSpPr txBox="1"/>
              <p:nvPr/>
            </p:nvSpPr>
            <p:spPr>
              <a:xfrm>
                <a:off x="5643520" y="1396006"/>
                <a:ext cx="1842043" cy="701859"/>
              </a:xfrm>
              <a:prstGeom prst="rect">
                <a:avLst/>
              </a:prstGeom>
              <a:noFill/>
            </p:spPr>
            <p:txBody>
              <a:bodyPr wrap="none" rtlCol="0">
                <a:spAutoFit/>
              </a:bodyPr>
              <a:lstStyle/>
              <a:p>
                <a14:m>
                  <m:oMath xmlns:m="http://schemas.openxmlformats.org/officeDocument/2006/math">
                    <m:r>
                      <m:rPr>
                        <m:sty m:val="p"/>
                      </m:rPr>
                      <a:rPr lang="en-US" sz="2800" i="0" dirty="0" smtClean="0">
                        <a:solidFill>
                          <a:schemeClr val="accent2"/>
                        </a:solidFill>
                        <a:latin typeface="Cambria Math" panose="02040503050406030204" pitchFamily="18" charset="0"/>
                      </a:rPr>
                      <m:t>MSY</m:t>
                    </m:r>
                    <m:r>
                      <a:rPr lang="en-US" sz="2800" i="1" dirty="0" smtClean="0">
                        <a:solidFill>
                          <a:schemeClr val="accent2"/>
                        </a:solidFill>
                        <a:latin typeface="Cambria Math" panose="02040503050406030204" pitchFamily="18" charset="0"/>
                      </a:rPr>
                      <m:t>=</m:t>
                    </m:r>
                    <m:r>
                      <a:rPr lang="en-US" sz="2800" i="1" dirty="0">
                        <a:solidFill>
                          <a:schemeClr val="accent2"/>
                        </a:solidFill>
                        <a:latin typeface="Cambria Math" panose="02040503050406030204" pitchFamily="18" charset="0"/>
                        <a:ea typeface="Cambria Math" panose="02040503050406030204" pitchFamily="18" charset="0"/>
                        <a:cs typeface="Cambria Math" panose="02040503050406030204" pitchFamily="18" charset="0"/>
                      </a:rPr>
                      <m:t> </m:t>
                    </m:r>
                    <m:f>
                      <m:fPr>
                        <m:ctrlPr>
                          <a:rPr lang="en-US" sz="2800" i="1">
                            <a:solidFill>
                              <a:schemeClr val="accent2"/>
                            </a:solidFill>
                            <a:latin typeface="Cambria Math" panose="02040503050406030204" pitchFamily="18" charset="0"/>
                            <a:ea typeface="Cambria Math" panose="02040503050406030204" pitchFamily="18" charset="0"/>
                            <a:cs typeface="Cambria Math" panose="02040503050406030204" pitchFamily="18" charset="0"/>
                          </a:rPr>
                        </m:ctrlPr>
                      </m:fPr>
                      <m:num>
                        <m:r>
                          <a:rPr lang="en-US" sz="2800" i="1">
                            <a:solidFill>
                              <a:schemeClr val="accent2"/>
                            </a:solidFill>
                            <a:latin typeface="Cambria Math" panose="02040503050406030204" pitchFamily="18" charset="0"/>
                            <a:ea typeface="Cambria Math" panose="02040503050406030204" pitchFamily="18" charset="0"/>
                            <a:cs typeface="Cambria Math" panose="02040503050406030204" pitchFamily="18" charset="0"/>
                          </a:rPr>
                          <m:t>𝑟𝐾</m:t>
                        </m:r>
                      </m:num>
                      <m:den>
                        <m:r>
                          <a:rPr lang="en-US" sz="2800" b="0" i="1" smtClean="0">
                            <a:solidFill>
                              <a:schemeClr val="accent2"/>
                            </a:solidFill>
                            <a:latin typeface="Cambria Math" panose="02040503050406030204" pitchFamily="18" charset="0"/>
                            <a:ea typeface="Cambria Math" panose="02040503050406030204" pitchFamily="18" charset="0"/>
                            <a:cs typeface="Cambria Math" panose="02040503050406030204" pitchFamily="18" charset="0"/>
                          </a:rPr>
                          <m:t>4</m:t>
                        </m:r>
                      </m:den>
                    </m:f>
                  </m:oMath>
                </a14:m>
                <a:r>
                  <a:rPr lang="en-US" dirty="0">
                    <a:solidFill>
                      <a:schemeClr val="accent2"/>
                    </a:solidFill>
                  </a:rPr>
                  <a:t> </a:t>
                </a:r>
              </a:p>
            </p:txBody>
          </p:sp>
        </mc:Choice>
        <mc:Fallback xmlns="">
          <p:sp>
            <p:nvSpPr>
              <p:cNvPr id="20" name="TextBox 19">
                <a:extLst>
                  <a:ext uri="{FF2B5EF4-FFF2-40B4-BE49-F238E27FC236}">
                    <a16:creationId xmlns:a16="http://schemas.microsoft.com/office/drawing/2014/main" id="{98F6F106-678C-4DE6-9B67-FDDB9EB7AC81}"/>
                  </a:ext>
                </a:extLst>
              </p:cNvPr>
              <p:cNvSpPr txBox="1">
                <a:spLocks noRot="1" noChangeAspect="1" noMove="1" noResize="1" noEditPoints="1" noAdjustHandles="1" noChangeArrowheads="1" noChangeShapeType="1" noTextEdit="1"/>
              </p:cNvSpPr>
              <p:nvPr/>
            </p:nvSpPr>
            <p:spPr>
              <a:xfrm>
                <a:off x="5643520" y="1396006"/>
                <a:ext cx="1842043" cy="701859"/>
              </a:xfrm>
              <a:prstGeom prst="rect">
                <a:avLst/>
              </a:prstGeom>
              <a:blipFill>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413430103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CF9E7A-4D68-4842-8FE8-881ECF4CCF33}"/>
              </a:ext>
            </a:extLst>
          </p:cNvPr>
          <p:cNvSpPr>
            <a:spLocks noGrp="1"/>
          </p:cNvSpPr>
          <p:nvPr>
            <p:ph type="title"/>
          </p:nvPr>
        </p:nvSpPr>
        <p:spPr/>
        <p:txBody>
          <a:bodyPr/>
          <a:lstStyle/>
          <a:p>
            <a:r>
              <a:rPr lang="en-US" dirty="0"/>
              <a:t>Exercise 1</a:t>
            </a:r>
          </a:p>
        </p:txBody>
      </p:sp>
      <p:sp>
        <p:nvSpPr>
          <p:cNvPr id="3" name="Content Placeholder 2">
            <a:extLst>
              <a:ext uri="{FF2B5EF4-FFF2-40B4-BE49-F238E27FC236}">
                <a16:creationId xmlns:a16="http://schemas.microsoft.com/office/drawing/2014/main" id="{13CE60F7-4403-4236-8C3C-D5C7E06DD941}"/>
              </a:ext>
            </a:extLst>
          </p:cNvPr>
          <p:cNvSpPr>
            <a:spLocks noGrp="1"/>
          </p:cNvSpPr>
          <p:nvPr>
            <p:ph idx="1"/>
          </p:nvPr>
        </p:nvSpPr>
        <p:spPr/>
        <p:txBody>
          <a:bodyPr/>
          <a:lstStyle/>
          <a:p>
            <a:r>
              <a:rPr lang="en-US" dirty="0"/>
              <a:t>Let’s fit a SP model and calculate reference points in R</a:t>
            </a:r>
          </a:p>
        </p:txBody>
      </p:sp>
    </p:spTree>
    <p:extLst>
      <p:ext uri="{BB962C8B-B14F-4D97-AF65-F5344CB8AC3E}">
        <p14:creationId xmlns:p14="http://schemas.microsoft.com/office/powerpoint/2010/main" val="159385154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p:cNvSpPr/>
          <p:nvPr/>
        </p:nvSpPr>
        <p:spPr>
          <a:xfrm>
            <a:off x="0" y="0"/>
            <a:ext cx="12192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2700434"/>
            <a:ext cx="10515600" cy="1325563"/>
          </a:xfrm>
        </p:spPr>
        <p:txBody>
          <a:bodyPr>
            <a:noAutofit/>
          </a:bodyPr>
          <a:lstStyle/>
          <a:p>
            <a:pPr algn="ctr"/>
            <a:r>
              <a:rPr lang="en-US" sz="5400" dirty="0">
                <a:solidFill>
                  <a:schemeClr val="bg1"/>
                </a:solidFill>
                <a:latin typeface="+mn-lt"/>
              </a:rPr>
              <a:t>5. Recruitment Productivity</a:t>
            </a:r>
          </a:p>
        </p:txBody>
      </p:sp>
    </p:spTree>
    <p:extLst>
      <p:ext uri="{BB962C8B-B14F-4D97-AF65-F5344CB8AC3E}">
        <p14:creationId xmlns:p14="http://schemas.microsoft.com/office/powerpoint/2010/main" val="105318971"/>
      </p:ext>
    </p:extLst>
  </p:cSld>
  <p:clrMapOvr>
    <a:overrideClrMapping bg1="lt1" tx1="dk1" bg2="lt2" tx2="dk2" accent1="accent1" accent2="accent2" accent3="accent3" accent4="accent4" accent5="accent5" accent6="accent6" hlink="hlink" folHlink="folHlink"/>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249264" y="782665"/>
            <a:ext cx="6399509" cy="3355382"/>
          </a:xfrm>
        </p:spPr>
        <p:txBody>
          <a:bodyPr>
            <a:noAutofit/>
          </a:bodyPr>
          <a:lstStyle/>
          <a:p>
            <a:r>
              <a:rPr lang="en-US" sz="4000" dirty="0"/>
              <a:t>The productivity of a fish stock is the key determinant of how hard it can be fished sustainably</a:t>
            </a:r>
          </a:p>
          <a:p>
            <a:endParaRPr lang="en-US" sz="4000" dirty="0"/>
          </a:p>
          <a:p>
            <a:r>
              <a:rPr lang="en-US" sz="4000" b="1" dirty="0"/>
              <a:t>Therefore productivity is the key determinant of reference points</a:t>
            </a:r>
          </a:p>
        </p:txBody>
      </p:sp>
      <p:pic>
        <p:nvPicPr>
          <p:cNvPr id="4" name="Picture 3"/>
          <p:cNvPicPr>
            <a:picLocks noChangeAspect="1"/>
          </p:cNvPicPr>
          <p:nvPr/>
        </p:nvPicPr>
        <p:blipFill>
          <a:blip r:embed="rId2"/>
          <a:stretch>
            <a:fillRect/>
          </a:stretch>
        </p:blipFill>
        <p:spPr>
          <a:xfrm>
            <a:off x="6528062" y="675323"/>
            <a:ext cx="5474682" cy="4663844"/>
          </a:xfrm>
          <a:prstGeom prst="rect">
            <a:avLst/>
          </a:prstGeom>
        </p:spPr>
      </p:pic>
      <p:sp>
        <p:nvSpPr>
          <p:cNvPr id="2" name="TextBox 1">
            <a:extLst>
              <a:ext uri="{FF2B5EF4-FFF2-40B4-BE49-F238E27FC236}">
                <a16:creationId xmlns:a16="http://schemas.microsoft.com/office/drawing/2014/main" id="{23F84238-0E7B-490A-8ACB-93A0AB411A0E}"/>
              </a:ext>
            </a:extLst>
          </p:cNvPr>
          <p:cNvSpPr txBox="1"/>
          <p:nvPr/>
        </p:nvSpPr>
        <p:spPr>
          <a:xfrm>
            <a:off x="8832502" y="5372072"/>
            <a:ext cx="864158" cy="369332"/>
          </a:xfrm>
          <a:prstGeom prst="rect">
            <a:avLst/>
          </a:prstGeom>
          <a:noFill/>
        </p:spPr>
        <p:txBody>
          <a:bodyPr wrap="square" rtlCol="0">
            <a:spAutoFit/>
          </a:bodyPr>
          <a:lstStyle/>
          <a:p>
            <a:pPr algn="ctr"/>
            <a:r>
              <a:rPr lang="en-US" i="1" dirty="0">
                <a:solidFill>
                  <a:srgbClr val="FF0000"/>
                </a:solidFill>
              </a:rPr>
              <a:t>F</a:t>
            </a:r>
          </a:p>
        </p:txBody>
      </p:sp>
      <p:sp>
        <p:nvSpPr>
          <p:cNvPr id="5" name="TextBox 4">
            <a:extLst>
              <a:ext uri="{FF2B5EF4-FFF2-40B4-BE49-F238E27FC236}">
                <a16:creationId xmlns:a16="http://schemas.microsoft.com/office/drawing/2014/main" id="{8FAAE844-3198-4000-9644-FCBA81A766DA}"/>
              </a:ext>
            </a:extLst>
          </p:cNvPr>
          <p:cNvSpPr txBox="1"/>
          <p:nvPr/>
        </p:nvSpPr>
        <p:spPr>
          <a:xfrm rot="16200000">
            <a:off x="5848587" y="2822579"/>
            <a:ext cx="864158" cy="369332"/>
          </a:xfrm>
          <a:prstGeom prst="rect">
            <a:avLst/>
          </a:prstGeom>
          <a:noFill/>
        </p:spPr>
        <p:txBody>
          <a:bodyPr wrap="square" rtlCol="0">
            <a:spAutoFit/>
          </a:bodyPr>
          <a:lstStyle/>
          <a:p>
            <a:pPr algn="ctr"/>
            <a:r>
              <a:rPr lang="en-US" dirty="0">
                <a:solidFill>
                  <a:srgbClr val="FF0000"/>
                </a:solidFill>
              </a:rPr>
              <a:t>Yield</a:t>
            </a:r>
          </a:p>
        </p:txBody>
      </p:sp>
      <p:sp>
        <p:nvSpPr>
          <p:cNvPr id="6" name="TextBox 5">
            <a:extLst>
              <a:ext uri="{FF2B5EF4-FFF2-40B4-BE49-F238E27FC236}">
                <a16:creationId xmlns:a16="http://schemas.microsoft.com/office/drawing/2014/main" id="{BD594559-39AB-4EB3-8040-5298CB5CCE19}"/>
              </a:ext>
            </a:extLst>
          </p:cNvPr>
          <p:cNvSpPr txBox="1"/>
          <p:nvPr/>
        </p:nvSpPr>
        <p:spPr>
          <a:xfrm>
            <a:off x="5134708" y="6075335"/>
            <a:ext cx="4299382" cy="369332"/>
          </a:xfrm>
          <a:prstGeom prst="rect">
            <a:avLst/>
          </a:prstGeom>
          <a:noFill/>
        </p:spPr>
        <p:txBody>
          <a:bodyPr wrap="none" rtlCol="0">
            <a:spAutoFit/>
          </a:bodyPr>
          <a:lstStyle/>
          <a:p>
            <a:r>
              <a:rPr lang="en-US" dirty="0">
                <a:solidFill>
                  <a:srgbClr val="FF0000"/>
                </a:solidFill>
              </a:rPr>
              <a:t>Confirm axis labels and change to black font</a:t>
            </a:r>
          </a:p>
        </p:txBody>
      </p:sp>
    </p:spTree>
    <p:extLst>
      <p:ext uri="{BB962C8B-B14F-4D97-AF65-F5344CB8AC3E}">
        <p14:creationId xmlns:p14="http://schemas.microsoft.com/office/powerpoint/2010/main" val="63917690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Productivity</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r>
                  <a:rPr lang="en-US" dirty="0"/>
                  <a:t>In surplus production models the productivity is captured in a composite parameter (</a:t>
                </a:r>
                <a14:m>
                  <m:oMath xmlns:m="http://schemas.openxmlformats.org/officeDocument/2006/math">
                    <m:r>
                      <m:rPr>
                        <m:sty m:val="p"/>
                      </m:rPr>
                      <a:rPr lang="en-US" sz="2800" b="0" i="0" smtClean="0">
                        <a:solidFill>
                          <a:srgbClr val="7030A0"/>
                        </a:solidFill>
                        <a:latin typeface="Cambria Math" panose="02040503050406030204" pitchFamily="18" charset="0"/>
                        <a:ea typeface="Cambria Math" panose="02040503050406030204" pitchFamily="18" charset="0"/>
                        <a:cs typeface="Cambria Math" panose="02040503050406030204" pitchFamily="18" charset="0"/>
                      </a:rPr>
                      <m:t>r</m:t>
                    </m:r>
                  </m:oMath>
                </a14:m>
                <a:r>
                  <a:rPr lang="en-US" sz="2800" dirty="0">
                    <a:solidFill>
                      <a:srgbClr val="7030A0"/>
                    </a:solidFill>
                    <a:cs typeface="Times New Roman" panose="02020603050405020304" pitchFamily="18" charset="0"/>
                  </a:rPr>
                  <a:t> = intrinsic rate of population growth)</a:t>
                </a:r>
              </a:p>
              <a:p>
                <a:r>
                  <a:rPr lang="en-US" dirty="0"/>
                  <a:t>Age-structured models represent different components of productivity separately</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spTree>
    <p:extLst>
      <p:ext uri="{BB962C8B-B14F-4D97-AF65-F5344CB8AC3E}">
        <p14:creationId xmlns:p14="http://schemas.microsoft.com/office/powerpoint/2010/main" val="198674027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5603" name="Rectangle 2"/>
              <p:cNvSpPr>
                <a:spLocks noGrp="1" noChangeArrowheads="1"/>
              </p:cNvSpPr>
              <p:nvPr>
                <p:ph type="body" idx="1"/>
              </p:nvPr>
            </p:nvSpPr>
            <p:spPr>
              <a:xfrm>
                <a:off x="779768" y="1967746"/>
                <a:ext cx="9142412" cy="2969401"/>
              </a:xfrm>
            </p:spPr>
            <p:txBody>
              <a:bodyPr>
                <a:normAutofit/>
              </a:bodyPr>
              <a:lstStyle/>
              <a:p>
                <a:pPr marL="715963" indent="-450850"/>
                <a:r>
                  <a:rPr lang="en-US" altLang="en-US" sz="3600" dirty="0"/>
                  <a:t>Growth of individuals</a:t>
                </a:r>
              </a:p>
              <a:p>
                <a:pPr marL="715963" indent="-450850"/>
                <a:r>
                  <a:rPr lang="en-US" altLang="en-US" sz="3600" dirty="0"/>
                  <a:t>Natural mortality rate (</a:t>
                </a:r>
                <a14:m>
                  <m:oMath xmlns:m="http://schemas.openxmlformats.org/officeDocument/2006/math">
                    <m:r>
                      <a:rPr lang="en-US" altLang="en-US" sz="3600" i="1" dirty="0" smtClean="0">
                        <a:latin typeface="Cambria Math" panose="02040503050406030204" pitchFamily="18" charset="0"/>
                      </a:rPr>
                      <m:t>𝑀</m:t>
                    </m:r>
                  </m:oMath>
                </a14:m>
                <a:r>
                  <a:rPr lang="en-US" altLang="en-US" sz="3600" dirty="0"/>
                  <a:t>)</a:t>
                </a:r>
              </a:p>
              <a:p>
                <a:pPr marL="715963" indent="-450850"/>
                <a:r>
                  <a:rPr lang="en-US" altLang="en-US" sz="3600" dirty="0"/>
                  <a:t>Recruitment (</a:t>
                </a:r>
                <a:r>
                  <a:rPr lang="en-US" altLang="en-US" sz="3600" u="sng" dirty="0"/>
                  <a:t>survival</a:t>
                </a:r>
                <a:r>
                  <a:rPr lang="en-US" altLang="en-US" sz="3600" dirty="0"/>
                  <a:t> of juveniles)</a:t>
                </a:r>
              </a:p>
            </p:txBody>
          </p:sp>
        </mc:Choice>
        <mc:Fallback xmlns="">
          <p:sp>
            <p:nvSpPr>
              <p:cNvPr id="25603" name="Rectangle 2"/>
              <p:cNvSpPr>
                <a:spLocks noGrp="1" noRot="1" noChangeAspect="1" noMove="1" noResize="1" noEditPoints="1" noAdjustHandles="1" noChangeArrowheads="1" noChangeShapeType="1" noTextEdit="1"/>
              </p:cNvSpPr>
              <p:nvPr>
                <p:ph type="body" idx="1"/>
              </p:nvPr>
            </p:nvSpPr>
            <p:spPr>
              <a:xfrm>
                <a:off x="779768" y="1967746"/>
                <a:ext cx="9142412" cy="2969401"/>
              </a:xfrm>
              <a:blipFill>
                <a:blip r:embed="rId3"/>
                <a:stretch>
                  <a:fillRect t="-5133"/>
                </a:stretch>
              </a:blipFill>
            </p:spPr>
            <p:txBody>
              <a:bodyPr/>
              <a:lstStyle/>
              <a:p>
                <a:r>
                  <a:rPr lang="en-US">
                    <a:noFill/>
                  </a:rPr>
                  <a:t> </a:t>
                </a:r>
              </a:p>
            </p:txBody>
          </p:sp>
        </mc:Fallback>
      </mc:AlternateContent>
      <p:pic>
        <p:nvPicPr>
          <p:cNvPr id="25604" name="Picture 3" descr="giant-trevally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43220" y="4803950"/>
            <a:ext cx="2369901" cy="1137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05" name="Picture 4" descr="giant-trevally1"/>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953163" y="5265326"/>
            <a:ext cx="550863"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06" name="Picture 5" descr="giant-trevally1"/>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944886" y="5930326"/>
            <a:ext cx="550863"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07" name="Picture 6" descr="giant-trevally1"/>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647836" y="5624746"/>
            <a:ext cx="550862"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10" name="Picture 9" descr="giant-trevally1"/>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226620" y="5638926"/>
            <a:ext cx="550863"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11" name="Picture 10" descr="giant-trevally1"/>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629480" y="5337558"/>
            <a:ext cx="550862"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12" name="Picture 11" descr="giant-trevally1"/>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971795" y="5624746"/>
            <a:ext cx="550863"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13" name="Picture 12" descr="giant-trevally1"/>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69249" y="5869085"/>
            <a:ext cx="550862"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14" name="Picture 13" descr="giant-trevally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113992" y="5088855"/>
            <a:ext cx="1278527" cy="4974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15" name="Picture 14" descr="giant-trevally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90819" y="5787576"/>
            <a:ext cx="738564"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 name="Group 1"/>
          <p:cNvGrpSpPr/>
          <p:nvPr/>
        </p:nvGrpSpPr>
        <p:grpSpPr>
          <a:xfrm>
            <a:off x="1440571" y="5777937"/>
            <a:ext cx="985607" cy="568833"/>
            <a:chOff x="1315892" y="5809742"/>
            <a:chExt cx="985607" cy="568833"/>
          </a:xfrm>
        </p:grpSpPr>
        <p:pic>
          <p:nvPicPr>
            <p:cNvPr id="25608" name="Picture 7" descr="giant-trevally1"/>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810195" y="6018214"/>
              <a:ext cx="371319" cy="144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09" name="Picture 8" descr="giant-trevally1"/>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944193" y="5834163"/>
              <a:ext cx="357306" cy="1390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16" name="Picture 15" descr="giant-trevally1"/>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315892" y="6053917"/>
              <a:ext cx="395879" cy="1540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17" name="Picture 16" descr="giant-trevally1"/>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624535" y="6234114"/>
              <a:ext cx="371319" cy="144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18" name="Picture 17" descr="giant-trevally1"/>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1479109" y="5809742"/>
              <a:ext cx="403965" cy="157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25619" name="Picture 18" descr="giant-trevally1"/>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394024" y="5384170"/>
            <a:ext cx="550862"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20" name="Rectangle 19"/>
          <p:cNvSpPr>
            <a:spLocks noGrp="1" noChangeArrowheads="1"/>
          </p:cNvSpPr>
          <p:nvPr>
            <p:ph type="title"/>
          </p:nvPr>
        </p:nvSpPr>
        <p:spPr/>
        <p:txBody>
          <a:bodyPr/>
          <a:lstStyle/>
          <a:p>
            <a:pPr eaLnBrk="1" hangingPunct="1"/>
            <a:r>
              <a:rPr lang="en-AU" altLang="en-US" dirty="0"/>
              <a:t>Productivity is a composite function of:</a:t>
            </a:r>
            <a:endParaRPr lang="en-US" altLang="en-US" dirty="0"/>
          </a:p>
        </p:txBody>
      </p:sp>
      <p:grpSp>
        <p:nvGrpSpPr>
          <p:cNvPr id="22" name="Group 21"/>
          <p:cNvGrpSpPr/>
          <p:nvPr/>
        </p:nvGrpSpPr>
        <p:grpSpPr>
          <a:xfrm>
            <a:off x="2227608" y="5899643"/>
            <a:ext cx="985607" cy="568833"/>
            <a:chOff x="1315892" y="5809742"/>
            <a:chExt cx="985607" cy="568833"/>
          </a:xfrm>
        </p:grpSpPr>
        <p:pic>
          <p:nvPicPr>
            <p:cNvPr id="23" name="Picture 7" descr="giant-trevally1"/>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810195" y="6018214"/>
              <a:ext cx="371319" cy="144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 name="Picture 8" descr="giant-trevally1"/>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944193" y="5834163"/>
              <a:ext cx="357306" cy="1390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 name="Picture 15" descr="giant-trevally1"/>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315892" y="6053917"/>
              <a:ext cx="395879" cy="1540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 name="Picture 16" descr="giant-trevally1"/>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624535" y="6234114"/>
              <a:ext cx="371319" cy="144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17" descr="giant-trevally1"/>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1479109" y="5809742"/>
              <a:ext cx="403965" cy="157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8" name="Group 27"/>
          <p:cNvGrpSpPr/>
          <p:nvPr/>
        </p:nvGrpSpPr>
        <p:grpSpPr>
          <a:xfrm>
            <a:off x="2390719" y="5348016"/>
            <a:ext cx="985607" cy="568833"/>
            <a:chOff x="1315892" y="5809742"/>
            <a:chExt cx="985607" cy="568833"/>
          </a:xfrm>
        </p:grpSpPr>
        <p:pic>
          <p:nvPicPr>
            <p:cNvPr id="29" name="Picture 7" descr="giant-trevally1"/>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810195" y="6018214"/>
              <a:ext cx="371319" cy="144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 name="Picture 8" descr="giant-trevally1"/>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944193" y="5834163"/>
              <a:ext cx="357306" cy="1390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 name="Picture 15" descr="giant-trevally1"/>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315892" y="6053917"/>
              <a:ext cx="395879" cy="1540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 name="Picture 16" descr="giant-trevally1"/>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624535" y="6234114"/>
              <a:ext cx="371319" cy="144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 name="Picture 17" descr="giant-trevally1"/>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1479109" y="5809742"/>
              <a:ext cx="403965" cy="157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4" name="Group 33"/>
          <p:cNvGrpSpPr/>
          <p:nvPr/>
        </p:nvGrpSpPr>
        <p:grpSpPr>
          <a:xfrm>
            <a:off x="1529873" y="5189022"/>
            <a:ext cx="985607" cy="568833"/>
            <a:chOff x="1315892" y="5809742"/>
            <a:chExt cx="985607" cy="568833"/>
          </a:xfrm>
        </p:grpSpPr>
        <p:pic>
          <p:nvPicPr>
            <p:cNvPr id="35" name="Picture 7" descr="giant-trevally1"/>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810195" y="6018214"/>
              <a:ext cx="371319" cy="144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 name="Picture 8" descr="giant-trevally1"/>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944193" y="5834163"/>
              <a:ext cx="357306" cy="1390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 name="Picture 15" descr="giant-trevally1"/>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315892" y="6053917"/>
              <a:ext cx="395879" cy="1540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 name="Picture 16" descr="giant-trevally1"/>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624535" y="6234114"/>
              <a:ext cx="371319" cy="144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 name="Picture 17" descr="giant-trevally1"/>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1479109" y="5809742"/>
              <a:ext cx="403965" cy="157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0" name="Group 39"/>
          <p:cNvGrpSpPr/>
          <p:nvPr/>
        </p:nvGrpSpPr>
        <p:grpSpPr>
          <a:xfrm>
            <a:off x="625107" y="5540880"/>
            <a:ext cx="985607" cy="568833"/>
            <a:chOff x="1315892" y="5809742"/>
            <a:chExt cx="985607" cy="568833"/>
          </a:xfrm>
        </p:grpSpPr>
        <p:pic>
          <p:nvPicPr>
            <p:cNvPr id="41" name="Picture 7" descr="giant-trevally1"/>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810195" y="6018214"/>
              <a:ext cx="371319" cy="144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2" name="Picture 8" descr="giant-trevally1"/>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944193" y="5834163"/>
              <a:ext cx="357306" cy="1390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 name="Picture 15" descr="giant-trevally1"/>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315892" y="6053917"/>
              <a:ext cx="395879" cy="1540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 name="Picture 16" descr="giant-trevally1"/>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624535" y="6234114"/>
              <a:ext cx="371319" cy="144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 name="Picture 17" descr="giant-trevally1"/>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1479109" y="5809742"/>
              <a:ext cx="403965" cy="157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6" name="Group 45"/>
          <p:cNvGrpSpPr/>
          <p:nvPr/>
        </p:nvGrpSpPr>
        <p:grpSpPr>
          <a:xfrm>
            <a:off x="790159" y="4905918"/>
            <a:ext cx="985607" cy="568833"/>
            <a:chOff x="1315892" y="5809742"/>
            <a:chExt cx="985607" cy="568833"/>
          </a:xfrm>
        </p:grpSpPr>
        <p:pic>
          <p:nvPicPr>
            <p:cNvPr id="47" name="Picture 7" descr="giant-trevally1"/>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810195" y="6018214"/>
              <a:ext cx="371319" cy="144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 name="Picture 8" descr="giant-trevally1"/>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944193" y="5834163"/>
              <a:ext cx="357306" cy="1390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 name="Picture 15" descr="giant-trevally1"/>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315892" y="6053917"/>
              <a:ext cx="395879" cy="1540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 name="Picture 16" descr="giant-trevally1"/>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624535" y="6234114"/>
              <a:ext cx="371319" cy="144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 name="Picture 17" descr="giant-trevally1"/>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1479109" y="5809742"/>
              <a:ext cx="403965" cy="157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52" name="Group 51"/>
          <p:cNvGrpSpPr/>
          <p:nvPr/>
        </p:nvGrpSpPr>
        <p:grpSpPr>
          <a:xfrm>
            <a:off x="27907" y="6075315"/>
            <a:ext cx="985607" cy="568833"/>
            <a:chOff x="1315892" y="5809742"/>
            <a:chExt cx="985607" cy="568833"/>
          </a:xfrm>
        </p:grpSpPr>
        <p:pic>
          <p:nvPicPr>
            <p:cNvPr id="53" name="Picture 7" descr="giant-trevally1"/>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810195" y="6018214"/>
              <a:ext cx="371319" cy="144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4" name="Picture 8" descr="giant-trevally1"/>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944193" y="5834163"/>
              <a:ext cx="357306" cy="1390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5" name="Picture 15" descr="giant-trevally1"/>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315892" y="6053917"/>
              <a:ext cx="395879" cy="1540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6" name="Picture 16" descr="giant-trevally1"/>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624535" y="6234114"/>
              <a:ext cx="371319" cy="144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7" name="Picture 17" descr="giant-trevally1"/>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1479109" y="5809742"/>
              <a:ext cx="403965" cy="157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58" name="Group 57"/>
          <p:cNvGrpSpPr/>
          <p:nvPr/>
        </p:nvGrpSpPr>
        <p:grpSpPr>
          <a:xfrm>
            <a:off x="-48211" y="5328977"/>
            <a:ext cx="985607" cy="568833"/>
            <a:chOff x="1315892" y="5809742"/>
            <a:chExt cx="985607" cy="568833"/>
          </a:xfrm>
        </p:grpSpPr>
        <p:pic>
          <p:nvPicPr>
            <p:cNvPr id="59" name="Picture 7" descr="giant-trevally1"/>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810195" y="6018214"/>
              <a:ext cx="371319" cy="144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0" name="Picture 8" descr="giant-trevally1"/>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944193" y="5834163"/>
              <a:ext cx="357306" cy="1390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 name="Picture 15" descr="giant-trevally1"/>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315892" y="6053917"/>
              <a:ext cx="395879" cy="1540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2" name="Picture 16" descr="giant-trevally1"/>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624535" y="6234114"/>
              <a:ext cx="371319" cy="144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3" name="Picture 17" descr="giant-trevally1"/>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1479109" y="5809742"/>
              <a:ext cx="403965" cy="157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64" name="Picture 5" descr="giant-trevally1"/>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272249" y="5869085"/>
            <a:ext cx="550863"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5" name="Picture 14" descr="giant-trevally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40441" y="5258851"/>
            <a:ext cx="738564"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6" name="Picture 14" descr="giant-trevally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61419" y="6059119"/>
            <a:ext cx="738564"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7" name="Picture 13" descr="giant-trevally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985067" y="5600673"/>
            <a:ext cx="986921" cy="3839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8" name="Picture 14" descr="giant-trevally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41835" y="5578945"/>
            <a:ext cx="738564"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9" name="Picture 14" descr="giant-trevally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91457" y="5050220"/>
            <a:ext cx="738564"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0" name="Picture 12" descr="giant-trevally1"/>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293818" y="6213935"/>
            <a:ext cx="550862"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71" name="Group 70"/>
          <p:cNvGrpSpPr/>
          <p:nvPr/>
        </p:nvGrpSpPr>
        <p:grpSpPr>
          <a:xfrm>
            <a:off x="2547013" y="4784565"/>
            <a:ext cx="985607" cy="568833"/>
            <a:chOff x="1315892" y="5809742"/>
            <a:chExt cx="985607" cy="568833"/>
          </a:xfrm>
        </p:grpSpPr>
        <p:pic>
          <p:nvPicPr>
            <p:cNvPr id="72" name="Picture 7" descr="giant-trevally1"/>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810195" y="6018214"/>
              <a:ext cx="371319" cy="144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3" name="Picture 8" descr="giant-trevally1"/>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944193" y="5834163"/>
              <a:ext cx="357306" cy="1390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4" name="Picture 15" descr="giant-trevally1"/>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315892" y="6053917"/>
              <a:ext cx="395879" cy="1540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5" name="Picture 16" descr="giant-trevally1"/>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624535" y="6234114"/>
              <a:ext cx="371319" cy="144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6" name="Picture 17" descr="giant-trevally1"/>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1479109" y="5809742"/>
              <a:ext cx="403965" cy="157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77" name="Group 76"/>
          <p:cNvGrpSpPr/>
          <p:nvPr/>
        </p:nvGrpSpPr>
        <p:grpSpPr>
          <a:xfrm>
            <a:off x="1702207" y="4600617"/>
            <a:ext cx="985607" cy="568833"/>
            <a:chOff x="1315892" y="5809742"/>
            <a:chExt cx="985607" cy="568833"/>
          </a:xfrm>
        </p:grpSpPr>
        <p:pic>
          <p:nvPicPr>
            <p:cNvPr id="78" name="Picture 7" descr="giant-trevally1"/>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810195" y="6018214"/>
              <a:ext cx="371319" cy="144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9" name="Picture 8" descr="giant-trevally1"/>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944193" y="5834163"/>
              <a:ext cx="357306" cy="1390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0" name="Picture 15" descr="giant-trevally1"/>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315892" y="6053917"/>
              <a:ext cx="395879" cy="1540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 name="Picture 16" descr="giant-trevally1"/>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624535" y="6234114"/>
              <a:ext cx="371319" cy="144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2" name="Picture 17" descr="giant-trevally1"/>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1479109" y="5809742"/>
              <a:ext cx="403965" cy="157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83" name="Group 82"/>
          <p:cNvGrpSpPr/>
          <p:nvPr/>
        </p:nvGrpSpPr>
        <p:grpSpPr>
          <a:xfrm>
            <a:off x="760243" y="6189090"/>
            <a:ext cx="985607" cy="568833"/>
            <a:chOff x="1315892" y="5809742"/>
            <a:chExt cx="985607" cy="568833"/>
          </a:xfrm>
        </p:grpSpPr>
        <p:pic>
          <p:nvPicPr>
            <p:cNvPr id="84" name="Picture 7" descr="giant-trevally1"/>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810195" y="6018214"/>
              <a:ext cx="371319" cy="144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5" name="Picture 8" descr="giant-trevally1"/>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944193" y="5834163"/>
              <a:ext cx="357306" cy="1390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6" name="Picture 15" descr="giant-trevally1"/>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315892" y="6053917"/>
              <a:ext cx="395879" cy="1540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7" name="Picture 16" descr="giant-trevally1"/>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624535" y="6234114"/>
              <a:ext cx="371319" cy="144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8" name="Picture 17" descr="giant-trevally1"/>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1479109" y="5809742"/>
              <a:ext cx="403965" cy="157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90" name="Picture 7" descr="giant-trevally1"/>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998794" y="6657144"/>
            <a:ext cx="371319" cy="144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1" name="Picture 8" descr="giant-trevally1"/>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132792" y="6473093"/>
            <a:ext cx="357306" cy="1390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 name="Picture 15" descr="giant-trevally1"/>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504491" y="6692847"/>
            <a:ext cx="395879" cy="1540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3" name="Picture 16" descr="giant-trevally1"/>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598293" y="6539915"/>
            <a:ext cx="371319" cy="144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4" name="Picture 17" descr="giant-trevally1"/>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1667708" y="6448672"/>
            <a:ext cx="403965" cy="157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5" name="Picture 5" descr="giant-trevally1"/>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427828" y="6197039"/>
            <a:ext cx="550863"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7" name="Picture 16" descr="giant-trevally1"/>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951969" y="6319490"/>
            <a:ext cx="371319" cy="144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8" name="Picture 16" descr="giant-trevally1"/>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332087" y="5150647"/>
            <a:ext cx="371319" cy="144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9" name="Picture 12" descr="giant-trevally1"/>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002689" y="6106354"/>
            <a:ext cx="550862"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08184997"/>
      </p:ext>
    </p:extLst>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p:cNvSpPr>
            <a:spLocks noGrp="1" noChangeArrowheads="1"/>
          </p:cNvSpPr>
          <p:nvPr>
            <p:ph type="body" idx="1"/>
          </p:nvPr>
        </p:nvSpPr>
        <p:spPr>
          <a:xfrm>
            <a:off x="350110" y="2151358"/>
            <a:ext cx="11320113" cy="1196276"/>
          </a:xfrm>
        </p:spPr>
        <p:txBody>
          <a:bodyPr>
            <a:noAutofit/>
          </a:bodyPr>
          <a:lstStyle/>
          <a:p>
            <a:pPr marL="0" indent="0">
              <a:lnSpc>
                <a:spcPct val="100000"/>
              </a:lnSpc>
              <a:spcAft>
                <a:spcPts val="1200"/>
              </a:spcAft>
              <a:buNone/>
            </a:pPr>
            <a:r>
              <a:rPr lang="en-CA" altLang="en-US" dirty="0"/>
              <a:t>In many animal populations, the </a:t>
            </a:r>
            <a:r>
              <a:rPr lang="en-CA" altLang="en-US" u="sng" dirty="0"/>
              <a:t>juvenile survival rate</a:t>
            </a:r>
            <a:r>
              <a:rPr lang="en-CA" altLang="en-US" dirty="0"/>
              <a:t> improves as population size is reduced. This can be due to:</a:t>
            </a:r>
          </a:p>
          <a:p>
            <a:pPr marL="534988" indent="-263525">
              <a:lnSpc>
                <a:spcPct val="100000"/>
              </a:lnSpc>
              <a:spcAft>
                <a:spcPts val="1200"/>
              </a:spcAft>
            </a:pPr>
            <a:r>
              <a:rPr lang="en-CA" altLang="en-US" dirty="0"/>
              <a:t>Reduced competition for resources in smaller populations;</a:t>
            </a:r>
          </a:p>
          <a:p>
            <a:pPr marL="534988" indent="-263525">
              <a:lnSpc>
                <a:spcPct val="100000"/>
              </a:lnSpc>
              <a:spcAft>
                <a:spcPts val="1200"/>
              </a:spcAft>
            </a:pPr>
            <a:r>
              <a:rPr lang="en-CA" altLang="en-US" dirty="0"/>
              <a:t>Territorial behaviour at larger population sizes;</a:t>
            </a:r>
          </a:p>
          <a:p>
            <a:pPr marL="534988" indent="-263525">
              <a:lnSpc>
                <a:spcPct val="100000"/>
              </a:lnSpc>
              <a:spcAft>
                <a:spcPts val="1200"/>
              </a:spcAft>
            </a:pPr>
            <a:r>
              <a:rPr lang="en-CA" altLang="en-US" dirty="0"/>
              <a:t>Reduced predation risk (foraging arena theory).</a:t>
            </a:r>
          </a:p>
        </p:txBody>
      </p:sp>
      <p:sp>
        <p:nvSpPr>
          <p:cNvPr id="27654" name="Rectangle 5"/>
          <p:cNvSpPr>
            <a:spLocks noGrp="1" noChangeArrowheads="1"/>
          </p:cNvSpPr>
          <p:nvPr>
            <p:ph type="title"/>
          </p:nvPr>
        </p:nvSpPr>
        <p:spPr>
          <a:xfrm>
            <a:off x="838200" y="309561"/>
            <a:ext cx="10515600" cy="1325563"/>
          </a:xfrm>
        </p:spPr>
        <p:txBody>
          <a:bodyPr>
            <a:normAutofit/>
          </a:bodyPr>
          <a:lstStyle/>
          <a:p>
            <a:pPr eaLnBrk="1" hangingPunct="1"/>
            <a:r>
              <a:rPr lang="en-US" altLang="en-US" dirty="0"/>
              <a:t>Density dependence in juvenile survival (recruitment compensation)</a:t>
            </a:r>
          </a:p>
        </p:txBody>
      </p:sp>
    </p:spTree>
    <p:extLst>
      <p:ext uri="{BB962C8B-B14F-4D97-AF65-F5344CB8AC3E}">
        <p14:creationId xmlns:p14="http://schemas.microsoft.com/office/powerpoint/2010/main" val="926612659"/>
      </p:ext>
    </p:extLst>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701" name="Picture 4"/>
          <p:cNvPicPr>
            <a:picLocks noChangeAspect="1" noChangeArrowheads="1"/>
          </p:cNvPicPr>
          <p:nvPr/>
        </p:nvPicPr>
        <p:blipFill rotWithShape="1">
          <a:blip r:embed="rId3">
            <a:extLst>
              <a:ext uri="{28A0092B-C50C-407E-A947-70E740481C1C}">
                <a14:useLocalDpi xmlns:a14="http://schemas.microsoft.com/office/drawing/2010/main" val="0"/>
              </a:ext>
            </a:extLst>
          </a:blip>
          <a:srcRect l="5031" t="8476" r="11829" b="10341"/>
          <a:stretch/>
        </p:blipFill>
        <p:spPr bwMode="auto">
          <a:xfrm>
            <a:off x="7411163" y="1522278"/>
            <a:ext cx="4780837" cy="25241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9699" name="Rectangle 2"/>
          <p:cNvSpPr>
            <a:spLocks noGrp="1" noChangeArrowheads="1"/>
          </p:cNvSpPr>
          <p:nvPr>
            <p:ph type="title"/>
          </p:nvPr>
        </p:nvSpPr>
        <p:spPr>
          <a:xfrm>
            <a:off x="311259" y="41604"/>
            <a:ext cx="10515600" cy="1325563"/>
          </a:xfrm>
        </p:spPr>
        <p:txBody>
          <a:bodyPr>
            <a:normAutofit/>
          </a:bodyPr>
          <a:lstStyle/>
          <a:p>
            <a:pPr eaLnBrk="1" hangingPunct="1"/>
            <a:r>
              <a:rPr lang="en-US" altLang="en-US" dirty="0"/>
              <a:t>Density dependence in juvenile survival</a:t>
            </a:r>
          </a:p>
        </p:txBody>
      </p:sp>
      <p:sp>
        <p:nvSpPr>
          <p:cNvPr id="29700" name="Rectangle 3"/>
          <p:cNvSpPr>
            <a:spLocks noGrp="1" noChangeArrowheads="1"/>
          </p:cNvSpPr>
          <p:nvPr>
            <p:ph type="body" idx="1"/>
          </p:nvPr>
        </p:nvSpPr>
        <p:spPr>
          <a:xfrm>
            <a:off x="442913" y="1761357"/>
            <a:ext cx="10568848" cy="1857375"/>
          </a:xfrm>
        </p:spPr>
        <p:txBody>
          <a:bodyPr>
            <a:noAutofit/>
          </a:bodyPr>
          <a:lstStyle/>
          <a:p>
            <a:pPr eaLnBrk="1" hangingPunct="1">
              <a:buFontTx/>
              <a:buNone/>
            </a:pPr>
            <a:r>
              <a:rPr lang="en-US" altLang="en-US" b="1" dirty="0"/>
              <a:t>Foraging arena theory</a:t>
            </a:r>
          </a:p>
          <a:p>
            <a:pPr eaLnBrk="1" hangingPunct="1"/>
            <a:r>
              <a:rPr lang="en-US" altLang="en-US" dirty="0"/>
              <a:t>As density increases, fewer safe refuges</a:t>
            </a:r>
          </a:p>
          <a:p>
            <a:pPr eaLnBrk="1" hangingPunct="1"/>
            <a:r>
              <a:rPr lang="en-US" altLang="en-US" dirty="0"/>
              <a:t>More individuals must feed in unsafe areas</a:t>
            </a:r>
          </a:p>
          <a:p>
            <a:pPr eaLnBrk="1" hangingPunct="1"/>
            <a:r>
              <a:rPr lang="en-US" altLang="en-US" dirty="0"/>
              <a:t>As density increases, rate of juvenile survival decreases</a:t>
            </a:r>
          </a:p>
          <a:p>
            <a:pPr eaLnBrk="1" hangingPunct="1"/>
            <a:r>
              <a:rPr lang="en-US" altLang="en-US" dirty="0"/>
              <a:t>Number of survivors similar across wide range of stock sizes </a:t>
            </a:r>
          </a:p>
        </p:txBody>
      </p:sp>
      <p:sp>
        <p:nvSpPr>
          <p:cNvPr id="29702" name="Rectangle 5"/>
          <p:cNvSpPr>
            <a:spLocks noChangeArrowheads="1"/>
          </p:cNvSpPr>
          <p:nvPr/>
        </p:nvSpPr>
        <p:spPr bwMode="auto">
          <a:xfrm>
            <a:off x="9723719" y="4046396"/>
            <a:ext cx="257608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eaLnBrk="1" hangingPunct="1">
              <a:spcBef>
                <a:spcPct val="30000"/>
              </a:spcBef>
            </a:pPr>
            <a:r>
              <a:rPr lang="en-CA" altLang="en-US" b="1" i="1" dirty="0">
                <a:solidFill>
                  <a:schemeClr val="tx2"/>
                </a:solidFill>
                <a:latin typeface="+mj-lt"/>
              </a:rPr>
              <a:t>Source:</a:t>
            </a:r>
            <a:r>
              <a:rPr lang="en-CA" altLang="en-US" b="1" dirty="0">
                <a:solidFill>
                  <a:schemeClr val="tx2"/>
                </a:solidFill>
                <a:latin typeface="+mj-lt"/>
              </a:rPr>
              <a:t> Walters and </a:t>
            </a:r>
            <a:r>
              <a:rPr lang="en-CA" altLang="en-US" b="1" dirty="0" err="1">
                <a:solidFill>
                  <a:schemeClr val="tx2"/>
                </a:solidFill>
                <a:latin typeface="+mj-lt"/>
              </a:rPr>
              <a:t>Juanes</a:t>
            </a:r>
            <a:r>
              <a:rPr lang="en-CA" altLang="en-US" b="1" dirty="0">
                <a:solidFill>
                  <a:schemeClr val="tx2"/>
                </a:solidFill>
                <a:latin typeface="+mj-lt"/>
              </a:rPr>
              <a:t> 1993</a:t>
            </a:r>
            <a:endParaRPr lang="en-AU" altLang="en-US" b="1" dirty="0">
              <a:solidFill>
                <a:schemeClr val="tx2"/>
              </a:solidFill>
              <a:latin typeface="+mj-lt"/>
            </a:endParaRPr>
          </a:p>
        </p:txBody>
      </p:sp>
      <p:sp>
        <p:nvSpPr>
          <p:cNvPr id="7" name="Rectangle 3"/>
          <p:cNvSpPr>
            <a:spLocks noChangeArrowheads="1"/>
          </p:cNvSpPr>
          <p:nvPr/>
        </p:nvSpPr>
        <p:spPr bwMode="auto">
          <a:xfrm>
            <a:off x="102083" y="5405746"/>
            <a:ext cx="11754173" cy="1354217"/>
          </a:xfrm>
          <a:prstGeom prst="rect">
            <a:avLst/>
          </a:prstGeom>
          <a:solidFill>
            <a:schemeClr val="accent1">
              <a:alpha val="25000"/>
            </a:schemeClr>
          </a:solidFill>
          <a:ln>
            <a:solidFill>
              <a:schemeClr val="accent1">
                <a:lumMod val="50000"/>
              </a:schemeClr>
            </a:solidFill>
          </a:ln>
        </p:spPr>
        <p:txBody>
          <a:bodyPr wrap="square" rtlCol="0">
            <a:spAutoFit/>
          </a:bodyPr>
          <a:lstStyle/>
          <a:p>
            <a:pPr marL="534988" indent="-534988"/>
            <a:r>
              <a:rPr lang="en-US" altLang="en-US" sz="1600" dirty="0">
                <a:solidFill>
                  <a:schemeClr val="tx2"/>
                </a:solidFill>
              </a:rPr>
              <a:t>Walters, C.J. and </a:t>
            </a:r>
            <a:r>
              <a:rPr lang="en-US" altLang="en-US" sz="1600" dirty="0" err="1">
                <a:solidFill>
                  <a:schemeClr val="tx2"/>
                </a:solidFill>
              </a:rPr>
              <a:t>Juanes</a:t>
            </a:r>
            <a:r>
              <a:rPr lang="en-US" altLang="en-US" sz="1600" dirty="0">
                <a:solidFill>
                  <a:schemeClr val="tx2"/>
                </a:solidFill>
              </a:rPr>
              <a:t>, F. 1993. Recruitment limitation as a consequence of natural selection for use of restricted feeding habitats and predation risk taking by juvenile fishes. Can. J. Fish. </a:t>
            </a:r>
            <a:r>
              <a:rPr lang="en-US" altLang="en-US" sz="1600" dirty="0" err="1">
                <a:solidFill>
                  <a:schemeClr val="tx2"/>
                </a:solidFill>
              </a:rPr>
              <a:t>Aquat</a:t>
            </a:r>
            <a:r>
              <a:rPr lang="en-US" altLang="en-US" sz="1600" dirty="0">
                <a:solidFill>
                  <a:schemeClr val="tx2"/>
                </a:solidFill>
              </a:rPr>
              <a:t>. Sci. 50(10): 2058-2070.</a:t>
            </a:r>
          </a:p>
          <a:p>
            <a:pPr marL="534988" indent="-534988"/>
            <a:r>
              <a:rPr lang="en-US" altLang="en-US" sz="1600" dirty="0">
                <a:solidFill>
                  <a:schemeClr val="tx2"/>
                </a:solidFill>
              </a:rPr>
              <a:t>Walters, C.J. and </a:t>
            </a:r>
            <a:r>
              <a:rPr lang="en-US" altLang="en-US" sz="1600" dirty="0" err="1">
                <a:solidFill>
                  <a:schemeClr val="tx2"/>
                </a:solidFill>
              </a:rPr>
              <a:t>Korman</a:t>
            </a:r>
            <a:r>
              <a:rPr lang="en-US" altLang="en-US" sz="1600" dirty="0">
                <a:solidFill>
                  <a:schemeClr val="tx2"/>
                </a:solidFill>
              </a:rPr>
              <a:t>, J. 1999. Linking recruitment to trophic factors: revisiting the </a:t>
            </a:r>
            <a:r>
              <a:rPr lang="en-US" altLang="en-US" sz="1600" dirty="0" err="1">
                <a:solidFill>
                  <a:schemeClr val="tx2"/>
                </a:solidFill>
              </a:rPr>
              <a:t>Beverton</a:t>
            </a:r>
            <a:r>
              <a:rPr lang="en-US" altLang="en-US" sz="1600" dirty="0">
                <a:solidFill>
                  <a:schemeClr val="tx2"/>
                </a:solidFill>
              </a:rPr>
              <a:t>−Holt recruitment model from a life history and multispecies perspective. Rev. Fish. Biol. Fish. 9, 187–202.</a:t>
            </a:r>
          </a:p>
          <a:p>
            <a:pPr marL="534988" indent="-534988"/>
            <a:r>
              <a:rPr lang="en-AU" altLang="en-US" sz="1600" dirty="0">
                <a:solidFill>
                  <a:schemeClr val="tx2"/>
                </a:solidFill>
              </a:rPr>
              <a:t>Walters, C.J. and Martell, S.J.D. 2004. Fisheries Ecology and Management. Princeton University Press, Princeton, 399 pp.</a:t>
            </a:r>
          </a:p>
        </p:txBody>
      </p:sp>
    </p:spTree>
    <p:extLst>
      <p:ext uri="{BB962C8B-B14F-4D97-AF65-F5344CB8AC3E}">
        <p14:creationId xmlns:p14="http://schemas.microsoft.com/office/powerpoint/2010/main" val="13138840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Outline </a:t>
            </a:r>
            <a:r>
              <a:rPr lang="en-US" dirty="0">
                <a:solidFill>
                  <a:srgbClr val="FF0000"/>
                </a:solidFill>
              </a:rPr>
              <a:t>– Day 1</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2135591"/>
                <a:ext cx="10515600" cy="4351338"/>
              </a:xfrm>
            </p:spPr>
            <p:txBody>
              <a:bodyPr>
                <a:normAutofit fontScale="92500" lnSpcReduction="20000"/>
              </a:bodyPr>
              <a:lstStyle/>
              <a:p>
                <a:pPr marL="514350" indent="-514350">
                  <a:buFont typeface="+mj-lt"/>
                  <a:buAutoNum type="arabicPeriod"/>
                </a:pPr>
                <a:r>
                  <a:rPr lang="en-US" dirty="0"/>
                  <a:t>What are Reference Points?</a:t>
                </a:r>
              </a:p>
              <a:p>
                <a:pPr marL="514350" indent="-514350">
                  <a:buFont typeface="+mj-lt"/>
                  <a:buAutoNum type="arabicPeriod"/>
                </a:pPr>
                <a:r>
                  <a:rPr lang="en-US" dirty="0"/>
                  <a:t>Equilibrium Assumptions</a:t>
                </a:r>
              </a:p>
              <a:p>
                <a:pPr marL="514350" indent="-514350">
                  <a:buFont typeface="+mj-lt"/>
                  <a:buAutoNum type="arabicPeriod"/>
                </a:pPr>
                <a:r>
                  <a:rPr lang="en-US" dirty="0"/>
                  <a:t>What is MSY?</a:t>
                </a:r>
              </a:p>
              <a:p>
                <a:pPr marL="514350" indent="-514350">
                  <a:buFont typeface="+mj-lt"/>
                  <a:buAutoNum type="arabicPeriod"/>
                </a:pPr>
                <a:r>
                  <a:rPr lang="en-US" dirty="0"/>
                  <a:t>Reference Points in Surplus Production Models </a:t>
                </a:r>
                <a:r>
                  <a:rPr lang="en-US" dirty="0">
                    <a:solidFill>
                      <a:srgbClr val="7030A0"/>
                    </a:solidFill>
                  </a:rPr>
                  <a:t>[Exercise 1]</a:t>
                </a:r>
              </a:p>
              <a:p>
                <a:pPr marL="514350" indent="-514350">
                  <a:buFont typeface="+mj-lt"/>
                  <a:buAutoNum type="arabicPeriod"/>
                </a:pPr>
                <a:r>
                  <a:rPr lang="en-US" dirty="0"/>
                  <a:t>Recruitment Productivity</a:t>
                </a:r>
              </a:p>
              <a:p>
                <a:pPr marL="514350" indent="-514350">
                  <a:buFont typeface="+mj-lt"/>
                  <a:buAutoNum type="arabicPeriod"/>
                </a:pPr>
                <a:r>
                  <a:rPr lang="en-US" dirty="0"/>
                  <a:t>Reference Points in Age-structured Models </a:t>
                </a:r>
                <a:r>
                  <a:rPr lang="en-US" dirty="0">
                    <a:solidFill>
                      <a:srgbClr val="7030A0"/>
                    </a:solidFill>
                  </a:rPr>
                  <a:t>[Exercises 2-4]</a:t>
                </a:r>
              </a:p>
              <a:p>
                <a:pPr lvl="1"/>
                <a:r>
                  <a:rPr lang="en-US" dirty="0"/>
                  <a:t>Per-recruit Calculations</a:t>
                </a:r>
              </a:p>
              <a:p>
                <a:pPr lvl="1"/>
                <a:r>
                  <a:rPr lang="en-US" dirty="0"/>
                  <a:t>Reference Point Calculations</a:t>
                </a:r>
              </a:p>
              <a:p>
                <a:pPr lvl="2"/>
                <a:r>
                  <a:rPr lang="en-US" dirty="0"/>
                  <a:t>Unfished Equilibrium Biomass </a:t>
                </a:r>
                <a14:m>
                  <m:oMath xmlns:m="http://schemas.openxmlformats.org/officeDocument/2006/math">
                    <m:r>
                      <a:rPr lang="en-US" i="1" dirty="0">
                        <a:latin typeface="Cambria Math" panose="02040503050406030204" pitchFamily="18" charset="0"/>
                      </a:rPr>
                      <m:t>𝐵</m:t>
                    </m:r>
                    <m:r>
                      <a:rPr lang="en-US" i="1" baseline="-25000" dirty="0">
                        <a:latin typeface="Cambria Math" panose="02040503050406030204" pitchFamily="18" charset="0"/>
                      </a:rPr>
                      <m:t>0</m:t>
                    </m:r>
                  </m:oMath>
                </a14:m>
                <a:endParaRPr lang="en-US" dirty="0"/>
              </a:p>
              <a:p>
                <a:pPr lvl="2"/>
                <a:r>
                  <a:rPr lang="en-US" dirty="0"/>
                  <a:t>Equilibrium Biomass from fishing at </a:t>
                </a:r>
                <a14:m>
                  <m:oMath xmlns:m="http://schemas.openxmlformats.org/officeDocument/2006/math">
                    <m:r>
                      <a:rPr lang="en-US" i="1" dirty="0" smtClean="0">
                        <a:latin typeface="Cambria Math" panose="02040503050406030204" pitchFamily="18" charset="0"/>
                      </a:rPr>
                      <m:t>𝐹</m:t>
                    </m:r>
                  </m:oMath>
                </a14:m>
                <a:endParaRPr lang="en-US" dirty="0"/>
              </a:p>
              <a:p>
                <a:pPr lvl="2"/>
                <a:r>
                  <a:rPr lang="en-US" dirty="0"/>
                  <a:t>MSY reference points</a:t>
                </a:r>
              </a:p>
              <a:p>
                <a:pPr lvl="2"/>
                <a:r>
                  <a:rPr lang="en-US" dirty="0"/>
                  <a:t>SPR reference points</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2135591"/>
                <a:ext cx="10515600" cy="4351338"/>
              </a:xfrm>
              <a:blipFill>
                <a:blip r:embed="rId2"/>
                <a:stretch>
                  <a:fillRect l="-1101" t="-3641"/>
                </a:stretch>
              </a:blipFill>
            </p:spPr>
            <p:txBody>
              <a:bodyPr/>
              <a:lstStyle/>
              <a:p>
                <a:r>
                  <a:rPr lang="en-US">
                    <a:noFill/>
                  </a:rPr>
                  <a:t> </a:t>
                </a:r>
              </a:p>
            </p:txBody>
          </p:sp>
        </mc:Fallback>
      </mc:AlternateContent>
    </p:spTree>
    <p:extLst>
      <p:ext uri="{BB962C8B-B14F-4D97-AF65-F5344CB8AC3E}">
        <p14:creationId xmlns:p14="http://schemas.microsoft.com/office/powerpoint/2010/main" val="272116442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2"/>
          <p:cNvSpPr>
            <a:spLocks noGrp="1" noChangeArrowheads="1"/>
          </p:cNvSpPr>
          <p:nvPr>
            <p:ph type="title"/>
          </p:nvPr>
        </p:nvSpPr>
        <p:spPr>
          <a:xfrm>
            <a:off x="377575" y="127866"/>
            <a:ext cx="11468746" cy="1325563"/>
          </a:xfrm>
        </p:spPr>
        <p:txBody>
          <a:bodyPr>
            <a:noAutofit/>
          </a:bodyPr>
          <a:lstStyle/>
          <a:p>
            <a:pPr eaLnBrk="1" hangingPunct="1"/>
            <a:r>
              <a:rPr lang="en-CA" altLang="en-US" sz="4000" dirty="0"/>
              <a:t>Linear density dependence in juvenile natural mortality predicts asymptotic stock-recruit relationships</a:t>
            </a:r>
          </a:p>
        </p:txBody>
      </p:sp>
      <p:sp>
        <p:nvSpPr>
          <p:cNvPr id="32775" name="Rectangle 24"/>
          <p:cNvSpPr>
            <a:spLocks noChangeArrowheads="1"/>
          </p:cNvSpPr>
          <p:nvPr/>
        </p:nvSpPr>
        <p:spPr bwMode="auto">
          <a:xfrm>
            <a:off x="5627688" y="2243138"/>
            <a:ext cx="144462" cy="2159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eaLnBrk="1" hangingPunct="1"/>
            <a:endParaRPr lang="en-US" altLang="en-US"/>
          </a:p>
        </p:txBody>
      </p:sp>
      <p:sp>
        <p:nvSpPr>
          <p:cNvPr id="32776" name="Rectangle 25"/>
          <p:cNvSpPr>
            <a:spLocks noChangeArrowheads="1"/>
          </p:cNvSpPr>
          <p:nvPr/>
        </p:nvSpPr>
        <p:spPr bwMode="auto">
          <a:xfrm>
            <a:off x="5303838" y="1954213"/>
            <a:ext cx="144462" cy="2159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algn="ctr" eaLnBrk="1" hangingPunct="1"/>
            <a:endParaRPr lang="en-US" altLang="en-US"/>
          </a:p>
        </p:txBody>
      </p:sp>
      <p:sp>
        <p:nvSpPr>
          <p:cNvPr id="32779" name="Text Box 33"/>
          <p:cNvSpPr txBox="1">
            <a:spLocks noChangeArrowheads="1"/>
          </p:cNvSpPr>
          <p:nvPr/>
        </p:nvSpPr>
        <p:spPr bwMode="auto">
          <a:xfrm>
            <a:off x="102445" y="5845772"/>
            <a:ext cx="12019005" cy="954107"/>
          </a:xfrm>
          <a:prstGeom prst="rect">
            <a:avLst/>
          </a:prstGeom>
          <a:solidFill>
            <a:schemeClr val="accent1">
              <a:alpha val="25000"/>
            </a:schemeClr>
          </a:solidFill>
          <a:ln>
            <a:solidFill>
              <a:schemeClr val="accent1">
                <a:lumMod val="50000"/>
              </a:schemeClr>
            </a:solidFill>
          </a:ln>
        </p:spPr>
        <p:txBody>
          <a:bodyPr wrap="square" rtlCol="0">
            <a:spAutoFit/>
          </a:bodyPr>
          <a:lstStyle>
            <a:defPPr>
              <a:defRPr lang="en-US"/>
            </a:defPPr>
            <a:lvl1pPr marL="357188" indent="-357188">
              <a:defRPr>
                <a:solidFill>
                  <a:schemeClr val="tx2"/>
                </a:solidFill>
              </a:defRPr>
            </a:lvl1pPr>
          </a:lstStyle>
          <a:p>
            <a:r>
              <a:rPr lang="en-US" altLang="en-US" sz="1400" dirty="0" err="1"/>
              <a:t>Beverton</a:t>
            </a:r>
            <a:r>
              <a:rPr lang="en-US" altLang="en-US" sz="1400" dirty="0"/>
              <a:t>, R.J.H. and Holt, S.J. 1957. On the dynamics of exploited fish populations. Fisheries Investment Series 2, Vol. 19. U.K. Min. Agriculture &amp; Fisheries, London.</a:t>
            </a:r>
            <a:endParaRPr lang="en-AU" altLang="en-US" sz="1400" dirty="0"/>
          </a:p>
          <a:p>
            <a:r>
              <a:rPr lang="en-AU" altLang="en-US" sz="1400" dirty="0"/>
              <a:t>Walters, C.J. and </a:t>
            </a:r>
            <a:r>
              <a:rPr lang="en-AU" altLang="en-US" sz="1400" dirty="0" err="1"/>
              <a:t>Korman</a:t>
            </a:r>
            <a:r>
              <a:rPr lang="en-AU" altLang="en-US" sz="1400" dirty="0"/>
              <a:t>, J. 1999. Linking recruitment to trophic factors: revisiting the </a:t>
            </a:r>
            <a:r>
              <a:rPr lang="en-AU" altLang="en-US" sz="1400" dirty="0" err="1"/>
              <a:t>Beverton</a:t>
            </a:r>
            <a:r>
              <a:rPr lang="en-AU" altLang="en-US" sz="1400" dirty="0"/>
              <a:t>−Holt recruitment model from a life history and multispecies perspective. Rev. Fish. Biol. Fish. 9, 187–202.</a:t>
            </a:r>
          </a:p>
          <a:p>
            <a:r>
              <a:rPr lang="en-AU" altLang="en-US" sz="1400" b="1" dirty="0"/>
              <a:t>*Walters, C.J. and Martell, S.J.D. 2004. Fisheries Ecology and Management. Princeton University Press, Princeton, pp. 128 - 132.</a:t>
            </a:r>
            <a:endParaRPr lang="en-CA" altLang="en-US" sz="1400" b="1" dirty="0"/>
          </a:p>
        </p:txBody>
      </p:sp>
      <p:sp>
        <p:nvSpPr>
          <p:cNvPr id="32783" name="Text Box 37"/>
          <p:cNvSpPr txBox="1">
            <a:spLocks noChangeArrowheads="1"/>
          </p:cNvSpPr>
          <p:nvPr/>
        </p:nvSpPr>
        <p:spPr bwMode="auto">
          <a:xfrm>
            <a:off x="442913" y="557762"/>
            <a:ext cx="87487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eaLnBrk="1" hangingPunct="1">
              <a:spcBef>
                <a:spcPct val="50000"/>
              </a:spcBef>
            </a:pPr>
            <a:endParaRPr lang="en-CA" altLang="en-US" sz="2400" b="1">
              <a:latin typeface="Arial" panose="020B0604020202020204" pitchFamily="34" charset="0"/>
            </a:endParaRPr>
          </a:p>
        </p:txBody>
      </p:sp>
      <p:sp>
        <p:nvSpPr>
          <p:cNvPr id="32785" name="Text Box 39"/>
          <p:cNvSpPr txBox="1">
            <a:spLocks noChangeArrowheads="1"/>
          </p:cNvSpPr>
          <p:nvPr/>
        </p:nvSpPr>
        <p:spPr bwMode="auto">
          <a:xfrm>
            <a:off x="5807076" y="5373688"/>
            <a:ext cx="453707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eaLnBrk="1" hangingPunct="1">
              <a:spcBef>
                <a:spcPct val="50000"/>
              </a:spcBef>
            </a:pPr>
            <a:endParaRPr lang="en-CA" altLang="en-US" sz="1800" b="1">
              <a:solidFill>
                <a:schemeClr val="accent2"/>
              </a:solidFill>
            </a:endParaRPr>
          </a:p>
        </p:txBody>
      </p:sp>
      <p:grpSp>
        <p:nvGrpSpPr>
          <p:cNvPr id="2" name="Group 1"/>
          <p:cNvGrpSpPr/>
          <p:nvPr/>
        </p:nvGrpSpPr>
        <p:grpSpPr>
          <a:xfrm>
            <a:off x="1337131" y="2306504"/>
            <a:ext cx="8063539" cy="3419659"/>
            <a:chOff x="1557484" y="2420938"/>
            <a:chExt cx="8846991" cy="3751911"/>
          </a:xfrm>
        </p:grpSpPr>
        <p:grpSp>
          <p:nvGrpSpPr>
            <p:cNvPr id="32772" name="Group 9"/>
            <p:cNvGrpSpPr>
              <a:grpSpLocks/>
            </p:cNvGrpSpPr>
            <p:nvPr/>
          </p:nvGrpSpPr>
          <p:grpSpPr bwMode="auto">
            <a:xfrm>
              <a:off x="2281239" y="3135313"/>
              <a:ext cx="2879725" cy="2520950"/>
              <a:chOff x="340" y="1525"/>
              <a:chExt cx="1814" cy="1588"/>
            </a:xfrm>
          </p:grpSpPr>
          <p:sp>
            <p:nvSpPr>
              <p:cNvPr id="32789" name="Line 6"/>
              <p:cNvSpPr>
                <a:spLocks noChangeShapeType="1"/>
              </p:cNvSpPr>
              <p:nvPr/>
            </p:nvSpPr>
            <p:spPr bwMode="auto">
              <a:xfrm>
                <a:off x="340" y="1525"/>
                <a:ext cx="0" cy="15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790" name="Line 8"/>
              <p:cNvSpPr>
                <a:spLocks noChangeShapeType="1"/>
              </p:cNvSpPr>
              <p:nvPr/>
            </p:nvSpPr>
            <p:spPr bwMode="auto">
              <a:xfrm>
                <a:off x="340" y="3113"/>
                <a:ext cx="181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32773" name="Line 10"/>
            <p:cNvSpPr>
              <a:spLocks noChangeShapeType="1"/>
            </p:cNvSpPr>
            <p:nvPr/>
          </p:nvSpPr>
          <p:spPr bwMode="auto">
            <a:xfrm flipV="1">
              <a:off x="2281239" y="3638550"/>
              <a:ext cx="2592387" cy="17287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32774" name="Picture 16"/>
            <p:cNvPicPr>
              <a:picLocks noChangeAspect="1" noChangeArrowheads="1"/>
            </p:cNvPicPr>
            <p:nvPr/>
          </p:nvPicPr>
          <p:blipFill>
            <a:blip r:embed="rId3">
              <a:extLst>
                <a:ext uri="{28A0092B-C50C-407E-A947-70E740481C1C}">
                  <a14:useLocalDpi xmlns:a14="http://schemas.microsoft.com/office/drawing/2010/main" val="0"/>
                </a:ext>
              </a:extLst>
            </a:blip>
            <a:srcRect l="10988" b="12724"/>
            <a:stretch>
              <a:fillRect/>
            </a:stretch>
          </p:blipFill>
          <p:spPr bwMode="auto">
            <a:xfrm>
              <a:off x="6456363" y="2924176"/>
              <a:ext cx="3948112" cy="285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77" name="Text Box 31"/>
            <p:cNvSpPr txBox="1">
              <a:spLocks noChangeArrowheads="1"/>
            </p:cNvSpPr>
            <p:nvPr/>
          </p:nvSpPr>
          <p:spPr bwMode="auto">
            <a:xfrm>
              <a:off x="3001964" y="5801401"/>
              <a:ext cx="2159000" cy="3714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eaLnBrk="1" hangingPunct="1">
                <a:spcBef>
                  <a:spcPct val="50000"/>
                </a:spcBef>
              </a:pPr>
              <a:r>
                <a:rPr lang="en-CA" altLang="en-US" sz="1600" b="1">
                  <a:solidFill>
                    <a:srgbClr val="0033CC"/>
                  </a:solidFill>
                  <a:latin typeface="Arial" panose="020B0604020202020204" pitchFamily="34" charset="0"/>
                </a:rPr>
                <a:t>Numbers </a:t>
              </a:r>
              <a:r>
                <a:rPr lang="en-CA" altLang="en-US" sz="1600" b="1" i="1">
                  <a:solidFill>
                    <a:srgbClr val="0033CC"/>
                  </a:solidFill>
                  <a:latin typeface="Arial" panose="020B0604020202020204" pitchFamily="34" charset="0"/>
                </a:rPr>
                <a:t>N</a:t>
              </a:r>
            </a:p>
          </p:txBody>
        </p:sp>
        <p:sp>
          <p:nvSpPr>
            <p:cNvPr id="32778" name="Text Box 32"/>
            <p:cNvSpPr txBox="1">
              <a:spLocks noChangeArrowheads="1"/>
            </p:cNvSpPr>
            <p:nvPr/>
          </p:nvSpPr>
          <p:spPr bwMode="auto">
            <a:xfrm rot="16200000">
              <a:off x="528959" y="3994549"/>
              <a:ext cx="2331688"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eaLnBrk="1" hangingPunct="1">
                <a:spcBef>
                  <a:spcPct val="50000"/>
                </a:spcBef>
              </a:pPr>
              <a:r>
                <a:rPr lang="en-CA" altLang="en-US" sz="1600" b="1" dirty="0">
                  <a:solidFill>
                    <a:srgbClr val="0033CC"/>
                  </a:solidFill>
                  <a:latin typeface="Arial" panose="020B0604020202020204" pitchFamily="34" charset="0"/>
                </a:rPr>
                <a:t>Juvenile mortality </a:t>
              </a:r>
              <a:r>
                <a:rPr lang="en-CA" altLang="en-US" sz="1600" b="1" i="1" dirty="0">
                  <a:solidFill>
                    <a:srgbClr val="0033CC"/>
                  </a:solidFill>
                  <a:latin typeface="Arial" panose="020B0604020202020204" pitchFamily="34" charset="0"/>
                </a:rPr>
                <a:t>M</a:t>
              </a:r>
              <a:endParaRPr lang="en-CA" altLang="en-US" sz="1600" b="1" dirty="0">
                <a:solidFill>
                  <a:srgbClr val="0033CC"/>
                </a:solidFill>
                <a:latin typeface="Arial" panose="020B0604020202020204" pitchFamily="34" charset="0"/>
              </a:endParaRPr>
            </a:p>
          </p:txBody>
        </p:sp>
        <p:sp>
          <p:nvSpPr>
            <p:cNvPr id="32780" name="AutoShape 34"/>
            <p:cNvSpPr>
              <a:spLocks noChangeArrowheads="1"/>
            </p:cNvSpPr>
            <p:nvPr/>
          </p:nvSpPr>
          <p:spPr bwMode="auto">
            <a:xfrm>
              <a:off x="4925183" y="4359276"/>
              <a:ext cx="1081088" cy="144463"/>
            </a:xfrm>
            <a:prstGeom prst="rightArrow">
              <a:avLst>
                <a:gd name="adj1" fmla="val 50000"/>
                <a:gd name="adj2" fmla="val 187087"/>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algn="ctr" eaLnBrk="1" hangingPunct="1"/>
              <a:endParaRPr lang="en-CA" altLang="en-US"/>
            </a:p>
          </p:txBody>
        </p:sp>
        <p:sp>
          <p:nvSpPr>
            <p:cNvPr id="32781" name="Text Box 35"/>
            <p:cNvSpPr txBox="1">
              <a:spLocks noChangeArrowheads="1"/>
            </p:cNvSpPr>
            <p:nvPr/>
          </p:nvSpPr>
          <p:spPr bwMode="auto">
            <a:xfrm>
              <a:off x="7678738" y="5799138"/>
              <a:ext cx="2017712" cy="3714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eaLnBrk="1" hangingPunct="1">
                <a:spcBef>
                  <a:spcPct val="50000"/>
                </a:spcBef>
              </a:pPr>
              <a:r>
                <a:rPr lang="en-CA" altLang="en-US" sz="1600" b="1">
                  <a:solidFill>
                    <a:srgbClr val="0033CC"/>
                  </a:solidFill>
                  <a:latin typeface="Arial" panose="020B0604020202020204" pitchFamily="34" charset="0"/>
                </a:rPr>
                <a:t>Numbers </a:t>
              </a:r>
              <a:r>
                <a:rPr lang="en-CA" altLang="en-US" sz="1600" b="1" i="1">
                  <a:solidFill>
                    <a:srgbClr val="0033CC"/>
                  </a:solidFill>
                  <a:latin typeface="Arial" panose="020B0604020202020204" pitchFamily="34" charset="0"/>
                </a:rPr>
                <a:t>N</a:t>
              </a:r>
            </a:p>
          </p:txBody>
        </p:sp>
        <p:sp>
          <p:nvSpPr>
            <p:cNvPr id="32782" name="Text Box 36"/>
            <p:cNvSpPr txBox="1">
              <a:spLocks noChangeArrowheads="1"/>
            </p:cNvSpPr>
            <p:nvPr/>
          </p:nvSpPr>
          <p:spPr bwMode="auto">
            <a:xfrm rot="16200000">
              <a:off x="4519614" y="3779058"/>
              <a:ext cx="3087687" cy="3714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eaLnBrk="1" hangingPunct="1">
                <a:spcBef>
                  <a:spcPct val="50000"/>
                </a:spcBef>
              </a:pPr>
              <a:r>
                <a:rPr lang="en-CA" altLang="en-US" sz="1600" b="1" dirty="0">
                  <a:solidFill>
                    <a:srgbClr val="0033CC"/>
                  </a:solidFill>
                  <a:latin typeface="Arial" panose="020B0604020202020204" pitchFamily="34" charset="0"/>
                </a:rPr>
                <a:t>Number of recruits N </a:t>
              </a:r>
              <a:r>
                <a:rPr lang="en-CA" altLang="en-US" sz="1600" b="1" baseline="-25000" dirty="0">
                  <a:solidFill>
                    <a:srgbClr val="0033CC"/>
                  </a:solidFill>
                  <a:latin typeface="Arial" panose="020B0604020202020204" pitchFamily="34" charset="0"/>
                </a:rPr>
                <a:t>t+1</a:t>
              </a:r>
              <a:endParaRPr lang="en-CA" altLang="en-US" sz="1600" b="1" i="1" baseline="-25000" dirty="0">
                <a:solidFill>
                  <a:srgbClr val="0033CC"/>
                </a:solidFill>
                <a:latin typeface="Arial" panose="020B0604020202020204" pitchFamily="34" charset="0"/>
              </a:endParaRPr>
            </a:p>
          </p:txBody>
        </p:sp>
        <p:sp>
          <p:nvSpPr>
            <p:cNvPr id="32784" name="Text Box 38"/>
            <p:cNvSpPr txBox="1">
              <a:spLocks noChangeArrowheads="1"/>
            </p:cNvSpPr>
            <p:nvPr/>
          </p:nvSpPr>
          <p:spPr bwMode="auto">
            <a:xfrm>
              <a:off x="2351089" y="5373689"/>
              <a:ext cx="3889375" cy="687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eaLnBrk="1" hangingPunct="1">
                <a:spcBef>
                  <a:spcPct val="50000"/>
                </a:spcBef>
              </a:pPr>
              <a:endParaRPr lang="en-CA" altLang="en-US" sz="1800" b="1" i="1" baseline="-25000">
                <a:solidFill>
                  <a:schemeClr val="accent2"/>
                </a:solidFill>
              </a:endParaRPr>
            </a:p>
            <a:p>
              <a:pPr eaLnBrk="1" hangingPunct="1">
                <a:spcBef>
                  <a:spcPct val="50000"/>
                </a:spcBef>
              </a:pPr>
              <a:endParaRPr lang="en-CA" altLang="en-US" sz="1800" b="1">
                <a:solidFill>
                  <a:schemeClr val="accent2"/>
                </a:solidFill>
              </a:endParaRPr>
            </a:p>
          </p:txBody>
        </p:sp>
        <p:sp>
          <p:nvSpPr>
            <p:cNvPr id="32786" name="Text Box 41"/>
            <p:cNvSpPr txBox="1">
              <a:spLocks noChangeArrowheads="1"/>
            </p:cNvSpPr>
            <p:nvPr/>
          </p:nvSpPr>
          <p:spPr bwMode="auto">
            <a:xfrm rot="19428731">
              <a:off x="2730501" y="3919538"/>
              <a:ext cx="1871663"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eaLnBrk="1" hangingPunct="1">
                <a:spcBef>
                  <a:spcPct val="50000"/>
                </a:spcBef>
              </a:pPr>
              <a:r>
                <a:rPr lang="en-US" altLang="en-US" sz="1800" b="1" dirty="0">
                  <a:latin typeface="Arial" panose="020B0604020202020204" pitchFamily="34" charset="0"/>
                </a:rPr>
                <a:t>Slope = </a:t>
              </a:r>
              <a:r>
                <a:rPr lang="en-US" altLang="en-US" sz="1800" b="1" i="1" dirty="0">
                  <a:latin typeface="Arial" panose="020B0604020202020204" pitchFamily="34" charset="0"/>
                </a:rPr>
                <a:t>M</a:t>
              </a:r>
              <a:r>
                <a:rPr lang="en-US" altLang="en-US" sz="1800" b="1" i="1" baseline="-25000" dirty="0">
                  <a:latin typeface="Arial" panose="020B0604020202020204" pitchFamily="34" charset="0"/>
                </a:rPr>
                <a:t>1</a:t>
              </a:r>
              <a:endParaRPr lang="en-US" altLang="en-US" sz="1800" b="1" baseline="-25000" dirty="0">
                <a:latin typeface="Arial" panose="020B0604020202020204" pitchFamily="34" charset="0"/>
              </a:endParaRPr>
            </a:p>
          </p:txBody>
        </p:sp>
        <p:sp>
          <p:nvSpPr>
            <p:cNvPr id="32787" name="Rectangle 42"/>
            <p:cNvSpPr>
              <a:spLocks noChangeArrowheads="1"/>
            </p:cNvSpPr>
            <p:nvPr/>
          </p:nvSpPr>
          <p:spPr bwMode="auto">
            <a:xfrm>
              <a:off x="1847850" y="5143501"/>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eaLnBrk="1" hangingPunct="1"/>
              <a:r>
                <a:rPr lang="en-US" altLang="en-US" sz="1800" b="1" i="1"/>
                <a:t>M</a:t>
              </a:r>
              <a:r>
                <a:rPr lang="en-US" altLang="en-US" sz="1800" b="1" i="1" baseline="-25000"/>
                <a:t>0</a:t>
              </a:r>
            </a:p>
          </p:txBody>
        </p:sp>
      </p:grpSp>
      <p:sp>
        <p:nvSpPr>
          <p:cNvPr id="32788" name="Rectangle 43"/>
          <p:cNvSpPr>
            <a:spLocks noChangeArrowheads="1"/>
          </p:cNvSpPr>
          <p:nvPr/>
        </p:nvSpPr>
        <p:spPr bwMode="auto">
          <a:xfrm>
            <a:off x="4103905" y="1435624"/>
            <a:ext cx="6155386"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eaLnBrk="1" hangingPunct="1"/>
            <a:r>
              <a:rPr lang="en-CA" altLang="en-US" sz="2800" b="1" i="1" dirty="0">
                <a:solidFill>
                  <a:srgbClr val="C00000"/>
                </a:solidFill>
              </a:rPr>
              <a:t>M</a:t>
            </a:r>
            <a:r>
              <a:rPr lang="en-CA" altLang="en-US" sz="2800" b="1" dirty="0">
                <a:solidFill>
                  <a:srgbClr val="C00000"/>
                </a:solidFill>
              </a:rPr>
              <a:t> = </a:t>
            </a:r>
            <a:r>
              <a:rPr lang="en-CA" altLang="en-US" sz="2800" b="1" i="1" dirty="0">
                <a:solidFill>
                  <a:srgbClr val="C00000"/>
                </a:solidFill>
              </a:rPr>
              <a:t>M</a:t>
            </a:r>
            <a:r>
              <a:rPr lang="en-CA" altLang="en-US" sz="2800" b="1" baseline="-25000" dirty="0">
                <a:solidFill>
                  <a:srgbClr val="C00000"/>
                </a:solidFill>
              </a:rPr>
              <a:t>0</a:t>
            </a:r>
            <a:r>
              <a:rPr lang="en-CA" altLang="en-US" sz="2800" b="1" dirty="0">
                <a:solidFill>
                  <a:srgbClr val="C00000"/>
                </a:solidFill>
              </a:rPr>
              <a:t> + </a:t>
            </a:r>
            <a:r>
              <a:rPr lang="en-CA" altLang="en-US" sz="2800" b="1" i="1" dirty="0">
                <a:solidFill>
                  <a:srgbClr val="C00000"/>
                </a:solidFill>
              </a:rPr>
              <a:t>M</a:t>
            </a:r>
            <a:r>
              <a:rPr lang="en-CA" altLang="en-US" sz="2800" b="1" baseline="-25000" dirty="0">
                <a:solidFill>
                  <a:srgbClr val="C00000"/>
                </a:solidFill>
              </a:rPr>
              <a:t>1</a:t>
            </a:r>
            <a:r>
              <a:rPr lang="en-CA" altLang="en-US" sz="2800" b="1" dirty="0">
                <a:solidFill>
                  <a:srgbClr val="C00000"/>
                </a:solidFill>
              </a:rPr>
              <a:t>N</a:t>
            </a:r>
          </a:p>
          <a:p>
            <a:pPr eaLnBrk="1" hangingPunct="1"/>
            <a:r>
              <a:rPr lang="en-CA" altLang="en-US" sz="2800" b="1" dirty="0" err="1">
                <a:solidFill>
                  <a:srgbClr val="C00000"/>
                </a:solidFill>
              </a:rPr>
              <a:t>d</a:t>
            </a:r>
            <a:r>
              <a:rPr lang="en-CA" altLang="en-US" sz="2800" b="1" i="1" dirty="0" err="1">
                <a:solidFill>
                  <a:srgbClr val="C00000"/>
                </a:solidFill>
              </a:rPr>
              <a:t>N</a:t>
            </a:r>
            <a:r>
              <a:rPr lang="en-CA" altLang="en-US" sz="2800" b="1" dirty="0">
                <a:solidFill>
                  <a:srgbClr val="C00000"/>
                </a:solidFill>
              </a:rPr>
              <a:t>/</a:t>
            </a:r>
            <a:r>
              <a:rPr lang="en-CA" altLang="en-US" sz="2800" b="1" dirty="0" err="1">
                <a:solidFill>
                  <a:srgbClr val="C00000"/>
                </a:solidFill>
              </a:rPr>
              <a:t>d</a:t>
            </a:r>
            <a:r>
              <a:rPr lang="en-CA" altLang="en-US" sz="2800" b="1" i="1" dirty="0" err="1">
                <a:solidFill>
                  <a:srgbClr val="C00000"/>
                </a:solidFill>
              </a:rPr>
              <a:t>t</a:t>
            </a:r>
            <a:r>
              <a:rPr lang="en-CA" altLang="en-US" sz="2800" b="1" dirty="0">
                <a:solidFill>
                  <a:srgbClr val="C00000"/>
                </a:solidFill>
              </a:rPr>
              <a:t> = -</a:t>
            </a:r>
            <a:r>
              <a:rPr lang="en-CA" altLang="en-US" sz="2800" b="1" i="1" dirty="0" err="1">
                <a:solidFill>
                  <a:srgbClr val="C00000"/>
                </a:solidFill>
              </a:rPr>
              <a:t>MN</a:t>
            </a:r>
            <a:r>
              <a:rPr lang="en-CA" altLang="en-US" sz="2800" b="1" i="1" baseline="-25000" dirty="0" err="1">
                <a:solidFill>
                  <a:srgbClr val="C00000"/>
                </a:solidFill>
              </a:rPr>
              <a:t>t</a:t>
            </a:r>
            <a:r>
              <a:rPr lang="en-CA" altLang="en-US" sz="2800" b="1" i="1" dirty="0">
                <a:solidFill>
                  <a:srgbClr val="C00000"/>
                </a:solidFill>
              </a:rPr>
              <a:t> = -(M</a:t>
            </a:r>
            <a:r>
              <a:rPr lang="en-CA" altLang="en-US" sz="2800" b="1" baseline="-25000" dirty="0">
                <a:solidFill>
                  <a:srgbClr val="C00000"/>
                </a:solidFill>
              </a:rPr>
              <a:t>0</a:t>
            </a:r>
            <a:r>
              <a:rPr lang="en-CA" altLang="en-US" sz="2800" b="1" dirty="0">
                <a:solidFill>
                  <a:srgbClr val="C00000"/>
                </a:solidFill>
              </a:rPr>
              <a:t> + </a:t>
            </a:r>
            <a:r>
              <a:rPr lang="en-CA" altLang="en-US" sz="2800" b="1" i="1" dirty="0">
                <a:solidFill>
                  <a:srgbClr val="C00000"/>
                </a:solidFill>
              </a:rPr>
              <a:t>M</a:t>
            </a:r>
            <a:r>
              <a:rPr lang="en-CA" altLang="en-US" sz="2800" b="1" baseline="-25000" dirty="0">
                <a:solidFill>
                  <a:srgbClr val="C00000"/>
                </a:solidFill>
              </a:rPr>
              <a:t>1</a:t>
            </a:r>
            <a:r>
              <a:rPr lang="en-CA" altLang="en-US" sz="2800" b="1" i="1" dirty="0">
                <a:solidFill>
                  <a:srgbClr val="C00000"/>
                </a:solidFill>
              </a:rPr>
              <a:t>N</a:t>
            </a:r>
            <a:r>
              <a:rPr lang="en-CA" altLang="en-US" sz="2800" b="1" i="1" baseline="-25000" dirty="0">
                <a:solidFill>
                  <a:srgbClr val="C00000"/>
                </a:solidFill>
              </a:rPr>
              <a:t>t</a:t>
            </a:r>
            <a:r>
              <a:rPr lang="en-CA" altLang="en-US" sz="2800" b="1" dirty="0">
                <a:solidFill>
                  <a:srgbClr val="C00000"/>
                </a:solidFill>
              </a:rPr>
              <a:t>)</a:t>
            </a:r>
            <a:r>
              <a:rPr lang="en-CA" altLang="en-US" sz="2800" b="1" i="1" dirty="0" err="1">
                <a:solidFill>
                  <a:srgbClr val="C00000"/>
                </a:solidFill>
              </a:rPr>
              <a:t>N</a:t>
            </a:r>
            <a:r>
              <a:rPr lang="en-CA" altLang="en-US" sz="2800" b="1" i="1" baseline="-25000" dirty="0" err="1">
                <a:solidFill>
                  <a:srgbClr val="C00000"/>
                </a:solidFill>
              </a:rPr>
              <a:t>t</a:t>
            </a:r>
            <a:endParaRPr lang="en-CA" altLang="en-US" sz="2800" b="1" i="1" baseline="-25000" dirty="0">
              <a:solidFill>
                <a:srgbClr val="C00000"/>
              </a:solidFill>
            </a:endParaRPr>
          </a:p>
        </p:txBody>
      </p:sp>
      <p:sp>
        <p:nvSpPr>
          <p:cNvPr id="3" name="Rectangle 2"/>
          <p:cNvSpPr/>
          <p:nvPr/>
        </p:nvSpPr>
        <p:spPr>
          <a:xfrm>
            <a:off x="3637598" y="1923152"/>
            <a:ext cx="5187747" cy="51170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4395784" y="2580302"/>
            <a:ext cx="5179246" cy="305019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9287740" y="1919101"/>
            <a:ext cx="2760519" cy="1200329"/>
          </a:xfrm>
          <a:prstGeom prst="rect">
            <a:avLst/>
          </a:prstGeom>
          <a:noFill/>
        </p:spPr>
        <p:txBody>
          <a:bodyPr wrap="square" rtlCol="0">
            <a:spAutoFit/>
          </a:bodyPr>
          <a:lstStyle/>
          <a:p>
            <a:r>
              <a:rPr lang="en-US" dirty="0">
                <a:solidFill>
                  <a:schemeClr val="tx2"/>
                </a:solidFill>
              </a:rPr>
              <a:t>Integrate this to find </a:t>
            </a:r>
            <a:r>
              <a:rPr lang="en-US" i="1" dirty="0">
                <a:solidFill>
                  <a:schemeClr val="tx2"/>
                </a:solidFill>
              </a:rPr>
              <a:t>N</a:t>
            </a:r>
            <a:r>
              <a:rPr lang="en-US" baseline="-25000" dirty="0">
                <a:solidFill>
                  <a:schemeClr val="tx2"/>
                </a:solidFill>
              </a:rPr>
              <a:t>t+1</a:t>
            </a:r>
          </a:p>
          <a:p>
            <a:r>
              <a:rPr lang="en-US" dirty="0">
                <a:solidFill>
                  <a:schemeClr val="tx2"/>
                </a:solidFill>
              </a:rPr>
              <a:t>The resulting equation is of the form of the </a:t>
            </a:r>
            <a:r>
              <a:rPr lang="en-US" dirty="0" err="1">
                <a:solidFill>
                  <a:schemeClr val="tx2"/>
                </a:solidFill>
              </a:rPr>
              <a:t>Beverton</a:t>
            </a:r>
            <a:r>
              <a:rPr lang="en-US" dirty="0">
                <a:solidFill>
                  <a:schemeClr val="tx2"/>
                </a:solidFill>
              </a:rPr>
              <a:t>-Holt SRR*</a:t>
            </a:r>
          </a:p>
        </p:txBody>
      </p:sp>
    </p:spTree>
    <p:extLst>
      <p:ext uri="{BB962C8B-B14F-4D97-AF65-F5344CB8AC3E}">
        <p14:creationId xmlns:p14="http://schemas.microsoft.com/office/powerpoint/2010/main" val="42571540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hidden"/>
                                      </p:to>
                                    </p:set>
                                  </p:childTnLst>
                                </p:cTn>
                              </p:par>
                              <p:par>
                                <p:cTn id="11" presetID="1" presetClass="exit" presetSubtype="0" fill="hold" grpId="0" nodeType="withEffect">
                                  <p:stCondLst>
                                    <p:cond delay="0"/>
                                  </p:stCondLst>
                                  <p:childTnLst>
                                    <p:set>
                                      <p:cBhvr>
                                        <p:cTn id="12" dur="1" fill="hold">
                                          <p:stCondLst>
                                            <p:cond delay="0"/>
                                          </p:stCondLst>
                                        </p:cTn>
                                        <p:tgtEl>
                                          <p:spTgt spid="25"/>
                                        </p:tgtEl>
                                        <p:attrNameLst>
                                          <p:attrName>style.visibility</p:attrName>
                                        </p:attrNameLst>
                                      </p:cBhvr>
                                      <p:to>
                                        <p:strVal val="hidden"/>
                                      </p:to>
                                    </p:set>
                                  </p:childTnLst>
                                </p:cTn>
                              </p:par>
                              <p:par>
                                <p:cTn id="13" presetID="1" presetClass="entr"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25" grpId="0" animBg="1"/>
      <p:bldP spid="4"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819" name="Group 68"/>
          <p:cNvGrpSpPr>
            <a:grpSpLocks/>
          </p:cNvGrpSpPr>
          <p:nvPr/>
        </p:nvGrpSpPr>
        <p:grpSpPr bwMode="auto">
          <a:xfrm>
            <a:off x="1792363" y="1914524"/>
            <a:ext cx="9961563" cy="4859338"/>
            <a:chOff x="513" y="1200"/>
            <a:chExt cx="6275" cy="3061"/>
          </a:xfrm>
        </p:grpSpPr>
        <p:grpSp>
          <p:nvGrpSpPr>
            <p:cNvPr id="34827" name="Group 67"/>
            <p:cNvGrpSpPr>
              <a:grpSpLocks/>
            </p:cNvGrpSpPr>
            <p:nvPr/>
          </p:nvGrpSpPr>
          <p:grpSpPr bwMode="auto">
            <a:xfrm>
              <a:off x="513" y="1200"/>
              <a:ext cx="6275" cy="3061"/>
              <a:chOff x="513" y="1200"/>
              <a:chExt cx="6275" cy="3061"/>
            </a:xfrm>
          </p:grpSpPr>
          <p:grpSp>
            <p:nvGrpSpPr>
              <p:cNvPr id="34829" name="Group 65"/>
              <p:cNvGrpSpPr>
                <a:grpSpLocks/>
              </p:cNvGrpSpPr>
              <p:nvPr/>
            </p:nvGrpSpPr>
            <p:grpSpPr bwMode="auto">
              <a:xfrm>
                <a:off x="513" y="1200"/>
                <a:ext cx="6275" cy="3061"/>
                <a:chOff x="513" y="1245"/>
                <a:chExt cx="6275" cy="3061"/>
              </a:xfrm>
            </p:grpSpPr>
            <p:grpSp>
              <p:nvGrpSpPr>
                <p:cNvPr id="34835" name="Group 63"/>
                <p:cNvGrpSpPr>
                  <a:grpSpLocks/>
                </p:cNvGrpSpPr>
                <p:nvPr/>
              </p:nvGrpSpPr>
              <p:grpSpPr bwMode="auto">
                <a:xfrm>
                  <a:off x="513" y="1245"/>
                  <a:ext cx="6275" cy="3061"/>
                  <a:chOff x="513" y="1359"/>
                  <a:chExt cx="6275" cy="3061"/>
                </a:xfrm>
              </p:grpSpPr>
              <p:pic>
                <p:nvPicPr>
                  <p:cNvPr id="34837" name="Picture 40"/>
                  <p:cNvPicPr>
                    <a:picLocks noChangeAspect="1" noChangeArrowheads="1"/>
                  </p:cNvPicPr>
                  <p:nvPr/>
                </p:nvPicPr>
                <p:blipFill>
                  <a:blip r:embed="rId4">
                    <a:extLst>
                      <a:ext uri="{28A0092B-C50C-407E-A947-70E740481C1C}">
                        <a14:useLocalDpi xmlns:a14="http://schemas.microsoft.com/office/drawing/2010/main" val="0"/>
                      </a:ext>
                    </a:extLst>
                  </a:blip>
                  <a:srcRect l="5870" b="5344"/>
                  <a:stretch>
                    <a:fillRect/>
                  </a:stretch>
                </p:blipFill>
                <p:spPr bwMode="auto">
                  <a:xfrm>
                    <a:off x="513" y="1359"/>
                    <a:ext cx="4581" cy="30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838" name="Text Box 44"/>
                  <p:cNvSpPr txBox="1">
                    <a:spLocks noChangeArrowheads="1"/>
                  </p:cNvSpPr>
                  <p:nvPr/>
                </p:nvSpPr>
                <p:spPr bwMode="auto">
                  <a:xfrm>
                    <a:off x="1632" y="1732"/>
                    <a:ext cx="5156" cy="252"/>
                  </a:xfrm>
                  <a:prstGeom prst="rect">
                    <a:avLst/>
                  </a:prstGeom>
                  <a:noFill/>
                  <a:ln>
                    <a:noFill/>
                  </a:ln>
                  <a:effectLst/>
                  <a:extLst>
                    <a:ext uri="{909E8E84-426E-40DD-AFC4-6F175D3DCCD1}">
                      <a14:hiddenFill xmlns:a14="http://schemas.microsoft.com/office/drawing/2010/main">
                        <a:solidFill>
                          <a:srgbClr val="0099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666699"/>
                          </a:outerShdw>
                        </a:effectLst>
                      </a14:hiddenEffects>
                    </a:ext>
                  </a:extLst>
                </p:spPr>
                <p:txBody>
                  <a:bodyPr wrap="square">
                    <a:spAutoFit/>
                  </a:bodyP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eaLnBrk="1" hangingPunct="1"/>
                    <a:r>
                      <a:rPr lang="el-GR" altLang="en-US" sz="2000" i="1" dirty="0">
                        <a:solidFill>
                          <a:srgbClr val="C00000"/>
                        </a:solidFill>
                      </a:rPr>
                      <a:t>α</a:t>
                    </a:r>
                    <a:r>
                      <a:rPr lang="en-US" altLang="en-US" sz="2000" i="1" dirty="0">
                        <a:solidFill>
                          <a:srgbClr val="C00000"/>
                        </a:solidFill>
                      </a:rPr>
                      <a:t> </a:t>
                    </a:r>
                    <a:r>
                      <a:rPr lang="en-US" altLang="en-US" sz="2000" dirty="0">
                        <a:solidFill>
                          <a:srgbClr val="C00000"/>
                        </a:solidFill>
                      </a:rPr>
                      <a:t>is the maximum juvenile survival rate (max Recruits per Egg)</a:t>
                    </a:r>
                    <a:endParaRPr lang="en-US" altLang="en-US" sz="3600" dirty="0">
                      <a:solidFill>
                        <a:srgbClr val="C00000"/>
                      </a:solidFill>
                      <a:latin typeface="Arial" panose="020B0604020202020204" pitchFamily="34" charset="0"/>
                    </a:endParaRPr>
                  </a:p>
                </p:txBody>
              </p:sp>
              <p:sp>
                <p:nvSpPr>
                  <p:cNvPr id="34840" name="Text Box 46"/>
                  <p:cNvSpPr txBox="1">
                    <a:spLocks noChangeArrowheads="1"/>
                  </p:cNvSpPr>
                  <p:nvPr/>
                </p:nvSpPr>
                <p:spPr bwMode="auto">
                  <a:xfrm>
                    <a:off x="4848" y="4194"/>
                    <a:ext cx="506"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eaLnBrk="1" hangingPunct="1"/>
                    <a:r>
                      <a:rPr lang="en-CA" altLang="en-US" sz="1800" i="1">
                        <a:solidFill>
                          <a:srgbClr val="000000"/>
                        </a:solidFill>
                        <a:latin typeface="Arial" panose="020B0604020202020204" pitchFamily="34" charset="0"/>
                      </a:rPr>
                      <a:t>E</a:t>
                    </a:r>
                    <a:r>
                      <a:rPr lang="en-CA" altLang="en-US" sz="1800" i="1" baseline="-25000">
                        <a:solidFill>
                          <a:srgbClr val="000000"/>
                        </a:solidFill>
                        <a:latin typeface="Arial" panose="020B0604020202020204" pitchFamily="34" charset="0"/>
                      </a:rPr>
                      <a:t>0</a:t>
                    </a:r>
                    <a:endParaRPr lang="en-US" altLang="en-US" sz="2800">
                      <a:latin typeface="Arial" panose="020B0604020202020204" pitchFamily="34" charset="0"/>
                    </a:endParaRPr>
                  </a:p>
                </p:txBody>
              </p:sp>
              <p:sp>
                <p:nvSpPr>
                  <p:cNvPr id="34841" name="Text Box 47"/>
                  <p:cNvSpPr txBox="1">
                    <a:spLocks noChangeArrowheads="1"/>
                  </p:cNvSpPr>
                  <p:nvPr/>
                </p:nvSpPr>
                <p:spPr bwMode="auto">
                  <a:xfrm>
                    <a:off x="907" y="2047"/>
                    <a:ext cx="489" cy="1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eaLnBrk="1" hangingPunct="1"/>
                    <a:r>
                      <a:rPr lang="en-CA" altLang="en-US" sz="1800" i="1" dirty="0">
                        <a:solidFill>
                          <a:srgbClr val="000000"/>
                        </a:solidFill>
                        <a:latin typeface="Arial" panose="020B0604020202020204" pitchFamily="34" charset="0"/>
                      </a:rPr>
                      <a:t>R</a:t>
                    </a:r>
                    <a:r>
                      <a:rPr lang="en-CA" altLang="en-US" sz="1800" i="1" baseline="-25000" dirty="0">
                        <a:solidFill>
                          <a:srgbClr val="000000"/>
                        </a:solidFill>
                        <a:latin typeface="Arial" panose="020B0604020202020204" pitchFamily="34" charset="0"/>
                      </a:rPr>
                      <a:t>0</a:t>
                    </a:r>
                    <a:endParaRPr lang="en-US" altLang="en-US" sz="2800" dirty="0">
                      <a:latin typeface="Arial" panose="020B0604020202020204" pitchFamily="34" charset="0"/>
                    </a:endParaRPr>
                  </a:p>
                </p:txBody>
              </p:sp>
              <p:sp>
                <p:nvSpPr>
                  <p:cNvPr id="34842" name="Line 48"/>
                  <p:cNvSpPr>
                    <a:spLocks noChangeShapeType="1"/>
                  </p:cNvSpPr>
                  <p:nvPr/>
                </p:nvSpPr>
                <p:spPr bwMode="auto">
                  <a:xfrm flipH="1">
                    <a:off x="4900" y="3831"/>
                    <a:ext cx="2" cy="31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4843" name="Line 49"/>
                  <p:cNvSpPr>
                    <a:spLocks noChangeShapeType="1"/>
                  </p:cNvSpPr>
                  <p:nvPr/>
                </p:nvSpPr>
                <p:spPr bwMode="auto">
                  <a:xfrm flipH="1">
                    <a:off x="861" y="2274"/>
                    <a:ext cx="409"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34834" name="Rectangle 60"/>
                <p:cNvSpPr>
                  <a:spLocks noChangeArrowheads="1"/>
                </p:cNvSpPr>
                <p:nvPr/>
              </p:nvSpPr>
              <p:spPr bwMode="auto">
                <a:xfrm>
                  <a:off x="2676" y="1434"/>
                  <a:ext cx="91" cy="13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algn="ctr" eaLnBrk="1" hangingPunct="1"/>
                  <a:endParaRPr lang="en-US" altLang="en-US"/>
                </a:p>
              </p:txBody>
            </p:sp>
          </p:grpSp>
          <p:sp>
            <p:nvSpPr>
              <p:cNvPr id="34831" name="Line 41"/>
              <p:cNvSpPr>
                <a:spLocks noChangeShapeType="1"/>
              </p:cNvSpPr>
              <p:nvPr/>
            </p:nvSpPr>
            <p:spPr bwMode="auto">
              <a:xfrm flipV="1">
                <a:off x="887" y="1389"/>
                <a:ext cx="849" cy="2442"/>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34828" name="Rectangle 50"/>
            <p:cNvSpPr>
              <a:spLocks noChangeArrowheads="1"/>
            </p:cNvSpPr>
            <p:nvPr/>
          </p:nvSpPr>
          <p:spPr bwMode="auto">
            <a:xfrm>
              <a:off x="4490" y="2568"/>
              <a:ext cx="91" cy="91"/>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eaLnBrk="1" hangingPunct="1"/>
              <a:endParaRPr lang="en-US" altLang="en-US"/>
            </a:p>
          </p:txBody>
        </p:sp>
      </p:grpSp>
      <p:sp>
        <p:nvSpPr>
          <p:cNvPr id="34821" name="Rectangle 43"/>
          <p:cNvSpPr>
            <a:spLocks noChangeArrowheads="1"/>
          </p:cNvSpPr>
          <p:nvPr/>
        </p:nvSpPr>
        <p:spPr bwMode="auto">
          <a:xfrm>
            <a:off x="9228138" y="3105151"/>
            <a:ext cx="215900" cy="14446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eaLnBrk="1" hangingPunct="1"/>
            <a:endParaRPr lang="en-US" altLang="en-US"/>
          </a:p>
        </p:txBody>
      </p:sp>
      <p:graphicFrame>
        <p:nvGraphicFramePr>
          <p:cNvPr id="34822" name="Object 53"/>
          <p:cNvGraphicFramePr>
            <a:graphicFrameLocks noGrp="1" noChangeAspect="1"/>
          </p:cNvGraphicFramePr>
          <p:nvPr>
            <p:ph idx="1"/>
            <p:extLst>
              <p:ext uri="{D42A27DB-BD31-4B8C-83A1-F6EECF244321}">
                <p14:modId xmlns:p14="http://schemas.microsoft.com/office/powerpoint/2010/main" val="2497051040"/>
              </p:ext>
            </p:extLst>
          </p:nvPr>
        </p:nvGraphicFramePr>
        <p:xfrm>
          <a:off x="4308475" y="992188"/>
          <a:ext cx="2390775" cy="1323975"/>
        </p:xfrm>
        <a:graphic>
          <a:graphicData uri="http://schemas.openxmlformats.org/presentationml/2006/ole">
            <mc:AlternateContent xmlns:mc="http://schemas.openxmlformats.org/markup-compatibility/2006">
              <mc:Choice xmlns:v="urn:schemas-microsoft-com:vml" Requires="v">
                <p:oleObj spid="_x0000_s14390" name="Equation" r:id="rId5" imgW="825500" imgH="457200" progId="Equation.DSMT4">
                  <p:embed/>
                </p:oleObj>
              </mc:Choice>
              <mc:Fallback>
                <p:oleObj name="Equation" r:id="rId5" imgW="825500" imgH="457200" progId="Equation.DSMT4">
                  <p:embed/>
                  <p:pic>
                    <p:nvPicPr>
                      <p:cNvPr id="34822" name="Object 5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08475" y="992188"/>
                        <a:ext cx="2390775" cy="1323975"/>
                      </a:xfrm>
                      <a:prstGeom prst="rect">
                        <a:avLst/>
                      </a:prstGeom>
                      <a:noFill/>
                      <a:ln>
                        <a:noFill/>
                      </a:ln>
                      <a:effectLst/>
                    </p:spPr>
                  </p:pic>
                </p:oleObj>
              </mc:Fallback>
            </mc:AlternateContent>
          </a:graphicData>
        </a:graphic>
      </p:graphicFrame>
      <p:sp>
        <p:nvSpPr>
          <p:cNvPr id="34823" name="Rectangle 55"/>
          <p:cNvSpPr>
            <a:spLocks noGrp="1" noChangeArrowheads="1"/>
          </p:cNvSpPr>
          <p:nvPr>
            <p:ph type="title"/>
          </p:nvPr>
        </p:nvSpPr>
        <p:spPr>
          <a:xfrm>
            <a:off x="371475" y="120001"/>
            <a:ext cx="11280198" cy="1125538"/>
          </a:xfrm>
        </p:spPr>
        <p:txBody>
          <a:bodyPr/>
          <a:lstStyle/>
          <a:p>
            <a:pPr eaLnBrk="1" hangingPunct="1"/>
            <a:r>
              <a:rPr lang="en-CA" altLang="en-US" dirty="0"/>
              <a:t>Recruitment compensation (</a:t>
            </a:r>
            <a:r>
              <a:rPr lang="en-CA" altLang="en-US" dirty="0" err="1"/>
              <a:t>Beverton</a:t>
            </a:r>
            <a:r>
              <a:rPr lang="en-CA" altLang="en-US" dirty="0"/>
              <a:t>-Holt SRR)</a:t>
            </a:r>
            <a:endParaRPr lang="en-US" altLang="en-US" dirty="0"/>
          </a:p>
        </p:txBody>
      </p:sp>
      <p:sp>
        <p:nvSpPr>
          <p:cNvPr id="34825" name="Text Box 70"/>
          <p:cNvSpPr txBox="1">
            <a:spLocks noChangeArrowheads="1"/>
          </p:cNvSpPr>
          <p:nvPr/>
        </p:nvSpPr>
        <p:spPr bwMode="auto">
          <a:xfrm rot="16200000">
            <a:off x="761283" y="3461470"/>
            <a:ext cx="2590800" cy="46166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eaLnBrk="1" hangingPunct="1">
              <a:spcBef>
                <a:spcPct val="50000"/>
              </a:spcBef>
            </a:pPr>
            <a:r>
              <a:rPr lang="en-US" altLang="en-US" sz="2400" b="1" dirty="0">
                <a:latin typeface="Arial" panose="020B0604020202020204" pitchFamily="34" charset="0"/>
              </a:rPr>
              <a:t>Recruits (</a:t>
            </a:r>
            <a:r>
              <a:rPr lang="en-US" altLang="en-US" sz="2400" b="1" i="1" dirty="0">
                <a:latin typeface="Arial" panose="020B0604020202020204" pitchFamily="34" charset="0"/>
              </a:rPr>
              <a:t>R</a:t>
            </a:r>
            <a:r>
              <a:rPr lang="en-US" altLang="en-US" sz="2400" b="1" dirty="0">
                <a:latin typeface="Arial" panose="020B0604020202020204" pitchFamily="34" charset="0"/>
              </a:rPr>
              <a:t>)</a:t>
            </a:r>
          </a:p>
        </p:txBody>
      </p:sp>
      <p:sp>
        <p:nvSpPr>
          <p:cNvPr id="34826" name="Text Box 71"/>
          <p:cNvSpPr txBox="1">
            <a:spLocks noChangeArrowheads="1"/>
          </p:cNvSpPr>
          <p:nvPr/>
        </p:nvSpPr>
        <p:spPr bwMode="auto">
          <a:xfrm>
            <a:off x="4037089" y="6312045"/>
            <a:ext cx="4319587" cy="46166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algn="ctr" eaLnBrk="1" hangingPunct="1">
              <a:spcBef>
                <a:spcPct val="50000"/>
              </a:spcBef>
            </a:pPr>
            <a:r>
              <a:rPr lang="en-US" altLang="en-US" sz="2400" b="1">
                <a:latin typeface="Arial" panose="020B0604020202020204" pitchFamily="34" charset="0"/>
              </a:rPr>
              <a:t>Eggs (</a:t>
            </a:r>
            <a:r>
              <a:rPr lang="en-US" altLang="en-US" sz="2400" b="1" i="1">
                <a:latin typeface="Arial" panose="020B0604020202020204" pitchFamily="34" charset="0"/>
              </a:rPr>
              <a:t>E</a:t>
            </a:r>
            <a:r>
              <a:rPr lang="en-US" altLang="en-US" sz="2400" b="1">
                <a:latin typeface="Arial" panose="020B0604020202020204" pitchFamily="34" charset="0"/>
              </a:rPr>
              <a:t>)</a:t>
            </a:r>
          </a:p>
        </p:txBody>
      </p:sp>
      <p:sp>
        <p:nvSpPr>
          <p:cNvPr id="3" name="Rectangle 2"/>
          <p:cNvSpPr/>
          <p:nvPr/>
        </p:nvSpPr>
        <p:spPr>
          <a:xfrm>
            <a:off x="3568776" y="4330769"/>
            <a:ext cx="4099064" cy="707886"/>
          </a:xfrm>
          <a:prstGeom prst="rect">
            <a:avLst/>
          </a:prstGeom>
        </p:spPr>
        <p:txBody>
          <a:bodyPr wrap="square">
            <a:spAutoFit/>
          </a:bodyPr>
          <a:lstStyle/>
          <a:p>
            <a:r>
              <a:rPr lang="el-GR" sz="2000" i="1" dirty="0">
                <a:solidFill>
                  <a:srgbClr val="C00000"/>
                </a:solidFill>
                <a:latin typeface="Times New Roman" panose="02020603050405020304" pitchFamily="18" charset="0"/>
                <a:cs typeface="Times New Roman" panose="02020603050405020304" pitchFamily="18" charset="0"/>
              </a:rPr>
              <a:t>β</a:t>
            </a:r>
            <a:r>
              <a:rPr lang="en-US" sz="2000" i="1" dirty="0">
                <a:solidFill>
                  <a:srgbClr val="C00000"/>
                </a:solidFill>
                <a:latin typeface="Times New Roman" panose="02020603050405020304" pitchFamily="18" charset="0"/>
                <a:cs typeface="Times New Roman" panose="02020603050405020304" pitchFamily="18" charset="0"/>
              </a:rPr>
              <a:t> </a:t>
            </a:r>
            <a:r>
              <a:rPr lang="en-US" sz="2000" dirty="0">
                <a:solidFill>
                  <a:srgbClr val="C00000"/>
                </a:solidFill>
                <a:latin typeface="Times New Roman" panose="02020603050405020304" pitchFamily="18" charset="0"/>
                <a:cs typeface="Times New Roman" panose="02020603050405020304" pitchFamily="18" charset="0"/>
              </a:rPr>
              <a:t>is a “scaling” parameter representing density-dependent effects</a:t>
            </a:r>
            <a:endParaRPr lang="en-US" sz="2000" dirty="0"/>
          </a:p>
        </p:txBody>
      </p:sp>
      <p:sp>
        <p:nvSpPr>
          <p:cNvPr id="32" name="TextBox 31"/>
          <p:cNvSpPr txBox="1"/>
          <p:nvPr/>
        </p:nvSpPr>
        <p:spPr>
          <a:xfrm>
            <a:off x="9105976" y="3612285"/>
            <a:ext cx="2811677" cy="1754326"/>
          </a:xfrm>
          <a:prstGeom prst="rect">
            <a:avLst/>
          </a:prstGeom>
          <a:noFill/>
          <a:ln>
            <a:solidFill>
              <a:schemeClr val="tx2"/>
            </a:solidFill>
          </a:ln>
        </p:spPr>
        <p:txBody>
          <a:bodyPr wrap="square" rtlCol="0">
            <a:spAutoFit/>
          </a:bodyPr>
          <a:lstStyle/>
          <a:p>
            <a:r>
              <a:rPr lang="en-US" altLang="en-US" dirty="0">
                <a:solidFill>
                  <a:schemeClr val="tx2"/>
                </a:solidFill>
              </a:rPr>
              <a:t>The values of </a:t>
            </a:r>
            <a:r>
              <a:rPr lang="el-GR" altLang="en-US" i="1" dirty="0">
                <a:solidFill>
                  <a:schemeClr val="tx2"/>
                </a:solidFill>
              </a:rPr>
              <a:t>α</a:t>
            </a:r>
            <a:r>
              <a:rPr lang="en-US" altLang="en-US" i="1" dirty="0">
                <a:solidFill>
                  <a:schemeClr val="tx2"/>
                </a:solidFill>
              </a:rPr>
              <a:t> </a:t>
            </a:r>
            <a:r>
              <a:rPr lang="en-US" altLang="en-US" dirty="0">
                <a:solidFill>
                  <a:schemeClr val="tx2"/>
                </a:solidFill>
              </a:rPr>
              <a:t>and </a:t>
            </a:r>
            <a:r>
              <a:rPr lang="el-GR" i="1" dirty="0">
                <a:solidFill>
                  <a:schemeClr val="tx2"/>
                </a:solidFill>
                <a:latin typeface="Times New Roman" panose="02020603050405020304" pitchFamily="18" charset="0"/>
                <a:cs typeface="Times New Roman" panose="02020603050405020304" pitchFamily="18" charset="0"/>
              </a:rPr>
              <a:t>β</a:t>
            </a:r>
            <a:r>
              <a:rPr lang="en-US" altLang="en-US" dirty="0">
                <a:solidFill>
                  <a:schemeClr val="tx2"/>
                </a:solidFill>
              </a:rPr>
              <a:t>  are unit-dependent. Commonly in models for </a:t>
            </a:r>
            <a:r>
              <a:rPr lang="en-US" altLang="en-US" dirty="0" err="1">
                <a:solidFill>
                  <a:schemeClr val="tx2"/>
                </a:solidFill>
              </a:rPr>
              <a:t>iteroparous</a:t>
            </a:r>
            <a:r>
              <a:rPr lang="en-US" altLang="en-US" dirty="0">
                <a:solidFill>
                  <a:schemeClr val="tx2"/>
                </a:solidFill>
              </a:rPr>
              <a:t> species, we express recruitment productivity as </a:t>
            </a:r>
            <a:r>
              <a:rPr lang="en-US" altLang="en-US" dirty="0" err="1">
                <a:solidFill>
                  <a:schemeClr val="tx2"/>
                </a:solidFill>
              </a:rPr>
              <a:t>unitless</a:t>
            </a:r>
            <a:r>
              <a:rPr lang="en-US" altLang="en-US" dirty="0">
                <a:solidFill>
                  <a:schemeClr val="tx2"/>
                </a:solidFill>
              </a:rPr>
              <a:t> ratio.  </a:t>
            </a:r>
            <a:endParaRPr lang="en-US" dirty="0">
              <a:solidFill>
                <a:schemeClr val="tx2"/>
              </a:solidFill>
            </a:endParaRPr>
          </a:p>
        </p:txBody>
      </p:sp>
    </p:spTree>
    <p:extLst>
      <p:ext uri="{BB962C8B-B14F-4D97-AF65-F5344CB8AC3E}">
        <p14:creationId xmlns:p14="http://schemas.microsoft.com/office/powerpoint/2010/main" val="409491822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3" name="Rectangle 55"/>
          <p:cNvSpPr>
            <a:spLocks noGrp="1" noChangeArrowheads="1"/>
          </p:cNvSpPr>
          <p:nvPr>
            <p:ph type="title"/>
          </p:nvPr>
        </p:nvSpPr>
        <p:spPr>
          <a:xfrm>
            <a:off x="371475" y="120001"/>
            <a:ext cx="11280198" cy="1125538"/>
          </a:xfrm>
        </p:spPr>
        <p:txBody>
          <a:bodyPr/>
          <a:lstStyle/>
          <a:p>
            <a:pPr eaLnBrk="1" hangingPunct="1"/>
            <a:r>
              <a:rPr lang="en-CA" altLang="en-US" dirty="0"/>
              <a:t>Recruitment compensation (</a:t>
            </a:r>
            <a:r>
              <a:rPr lang="en-CA" altLang="en-US" dirty="0" err="1"/>
              <a:t>Beverton</a:t>
            </a:r>
            <a:r>
              <a:rPr lang="en-CA" altLang="en-US" dirty="0"/>
              <a:t>-Holt SRR)</a:t>
            </a:r>
            <a:endParaRPr lang="en-US" altLang="en-US" dirty="0"/>
          </a:p>
        </p:txBody>
      </p:sp>
      <p:grpSp>
        <p:nvGrpSpPr>
          <p:cNvPr id="4" name="Group 3"/>
          <p:cNvGrpSpPr/>
          <p:nvPr/>
        </p:nvGrpSpPr>
        <p:grpSpPr>
          <a:xfrm>
            <a:off x="1925678" y="1675188"/>
            <a:ext cx="8541432" cy="4127608"/>
            <a:chOff x="1758999" y="1914524"/>
            <a:chExt cx="10245964" cy="4951315"/>
          </a:xfrm>
        </p:grpSpPr>
        <p:grpSp>
          <p:nvGrpSpPr>
            <p:cNvPr id="34819" name="Group 68"/>
            <p:cNvGrpSpPr>
              <a:grpSpLocks/>
            </p:cNvGrpSpPr>
            <p:nvPr/>
          </p:nvGrpSpPr>
          <p:grpSpPr bwMode="auto">
            <a:xfrm>
              <a:off x="1792363" y="1914524"/>
              <a:ext cx="7697788" cy="4859338"/>
              <a:chOff x="513" y="1200"/>
              <a:chExt cx="4849" cy="3061"/>
            </a:xfrm>
          </p:grpSpPr>
          <p:grpSp>
            <p:nvGrpSpPr>
              <p:cNvPr id="34827" name="Group 67"/>
              <p:cNvGrpSpPr>
                <a:grpSpLocks/>
              </p:cNvGrpSpPr>
              <p:nvPr/>
            </p:nvGrpSpPr>
            <p:grpSpPr bwMode="auto">
              <a:xfrm>
                <a:off x="513" y="1200"/>
                <a:ext cx="4849" cy="3061"/>
                <a:chOff x="513" y="1200"/>
                <a:chExt cx="4849" cy="3061"/>
              </a:xfrm>
            </p:grpSpPr>
            <p:grpSp>
              <p:nvGrpSpPr>
                <p:cNvPr id="34829" name="Group 65"/>
                <p:cNvGrpSpPr>
                  <a:grpSpLocks/>
                </p:cNvGrpSpPr>
                <p:nvPr/>
              </p:nvGrpSpPr>
              <p:grpSpPr bwMode="auto">
                <a:xfrm>
                  <a:off x="513" y="1200"/>
                  <a:ext cx="4849" cy="3061"/>
                  <a:chOff x="513" y="1245"/>
                  <a:chExt cx="4849" cy="3061"/>
                </a:xfrm>
              </p:grpSpPr>
              <p:grpSp>
                <p:nvGrpSpPr>
                  <p:cNvPr id="34835" name="Group 63"/>
                  <p:cNvGrpSpPr>
                    <a:grpSpLocks/>
                  </p:cNvGrpSpPr>
                  <p:nvPr/>
                </p:nvGrpSpPr>
                <p:grpSpPr bwMode="auto">
                  <a:xfrm>
                    <a:off x="513" y="1245"/>
                    <a:ext cx="4849" cy="3061"/>
                    <a:chOff x="513" y="1359"/>
                    <a:chExt cx="4849" cy="3061"/>
                  </a:xfrm>
                </p:grpSpPr>
                <p:pic>
                  <p:nvPicPr>
                    <p:cNvPr id="34837" name="Picture 40"/>
                    <p:cNvPicPr>
                      <a:picLocks noChangeAspect="1" noChangeArrowheads="1"/>
                    </p:cNvPicPr>
                    <p:nvPr/>
                  </p:nvPicPr>
                  <p:blipFill>
                    <a:blip r:embed="rId3">
                      <a:extLst>
                        <a:ext uri="{28A0092B-C50C-407E-A947-70E740481C1C}">
                          <a14:useLocalDpi xmlns:a14="http://schemas.microsoft.com/office/drawing/2010/main" val="0"/>
                        </a:ext>
                      </a:extLst>
                    </a:blip>
                    <a:srcRect l="5870" b="5344"/>
                    <a:stretch>
                      <a:fillRect/>
                    </a:stretch>
                  </p:blipFill>
                  <p:spPr bwMode="auto">
                    <a:xfrm>
                      <a:off x="513" y="1359"/>
                      <a:ext cx="4581" cy="30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840" name="Text Box 46"/>
                    <p:cNvSpPr txBox="1">
                      <a:spLocks noChangeArrowheads="1"/>
                    </p:cNvSpPr>
                    <p:nvPr/>
                  </p:nvSpPr>
                  <p:spPr bwMode="auto">
                    <a:xfrm>
                      <a:off x="4856" y="4217"/>
                      <a:ext cx="506"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eaLnBrk="1" hangingPunct="1"/>
                      <a:r>
                        <a:rPr lang="en-CA" altLang="en-US" sz="1800" i="1" dirty="0">
                          <a:solidFill>
                            <a:srgbClr val="000000"/>
                          </a:solidFill>
                          <a:latin typeface="Arial" panose="020B0604020202020204" pitchFamily="34" charset="0"/>
                        </a:rPr>
                        <a:t>E</a:t>
                      </a:r>
                      <a:r>
                        <a:rPr lang="en-CA" altLang="en-US" sz="1800" i="1" baseline="-25000" dirty="0">
                          <a:solidFill>
                            <a:srgbClr val="000000"/>
                          </a:solidFill>
                          <a:latin typeface="Arial" panose="020B0604020202020204" pitchFamily="34" charset="0"/>
                        </a:rPr>
                        <a:t>0</a:t>
                      </a:r>
                      <a:endParaRPr lang="en-US" altLang="en-US" sz="2800" dirty="0">
                        <a:latin typeface="Arial" panose="020B0604020202020204" pitchFamily="34" charset="0"/>
                      </a:endParaRPr>
                    </a:p>
                  </p:txBody>
                </p:sp>
                <p:sp>
                  <p:nvSpPr>
                    <p:cNvPr id="34841" name="Text Box 47"/>
                    <p:cNvSpPr txBox="1">
                      <a:spLocks noChangeArrowheads="1"/>
                    </p:cNvSpPr>
                    <p:nvPr/>
                  </p:nvSpPr>
                  <p:spPr bwMode="auto">
                    <a:xfrm>
                      <a:off x="907" y="2002"/>
                      <a:ext cx="489" cy="1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eaLnBrk="1" hangingPunct="1"/>
                      <a:r>
                        <a:rPr lang="en-CA" altLang="en-US" sz="1800" i="1" dirty="0">
                          <a:solidFill>
                            <a:srgbClr val="000000"/>
                          </a:solidFill>
                          <a:latin typeface="Arial" panose="020B0604020202020204" pitchFamily="34" charset="0"/>
                        </a:rPr>
                        <a:t>R</a:t>
                      </a:r>
                      <a:r>
                        <a:rPr lang="en-CA" altLang="en-US" sz="1800" i="1" baseline="-25000" dirty="0">
                          <a:solidFill>
                            <a:srgbClr val="000000"/>
                          </a:solidFill>
                          <a:latin typeface="Arial" panose="020B0604020202020204" pitchFamily="34" charset="0"/>
                        </a:rPr>
                        <a:t>0</a:t>
                      </a:r>
                      <a:endParaRPr lang="en-US" altLang="en-US" sz="2800" dirty="0">
                        <a:latin typeface="Arial" panose="020B0604020202020204" pitchFamily="34" charset="0"/>
                      </a:endParaRPr>
                    </a:p>
                  </p:txBody>
                </p:sp>
                <p:sp>
                  <p:nvSpPr>
                    <p:cNvPr id="34842" name="Line 48"/>
                    <p:cNvSpPr>
                      <a:spLocks noChangeShapeType="1"/>
                    </p:cNvSpPr>
                    <p:nvPr/>
                  </p:nvSpPr>
                  <p:spPr bwMode="auto">
                    <a:xfrm flipH="1">
                      <a:off x="4900" y="3904"/>
                      <a:ext cx="2" cy="31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4843" name="Line 49"/>
                    <p:cNvSpPr>
                      <a:spLocks noChangeShapeType="1"/>
                    </p:cNvSpPr>
                    <p:nvPr/>
                  </p:nvSpPr>
                  <p:spPr bwMode="auto">
                    <a:xfrm flipH="1">
                      <a:off x="861" y="2229"/>
                      <a:ext cx="409"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34834" name="Rectangle 60"/>
                  <p:cNvSpPr>
                    <a:spLocks noChangeArrowheads="1"/>
                  </p:cNvSpPr>
                  <p:nvPr/>
                </p:nvSpPr>
                <p:spPr bwMode="auto">
                  <a:xfrm>
                    <a:off x="2676" y="1434"/>
                    <a:ext cx="91" cy="13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algn="ctr" eaLnBrk="1" hangingPunct="1"/>
                    <a:endParaRPr lang="en-US" altLang="en-US"/>
                  </a:p>
                </p:txBody>
              </p:sp>
            </p:grpSp>
            <p:sp>
              <p:nvSpPr>
                <p:cNvPr id="34831" name="Line 41"/>
                <p:cNvSpPr>
                  <a:spLocks noChangeShapeType="1"/>
                </p:cNvSpPr>
                <p:nvPr/>
              </p:nvSpPr>
              <p:spPr bwMode="auto">
                <a:xfrm flipV="1">
                  <a:off x="887" y="1389"/>
                  <a:ext cx="849" cy="2442"/>
                </a:xfrm>
                <a:prstGeom prst="line">
                  <a:avLst/>
                </a:prstGeom>
                <a:noFill/>
                <a:ln w="9525">
                  <a:solidFill>
                    <a:srgbClr val="FF0000"/>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34828" name="Rectangle 50"/>
              <p:cNvSpPr>
                <a:spLocks noChangeArrowheads="1"/>
              </p:cNvSpPr>
              <p:nvPr/>
            </p:nvSpPr>
            <p:spPr bwMode="auto">
              <a:xfrm>
                <a:off x="4490" y="2568"/>
                <a:ext cx="91" cy="91"/>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eaLnBrk="1" hangingPunct="1"/>
                <a:endParaRPr lang="en-US" altLang="en-US"/>
              </a:p>
            </p:txBody>
          </p:sp>
        </p:grpSp>
        <p:sp>
          <p:nvSpPr>
            <p:cNvPr id="34821" name="Rectangle 43"/>
            <p:cNvSpPr>
              <a:spLocks noChangeArrowheads="1"/>
            </p:cNvSpPr>
            <p:nvPr/>
          </p:nvSpPr>
          <p:spPr bwMode="auto">
            <a:xfrm>
              <a:off x="9228138" y="3105151"/>
              <a:ext cx="215900" cy="14446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eaLnBrk="1" hangingPunct="1"/>
              <a:endParaRPr lang="en-US" altLang="en-US"/>
            </a:p>
          </p:txBody>
        </p:sp>
        <p:sp>
          <p:nvSpPr>
            <p:cNvPr id="34825" name="Text Box 70"/>
            <p:cNvSpPr txBox="1">
              <a:spLocks noChangeArrowheads="1"/>
            </p:cNvSpPr>
            <p:nvPr/>
          </p:nvSpPr>
          <p:spPr bwMode="auto">
            <a:xfrm rot="16200000">
              <a:off x="740497" y="3415406"/>
              <a:ext cx="2590800" cy="55379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eaLnBrk="1" hangingPunct="1">
                <a:spcBef>
                  <a:spcPct val="50000"/>
                </a:spcBef>
              </a:pPr>
              <a:r>
                <a:rPr lang="en-US" altLang="en-US" sz="2400" b="1" dirty="0">
                  <a:latin typeface="Arial" panose="020B0604020202020204" pitchFamily="34" charset="0"/>
                </a:rPr>
                <a:t>Recruits (</a:t>
              </a:r>
              <a:r>
                <a:rPr lang="en-US" altLang="en-US" sz="2400" b="1" i="1" dirty="0">
                  <a:latin typeface="Arial" panose="020B0604020202020204" pitchFamily="34" charset="0"/>
                </a:rPr>
                <a:t>R</a:t>
              </a:r>
              <a:r>
                <a:rPr lang="en-US" altLang="en-US" sz="2400" b="1" dirty="0">
                  <a:latin typeface="Arial" panose="020B0604020202020204" pitchFamily="34" charset="0"/>
                </a:rPr>
                <a:t>)</a:t>
              </a:r>
            </a:p>
          </p:txBody>
        </p:sp>
        <p:sp>
          <p:nvSpPr>
            <p:cNvPr id="34826" name="Text Box 71"/>
            <p:cNvSpPr txBox="1">
              <a:spLocks noChangeArrowheads="1"/>
            </p:cNvSpPr>
            <p:nvPr/>
          </p:nvSpPr>
          <p:spPr bwMode="auto">
            <a:xfrm>
              <a:off x="4016303" y="6312044"/>
              <a:ext cx="4319587" cy="55379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algn="ctr" eaLnBrk="1" hangingPunct="1">
                <a:spcBef>
                  <a:spcPct val="50000"/>
                </a:spcBef>
              </a:pPr>
              <a:r>
                <a:rPr lang="en-US" altLang="en-US" sz="2400" b="1">
                  <a:latin typeface="Arial" panose="020B0604020202020204" pitchFamily="34" charset="0"/>
                </a:rPr>
                <a:t>Eggs (</a:t>
              </a:r>
              <a:r>
                <a:rPr lang="en-US" altLang="en-US" sz="2400" b="1" i="1">
                  <a:latin typeface="Arial" panose="020B0604020202020204" pitchFamily="34" charset="0"/>
                </a:rPr>
                <a:t>E</a:t>
              </a:r>
              <a:r>
                <a:rPr lang="en-US" altLang="en-US" sz="2400" b="1">
                  <a:latin typeface="Arial" panose="020B0604020202020204" pitchFamily="34" charset="0"/>
                </a:rPr>
                <a:t>)</a:t>
              </a:r>
            </a:p>
          </p:txBody>
        </p:sp>
        <p:sp>
          <p:nvSpPr>
            <p:cNvPr id="31" name="Line 41"/>
            <p:cNvSpPr>
              <a:spLocks noChangeShapeType="1"/>
            </p:cNvSpPr>
            <p:nvPr/>
          </p:nvSpPr>
          <p:spPr bwMode="auto">
            <a:xfrm flipV="1">
              <a:off x="2375691" y="3232149"/>
              <a:ext cx="6373453" cy="2938463"/>
            </a:xfrm>
            <a:prstGeom prst="line">
              <a:avLst/>
            </a:prstGeom>
            <a:noFill/>
            <a:ln w="9525">
              <a:solidFill>
                <a:srgbClr val="FF0000"/>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22" name="Text Box 44"/>
            <p:cNvSpPr txBox="1">
              <a:spLocks noChangeArrowheads="1"/>
            </p:cNvSpPr>
            <p:nvPr/>
          </p:nvSpPr>
          <p:spPr bwMode="auto">
            <a:xfrm>
              <a:off x="3546551" y="2382601"/>
              <a:ext cx="7481667" cy="479956"/>
            </a:xfrm>
            <a:prstGeom prst="rect">
              <a:avLst/>
            </a:prstGeom>
            <a:noFill/>
            <a:ln>
              <a:noFill/>
            </a:ln>
            <a:effectLst/>
            <a:extLst>
              <a:ext uri="{909E8E84-426E-40DD-AFC4-6F175D3DCCD1}">
                <a14:hiddenFill xmlns:a14="http://schemas.microsoft.com/office/drawing/2010/main">
                  <a:solidFill>
                    <a:srgbClr val="0099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666699"/>
                    </a:outerShdw>
                  </a:effectLst>
                </a14:hiddenEffects>
              </a:ext>
            </a:extLst>
          </p:spPr>
          <p:txBody>
            <a:bodyPr wrap="square">
              <a:spAutoFit/>
            </a:bodyP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eaLnBrk="1" hangingPunct="1"/>
              <a:r>
                <a:rPr lang="en-CA" altLang="en-US" sz="2000" dirty="0">
                  <a:solidFill>
                    <a:srgbClr val="C00000"/>
                  </a:solidFill>
                </a:rPr>
                <a:t>(</a:t>
              </a:r>
              <a:r>
                <a:rPr lang="en-CA" altLang="en-US" sz="2000" dirty="0" err="1">
                  <a:solidFill>
                    <a:srgbClr val="C00000"/>
                  </a:solidFill>
                </a:rPr>
                <a:t>i</a:t>
              </a:r>
              <a:r>
                <a:rPr lang="en-CA" altLang="en-US" sz="2000" dirty="0">
                  <a:solidFill>
                    <a:srgbClr val="C00000"/>
                  </a:solidFill>
                </a:rPr>
                <a:t>) Slope = </a:t>
              </a:r>
              <a:r>
                <a:rPr lang="el-GR" altLang="en-US" sz="2000" i="1" dirty="0">
                  <a:solidFill>
                    <a:srgbClr val="C00000"/>
                  </a:solidFill>
                </a:rPr>
                <a:t>α</a:t>
              </a:r>
              <a:r>
                <a:rPr lang="en-US" altLang="en-US" sz="2000" i="1" dirty="0">
                  <a:solidFill>
                    <a:srgbClr val="C00000"/>
                  </a:solidFill>
                </a:rPr>
                <a:t> = </a:t>
              </a:r>
              <a:r>
                <a:rPr lang="en-US" altLang="en-US" sz="2000" dirty="0">
                  <a:solidFill>
                    <a:srgbClr val="C00000"/>
                  </a:solidFill>
                </a:rPr>
                <a:t>maximum survival rate</a:t>
              </a:r>
              <a:endParaRPr lang="en-US" altLang="en-US" sz="3600" dirty="0">
                <a:solidFill>
                  <a:srgbClr val="C00000"/>
                </a:solidFill>
                <a:latin typeface="Arial" panose="020B0604020202020204" pitchFamily="34" charset="0"/>
              </a:endParaRPr>
            </a:p>
          </p:txBody>
        </p:sp>
        <p:sp>
          <p:nvSpPr>
            <p:cNvPr id="23" name="Text Box 45"/>
            <p:cNvSpPr txBox="1">
              <a:spLocks noChangeArrowheads="1"/>
            </p:cNvSpPr>
            <p:nvPr/>
          </p:nvSpPr>
          <p:spPr bwMode="auto">
            <a:xfrm>
              <a:off x="7137474" y="4036368"/>
              <a:ext cx="4867489" cy="479956"/>
            </a:xfrm>
            <a:prstGeom prst="rect">
              <a:avLst/>
            </a:prstGeom>
            <a:solidFill>
              <a:schemeClr val="bg1"/>
            </a:solidFill>
            <a:ln>
              <a:noFill/>
            </a:ln>
            <a:effectLst/>
          </p:spPr>
          <p:txBody>
            <a:bodyPr wrap="square">
              <a:spAutoFit/>
            </a:bodyP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eaLnBrk="1" hangingPunct="1"/>
              <a:r>
                <a:rPr lang="en-CA" altLang="en-US" sz="2000" dirty="0">
                  <a:solidFill>
                    <a:srgbClr val="C00000"/>
                  </a:solidFill>
                </a:rPr>
                <a:t>(ii) Slope = </a:t>
              </a:r>
              <a:r>
                <a:rPr lang="en-CA" altLang="en-US" sz="2000" i="1" dirty="0">
                  <a:solidFill>
                    <a:srgbClr val="C00000"/>
                  </a:solidFill>
                </a:rPr>
                <a:t>R</a:t>
              </a:r>
              <a:r>
                <a:rPr lang="en-CA" altLang="en-US" sz="2000" baseline="-25000" dirty="0">
                  <a:solidFill>
                    <a:srgbClr val="C00000"/>
                  </a:solidFill>
                </a:rPr>
                <a:t>0 </a:t>
              </a:r>
              <a:r>
                <a:rPr lang="en-CA" altLang="en-US" sz="2000" dirty="0">
                  <a:solidFill>
                    <a:srgbClr val="C00000"/>
                  </a:solidFill>
                </a:rPr>
                <a:t>/</a:t>
              </a:r>
              <a:r>
                <a:rPr lang="en-CA" altLang="en-US" sz="2000" i="1" dirty="0">
                  <a:solidFill>
                    <a:srgbClr val="C00000"/>
                  </a:solidFill>
                </a:rPr>
                <a:t>E</a:t>
              </a:r>
              <a:r>
                <a:rPr lang="en-CA" altLang="en-US" sz="2000" baseline="-25000" dirty="0">
                  <a:solidFill>
                    <a:srgbClr val="C00000"/>
                  </a:solidFill>
                </a:rPr>
                <a:t>0  </a:t>
              </a:r>
              <a:r>
                <a:rPr lang="en-CA" altLang="en-US" sz="2000" dirty="0">
                  <a:solidFill>
                    <a:srgbClr val="C00000"/>
                  </a:solidFill>
                </a:rPr>
                <a:t>= unfished survival  </a:t>
              </a:r>
              <a:endParaRPr lang="en-US" altLang="en-US" sz="3600" dirty="0">
                <a:solidFill>
                  <a:srgbClr val="C00000"/>
                </a:solidFill>
                <a:latin typeface="Arial" panose="020B0604020202020204" pitchFamily="34" charset="0"/>
              </a:endParaRPr>
            </a:p>
          </p:txBody>
        </p:sp>
      </p:grpSp>
      <p:sp>
        <p:nvSpPr>
          <p:cNvPr id="25" name="Text Box 56"/>
          <p:cNvSpPr txBox="1">
            <a:spLocks noChangeArrowheads="1"/>
          </p:cNvSpPr>
          <p:nvPr/>
        </p:nvSpPr>
        <p:spPr bwMode="auto">
          <a:xfrm>
            <a:off x="1433301" y="1033725"/>
            <a:ext cx="786309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a:spcBef>
                <a:spcPct val="50000"/>
              </a:spcBef>
            </a:pPr>
            <a:r>
              <a:rPr lang="en-US" altLang="en-US" sz="2400" b="1" dirty="0"/>
              <a:t>Compensation ratio = </a:t>
            </a:r>
            <a:r>
              <a:rPr lang="en-US" altLang="en-US" sz="2400" b="1" dirty="0" err="1"/>
              <a:t>i</a:t>
            </a:r>
            <a:r>
              <a:rPr lang="en-US" altLang="en-US" sz="2400" b="1" dirty="0"/>
              <a:t>/ii = </a:t>
            </a:r>
            <a:r>
              <a:rPr lang="el-GR" altLang="en-US" sz="2400" i="1" dirty="0"/>
              <a:t>α</a:t>
            </a:r>
            <a:r>
              <a:rPr lang="en-US" altLang="en-US" sz="2400" i="1" dirty="0"/>
              <a:t>E</a:t>
            </a:r>
            <a:r>
              <a:rPr lang="en-US" altLang="en-US" sz="2400" baseline="-25000" dirty="0"/>
              <a:t>0</a:t>
            </a:r>
            <a:r>
              <a:rPr lang="en-US" altLang="en-US" sz="2400" i="1" dirty="0"/>
              <a:t>/R</a:t>
            </a:r>
            <a:r>
              <a:rPr lang="en-US" altLang="en-US" sz="2400" baseline="-25000" dirty="0"/>
              <a:t>0 </a:t>
            </a:r>
            <a:r>
              <a:rPr lang="en-US" altLang="en-US" sz="2400" dirty="0"/>
              <a:t>= </a:t>
            </a:r>
            <a:r>
              <a:rPr lang="el-GR" altLang="en-US" sz="2400" i="1" dirty="0"/>
              <a:t>αφ</a:t>
            </a:r>
            <a:r>
              <a:rPr lang="en-US" altLang="en-US" sz="2400" i="1" baseline="-25000" dirty="0"/>
              <a:t>E</a:t>
            </a:r>
            <a:r>
              <a:rPr lang="en-US" altLang="en-US" sz="2400" baseline="-25000" dirty="0"/>
              <a:t>0</a:t>
            </a:r>
            <a:r>
              <a:rPr lang="en-US" altLang="en-US" sz="2400" b="1" dirty="0"/>
              <a:t>   </a:t>
            </a:r>
          </a:p>
        </p:txBody>
      </p:sp>
      <p:sp>
        <p:nvSpPr>
          <p:cNvPr id="27" name="Text Box 33"/>
          <p:cNvSpPr txBox="1">
            <a:spLocks noChangeArrowheads="1"/>
          </p:cNvSpPr>
          <p:nvPr/>
        </p:nvSpPr>
        <p:spPr bwMode="auto">
          <a:xfrm>
            <a:off x="102445" y="5845772"/>
            <a:ext cx="12019005" cy="954107"/>
          </a:xfrm>
          <a:prstGeom prst="rect">
            <a:avLst/>
          </a:prstGeom>
          <a:solidFill>
            <a:schemeClr val="accent1">
              <a:alpha val="25000"/>
            </a:schemeClr>
          </a:solidFill>
          <a:ln>
            <a:solidFill>
              <a:schemeClr val="accent1">
                <a:lumMod val="50000"/>
              </a:schemeClr>
            </a:solidFill>
          </a:ln>
        </p:spPr>
        <p:txBody>
          <a:bodyPr wrap="square" rtlCol="0">
            <a:spAutoFit/>
          </a:bodyPr>
          <a:lstStyle>
            <a:defPPr>
              <a:defRPr lang="en-US"/>
            </a:defPPr>
            <a:lvl1pPr marL="357188" indent="-357188">
              <a:defRPr>
                <a:solidFill>
                  <a:schemeClr val="tx2"/>
                </a:solidFill>
              </a:defRPr>
            </a:lvl1pPr>
          </a:lstStyle>
          <a:p>
            <a:r>
              <a:rPr lang="en-US" altLang="en-US" sz="1400" dirty="0"/>
              <a:t>Goodyear, C.P. 1977. Assessing the impact of power plant mortality on the compensatory reserve of fish populations. In: Proceedings of the Conference on Assessing the Effects of Power Plant Induced Mortality on Fish Populations, Gatlinburg, Tennessee. </a:t>
            </a:r>
            <a:r>
              <a:rPr lang="en-US" altLang="en-US" sz="1400" dirty="0" err="1"/>
              <a:t>Pergamon</a:t>
            </a:r>
            <a:r>
              <a:rPr lang="en-US" altLang="en-US" sz="1400" dirty="0"/>
              <a:t> Press, New York. pp. 186–195.</a:t>
            </a:r>
          </a:p>
          <a:p>
            <a:r>
              <a:rPr lang="en-GB" altLang="en-US" sz="1400" dirty="0"/>
              <a:t>Myers, R. A., Bowen, K.G. and Barrowman, N.J. 1999. Maximum reproductive rate of fish at low population sizes. Canadian Journal of Fisheries and Aquatic Sciences 56, 2404-2419  (CR=</a:t>
            </a:r>
            <a:r>
              <a:rPr lang="en-US" altLang="en-US" sz="1400" i="1" dirty="0">
                <a:cs typeface="Times New Roman" panose="02020603050405020304" pitchFamily="18" charset="0"/>
              </a:rPr>
              <a:t>â</a:t>
            </a:r>
            <a:r>
              <a:rPr lang="en-US" altLang="en-US" sz="1400" dirty="0">
                <a:cs typeface="Times New Roman" panose="02020603050405020304" pitchFamily="18" charset="0"/>
              </a:rPr>
              <a:t>)</a:t>
            </a:r>
            <a:r>
              <a:rPr lang="en-GB" altLang="en-US" sz="1400" dirty="0"/>
              <a:t>.</a:t>
            </a:r>
            <a:r>
              <a:rPr lang="en-AU" altLang="en-US" sz="1400" dirty="0"/>
              <a:t> </a:t>
            </a:r>
          </a:p>
        </p:txBody>
      </p:sp>
      <p:sp>
        <p:nvSpPr>
          <p:cNvPr id="32" name="TextBox 31"/>
          <p:cNvSpPr txBox="1"/>
          <p:nvPr/>
        </p:nvSpPr>
        <p:spPr>
          <a:xfrm>
            <a:off x="8757871" y="1419767"/>
            <a:ext cx="2760519" cy="1200329"/>
          </a:xfrm>
          <a:prstGeom prst="rect">
            <a:avLst/>
          </a:prstGeom>
          <a:noFill/>
          <a:ln>
            <a:solidFill>
              <a:schemeClr val="tx2"/>
            </a:solidFill>
          </a:ln>
        </p:spPr>
        <p:txBody>
          <a:bodyPr wrap="square" rtlCol="0">
            <a:spAutoFit/>
          </a:bodyPr>
          <a:lstStyle/>
          <a:p>
            <a:r>
              <a:rPr lang="en-US" dirty="0">
                <a:solidFill>
                  <a:schemeClr val="tx2"/>
                </a:solidFill>
              </a:rPr>
              <a:t>We’ll see later that </a:t>
            </a:r>
            <a:r>
              <a:rPr lang="el-GR" altLang="en-US" i="1" dirty="0">
                <a:solidFill>
                  <a:schemeClr val="tx2"/>
                </a:solidFill>
              </a:rPr>
              <a:t>φ</a:t>
            </a:r>
            <a:r>
              <a:rPr lang="en-US" altLang="en-US" i="1" baseline="-25000" dirty="0">
                <a:solidFill>
                  <a:schemeClr val="tx2"/>
                </a:solidFill>
              </a:rPr>
              <a:t>E</a:t>
            </a:r>
            <a:r>
              <a:rPr lang="en-US" altLang="en-US" baseline="-25000" dirty="0">
                <a:solidFill>
                  <a:schemeClr val="tx2"/>
                </a:solidFill>
              </a:rPr>
              <a:t>0</a:t>
            </a:r>
            <a:r>
              <a:rPr lang="en-US" altLang="en-US" b="1" dirty="0">
                <a:solidFill>
                  <a:schemeClr val="tx2"/>
                </a:solidFill>
              </a:rPr>
              <a:t> </a:t>
            </a:r>
            <a:r>
              <a:rPr lang="en-US" dirty="0">
                <a:solidFill>
                  <a:schemeClr val="tx2"/>
                </a:solidFill>
              </a:rPr>
              <a:t> is a function of the stock’s growth, maturity and natural mortality</a:t>
            </a:r>
          </a:p>
        </p:txBody>
      </p:sp>
    </p:spTree>
    <p:extLst>
      <p:ext uri="{BB962C8B-B14F-4D97-AF65-F5344CB8AC3E}">
        <p14:creationId xmlns:p14="http://schemas.microsoft.com/office/powerpoint/2010/main" val="207019464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3" name="Rectangle 55"/>
          <p:cNvSpPr>
            <a:spLocks noGrp="1" noChangeArrowheads="1"/>
          </p:cNvSpPr>
          <p:nvPr>
            <p:ph type="title"/>
          </p:nvPr>
        </p:nvSpPr>
        <p:spPr>
          <a:xfrm>
            <a:off x="371475" y="120001"/>
            <a:ext cx="11280198" cy="1125538"/>
          </a:xfrm>
        </p:spPr>
        <p:txBody>
          <a:bodyPr/>
          <a:lstStyle/>
          <a:p>
            <a:pPr eaLnBrk="1" hangingPunct="1"/>
            <a:r>
              <a:rPr lang="en-CA" altLang="en-US" dirty="0"/>
              <a:t>Recruitment compensation (</a:t>
            </a:r>
            <a:r>
              <a:rPr lang="en-CA" altLang="en-US" dirty="0" err="1"/>
              <a:t>Beverton</a:t>
            </a:r>
            <a:r>
              <a:rPr lang="en-CA" altLang="en-US" dirty="0"/>
              <a:t>-Holt SRR)</a:t>
            </a:r>
            <a:endParaRPr lang="en-US" altLang="en-US" dirty="0"/>
          </a:p>
        </p:txBody>
      </p:sp>
      <p:grpSp>
        <p:nvGrpSpPr>
          <p:cNvPr id="34829" name="Group 65"/>
          <p:cNvGrpSpPr>
            <a:grpSpLocks/>
          </p:cNvGrpSpPr>
          <p:nvPr/>
        </p:nvGrpSpPr>
        <p:grpSpPr bwMode="auto">
          <a:xfrm>
            <a:off x="1962671" y="1687643"/>
            <a:ext cx="6403940" cy="4050932"/>
            <a:chOff x="513" y="1245"/>
            <a:chExt cx="4839" cy="3061"/>
          </a:xfrm>
        </p:grpSpPr>
        <p:grpSp>
          <p:nvGrpSpPr>
            <p:cNvPr id="34835" name="Group 63"/>
            <p:cNvGrpSpPr>
              <a:grpSpLocks/>
            </p:cNvGrpSpPr>
            <p:nvPr/>
          </p:nvGrpSpPr>
          <p:grpSpPr bwMode="auto">
            <a:xfrm>
              <a:off x="513" y="1245"/>
              <a:ext cx="4839" cy="3061"/>
              <a:chOff x="513" y="1359"/>
              <a:chExt cx="4839" cy="3061"/>
            </a:xfrm>
          </p:grpSpPr>
          <p:pic>
            <p:nvPicPr>
              <p:cNvPr id="34837" name="Picture 40"/>
              <p:cNvPicPr>
                <a:picLocks noChangeAspect="1" noChangeArrowheads="1"/>
              </p:cNvPicPr>
              <p:nvPr/>
            </p:nvPicPr>
            <p:blipFill>
              <a:blip r:embed="rId3">
                <a:extLst>
                  <a:ext uri="{28A0092B-C50C-407E-A947-70E740481C1C}">
                    <a14:useLocalDpi xmlns:a14="http://schemas.microsoft.com/office/drawing/2010/main" val="0"/>
                  </a:ext>
                </a:extLst>
              </a:blip>
              <a:srcRect l="5870" b="5344"/>
              <a:stretch>
                <a:fillRect/>
              </a:stretch>
            </p:blipFill>
            <p:spPr bwMode="auto">
              <a:xfrm>
                <a:off x="513" y="1359"/>
                <a:ext cx="4581" cy="30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840" name="Text Box 46"/>
              <p:cNvSpPr txBox="1">
                <a:spLocks noChangeArrowheads="1"/>
              </p:cNvSpPr>
              <p:nvPr/>
            </p:nvSpPr>
            <p:spPr bwMode="auto">
              <a:xfrm>
                <a:off x="4846" y="4211"/>
                <a:ext cx="506"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eaLnBrk="1" hangingPunct="1"/>
                <a:r>
                  <a:rPr lang="en-CA" altLang="en-US" sz="1800" i="1" dirty="0">
                    <a:solidFill>
                      <a:srgbClr val="000000"/>
                    </a:solidFill>
                    <a:latin typeface="Arial" panose="020B0604020202020204" pitchFamily="34" charset="0"/>
                  </a:rPr>
                  <a:t>E</a:t>
                </a:r>
                <a:r>
                  <a:rPr lang="en-CA" altLang="en-US" sz="1800" i="1" baseline="-25000" dirty="0">
                    <a:solidFill>
                      <a:srgbClr val="000000"/>
                    </a:solidFill>
                    <a:latin typeface="Arial" panose="020B0604020202020204" pitchFamily="34" charset="0"/>
                  </a:rPr>
                  <a:t>0</a:t>
                </a:r>
                <a:endParaRPr lang="en-US" altLang="en-US" sz="2800" dirty="0">
                  <a:latin typeface="Arial" panose="020B0604020202020204" pitchFamily="34" charset="0"/>
                </a:endParaRPr>
              </a:p>
            </p:txBody>
          </p:sp>
          <p:sp>
            <p:nvSpPr>
              <p:cNvPr id="34841" name="Text Box 47"/>
              <p:cNvSpPr txBox="1">
                <a:spLocks noChangeArrowheads="1"/>
              </p:cNvSpPr>
              <p:nvPr/>
            </p:nvSpPr>
            <p:spPr bwMode="auto">
              <a:xfrm>
                <a:off x="901" y="1993"/>
                <a:ext cx="489" cy="1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eaLnBrk="1" hangingPunct="1"/>
                <a:r>
                  <a:rPr lang="en-CA" altLang="en-US" sz="1800" i="1" dirty="0">
                    <a:solidFill>
                      <a:srgbClr val="000000"/>
                    </a:solidFill>
                    <a:latin typeface="Arial" panose="020B0604020202020204" pitchFamily="34" charset="0"/>
                  </a:rPr>
                  <a:t>R</a:t>
                </a:r>
                <a:r>
                  <a:rPr lang="en-CA" altLang="en-US" sz="1800" i="1" baseline="-25000" dirty="0">
                    <a:solidFill>
                      <a:srgbClr val="000000"/>
                    </a:solidFill>
                    <a:latin typeface="Arial" panose="020B0604020202020204" pitchFamily="34" charset="0"/>
                  </a:rPr>
                  <a:t>0</a:t>
                </a:r>
                <a:endParaRPr lang="en-US" altLang="en-US" sz="2800" dirty="0">
                  <a:latin typeface="Arial" panose="020B0604020202020204" pitchFamily="34" charset="0"/>
                </a:endParaRPr>
              </a:p>
            </p:txBody>
          </p:sp>
          <p:sp>
            <p:nvSpPr>
              <p:cNvPr id="34842" name="Line 48"/>
              <p:cNvSpPr>
                <a:spLocks noChangeShapeType="1"/>
              </p:cNvSpPr>
              <p:nvPr/>
            </p:nvSpPr>
            <p:spPr bwMode="auto">
              <a:xfrm flipH="1">
                <a:off x="4890" y="3893"/>
                <a:ext cx="2" cy="31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4843" name="Line 49"/>
              <p:cNvSpPr>
                <a:spLocks noChangeShapeType="1"/>
              </p:cNvSpPr>
              <p:nvPr/>
            </p:nvSpPr>
            <p:spPr bwMode="auto">
              <a:xfrm flipH="1">
                <a:off x="861" y="2219"/>
                <a:ext cx="409"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34834" name="Rectangle 60"/>
            <p:cNvSpPr>
              <a:spLocks noChangeArrowheads="1"/>
            </p:cNvSpPr>
            <p:nvPr/>
          </p:nvSpPr>
          <p:spPr bwMode="auto">
            <a:xfrm>
              <a:off x="2676" y="1434"/>
              <a:ext cx="91" cy="13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algn="ctr" eaLnBrk="1" hangingPunct="1"/>
              <a:endParaRPr lang="en-US" altLang="en-US"/>
            </a:p>
          </p:txBody>
        </p:sp>
      </p:grpSp>
      <p:sp>
        <p:nvSpPr>
          <p:cNvPr id="34831" name="Line 41"/>
          <p:cNvSpPr>
            <a:spLocks noChangeShapeType="1"/>
          </p:cNvSpPr>
          <p:nvPr/>
        </p:nvSpPr>
        <p:spPr bwMode="auto">
          <a:xfrm flipV="1">
            <a:off x="2457623" y="1937766"/>
            <a:ext cx="1123568" cy="3231746"/>
          </a:xfrm>
          <a:prstGeom prst="line">
            <a:avLst/>
          </a:prstGeom>
          <a:noFill/>
          <a:ln w="9525">
            <a:solidFill>
              <a:srgbClr val="FF0000"/>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34828" name="Rectangle 50"/>
          <p:cNvSpPr>
            <a:spLocks noChangeArrowheads="1"/>
          </p:cNvSpPr>
          <p:nvPr/>
        </p:nvSpPr>
        <p:spPr bwMode="auto">
          <a:xfrm>
            <a:off x="7225839" y="3498056"/>
            <a:ext cx="120430" cy="12043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eaLnBrk="1" hangingPunct="1"/>
            <a:endParaRPr lang="en-US" altLang="en-US"/>
          </a:p>
        </p:txBody>
      </p:sp>
      <p:sp>
        <p:nvSpPr>
          <p:cNvPr id="34821" name="Rectangle 43"/>
          <p:cNvSpPr>
            <a:spLocks noChangeArrowheads="1"/>
          </p:cNvSpPr>
          <p:nvPr/>
        </p:nvSpPr>
        <p:spPr bwMode="auto">
          <a:xfrm>
            <a:off x="8152240" y="2667741"/>
            <a:ext cx="179983" cy="12043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eaLnBrk="1" hangingPunct="1"/>
            <a:endParaRPr lang="en-US" altLang="en-US"/>
          </a:p>
        </p:txBody>
      </p:sp>
      <p:sp>
        <p:nvSpPr>
          <p:cNvPr id="34825" name="Text Box 70"/>
          <p:cNvSpPr txBox="1">
            <a:spLocks noChangeArrowheads="1"/>
          </p:cNvSpPr>
          <p:nvPr/>
        </p:nvSpPr>
        <p:spPr bwMode="auto">
          <a:xfrm rot="16200000">
            <a:off x="1076615" y="2926381"/>
            <a:ext cx="2159791" cy="46166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eaLnBrk="1" hangingPunct="1">
              <a:spcBef>
                <a:spcPct val="50000"/>
              </a:spcBef>
            </a:pPr>
            <a:r>
              <a:rPr lang="en-US" altLang="en-US" sz="2400" b="1" dirty="0">
                <a:latin typeface="Arial" panose="020B0604020202020204" pitchFamily="34" charset="0"/>
              </a:rPr>
              <a:t>Recruits (</a:t>
            </a:r>
            <a:r>
              <a:rPr lang="en-US" altLang="en-US" sz="2400" b="1" i="1" dirty="0">
                <a:latin typeface="Arial" panose="020B0604020202020204" pitchFamily="34" charset="0"/>
              </a:rPr>
              <a:t>R</a:t>
            </a:r>
            <a:r>
              <a:rPr lang="en-US" altLang="en-US" sz="2400" b="1" dirty="0">
                <a:latin typeface="Arial" panose="020B0604020202020204" pitchFamily="34" charset="0"/>
              </a:rPr>
              <a:t>)</a:t>
            </a:r>
          </a:p>
        </p:txBody>
      </p:sp>
      <p:sp>
        <p:nvSpPr>
          <p:cNvPr id="34826" name="Text Box 71"/>
          <p:cNvSpPr txBox="1">
            <a:spLocks noChangeArrowheads="1"/>
          </p:cNvSpPr>
          <p:nvPr/>
        </p:nvSpPr>
        <p:spPr bwMode="auto">
          <a:xfrm>
            <a:off x="3807453" y="5341131"/>
            <a:ext cx="3600975" cy="46166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algn="ctr" eaLnBrk="1" hangingPunct="1">
              <a:spcBef>
                <a:spcPct val="50000"/>
              </a:spcBef>
            </a:pPr>
            <a:r>
              <a:rPr lang="en-US" altLang="en-US" sz="2400" b="1">
                <a:latin typeface="Arial" panose="020B0604020202020204" pitchFamily="34" charset="0"/>
              </a:rPr>
              <a:t>Eggs (</a:t>
            </a:r>
            <a:r>
              <a:rPr lang="en-US" altLang="en-US" sz="2400" b="1" i="1">
                <a:latin typeface="Arial" panose="020B0604020202020204" pitchFamily="34" charset="0"/>
              </a:rPr>
              <a:t>E</a:t>
            </a:r>
            <a:r>
              <a:rPr lang="en-US" altLang="en-US" sz="2400" b="1">
                <a:latin typeface="Arial" panose="020B0604020202020204" pitchFamily="34" charset="0"/>
              </a:rPr>
              <a:t>)</a:t>
            </a:r>
          </a:p>
        </p:txBody>
      </p:sp>
      <p:sp>
        <p:nvSpPr>
          <p:cNvPr id="31" name="Line 41"/>
          <p:cNvSpPr>
            <a:spLocks noChangeShapeType="1"/>
          </p:cNvSpPr>
          <p:nvPr/>
        </p:nvSpPr>
        <p:spPr bwMode="auto">
          <a:xfrm flipV="1">
            <a:off x="2439776" y="2773611"/>
            <a:ext cx="5313157" cy="2449616"/>
          </a:xfrm>
          <a:prstGeom prst="line">
            <a:avLst/>
          </a:prstGeom>
          <a:noFill/>
          <a:ln w="9525">
            <a:solidFill>
              <a:srgbClr val="FF0000"/>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25" name="Text Box 56"/>
          <p:cNvSpPr txBox="1">
            <a:spLocks noChangeArrowheads="1"/>
          </p:cNvSpPr>
          <p:nvPr/>
        </p:nvSpPr>
        <p:spPr bwMode="auto">
          <a:xfrm>
            <a:off x="1438639" y="1025937"/>
            <a:ext cx="1060096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a:spcBef>
                <a:spcPct val="50000"/>
              </a:spcBef>
            </a:pPr>
            <a:r>
              <a:rPr lang="en-US" altLang="en-US" sz="2400" b="1" dirty="0"/>
              <a:t>Steepness (</a:t>
            </a:r>
            <a:r>
              <a:rPr lang="en-US" altLang="en-US" sz="2400" b="1" i="1" dirty="0"/>
              <a:t>h</a:t>
            </a:r>
            <a:r>
              <a:rPr lang="en-US" altLang="en-US" sz="2400" b="1" dirty="0"/>
              <a:t>) </a:t>
            </a:r>
            <a:r>
              <a:rPr lang="en-US" altLang="en-US" sz="2400" dirty="0"/>
              <a:t>is the </a:t>
            </a:r>
            <a:r>
              <a:rPr lang="en-US" altLang="en-US" sz="2400" dirty="0">
                <a:solidFill>
                  <a:srgbClr val="7030A0"/>
                </a:solidFill>
              </a:rPr>
              <a:t>ratio of the </a:t>
            </a:r>
            <a:r>
              <a:rPr lang="en-US" altLang="en-US" sz="2400" dirty="0"/>
              <a:t>recruitment when spawning biomass is 20% of unfished </a:t>
            </a:r>
            <a:r>
              <a:rPr lang="en-US" altLang="en-US" sz="2400" dirty="0">
                <a:solidFill>
                  <a:srgbClr val="7030A0"/>
                </a:solidFill>
              </a:rPr>
              <a:t>to the unfished recruitment </a:t>
            </a:r>
            <a:r>
              <a:rPr lang="en-US" altLang="en-US" sz="2400" strike="sngStrike" dirty="0"/>
              <a:t>(ratio of the horizontal lines) </a:t>
            </a:r>
          </a:p>
        </p:txBody>
      </p:sp>
      <p:sp>
        <p:nvSpPr>
          <p:cNvPr id="27" name="Text Box 33"/>
          <p:cNvSpPr txBox="1">
            <a:spLocks noChangeArrowheads="1"/>
          </p:cNvSpPr>
          <p:nvPr/>
        </p:nvSpPr>
        <p:spPr bwMode="auto">
          <a:xfrm>
            <a:off x="172995" y="6408623"/>
            <a:ext cx="12019005" cy="307777"/>
          </a:xfrm>
          <a:prstGeom prst="rect">
            <a:avLst/>
          </a:prstGeom>
          <a:solidFill>
            <a:schemeClr val="accent1">
              <a:alpha val="25000"/>
            </a:schemeClr>
          </a:solidFill>
          <a:ln>
            <a:solidFill>
              <a:schemeClr val="accent1">
                <a:lumMod val="50000"/>
              </a:schemeClr>
            </a:solidFill>
          </a:ln>
        </p:spPr>
        <p:txBody>
          <a:bodyPr wrap="square" rtlCol="0">
            <a:spAutoFit/>
          </a:bodyPr>
          <a:lstStyle>
            <a:defPPr>
              <a:defRPr lang="en-US"/>
            </a:defPPr>
            <a:lvl1pPr marL="357188" indent="-357188">
              <a:defRPr>
                <a:solidFill>
                  <a:schemeClr val="tx2"/>
                </a:solidFill>
              </a:defRPr>
            </a:lvl1pPr>
          </a:lstStyle>
          <a:p>
            <a:r>
              <a:rPr lang="en-US" altLang="en-US" sz="1400"/>
              <a:t>Mace P.M. and Doonan, I.J. 1988. A generalized bioeconomic simulation model for fish population dynamics. N.Z. Fish. Assess. Res. Doc. 88/4.</a:t>
            </a:r>
            <a:endParaRPr lang="en-AU" altLang="en-US" sz="1400" dirty="0"/>
          </a:p>
        </p:txBody>
      </p:sp>
      <p:sp>
        <p:nvSpPr>
          <p:cNvPr id="24" name="Text Box 46"/>
          <p:cNvSpPr txBox="1">
            <a:spLocks noChangeArrowheads="1"/>
          </p:cNvSpPr>
          <p:nvPr/>
        </p:nvSpPr>
        <p:spPr bwMode="auto">
          <a:xfrm>
            <a:off x="3348935" y="5461490"/>
            <a:ext cx="669641" cy="1918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eaLnBrk="1" hangingPunct="1"/>
            <a:r>
              <a:rPr lang="en-CA" altLang="en-US" sz="1800" i="1" dirty="0">
                <a:solidFill>
                  <a:srgbClr val="000000"/>
                </a:solidFill>
                <a:latin typeface="Arial" panose="020B0604020202020204" pitchFamily="34" charset="0"/>
              </a:rPr>
              <a:t>0.2 E</a:t>
            </a:r>
            <a:r>
              <a:rPr lang="en-CA" altLang="en-US" sz="1800" i="1" baseline="-25000" dirty="0">
                <a:solidFill>
                  <a:srgbClr val="000000"/>
                </a:solidFill>
                <a:latin typeface="Arial" panose="020B0604020202020204" pitchFamily="34" charset="0"/>
              </a:rPr>
              <a:t>0</a:t>
            </a:r>
            <a:endParaRPr lang="en-US" altLang="en-US" sz="2800" dirty="0">
              <a:latin typeface="Arial" panose="020B0604020202020204" pitchFamily="34" charset="0"/>
            </a:endParaRPr>
          </a:p>
        </p:txBody>
      </p:sp>
      <p:sp>
        <p:nvSpPr>
          <p:cNvPr id="26" name="Line 48"/>
          <p:cNvSpPr>
            <a:spLocks noChangeShapeType="1"/>
          </p:cNvSpPr>
          <p:nvPr/>
        </p:nvSpPr>
        <p:spPr bwMode="auto">
          <a:xfrm flipH="1">
            <a:off x="3492373" y="5052434"/>
            <a:ext cx="2647" cy="42084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 name="Line 41"/>
          <p:cNvSpPr>
            <a:spLocks noChangeShapeType="1"/>
          </p:cNvSpPr>
          <p:nvPr/>
        </p:nvSpPr>
        <p:spPr bwMode="auto">
          <a:xfrm flipV="1">
            <a:off x="2439776" y="2820476"/>
            <a:ext cx="5408824" cy="15837"/>
          </a:xfrm>
          <a:prstGeom prst="line">
            <a:avLst/>
          </a:prstGeom>
          <a:noFill/>
          <a:ln w="9525">
            <a:solidFill>
              <a:srgbClr val="FF0000"/>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43" name="Line 41"/>
          <p:cNvSpPr>
            <a:spLocks noChangeShapeType="1"/>
          </p:cNvSpPr>
          <p:nvPr/>
        </p:nvSpPr>
        <p:spPr bwMode="auto">
          <a:xfrm flipV="1">
            <a:off x="2412724" y="3523980"/>
            <a:ext cx="1093504" cy="11613"/>
          </a:xfrm>
          <a:prstGeom prst="line">
            <a:avLst/>
          </a:prstGeom>
          <a:noFill/>
          <a:ln w="9525">
            <a:solidFill>
              <a:srgbClr val="FF0000"/>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2" name="TextBox 1"/>
          <p:cNvSpPr txBox="1"/>
          <p:nvPr/>
        </p:nvSpPr>
        <p:spPr>
          <a:xfrm>
            <a:off x="9164782" y="2781953"/>
            <a:ext cx="2410691" cy="1754326"/>
          </a:xfrm>
          <a:prstGeom prst="rect">
            <a:avLst/>
          </a:prstGeom>
          <a:noFill/>
          <a:ln>
            <a:solidFill>
              <a:schemeClr val="tx2"/>
            </a:solidFill>
          </a:ln>
        </p:spPr>
        <p:txBody>
          <a:bodyPr wrap="square" rtlCol="0">
            <a:spAutoFit/>
          </a:bodyPr>
          <a:lstStyle/>
          <a:p>
            <a:r>
              <a:rPr lang="en-US" dirty="0">
                <a:solidFill>
                  <a:schemeClr val="tx2"/>
                </a:solidFill>
              </a:rPr>
              <a:t>In all these models and in fisheries stock assessment in general, we assume spawning biomass is a proxy for number of eggs</a:t>
            </a:r>
          </a:p>
        </p:txBody>
      </p:sp>
      <p:sp>
        <p:nvSpPr>
          <p:cNvPr id="28" name="Text Box 47">
            <a:extLst>
              <a:ext uri="{FF2B5EF4-FFF2-40B4-BE49-F238E27FC236}">
                <a16:creationId xmlns:a16="http://schemas.microsoft.com/office/drawing/2014/main" id="{00CCA459-43CC-494A-8583-18B183C23132}"/>
              </a:ext>
            </a:extLst>
          </p:cNvPr>
          <p:cNvSpPr txBox="1">
            <a:spLocks noChangeArrowheads="1"/>
          </p:cNvSpPr>
          <p:nvPr/>
        </p:nvSpPr>
        <p:spPr bwMode="auto">
          <a:xfrm>
            <a:off x="2476151" y="3245307"/>
            <a:ext cx="1331302" cy="3457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r>
              <a:rPr lang="en-CA" altLang="en-US" sz="1800" i="1" dirty="0">
                <a:solidFill>
                  <a:srgbClr val="7030A0"/>
                </a:solidFill>
                <a:latin typeface="Arial" panose="020B0604020202020204" pitchFamily="34" charset="0"/>
              </a:rPr>
              <a:t>R at 0.2 E</a:t>
            </a:r>
            <a:r>
              <a:rPr lang="en-CA" altLang="en-US" sz="1800" i="1" baseline="-25000" dirty="0">
                <a:solidFill>
                  <a:srgbClr val="7030A0"/>
                </a:solidFill>
                <a:latin typeface="Arial" panose="020B0604020202020204" pitchFamily="34" charset="0"/>
              </a:rPr>
              <a:t>0</a:t>
            </a:r>
            <a:endParaRPr lang="en-US" altLang="en-US" sz="2800" dirty="0">
              <a:solidFill>
                <a:srgbClr val="7030A0"/>
              </a:solidFill>
              <a:latin typeface="Arial" panose="020B0604020202020204" pitchFamily="34" charset="0"/>
            </a:endParaRPr>
          </a:p>
          <a:p>
            <a:pPr eaLnBrk="1" hangingPunct="1"/>
            <a:r>
              <a:rPr lang="en-CA" altLang="en-US" sz="1800" i="1" dirty="0">
                <a:solidFill>
                  <a:srgbClr val="7030A0"/>
                </a:solidFill>
                <a:latin typeface="Arial" panose="020B0604020202020204" pitchFamily="34" charset="0"/>
              </a:rPr>
              <a:t> </a:t>
            </a:r>
            <a:endParaRPr lang="en-US" altLang="en-US" sz="2800" dirty="0">
              <a:solidFill>
                <a:srgbClr val="7030A0"/>
              </a:solidFill>
              <a:latin typeface="Arial" panose="020B0604020202020204" pitchFamily="34" charset="0"/>
            </a:endParaRPr>
          </a:p>
        </p:txBody>
      </p:sp>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CB2DB8C1-D686-4D46-8221-7513F59497A4}"/>
                  </a:ext>
                </a:extLst>
              </p:cNvPr>
              <p:cNvSpPr txBox="1"/>
              <p:nvPr/>
            </p:nvSpPr>
            <p:spPr>
              <a:xfrm>
                <a:off x="8993367" y="1598192"/>
                <a:ext cx="2410691" cy="634789"/>
              </a:xfrm>
              <a:prstGeom prst="rect">
                <a:avLst/>
              </a:prstGeom>
              <a:noFill/>
              <a:ln>
                <a:no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dirty="0" smtClean="0">
                          <a:solidFill>
                            <a:srgbClr val="7030A0"/>
                          </a:solidFill>
                          <a:latin typeface="Cambria Math" panose="02040503050406030204" pitchFamily="18" charset="0"/>
                        </a:rPr>
                        <m:t>h</m:t>
                      </m:r>
                      <m:r>
                        <a:rPr lang="en-US" b="0" i="0" dirty="0" smtClean="0">
                          <a:solidFill>
                            <a:srgbClr val="7030A0"/>
                          </a:solidFill>
                          <a:latin typeface="Cambria Math" panose="02040503050406030204" pitchFamily="18" charset="0"/>
                        </a:rPr>
                        <m:t>= </m:t>
                      </m:r>
                      <m:f>
                        <m:fPr>
                          <m:ctrlPr>
                            <a:rPr lang="en-US" b="0" i="1" dirty="0" smtClean="0">
                              <a:solidFill>
                                <a:srgbClr val="7030A0"/>
                              </a:solidFill>
                              <a:latin typeface="Cambria Math" panose="02040503050406030204" pitchFamily="18" charset="0"/>
                            </a:rPr>
                          </m:ctrlPr>
                        </m:fPr>
                        <m:num>
                          <m:r>
                            <m:rPr>
                              <m:nor/>
                            </m:rPr>
                            <a:rPr lang="en-CA" altLang="en-US" i="1" dirty="0">
                              <a:solidFill>
                                <a:srgbClr val="7030A0"/>
                              </a:solidFill>
                              <a:latin typeface="Arial" panose="020B0604020202020204" pitchFamily="34" charset="0"/>
                            </a:rPr>
                            <m:t>R</m:t>
                          </m:r>
                          <m:r>
                            <m:rPr>
                              <m:nor/>
                            </m:rPr>
                            <a:rPr lang="en-CA" altLang="en-US" i="1" dirty="0">
                              <a:solidFill>
                                <a:srgbClr val="7030A0"/>
                              </a:solidFill>
                              <a:latin typeface="Arial" panose="020B0604020202020204" pitchFamily="34" charset="0"/>
                            </a:rPr>
                            <m:t> </m:t>
                          </m:r>
                          <m:r>
                            <m:rPr>
                              <m:nor/>
                            </m:rPr>
                            <a:rPr lang="en-CA" altLang="en-US" i="1" dirty="0">
                              <a:solidFill>
                                <a:srgbClr val="7030A0"/>
                              </a:solidFill>
                              <a:latin typeface="Arial" panose="020B0604020202020204" pitchFamily="34" charset="0"/>
                            </a:rPr>
                            <m:t>at</m:t>
                          </m:r>
                          <m:r>
                            <m:rPr>
                              <m:nor/>
                            </m:rPr>
                            <a:rPr lang="en-CA" altLang="en-US" i="1" dirty="0">
                              <a:solidFill>
                                <a:srgbClr val="7030A0"/>
                              </a:solidFill>
                              <a:latin typeface="Arial" panose="020B0604020202020204" pitchFamily="34" charset="0"/>
                            </a:rPr>
                            <m:t> 0.2 </m:t>
                          </m:r>
                          <m:r>
                            <m:rPr>
                              <m:nor/>
                            </m:rPr>
                            <a:rPr lang="en-CA" altLang="en-US" i="1" dirty="0">
                              <a:solidFill>
                                <a:srgbClr val="7030A0"/>
                              </a:solidFill>
                              <a:latin typeface="Arial" panose="020B0604020202020204" pitchFamily="34" charset="0"/>
                            </a:rPr>
                            <m:t>E</m:t>
                          </m:r>
                          <m:r>
                            <m:rPr>
                              <m:nor/>
                            </m:rPr>
                            <a:rPr lang="en-CA" altLang="en-US" i="1" baseline="-25000" dirty="0">
                              <a:solidFill>
                                <a:srgbClr val="7030A0"/>
                              </a:solidFill>
                              <a:latin typeface="Arial" panose="020B0604020202020204" pitchFamily="34" charset="0"/>
                            </a:rPr>
                            <m:t>0</m:t>
                          </m:r>
                          <m:r>
                            <m:rPr>
                              <m:nor/>
                            </m:rPr>
                            <a:rPr lang="en-US" altLang="en-US" sz="2800" dirty="0">
                              <a:solidFill>
                                <a:srgbClr val="7030A0"/>
                              </a:solidFill>
                              <a:latin typeface="Arial" panose="020B0604020202020204" pitchFamily="34" charset="0"/>
                            </a:rPr>
                            <m:t> </m:t>
                          </m:r>
                        </m:num>
                        <m:den>
                          <m:r>
                            <m:rPr>
                              <m:nor/>
                            </m:rPr>
                            <a:rPr lang="en-CA" altLang="en-US" i="1" dirty="0">
                              <a:solidFill>
                                <a:srgbClr val="7030A0"/>
                              </a:solidFill>
                              <a:latin typeface="Arial" panose="020B0604020202020204" pitchFamily="34" charset="0"/>
                            </a:rPr>
                            <m:t>R</m:t>
                          </m:r>
                          <m:r>
                            <m:rPr>
                              <m:nor/>
                            </m:rPr>
                            <a:rPr lang="en-CA" altLang="en-US" i="1" baseline="-25000" dirty="0">
                              <a:solidFill>
                                <a:srgbClr val="7030A0"/>
                              </a:solidFill>
                              <a:latin typeface="Arial" panose="020B0604020202020204" pitchFamily="34" charset="0"/>
                            </a:rPr>
                            <m:t>0</m:t>
                          </m:r>
                          <m:r>
                            <m:rPr>
                              <m:nor/>
                            </m:rPr>
                            <a:rPr lang="en-US" altLang="en-US" sz="2800" dirty="0">
                              <a:solidFill>
                                <a:srgbClr val="7030A0"/>
                              </a:solidFill>
                              <a:latin typeface="Arial" panose="020B0604020202020204" pitchFamily="34" charset="0"/>
                            </a:rPr>
                            <m:t> </m:t>
                          </m:r>
                        </m:den>
                      </m:f>
                    </m:oMath>
                  </m:oMathPara>
                </a14:m>
                <a:endParaRPr lang="en-US" dirty="0">
                  <a:solidFill>
                    <a:schemeClr val="tx2"/>
                  </a:solidFill>
                </a:endParaRPr>
              </a:p>
            </p:txBody>
          </p:sp>
        </mc:Choice>
        <mc:Fallback xmlns="">
          <p:sp>
            <p:nvSpPr>
              <p:cNvPr id="29" name="TextBox 28">
                <a:extLst>
                  <a:ext uri="{FF2B5EF4-FFF2-40B4-BE49-F238E27FC236}">
                    <a16:creationId xmlns:a16="http://schemas.microsoft.com/office/drawing/2014/main" id="{CB2DB8C1-D686-4D46-8221-7513F59497A4}"/>
                  </a:ext>
                </a:extLst>
              </p:cNvPr>
              <p:cNvSpPr txBox="1">
                <a:spLocks noRot="1" noChangeAspect="1" noMove="1" noResize="1" noEditPoints="1" noAdjustHandles="1" noChangeArrowheads="1" noChangeShapeType="1" noTextEdit="1"/>
              </p:cNvSpPr>
              <p:nvPr/>
            </p:nvSpPr>
            <p:spPr>
              <a:xfrm>
                <a:off x="8993367" y="1598192"/>
                <a:ext cx="2410691" cy="634789"/>
              </a:xfrm>
              <a:prstGeom prst="rect">
                <a:avLst/>
              </a:prstGeom>
              <a:blipFill>
                <a:blip r:embed="rId4"/>
                <a:stretch>
                  <a:fillRect/>
                </a:stretch>
              </a:blipFill>
              <a:ln>
                <a:noFill/>
              </a:ln>
            </p:spPr>
            <p:txBody>
              <a:bodyPr/>
              <a:lstStyle/>
              <a:p>
                <a:r>
                  <a:rPr lang="en-US">
                    <a:noFill/>
                  </a:rPr>
                  <a:t> </a:t>
                </a:r>
              </a:p>
            </p:txBody>
          </p:sp>
        </mc:Fallback>
      </mc:AlternateContent>
      <p:sp>
        <p:nvSpPr>
          <p:cNvPr id="3" name="TextBox 2">
            <a:extLst>
              <a:ext uri="{FF2B5EF4-FFF2-40B4-BE49-F238E27FC236}">
                <a16:creationId xmlns:a16="http://schemas.microsoft.com/office/drawing/2014/main" id="{C5D316DD-DEE5-455E-9A29-F841EDC87955}"/>
              </a:ext>
            </a:extLst>
          </p:cNvPr>
          <p:cNvSpPr txBox="1"/>
          <p:nvPr/>
        </p:nvSpPr>
        <p:spPr>
          <a:xfrm>
            <a:off x="8417506" y="4959516"/>
            <a:ext cx="3473246" cy="923330"/>
          </a:xfrm>
          <a:prstGeom prst="rect">
            <a:avLst/>
          </a:prstGeom>
          <a:noFill/>
        </p:spPr>
        <p:txBody>
          <a:bodyPr wrap="square" rtlCol="0">
            <a:spAutoFit/>
          </a:bodyPr>
          <a:lstStyle/>
          <a:p>
            <a:r>
              <a:rPr lang="en-US" dirty="0">
                <a:solidFill>
                  <a:srgbClr val="FF0000"/>
                </a:solidFill>
              </a:rPr>
              <a:t>My suggestions added in purple. Please review and change to black if accepted </a:t>
            </a:r>
          </a:p>
        </p:txBody>
      </p:sp>
    </p:spTree>
    <p:extLst>
      <p:ext uri="{BB962C8B-B14F-4D97-AF65-F5344CB8AC3E}">
        <p14:creationId xmlns:p14="http://schemas.microsoft.com/office/powerpoint/2010/main" val="102261311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34831"/>
                                        </p:tgtEl>
                                        <p:attrNameLst>
                                          <p:attrName>style.visibility</p:attrName>
                                        </p:attrNameLst>
                                      </p:cBhvr>
                                      <p:to>
                                        <p:strVal val="hidden"/>
                                      </p:to>
                                    </p:set>
                                  </p:childTnLst>
                                </p:cTn>
                              </p:par>
                              <p:par>
                                <p:cTn id="9" presetID="1" presetClass="entr" presetSubtype="0" fill="hold" grpId="0" nodeType="withEffect">
                                  <p:stCondLst>
                                    <p:cond delay="0"/>
                                  </p:stCondLst>
                                  <p:childTnLst>
                                    <p:set>
                                      <p:cBhvr>
                                        <p:cTn id="10" dur="1" fill="hold">
                                          <p:stCondLst>
                                            <p:cond delay="0"/>
                                          </p:stCondLst>
                                        </p:cTn>
                                        <p:tgtEl>
                                          <p:spTgt spid="4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31" grpId="0" animBg="1"/>
      <p:bldP spid="31" grpId="0" animBg="1"/>
      <p:bldP spid="42" grpId="0" animBg="1"/>
      <p:bldP spid="43"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26960" y="1754188"/>
                <a:ext cx="10515600" cy="4351338"/>
              </a:xfrm>
            </p:spPr>
            <p:txBody>
              <a:bodyPr>
                <a:normAutofit/>
              </a:bodyPr>
              <a:lstStyle/>
              <a:p>
                <a14:m>
                  <m:oMath xmlns:m="http://schemas.openxmlformats.org/officeDocument/2006/math">
                    <m:r>
                      <a:rPr lang="en-US" sz="2800" b="0" i="1" smtClean="0">
                        <a:latin typeface="Cambria Math" panose="02040503050406030204" pitchFamily="18" charset="0"/>
                      </a:rPr>
                      <m:t>h</m:t>
                    </m:r>
                  </m:oMath>
                </a14:m>
                <a:r>
                  <a:rPr lang="en-US" dirty="0"/>
                  <a:t> is a measure of the resilience of recruitment to decreases in SSB from </a:t>
                </a:r>
                <a14:m>
                  <m:oMath xmlns:m="http://schemas.openxmlformats.org/officeDocument/2006/math">
                    <m:r>
                      <a:rPr lang="en-US" i="1" dirty="0">
                        <a:latin typeface="Cambria Math" panose="02040503050406030204" pitchFamily="18" charset="0"/>
                      </a:rPr>
                      <m:t>𝑆𝑆𝐵</m:t>
                    </m:r>
                    <m:r>
                      <a:rPr lang="en-US" i="1" baseline="-25000" dirty="0">
                        <a:latin typeface="Cambria Math" panose="02040503050406030204" pitchFamily="18" charset="0"/>
                      </a:rPr>
                      <m:t>0 </m:t>
                    </m:r>
                  </m:oMath>
                </a14:m>
                <a:endParaRPr lang="en-US" i="1" baseline="-25000" dirty="0">
                  <a:latin typeface="Cambria Math" panose="02040503050406030204" pitchFamily="18" charset="0"/>
                </a:endParaRPr>
              </a:p>
              <a:p>
                <a:r>
                  <a:rPr lang="en-US" dirty="0"/>
                  <a:t>Ranges from 0.2 to 1</a:t>
                </a:r>
              </a:p>
              <a:p>
                <a:pPr lvl="1"/>
                <a14:m>
                  <m:oMath xmlns:m="http://schemas.openxmlformats.org/officeDocument/2006/math">
                    <m:r>
                      <a:rPr lang="en-US" b="0" i="1" smtClean="0">
                        <a:latin typeface="Cambria Math" panose="02040503050406030204" pitchFamily="18" charset="0"/>
                      </a:rPr>
                      <m:t>h</m:t>
                    </m:r>
                  </m:oMath>
                </a14:m>
                <a:r>
                  <a:rPr lang="en-US" dirty="0"/>
                  <a:t> = 1 (constant recruitment)</a:t>
                </a:r>
              </a:p>
              <a:p>
                <a:pPr lvl="1"/>
                <a14:m>
                  <m:oMath xmlns:m="http://schemas.openxmlformats.org/officeDocument/2006/math">
                    <m:r>
                      <a:rPr lang="en-US" b="0" i="1" smtClean="0">
                        <a:latin typeface="Cambria Math" panose="02040503050406030204" pitchFamily="18" charset="0"/>
                      </a:rPr>
                      <m:t>h</m:t>
                    </m:r>
                  </m:oMath>
                </a14:m>
                <a:r>
                  <a:rPr lang="en-US" dirty="0"/>
                  <a:t> = 0.2 (linear increase in recruits)</a:t>
                </a:r>
                <a:endParaRPr lang="en-CA"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26960" y="1754188"/>
                <a:ext cx="10515600" cy="4351338"/>
              </a:xfrm>
              <a:blipFill>
                <a:blip r:embed="rId2"/>
                <a:stretch>
                  <a:fillRect l="-1043" t="-2381"/>
                </a:stretch>
              </a:blipFill>
            </p:spPr>
            <p:txBody>
              <a:bodyPr/>
              <a:lstStyle/>
              <a:p>
                <a:r>
                  <a:rPr lang="en-US">
                    <a:noFill/>
                  </a:rPr>
                  <a:t> </a:t>
                </a:r>
              </a:p>
            </p:txBody>
          </p:sp>
        </mc:Fallback>
      </mc:AlternateContent>
      <p:sp>
        <p:nvSpPr>
          <p:cNvPr id="2" name="Title 1"/>
          <p:cNvSpPr>
            <a:spLocks noGrp="1"/>
          </p:cNvSpPr>
          <p:nvPr>
            <p:ph type="title"/>
          </p:nvPr>
        </p:nvSpPr>
        <p:spPr/>
        <p:txBody>
          <a:bodyPr>
            <a:normAutofit/>
          </a:bodyPr>
          <a:lstStyle/>
          <a:p>
            <a:r>
              <a:rPr lang="en-CA" dirty="0"/>
              <a:t>Steepness (</a:t>
            </a:r>
            <a:r>
              <a:rPr lang="en-CA" i="1" dirty="0"/>
              <a:t>h</a:t>
            </a:r>
            <a:r>
              <a:rPr lang="en-CA" dirty="0"/>
              <a:t>)</a:t>
            </a:r>
            <a:endParaRPr lang="en-CA" dirty="0">
              <a:solidFill>
                <a:srgbClr val="FF0000"/>
              </a:solidFill>
            </a:endParaRPr>
          </a:p>
        </p:txBody>
      </p:sp>
      <p:pic>
        <p:nvPicPr>
          <p:cNvPr id="8" name="Picture 7">
            <a:extLst>
              <a:ext uri="{FF2B5EF4-FFF2-40B4-BE49-F238E27FC236}">
                <a16:creationId xmlns:a16="http://schemas.microsoft.com/office/drawing/2014/main" id="{AE3C51A4-7F8B-4C1F-AC41-BB48EDBCA1D4}"/>
              </a:ext>
            </a:extLst>
          </p:cNvPr>
          <p:cNvPicPr>
            <a:picLocks noChangeAspect="1"/>
          </p:cNvPicPr>
          <p:nvPr/>
        </p:nvPicPr>
        <p:blipFill>
          <a:blip r:embed="rId3"/>
          <a:stretch>
            <a:fillRect/>
          </a:stretch>
        </p:blipFill>
        <p:spPr>
          <a:xfrm>
            <a:off x="5876925" y="2809875"/>
            <a:ext cx="6315075" cy="4048125"/>
          </a:xfrm>
          <a:prstGeom prst="rect">
            <a:avLst/>
          </a:prstGeom>
        </p:spPr>
      </p:pic>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8BC8C9B6-78CB-4D9B-8F2E-53187BD2C5E1}"/>
                  </a:ext>
                </a:extLst>
              </p:cNvPr>
              <p:cNvSpPr txBox="1"/>
              <p:nvPr/>
            </p:nvSpPr>
            <p:spPr>
              <a:xfrm>
                <a:off x="7892143" y="2224127"/>
                <a:ext cx="4299857" cy="369332"/>
              </a:xfrm>
              <a:prstGeom prst="rect">
                <a:avLst/>
              </a:prstGeom>
              <a:noFill/>
            </p:spPr>
            <p:txBody>
              <a:bodyPr wrap="square" rtlCol="0">
                <a:spAutoFit/>
              </a:bodyPr>
              <a:lstStyle/>
              <a:p>
                <a14:m>
                  <m:oMath xmlns:m="http://schemas.openxmlformats.org/officeDocument/2006/math">
                    <m:r>
                      <a:rPr lang="en-US" i="1" dirty="0" smtClean="0">
                        <a:solidFill>
                          <a:srgbClr val="0000FF"/>
                        </a:solidFill>
                        <a:latin typeface="Cambria Math" panose="02040503050406030204" pitchFamily="18" charset="0"/>
                      </a:rPr>
                      <m:t>h</m:t>
                    </m:r>
                  </m:oMath>
                </a14:m>
                <a:r>
                  <a:rPr lang="en-US" dirty="0">
                    <a:solidFill>
                      <a:srgbClr val="0000FF"/>
                    </a:solidFill>
                  </a:rPr>
                  <a:t> = relative recruitment at relative SSB = 0.2</a:t>
                </a:r>
              </a:p>
            </p:txBody>
          </p:sp>
        </mc:Choice>
        <mc:Fallback xmlns="">
          <p:sp>
            <p:nvSpPr>
              <p:cNvPr id="4" name="TextBox 3">
                <a:extLst>
                  <a:ext uri="{FF2B5EF4-FFF2-40B4-BE49-F238E27FC236}">
                    <a16:creationId xmlns:a16="http://schemas.microsoft.com/office/drawing/2014/main" id="{8BC8C9B6-78CB-4D9B-8F2E-53187BD2C5E1}"/>
                  </a:ext>
                </a:extLst>
              </p:cNvPr>
              <p:cNvSpPr txBox="1">
                <a:spLocks noRot="1" noChangeAspect="1" noMove="1" noResize="1" noEditPoints="1" noAdjustHandles="1" noChangeArrowheads="1" noChangeShapeType="1" noTextEdit="1"/>
              </p:cNvSpPr>
              <p:nvPr/>
            </p:nvSpPr>
            <p:spPr>
              <a:xfrm>
                <a:off x="7892143" y="2224127"/>
                <a:ext cx="4299857" cy="369332"/>
              </a:xfrm>
              <a:prstGeom prst="rect">
                <a:avLst/>
              </a:prstGeom>
              <a:blipFill>
                <a:blip r:embed="rId4"/>
                <a:stretch>
                  <a:fillRect t="-10000" r="-426" b="-26667"/>
                </a:stretch>
              </a:blipFill>
            </p:spPr>
            <p:txBody>
              <a:bodyPr/>
              <a:lstStyle/>
              <a:p>
                <a:r>
                  <a:rPr lang="en-US">
                    <a:noFill/>
                  </a:rPr>
                  <a:t> </a:t>
                </a:r>
              </a:p>
            </p:txBody>
          </p:sp>
        </mc:Fallback>
      </mc:AlternateContent>
      <p:cxnSp>
        <p:nvCxnSpPr>
          <p:cNvPr id="6" name="Straight Arrow Connector 5">
            <a:extLst>
              <a:ext uri="{FF2B5EF4-FFF2-40B4-BE49-F238E27FC236}">
                <a16:creationId xmlns:a16="http://schemas.microsoft.com/office/drawing/2014/main" id="{BFD740D9-7B18-4510-A118-FB65C824A0FD}"/>
              </a:ext>
            </a:extLst>
          </p:cNvPr>
          <p:cNvCxnSpPr>
            <a:cxnSpLocks/>
            <a:stCxn id="4" idx="1"/>
          </p:cNvCxnSpPr>
          <p:nvPr/>
        </p:nvCxnSpPr>
        <p:spPr>
          <a:xfrm flipH="1">
            <a:off x="7336971" y="2408793"/>
            <a:ext cx="555172" cy="401082"/>
          </a:xfrm>
          <a:prstGeom prst="straightConnector1">
            <a:avLst/>
          </a:prstGeom>
          <a:ln>
            <a:solidFill>
              <a:srgbClr val="0000FF"/>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179197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Steepness and CR are analytically related</a:t>
            </a:r>
          </a:p>
        </p:txBody>
      </p:sp>
      <p:sp>
        <p:nvSpPr>
          <p:cNvPr id="4" name="Rectangle 3"/>
          <p:cNvSpPr/>
          <p:nvPr/>
        </p:nvSpPr>
        <p:spPr>
          <a:xfrm>
            <a:off x="1060080" y="2094479"/>
            <a:ext cx="4557723" cy="584775"/>
          </a:xfrm>
          <a:prstGeom prst="rect">
            <a:avLst/>
          </a:prstGeom>
        </p:spPr>
        <p:txBody>
          <a:bodyPr wrap="none">
            <a:spAutoFit/>
          </a:bodyPr>
          <a:lstStyle/>
          <a:p>
            <a:r>
              <a:rPr lang="en-CA" altLang="en-US" sz="3200" dirty="0">
                <a:cs typeface="Arial" panose="020B0604020202020204" pitchFamily="34" charset="0"/>
              </a:rPr>
              <a:t>Compensation ratio (CR</a:t>
            </a:r>
            <a:r>
              <a:rPr lang="en-US" altLang="en-US" sz="3200" dirty="0">
                <a:cs typeface="Times New Roman" panose="02020603050405020304" pitchFamily="18" charset="0"/>
              </a:rPr>
              <a:t>)</a:t>
            </a:r>
            <a:r>
              <a:rPr lang="en-CA" altLang="en-US" sz="3200" dirty="0">
                <a:cs typeface="Arial" panose="020B0604020202020204" pitchFamily="34" charset="0"/>
              </a:rPr>
              <a:t> =</a:t>
            </a:r>
            <a:endParaRPr lang="en-US" sz="3200" dirty="0"/>
          </a:p>
        </p:txBody>
      </p:sp>
      <p:sp>
        <p:nvSpPr>
          <p:cNvPr id="6" name="Rectangle 5"/>
          <p:cNvSpPr/>
          <p:nvPr/>
        </p:nvSpPr>
        <p:spPr>
          <a:xfrm>
            <a:off x="5701145" y="2051546"/>
            <a:ext cx="5223164" cy="646331"/>
          </a:xfrm>
          <a:prstGeom prst="rect">
            <a:avLst/>
          </a:prstGeom>
        </p:spPr>
        <p:txBody>
          <a:bodyPr wrap="square">
            <a:spAutoFit/>
          </a:bodyPr>
          <a:lstStyle/>
          <a:p>
            <a:r>
              <a:rPr lang="el-GR" altLang="en-US" sz="3600" i="1" dirty="0">
                <a:latin typeface="Times New Roman" panose="02020603050405020304" pitchFamily="18" charset="0"/>
                <a:ea typeface="Cambria Math" panose="02040503050406030204" pitchFamily="18" charset="0"/>
                <a:cs typeface="Times New Roman" panose="02020603050405020304" pitchFamily="18" charset="0"/>
              </a:rPr>
              <a:t>αφ</a:t>
            </a:r>
            <a:r>
              <a:rPr lang="en-US" altLang="en-US" sz="3600" i="1" baseline="-25000" dirty="0">
                <a:latin typeface="Times New Roman" panose="02020603050405020304" pitchFamily="18" charset="0"/>
                <a:ea typeface="Cambria Math" panose="02040503050406030204" pitchFamily="18" charset="0"/>
                <a:cs typeface="Times New Roman" panose="02020603050405020304" pitchFamily="18" charset="0"/>
              </a:rPr>
              <a:t>E</a:t>
            </a:r>
            <a:r>
              <a:rPr lang="en-US" altLang="en-US" sz="3600" baseline="-25000" dirty="0">
                <a:latin typeface="Times New Roman" panose="02020603050405020304" pitchFamily="18" charset="0"/>
                <a:ea typeface="Cambria Math" panose="02040503050406030204" pitchFamily="18" charset="0"/>
                <a:cs typeface="Times New Roman" panose="02020603050405020304" pitchFamily="18" charset="0"/>
              </a:rPr>
              <a:t>0</a:t>
            </a:r>
            <a:r>
              <a:rPr lang="en-US" altLang="en-US" sz="3600" dirty="0">
                <a:latin typeface="Times New Roman" panose="02020603050405020304" pitchFamily="18" charset="0"/>
                <a:ea typeface="Cambria Math" panose="02040503050406030204" pitchFamily="18" charset="0"/>
                <a:cs typeface="Times New Roman" panose="02020603050405020304" pitchFamily="18" charset="0"/>
              </a:rPr>
              <a:t>        </a:t>
            </a:r>
            <a:r>
              <a:rPr lang="en-US" altLang="en-US" sz="2400" dirty="0">
                <a:solidFill>
                  <a:schemeClr val="tx2"/>
                </a:solidFill>
                <a:latin typeface="Times New Roman" panose="02020603050405020304" pitchFamily="18" charset="0"/>
                <a:ea typeface="Cambria Math" panose="02040503050406030204" pitchFamily="18" charset="0"/>
                <a:cs typeface="Times New Roman" panose="02020603050405020304" pitchFamily="18" charset="0"/>
              </a:rPr>
              <a:t>(for BH and Ricker SRRs)</a:t>
            </a:r>
            <a:r>
              <a:rPr lang="en-US" altLang="en-US" sz="3200" dirty="0">
                <a:latin typeface="Times New Roman" panose="02020603050405020304" pitchFamily="18" charset="0"/>
                <a:ea typeface="Cambria Math" panose="02040503050406030204" pitchFamily="18" charset="0"/>
                <a:cs typeface="Times New Roman" panose="02020603050405020304" pitchFamily="18" charset="0"/>
              </a:rPr>
              <a:t> </a:t>
            </a:r>
            <a:endParaRPr lang="en-US" sz="3600" dirty="0">
              <a:latin typeface="Times New Roman" panose="02020603050405020304" pitchFamily="18" charset="0"/>
              <a:ea typeface="Cambria Math" panose="02040503050406030204" pitchFamily="18" charset="0"/>
              <a:cs typeface="Times New Roman" panose="02020603050405020304" pitchFamily="18" charset="0"/>
            </a:endParaRPr>
          </a:p>
        </p:txBody>
      </p:sp>
      <p:sp>
        <p:nvSpPr>
          <p:cNvPr id="7" name="Rectangle 6"/>
          <p:cNvSpPr/>
          <p:nvPr/>
        </p:nvSpPr>
        <p:spPr>
          <a:xfrm>
            <a:off x="1060080" y="3356482"/>
            <a:ext cx="2724207" cy="584775"/>
          </a:xfrm>
          <a:prstGeom prst="rect">
            <a:avLst/>
          </a:prstGeom>
        </p:spPr>
        <p:txBody>
          <a:bodyPr wrap="none">
            <a:spAutoFit/>
          </a:bodyPr>
          <a:lstStyle/>
          <a:p>
            <a:r>
              <a:rPr lang="en-CA" altLang="en-US" sz="3200" dirty="0">
                <a:cs typeface="Arial" panose="020B0604020202020204" pitchFamily="34" charset="0"/>
              </a:rPr>
              <a:t>Steepness (</a:t>
            </a:r>
            <a:r>
              <a:rPr lang="en-CA" altLang="en-US" sz="3200" i="1" dirty="0">
                <a:cs typeface="Arial" panose="020B0604020202020204" pitchFamily="34" charset="0"/>
              </a:rPr>
              <a:t>h</a:t>
            </a:r>
            <a:r>
              <a:rPr lang="en-CA" altLang="en-US" sz="3200" dirty="0">
                <a:cs typeface="Arial" panose="020B0604020202020204" pitchFamily="34" charset="0"/>
              </a:rPr>
              <a:t>) =</a:t>
            </a:r>
            <a:endParaRPr lang="en-US" sz="3200" dirty="0"/>
          </a:p>
        </p:txBody>
      </p:sp>
      <p:graphicFrame>
        <p:nvGraphicFramePr>
          <p:cNvPr id="8" name="Object 8"/>
          <p:cNvGraphicFramePr>
            <a:graphicFrameLocks noChangeAspect="1"/>
          </p:cNvGraphicFramePr>
          <p:nvPr>
            <p:extLst>
              <p:ext uri="{D42A27DB-BD31-4B8C-83A1-F6EECF244321}">
                <p14:modId xmlns:p14="http://schemas.microsoft.com/office/powerpoint/2010/main" val="1932718467"/>
              </p:ext>
            </p:extLst>
          </p:nvPr>
        </p:nvGraphicFramePr>
        <p:xfrm>
          <a:off x="4127271" y="3232150"/>
          <a:ext cx="1035050" cy="833438"/>
        </p:xfrm>
        <a:graphic>
          <a:graphicData uri="http://schemas.openxmlformats.org/presentationml/2006/ole">
            <mc:AlternateContent xmlns:mc="http://schemas.openxmlformats.org/markup-compatibility/2006">
              <mc:Choice xmlns:v="urn:schemas-microsoft-com:vml" Requires="v">
                <p:oleObj spid="_x0000_s24656" name="Equation" r:id="rId3" imgW="482391" imgH="393529" progId="Equation.3">
                  <p:embed/>
                </p:oleObj>
              </mc:Choice>
              <mc:Fallback>
                <p:oleObj name="Equation" r:id="rId3" imgW="482391" imgH="393529" progId="Equation.3">
                  <p:embed/>
                  <p:pic>
                    <p:nvPicPr>
                      <p:cNvPr id="820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27271" y="3232150"/>
                        <a:ext cx="1035050" cy="833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 name="Object 11"/>
          <p:cNvGraphicFramePr>
            <a:graphicFrameLocks noChangeAspect="1"/>
          </p:cNvGraphicFramePr>
          <p:nvPr>
            <p:extLst>
              <p:ext uri="{D42A27DB-BD31-4B8C-83A1-F6EECF244321}">
                <p14:modId xmlns:p14="http://schemas.microsoft.com/office/powerpoint/2010/main" val="4194298949"/>
              </p:ext>
            </p:extLst>
          </p:nvPr>
        </p:nvGraphicFramePr>
        <p:xfrm>
          <a:off x="7589260" y="2978439"/>
          <a:ext cx="774700" cy="1152525"/>
        </p:xfrm>
        <a:graphic>
          <a:graphicData uri="http://schemas.openxmlformats.org/presentationml/2006/ole">
            <mc:AlternateContent xmlns:mc="http://schemas.openxmlformats.org/markup-compatibility/2006">
              <mc:Choice xmlns:v="urn:schemas-microsoft-com:vml" Requires="v">
                <p:oleObj spid="_x0000_s24657" name="Equation" r:id="rId5" imgW="355446" imgH="520474" progId="Equation.3">
                  <p:embed/>
                </p:oleObj>
              </mc:Choice>
              <mc:Fallback>
                <p:oleObj name="Equation" r:id="rId5" imgW="355446" imgH="520474" progId="Equation.3">
                  <p:embed/>
                  <p:pic>
                    <p:nvPicPr>
                      <p:cNvPr id="8202" name="Object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589260" y="2978439"/>
                        <a:ext cx="774700" cy="115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 name="Rectangle 9"/>
          <p:cNvSpPr/>
          <p:nvPr/>
        </p:nvSpPr>
        <p:spPr>
          <a:xfrm>
            <a:off x="4235869" y="4242248"/>
            <a:ext cx="817853" cy="461665"/>
          </a:xfrm>
          <a:prstGeom prst="rect">
            <a:avLst/>
          </a:prstGeom>
        </p:spPr>
        <p:txBody>
          <a:bodyPr wrap="none">
            <a:spAutoFit/>
          </a:bodyPr>
          <a:lstStyle/>
          <a:p>
            <a:r>
              <a:rPr lang="en-US" altLang="en-US" sz="2400" dirty="0">
                <a:solidFill>
                  <a:schemeClr val="tx2"/>
                </a:solidFill>
                <a:latin typeface="Times New Roman" panose="02020603050405020304" pitchFamily="18" charset="0"/>
                <a:ea typeface="Cambria Math" panose="02040503050406030204" pitchFamily="18" charset="0"/>
                <a:cs typeface="Times New Roman" panose="02020603050405020304" pitchFamily="18" charset="0"/>
              </a:rPr>
              <a:t>(BH)</a:t>
            </a:r>
            <a:endParaRPr lang="en-US" sz="2400" dirty="0"/>
          </a:p>
        </p:txBody>
      </p:sp>
      <p:sp>
        <p:nvSpPr>
          <p:cNvPr id="11" name="Rectangle 10"/>
          <p:cNvSpPr/>
          <p:nvPr/>
        </p:nvSpPr>
        <p:spPr>
          <a:xfrm>
            <a:off x="7399255" y="4119138"/>
            <a:ext cx="1311578" cy="584775"/>
          </a:xfrm>
          <a:prstGeom prst="rect">
            <a:avLst/>
          </a:prstGeom>
        </p:spPr>
        <p:txBody>
          <a:bodyPr wrap="none">
            <a:spAutoFit/>
          </a:bodyPr>
          <a:lstStyle/>
          <a:p>
            <a:r>
              <a:rPr lang="en-US" altLang="en-US" sz="2400" dirty="0">
                <a:solidFill>
                  <a:schemeClr val="tx2"/>
                </a:solidFill>
                <a:latin typeface="Times New Roman" panose="02020603050405020304" pitchFamily="18" charset="0"/>
                <a:ea typeface="Cambria Math" panose="02040503050406030204" pitchFamily="18" charset="0"/>
                <a:cs typeface="Times New Roman" panose="02020603050405020304" pitchFamily="18" charset="0"/>
              </a:rPr>
              <a:t>(Ricker)</a:t>
            </a:r>
            <a:r>
              <a:rPr lang="en-US" altLang="en-US" sz="3200" dirty="0">
                <a:latin typeface="Times New Roman" panose="02020603050405020304" pitchFamily="18" charset="0"/>
                <a:ea typeface="Cambria Math" panose="02040503050406030204" pitchFamily="18" charset="0"/>
                <a:cs typeface="Times New Roman" panose="02020603050405020304" pitchFamily="18" charset="0"/>
              </a:rPr>
              <a:t> </a:t>
            </a:r>
            <a:endParaRPr lang="en-US" sz="3600" dirty="0">
              <a:latin typeface="Times New Roman" panose="02020603050405020304" pitchFamily="18" charset="0"/>
              <a:ea typeface="Cambria Math" panose="02040503050406030204" pitchFamily="18" charset="0"/>
              <a:cs typeface="Times New Roman" panose="02020603050405020304" pitchFamily="18" charset="0"/>
            </a:endParaRPr>
          </a:p>
        </p:txBody>
      </p:sp>
      <p:sp>
        <p:nvSpPr>
          <p:cNvPr id="12" name="TextBox 11"/>
          <p:cNvSpPr txBox="1"/>
          <p:nvPr/>
        </p:nvSpPr>
        <p:spPr>
          <a:xfrm>
            <a:off x="635629" y="5421393"/>
            <a:ext cx="10718171" cy="1200329"/>
          </a:xfrm>
          <a:prstGeom prst="rect">
            <a:avLst/>
          </a:prstGeom>
          <a:noFill/>
          <a:ln>
            <a:solidFill>
              <a:schemeClr val="tx2"/>
            </a:solidFill>
          </a:ln>
        </p:spPr>
        <p:txBody>
          <a:bodyPr wrap="square" rtlCol="0">
            <a:spAutoFit/>
          </a:bodyPr>
          <a:lstStyle/>
          <a:p>
            <a:r>
              <a:rPr lang="en-US" sz="2400" dirty="0">
                <a:solidFill>
                  <a:schemeClr val="tx2"/>
                </a:solidFill>
              </a:rPr>
              <a:t>Steepness is a widely used parameter in fisheries stock assessment. It has strong effects on the modeled fish population’s resilience to fishing and its reference points. It is very hard to estimate. Commonly, practitioners must use an informative prior.</a:t>
            </a:r>
          </a:p>
        </p:txBody>
      </p:sp>
      <p:sp>
        <p:nvSpPr>
          <p:cNvPr id="14" name="Rectangle 13"/>
          <p:cNvSpPr/>
          <p:nvPr/>
        </p:nvSpPr>
        <p:spPr>
          <a:xfrm>
            <a:off x="635629" y="1909699"/>
            <a:ext cx="10718171" cy="3283527"/>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9727022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0"/>
            <a:ext cx="12192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2700434"/>
            <a:ext cx="10515600" cy="1325563"/>
          </a:xfrm>
        </p:spPr>
        <p:txBody>
          <a:bodyPr>
            <a:noAutofit/>
          </a:bodyPr>
          <a:lstStyle/>
          <a:p>
            <a:pPr algn="ctr"/>
            <a:r>
              <a:rPr lang="en-US" sz="5400" dirty="0">
                <a:solidFill>
                  <a:schemeClr val="bg1"/>
                </a:solidFill>
                <a:latin typeface="+mn-lt"/>
              </a:rPr>
              <a:t>6. Reference Points in Age-structured Models</a:t>
            </a:r>
          </a:p>
        </p:txBody>
      </p:sp>
    </p:spTree>
    <p:extLst>
      <p:ext uri="{BB962C8B-B14F-4D97-AF65-F5344CB8AC3E}">
        <p14:creationId xmlns:p14="http://schemas.microsoft.com/office/powerpoint/2010/main" val="238810413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Limitations of Surplus Production Models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Criticisms of surplus production models:</a:t>
                </a:r>
              </a:p>
              <a:p>
                <a:pPr lvl="1"/>
                <a:r>
                  <a:rPr lang="en-US" dirty="0"/>
                  <a:t>They possible problem that they do not account for reductions in the rate of recruitment at low biomass (Froese et al. 2017) </a:t>
                </a:r>
              </a:p>
              <a:p>
                <a:pPr lvl="1"/>
                <a:r>
                  <a:rPr lang="en-US" dirty="0"/>
                  <a:t>They assume that the rate of change of biomass over time increases as biomass approaches zero (</a:t>
                </a:r>
                <a:r>
                  <a:rPr lang="en-US" dirty="0" err="1"/>
                  <a:t>Schnute</a:t>
                </a:r>
                <a:r>
                  <a:rPr lang="en-US" dirty="0"/>
                  <a:t> and Richards 2002)</a:t>
                </a:r>
              </a:p>
              <a:p>
                <a:pPr lvl="1"/>
                <a:endParaRPr lang="en-US" dirty="0"/>
              </a:p>
              <a:p>
                <a:pPr lvl="1"/>
                <a:endParaRPr lang="en-US" dirty="0"/>
              </a:p>
              <a:p>
                <a:pPr lvl="1"/>
                <a:r>
                  <a:rPr lang="en-US" dirty="0"/>
                  <a:t>They collapse all productivity parameters (growth, </a:t>
                </a:r>
                <a14:m>
                  <m:oMath xmlns:m="http://schemas.openxmlformats.org/officeDocument/2006/math">
                    <m:r>
                      <a:rPr lang="en-US" i="1" dirty="0" smtClean="0">
                        <a:latin typeface="Cambria Math" panose="02040503050406030204" pitchFamily="18" charset="0"/>
                      </a:rPr>
                      <m:t>𝑀</m:t>
                    </m:r>
                  </m:oMath>
                </a14:m>
                <a:r>
                  <a:rPr lang="en-US" dirty="0"/>
                  <a:t>, maturity, recruitment) into a single parameter </a:t>
                </a:r>
                <a14:m>
                  <m:oMath xmlns:m="http://schemas.openxmlformats.org/officeDocument/2006/math">
                    <m:r>
                      <a:rPr lang="en-US" i="1" dirty="0" smtClean="0">
                        <a:solidFill>
                          <a:srgbClr val="7030A0"/>
                        </a:solidFill>
                        <a:latin typeface="Cambria Math" panose="02040503050406030204" pitchFamily="18" charset="0"/>
                      </a:rPr>
                      <m:t>𝑟</m:t>
                    </m:r>
                  </m:oMath>
                </a14:m>
                <a:r>
                  <a:rPr lang="en-US" dirty="0"/>
                  <a: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9470099B-7696-4417-9337-0FC7DEB5354C}"/>
              </a:ext>
            </a:extLst>
          </p:cNvPr>
          <p:cNvSpPr txBox="1"/>
          <p:nvPr/>
        </p:nvSpPr>
        <p:spPr>
          <a:xfrm>
            <a:off x="3558792" y="3903714"/>
            <a:ext cx="4776820" cy="369332"/>
          </a:xfrm>
          <a:prstGeom prst="rect">
            <a:avLst/>
          </a:prstGeom>
          <a:solidFill>
            <a:schemeClr val="bg1">
              <a:alpha val="90000"/>
            </a:schemeClr>
          </a:solidFill>
        </p:spPr>
        <p:txBody>
          <a:bodyPr wrap="none" rtlCol="0">
            <a:spAutoFit/>
          </a:bodyPr>
          <a:lstStyle/>
          <a:p>
            <a:r>
              <a:rPr lang="en-US" dirty="0">
                <a:solidFill>
                  <a:srgbClr val="0070C0"/>
                </a:solidFill>
              </a:rPr>
              <a:t>Addressed using a stock-recruitment relationship</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7AEA1098-6B7D-426F-B978-E191B651CA4E}"/>
                  </a:ext>
                </a:extLst>
              </p:cNvPr>
              <p:cNvSpPr txBox="1"/>
              <p:nvPr/>
            </p:nvSpPr>
            <p:spPr>
              <a:xfrm>
                <a:off x="3198764" y="5530632"/>
                <a:ext cx="5794471" cy="646331"/>
              </a:xfrm>
              <a:prstGeom prst="rect">
                <a:avLst/>
              </a:prstGeom>
              <a:solidFill>
                <a:schemeClr val="bg1">
                  <a:alpha val="90000"/>
                </a:schemeClr>
              </a:solidFill>
            </p:spPr>
            <p:txBody>
              <a:bodyPr wrap="none" rtlCol="0">
                <a:spAutoFit/>
              </a:bodyPr>
              <a:lstStyle/>
              <a:p>
                <a:pPr algn="ctr"/>
                <a:r>
                  <a:rPr lang="en-US" dirty="0">
                    <a:solidFill>
                      <a:srgbClr val="0070C0"/>
                    </a:solidFill>
                  </a:rPr>
                  <a:t>Addressed using an age-structured model that accounts for:</a:t>
                </a:r>
              </a:p>
              <a:p>
                <a:pPr algn="ctr"/>
                <a:r>
                  <a:rPr lang="en-US" dirty="0">
                    <a:solidFill>
                      <a:srgbClr val="0070C0"/>
                    </a:solidFill>
                  </a:rPr>
                  <a:t>weight-at-age, </a:t>
                </a:r>
                <a14:m>
                  <m:oMath xmlns:m="http://schemas.openxmlformats.org/officeDocument/2006/math">
                    <m:r>
                      <a:rPr lang="en-US" i="1" dirty="0" smtClean="0">
                        <a:solidFill>
                          <a:srgbClr val="0070C0"/>
                        </a:solidFill>
                        <a:latin typeface="Cambria Math" panose="02040503050406030204" pitchFamily="18" charset="0"/>
                      </a:rPr>
                      <m:t>𝑀</m:t>
                    </m:r>
                  </m:oMath>
                </a14:m>
                <a:r>
                  <a:rPr lang="en-US" dirty="0">
                    <a:solidFill>
                      <a:srgbClr val="0070C0"/>
                    </a:solidFill>
                  </a:rPr>
                  <a:t>-at-age, maturity-at-age, recruitment</a:t>
                </a:r>
              </a:p>
            </p:txBody>
          </p:sp>
        </mc:Choice>
        <mc:Fallback xmlns="">
          <p:sp>
            <p:nvSpPr>
              <p:cNvPr id="5" name="TextBox 4">
                <a:extLst>
                  <a:ext uri="{FF2B5EF4-FFF2-40B4-BE49-F238E27FC236}">
                    <a16:creationId xmlns:a16="http://schemas.microsoft.com/office/drawing/2014/main" id="{7AEA1098-6B7D-426F-B978-E191B651CA4E}"/>
                  </a:ext>
                </a:extLst>
              </p:cNvPr>
              <p:cNvSpPr txBox="1">
                <a:spLocks noRot="1" noChangeAspect="1" noMove="1" noResize="1" noEditPoints="1" noAdjustHandles="1" noChangeArrowheads="1" noChangeShapeType="1" noTextEdit="1"/>
              </p:cNvSpPr>
              <p:nvPr/>
            </p:nvSpPr>
            <p:spPr>
              <a:xfrm>
                <a:off x="3198764" y="5530632"/>
                <a:ext cx="5794471" cy="646331"/>
              </a:xfrm>
              <a:prstGeom prst="rect">
                <a:avLst/>
              </a:prstGeom>
              <a:blipFill>
                <a:blip r:embed="rId3"/>
                <a:stretch>
                  <a:fillRect l="-526" t="-4717" r="-421" b="-14151"/>
                </a:stretch>
              </a:blipFill>
            </p:spPr>
            <p:txBody>
              <a:bodyPr/>
              <a:lstStyle/>
              <a:p>
                <a:r>
                  <a:rPr lang="en-US">
                    <a:noFill/>
                  </a:rPr>
                  <a:t> </a:t>
                </a:r>
              </a:p>
            </p:txBody>
          </p:sp>
        </mc:Fallback>
      </mc:AlternateContent>
    </p:spTree>
    <p:extLst>
      <p:ext uri="{BB962C8B-B14F-4D97-AF65-F5344CB8AC3E}">
        <p14:creationId xmlns:p14="http://schemas.microsoft.com/office/powerpoint/2010/main" val="3073183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Examples of Limit Reference Points</a:t>
            </a:r>
            <a:endParaRPr lang="en-CA" dirty="0"/>
          </a:p>
        </p:txBody>
      </p:sp>
      <p:pic>
        <p:nvPicPr>
          <p:cNvPr id="4" name="Picture 3"/>
          <p:cNvPicPr>
            <a:picLocks noChangeAspect="1"/>
          </p:cNvPicPr>
          <p:nvPr/>
        </p:nvPicPr>
        <p:blipFill>
          <a:blip r:embed="rId2">
            <a:clrChange>
              <a:clrFrom>
                <a:srgbClr val="FFFFFF"/>
              </a:clrFrom>
              <a:clrTo>
                <a:srgbClr val="FFFFFF">
                  <a:alpha val="0"/>
                </a:srgbClr>
              </a:clrTo>
            </a:clrChange>
          </a:blip>
          <a:stretch>
            <a:fillRect/>
          </a:stretch>
        </p:blipFill>
        <p:spPr>
          <a:xfrm>
            <a:off x="838200" y="1413164"/>
            <a:ext cx="7894739" cy="5347452"/>
          </a:xfrm>
          <a:prstGeom prst="rect">
            <a:avLst/>
          </a:prstGeom>
        </p:spPr>
      </p:pic>
      <mc:AlternateContent xmlns:mc="http://schemas.openxmlformats.org/markup-compatibility/2006" xmlns:a14="http://schemas.microsoft.com/office/drawing/2010/main">
        <mc:Choice Requires="a14">
          <p:sp>
            <p:nvSpPr>
              <p:cNvPr id="3" name="TextBox 2"/>
              <p:cNvSpPr txBox="1"/>
              <p:nvPr/>
            </p:nvSpPr>
            <p:spPr>
              <a:xfrm>
                <a:off x="8589087" y="2508269"/>
                <a:ext cx="3602913" cy="513282"/>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m:rPr>
                          <m:nor/>
                        </m:rPr>
                        <a:rPr lang="en-US" sz="2800" dirty="0" smtClean="0">
                          <a:solidFill>
                            <a:schemeClr val="accent5"/>
                          </a:solidFill>
                        </a:rPr>
                        <m:t>% </m:t>
                      </m:r>
                      <m:r>
                        <m:rPr>
                          <m:nor/>
                        </m:rPr>
                        <a:rPr lang="en-US" sz="2800" dirty="0" smtClean="0">
                          <a:solidFill>
                            <a:schemeClr val="accent5"/>
                          </a:solidFill>
                        </a:rPr>
                        <m:t>of</m:t>
                      </m:r>
                      <m:r>
                        <a:rPr lang="en-US" sz="2800" b="0" i="1" dirty="0" smtClean="0">
                          <a:solidFill>
                            <a:schemeClr val="accent5"/>
                          </a:solidFill>
                          <a:latin typeface="Cambria Math" panose="02040503050406030204" pitchFamily="18" charset="0"/>
                        </a:rPr>
                        <m:t> </m:t>
                      </m:r>
                      <m:r>
                        <a:rPr lang="en-US" sz="2800" i="1" dirty="0" smtClean="0">
                          <a:solidFill>
                            <a:schemeClr val="accent5"/>
                          </a:solidFill>
                          <a:latin typeface="Cambria Math" panose="02040503050406030204" pitchFamily="18" charset="0"/>
                        </a:rPr>
                        <m:t>𝐵</m:t>
                      </m:r>
                      <m:r>
                        <m:rPr>
                          <m:sty m:val="p"/>
                        </m:rPr>
                        <a:rPr lang="en-US" sz="2800" i="0" baseline="-25000" dirty="0">
                          <a:solidFill>
                            <a:schemeClr val="accent5"/>
                          </a:solidFill>
                          <a:latin typeface="Cambria Math" panose="02040503050406030204" pitchFamily="18" charset="0"/>
                        </a:rPr>
                        <m:t>MSY</m:t>
                      </m:r>
                    </m:oMath>
                  </m:oMathPara>
                </a14:m>
                <a:endParaRPr lang="en-CA" sz="2800" baseline="-25000" dirty="0">
                  <a:solidFill>
                    <a:schemeClr val="accent5"/>
                  </a:solidFill>
                </a:endParaRPr>
              </a:p>
            </p:txBody>
          </p:sp>
        </mc:Choice>
        <mc:Fallback xmlns="">
          <p:sp>
            <p:nvSpPr>
              <p:cNvPr id="3" name="TextBox 2"/>
              <p:cNvSpPr txBox="1">
                <a:spLocks noRot="1" noChangeAspect="1" noMove="1" noResize="1" noEditPoints="1" noAdjustHandles="1" noChangeArrowheads="1" noChangeShapeType="1" noTextEdit="1"/>
              </p:cNvSpPr>
              <p:nvPr/>
            </p:nvSpPr>
            <p:spPr>
              <a:xfrm>
                <a:off x="8589087" y="2508269"/>
                <a:ext cx="3602913" cy="513282"/>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p:cNvSpPr txBox="1"/>
              <p:nvPr/>
            </p:nvSpPr>
            <p:spPr>
              <a:xfrm>
                <a:off x="9014671" y="5080679"/>
                <a:ext cx="2895597" cy="1384995"/>
              </a:xfrm>
              <a:prstGeom prst="rect">
                <a:avLst/>
              </a:prstGeom>
              <a:noFill/>
            </p:spPr>
            <p:txBody>
              <a:bodyPr wrap="square" rtlCol="0">
                <a:spAutoFit/>
              </a:bodyPr>
              <a:lstStyle/>
              <a:p>
                <a:pPr algn="ctr"/>
                <a:r>
                  <a:rPr lang="en-US" sz="2800" dirty="0">
                    <a:solidFill>
                      <a:schemeClr val="accent5"/>
                    </a:solidFill>
                  </a:rPr>
                  <a:t>% of Equilibrium </a:t>
                </a:r>
                <a14:m>
                  <m:oMath xmlns:m="http://schemas.openxmlformats.org/officeDocument/2006/math">
                    <m:r>
                      <a:rPr lang="en-US" sz="2800" i="1" dirty="0" smtClean="0">
                        <a:solidFill>
                          <a:schemeClr val="accent5"/>
                        </a:solidFill>
                        <a:latin typeface="Cambria Math" panose="02040503050406030204" pitchFamily="18" charset="0"/>
                      </a:rPr>
                      <m:t>𝐵</m:t>
                    </m:r>
                  </m:oMath>
                </a14:m>
                <a:r>
                  <a:rPr lang="en-US" sz="2800" dirty="0">
                    <a:solidFill>
                      <a:schemeClr val="accent5"/>
                    </a:solidFill>
                  </a:rPr>
                  <a:t> at </a:t>
                </a:r>
                <a14:m>
                  <m:oMath xmlns:m="http://schemas.openxmlformats.org/officeDocument/2006/math">
                    <m:r>
                      <a:rPr lang="en-US" sz="2800" i="1" dirty="0" smtClean="0">
                        <a:solidFill>
                          <a:schemeClr val="accent5"/>
                        </a:solidFill>
                        <a:latin typeface="Cambria Math" panose="02040503050406030204" pitchFamily="18" charset="0"/>
                      </a:rPr>
                      <m:t>𝐹</m:t>
                    </m:r>
                    <m:r>
                      <m:rPr>
                        <m:sty m:val="p"/>
                      </m:rPr>
                      <a:rPr lang="en-US" sz="2800" i="0" baseline="-25000" dirty="0">
                        <a:solidFill>
                          <a:schemeClr val="accent5"/>
                        </a:solidFill>
                        <a:latin typeface="Cambria Math" panose="02040503050406030204" pitchFamily="18" charset="0"/>
                      </a:rPr>
                      <m:t>X</m:t>
                    </m:r>
                    <m:r>
                      <a:rPr lang="en-US" sz="2800" i="0" baseline="-25000" dirty="0">
                        <a:solidFill>
                          <a:schemeClr val="accent5"/>
                        </a:solidFill>
                        <a:latin typeface="Cambria Math" panose="02040503050406030204" pitchFamily="18" charset="0"/>
                      </a:rPr>
                      <m:t>%</m:t>
                    </m:r>
                    <m:r>
                      <m:rPr>
                        <m:sty m:val="p"/>
                      </m:rPr>
                      <a:rPr lang="en-US" sz="2800" i="0" baseline="-25000" dirty="0">
                        <a:solidFill>
                          <a:schemeClr val="accent5"/>
                        </a:solidFill>
                        <a:latin typeface="Cambria Math" panose="02040503050406030204" pitchFamily="18" charset="0"/>
                      </a:rPr>
                      <m:t>SPR</m:t>
                    </m:r>
                    <m:r>
                      <a:rPr lang="en-US" sz="2800" i="0" baseline="-25000" dirty="0">
                        <a:solidFill>
                          <a:schemeClr val="accent5"/>
                        </a:solidFill>
                        <a:latin typeface="Cambria Math" panose="02040503050406030204" pitchFamily="18" charset="0"/>
                      </a:rPr>
                      <m:t> </m:t>
                    </m:r>
                  </m:oMath>
                </a14:m>
                <a:r>
                  <a:rPr lang="en-US" sz="2800" dirty="0">
                    <a:solidFill>
                      <a:schemeClr val="accent5"/>
                    </a:solidFill>
                  </a:rPr>
                  <a:t>as a </a:t>
                </a:r>
              </a:p>
              <a:p>
                <a:pPr algn="ctr"/>
                <a:r>
                  <a:rPr lang="en-US" sz="2800" u="sng" dirty="0">
                    <a:solidFill>
                      <a:schemeClr val="accent5"/>
                    </a:solidFill>
                  </a:rPr>
                  <a:t>proxy</a:t>
                </a:r>
                <a:r>
                  <a:rPr lang="en-US" sz="2800" dirty="0">
                    <a:solidFill>
                      <a:schemeClr val="accent5"/>
                    </a:solidFill>
                  </a:rPr>
                  <a:t> for </a:t>
                </a:r>
                <a14:m>
                  <m:oMath xmlns:m="http://schemas.openxmlformats.org/officeDocument/2006/math">
                    <m:r>
                      <a:rPr lang="en-US" sz="2800" i="1" dirty="0">
                        <a:solidFill>
                          <a:schemeClr val="accent5"/>
                        </a:solidFill>
                        <a:latin typeface="Cambria Math" panose="02040503050406030204" pitchFamily="18" charset="0"/>
                      </a:rPr>
                      <m:t>𝐵</m:t>
                    </m:r>
                    <m:r>
                      <a:rPr lang="en-US" sz="2800" i="1" baseline="-25000" dirty="0">
                        <a:solidFill>
                          <a:schemeClr val="accent5"/>
                        </a:solidFill>
                        <a:latin typeface="Cambria Math" panose="02040503050406030204" pitchFamily="18" charset="0"/>
                      </a:rPr>
                      <m:t>𝑀𝑆𝑌</m:t>
                    </m:r>
                  </m:oMath>
                </a14:m>
                <a:endParaRPr lang="en-CA" sz="2800" baseline="-25000" dirty="0">
                  <a:solidFill>
                    <a:schemeClr val="accent5"/>
                  </a:solidFill>
                </a:endParaRPr>
              </a:p>
            </p:txBody>
          </p:sp>
        </mc:Choice>
        <mc:Fallback xmlns="">
          <p:sp>
            <p:nvSpPr>
              <p:cNvPr id="5" name="TextBox 4"/>
              <p:cNvSpPr txBox="1">
                <a:spLocks noRot="1" noChangeAspect="1" noMove="1" noResize="1" noEditPoints="1" noAdjustHandles="1" noChangeArrowheads="1" noChangeShapeType="1" noTextEdit="1"/>
              </p:cNvSpPr>
              <p:nvPr/>
            </p:nvSpPr>
            <p:spPr>
              <a:xfrm>
                <a:off x="9014671" y="5080679"/>
                <a:ext cx="2895597" cy="1384995"/>
              </a:xfrm>
              <a:prstGeom prst="rect">
                <a:avLst/>
              </a:prstGeom>
              <a:blipFill>
                <a:blip r:embed="rId4"/>
                <a:stretch>
                  <a:fillRect l="-4000" t="-3947" b="-1140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p:cNvSpPr txBox="1"/>
              <p:nvPr/>
            </p:nvSpPr>
            <p:spPr>
              <a:xfrm>
                <a:off x="8589088" y="3806061"/>
                <a:ext cx="3602912" cy="1097736"/>
              </a:xfrm>
              <a:prstGeom prst="rect">
                <a:avLst/>
              </a:prstGeom>
              <a:noFill/>
            </p:spPr>
            <p:txBody>
              <a:bodyPr wrap="square" rtlCol="0">
                <a:spAutoFit/>
              </a:bodyPr>
              <a:lstStyle/>
              <a:p>
                <a:pPr algn="ctr"/>
                <a:r>
                  <a:rPr lang="en-US" sz="2800" dirty="0">
                    <a:solidFill>
                      <a:schemeClr val="accent5"/>
                    </a:solidFill>
                  </a:rPr>
                  <a:t>% of </a:t>
                </a:r>
                <a14:m>
                  <m:oMath xmlns:m="http://schemas.openxmlformats.org/officeDocument/2006/math">
                    <m:r>
                      <a:rPr lang="en-US" sz="2800" i="1" dirty="0" smtClean="0">
                        <a:solidFill>
                          <a:schemeClr val="accent5"/>
                        </a:solidFill>
                        <a:latin typeface="Cambria Math" panose="02040503050406030204" pitchFamily="18" charset="0"/>
                      </a:rPr>
                      <m:t>𝐵</m:t>
                    </m:r>
                    <m:r>
                      <a:rPr lang="en-US" sz="2800" i="1" baseline="-25000" dirty="0">
                        <a:solidFill>
                          <a:schemeClr val="accent5"/>
                        </a:solidFill>
                        <a:latin typeface="Cambria Math" panose="02040503050406030204" pitchFamily="18" charset="0"/>
                      </a:rPr>
                      <m:t>0</m:t>
                    </m:r>
                  </m:oMath>
                </a14:m>
                <a:r>
                  <a:rPr lang="en-US" sz="2800" baseline="-25000" dirty="0">
                    <a:solidFill>
                      <a:schemeClr val="accent5"/>
                    </a:solidFill>
                  </a:rPr>
                  <a:t> </a:t>
                </a:r>
                <a:endParaRPr lang="en-CA" sz="2800" i="1" baseline="-25000" dirty="0">
                  <a:solidFill>
                    <a:schemeClr val="accent5"/>
                  </a:solidFill>
                </a:endParaRPr>
              </a:p>
              <a:p>
                <a:pPr algn="ctr"/>
                <a:endParaRPr lang="en-CA" sz="2800" u="sng" baseline="-25000" dirty="0">
                  <a:solidFill>
                    <a:schemeClr val="accent5"/>
                  </a:solidFill>
                </a:endParaRPr>
              </a:p>
              <a:p>
                <a:endParaRPr lang="en-CA" sz="2800" baseline="-25000" dirty="0">
                  <a:solidFill>
                    <a:schemeClr val="accent5"/>
                  </a:solidFill>
                </a:endParaRPr>
              </a:p>
            </p:txBody>
          </p:sp>
        </mc:Choice>
        <mc:Fallback xmlns="">
          <p:sp>
            <p:nvSpPr>
              <p:cNvPr id="6" name="TextBox 5"/>
              <p:cNvSpPr txBox="1">
                <a:spLocks noRot="1" noChangeAspect="1" noMove="1" noResize="1" noEditPoints="1" noAdjustHandles="1" noChangeArrowheads="1" noChangeShapeType="1" noTextEdit="1"/>
              </p:cNvSpPr>
              <p:nvPr/>
            </p:nvSpPr>
            <p:spPr>
              <a:xfrm>
                <a:off x="8589088" y="3806061"/>
                <a:ext cx="3602912" cy="1097736"/>
              </a:xfrm>
              <a:prstGeom prst="rect">
                <a:avLst/>
              </a:prstGeom>
              <a:blipFill>
                <a:blip r:embed="rId5"/>
                <a:stretch>
                  <a:fillRect t="-5000"/>
                </a:stretch>
              </a:blipFill>
            </p:spPr>
            <p:txBody>
              <a:bodyPr/>
              <a:lstStyle/>
              <a:p>
                <a:r>
                  <a:rPr lang="en-US">
                    <a:noFill/>
                  </a:rPr>
                  <a:t> </a:t>
                </a:r>
              </a:p>
            </p:txBody>
          </p:sp>
        </mc:Fallback>
      </mc:AlternateContent>
      <p:sp>
        <p:nvSpPr>
          <p:cNvPr id="8" name="TextBox 7">
            <a:extLst>
              <a:ext uri="{FF2B5EF4-FFF2-40B4-BE49-F238E27FC236}">
                <a16:creationId xmlns:a16="http://schemas.microsoft.com/office/drawing/2014/main" id="{A4956D24-10EF-496E-ABD8-A7640B5095D3}"/>
              </a:ext>
            </a:extLst>
          </p:cNvPr>
          <p:cNvSpPr txBox="1"/>
          <p:nvPr/>
        </p:nvSpPr>
        <p:spPr>
          <a:xfrm>
            <a:off x="7155810" y="6642556"/>
            <a:ext cx="5036190" cy="215444"/>
          </a:xfrm>
          <a:prstGeom prst="rect">
            <a:avLst/>
          </a:prstGeom>
          <a:noFill/>
        </p:spPr>
        <p:txBody>
          <a:bodyPr wrap="square">
            <a:spAutoFit/>
          </a:bodyPr>
          <a:lstStyle/>
          <a:p>
            <a:r>
              <a:rPr lang="en-US" sz="800" b="0" i="0" u="none" strike="noStrike" baseline="0" dirty="0">
                <a:solidFill>
                  <a:srgbClr val="000000"/>
                </a:solidFill>
                <a:latin typeface="Calibri" panose="020F0502020204030204" pitchFamily="34" charset="0"/>
              </a:rPr>
              <a:t>1 Adapted from Pew Charitable Trusts (2016) Reference Points: Measuring Success in Fisheries Management. 8 pp. </a:t>
            </a:r>
            <a:endParaRPr lang="en-US" dirty="0"/>
          </a:p>
        </p:txBody>
      </p:sp>
    </p:spTree>
    <p:extLst>
      <p:ext uri="{BB962C8B-B14F-4D97-AF65-F5344CB8AC3E}">
        <p14:creationId xmlns:p14="http://schemas.microsoft.com/office/powerpoint/2010/main" val="196479883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Some Equilibrium Reference Points</a:t>
            </a:r>
            <a:endParaRPr lang="en-CA"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We will explore the calculations for an age-structured model:</a:t>
                </a:r>
              </a:p>
              <a:p>
                <a:pPr marL="914400" lvl="1" indent="-457200">
                  <a:buFont typeface="Arial" panose="020B0604020202020204" pitchFamily="34" charset="0"/>
                  <a:buAutoNum type="arabicPeriod"/>
                </a:pPr>
                <a14:m>
                  <m:oMath xmlns:m="http://schemas.openxmlformats.org/officeDocument/2006/math">
                    <m:r>
                      <a:rPr lang="en-US" i="1" dirty="0">
                        <a:latin typeface="Cambria Math" panose="02040503050406030204" pitchFamily="18" charset="0"/>
                      </a:rPr>
                      <m:t>𝐵</m:t>
                    </m:r>
                    <m:r>
                      <a:rPr lang="en-US" i="1" baseline="-25000" dirty="0">
                        <a:latin typeface="Cambria Math" panose="02040503050406030204" pitchFamily="18" charset="0"/>
                      </a:rPr>
                      <m:t>0</m:t>
                    </m:r>
                  </m:oMath>
                </a14:m>
                <a:endParaRPr lang="en-US" baseline="-25000" dirty="0"/>
              </a:p>
              <a:p>
                <a:pPr marL="914400" lvl="1" indent="-457200">
                  <a:buFont typeface="Arial" panose="020B0604020202020204" pitchFamily="34" charset="0"/>
                  <a:buAutoNum type="arabicPeriod"/>
                </a:pPr>
                <a14:m>
                  <m:oMath xmlns:m="http://schemas.openxmlformats.org/officeDocument/2006/math">
                    <m:r>
                      <a:rPr lang="en-US" i="1" dirty="0">
                        <a:latin typeface="Cambria Math" panose="02040503050406030204" pitchFamily="18" charset="0"/>
                      </a:rPr>
                      <m:t>𝐹</m:t>
                    </m:r>
                    <m:r>
                      <m:rPr>
                        <m:sty m:val="p"/>
                      </m:rPr>
                      <a:rPr lang="en-US" i="0" baseline="-25000" dirty="0">
                        <a:latin typeface="Cambria Math" panose="02040503050406030204" pitchFamily="18" charset="0"/>
                      </a:rPr>
                      <m:t>MSY</m:t>
                    </m:r>
                    <m:r>
                      <m:rPr>
                        <m:nor/>
                      </m:rPr>
                      <a:rPr lang="en-US" dirty="0"/>
                      <m:t> </m:t>
                    </m:r>
                  </m:oMath>
                </a14:m>
                <a:r>
                  <a:rPr lang="en-US" dirty="0"/>
                  <a:t>and </a:t>
                </a:r>
                <a14:m>
                  <m:oMath xmlns:m="http://schemas.openxmlformats.org/officeDocument/2006/math">
                    <m:r>
                      <a:rPr lang="en-US" i="1" dirty="0">
                        <a:latin typeface="Cambria Math" panose="02040503050406030204" pitchFamily="18" charset="0"/>
                      </a:rPr>
                      <m:t>𝐵</m:t>
                    </m:r>
                    <m:r>
                      <m:rPr>
                        <m:sty m:val="p"/>
                      </m:rPr>
                      <a:rPr lang="en-US" baseline="-25000" dirty="0">
                        <a:latin typeface="Cambria Math" panose="02040503050406030204" pitchFamily="18" charset="0"/>
                      </a:rPr>
                      <m:t>MSY</m:t>
                    </m:r>
                  </m:oMath>
                </a14:m>
                <a:r>
                  <a:rPr lang="en-US" baseline="-25000" dirty="0"/>
                  <a:t> </a:t>
                </a:r>
                <a:endParaRPr lang="en-US" dirty="0"/>
              </a:p>
              <a:p>
                <a:pPr marL="914400" lvl="1" indent="-457200">
                  <a:buAutoNum type="arabicPeriod"/>
                </a:pPr>
                <a14:m>
                  <m:oMath xmlns:m="http://schemas.openxmlformats.org/officeDocument/2006/math">
                    <m:r>
                      <a:rPr lang="en-US" i="1" dirty="0" smtClean="0">
                        <a:latin typeface="Cambria Math" panose="02040503050406030204" pitchFamily="18" charset="0"/>
                      </a:rPr>
                      <m:t>𝐹</m:t>
                    </m:r>
                    <m:r>
                      <m:rPr>
                        <m:sty m:val="p"/>
                      </m:rPr>
                      <a:rPr lang="en-US" i="0" baseline="-25000" dirty="0" smtClean="0">
                        <a:latin typeface="Cambria Math" panose="02040503050406030204" pitchFamily="18" charset="0"/>
                      </a:rPr>
                      <m:t>X</m:t>
                    </m:r>
                    <m:r>
                      <a:rPr lang="en-US" i="0" baseline="-25000" dirty="0" smtClean="0">
                        <a:latin typeface="Cambria Math" panose="02040503050406030204" pitchFamily="18" charset="0"/>
                      </a:rPr>
                      <m:t>%</m:t>
                    </m:r>
                    <m:r>
                      <m:rPr>
                        <m:sty m:val="p"/>
                      </m:rPr>
                      <a:rPr lang="en-US" i="0" baseline="-25000" dirty="0" smtClean="0">
                        <a:latin typeface="Cambria Math" panose="02040503050406030204" pitchFamily="18" charset="0"/>
                      </a:rPr>
                      <m:t>SPR</m:t>
                    </m:r>
                  </m:oMath>
                </a14:m>
                <a:r>
                  <a:rPr lang="en-US" baseline="-25000" dirty="0"/>
                  <a:t> </a:t>
                </a:r>
                <a:r>
                  <a:rPr lang="en-US" dirty="0"/>
                  <a:t>and the equilibrium </a:t>
                </a:r>
                <a14:m>
                  <m:oMath xmlns:m="http://schemas.openxmlformats.org/officeDocument/2006/math">
                    <m:r>
                      <a:rPr lang="en-US" i="1" dirty="0">
                        <a:latin typeface="Cambria Math" panose="02040503050406030204" pitchFamily="18" charset="0"/>
                      </a:rPr>
                      <m:t>𝐵</m:t>
                    </m:r>
                  </m:oMath>
                </a14:m>
                <a:r>
                  <a:rPr lang="en-US" baseline="-25000" dirty="0"/>
                  <a:t> </a:t>
                </a:r>
                <a:r>
                  <a:rPr lang="en-US" dirty="0"/>
                  <a:t>from fishing at </a:t>
                </a:r>
                <a14:m>
                  <m:oMath xmlns:m="http://schemas.openxmlformats.org/officeDocument/2006/math">
                    <m:r>
                      <a:rPr lang="en-US" i="1" dirty="0">
                        <a:latin typeface="Cambria Math" panose="02040503050406030204" pitchFamily="18" charset="0"/>
                      </a:rPr>
                      <m:t>𝐹</m:t>
                    </m:r>
                    <m:r>
                      <m:rPr>
                        <m:sty m:val="p"/>
                      </m:rPr>
                      <a:rPr lang="en-US" baseline="-25000" dirty="0">
                        <a:latin typeface="Cambria Math" panose="02040503050406030204" pitchFamily="18" charset="0"/>
                      </a:rPr>
                      <m:t>X</m:t>
                    </m:r>
                    <m:r>
                      <a:rPr lang="en-US" baseline="-25000" dirty="0">
                        <a:latin typeface="Cambria Math" panose="02040503050406030204" pitchFamily="18" charset="0"/>
                      </a:rPr>
                      <m:t>%</m:t>
                    </m:r>
                    <m:r>
                      <m:rPr>
                        <m:sty m:val="p"/>
                      </m:rPr>
                      <a:rPr lang="en-US" baseline="-25000" dirty="0">
                        <a:latin typeface="Cambria Math" panose="02040503050406030204" pitchFamily="18" charset="0"/>
                      </a:rPr>
                      <m:t>SPR</m:t>
                    </m:r>
                  </m:oMath>
                </a14:m>
                <a:r>
                  <a:rPr lang="en-US" baseline="-25000" dirty="0"/>
                  <a:t>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US">
                    <a:noFill/>
                  </a:rPr>
                  <a:t> </a:t>
                </a:r>
              </a:p>
            </p:txBody>
          </p:sp>
        </mc:Fallback>
      </mc:AlternateContent>
    </p:spTree>
    <p:extLst>
      <p:ext uri="{BB962C8B-B14F-4D97-AF65-F5344CB8AC3E}">
        <p14:creationId xmlns:p14="http://schemas.microsoft.com/office/powerpoint/2010/main" val="22576920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Outline </a:t>
            </a:r>
            <a:r>
              <a:rPr lang="en-US" dirty="0">
                <a:solidFill>
                  <a:srgbClr val="FF0000"/>
                </a:solidFill>
              </a:rPr>
              <a:t>– Day 1 (hide)</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838200" y="2135591"/>
                <a:ext cx="10515600" cy="4351338"/>
              </a:xfrm>
            </p:spPr>
            <p:txBody>
              <a:bodyPr>
                <a:normAutofit fontScale="70000" lnSpcReduction="20000"/>
              </a:bodyPr>
              <a:lstStyle/>
              <a:p>
                <a:pPr marL="514350" indent="-514350">
                  <a:buFont typeface="+mj-lt"/>
                  <a:buAutoNum type="arabicPeriod"/>
                </a:pPr>
                <a:r>
                  <a:rPr lang="en-US" dirty="0"/>
                  <a:t>What are Reference Points? </a:t>
                </a:r>
                <a:r>
                  <a:rPr lang="en-US" dirty="0">
                    <a:solidFill>
                      <a:srgbClr val="FF0000"/>
                    </a:solidFill>
                  </a:rPr>
                  <a:t>Robyn</a:t>
                </a:r>
              </a:p>
              <a:p>
                <a:pPr marL="514350" indent="-514350">
                  <a:buFont typeface="+mj-lt"/>
                  <a:buAutoNum type="arabicPeriod"/>
                </a:pPr>
                <a:r>
                  <a:rPr lang="en-US" dirty="0"/>
                  <a:t>Equilibrium Assumptions </a:t>
                </a:r>
                <a:r>
                  <a:rPr lang="en-US" dirty="0">
                    <a:solidFill>
                      <a:srgbClr val="FF0000"/>
                    </a:solidFill>
                  </a:rPr>
                  <a:t>Robyn</a:t>
                </a:r>
                <a:endParaRPr lang="en-US" dirty="0"/>
              </a:p>
              <a:p>
                <a:pPr marL="514350" indent="-514350">
                  <a:buFont typeface="+mj-lt"/>
                  <a:buAutoNum type="arabicPeriod"/>
                </a:pPr>
                <a:r>
                  <a:rPr lang="en-US" dirty="0"/>
                  <a:t>What is MSY? </a:t>
                </a:r>
                <a:r>
                  <a:rPr lang="en-US" dirty="0">
                    <a:solidFill>
                      <a:srgbClr val="FF0000"/>
                    </a:solidFill>
                  </a:rPr>
                  <a:t>Robyn</a:t>
                </a:r>
              </a:p>
              <a:p>
                <a:pPr marL="514350" indent="-514350">
                  <a:buFont typeface="+mj-lt"/>
                  <a:buAutoNum type="arabicPeriod"/>
                </a:pPr>
                <a:r>
                  <a:rPr lang="en-US" dirty="0"/>
                  <a:t>Reference Points in Surplus Production Models </a:t>
                </a:r>
                <a:r>
                  <a:rPr lang="en-US" dirty="0">
                    <a:solidFill>
                      <a:srgbClr val="FF0000"/>
                    </a:solidFill>
                  </a:rPr>
                  <a:t>Tim</a:t>
                </a:r>
              </a:p>
              <a:p>
                <a:pPr marL="514350" indent="-514350">
                  <a:buFont typeface="+mj-lt"/>
                  <a:buAutoNum type="arabicPeriod"/>
                </a:pPr>
                <a:r>
                  <a:rPr lang="en-US" dirty="0">
                    <a:solidFill>
                      <a:srgbClr val="7030A0"/>
                    </a:solidFill>
                  </a:rPr>
                  <a:t>[Exercise 1] </a:t>
                </a:r>
                <a:r>
                  <a:rPr lang="en-US" dirty="0">
                    <a:solidFill>
                      <a:srgbClr val="FF0000"/>
                    </a:solidFill>
                  </a:rPr>
                  <a:t>Tim</a:t>
                </a:r>
              </a:p>
              <a:p>
                <a:pPr marL="514350" indent="-514350">
                  <a:buFont typeface="+mj-lt"/>
                  <a:buAutoNum type="arabicPeriod"/>
                </a:pPr>
                <a:r>
                  <a:rPr lang="en-US" dirty="0"/>
                  <a:t>Recruitment Productivity </a:t>
                </a:r>
                <a:r>
                  <a:rPr lang="en-US" dirty="0">
                    <a:solidFill>
                      <a:srgbClr val="FF0000"/>
                    </a:solidFill>
                  </a:rPr>
                  <a:t>Robyn</a:t>
                </a:r>
                <a:endParaRPr lang="en-US" dirty="0"/>
              </a:p>
              <a:p>
                <a:pPr marL="514350" indent="-514350">
                  <a:buFont typeface="+mj-lt"/>
                  <a:buAutoNum type="arabicPeriod"/>
                </a:pPr>
                <a:r>
                  <a:rPr lang="en-US" dirty="0"/>
                  <a:t>Reference Points in Age-structured Models </a:t>
                </a:r>
                <a:r>
                  <a:rPr lang="en-US" dirty="0">
                    <a:solidFill>
                      <a:srgbClr val="FF0000"/>
                    </a:solidFill>
                  </a:rPr>
                  <a:t>Tim</a:t>
                </a:r>
              </a:p>
              <a:p>
                <a:pPr lvl="1"/>
                <a:r>
                  <a:rPr lang="en-US" dirty="0"/>
                  <a:t>Per-recruit Calculations </a:t>
                </a:r>
                <a:r>
                  <a:rPr lang="en-US" dirty="0">
                    <a:solidFill>
                      <a:srgbClr val="FF0000"/>
                    </a:solidFill>
                  </a:rPr>
                  <a:t>Tim</a:t>
                </a:r>
                <a:endParaRPr lang="en-US" dirty="0"/>
              </a:p>
              <a:p>
                <a:pPr lvl="1"/>
                <a:r>
                  <a:rPr lang="en-US" dirty="0"/>
                  <a:t>Reference Point Calculations </a:t>
                </a:r>
                <a:r>
                  <a:rPr lang="en-US" dirty="0">
                    <a:solidFill>
                      <a:srgbClr val="FF0000"/>
                    </a:solidFill>
                  </a:rPr>
                  <a:t>Tim</a:t>
                </a:r>
                <a:endParaRPr lang="en-US" dirty="0"/>
              </a:p>
              <a:p>
                <a:pPr lvl="2"/>
                <a:r>
                  <a:rPr lang="en-US" dirty="0"/>
                  <a:t>Unfished Equilibrium Biomass </a:t>
                </a:r>
                <a14:m>
                  <m:oMath xmlns:m="http://schemas.openxmlformats.org/officeDocument/2006/math">
                    <m:r>
                      <a:rPr lang="en-US" i="1" dirty="0">
                        <a:latin typeface="Cambria Math" panose="02040503050406030204" pitchFamily="18" charset="0"/>
                      </a:rPr>
                      <m:t>𝐵</m:t>
                    </m:r>
                    <m:r>
                      <a:rPr lang="en-US" i="1" baseline="-25000" dirty="0">
                        <a:latin typeface="Cambria Math" panose="02040503050406030204" pitchFamily="18" charset="0"/>
                      </a:rPr>
                      <m:t>0</m:t>
                    </m:r>
                  </m:oMath>
                </a14:m>
                <a:r>
                  <a:rPr lang="en-US" dirty="0"/>
                  <a:t> </a:t>
                </a:r>
                <a:r>
                  <a:rPr lang="en-US" dirty="0">
                    <a:solidFill>
                      <a:srgbClr val="FF0000"/>
                    </a:solidFill>
                  </a:rPr>
                  <a:t>Tim</a:t>
                </a:r>
                <a:endParaRPr lang="en-US" dirty="0"/>
              </a:p>
              <a:p>
                <a:pPr lvl="2"/>
                <a:r>
                  <a:rPr lang="en-US" dirty="0"/>
                  <a:t>Equilibrium Biomass from fishing at </a:t>
                </a:r>
                <a14:m>
                  <m:oMath xmlns:m="http://schemas.openxmlformats.org/officeDocument/2006/math">
                    <m:r>
                      <a:rPr lang="en-US" i="1" dirty="0" smtClean="0">
                        <a:latin typeface="Cambria Math" panose="02040503050406030204" pitchFamily="18" charset="0"/>
                      </a:rPr>
                      <m:t>𝐹</m:t>
                    </m:r>
                  </m:oMath>
                </a14:m>
                <a:r>
                  <a:rPr lang="en-US" dirty="0"/>
                  <a:t> </a:t>
                </a:r>
                <a:r>
                  <a:rPr lang="en-US" dirty="0">
                    <a:solidFill>
                      <a:srgbClr val="FF0000"/>
                    </a:solidFill>
                  </a:rPr>
                  <a:t>Tim</a:t>
                </a:r>
                <a:endParaRPr lang="en-US" dirty="0"/>
              </a:p>
              <a:p>
                <a:pPr lvl="2"/>
                <a:r>
                  <a:rPr lang="en-US" dirty="0"/>
                  <a:t>MSY reference points </a:t>
                </a:r>
                <a:r>
                  <a:rPr lang="en-US" dirty="0">
                    <a:solidFill>
                      <a:srgbClr val="FF0000"/>
                    </a:solidFill>
                  </a:rPr>
                  <a:t>Tim</a:t>
                </a:r>
              </a:p>
              <a:p>
                <a:pPr lvl="2"/>
                <a:r>
                  <a:rPr lang="en-US" dirty="0">
                    <a:solidFill>
                      <a:srgbClr val="7030A0"/>
                    </a:solidFill>
                  </a:rPr>
                  <a:t>[Exercise 2] </a:t>
                </a:r>
                <a:r>
                  <a:rPr lang="en-US" dirty="0">
                    <a:solidFill>
                      <a:srgbClr val="FF0000"/>
                    </a:solidFill>
                  </a:rPr>
                  <a:t>Tim</a:t>
                </a:r>
              </a:p>
              <a:p>
                <a:pPr lvl="2"/>
                <a:r>
                  <a:rPr lang="en-US" dirty="0"/>
                  <a:t>SPR reference points </a:t>
                </a:r>
                <a:r>
                  <a:rPr lang="en-US" dirty="0">
                    <a:solidFill>
                      <a:srgbClr val="FF0000"/>
                    </a:solidFill>
                  </a:rPr>
                  <a:t>Robyn</a:t>
                </a:r>
              </a:p>
              <a:p>
                <a:pPr lvl="2"/>
                <a:r>
                  <a:rPr lang="en-US" dirty="0">
                    <a:solidFill>
                      <a:srgbClr val="7030A0"/>
                    </a:solidFill>
                  </a:rPr>
                  <a:t>[Exercise 4] </a:t>
                </a:r>
                <a:r>
                  <a:rPr lang="en-US" dirty="0">
                    <a:solidFill>
                      <a:srgbClr val="FF0000"/>
                    </a:solidFill>
                  </a:rPr>
                  <a:t>Robyn</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838200" y="2135591"/>
                <a:ext cx="10515600" cy="4351338"/>
              </a:xfrm>
              <a:blipFill>
                <a:blip r:embed="rId2"/>
                <a:stretch>
                  <a:fillRect l="-638" t="-2661"/>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C4CA60AB-90B9-4712-909A-BBDBBA0BB791}"/>
              </a:ext>
            </a:extLst>
          </p:cNvPr>
          <p:cNvSpPr txBox="1"/>
          <p:nvPr/>
        </p:nvSpPr>
        <p:spPr>
          <a:xfrm>
            <a:off x="7399283" y="1690688"/>
            <a:ext cx="3657600" cy="369332"/>
          </a:xfrm>
          <a:prstGeom prst="rect">
            <a:avLst/>
          </a:prstGeom>
          <a:noFill/>
        </p:spPr>
        <p:txBody>
          <a:bodyPr wrap="square" rtlCol="0">
            <a:spAutoFit/>
          </a:bodyPr>
          <a:lstStyle/>
          <a:p>
            <a:r>
              <a:rPr lang="en-US" dirty="0"/>
              <a:t>For discussion Thursday afternoon</a:t>
            </a:r>
          </a:p>
        </p:txBody>
      </p:sp>
    </p:spTree>
    <p:extLst>
      <p:ext uri="{BB962C8B-B14F-4D97-AF65-F5344CB8AC3E}">
        <p14:creationId xmlns:p14="http://schemas.microsoft.com/office/powerpoint/2010/main" val="174887215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0"/>
            <a:ext cx="12192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2700434"/>
            <a:ext cx="10515600" cy="1325563"/>
          </a:xfrm>
        </p:spPr>
        <p:txBody>
          <a:bodyPr>
            <a:normAutofit/>
          </a:bodyPr>
          <a:lstStyle/>
          <a:p>
            <a:pPr algn="ctr"/>
            <a:r>
              <a:rPr lang="en-US" sz="5400" dirty="0">
                <a:solidFill>
                  <a:schemeClr val="bg1"/>
                </a:solidFill>
                <a:latin typeface="+mn-lt"/>
              </a:rPr>
              <a:t>Per-recruit Calculations</a:t>
            </a:r>
          </a:p>
        </p:txBody>
      </p:sp>
    </p:spTree>
    <p:extLst>
      <p:ext uri="{BB962C8B-B14F-4D97-AF65-F5344CB8AC3E}">
        <p14:creationId xmlns:p14="http://schemas.microsoft.com/office/powerpoint/2010/main" val="203105959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Per-recruit Calculations</a:t>
            </a:r>
          </a:p>
        </p:txBody>
      </p:sp>
      <p:sp>
        <p:nvSpPr>
          <p:cNvPr id="3" name="Content Placeholder 2"/>
          <p:cNvSpPr>
            <a:spLocks noGrp="1"/>
          </p:cNvSpPr>
          <p:nvPr>
            <p:ph idx="1"/>
          </p:nvPr>
        </p:nvSpPr>
        <p:spPr/>
        <p:txBody>
          <a:bodyPr/>
          <a:lstStyle/>
          <a:p>
            <a:pPr marL="514350" indent="-514350">
              <a:buAutoNum type="arabicPeriod"/>
            </a:pPr>
            <a:r>
              <a:rPr lang="en-US" dirty="0"/>
              <a:t>Mortality Rates</a:t>
            </a:r>
          </a:p>
          <a:p>
            <a:pPr marL="514350" indent="-514350">
              <a:buAutoNum type="arabicPeriod"/>
            </a:pPr>
            <a:r>
              <a:rPr lang="en-US" dirty="0"/>
              <a:t>Survivorship</a:t>
            </a:r>
          </a:p>
          <a:p>
            <a:pPr marL="514350" indent="-514350">
              <a:buAutoNum type="arabicPeriod"/>
            </a:pPr>
            <a:r>
              <a:rPr lang="en-US" dirty="0"/>
              <a:t>SSB-per-recruit (or Eggs-per-recruit)</a:t>
            </a:r>
          </a:p>
          <a:p>
            <a:pPr marL="514350" indent="-514350">
              <a:buAutoNum type="arabicPeriod"/>
            </a:pPr>
            <a:r>
              <a:rPr lang="en-US" dirty="0"/>
              <a:t>Yield-per-recruit (YPR)</a:t>
            </a:r>
          </a:p>
          <a:p>
            <a:endParaRPr lang="en-CA" dirty="0"/>
          </a:p>
          <a:p>
            <a:pPr lvl="1"/>
            <a:endParaRPr lang="en-CA" dirty="0"/>
          </a:p>
        </p:txBody>
      </p:sp>
    </p:spTree>
    <p:extLst>
      <p:ext uri="{BB962C8B-B14F-4D97-AF65-F5344CB8AC3E}">
        <p14:creationId xmlns:p14="http://schemas.microsoft.com/office/powerpoint/2010/main" val="301406164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sz="3200" dirty="0"/>
              <a:t>Per-Recruit Calculations </a:t>
            </a:r>
            <a:r>
              <a:rPr lang="en-CA" sz="3200" b="1" dirty="0">
                <a:solidFill>
                  <a:schemeClr val="accent6"/>
                </a:solidFill>
              </a:rPr>
              <a:t>1. Mortality Rates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Mortality – how individuals are removed from the population</a:t>
                </a:r>
              </a:p>
              <a:p>
                <a:r>
                  <a:rPr lang="en-US" dirty="0"/>
                  <a:t>Natural Mortality (</a:t>
                </a:r>
                <a14:m>
                  <m:oMath xmlns:m="http://schemas.openxmlformats.org/officeDocument/2006/math">
                    <m:r>
                      <a:rPr lang="en-US" i="1" dirty="0" smtClean="0">
                        <a:latin typeface="Cambria Math" panose="02040503050406030204" pitchFamily="18" charset="0"/>
                      </a:rPr>
                      <m:t>𝑀</m:t>
                    </m:r>
                  </m:oMath>
                </a14:m>
                <a:r>
                  <a:rPr lang="en-US" dirty="0"/>
                  <a:t>) – removed from natural sources (predation, disease, old age)</a:t>
                </a:r>
              </a:p>
              <a:p>
                <a:r>
                  <a:rPr lang="en-US" dirty="0"/>
                  <a:t>Fishing Mortality (</a:t>
                </a:r>
                <a14:m>
                  <m:oMath xmlns:m="http://schemas.openxmlformats.org/officeDocument/2006/math">
                    <m:r>
                      <a:rPr lang="en-US" i="1" dirty="0" smtClean="0">
                        <a:latin typeface="Cambria Math" panose="02040503050406030204" pitchFamily="18" charset="0"/>
                      </a:rPr>
                      <m:t>𝐹</m:t>
                    </m:r>
                  </m:oMath>
                </a14:m>
                <a:r>
                  <a:rPr lang="en-US" dirty="0"/>
                  <a:t>) – removed from fishing</a:t>
                </a:r>
              </a:p>
              <a:p>
                <a:endParaRPr lang="en-US" dirty="0"/>
              </a:p>
              <a:p>
                <a:r>
                  <a:rPr lang="en-US" dirty="0"/>
                  <a:t>Total Mortality (</a:t>
                </a:r>
                <a14:m>
                  <m:oMath xmlns:m="http://schemas.openxmlformats.org/officeDocument/2006/math">
                    <m:r>
                      <a:rPr lang="en-US" i="1" dirty="0" smtClean="0">
                        <a:latin typeface="Cambria Math" panose="02040503050406030204" pitchFamily="18" charset="0"/>
                      </a:rPr>
                      <m:t>𝑍</m:t>
                    </m:r>
                  </m:oMath>
                </a14:m>
                <a:r>
                  <a:rPr lang="en-US" dirty="0"/>
                  <a:t>) </a:t>
                </a:r>
                <a14:m>
                  <m:oMath xmlns:m="http://schemas.openxmlformats.org/officeDocument/2006/math">
                    <m:r>
                      <a:rPr lang="en-US" i="1" dirty="0" smtClean="0">
                        <a:latin typeface="Cambria Math" panose="02040503050406030204" pitchFamily="18" charset="0"/>
                      </a:rPr>
                      <m:t>= </m:t>
                    </m:r>
                    <m:r>
                      <a:rPr lang="en-US" i="1" dirty="0" smtClean="0">
                        <a:latin typeface="Cambria Math" panose="02040503050406030204" pitchFamily="18" charset="0"/>
                      </a:rPr>
                      <m:t>𝑀</m:t>
                    </m:r>
                    <m:r>
                      <a:rPr lang="en-US" i="1" dirty="0" smtClean="0">
                        <a:latin typeface="Cambria Math" panose="02040503050406030204" pitchFamily="18" charset="0"/>
                      </a:rPr>
                      <m:t> + </m:t>
                    </m:r>
                    <m:r>
                      <a:rPr lang="en-US" i="1" dirty="0" smtClean="0">
                        <a:latin typeface="Cambria Math" panose="02040503050406030204" pitchFamily="18" charset="0"/>
                      </a:rPr>
                      <m:t>𝐹</m:t>
                    </m:r>
                  </m:oMath>
                </a14:m>
                <a:endParaRPr lang="en-US" i="1" dirty="0"/>
              </a:p>
              <a:p>
                <a:pPr marL="457200" lvl="1" indent="0">
                  <a:buNone/>
                </a:pPr>
                <a:endParaRPr lang="en-CA"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US">
                    <a:noFill/>
                  </a:rPr>
                  <a:t> </a:t>
                </a:r>
              </a:p>
            </p:txBody>
          </p:sp>
        </mc:Fallback>
      </mc:AlternateContent>
    </p:spTree>
    <p:extLst>
      <p:ext uri="{BB962C8B-B14F-4D97-AF65-F5344CB8AC3E}">
        <p14:creationId xmlns:p14="http://schemas.microsoft.com/office/powerpoint/2010/main" val="215272107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sz="3200" dirty="0"/>
              <a:t>Per-Recruit Calculations </a:t>
            </a:r>
            <a:r>
              <a:rPr lang="en-CA" sz="3200" b="1" dirty="0">
                <a:solidFill>
                  <a:schemeClr val="accent6"/>
                </a:solidFill>
              </a:rPr>
              <a:t>1. Mortality Rates</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AD6F078F-2646-43EA-B061-F006E75ACD4B}"/>
                  </a:ext>
                </a:extLst>
              </p:cNvPr>
              <p:cNvSpPr txBox="1"/>
              <p:nvPr/>
            </p:nvSpPr>
            <p:spPr>
              <a:xfrm>
                <a:off x="3829664" y="3057171"/>
                <a:ext cx="1337187" cy="523220"/>
              </a:xfrm>
              <a:prstGeom prst="rect">
                <a:avLst/>
              </a:prstGeom>
              <a:solidFill>
                <a:schemeClr val="accent1">
                  <a:lumMod val="40000"/>
                  <a:lumOff val="60000"/>
                </a:schemeClr>
              </a:solid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𝑀</m:t>
                      </m:r>
                    </m:oMath>
                  </m:oMathPara>
                </a14:m>
                <a:endParaRPr lang="en-US" sz="2800" dirty="0"/>
              </a:p>
            </p:txBody>
          </p:sp>
        </mc:Choice>
        <mc:Fallback xmlns="">
          <p:sp>
            <p:nvSpPr>
              <p:cNvPr id="6" name="TextBox 5">
                <a:extLst>
                  <a:ext uri="{FF2B5EF4-FFF2-40B4-BE49-F238E27FC236}">
                    <a16:creationId xmlns:a16="http://schemas.microsoft.com/office/drawing/2014/main" id="{AD6F078F-2646-43EA-B061-F006E75ACD4B}"/>
                  </a:ext>
                </a:extLst>
              </p:cNvPr>
              <p:cNvSpPr txBox="1">
                <a:spLocks noRot="1" noChangeAspect="1" noMove="1" noResize="1" noEditPoints="1" noAdjustHandles="1" noChangeArrowheads="1" noChangeShapeType="1" noTextEdit="1"/>
              </p:cNvSpPr>
              <p:nvPr/>
            </p:nvSpPr>
            <p:spPr>
              <a:xfrm>
                <a:off x="3829664" y="3057171"/>
                <a:ext cx="1337187" cy="523220"/>
              </a:xfrm>
              <a:prstGeom prst="rect">
                <a:avLst/>
              </a:prstGeom>
              <a:blipFill>
                <a:blip r:embed="rId2"/>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B66B8FE1-7844-4757-90DA-E3A5CEF51622}"/>
                  </a:ext>
                </a:extLst>
              </p:cNvPr>
              <p:cNvSpPr txBox="1"/>
              <p:nvPr/>
            </p:nvSpPr>
            <p:spPr>
              <a:xfrm>
                <a:off x="7030063" y="3057171"/>
                <a:ext cx="1337187" cy="523220"/>
              </a:xfrm>
              <a:prstGeom prst="rect">
                <a:avLst/>
              </a:prstGeom>
              <a:solidFill>
                <a:schemeClr val="accent1">
                  <a:lumMod val="40000"/>
                  <a:lumOff val="60000"/>
                </a:schemeClr>
              </a:solid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𝐹</m:t>
                      </m:r>
                    </m:oMath>
                  </m:oMathPara>
                </a14:m>
                <a:endParaRPr lang="en-US" sz="2800" dirty="0"/>
              </a:p>
            </p:txBody>
          </p:sp>
        </mc:Choice>
        <mc:Fallback xmlns="">
          <p:sp>
            <p:nvSpPr>
              <p:cNvPr id="11" name="TextBox 10">
                <a:extLst>
                  <a:ext uri="{FF2B5EF4-FFF2-40B4-BE49-F238E27FC236}">
                    <a16:creationId xmlns:a16="http://schemas.microsoft.com/office/drawing/2014/main" id="{B66B8FE1-7844-4757-90DA-E3A5CEF51622}"/>
                  </a:ext>
                </a:extLst>
              </p:cNvPr>
              <p:cNvSpPr txBox="1">
                <a:spLocks noRot="1" noChangeAspect="1" noMove="1" noResize="1" noEditPoints="1" noAdjustHandles="1" noChangeArrowheads="1" noChangeShapeType="1" noTextEdit="1"/>
              </p:cNvSpPr>
              <p:nvPr/>
            </p:nvSpPr>
            <p:spPr>
              <a:xfrm>
                <a:off x="7030063" y="3057171"/>
                <a:ext cx="1337187" cy="523220"/>
              </a:xfrm>
              <a:prstGeom prst="rect">
                <a:avLst/>
              </a:prstGeom>
              <a:blipFill>
                <a:blip r:embed="rId3"/>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FF0E5CEC-AB41-4BC0-8E52-91B0C900881E}"/>
                  </a:ext>
                </a:extLst>
              </p:cNvPr>
              <p:cNvSpPr txBox="1"/>
              <p:nvPr/>
            </p:nvSpPr>
            <p:spPr>
              <a:xfrm>
                <a:off x="9596686" y="2995614"/>
                <a:ext cx="2210247" cy="6463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𝐹𝑖𝑠h𝑖𝑛𝑔</m:t>
                      </m:r>
                      <m:r>
                        <a:rPr lang="en-US" i="1" dirty="0" smtClean="0">
                          <a:latin typeface="Cambria Math" panose="02040503050406030204" pitchFamily="18" charset="0"/>
                        </a:rPr>
                        <m:t> </m:t>
                      </m:r>
                      <m:r>
                        <a:rPr lang="en-US" i="1" dirty="0" smtClean="0">
                          <a:latin typeface="Cambria Math" panose="02040503050406030204" pitchFamily="18" charset="0"/>
                        </a:rPr>
                        <m:t>𝑀𝑜𝑟𝑡𝑎𝑙𝑖𝑡𝑦</m:t>
                      </m:r>
                      <m:r>
                        <a:rPr lang="en-US" b="0" i="1" dirty="0" smtClean="0">
                          <a:latin typeface="Cambria Math" panose="02040503050406030204" pitchFamily="18" charset="0"/>
                        </a:rPr>
                        <m:t>:</m:t>
                      </m:r>
                    </m:oMath>
                  </m:oMathPara>
                </a14:m>
                <a:endParaRPr lang="en-US" b="0" dirty="0"/>
              </a:p>
              <a:p>
                <a:r>
                  <a:rPr lang="en-US" dirty="0"/>
                  <a:t>removed from fishing</a:t>
                </a:r>
              </a:p>
            </p:txBody>
          </p:sp>
        </mc:Choice>
        <mc:Fallback xmlns="">
          <p:sp>
            <p:nvSpPr>
              <p:cNvPr id="12" name="TextBox 11">
                <a:extLst>
                  <a:ext uri="{FF2B5EF4-FFF2-40B4-BE49-F238E27FC236}">
                    <a16:creationId xmlns:a16="http://schemas.microsoft.com/office/drawing/2014/main" id="{FF0E5CEC-AB41-4BC0-8E52-91B0C900881E}"/>
                  </a:ext>
                </a:extLst>
              </p:cNvPr>
              <p:cNvSpPr txBox="1">
                <a:spLocks noRot="1" noChangeAspect="1" noMove="1" noResize="1" noEditPoints="1" noAdjustHandles="1" noChangeArrowheads="1" noChangeShapeType="1" noTextEdit="1"/>
              </p:cNvSpPr>
              <p:nvPr/>
            </p:nvSpPr>
            <p:spPr>
              <a:xfrm>
                <a:off x="9596686" y="2995614"/>
                <a:ext cx="2210247" cy="646331"/>
              </a:xfrm>
              <a:prstGeom prst="rect">
                <a:avLst/>
              </a:prstGeom>
              <a:blipFill>
                <a:blip r:embed="rId4"/>
                <a:stretch>
                  <a:fillRect l="-2204" r="-1653" b="-14151"/>
                </a:stretch>
              </a:blipFill>
            </p:spPr>
            <p:txBody>
              <a:bodyPr/>
              <a:lstStyle/>
              <a:p>
                <a:r>
                  <a:rPr lang="en-US">
                    <a:noFill/>
                  </a:rPr>
                  <a:t> </a:t>
                </a:r>
              </a:p>
            </p:txBody>
          </p:sp>
        </mc:Fallback>
      </mc:AlternateContent>
      <p:cxnSp>
        <p:nvCxnSpPr>
          <p:cNvPr id="13" name="Straight Arrow Connector 12">
            <a:extLst>
              <a:ext uri="{FF2B5EF4-FFF2-40B4-BE49-F238E27FC236}">
                <a16:creationId xmlns:a16="http://schemas.microsoft.com/office/drawing/2014/main" id="{F368EFA5-4EBF-4BB2-B23D-4C5FB0E7DDA2}"/>
              </a:ext>
            </a:extLst>
          </p:cNvPr>
          <p:cNvCxnSpPr>
            <a:cxnSpLocks/>
            <a:stCxn id="12" idx="1"/>
            <a:endCxn id="11" idx="3"/>
          </p:cNvCxnSpPr>
          <p:nvPr/>
        </p:nvCxnSpPr>
        <p:spPr>
          <a:xfrm flipH="1">
            <a:off x="8367250" y="3318780"/>
            <a:ext cx="1229436"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5E71146E-2E87-4003-B508-925530D7B9ED}"/>
                  </a:ext>
                </a:extLst>
              </p:cNvPr>
              <p:cNvSpPr txBox="1"/>
              <p:nvPr/>
            </p:nvSpPr>
            <p:spPr>
              <a:xfrm>
                <a:off x="463725" y="2718616"/>
                <a:ext cx="2579516" cy="1200329"/>
              </a:xfrm>
              <a:prstGeom prst="rect">
                <a:avLst/>
              </a:prstGeom>
              <a:noFill/>
            </p:spPr>
            <p:txBody>
              <a:bodyPr wrap="square" rtlCol="0">
                <a:spAutoFit/>
              </a:bodyPr>
              <a:lstStyle/>
              <a:p>
                <a:pPr algn="ctr"/>
                <a14:m>
                  <m:oMath xmlns:m="http://schemas.openxmlformats.org/officeDocument/2006/math">
                    <m:r>
                      <a:rPr lang="en-US" i="1" dirty="0" smtClean="0">
                        <a:latin typeface="Cambria Math" panose="02040503050406030204" pitchFamily="18" charset="0"/>
                      </a:rPr>
                      <m:t>𝑁𝑎𝑡𝑢𝑟𝑎𝑙</m:t>
                    </m:r>
                    <m:r>
                      <a:rPr lang="en-US" i="1" dirty="0" smtClean="0">
                        <a:latin typeface="Cambria Math" panose="02040503050406030204" pitchFamily="18" charset="0"/>
                      </a:rPr>
                      <m:t> </m:t>
                    </m:r>
                    <m:r>
                      <a:rPr lang="en-US" i="1" dirty="0" smtClean="0">
                        <a:latin typeface="Cambria Math" panose="02040503050406030204" pitchFamily="18" charset="0"/>
                      </a:rPr>
                      <m:t>𝑀𝑜𝑟𝑡𝑎𝑙𝑖𝑡𝑦</m:t>
                    </m:r>
                  </m:oMath>
                </a14:m>
                <a:r>
                  <a:rPr lang="en-US" dirty="0"/>
                  <a:t>: removed from natural sources (predation, disease, old age)</a:t>
                </a:r>
              </a:p>
            </p:txBody>
          </p:sp>
        </mc:Choice>
        <mc:Fallback xmlns="">
          <p:sp>
            <p:nvSpPr>
              <p:cNvPr id="14" name="TextBox 13">
                <a:extLst>
                  <a:ext uri="{FF2B5EF4-FFF2-40B4-BE49-F238E27FC236}">
                    <a16:creationId xmlns:a16="http://schemas.microsoft.com/office/drawing/2014/main" id="{5E71146E-2E87-4003-B508-925530D7B9ED}"/>
                  </a:ext>
                </a:extLst>
              </p:cNvPr>
              <p:cNvSpPr txBox="1">
                <a:spLocks noRot="1" noChangeAspect="1" noMove="1" noResize="1" noEditPoints="1" noAdjustHandles="1" noChangeArrowheads="1" noChangeShapeType="1" noTextEdit="1"/>
              </p:cNvSpPr>
              <p:nvPr/>
            </p:nvSpPr>
            <p:spPr>
              <a:xfrm>
                <a:off x="463725" y="2718616"/>
                <a:ext cx="2579516" cy="1200329"/>
              </a:xfrm>
              <a:prstGeom prst="rect">
                <a:avLst/>
              </a:prstGeom>
              <a:blipFill>
                <a:blip r:embed="rId5"/>
                <a:stretch>
                  <a:fillRect t="-3046" b="-7107"/>
                </a:stretch>
              </a:blipFill>
            </p:spPr>
            <p:txBody>
              <a:bodyPr/>
              <a:lstStyle/>
              <a:p>
                <a:r>
                  <a:rPr lang="en-US">
                    <a:noFill/>
                  </a:rPr>
                  <a:t> </a:t>
                </a:r>
              </a:p>
            </p:txBody>
          </p:sp>
        </mc:Fallback>
      </mc:AlternateContent>
      <p:cxnSp>
        <p:nvCxnSpPr>
          <p:cNvPr id="15" name="Straight Arrow Connector 14">
            <a:extLst>
              <a:ext uri="{FF2B5EF4-FFF2-40B4-BE49-F238E27FC236}">
                <a16:creationId xmlns:a16="http://schemas.microsoft.com/office/drawing/2014/main" id="{26EE5043-5557-497B-A3D3-84C07C3D70B8}"/>
              </a:ext>
            </a:extLst>
          </p:cNvPr>
          <p:cNvCxnSpPr>
            <a:cxnSpLocks/>
            <a:stCxn id="14" idx="3"/>
            <a:endCxn id="6" idx="1"/>
          </p:cNvCxnSpPr>
          <p:nvPr/>
        </p:nvCxnSpPr>
        <p:spPr>
          <a:xfrm>
            <a:off x="3043241" y="3318781"/>
            <a:ext cx="78642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A6F044CC-3233-4B6B-A6C6-020AEFFA49FE}"/>
                  </a:ext>
                </a:extLst>
              </p:cNvPr>
              <p:cNvSpPr txBox="1"/>
              <p:nvPr/>
            </p:nvSpPr>
            <p:spPr>
              <a:xfrm>
                <a:off x="4794453" y="4912489"/>
                <a:ext cx="2681750" cy="954107"/>
              </a:xfrm>
              <a:prstGeom prst="rect">
                <a:avLst/>
              </a:prstGeom>
              <a:solidFill>
                <a:schemeClr val="accent1">
                  <a:lumMod val="40000"/>
                  <a:lumOff val="60000"/>
                </a:schemeClr>
              </a:solidFill>
              <a:ln>
                <a:solidFill>
                  <a:schemeClr val="tx1"/>
                </a:solidFill>
              </a:ln>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𝑇𝑜𝑡𝑎𝑙</m:t>
                      </m:r>
                      <m:r>
                        <a:rPr lang="en-US" sz="2800" b="0" i="1" smtClean="0">
                          <a:latin typeface="Cambria Math" panose="02040503050406030204" pitchFamily="18" charset="0"/>
                        </a:rPr>
                        <m:t> </m:t>
                      </m:r>
                      <m:r>
                        <a:rPr lang="en-US" sz="2800" b="0" i="1" smtClean="0">
                          <a:latin typeface="Cambria Math" panose="02040503050406030204" pitchFamily="18" charset="0"/>
                        </a:rPr>
                        <m:t>𝑀𝑜𝑟𝑡𝑎𝑙𝑖𝑡𝑦</m:t>
                      </m:r>
                    </m:oMath>
                  </m:oMathPara>
                </a14:m>
                <a:endParaRPr lang="en-US" sz="2800" b="0" dirty="0"/>
              </a:p>
              <a:p>
                <a:pPr algn="ctr"/>
                <a14:m>
                  <m:oMath xmlns:m="http://schemas.openxmlformats.org/officeDocument/2006/math">
                    <m:r>
                      <a:rPr lang="en-US" sz="2800" i="1" dirty="0" smtClean="0">
                        <a:latin typeface="Cambria Math" panose="02040503050406030204" pitchFamily="18" charset="0"/>
                      </a:rPr>
                      <m:t>𝑍</m:t>
                    </m:r>
                  </m:oMath>
                </a14:m>
                <a:r>
                  <a:rPr lang="en-US" sz="2800" dirty="0"/>
                  <a:t> </a:t>
                </a:r>
                <a14:m>
                  <m:oMath xmlns:m="http://schemas.openxmlformats.org/officeDocument/2006/math">
                    <m:r>
                      <a:rPr lang="en-US" sz="2800" i="1" dirty="0" smtClean="0">
                        <a:latin typeface="Cambria Math" panose="02040503050406030204" pitchFamily="18" charset="0"/>
                      </a:rPr>
                      <m:t>= </m:t>
                    </m:r>
                    <m:r>
                      <a:rPr lang="en-US" sz="2800" i="1" dirty="0" smtClean="0">
                        <a:latin typeface="Cambria Math" panose="02040503050406030204" pitchFamily="18" charset="0"/>
                      </a:rPr>
                      <m:t>𝑀</m:t>
                    </m:r>
                    <m:r>
                      <a:rPr lang="en-US" sz="2800" i="1" dirty="0" smtClean="0">
                        <a:latin typeface="Cambria Math" panose="02040503050406030204" pitchFamily="18" charset="0"/>
                      </a:rPr>
                      <m:t> + </m:t>
                    </m:r>
                    <m:r>
                      <a:rPr lang="en-US" sz="2800" i="1" dirty="0" smtClean="0">
                        <a:latin typeface="Cambria Math" panose="02040503050406030204" pitchFamily="18" charset="0"/>
                      </a:rPr>
                      <m:t>𝐹</m:t>
                    </m:r>
                  </m:oMath>
                </a14:m>
                <a:endParaRPr lang="en-US" sz="2800" i="1" dirty="0"/>
              </a:p>
            </p:txBody>
          </p:sp>
        </mc:Choice>
        <mc:Fallback xmlns="">
          <p:sp>
            <p:nvSpPr>
              <p:cNvPr id="27" name="TextBox 26">
                <a:extLst>
                  <a:ext uri="{FF2B5EF4-FFF2-40B4-BE49-F238E27FC236}">
                    <a16:creationId xmlns:a16="http://schemas.microsoft.com/office/drawing/2014/main" id="{A6F044CC-3233-4B6B-A6C6-020AEFFA49FE}"/>
                  </a:ext>
                </a:extLst>
              </p:cNvPr>
              <p:cNvSpPr txBox="1">
                <a:spLocks noRot="1" noChangeAspect="1" noMove="1" noResize="1" noEditPoints="1" noAdjustHandles="1" noChangeArrowheads="1" noChangeShapeType="1" noTextEdit="1"/>
              </p:cNvSpPr>
              <p:nvPr/>
            </p:nvSpPr>
            <p:spPr>
              <a:xfrm>
                <a:off x="4794453" y="4912489"/>
                <a:ext cx="2681750" cy="954107"/>
              </a:xfrm>
              <a:prstGeom prst="rect">
                <a:avLst/>
              </a:prstGeom>
              <a:blipFill>
                <a:blip r:embed="rId6"/>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2" name="Content Placeholder 2">
                <a:extLst>
                  <a:ext uri="{FF2B5EF4-FFF2-40B4-BE49-F238E27FC236}">
                    <a16:creationId xmlns:a16="http://schemas.microsoft.com/office/drawing/2014/main" id="{7F7CE83E-ED80-41AD-99EE-D3934DD3B36A}"/>
                  </a:ext>
                </a:extLst>
              </p:cNvPr>
              <p:cNvSpPr>
                <a:spLocks noGrp="1"/>
              </p:cNvSpPr>
              <p:nvPr>
                <p:ph idx="1"/>
              </p:nvPr>
            </p:nvSpPr>
            <p:spPr>
              <a:xfrm>
                <a:off x="838200" y="1825625"/>
                <a:ext cx="10515600" cy="646331"/>
              </a:xfrm>
            </p:spPr>
            <p:txBody>
              <a:bodyPr/>
              <a:lstStyle/>
              <a:p>
                <a:pPr marL="0" indent="0">
                  <a:buNone/>
                </a:pPr>
                <a14:m>
                  <m:oMath xmlns:m="http://schemas.openxmlformats.org/officeDocument/2006/math">
                    <m:r>
                      <a:rPr lang="en-US" i="1" dirty="0" smtClean="0">
                        <a:latin typeface="Cambria Math" panose="02040503050406030204" pitchFamily="18" charset="0"/>
                      </a:rPr>
                      <m:t>𝑀𝑜𝑟𝑡𝑎𝑙𝑖𝑡𝑦</m:t>
                    </m:r>
                  </m:oMath>
                </a14:m>
                <a:r>
                  <a:rPr lang="en-US" dirty="0"/>
                  <a:t>: how individuals are removed from the population </a:t>
                </a:r>
              </a:p>
              <a:p>
                <a:endParaRPr lang="en-CA" dirty="0"/>
              </a:p>
              <a:p>
                <a:pPr lvl="1"/>
                <a:endParaRPr lang="en-CA" dirty="0"/>
              </a:p>
            </p:txBody>
          </p:sp>
        </mc:Choice>
        <mc:Fallback xmlns="">
          <p:sp>
            <p:nvSpPr>
              <p:cNvPr id="42" name="Content Placeholder 2">
                <a:extLst>
                  <a:ext uri="{FF2B5EF4-FFF2-40B4-BE49-F238E27FC236}">
                    <a16:creationId xmlns:a16="http://schemas.microsoft.com/office/drawing/2014/main" id="{7F7CE83E-ED80-41AD-99EE-D3934DD3B36A}"/>
                  </a:ext>
                </a:extLst>
              </p:cNvPr>
              <p:cNvSpPr>
                <a:spLocks noGrp="1" noRot="1" noChangeAspect="1" noMove="1" noResize="1" noEditPoints="1" noAdjustHandles="1" noChangeArrowheads="1" noChangeShapeType="1" noTextEdit="1"/>
              </p:cNvSpPr>
              <p:nvPr>
                <p:ph idx="1"/>
              </p:nvPr>
            </p:nvSpPr>
            <p:spPr>
              <a:xfrm>
                <a:off x="838200" y="1825625"/>
                <a:ext cx="10515600" cy="646331"/>
              </a:xfrm>
              <a:blipFill>
                <a:blip r:embed="rId7"/>
                <a:stretch>
                  <a:fillRect t="-14953"/>
                </a:stretch>
              </a:blipFill>
            </p:spPr>
            <p:txBody>
              <a:bodyPr/>
              <a:lstStyle/>
              <a:p>
                <a:r>
                  <a:rPr lang="en-US">
                    <a:noFill/>
                  </a:rPr>
                  <a:t> </a:t>
                </a:r>
              </a:p>
            </p:txBody>
          </p:sp>
        </mc:Fallback>
      </mc:AlternateContent>
      <p:cxnSp>
        <p:nvCxnSpPr>
          <p:cNvPr id="47" name="Straight Arrow Connector 46">
            <a:extLst>
              <a:ext uri="{FF2B5EF4-FFF2-40B4-BE49-F238E27FC236}">
                <a16:creationId xmlns:a16="http://schemas.microsoft.com/office/drawing/2014/main" id="{990966C2-DF29-43CD-89CC-33BC76E9B48E}"/>
              </a:ext>
            </a:extLst>
          </p:cNvPr>
          <p:cNvCxnSpPr>
            <a:stCxn id="6" idx="2"/>
            <a:endCxn id="27" idx="0"/>
          </p:cNvCxnSpPr>
          <p:nvPr/>
        </p:nvCxnSpPr>
        <p:spPr>
          <a:xfrm>
            <a:off x="4498258" y="3580391"/>
            <a:ext cx="1637070" cy="133209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0F4EAABD-DBC1-4A62-A9E0-BBFB8CF564A4}"/>
              </a:ext>
            </a:extLst>
          </p:cNvPr>
          <p:cNvCxnSpPr>
            <a:stCxn id="11" idx="2"/>
            <a:endCxn id="27" idx="0"/>
          </p:cNvCxnSpPr>
          <p:nvPr/>
        </p:nvCxnSpPr>
        <p:spPr>
          <a:xfrm flipH="1">
            <a:off x="6135328" y="3580391"/>
            <a:ext cx="1563329" cy="133209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5580940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sz="3200" dirty="0"/>
              <a:t>Per-Recruit Reference Points </a:t>
            </a:r>
            <a:r>
              <a:rPr lang="en-CA" sz="3200" b="1" dirty="0">
                <a:solidFill>
                  <a:schemeClr val="accent6"/>
                </a:solidFill>
              </a:rPr>
              <a:t>1. Mortality Rates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Mortality rates can be instantaneous or finite (e.g., annual)</a:t>
                </a:r>
              </a:p>
              <a:p>
                <a:r>
                  <a:rPr lang="en-US" dirty="0"/>
                  <a:t>Generally work with instantaneous rates </a:t>
                </a:r>
              </a:p>
              <a:p>
                <a:r>
                  <a:rPr lang="en-US" dirty="0"/>
                  <a:t>Mortality is applied by decreasing the population by a constant proportion in each time period (t)</a:t>
                </a:r>
              </a:p>
              <a:p>
                <a:endParaRPr lang="en-US" dirty="0"/>
              </a:p>
              <a:p>
                <a:pPr marL="0" indent="0" algn="ctr">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𝑁</m:t>
                          </m:r>
                        </m:e>
                        <m:sub>
                          <m:r>
                            <a:rPr lang="en-US" i="1">
                              <a:latin typeface="Cambria Math" panose="02040503050406030204" pitchFamily="18" charset="0"/>
                            </a:rPr>
                            <m:t>𝑡</m:t>
                          </m:r>
                          <m:r>
                            <a:rPr lang="en-US" i="1">
                              <a:latin typeface="Cambria Math" panose="02040503050406030204" pitchFamily="18" charset="0"/>
                            </a:rPr>
                            <m:t>+1</m:t>
                          </m:r>
                        </m:sub>
                      </m:sSub>
                      <m:r>
                        <a:rPr lang="en-US" b="0" i="0"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𝑁</m:t>
                          </m:r>
                        </m:e>
                        <m:sub>
                          <m:r>
                            <a:rPr lang="en-US" i="1">
                              <a:latin typeface="Cambria Math" panose="02040503050406030204" pitchFamily="18" charset="0"/>
                            </a:rPr>
                            <m:t>𝑡</m:t>
                          </m:r>
                        </m:sub>
                      </m:sSub>
                      <m:sSup>
                        <m:sSupPr>
                          <m:ctrlPr>
                            <a:rPr lang="en-US"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m:t>
                          </m:r>
                          <m:r>
                            <a:rPr lang="en-US" b="0" i="1" smtClean="0">
                              <a:latin typeface="Cambria Math" panose="02040503050406030204" pitchFamily="18" charset="0"/>
                            </a:rPr>
                            <m:t>𝑍</m:t>
                          </m:r>
                        </m:sup>
                      </m:sSup>
                    </m:oMath>
                  </m:oMathPara>
                </a14:m>
                <a:endParaRPr lang="en-US" dirty="0"/>
              </a:p>
              <a:p>
                <a:endParaRPr lang="en-US" dirty="0"/>
              </a:p>
              <a:p>
                <a:endParaRPr lang="en-US" dirty="0"/>
              </a:p>
              <a:p>
                <a:pPr marL="457200" lvl="1" indent="0">
                  <a:buNone/>
                </a:pPr>
                <a:endParaRPr lang="en-CA"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US">
                    <a:noFill/>
                  </a:rPr>
                  <a:t> </a:t>
                </a:r>
              </a:p>
            </p:txBody>
          </p:sp>
        </mc:Fallback>
      </mc:AlternateContent>
    </p:spTree>
    <p:extLst>
      <p:ext uri="{BB962C8B-B14F-4D97-AF65-F5344CB8AC3E}">
        <p14:creationId xmlns:p14="http://schemas.microsoft.com/office/powerpoint/2010/main" val="96497127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sz="3200" dirty="0"/>
              <a:t>Per-Recruit Calculations </a:t>
            </a:r>
            <a:r>
              <a:rPr lang="en-CA" sz="3200" b="1" dirty="0">
                <a:solidFill>
                  <a:schemeClr val="accent6"/>
                </a:solidFill>
              </a:rPr>
              <a:t>1. Mortality Rates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Example: </a:t>
                </a:r>
                <a14:m>
                  <m:oMath xmlns:m="http://schemas.openxmlformats.org/officeDocument/2006/math">
                    <m:r>
                      <a:rPr lang="en-US" i="1" dirty="0" smtClean="0">
                        <a:latin typeface="Cambria Math" panose="02040503050406030204" pitchFamily="18" charset="0"/>
                      </a:rPr>
                      <m:t>𝑍</m:t>
                    </m:r>
                    <m:r>
                      <a:rPr lang="en-US" i="1" dirty="0" smtClean="0">
                        <a:latin typeface="Cambria Math" panose="02040503050406030204" pitchFamily="18" charset="0"/>
                      </a:rPr>
                      <m:t>=0.3</m:t>
                    </m:r>
                  </m:oMath>
                </a14:m>
                <a:r>
                  <a:rPr lang="en-US" dirty="0"/>
                  <a:t>, start with 1000 recruits at age 0 and track this cohort over time</a:t>
                </a:r>
              </a:p>
              <a:p>
                <a:endParaRPr lang="en-US" dirty="0"/>
              </a:p>
              <a:p>
                <a:endParaRPr lang="en-US" dirty="0"/>
              </a:p>
              <a:p>
                <a:pPr marL="457200" lvl="1" indent="0">
                  <a:buNone/>
                </a:pPr>
                <a:endParaRPr lang="en-CA"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US">
                    <a:noFill/>
                  </a:rPr>
                  <a:t> </a:t>
                </a:r>
              </a:p>
            </p:txBody>
          </p:sp>
        </mc:Fallback>
      </mc:AlternateContent>
      <p:pic>
        <p:nvPicPr>
          <p:cNvPr id="4" name="Picture 3"/>
          <p:cNvPicPr>
            <a:picLocks noChangeAspect="1"/>
          </p:cNvPicPr>
          <p:nvPr/>
        </p:nvPicPr>
        <p:blipFill>
          <a:blip r:embed="rId3"/>
          <a:stretch>
            <a:fillRect/>
          </a:stretch>
        </p:blipFill>
        <p:spPr>
          <a:xfrm>
            <a:off x="3087347" y="2733608"/>
            <a:ext cx="6017306" cy="3578292"/>
          </a:xfrm>
          <a:prstGeom prst="rect">
            <a:avLst/>
          </a:prstGeom>
        </p:spPr>
      </p:pic>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BCEF1C73-CB15-4E08-AFCB-22DFDDE75260}"/>
                  </a:ext>
                </a:extLst>
              </p:cNvPr>
              <p:cNvSpPr txBox="1"/>
              <p:nvPr/>
            </p:nvSpPr>
            <p:spPr>
              <a:xfrm>
                <a:off x="3677265" y="3059668"/>
                <a:ext cx="6096000" cy="369332"/>
              </a:xfrm>
              <a:prstGeom prst="rect">
                <a:avLst/>
              </a:prstGeom>
              <a:noFill/>
            </p:spPr>
            <p:txBody>
              <a:bodyPr wrap="square">
                <a:spAutoFit/>
              </a:bodyPr>
              <a:lstStyle/>
              <a:p>
                <a:pPr marL="0" indent="0" algn="ctr">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𝑁</m:t>
                          </m:r>
                        </m:e>
                        <m:sub>
                          <m:r>
                            <a:rPr lang="en-US" i="1">
                              <a:latin typeface="Cambria Math" panose="02040503050406030204" pitchFamily="18" charset="0"/>
                            </a:rPr>
                            <m:t>𝑡</m:t>
                          </m:r>
                          <m:r>
                            <a:rPr lang="en-US" i="1">
                              <a:latin typeface="Cambria Math" panose="02040503050406030204" pitchFamily="18" charset="0"/>
                            </a:rPr>
                            <m:t>+1</m:t>
                          </m:r>
                        </m:sub>
                      </m:sSub>
                      <m:r>
                        <a:rPr lang="en-US" b="0" i="0"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𝑁</m:t>
                          </m:r>
                        </m:e>
                        <m:sub>
                          <m:r>
                            <a:rPr lang="en-US" i="1">
                              <a:latin typeface="Cambria Math" panose="02040503050406030204" pitchFamily="18" charset="0"/>
                            </a:rPr>
                            <m:t>𝑡</m:t>
                          </m:r>
                        </m:sub>
                      </m:sSub>
                      <m:sSup>
                        <m:sSupPr>
                          <m:ctrlPr>
                            <a:rPr lang="en-US"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m:t>
                          </m:r>
                          <m:r>
                            <a:rPr lang="en-US" b="0" i="1" smtClean="0">
                              <a:latin typeface="Cambria Math" panose="02040503050406030204" pitchFamily="18" charset="0"/>
                            </a:rPr>
                            <m:t>𝑍</m:t>
                          </m:r>
                        </m:sup>
                      </m:sSup>
                    </m:oMath>
                  </m:oMathPara>
                </a14:m>
                <a:endParaRPr lang="en-US" dirty="0"/>
              </a:p>
            </p:txBody>
          </p:sp>
        </mc:Choice>
        <mc:Fallback xmlns="">
          <p:sp>
            <p:nvSpPr>
              <p:cNvPr id="6" name="TextBox 5">
                <a:extLst>
                  <a:ext uri="{FF2B5EF4-FFF2-40B4-BE49-F238E27FC236}">
                    <a16:creationId xmlns:a16="http://schemas.microsoft.com/office/drawing/2014/main" id="{BCEF1C73-CB15-4E08-AFCB-22DFDDE75260}"/>
                  </a:ext>
                </a:extLst>
              </p:cNvPr>
              <p:cNvSpPr txBox="1">
                <a:spLocks noRot="1" noChangeAspect="1" noMove="1" noResize="1" noEditPoints="1" noAdjustHandles="1" noChangeArrowheads="1" noChangeShapeType="1" noTextEdit="1"/>
              </p:cNvSpPr>
              <p:nvPr/>
            </p:nvSpPr>
            <p:spPr>
              <a:xfrm>
                <a:off x="3677265" y="3059668"/>
                <a:ext cx="6096000" cy="369332"/>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1040150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sz="3200" dirty="0"/>
              <a:t>Per-Recruit Calculations </a:t>
            </a:r>
            <a:r>
              <a:rPr lang="en-CA" sz="3200" b="1" dirty="0">
                <a:solidFill>
                  <a:schemeClr val="accent6"/>
                </a:solidFill>
              </a:rPr>
              <a:t>1. Mortality Rates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Example: </a:t>
                </a:r>
                <a14:m>
                  <m:oMath xmlns:m="http://schemas.openxmlformats.org/officeDocument/2006/math">
                    <m:r>
                      <a:rPr lang="en-US" i="1" dirty="0" smtClean="0">
                        <a:latin typeface="Cambria Math" panose="02040503050406030204" pitchFamily="18" charset="0"/>
                      </a:rPr>
                      <m:t>𝑍</m:t>
                    </m:r>
                    <m:r>
                      <a:rPr lang="en-US" b="0" i="1" dirty="0" smtClean="0">
                        <a:latin typeface="Cambria Math" panose="02040503050406030204" pitchFamily="18" charset="0"/>
                      </a:rPr>
                      <m:t>=</m:t>
                    </m:r>
                    <m:r>
                      <a:rPr lang="en-US" i="1" dirty="0" smtClean="0">
                        <a:latin typeface="Cambria Math" panose="02040503050406030204" pitchFamily="18" charset="0"/>
                      </a:rPr>
                      <m:t>0.3</m:t>
                    </m:r>
                  </m:oMath>
                </a14:m>
                <a:r>
                  <a:rPr lang="en-US" dirty="0"/>
                  <a:t>, start with 1000 recruits at age 0 and track this cohort over time</a:t>
                </a:r>
              </a:p>
              <a:p>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𝑁</m:t>
                        </m:r>
                      </m:e>
                      <m:sub>
                        <m:r>
                          <a:rPr lang="en-US" b="0" i="1" smtClean="0">
                            <a:latin typeface="Cambria Math" panose="02040503050406030204" pitchFamily="18" charset="0"/>
                          </a:rPr>
                          <m:t>𝑦𝑒𝑎𝑟</m:t>
                        </m:r>
                        <m:r>
                          <a:rPr lang="en-US" i="1">
                            <a:latin typeface="Cambria Math" panose="02040503050406030204" pitchFamily="18" charset="0"/>
                          </a:rPr>
                          <m:t>1</m:t>
                        </m:r>
                      </m:sub>
                    </m:sSub>
                    <m:r>
                      <a:rPr lang="en-US" b="0" i="1" smtClean="0">
                        <a:latin typeface="Cambria Math" panose="02040503050406030204" pitchFamily="18" charset="0"/>
                      </a:rPr>
                      <m:t>=</m:t>
                    </m:r>
                  </m:oMath>
                </a14:m>
                <a:r>
                  <a:rPr lang="en-US" dirty="0"/>
                  <a:t> </a:t>
                </a:r>
                <a14:m>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𝑁</m:t>
                        </m:r>
                      </m:e>
                      <m:sub>
                        <m:r>
                          <a:rPr lang="en-US" b="0" i="1" smtClean="0">
                            <a:latin typeface="Cambria Math" panose="02040503050406030204" pitchFamily="18" charset="0"/>
                          </a:rPr>
                          <m:t>𝑦𝑒𝑎𝑟</m:t>
                        </m:r>
                        <m:r>
                          <a:rPr lang="en-US" b="0" i="1" smtClean="0">
                            <a:latin typeface="Cambria Math" panose="02040503050406030204" pitchFamily="18" charset="0"/>
                          </a:rPr>
                          <m:t>0</m:t>
                        </m:r>
                      </m:sub>
                    </m:sSub>
                    <m:sSup>
                      <m:sSupPr>
                        <m:ctrlPr>
                          <a:rPr lang="en-US"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m:t>
                        </m:r>
                        <m:r>
                          <a:rPr lang="en-US" b="0" i="1" smtClean="0">
                            <a:latin typeface="Cambria Math" panose="02040503050406030204" pitchFamily="18" charset="0"/>
                          </a:rPr>
                          <m:t>0.3</m:t>
                        </m:r>
                      </m:sup>
                    </m:sSup>
                  </m:oMath>
                </a14:m>
                <a:r>
                  <a:rPr lang="en-US" dirty="0"/>
                  <a:t> </a:t>
                </a:r>
                <a14:m>
                  <m:oMath xmlns:m="http://schemas.openxmlformats.org/officeDocument/2006/math">
                    <m:r>
                      <a:rPr lang="en-US" i="1">
                        <a:latin typeface="Cambria Math" panose="02040503050406030204" pitchFamily="18" charset="0"/>
                      </a:rPr>
                      <m:t>=</m:t>
                    </m:r>
                    <m:r>
                      <a:rPr lang="en-US" b="0" i="1" smtClean="0">
                        <a:latin typeface="Cambria Math" panose="02040503050406030204" pitchFamily="18" charset="0"/>
                      </a:rPr>
                      <m:t>1000</m:t>
                    </m:r>
                    <m:sSup>
                      <m:sSupPr>
                        <m:ctrlPr>
                          <a:rPr lang="en-US"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−0.3</m:t>
                        </m:r>
                      </m:sup>
                    </m:sSup>
                    <m:r>
                      <a:rPr lang="en-US" b="0" i="1" smtClean="0">
                        <a:latin typeface="Cambria Math" panose="02040503050406030204" pitchFamily="18" charset="0"/>
                      </a:rPr>
                      <m:t>=</m:t>
                    </m:r>
                  </m:oMath>
                </a14:m>
                <a:r>
                  <a:rPr lang="en-US" dirty="0"/>
                  <a:t> </a:t>
                </a:r>
                <a14:m>
                  <m:oMath xmlns:m="http://schemas.openxmlformats.org/officeDocument/2006/math">
                    <m:r>
                      <a:rPr lang="en-US" i="1" dirty="0" smtClean="0">
                        <a:latin typeface="Cambria Math" panose="02040503050406030204" pitchFamily="18" charset="0"/>
                      </a:rPr>
                      <m:t>741</m:t>
                    </m:r>
                  </m:oMath>
                </a14:m>
                <a:endParaRPr lang="en-US" dirty="0"/>
              </a:p>
              <a:p>
                <a:r>
                  <a:rPr lang="en-US" dirty="0"/>
                  <a:t>Annual removal rate </a:t>
                </a:r>
                <a14:m>
                  <m:oMath xmlns:m="http://schemas.openxmlformats.org/officeDocument/2006/math">
                    <m:r>
                      <a:rPr lang="en-US" i="1">
                        <a:latin typeface="Cambria Math" panose="02040503050406030204" pitchFamily="18" charset="0"/>
                      </a:rPr>
                      <m:t>=</m:t>
                    </m:r>
                  </m:oMath>
                </a14:m>
                <a:r>
                  <a:rPr lang="en-US" dirty="0"/>
                  <a:t> </a:t>
                </a:r>
                <a14:m>
                  <m:oMath xmlns:m="http://schemas.openxmlformats.org/officeDocument/2006/math">
                    <m:r>
                      <a:rPr lang="en-US" i="1">
                        <a:latin typeface="Cambria Math" panose="02040503050406030204" pitchFamily="18" charset="0"/>
                      </a:rPr>
                      <m:t>1−</m:t>
                    </m:r>
                    <m:f>
                      <m:fPr>
                        <m:ctrlPr>
                          <a:rPr lang="en-US" i="1">
                            <a:latin typeface="Cambria Math" panose="02040503050406030204" pitchFamily="18" charset="0"/>
                          </a:rPr>
                        </m:ctrlPr>
                      </m:fPr>
                      <m:num>
                        <m:r>
                          <a:rPr lang="en-US" i="1">
                            <a:latin typeface="Cambria Math" panose="02040503050406030204" pitchFamily="18" charset="0"/>
                          </a:rPr>
                          <m:t>74</m:t>
                        </m:r>
                        <m:r>
                          <a:rPr lang="en-US" b="0" i="1" smtClean="0">
                            <a:latin typeface="Cambria Math" panose="02040503050406030204" pitchFamily="18" charset="0"/>
                          </a:rPr>
                          <m:t>1</m:t>
                        </m:r>
                      </m:num>
                      <m:den>
                        <m:r>
                          <a:rPr lang="en-US" i="1">
                            <a:latin typeface="Cambria Math" panose="02040503050406030204" pitchFamily="18" charset="0"/>
                          </a:rPr>
                          <m:t>1000</m:t>
                        </m:r>
                      </m:den>
                    </m:f>
                    <m:r>
                      <a:rPr lang="en-US" i="1">
                        <a:latin typeface="Cambria Math" panose="02040503050406030204" pitchFamily="18" charset="0"/>
                      </a:rPr>
                      <m:t>=0.2</m:t>
                    </m:r>
                    <m:r>
                      <a:rPr lang="en-US" b="0" i="1" smtClean="0">
                        <a:latin typeface="Cambria Math" panose="02040503050406030204" pitchFamily="18" charset="0"/>
                      </a:rPr>
                      <m:t>59</m:t>
                    </m:r>
                  </m:oMath>
                </a14:m>
                <a:endParaRPr lang="en-US" dirty="0"/>
              </a:p>
              <a:p>
                <a:r>
                  <a:rPr lang="en-US" dirty="0"/>
                  <a:t>25.9% of population removed each year</a:t>
                </a:r>
              </a:p>
              <a:p>
                <a:endParaRPr lang="en-US" dirty="0"/>
              </a:p>
              <a:p>
                <a:r>
                  <a:rPr lang="en-US" dirty="0"/>
                  <a:t>In general:</a:t>
                </a:r>
              </a:p>
              <a:p>
                <a:pPr marL="0" indent="0">
                  <a:buNone/>
                </a:pPr>
                <a:r>
                  <a:rPr lang="en-US" dirty="0"/>
                  <a:t>   Annual removal rate </a:t>
                </a:r>
                <a14:m>
                  <m:oMath xmlns:m="http://schemas.openxmlformats.org/officeDocument/2006/math">
                    <m:r>
                      <a:rPr lang="en-US" i="1">
                        <a:latin typeface="Cambria Math" panose="02040503050406030204" pitchFamily="18" charset="0"/>
                      </a:rPr>
                      <m:t>=</m:t>
                    </m:r>
                    <m:r>
                      <a:rPr lang="en-US" b="0" i="0" smtClean="0">
                        <a:latin typeface="Cambria Math" panose="02040503050406030204" pitchFamily="18" charset="0"/>
                      </a:rPr>
                      <m:t> </m:t>
                    </m:r>
                    <m:r>
                      <a:rPr lang="en-US" i="1">
                        <a:latin typeface="Cambria Math" panose="02040503050406030204" pitchFamily="18" charset="0"/>
                      </a:rPr>
                      <m:t>1</m:t>
                    </m:r>
                    <m:r>
                      <a:rPr lang="en-US" b="0" i="1" smtClean="0">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m:t>
                        </m:r>
                        <m:r>
                          <a:rPr lang="en-US" b="0" i="1" smtClean="0">
                            <a:latin typeface="Cambria Math" panose="02040503050406030204" pitchFamily="18" charset="0"/>
                          </a:rPr>
                          <m:t>𝑍</m:t>
                        </m:r>
                      </m:sup>
                    </m:sSup>
                  </m:oMath>
                </a14:m>
                <a:endParaRPr lang="en-US" dirty="0"/>
              </a:p>
              <a:p>
                <a:pPr marL="457200" lvl="1" indent="0">
                  <a:buNone/>
                </a:pPr>
                <a:endParaRPr lang="en-CA"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US">
                    <a:noFill/>
                  </a:rPr>
                  <a:t> </a:t>
                </a:r>
              </a:p>
            </p:txBody>
          </p:sp>
        </mc:Fallback>
      </mc:AlternateContent>
      <p:pic>
        <p:nvPicPr>
          <p:cNvPr id="4" name="Picture 3"/>
          <p:cNvPicPr>
            <a:picLocks noChangeAspect="1"/>
          </p:cNvPicPr>
          <p:nvPr/>
        </p:nvPicPr>
        <p:blipFill>
          <a:blip r:embed="rId3"/>
          <a:stretch>
            <a:fillRect/>
          </a:stretch>
        </p:blipFill>
        <p:spPr>
          <a:xfrm>
            <a:off x="6936794" y="3732904"/>
            <a:ext cx="5255205" cy="3125096"/>
          </a:xfrm>
          <a:prstGeom prst="rect">
            <a:avLst/>
          </a:prstGeom>
        </p:spPr>
      </p:pic>
    </p:spTree>
    <p:extLst>
      <p:ext uri="{BB962C8B-B14F-4D97-AF65-F5344CB8AC3E}">
        <p14:creationId xmlns:p14="http://schemas.microsoft.com/office/powerpoint/2010/main" val="185958277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sz="3200" dirty="0"/>
              <a:t>Per-Recruit Calculations </a:t>
            </a:r>
            <a:r>
              <a:rPr lang="en-CA" sz="3200" b="1" dirty="0">
                <a:solidFill>
                  <a:schemeClr val="accent6"/>
                </a:solidFill>
              </a:rPr>
              <a:t>1. Mortality Rates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Harvest rate (or exploitation rate </a:t>
                </a:r>
                <a14:m>
                  <m:oMath xmlns:m="http://schemas.openxmlformats.org/officeDocument/2006/math">
                    <m:r>
                      <a:rPr lang="en-US" b="0" i="1" smtClean="0">
                        <a:latin typeface="Cambria Math" panose="02040503050406030204" pitchFamily="18" charset="0"/>
                      </a:rPr>
                      <m:t>𝑢</m:t>
                    </m:r>
                  </m:oMath>
                </a14:m>
                <a:r>
                  <a:rPr lang="en-US" dirty="0"/>
                  <a:t>) is the annual proportional change in numbers of fish for a given instantaneous fishing mortality rate (</a:t>
                </a:r>
                <a14:m>
                  <m:oMath xmlns:m="http://schemas.openxmlformats.org/officeDocument/2006/math">
                    <m:r>
                      <a:rPr lang="en-US" i="1" dirty="0" smtClean="0">
                        <a:latin typeface="Cambria Math" panose="02040503050406030204" pitchFamily="18" charset="0"/>
                      </a:rPr>
                      <m:t>𝐹</m:t>
                    </m:r>
                  </m:oMath>
                </a14:m>
                <a:r>
                  <a:rPr lang="en-US" dirty="0"/>
                  <a:t>)</a:t>
                </a:r>
              </a:p>
              <a:p>
                <a:r>
                  <a:rPr lang="en-US" altLang="en-US" dirty="0"/>
                  <a:t>Sometimes expressed as a percentage (%)</a:t>
                </a:r>
              </a:p>
              <a:p>
                <a:endParaRPr lang="en-US" dirty="0"/>
              </a:p>
              <a:p>
                <a:pPr marL="457200" lvl="1" indent="0">
                  <a:buNone/>
                </a:pPr>
                <a:endParaRPr lang="en-CA"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043" t="-2241" r="-156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5" name="Table 4"/>
              <p:cNvGraphicFramePr>
                <a:graphicFrameLocks noGrp="1"/>
              </p:cNvGraphicFramePr>
              <p:nvPr>
                <p:extLst>
                  <p:ext uri="{D42A27DB-BD31-4B8C-83A1-F6EECF244321}">
                    <p14:modId xmlns:p14="http://schemas.microsoft.com/office/powerpoint/2010/main" val="3146758752"/>
                  </p:ext>
                </p:extLst>
              </p:nvPr>
            </p:nvGraphicFramePr>
            <p:xfrm>
              <a:off x="838200" y="3612076"/>
              <a:ext cx="2722879" cy="1854200"/>
            </p:xfrm>
            <a:graphic>
              <a:graphicData uri="http://schemas.openxmlformats.org/drawingml/2006/table">
                <a:tbl>
                  <a:tblPr firstRow="1" bandRow="1">
                    <a:tableStyleId>{5C22544A-7EE6-4342-B048-85BDC9FD1C3A}</a:tableStyleId>
                  </a:tblPr>
                  <a:tblGrid>
                    <a:gridCol w="539571">
                      <a:extLst>
                        <a:ext uri="{9D8B030D-6E8A-4147-A177-3AD203B41FA5}">
                          <a16:colId xmlns:a16="http://schemas.microsoft.com/office/drawing/2014/main" val="3610776569"/>
                        </a:ext>
                      </a:extLst>
                    </a:gridCol>
                    <a:gridCol w="2183308">
                      <a:extLst>
                        <a:ext uri="{9D8B030D-6E8A-4147-A177-3AD203B41FA5}">
                          <a16:colId xmlns:a16="http://schemas.microsoft.com/office/drawing/2014/main" val="239986479"/>
                        </a:ext>
                      </a:extLst>
                    </a:gridCol>
                  </a:tblGrid>
                  <a:tr h="370840">
                    <a:tc>
                      <a:txBody>
                        <a:bodyP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𝐹</m:t>
                                </m:r>
                              </m:oMath>
                            </m:oMathPara>
                          </a14:m>
                          <a:endParaRPr lang="en-CA" i="1" dirty="0"/>
                        </a:p>
                      </a:txBody>
                      <a:tcPr/>
                    </a:tc>
                    <a:tc>
                      <a:txBody>
                        <a:bodyP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𝑢</m:t>
                                </m:r>
                                <m:r>
                                  <a:rPr lang="en-US" b="0" i="1" smtClean="0">
                                    <a:latin typeface="Cambria Math" panose="02040503050406030204" pitchFamily="18" charset="0"/>
                                  </a:rPr>
                                  <m:t>=1−</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m:t>
                                    </m:r>
                                    <m:r>
                                      <a:rPr lang="en-US" b="0" i="1" smtClean="0">
                                        <a:latin typeface="Cambria Math" panose="02040503050406030204" pitchFamily="18" charset="0"/>
                                      </a:rPr>
                                      <m:t>𝐹</m:t>
                                    </m:r>
                                  </m:sup>
                                </m:sSup>
                              </m:oMath>
                            </m:oMathPara>
                          </a14:m>
                          <a:endParaRPr lang="en-CA" i="1" baseline="30000" dirty="0"/>
                        </a:p>
                      </a:txBody>
                      <a:tcPr/>
                    </a:tc>
                    <a:extLst>
                      <a:ext uri="{0D108BD9-81ED-4DB2-BD59-A6C34878D82A}">
                        <a16:rowId xmlns:a16="http://schemas.microsoft.com/office/drawing/2014/main" val="1846281853"/>
                      </a:ext>
                    </a:extLst>
                  </a:tr>
                  <a:tr h="370840">
                    <a:tc>
                      <a:txBody>
                        <a:bodyPr/>
                        <a:lstStyle/>
                        <a:p>
                          <a:pPr algn="ctr"/>
                          <a:r>
                            <a:rPr lang="en-US" dirty="0"/>
                            <a:t>0.1</a:t>
                          </a:r>
                          <a:endParaRPr lang="en-CA" dirty="0"/>
                        </a:p>
                      </a:txBody>
                      <a:tcPr/>
                    </a:tc>
                    <a:tc>
                      <a:txBody>
                        <a:bodyPr/>
                        <a:lstStyle/>
                        <a:p>
                          <a:pPr algn="ctr"/>
                          <a:r>
                            <a:rPr lang="en-US" dirty="0"/>
                            <a:t>0.095 or 9.5%</a:t>
                          </a:r>
                          <a:endParaRPr lang="en-CA" dirty="0"/>
                        </a:p>
                      </a:txBody>
                      <a:tcPr/>
                    </a:tc>
                    <a:extLst>
                      <a:ext uri="{0D108BD9-81ED-4DB2-BD59-A6C34878D82A}">
                        <a16:rowId xmlns:a16="http://schemas.microsoft.com/office/drawing/2014/main" val="578992388"/>
                      </a:ext>
                    </a:extLst>
                  </a:tr>
                  <a:tr h="370840">
                    <a:tc>
                      <a:txBody>
                        <a:bodyPr/>
                        <a:lstStyle/>
                        <a:p>
                          <a:pPr algn="ctr"/>
                          <a:r>
                            <a:rPr lang="en-US" dirty="0"/>
                            <a:t>0.3</a:t>
                          </a:r>
                          <a:endParaRPr lang="en-CA" dirty="0"/>
                        </a:p>
                      </a:txBody>
                      <a:tcPr/>
                    </a:tc>
                    <a:tc>
                      <a:txBody>
                        <a:bodyPr/>
                        <a:lstStyle/>
                        <a:p>
                          <a:pPr algn="ctr"/>
                          <a:r>
                            <a:rPr lang="en-US" dirty="0"/>
                            <a:t>0.259 or 25.9%</a:t>
                          </a:r>
                          <a:endParaRPr lang="en-CA" dirty="0"/>
                        </a:p>
                      </a:txBody>
                      <a:tcPr/>
                    </a:tc>
                    <a:extLst>
                      <a:ext uri="{0D108BD9-81ED-4DB2-BD59-A6C34878D82A}">
                        <a16:rowId xmlns:a16="http://schemas.microsoft.com/office/drawing/2014/main" val="13937568"/>
                      </a:ext>
                    </a:extLst>
                  </a:tr>
                  <a:tr h="370840">
                    <a:tc>
                      <a:txBody>
                        <a:bodyPr/>
                        <a:lstStyle/>
                        <a:p>
                          <a:pPr algn="ctr"/>
                          <a:r>
                            <a:rPr lang="en-US" dirty="0"/>
                            <a:t>0.5</a:t>
                          </a:r>
                          <a:endParaRPr lang="en-CA" dirty="0"/>
                        </a:p>
                      </a:txBody>
                      <a:tcPr/>
                    </a:tc>
                    <a:tc>
                      <a:txBody>
                        <a:bodyPr/>
                        <a:lstStyle/>
                        <a:p>
                          <a:pPr algn="ctr"/>
                          <a:r>
                            <a:rPr lang="en-US" dirty="0"/>
                            <a:t>0.393 or</a:t>
                          </a:r>
                          <a:r>
                            <a:rPr lang="en-US" baseline="0" dirty="0"/>
                            <a:t> 39.9%</a:t>
                          </a:r>
                          <a:endParaRPr lang="en-CA" dirty="0"/>
                        </a:p>
                      </a:txBody>
                      <a:tcPr/>
                    </a:tc>
                    <a:extLst>
                      <a:ext uri="{0D108BD9-81ED-4DB2-BD59-A6C34878D82A}">
                        <a16:rowId xmlns:a16="http://schemas.microsoft.com/office/drawing/2014/main" val="1372787945"/>
                      </a:ext>
                    </a:extLst>
                  </a:tr>
                  <a:tr h="370840">
                    <a:tc>
                      <a:txBody>
                        <a:bodyPr/>
                        <a:lstStyle/>
                        <a:p>
                          <a:pPr algn="ctr"/>
                          <a:r>
                            <a:rPr lang="en-US" dirty="0"/>
                            <a:t>0.7</a:t>
                          </a:r>
                          <a:endParaRPr lang="en-CA" dirty="0"/>
                        </a:p>
                      </a:txBody>
                      <a:tcPr/>
                    </a:tc>
                    <a:tc>
                      <a:txBody>
                        <a:bodyPr/>
                        <a:lstStyle/>
                        <a:p>
                          <a:pPr algn="ctr"/>
                          <a:r>
                            <a:rPr lang="en-US" dirty="0"/>
                            <a:t>0.503 or 50.3%</a:t>
                          </a:r>
                          <a:endParaRPr lang="en-CA" dirty="0"/>
                        </a:p>
                      </a:txBody>
                      <a:tcPr/>
                    </a:tc>
                    <a:extLst>
                      <a:ext uri="{0D108BD9-81ED-4DB2-BD59-A6C34878D82A}">
                        <a16:rowId xmlns:a16="http://schemas.microsoft.com/office/drawing/2014/main" val="683204680"/>
                      </a:ext>
                    </a:extLst>
                  </a:tr>
                </a:tbl>
              </a:graphicData>
            </a:graphic>
          </p:graphicFrame>
        </mc:Choice>
        <mc:Fallback xmlns="">
          <p:graphicFrame>
            <p:nvGraphicFramePr>
              <p:cNvPr id="5" name="Table 4"/>
              <p:cNvGraphicFramePr>
                <a:graphicFrameLocks noGrp="1"/>
              </p:cNvGraphicFramePr>
              <p:nvPr>
                <p:extLst>
                  <p:ext uri="{D42A27DB-BD31-4B8C-83A1-F6EECF244321}">
                    <p14:modId xmlns:p14="http://schemas.microsoft.com/office/powerpoint/2010/main" val="3146758752"/>
                  </p:ext>
                </p:extLst>
              </p:nvPr>
            </p:nvGraphicFramePr>
            <p:xfrm>
              <a:off x="838200" y="3612076"/>
              <a:ext cx="2722879" cy="1854200"/>
            </p:xfrm>
            <a:graphic>
              <a:graphicData uri="http://schemas.openxmlformats.org/drawingml/2006/table">
                <a:tbl>
                  <a:tblPr firstRow="1" bandRow="1">
                    <a:tableStyleId>{5C22544A-7EE6-4342-B048-85BDC9FD1C3A}</a:tableStyleId>
                  </a:tblPr>
                  <a:tblGrid>
                    <a:gridCol w="539571">
                      <a:extLst>
                        <a:ext uri="{9D8B030D-6E8A-4147-A177-3AD203B41FA5}">
                          <a16:colId xmlns:a16="http://schemas.microsoft.com/office/drawing/2014/main" val="3610776569"/>
                        </a:ext>
                      </a:extLst>
                    </a:gridCol>
                    <a:gridCol w="2183308">
                      <a:extLst>
                        <a:ext uri="{9D8B030D-6E8A-4147-A177-3AD203B41FA5}">
                          <a16:colId xmlns:a16="http://schemas.microsoft.com/office/drawing/2014/main" val="239986479"/>
                        </a:ext>
                      </a:extLst>
                    </a:gridCol>
                  </a:tblGrid>
                  <a:tr h="370840">
                    <a:tc>
                      <a:txBody>
                        <a:bodyPr/>
                        <a:lstStyle/>
                        <a:p>
                          <a:endParaRPr lang="en-US"/>
                        </a:p>
                      </a:txBody>
                      <a:tcPr>
                        <a:blipFill>
                          <a:blip r:embed="rId3"/>
                          <a:stretch>
                            <a:fillRect l="-1124" t="-1639" r="-407865" b="-424590"/>
                          </a:stretch>
                        </a:blipFill>
                      </a:tcPr>
                    </a:tc>
                    <a:tc>
                      <a:txBody>
                        <a:bodyPr/>
                        <a:lstStyle/>
                        <a:p>
                          <a:endParaRPr lang="en-US"/>
                        </a:p>
                      </a:txBody>
                      <a:tcPr>
                        <a:blipFill>
                          <a:blip r:embed="rId3"/>
                          <a:stretch>
                            <a:fillRect l="-25070" t="-1639" r="-1114" b="-424590"/>
                          </a:stretch>
                        </a:blipFill>
                      </a:tcPr>
                    </a:tc>
                    <a:extLst>
                      <a:ext uri="{0D108BD9-81ED-4DB2-BD59-A6C34878D82A}">
                        <a16:rowId xmlns:a16="http://schemas.microsoft.com/office/drawing/2014/main" val="1846281853"/>
                      </a:ext>
                    </a:extLst>
                  </a:tr>
                  <a:tr h="370840">
                    <a:tc>
                      <a:txBody>
                        <a:bodyPr/>
                        <a:lstStyle/>
                        <a:p>
                          <a:pPr algn="ctr"/>
                          <a:r>
                            <a:rPr lang="en-US" dirty="0"/>
                            <a:t>0.1</a:t>
                          </a:r>
                          <a:endParaRPr lang="en-CA" dirty="0"/>
                        </a:p>
                      </a:txBody>
                      <a:tcPr/>
                    </a:tc>
                    <a:tc>
                      <a:txBody>
                        <a:bodyPr/>
                        <a:lstStyle/>
                        <a:p>
                          <a:pPr algn="ctr"/>
                          <a:r>
                            <a:rPr lang="en-US" dirty="0"/>
                            <a:t>0.095 or 9.5%</a:t>
                          </a:r>
                          <a:endParaRPr lang="en-CA" dirty="0"/>
                        </a:p>
                      </a:txBody>
                      <a:tcPr/>
                    </a:tc>
                    <a:extLst>
                      <a:ext uri="{0D108BD9-81ED-4DB2-BD59-A6C34878D82A}">
                        <a16:rowId xmlns:a16="http://schemas.microsoft.com/office/drawing/2014/main" val="578992388"/>
                      </a:ext>
                    </a:extLst>
                  </a:tr>
                  <a:tr h="370840">
                    <a:tc>
                      <a:txBody>
                        <a:bodyPr/>
                        <a:lstStyle/>
                        <a:p>
                          <a:pPr algn="ctr"/>
                          <a:r>
                            <a:rPr lang="en-US" dirty="0"/>
                            <a:t>0.3</a:t>
                          </a:r>
                          <a:endParaRPr lang="en-CA" dirty="0"/>
                        </a:p>
                      </a:txBody>
                      <a:tcPr/>
                    </a:tc>
                    <a:tc>
                      <a:txBody>
                        <a:bodyPr/>
                        <a:lstStyle/>
                        <a:p>
                          <a:pPr algn="ctr"/>
                          <a:r>
                            <a:rPr lang="en-US" dirty="0"/>
                            <a:t>0.259 or 25.9%</a:t>
                          </a:r>
                          <a:endParaRPr lang="en-CA" dirty="0"/>
                        </a:p>
                      </a:txBody>
                      <a:tcPr/>
                    </a:tc>
                    <a:extLst>
                      <a:ext uri="{0D108BD9-81ED-4DB2-BD59-A6C34878D82A}">
                        <a16:rowId xmlns:a16="http://schemas.microsoft.com/office/drawing/2014/main" val="13937568"/>
                      </a:ext>
                    </a:extLst>
                  </a:tr>
                  <a:tr h="370840">
                    <a:tc>
                      <a:txBody>
                        <a:bodyPr/>
                        <a:lstStyle/>
                        <a:p>
                          <a:pPr algn="ctr"/>
                          <a:r>
                            <a:rPr lang="en-US" dirty="0"/>
                            <a:t>0.5</a:t>
                          </a:r>
                          <a:endParaRPr lang="en-CA" dirty="0"/>
                        </a:p>
                      </a:txBody>
                      <a:tcPr/>
                    </a:tc>
                    <a:tc>
                      <a:txBody>
                        <a:bodyPr/>
                        <a:lstStyle/>
                        <a:p>
                          <a:pPr algn="ctr"/>
                          <a:r>
                            <a:rPr lang="en-US" dirty="0"/>
                            <a:t>0.393 or</a:t>
                          </a:r>
                          <a:r>
                            <a:rPr lang="en-US" baseline="0" dirty="0"/>
                            <a:t> 39.9%</a:t>
                          </a:r>
                          <a:endParaRPr lang="en-CA" dirty="0"/>
                        </a:p>
                      </a:txBody>
                      <a:tcPr/>
                    </a:tc>
                    <a:extLst>
                      <a:ext uri="{0D108BD9-81ED-4DB2-BD59-A6C34878D82A}">
                        <a16:rowId xmlns:a16="http://schemas.microsoft.com/office/drawing/2014/main" val="1372787945"/>
                      </a:ext>
                    </a:extLst>
                  </a:tr>
                  <a:tr h="370840">
                    <a:tc>
                      <a:txBody>
                        <a:bodyPr/>
                        <a:lstStyle/>
                        <a:p>
                          <a:pPr algn="ctr"/>
                          <a:r>
                            <a:rPr lang="en-US" dirty="0"/>
                            <a:t>0.7</a:t>
                          </a:r>
                          <a:endParaRPr lang="en-CA" dirty="0"/>
                        </a:p>
                      </a:txBody>
                      <a:tcPr/>
                    </a:tc>
                    <a:tc>
                      <a:txBody>
                        <a:bodyPr/>
                        <a:lstStyle/>
                        <a:p>
                          <a:pPr algn="ctr"/>
                          <a:r>
                            <a:rPr lang="en-US" dirty="0"/>
                            <a:t>0.503 or 50.3%</a:t>
                          </a:r>
                          <a:endParaRPr lang="en-CA" dirty="0"/>
                        </a:p>
                      </a:txBody>
                      <a:tcPr/>
                    </a:tc>
                    <a:extLst>
                      <a:ext uri="{0D108BD9-81ED-4DB2-BD59-A6C34878D82A}">
                        <a16:rowId xmlns:a16="http://schemas.microsoft.com/office/drawing/2014/main" val="683204680"/>
                      </a:ext>
                    </a:extLst>
                  </a:tr>
                </a:tbl>
              </a:graphicData>
            </a:graphic>
          </p:graphicFrame>
        </mc:Fallback>
      </mc:AlternateContent>
    </p:spTree>
    <p:extLst>
      <p:ext uri="{BB962C8B-B14F-4D97-AF65-F5344CB8AC3E}">
        <p14:creationId xmlns:p14="http://schemas.microsoft.com/office/powerpoint/2010/main" val="412192028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sz="3200" dirty="0"/>
              <a:t>Per-Recruit Calculations </a:t>
            </a:r>
            <a:r>
              <a:rPr lang="en-CA" sz="3200" b="1" dirty="0">
                <a:solidFill>
                  <a:schemeClr val="accent6"/>
                </a:solidFill>
              </a:rPr>
              <a:t>1. Mortality Rates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Add </a:t>
                </a:r>
                <a14:m>
                  <m:oMath xmlns:m="http://schemas.openxmlformats.org/officeDocument/2006/math">
                    <m:r>
                      <a:rPr lang="en-US" i="1" dirty="0" smtClean="0">
                        <a:latin typeface="Cambria Math" panose="02040503050406030204" pitchFamily="18" charset="0"/>
                      </a:rPr>
                      <m:t>𝑀</m:t>
                    </m:r>
                    <m:r>
                      <a:rPr lang="en-US" i="1" dirty="0" smtClean="0">
                        <a:latin typeface="Cambria Math" panose="02040503050406030204" pitchFamily="18" charset="0"/>
                      </a:rPr>
                      <m:t>=0.25 </m:t>
                    </m:r>
                  </m:oMath>
                </a14:m>
                <a:r>
                  <a:rPr lang="en-US" dirty="0"/>
                  <a:t>and calculate total removal rate (</a:t>
                </a:r>
                <a14:m>
                  <m:oMath xmlns:m="http://schemas.openxmlformats.org/officeDocument/2006/math">
                    <m:r>
                      <m:rPr>
                        <m:sty m:val="p"/>
                      </m:rPr>
                      <a:rPr lang="en-US" b="0" i="0" smtClean="0">
                        <a:latin typeface="Cambria Math" panose="02040503050406030204" pitchFamily="18" charset="0"/>
                      </a:rPr>
                      <m:t>Z</m:t>
                    </m:r>
                    <m:r>
                      <a:rPr lang="en-US" b="0" i="0" smtClean="0">
                        <a:latin typeface="Cambria Math" panose="02040503050406030204" pitchFamily="18" charset="0"/>
                      </a:rPr>
                      <m:t>=</m:t>
                    </m:r>
                    <m:r>
                      <a:rPr lang="en-US" i="1">
                        <a:latin typeface="Cambria Math" panose="02040503050406030204" pitchFamily="18" charset="0"/>
                      </a:rPr>
                      <m:t>𝑀</m:t>
                    </m:r>
                    <m:r>
                      <a:rPr lang="en-US" b="0" i="1" smtClean="0">
                        <a:latin typeface="Cambria Math" panose="02040503050406030204" pitchFamily="18" charset="0"/>
                      </a:rPr>
                      <m:t>+</m:t>
                    </m:r>
                    <m:r>
                      <a:rPr lang="en-US" b="0" i="1" smtClean="0">
                        <a:latin typeface="Cambria Math" panose="02040503050406030204" pitchFamily="18" charset="0"/>
                      </a:rPr>
                      <m:t>𝐹</m:t>
                    </m:r>
                  </m:oMath>
                </a14:m>
                <a:r>
                  <a:rPr lang="en-CA" dirty="0"/>
                  <a: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US">
                    <a:noFill/>
                  </a:rPr>
                  <a:t> </a:t>
                </a:r>
              </a:p>
            </p:txBody>
          </p:sp>
        </mc:Fallback>
      </mc:AlternateContent>
      <p:pic>
        <p:nvPicPr>
          <p:cNvPr id="4" name="Picture 3"/>
          <p:cNvPicPr>
            <a:picLocks noChangeAspect="1"/>
          </p:cNvPicPr>
          <p:nvPr/>
        </p:nvPicPr>
        <p:blipFill>
          <a:blip r:embed="rId3"/>
          <a:stretch>
            <a:fillRect/>
          </a:stretch>
        </p:blipFill>
        <p:spPr>
          <a:xfrm>
            <a:off x="6523398" y="2684349"/>
            <a:ext cx="5537915" cy="3293214"/>
          </a:xfrm>
          <a:prstGeom prst="rect">
            <a:avLst/>
          </a:prstGeom>
        </p:spPr>
      </p:pic>
      <mc:AlternateContent xmlns:mc="http://schemas.openxmlformats.org/markup-compatibility/2006" xmlns:a14="http://schemas.microsoft.com/office/drawing/2010/main">
        <mc:Choice Requires="a14">
          <p:graphicFrame>
            <p:nvGraphicFramePr>
              <p:cNvPr id="6" name="Table 5"/>
              <p:cNvGraphicFramePr>
                <a:graphicFrameLocks noGrp="1"/>
              </p:cNvGraphicFramePr>
              <p:nvPr>
                <p:extLst>
                  <p:ext uri="{D42A27DB-BD31-4B8C-83A1-F6EECF244321}">
                    <p14:modId xmlns:p14="http://schemas.microsoft.com/office/powerpoint/2010/main" val="290889464"/>
                  </p:ext>
                </p:extLst>
              </p:nvPr>
            </p:nvGraphicFramePr>
            <p:xfrm>
              <a:off x="239915" y="3370078"/>
              <a:ext cx="5942771" cy="2123440"/>
            </p:xfrm>
            <a:graphic>
              <a:graphicData uri="http://schemas.openxmlformats.org/drawingml/2006/table">
                <a:tbl>
                  <a:tblPr firstRow="1" bandRow="1">
                    <a:tableStyleId>{5C22544A-7EE6-4342-B048-85BDC9FD1C3A}</a:tableStyleId>
                  </a:tblPr>
                  <a:tblGrid>
                    <a:gridCol w="493683">
                      <a:extLst>
                        <a:ext uri="{9D8B030D-6E8A-4147-A177-3AD203B41FA5}">
                          <a16:colId xmlns:a16="http://schemas.microsoft.com/office/drawing/2014/main" val="3610776569"/>
                        </a:ext>
                      </a:extLst>
                    </a:gridCol>
                    <a:gridCol w="1594199">
                      <a:extLst>
                        <a:ext uri="{9D8B030D-6E8A-4147-A177-3AD203B41FA5}">
                          <a16:colId xmlns:a16="http://schemas.microsoft.com/office/drawing/2014/main" val="239986479"/>
                        </a:ext>
                      </a:extLst>
                    </a:gridCol>
                    <a:gridCol w="602428">
                      <a:extLst>
                        <a:ext uri="{9D8B030D-6E8A-4147-A177-3AD203B41FA5}">
                          <a16:colId xmlns:a16="http://schemas.microsoft.com/office/drawing/2014/main" val="1970750827"/>
                        </a:ext>
                      </a:extLst>
                    </a:gridCol>
                    <a:gridCol w="1356549">
                      <a:extLst>
                        <a:ext uri="{9D8B030D-6E8A-4147-A177-3AD203B41FA5}">
                          <a16:colId xmlns:a16="http://schemas.microsoft.com/office/drawing/2014/main" val="3723881842"/>
                        </a:ext>
                      </a:extLst>
                    </a:gridCol>
                    <a:gridCol w="1895912">
                      <a:extLst>
                        <a:ext uri="{9D8B030D-6E8A-4147-A177-3AD203B41FA5}">
                          <a16:colId xmlns:a16="http://schemas.microsoft.com/office/drawing/2014/main" val="3737340937"/>
                        </a:ext>
                      </a:extLst>
                    </a:gridCol>
                  </a:tblGrid>
                  <a:tr h="370840">
                    <a:tc>
                      <a:txBody>
                        <a:bodyP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𝐹</m:t>
                                </m:r>
                              </m:oMath>
                            </m:oMathPara>
                          </a14:m>
                          <a:endParaRPr lang="en-CA" i="1" dirty="0"/>
                        </a:p>
                      </a:txBody>
                      <a:tcPr/>
                    </a:tc>
                    <a:tc>
                      <a:txBody>
                        <a:bodyPr/>
                        <a:lstStyle/>
                        <a:p>
                          <a:pPr algn="ctr"/>
                          <a:r>
                            <a:rPr lang="en-US" b="0" i="0" dirty="0">
                              <a:latin typeface="+mn-lt"/>
                            </a:rPr>
                            <a:t>Harvest rate</a:t>
                          </a:r>
                        </a:p>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𝑢</m:t>
                                </m:r>
                                <m:r>
                                  <a:rPr lang="en-US" b="0" i="1" smtClean="0">
                                    <a:latin typeface="Cambria Math" panose="02040503050406030204" pitchFamily="18" charset="0"/>
                                  </a:rPr>
                                  <m:t>=1−</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m:t>
                                    </m:r>
                                    <m:r>
                                      <a:rPr lang="en-US" b="0" i="1" smtClean="0">
                                        <a:latin typeface="Cambria Math" panose="02040503050406030204" pitchFamily="18" charset="0"/>
                                      </a:rPr>
                                      <m:t>𝐹</m:t>
                                    </m:r>
                                  </m:sup>
                                </m:sSup>
                              </m:oMath>
                            </m:oMathPara>
                          </a14:m>
                          <a:endParaRPr lang="en-CA" baseline="30000" dirty="0"/>
                        </a:p>
                      </a:txBody>
                      <a:tcPr/>
                    </a:tc>
                    <a:tc>
                      <a:txBody>
                        <a:bodyP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𝑀</m:t>
                                </m:r>
                              </m:oMath>
                            </m:oMathPara>
                          </a14:m>
                          <a:endParaRPr lang="en-CA" i="1"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𝑍</m:t>
                                </m:r>
                                <m:r>
                                  <a:rPr lang="en-US" b="0" i="1" smtClean="0">
                                    <a:latin typeface="Cambria Math" panose="02040503050406030204" pitchFamily="18" charset="0"/>
                                  </a:rPr>
                                  <m:t>=</m:t>
                                </m:r>
                                <m:r>
                                  <a:rPr lang="en-US" b="0" i="1" smtClean="0">
                                    <a:latin typeface="Cambria Math" panose="02040503050406030204" pitchFamily="18" charset="0"/>
                                  </a:rPr>
                                  <m:t>𝐹</m:t>
                                </m:r>
                                <m:r>
                                  <a:rPr lang="en-US" b="0" i="1" smtClean="0">
                                    <a:latin typeface="Cambria Math" panose="02040503050406030204" pitchFamily="18" charset="0"/>
                                  </a:rPr>
                                  <m:t>+</m:t>
                                </m:r>
                                <m:r>
                                  <a:rPr lang="en-US" b="0" i="1" smtClean="0">
                                    <a:latin typeface="Cambria Math" panose="02040503050406030204" pitchFamily="18" charset="0"/>
                                  </a:rPr>
                                  <m:t>𝑀</m:t>
                                </m:r>
                              </m:oMath>
                            </m:oMathPara>
                          </a14:m>
                          <a:endParaRPr lang="en-CA" i="1"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t>Total removal rate </a:t>
                          </a:r>
                          <a:r>
                            <a:rPr lang="en-US" b="0" baseline="0" dirty="0"/>
                            <a:t> </a:t>
                          </a:r>
                          <a14:m>
                            <m:oMath xmlns:m="http://schemas.openxmlformats.org/officeDocument/2006/math">
                              <m:r>
                                <a:rPr lang="en-US" b="0" i="1" smtClean="0">
                                  <a:latin typeface="Cambria Math" panose="02040503050406030204" pitchFamily="18" charset="0"/>
                                </a:rPr>
                                <m:t>1−</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m:t>
                                  </m:r>
                                  <m:r>
                                    <a:rPr lang="en-US" b="0" i="1" smtClean="0">
                                      <a:latin typeface="Cambria Math" panose="02040503050406030204" pitchFamily="18" charset="0"/>
                                    </a:rPr>
                                    <m:t>𝑍</m:t>
                                  </m:r>
                                </m:sup>
                              </m:sSup>
                            </m:oMath>
                          </a14:m>
                          <a:endParaRPr lang="en-CA" dirty="0"/>
                        </a:p>
                      </a:txBody>
                      <a:tcPr/>
                    </a:tc>
                    <a:extLst>
                      <a:ext uri="{0D108BD9-81ED-4DB2-BD59-A6C34878D82A}">
                        <a16:rowId xmlns:a16="http://schemas.microsoft.com/office/drawing/2014/main" val="1846281853"/>
                      </a:ext>
                    </a:extLst>
                  </a:tr>
                  <a:tr h="370840">
                    <a:tc>
                      <a:txBody>
                        <a:bodyPr/>
                        <a:lstStyle/>
                        <a:p>
                          <a:pPr algn="ctr"/>
                          <a:r>
                            <a:rPr lang="en-US" dirty="0"/>
                            <a:t>0.1</a:t>
                          </a:r>
                          <a:endParaRPr lang="en-CA" dirty="0"/>
                        </a:p>
                      </a:txBody>
                      <a:tcPr/>
                    </a:tc>
                    <a:tc>
                      <a:txBody>
                        <a:bodyPr/>
                        <a:lstStyle/>
                        <a:p>
                          <a:pPr algn="ctr"/>
                          <a:r>
                            <a:rPr lang="en-US" dirty="0"/>
                            <a:t>0.095</a:t>
                          </a:r>
                          <a:endParaRPr lang="en-CA" dirty="0"/>
                        </a:p>
                      </a:txBody>
                      <a:tcPr/>
                    </a:tc>
                    <a:tc>
                      <a:txBody>
                        <a:bodyPr/>
                        <a:lstStyle/>
                        <a:p>
                          <a:pPr algn="ctr"/>
                          <a:r>
                            <a:rPr lang="en-US" dirty="0"/>
                            <a:t>0.25</a:t>
                          </a:r>
                          <a:endParaRPr lang="en-CA" dirty="0"/>
                        </a:p>
                      </a:txBody>
                      <a:tcPr/>
                    </a:tc>
                    <a:tc>
                      <a:txBody>
                        <a:bodyPr/>
                        <a:lstStyle/>
                        <a:p>
                          <a:pPr algn="ctr"/>
                          <a:r>
                            <a:rPr lang="en-US" dirty="0"/>
                            <a:t>0.35</a:t>
                          </a:r>
                          <a:endParaRPr lang="en-CA" dirty="0"/>
                        </a:p>
                      </a:txBody>
                      <a:tcPr/>
                    </a:tc>
                    <a:tc>
                      <a:txBody>
                        <a:bodyPr/>
                        <a:lstStyle/>
                        <a:p>
                          <a:pPr algn="ctr"/>
                          <a:r>
                            <a:rPr lang="en-US" dirty="0"/>
                            <a:t>0.295</a:t>
                          </a:r>
                          <a:endParaRPr lang="en-CA" dirty="0"/>
                        </a:p>
                      </a:txBody>
                      <a:tcPr/>
                    </a:tc>
                    <a:extLst>
                      <a:ext uri="{0D108BD9-81ED-4DB2-BD59-A6C34878D82A}">
                        <a16:rowId xmlns:a16="http://schemas.microsoft.com/office/drawing/2014/main" val="578992388"/>
                      </a:ext>
                    </a:extLst>
                  </a:tr>
                  <a:tr h="370840">
                    <a:tc>
                      <a:txBody>
                        <a:bodyPr/>
                        <a:lstStyle/>
                        <a:p>
                          <a:pPr algn="ctr"/>
                          <a:r>
                            <a:rPr lang="en-US" dirty="0"/>
                            <a:t>0.3</a:t>
                          </a:r>
                          <a:endParaRPr lang="en-CA" dirty="0"/>
                        </a:p>
                      </a:txBody>
                      <a:tcPr/>
                    </a:tc>
                    <a:tc>
                      <a:txBody>
                        <a:bodyPr/>
                        <a:lstStyle/>
                        <a:p>
                          <a:pPr algn="ctr"/>
                          <a:r>
                            <a:rPr lang="en-US" dirty="0"/>
                            <a:t>0.259</a:t>
                          </a:r>
                          <a:endParaRPr lang="en-CA" dirty="0"/>
                        </a:p>
                      </a:txBody>
                      <a:tcPr/>
                    </a:tc>
                    <a:tc>
                      <a:txBody>
                        <a:bodyPr/>
                        <a:lstStyle/>
                        <a:p>
                          <a:pPr algn="ctr"/>
                          <a:r>
                            <a:rPr lang="en-US" dirty="0"/>
                            <a:t>0.25</a:t>
                          </a:r>
                          <a:endParaRPr lang="en-CA" dirty="0"/>
                        </a:p>
                      </a:txBody>
                      <a:tcPr/>
                    </a:tc>
                    <a:tc>
                      <a:txBody>
                        <a:bodyPr/>
                        <a:lstStyle/>
                        <a:p>
                          <a:pPr algn="ctr"/>
                          <a:r>
                            <a:rPr lang="en-US" dirty="0"/>
                            <a:t>0.55</a:t>
                          </a:r>
                          <a:endParaRPr lang="en-CA" dirty="0"/>
                        </a:p>
                      </a:txBody>
                      <a:tcPr/>
                    </a:tc>
                    <a:tc>
                      <a:txBody>
                        <a:bodyPr/>
                        <a:lstStyle/>
                        <a:p>
                          <a:pPr algn="ctr"/>
                          <a:r>
                            <a:rPr lang="en-US" dirty="0"/>
                            <a:t>0.423</a:t>
                          </a:r>
                          <a:endParaRPr lang="en-CA" dirty="0"/>
                        </a:p>
                      </a:txBody>
                      <a:tcPr/>
                    </a:tc>
                    <a:extLst>
                      <a:ext uri="{0D108BD9-81ED-4DB2-BD59-A6C34878D82A}">
                        <a16:rowId xmlns:a16="http://schemas.microsoft.com/office/drawing/2014/main" val="13937568"/>
                      </a:ext>
                    </a:extLst>
                  </a:tr>
                  <a:tr h="370840">
                    <a:tc>
                      <a:txBody>
                        <a:bodyPr/>
                        <a:lstStyle/>
                        <a:p>
                          <a:pPr algn="ctr"/>
                          <a:r>
                            <a:rPr lang="en-US" dirty="0"/>
                            <a:t>0.5</a:t>
                          </a:r>
                          <a:endParaRPr lang="en-CA" dirty="0"/>
                        </a:p>
                      </a:txBody>
                      <a:tcPr/>
                    </a:tc>
                    <a:tc>
                      <a:txBody>
                        <a:bodyPr/>
                        <a:lstStyle/>
                        <a:p>
                          <a:pPr algn="ctr"/>
                          <a:r>
                            <a:rPr lang="en-US" dirty="0"/>
                            <a:t>0.393</a:t>
                          </a:r>
                          <a:endParaRPr lang="en-CA" dirty="0"/>
                        </a:p>
                      </a:txBody>
                      <a:tcPr/>
                    </a:tc>
                    <a:tc>
                      <a:txBody>
                        <a:bodyPr/>
                        <a:lstStyle/>
                        <a:p>
                          <a:pPr algn="ctr"/>
                          <a:r>
                            <a:rPr lang="en-US" dirty="0"/>
                            <a:t>0.25</a:t>
                          </a:r>
                          <a:endParaRPr lang="en-CA" dirty="0"/>
                        </a:p>
                      </a:txBody>
                      <a:tcPr/>
                    </a:tc>
                    <a:tc>
                      <a:txBody>
                        <a:bodyPr/>
                        <a:lstStyle/>
                        <a:p>
                          <a:pPr algn="ctr"/>
                          <a:r>
                            <a:rPr lang="en-US" dirty="0"/>
                            <a:t>0.75</a:t>
                          </a:r>
                          <a:endParaRPr lang="en-CA" dirty="0"/>
                        </a:p>
                      </a:txBody>
                      <a:tcPr/>
                    </a:tc>
                    <a:tc>
                      <a:txBody>
                        <a:bodyPr/>
                        <a:lstStyle/>
                        <a:p>
                          <a:pPr algn="ctr"/>
                          <a:r>
                            <a:rPr lang="en-US" dirty="0"/>
                            <a:t>0.528</a:t>
                          </a:r>
                          <a:endParaRPr lang="en-CA" dirty="0"/>
                        </a:p>
                      </a:txBody>
                      <a:tcPr/>
                    </a:tc>
                    <a:extLst>
                      <a:ext uri="{0D108BD9-81ED-4DB2-BD59-A6C34878D82A}">
                        <a16:rowId xmlns:a16="http://schemas.microsoft.com/office/drawing/2014/main" val="1372787945"/>
                      </a:ext>
                    </a:extLst>
                  </a:tr>
                  <a:tr h="370840">
                    <a:tc>
                      <a:txBody>
                        <a:bodyPr/>
                        <a:lstStyle/>
                        <a:p>
                          <a:pPr algn="ctr"/>
                          <a:r>
                            <a:rPr lang="en-US" dirty="0"/>
                            <a:t>0.7</a:t>
                          </a:r>
                          <a:endParaRPr lang="en-CA" dirty="0"/>
                        </a:p>
                      </a:txBody>
                      <a:tcPr/>
                    </a:tc>
                    <a:tc>
                      <a:txBody>
                        <a:bodyPr/>
                        <a:lstStyle/>
                        <a:p>
                          <a:pPr algn="ctr"/>
                          <a:r>
                            <a:rPr lang="en-US" dirty="0"/>
                            <a:t>0.503</a:t>
                          </a:r>
                          <a:endParaRPr lang="en-CA" dirty="0"/>
                        </a:p>
                      </a:txBody>
                      <a:tcPr/>
                    </a:tc>
                    <a:tc>
                      <a:txBody>
                        <a:bodyPr/>
                        <a:lstStyle/>
                        <a:p>
                          <a:pPr algn="ctr"/>
                          <a:r>
                            <a:rPr lang="en-US" dirty="0"/>
                            <a:t>0.25</a:t>
                          </a:r>
                          <a:endParaRPr lang="en-CA" dirty="0"/>
                        </a:p>
                      </a:txBody>
                      <a:tcPr/>
                    </a:tc>
                    <a:tc>
                      <a:txBody>
                        <a:bodyPr/>
                        <a:lstStyle/>
                        <a:p>
                          <a:pPr algn="ctr"/>
                          <a:r>
                            <a:rPr lang="en-US" dirty="0"/>
                            <a:t>0.95</a:t>
                          </a:r>
                          <a:endParaRPr lang="en-CA" dirty="0"/>
                        </a:p>
                      </a:txBody>
                      <a:tcPr/>
                    </a:tc>
                    <a:tc>
                      <a:txBody>
                        <a:bodyPr/>
                        <a:lstStyle/>
                        <a:p>
                          <a:pPr algn="ctr"/>
                          <a:r>
                            <a:rPr lang="en-US" dirty="0"/>
                            <a:t>0.613</a:t>
                          </a:r>
                          <a:endParaRPr lang="en-CA" dirty="0"/>
                        </a:p>
                      </a:txBody>
                      <a:tcPr/>
                    </a:tc>
                    <a:extLst>
                      <a:ext uri="{0D108BD9-81ED-4DB2-BD59-A6C34878D82A}">
                        <a16:rowId xmlns:a16="http://schemas.microsoft.com/office/drawing/2014/main" val="683204680"/>
                      </a:ext>
                    </a:extLst>
                  </a:tr>
                </a:tbl>
              </a:graphicData>
            </a:graphic>
          </p:graphicFrame>
        </mc:Choice>
        <mc:Fallback xmlns="">
          <p:graphicFrame>
            <p:nvGraphicFramePr>
              <p:cNvPr id="6" name="Table 5"/>
              <p:cNvGraphicFramePr>
                <a:graphicFrameLocks noGrp="1"/>
              </p:cNvGraphicFramePr>
              <p:nvPr>
                <p:extLst>
                  <p:ext uri="{D42A27DB-BD31-4B8C-83A1-F6EECF244321}">
                    <p14:modId xmlns:p14="http://schemas.microsoft.com/office/powerpoint/2010/main" val="290889464"/>
                  </p:ext>
                </p:extLst>
              </p:nvPr>
            </p:nvGraphicFramePr>
            <p:xfrm>
              <a:off x="239915" y="3370078"/>
              <a:ext cx="5942771" cy="2123440"/>
            </p:xfrm>
            <a:graphic>
              <a:graphicData uri="http://schemas.openxmlformats.org/drawingml/2006/table">
                <a:tbl>
                  <a:tblPr firstRow="1" bandRow="1">
                    <a:tableStyleId>{5C22544A-7EE6-4342-B048-85BDC9FD1C3A}</a:tableStyleId>
                  </a:tblPr>
                  <a:tblGrid>
                    <a:gridCol w="493683">
                      <a:extLst>
                        <a:ext uri="{9D8B030D-6E8A-4147-A177-3AD203B41FA5}">
                          <a16:colId xmlns:a16="http://schemas.microsoft.com/office/drawing/2014/main" val="3610776569"/>
                        </a:ext>
                      </a:extLst>
                    </a:gridCol>
                    <a:gridCol w="1594199">
                      <a:extLst>
                        <a:ext uri="{9D8B030D-6E8A-4147-A177-3AD203B41FA5}">
                          <a16:colId xmlns:a16="http://schemas.microsoft.com/office/drawing/2014/main" val="239986479"/>
                        </a:ext>
                      </a:extLst>
                    </a:gridCol>
                    <a:gridCol w="602428">
                      <a:extLst>
                        <a:ext uri="{9D8B030D-6E8A-4147-A177-3AD203B41FA5}">
                          <a16:colId xmlns:a16="http://schemas.microsoft.com/office/drawing/2014/main" val="1970750827"/>
                        </a:ext>
                      </a:extLst>
                    </a:gridCol>
                    <a:gridCol w="1356549">
                      <a:extLst>
                        <a:ext uri="{9D8B030D-6E8A-4147-A177-3AD203B41FA5}">
                          <a16:colId xmlns:a16="http://schemas.microsoft.com/office/drawing/2014/main" val="3723881842"/>
                        </a:ext>
                      </a:extLst>
                    </a:gridCol>
                    <a:gridCol w="1895912">
                      <a:extLst>
                        <a:ext uri="{9D8B030D-6E8A-4147-A177-3AD203B41FA5}">
                          <a16:colId xmlns:a16="http://schemas.microsoft.com/office/drawing/2014/main" val="3737340937"/>
                        </a:ext>
                      </a:extLst>
                    </a:gridCol>
                  </a:tblGrid>
                  <a:tr h="640080">
                    <a:tc>
                      <a:txBody>
                        <a:bodyPr/>
                        <a:lstStyle/>
                        <a:p>
                          <a:endParaRPr lang="en-US"/>
                        </a:p>
                      </a:txBody>
                      <a:tcPr>
                        <a:blipFill>
                          <a:blip r:embed="rId4"/>
                          <a:stretch>
                            <a:fillRect l="-1235" t="-4717" r="-1109877" b="-243396"/>
                          </a:stretch>
                        </a:blipFill>
                      </a:tcPr>
                    </a:tc>
                    <a:tc>
                      <a:txBody>
                        <a:bodyPr/>
                        <a:lstStyle/>
                        <a:p>
                          <a:endParaRPr lang="en-US"/>
                        </a:p>
                      </a:txBody>
                      <a:tcPr>
                        <a:blipFill>
                          <a:blip r:embed="rId4"/>
                          <a:stretch>
                            <a:fillRect l="-31298" t="-4717" r="-243130" b="-243396"/>
                          </a:stretch>
                        </a:blipFill>
                      </a:tcPr>
                    </a:tc>
                    <a:tc>
                      <a:txBody>
                        <a:bodyPr/>
                        <a:lstStyle/>
                        <a:p>
                          <a:endParaRPr lang="en-US"/>
                        </a:p>
                      </a:txBody>
                      <a:tcPr>
                        <a:blipFill>
                          <a:blip r:embed="rId4"/>
                          <a:stretch>
                            <a:fillRect l="-347475" t="-4717" r="-543434" b="-243396"/>
                          </a:stretch>
                        </a:blipFill>
                      </a:tcPr>
                    </a:tc>
                    <a:tc>
                      <a:txBody>
                        <a:bodyPr/>
                        <a:lstStyle/>
                        <a:p>
                          <a:endParaRPr lang="en-US"/>
                        </a:p>
                      </a:txBody>
                      <a:tcPr>
                        <a:blipFill>
                          <a:blip r:embed="rId4"/>
                          <a:stretch>
                            <a:fillRect l="-198655" t="-4717" r="-141256" b="-243396"/>
                          </a:stretch>
                        </a:blipFill>
                      </a:tcPr>
                    </a:tc>
                    <a:tc>
                      <a:txBody>
                        <a:bodyPr/>
                        <a:lstStyle/>
                        <a:p>
                          <a:endParaRPr lang="en-US"/>
                        </a:p>
                      </a:txBody>
                      <a:tcPr>
                        <a:blipFill>
                          <a:blip r:embed="rId4"/>
                          <a:stretch>
                            <a:fillRect l="-214148" t="-4717" r="-1286" b="-243396"/>
                          </a:stretch>
                        </a:blipFill>
                      </a:tcPr>
                    </a:tc>
                    <a:extLst>
                      <a:ext uri="{0D108BD9-81ED-4DB2-BD59-A6C34878D82A}">
                        <a16:rowId xmlns:a16="http://schemas.microsoft.com/office/drawing/2014/main" val="1846281853"/>
                      </a:ext>
                    </a:extLst>
                  </a:tr>
                  <a:tr h="370840">
                    <a:tc>
                      <a:txBody>
                        <a:bodyPr/>
                        <a:lstStyle/>
                        <a:p>
                          <a:pPr algn="ctr"/>
                          <a:r>
                            <a:rPr lang="en-US" dirty="0"/>
                            <a:t>0.1</a:t>
                          </a:r>
                          <a:endParaRPr lang="en-CA" dirty="0"/>
                        </a:p>
                      </a:txBody>
                      <a:tcPr/>
                    </a:tc>
                    <a:tc>
                      <a:txBody>
                        <a:bodyPr/>
                        <a:lstStyle/>
                        <a:p>
                          <a:pPr algn="ctr"/>
                          <a:r>
                            <a:rPr lang="en-US" dirty="0"/>
                            <a:t>0.095</a:t>
                          </a:r>
                          <a:endParaRPr lang="en-CA" dirty="0"/>
                        </a:p>
                      </a:txBody>
                      <a:tcPr/>
                    </a:tc>
                    <a:tc>
                      <a:txBody>
                        <a:bodyPr/>
                        <a:lstStyle/>
                        <a:p>
                          <a:pPr algn="ctr"/>
                          <a:r>
                            <a:rPr lang="en-US" dirty="0"/>
                            <a:t>0.25</a:t>
                          </a:r>
                          <a:endParaRPr lang="en-CA" dirty="0"/>
                        </a:p>
                      </a:txBody>
                      <a:tcPr/>
                    </a:tc>
                    <a:tc>
                      <a:txBody>
                        <a:bodyPr/>
                        <a:lstStyle/>
                        <a:p>
                          <a:pPr algn="ctr"/>
                          <a:r>
                            <a:rPr lang="en-US" dirty="0"/>
                            <a:t>0.35</a:t>
                          </a:r>
                          <a:endParaRPr lang="en-CA" dirty="0"/>
                        </a:p>
                      </a:txBody>
                      <a:tcPr/>
                    </a:tc>
                    <a:tc>
                      <a:txBody>
                        <a:bodyPr/>
                        <a:lstStyle/>
                        <a:p>
                          <a:pPr algn="ctr"/>
                          <a:r>
                            <a:rPr lang="en-US" dirty="0"/>
                            <a:t>0.295</a:t>
                          </a:r>
                          <a:endParaRPr lang="en-CA" dirty="0"/>
                        </a:p>
                      </a:txBody>
                      <a:tcPr/>
                    </a:tc>
                    <a:extLst>
                      <a:ext uri="{0D108BD9-81ED-4DB2-BD59-A6C34878D82A}">
                        <a16:rowId xmlns:a16="http://schemas.microsoft.com/office/drawing/2014/main" val="578992388"/>
                      </a:ext>
                    </a:extLst>
                  </a:tr>
                  <a:tr h="370840">
                    <a:tc>
                      <a:txBody>
                        <a:bodyPr/>
                        <a:lstStyle/>
                        <a:p>
                          <a:pPr algn="ctr"/>
                          <a:r>
                            <a:rPr lang="en-US" dirty="0"/>
                            <a:t>0.3</a:t>
                          </a:r>
                          <a:endParaRPr lang="en-CA" dirty="0"/>
                        </a:p>
                      </a:txBody>
                      <a:tcPr/>
                    </a:tc>
                    <a:tc>
                      <a:txBody>
                        <a:bodyPr/>
                        <a:lstStyle/>
                        <a:p>
                          <a:pPr algn="ctr"/>
                          <a:r>
                            <a:rPr lang="en-US" dirty="0"/>
                            <a:t>0.259</a:t>
                          </a:r>
                          <a:endParaRPr lang="en-CA" dirty="0"/>
                        </a:p>
                      </a:txBody>
                      <a:tcPr/>
                    </a:tc>
                    <a:tc>
                      <a:txBody>
                        <a:bodyPr/>
                        <a:lstStyle/>
                        <a:p>
                          <a:pPr algn="ctr"/>
                          <a:r>
                            <a:rPr lang="en-US" dirty="0"/>
                            <a:t>0.25</a:t>
                          </a:r>
                          <a:endParaRPr lang="en-CA" dirty="0"/>
                        </a:p>
                      </a:txBody>
                      <a:tcPr/>
                    </a:tc>
                    <a:tc>
                      <a:txBody>
                        <a:bodyPr/>
                        <a:lstStyle/>
                        <a:p>
                          <a:pPr algn="ctr"/>
                          <a:r>
                            <a:rPr lang="en-US" dirty="0"/>
                            <a:t>0.55</a:t>
                          </a:r>
                          <a:endParaRPr lang="en-CA" dirty="0"/>
                        </a:p>
                      </a:txBody>
                      <a:tcPr/>
                    </a:tc>
                    <a:tc>
                      <a:txBody>
                        <a:bodyPr/>
                        <a:lstStyle/>
                        <a:p>
                          <a:pPr algn="ctr"/>
                          <a:r>
                            <a:rPr lang="en-US" dirty="0"/>
                            <a:t>0.423</a:t>
                          </a:r>
                          <a:endParaRPr lang="en-CA" dirty="0"/>
                        </a:p>
                      </a:txBody>
                      <a:tcPr/>
                    </a:tc>
                    <a:extLst>
                      <a:ext uri="{0D108BD9-81ED-4DB2-BD59-A6C34878D82A}">
                        <a16:rowId xmlns:a16="http://schemas.microsoft.com/office/drawing/2014/main" val="13937568"/>
                      </a:ext>
                    </a:extLst>
                  </a:tr>
                  <a:tr h="370840">
                    <a:tc>
                      <a:txBody>
                        <a:bodyPr/>
                        <a:lstStyle/>
                        <a:p>
                          <a:pPr algn="ctr"/>
                          <a:r>
                            <a:rPr lang="en-US" dirty="0"/>
                            <a:t>0.5</a:t>
                          </a:r>
                          <a:endParaRPr lang="en-CA" dirty="0"/>
                        </a:p>
                      </a:txBody>
                      <a:tcPr/>
                    </a:tc>
                    <a:tc>
                      <a:txBody>
                        <a:bodyPr/>
                        <a:lstStyle/>
                        <a:p>
                          <a:pPr algn="ctr"/>
                          <a:r>
                            <a:rPr lang="en-US" dirty="0"/>
                            <a:t>0.393</a:t>
                          </a:r>
                          <a:endParaRPr lang="en-CA" dirty="0"/>
                        </a:p>
                      </a:txBody>
                      <a:tcPr/>
                    </a:tc>
                    <a:tc>
                      <a:txBody>
                        <a:bodyPr/>
                        <a:lstStyle/>
                        <a:p>
                          <a:pPr algn="ctr"/>
                          <a:r>
                            <a:rPr lang="en-US" dirty="0"/>
                            <a:t>0.25</a:t>
                          </a:r>
                          <a:endParaRPr lang="en-CA" dirty="0"/>
                        </a:p>
                      </a:txBody>
                      <a:tcPr/>
                    </a:tc>
                    <a:tc>
                      <a:txBody>
                        <a:bodyPr/>
                        <a:lstStyle/>
                        <a:p>
                          <a:pPr algn="ctr"/>
                          <a:r>
                            <a:rPr lang="en-US" dirty="0"/>
                            <a:t>0.75</a:t>
                          </a:r>
                          <a:endParaRPr lang="en-CA" dirty="0"/>
                        </a:p>
                      </a:txBody>
                      <a:tcPr/>
                    </a:tc>
                    <a:tc>
                      <a:txBody>
                        <a:bodyPr/>
                        <a:lstStyle/>
                        <a:p>
                          <a:pPr algn="ctr"/>
                          <a:r>
                            <a:rPr lang="en-US" dirty="0"/>
                            <a:t>0.528</a:t>
                          </a:r>
                          <a:endParaRPr lang="en-CA" dirty="0"/>
                        </a:p>
                      </a:txBody>
                      <a:tcPr/>
                    </a:tc>
                    <a:extLst>
                      <a:ext uri="{0D108BD9-81ED-4DB2-BD59-A6C34878D82A}">
                        <a16:rowId xmlns:a16="http://schemas.microsoft.com/office/drawing/2014/main" val="1372787945"/>
                      </a:ext>
                    </a:extLst>
                  </a:tr>
                  <a:tr h="370840">
                    <a:tc>
                      <a:txBody>
                        <a:bodyPr/>
                        <a:lstStyle/>
                        <a:p>
                          <a:pPr algn="ctr"/>
                          <a:r>
                            <a:rPr lang="en-US" dirty="0"/>
                            <a:t>0.7</a:t>
                          </a:r>
                          <a:endParaRPr lang="en-CA" dirty="0"/>
                        </a:p>
                      </a:txBody>
                      <a:tcPr/>
                    </a:tc>
                    <a:tc>
                      <a:txBody>
                        <a:bodyPr/>
                        <a:lstStyle/>
                        <a:p>
                          <a:pPr algn="ctr"/>
                          <a:r>
                            <a:rPr lang="en-US" dirty="0"/>
                            <a:t>0.503</a:t>
                          </a:r>
                          <a:endParaRPr lang="en-CA" dirty="0"/>
                        </a:p>
                      </a:txBody>
                      <a:tcPr/>
                    </a:tc>
                    <a:tc>
                      <a:txBody>
                        <a:bodyPr/>
                        <a:lstStyle/>
                        <a:p>
                          <a:pPr algn="ctr"/>
                          <a:r>
                            <a:rPr lang="en-US" dirty="0"/>
                            <a:t>0.25</a:t>
                          </a:r>
                          <a:endParaRPr lang="en-CA" dirty="0"/>
                        </a:p>
                      </a:txBody>
                      <a:tcPr/>
                    </a:tc>
                    <a:tc>
                      <a:txBody>
                        <a:bodyPr/>
                        <a:lstStyle/>
                        <a:p>
                          <a:pPr algn="ctr"/>
                          <a:r>
                            <a:rPr lang="en-US" dirty="0"/>
                            <a:t>0.95</a:t>
                          </a:r>
                          <a:endParaRPr lang="en-CA" dirty="0"/>
                        </a:p>
                      </a:txBody>
                      <a:tcPr/>
                    </a:tc>
                    <a:tc>
                      <a:txBody>
                        <a:bodyPr/>
                        <a:lstStyle/>
                        <a:p>
                          <a:pPr algn="ctr"/>
                          <a:r>
                            <a:rPr lang="en-US" dirty="0"/>
                            <a:t>0.613</a:t>
                          </a:r>
                          <a:endParaRPr lang="en-CA" dirty="0"/>
                        </a:p>
                      </a:txBody>
                      <a:tcPr/>
                    </a:tc>
                    <a:extLst>
                      <a:ext uri="{0D108BD9-81ED-4DB2-BD59-A6C34878D82A}">
                        <a16:rowId xmlns:a16="http://schemas.microsoft.com/office/drawing/2014/main" val="683204680"/>
                      </a:ext>
                    </a:extLst>
                  </a:tr>
                </a:tbl>
              </a:graphicData>
            </a:graphic>
          </p:graphicFrame>
        </mc:Fallback>
      </mc:AlternateContent>
    </p:spTree>
    <p:extLst>
      <p:ext uri="{BB962C8B-B14F-4D97-AF65-F5344CB8AC3E}">
        <p14:creationId xmlns:p14="http://schemas.microsoft.com/office/powerpoint/2010/main" val="15442546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sz="3200" dirty="0"/>
              <a:t>Per-Recruit Calculations </a:t>
            </a:r>
            <a:r>
              <a:rPr lang="en-CA" sz="3200" b="1" dirty="0">
                <a:solidFill>
                  <a:srgbClr val="0000FF"/>
                </a:solidFill>
              </a:rPr>
              <a:t>2. Survivorship</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We track a cohort from the </a:t>
                </a:r>
                <a:r>
                  <a:rPr lang="en-US" u="sng" dirty="0"/>
                  <a:t>age of recruitment </a:t>
                </a:r>
                <a:r>
                  <a:rPr lang="en-US" dirty="0"/>
                  <a:t>to a </a:t>
                </a:r>
                <a:r>
                  <a:rPr lang="en-US" u="sng" dirty="0"/>
                  <a:t>plus group</a:t>
                </a:r>
              </a:p>
              <a:p>
                <a:r>
                  <a:rPr lang="en-US" dirty="0"/>
                  <a:t>We begin assuming no fishing mortality (</a:t>
                </a:r>
                <a14:m>
                  <m:oMath xmlns:m="http://schemas.openxmlformats.org/officeDocument/2006/math">
                    <m:r>
                      <a:rPr lang="en-US" b="0" i="1" smtClean="0">
                        <a:latin typeface="Cambria Math" panose="02040503050406030204" pitchFamily="18" charset="0"/>
                      </a:rPr>
                      <m:t>𝐹</m:t>
                    </m:r>
                    <m:r>
                      <a:rPr lang="en-US" b="0" i="1" smtClean="0">
                        <a:latin typeface="Cambria Math" panose="02040503050406030204" pitchFamily="18" charset="0"/>
                      </a:rPr>
                      <m:t>=0</m:t>
                    </m:r>
                  </m:oMath>
                </a14:m>
                <a:r>
                  <a:rPr lang="en-US" dirty="0"/>
                  <a:t>) so removal is only by natural mortality (</a:t>
                </a:r>
                <a14:m>
                  <m:oMath xmlns:m="http://schemas.openxmlformats.org/officeDocument/2006/math">
                    <m:r>
                      <a:rPr lang="en-US" i="1" dirty="0" smtClean="0">
                        <a:latin typeface="Cambria Math" panose="02040503050406030204" pitchFamily="18" charset="0"/>
                      </a:rPr>
                      <m:t>𝑀</m:t>
                    </m:r>
                  </m:oMath>
                </a14:m>
                <a:r>
                  <a:rPr lang="en-US" dirty="0"/>
                  <a:t>)</a:t>
                </a:r>
              </a:p>
              <a:p>
                <a:r>
                  <a:rPr lang="en-US" dirty="0"/>
                  <a:t>We define </a:t>
                </a:r>
                <a:r>
                  <a:rPr lang="en-US" u="sng" dirty="0"/>
                  <a:t>unfished</a:t>
                </a:r>
                <a:r>
                  <a:rPr lang="en-US" dirty="0"/>
                  <a:t> “survivorship-at-age” (</a:t>
                </a:r>
                <a14:m>
                  <m:oMath xmlns:m="http://schemas.openxmlformats.org/officeDocument/2006/math">
                    <m:sSub>
                      <m:sSubPr>
                        <m:ctrlPr>
                          <a:rPr lang="en-CA" i="1">
                            <a:latin typeface="Cambria Math" panose="02040503050406030204" pitchFamily="18" charset="0"/>
                          </a:rPr>
                        </m:ctrlPr>
                      </m:sSubPr>
                      <m:e>
                        <m:r>
                          <a:rPr lang="en-US" b="0" i="1" smtClean="0">
                            <a:latin typeface="Cambria Math" panose="02040503050406030204" pitchFamily="18" charset="0"/>
                          </a:rPr>
                          <m:t>𝑙</m:t>
                        </m:r>
                      </m:e>
                      <m:sub>
                        <m:sSub>
                          <m:sSubPr>
                            <m:ctrlPr>
                              <a:rPr lang="en-US" b="0" i="1" smtClean="0">
                                <a:latin typeface="Cambria Math" panose="02040503050406030204" pitchFamily="18" charset="0"/>
                              </a:rPr>
                            </m:ctrlPr>
                          </m:sSubPr>
                          <m:e>
                            <m:r>
                              <a:rPr lang="en-US" b="0" i="1" smtClean="0">
                                <a:latin typeface="Cambria Math" panose="02040503050406030204" pitchFamily="18" charset="0"/>
                              </a:rPr>
                              <m:t>0</m:t>
                            </m:r>
                          </m:e>
                          <m:sub>
                            <m:r>
                              <a:rPr lang="en-US" b="0" i="1" smtClean="0">
                                <a:latin typeface="Cambria Math" panose="02040503050406030204" pitchFamily="18" charset="0"/>
                              </a:rPr>
                              <m:t>𝑎</m:t>
                            </m:r>
                          </m:sub>
                        </m:sSub>
                      </m:sub>
                    </m:sSub>
                  </m:oMath>
                </a14:m>
                <a:r>
                  <a:rPr lang="en-US" dirty="0"/>
                  <a:t>) as the probability of surviving to age </a:t>
                </a:r>
                <a14:m>
                  <m:oMath xmlns:m="http://schemas.openxmlformats.org/officeDocument/2006/math">
                    <m:r>
                      <a:rPr lang="en-US" i="1">
                        <a:latin typeface="Cambria Math" panose="02040503050406030204" pitchFamily="18" charset="0"/>
                      </a:rPr>
                      <m:t>𝑎</m:t>
                    </m:r>
                  </m:oMath>
                </a14:m>
                <a:r>
                  <a:rPr lang="en-US" dirty="0"/>
                  <a:t> when </a:t>
                </a:r>
                <a14:m>
                  <m:oMath xmlns:m="http://schemas.openxmlformats.org/officeDocument/2006/math">
                    <m:r>
                      <a:rPr lang="en-US" i="1" dirty="0" smtClean="0">
                        <a:latin typeface="Cambria Math" panose="02040503050406030204" pitchFamily="18" charset="0"/>
                      </a:rPr>
                      <m:t>𝐹</m:t>
                    </m:r>
                    <m:r>
                      <a:rPr lang="en-US" i="1" dirty="0" smtClean="0">
                        <a:latin typeface="Cambria Math" panose="02040503050406030204" pitchFamily="18" charset="0"/>
                      </a:rPr>
                      <m:t>=0</m:t>
                    </m:r>
                  </m:oMath>
                </a14:m>
                <a:endParaRPr lang="en-US" dirty="0"/>
              </a:p>
              <a:p>
                <a:endParaRPr lang="en-US" dirty="0"/>
              </a:p>
              <a:p>
                <a:r>
                  <a:rPr lang="en-US" dirty="0"/>
                  <a:t>Example with </a:t>
                </a:r>
                <a:r>
                  <a:rPr lang="en-US" u="sng" dirty="0"/>
                  <a:t>age of recruitment </a:t>
                </a:r>
                <a:r>
                  <a:rPr lang="en-US" dirty="0"/>
                  <a:t>= 1, </a:t>
                </a:r>
                <a:r>
                  <a:rPr lang="en-US" u="sng" dirty="0"/>
                  <a:t>plus group </a:t>
                </a:r>
                <a:r>
                  <a:rPr lang="en-US" dirty="0"/>
                  <a:t>= 9</a:t>
                </a:r>
                <a:r>
                  <a:rPr lang="en-US" baseline="30000" dirty="0"/>
                  <a:t>+</a:t>
                </a:r>
                <a:r>
                  <a:rPr lang="en-US" dirty="0"/>
                  <a:t>, and </a:t>
                </a:r>
                <a14:m>
                  <m:oMath xmlns:m="http://schemas.openxmlformats.org/officeDocument/2006/math">
                    <m:r>
                      <a:rPr lang="en-US" b="0" i="1" dirty="0" smtClean="0">
                        <a:latin typeface="Cambria Math" panose="02040503050406030204" pitchFamily="18" charset="0"/>
                      </a:rPr>
                      <m:t>𝑀</m:t>
                    </m:r>
                    <m:r>
                      <a:rPr lang="en-US" b="0" i="1" dirty="0" smtClean="0">
                        <a:latin typeface="Cambria Math" panose="02040503050406030204" pitchFamily="18" charset="0"/>
                      </a:rPr>
                      <m:t>=0.3</m:t>
                    </m:r>
                  </m:oMath>
                </a14:m>
                <a:endParaRPr lang="en-US" dirty="0"/>
              </a:p>
              <a:p>
                <a:endParaRPr lang="en-CA" dirty="0"/>
              </a:p>
              <a:p>
                <a:pPr lvl="1"/>
                <a:endParaRPr lang="en-CA"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043" t="-2241" r="-580"/>
                </a:stretch>
              </a:blipFill>
            </p:spPr>
            <p:txBody>
              <a:bodyPr/>
              <a:lstStyle/>
              <a:p>
                <a:r>
                  <a:rPr lang="en-US">
                    <a:noFill/>
                  </a:rPr>
                  <a:t> </a:t>
                </a:r>
              </a:p>
            </p:txBody>
          </p:sp>
        </mc:Fallback>
      </mc:AlternateContent>
    </p:spTree>
    <p:extLst>
      <p:ext uri="{BB962C8B-B14F-4D97-AF65-F5344CB8AC3E}">
        <p14:creationId xmlns:p14="http://schemas.microsoft.com/office/powerpoint/2010/main" val="42492741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Outline </a:t>
            </a:r>
            <a:r>
              <a:rPr lang="en-US" dirty="0">
                <a:solidFill>
                  <a:srgbClr val="FF0000"/>
                </a:solidFill>
              </a:rPr>
              <a:t>– Day 2 (Hide)</a:t>
            </a:r>
          </a:p>
        </p:txBody>
      </p:sp>
      <p:sp>
        <p:nvSpPr>
          <p:cNvPr id="3" name="Content Placeholder 2"/>
          <p:cNvSpPr>
            <a:spLocks noGrp="1"/>
          </p:cNvSpPr>
          <p:nvPr>
            <p:ph idx="1"/>
          </p:nvPr>
        </p:nvSpPr>
        <p:spPr>
          <a:xfrm>
            <a:off x="838200" y="2135591"/>
            <a:ext cx="10515600" cy="4351338"/>
          </a:xfrm>
        </p:spPr>
        <p:txBody>
          <a:bodyPr>
            <a:normAutofit/>
          </a:bodyPr>
          <a:lstStyle/>
          <a:p>
            <a:pPr marL="514350" indent="-514350">
              <a:buFont typeface="+mj-lt"/>
              <a:buAutoNum type="arabicPeriod"/>
            </a:pPr>
            <a:r>
              <a:rPr lang="en-US" dirty="0"/>
              <a:t>SPR (if not covered on Day 1)</a:t>
            </a:r>
          </a:p>
          <a:p>
            <a:pPr marL="514350" indent="-514350">
              <a:buFont typeface="+mj-lt"/>
              <a:buAutoNum type="arabicPeriod"/>
            </a:pPr>
            <a:r>
              <a:rPr lang="en-US" dirty="0"/>
              <a:t>Time-varying parameters and choosing time periods to average over for equilibrium estimates [Exercise 5]</a:t>
            </a:r>
          </a:p>
          <a:p>
            <a:pPr marL="514350" indent="-514350">
              <a:buFont typeface="+mj-lt"/>
              <a:buAutoNum type="arabicPeriod"/>
            </a:pPr>
            <a:r>
              <a:rPr lang="en-US" dirty="0"/>
              <a:t>Non-equilibrium ref pts</a:t>
            </a:r>
          </a:p>
          <a:p>
            <a:pPr marL="971550" lvl="1" indent="-514350">
              <a:buFont typeface="+mj-lt"/>
              <a:buAutoNum type="arabicPeriod"/>
            </a:pPr>
            <a:r>
              <a:rPr lang="en-US" dirty="0"/>
              <a:t>What is dynamic B0?</a:t>
            </a:r>
          </a:p>
          <a:p>
            <a:pPr marL="971550" lvl="1" indent="-514350">
              <a:buFont typeface="+mj-lt"/>
              <a:buAutoNum type="arabicPeriod"/>
            </a:pPr>
            <a:r>
              <a:rPr lang="en-US" dirty="0"/>
              <a:t>Historical and index-based</a:t>
            </a:r>
          </a:p>
          <a:p>
            <a:pPr marL="514350" indent="-514350">
              <a:buFont typeface="+mj-lt"/>
              <a:buAutoNum type="arabicPeriod"/>
            </a:pPr>
            <a:r>
              <a:rPr lang="en-US" dirty="0"/>
              <a:t>Approaches for data-limited stocks</a:t>
            </a:r>
          </a:p>
          <a:p>
            <a:pPr marL="514350" indent="-514350">
              <a:buFont typeface="+mj-lt"/>
              <a:buAutoNum type="arabicPeriod"/>
            </a:pPr>
            <a:r>
              <a:rPr lang="en-US" dirty="0"/>
              <a:t>Approaches using multiple models</a:t>
            </a:r>
          </a:p>
          <a:p>
            <a:pPr marL="514350" indent="-514350">
              <a:buFont typeface="+mj-lt"/>
              <a:buAutoNum type="arabicPeriod"/>
            </a:pPr>
            <a:r>
              <a:rPr lang="en-US" dirty="0"/>
              <a:t>Multiple OMs in MSE</a:t>
            </a:r>
          </a:p>
        </p:txBody>
      </p:sp>
    </p:spTree>
    <p:extLst>
      <p:ext uri="{BB962C8B-B14F-4D97-AF65-F5344CB8AC3E}">
        <p14:creationId xmlns:p14="http://schemas.microsoft.com/office/powerpoint/2010/main" val="173784927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p:cNvPicPr>
            <a:picLocks noChangeAspect="1"/>
          </p:cNvPicPr>
          <p:nvPr/>
        </p:nvPicPr>
        <p:blipFill>
          <a:blip r:embed="rId2"/>
          <a:stretch>
            <a:fillRect/>
          </a:stretch>
        </p:blipFill>
        <p:spPr>
          <a:xfrm>
            <a:off x="7607411" y="4102369"/>
            <a:ext cx="4584589" cy="2755631"/>
          </a:xfrm>
          <a:prstGeom prst="rect">
            <a:avLst/>
          </a:prstGeom>
        </p:spPr>
      </p:pic>
      <p:pic>
        <p:nvPicPr>
          <p:cNvPr id="15" name="Picture 14"/>
          <p:cNvPicPr>
            <a:picLocks noChangeAspect="1"/>
          </p:cNvPicPr>
          <p:nvPr/>
        </p:nvPicPr>
        <p:blipFill>
          <a:blip r:embed="rId3"/>
          <a:stretch>
            <a:fillRect/>
          </a:stretch>
        </p:blipFill>
        <p:spPr>
          <a:xfrm>
            <a:off x="0" y="4102369"/>
            <a:ext cx="4584589" cy="2755631"/>
          </a:xfrm>
          <a:prstGeom prst="rect">
            <a:avLst/>
          </a:prstGeom>
        </p:spPr>
      </p:pic>
      <p:sp>
        <p:nvSpPr>
          <p:cNvPr id="2" name="Title 1"/>
          <p:cNvSpPr>
            <a:spLocks noGrp="1"/>
          </p:cNvSpPr>
          <p:nvPr>
            <p:ph type="title"/>
          </p:nvPr>
        </p:nvSpPr>
        <p:spPr/>
        <p:txBody>
          <a:bodyPr>
            <a:normAutofit/>
          </a:bodyPr>
          <a:lstStyle/>
          <a:p>
            <a:r>
              <a:rPr lang="en-CA" sz="3200" dirty="0"/>
              <a:t>Per-Recruit Calculations </a:t>
            </a:r>
            <a:r>
              <a:rPr lang="en-CA" sz="3200" b="1" dirty="0">
                <a:solidFill>
                  <a:srgbClr val="0000FF"/>
                </a:solidFill>
              </a:rPr>
              <a:t>2. </a:t>
            </a:r>
            <a:r>
              <a:rPr lang="en-CA" sz="3200" b="1" u="sng" dirty="0">
                <a:solidFill>
                  <a:srgbClr val="0000FF"/>
                </a:solidFill>
              </a:rPr>
              <a:t>Unfished</a:t>
            </a:r>
            <a:r>
              <a:rPr lang="en-CA" sz="3200" b="1" dirty="0">
                <a:solidFill>
                  <a:srgbClr val="0000FF"/>
                </a:solidFill>
              </a:rPr>
              <a:t> Survivorship</a:t>
            </a:r>
            <a:endParaRPr lang="en-CA" sz="3200" dirty="0">
              <a:solidFill>
                <a:srgbClr val="0000FF"/>
              </a:solidFill>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For </a:t>
                </a:r>
                <a14:m>
                  <m:oMath xmlns:m="http://schemas.openxmlformats.org/officeDocument/2006/math">
                    <m:r>
                      <a:rPr lang="en-US" b="0" i="1" dirty="0" smtClean="0">
                        <a:latin typeface="Cambria Math" panose="02040503050406030204" pitchFamily="18" charset="0"/>
                      </a:rPr>
                      <m:t>𝑀</m:t>
                    </m:r>
                    <m:r>
                      <a:rPr lang="en-US" b="0" i="1" dirty="0" smtClean="0">
                        <a:latin typeface="Cambria Math" panose="02040503050406030204" pitchFamily="18" charset="0"/>
                      </a:rPr>
                      <m:t>=0.3</m:t>
                    </m:r>
                  </m:oMath>
                </a14:m>
                <a:endParaRPr lang="en-US" dirty="0"/>
              </a:p>
              <a:p>
                <a:pPr lvl="1"/>
                <a14:m>
                  <m:oMath xmlns:m="http://schemas.openxmlformats.org/officeDocument/2006/math">
                    <m:sSub>
                      <m:sSubPr>
                        <m:ctrlPr>
                          <a:rPr lang="en-CA" i="1" smtClean="0">
                            <a:latin typeface="Cambria Math" panose="02040503050406030204" pitchFamily="18" charset="0"/>
                          </a:rPr>
                        </m:ctrlPr>
                      </m:sSubPr>
                      <m:e>
                        <m:r>
                          <a:rPr lang="en-US" b="0" i="1" smtClean="0">
                            <a:latin typeface="Cambria Math" panose="02040503050406030204" pitchFamily="18" charset="0"/>
                          </a:rPr>
                          <m:t>𝑙</m:t>
                        </m:r>
                      </m:e>
                      <m:sub>
                        <m:sSub>
                          <m:sSubPr>
                            <m:ctrlPr>
                              <a:rPr lang="en-US" i="1">
                                <a:latin typeface="Cambria Math" panose="02040503050406030204" pitchFamily="18" charset="0"/>
                              </a:rPr>
                            </m:ctrlPr>
                          </m:sSubPr>
                          <m:e>
                            <m:r>
                              <a:rPr lang="en-US" i="1">
                                <a:latin typeface="Cambria Math" panose="02040503050406030204" pitchFamily="18" charset="0"/>
                              </a:rPr>
                              <m:t>0</m:t>
                            </m:r>
                          </m:e>
                          <m:sub>
                            <m:r>
                              <a:rPr lang="en-US" i="1">
                                <a:latin typeface="Cambria Math" panose="02040503050406030204" pitchFamily="18" charset="0"/>
                              </a:rPr>
                              <m:t>𝑎</m:t>
                            </m:r>
                            <m:r>
                              <a:rPr lang="en-US" b="0" i="1" smtClean="0">
                                <a:latin typeface="Cambria Math" panose="02040503050406030204" pitchFamily="18" charset="0"/>
                              </a:rPr>
                              <m:t>=1</m:t>
                            </m:r>
                          </m:sub>
                        </m:sSub>
                      </m:sub>
                    </m:sSub>
                    <m:r>
                      <a:rPr lang="en-US" b="0" i="1" smtClean="0">
                        <a:latin typeface="Cambria Math" panose="02040503050406030204" pitchFamily="18" charset="0"/>
                      </a:rPr>
                      <m:t>=</m:t>
                    </m:r>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𝑠𝑢𝑟𝑣𝑖𝑣𝑖𝑛𝑔</m:t>
                        </m:r>
                        <m:r>
                          <a:rPr lang="en-US" b="0" i="1" smtClean="0">
                            <a:latin typeface="Cambria Math" panose="02040503050406030204" pitchFamily="18" charset="0"/>
                          </a:rPr>
                          <m:t> </m:t>
                        </m:r>
                        <m:r>
                          <a:rPr lang="en-US" b="0" i="1" smtClean="0">
                            <a:latin typeface="Cambria Math" panose="02040503050406030204" pitchFamily="18" charset="0"/>
                          </a:rPr>
                          <m:t>𝑡𝑜</m:t>
                        </m:r>
                        <m:r>
                          <a:rPr lang="en-US" b="0" i="1" smtClean="0">
                            <a:latin typeface="Cambria Math" panose="02040503050406030204" pitchFamily="18" charset="0"/>
                          </a:rPr>
                          <m:t> </m:t>
                        </m:r>
                        <m:r>
                          <a:rPr lang="en-US" b="0" i="1" smtClean="0">
                            <a:latin typeface="Cambria Math" panose="02040503050406030204" pitchFamily="18" charset="0"/>
                          </a:rPr>
                          <m:t>𝑎𝑔𝑒</m:t>
                        </m:r>
                        <m:r>
                          <a:rPr lang="en-US" b="0" i="1" smtClean="0">
                            <a:latin typeface="Cambria Math" panose="02040503050406030204" pitchFamily="18" charset="0"/>
                          </a:rPr>
                          <m:t> 1</m:t>
                        </m:r>
                      </m:e>
                    </m:d>
                    <m:r>
                      <a:rPr lang="en-US" b="0" i="1" smtClean="0">
                        <a:latin typeface="Cambria Math" panose="02040503050406030204" pitchFamily="18" charset="0"/>
                      </a:rPr>
                      <m:t>=1</m:t>
                    </m:r>
                  </m:oMath>
                </a14:m>
                <a:endParaRPr lang="en-US" dirty="0"/>
              </a:p>
              <a:p>
                <a:pPr lvl="1"/>
                <a14:m>
                  <m:oMath xmlns:m="http://schemas.openxmlformats.org/officeDocument/2006/math">
                    <m:sSub>
                      <m:sSubPr>
                        <m:ctrlPr>
                          <a:rPr lang="en-CA" i="1">
                            <a:latin typeface="Cambria Math" panose="02040503050406030204" pitchFamily="18" charset="0"/>
                          </a:rPr>
                        </m:ctrlPr>
                      </m:sSubPr>
                      <m:e>
                        <m:r>
                          <a:rPr lang="en-US" b="0" i="1" smtClean="0">
                            <a:latin typeface="Cambria Math" panose="02040503050406030204" pitchFamily="18" charset="0"/>
                          </a:rPr>
                          <m:t>𝑙</m:t>
                        </m:r>
                      </m:e>
                      <m:sub>
                        <m:sSub>
                          <m:sSubPr>
                            <m:ctrlPr>
                              <a:rPr lang="en-US" i="1">
                                <a:latin typeface="Cambria Math" panose="02040503050406030204" pitchFamily="18" charset="0"/>
                              </a:rPr>
                            </m:ctrlPr>
                          </m:sSubPr>
                          <m:e>
                            <m:r>
                              <a:rPr lang="en-US" i="1">
                                <a:latin typeface="Cambria Math" panose="02040503050406030204" pitchFamily="18" charset="0"/>
                              </a:rPr>
                              <m:t>0</m:t>
                            </m:r>
                          </m:e>
                          <m:sub>
                            <m:r>
                              <a:rPr lang="en-US" i="1">
                                <a:latin typeface="Cambria Math" panose="02040503050406030204" pitchFamily="18" charset="0"/>
                              </a:rPr>
                              <m:t>𝑎</m:t>
                            </m:r>
                            <m:r>
                              <a:rPr lang="en-US" i="1">
                                <a:latin typeface="Cambria Math" panose="02040503050406030204" pitchFamily="18" charset="0"/>
                              </a:rPr>
                              <m:t>=2</m:t>
                            </m:r>
                          </m:sub>
                        </m:sSub>
                      </m:sub>
                    </m:sSub>
                    <m:r>
                      <a:rPr lang="en-US" i="1">
                        <a:latin typeface="Cambria Math" panose="02040503050406030204" pitchFamily="18" charset="0"/>
                      </a:rPr>
                      <m:t>=</m:t>
                    </m:r>
                    <m:r>
                      <a:rPr lang="en-US" i="1">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rPr>
                          <m:t>𝑠𝑢𝑟𝑣𝑖𝑣𝑖𝑛𝑔</m:t>
                        </m:r>
                        <m:r>
                          <a:rPr lang="en-US" i="1">
                            <a:latin typeface="Cambria Math" panose="02040503050406030204" pitchFamily="18" charset="0"/>
                          </a:rPr>
                          <m:t> </m:t>
                        </m:r>
                        <m:r>
                          <a:rPr lang="en-US" i="1">
                            <a:latin typeface="Cambria Math" panose="02040503050406030204" pitchFamily="18" charset="0"/>
                          </a:rPr>
                          <m:t>𝑡𝑜</m:t>
                        </m:r>
                        <m:r>
                          <a:rPr lang="en-US" i="1">
                            <a:latin typeface="Cambria Math" panose="02040503050406030204" pitchFamily="18" charset="0"/>
                          </a:rPr>
                          <m:t> </m:t>
                        </m:r>
                        <m:r>
                          <a:rPr lang="en-US" i="1">
                            <a:latin typeface="Cambria Math" panose="02040503050406030204" pitchFamily="18" charset="0"/>
                          </a:rPr>
                          <m:t>𝑎𝑔𝑒</m:t>
                        </m:r>
                        <m:r>
                          <a:rPr lang="en-US" i="1">
                            <a:latin typeface="Cambria Math" panose="02040503050406030204" pitchFamily="18" charset="0"/>
                          </a:rPr>
                          <m:t> 2</m:t>
                        </m:r>
                      </m:e>
                    </m:d>
                    <m:r>
                      <a:rPr lang="en-US" i="1">
                        <a:latin typeface="Cambria Math" panose="02040503050406030204" pitchFamily="18" charset="0"/>
                      </a:rPr>
                      <m:t>=1</m:t>
                    </m:r>
                    <m:r>
                      <a:rPr lang="en-US" i="1" smtClean="0">
                        <a:latin typeface="Cambria Math" panose="02040503050406030204" pitchFamily="18" charset="0"/>
                        <a:ea typeface="Cambria Math" panose="02040503050406030204" pitchFamily="18" charset="0"/>
                      </a:rPr>
                      <m:t>×</m:t>
                    </m:r>
                    <m:sSup>
                      <m:sSupPr>
                        <m:ctrlPr>
                          <a:rPr lang="en-US"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𝑒</m:t>
                        </m:r>
                      </m:e>
                      <m:sup>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𝑀</m:t>
                        </m:r>
                      </m:sup>
                    </m:sSup>
                    <m:r>
                      <a:rPr lang="en-US" b="0" i="1" smtClean="0">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𝑒</m:t>
                        </m:r>
                      </m:e>
                      <m:sup>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0.3</m:t>
                        </m:r>
                      </m:sup>
                    </m:sSup>
                  </m:oMath>
                </a14:m>
                <a:endParaRPr lang="en-US" baseline="30000" dirty="0"/>
              </a:p>
              <a:p>
                <a:pPr lvl="1"/>
                <a14:m>
                  <m:oMath xmlns:m="http://schemas.openxmlformats.org/officeDocument/2006/math">
                    <m:sSub>
                      <m:sSubPr>
                        <m:ctrlPr>
                          <a:rPr lang="en-CA" i="1">
                            <a:latin typeface="Cambria Math" panose="02040503050406030204" pitchFamily="18" charset="0"/>
                          </a:rPr>
                        </m:ctrlPr>
                      </m:sSubPr>
                      <m:e>
                        <m:r>
                          <a:rPr lang="en-US" b="0" i="1" smtClean="0">
                            <a:latin typeface="Cambria Math" panose="02040503050406030204" pitchFamily="18" charset="0"/>
                          </a:rPr>
                          <m:t>𝑙</m:t>
                        </m:r>
                      </m:e>
                      <m:sub>
                        <m:sSub>
                          <m:sSubPr>
                            <m:ctrlPr>
                              <a:rPr lang="en-US" i="1">
                                <a:latin typeface="Cambria Math" panose="02040503050406030204" pitchFamily="18" charset="0"/>
                              </a:rPr>
                            </m:ctrlPr>
                          </m:sSubPr>
                          <m:e>
                            <m:r>
                              <a:rPr lang="en-US" i="1">
                                <a:latin typeface="Cambria Math" panose="02040503050406030204" pitchFamily="18" charset="0"/>
                              </a:rPr>
                              <m:t>0</m:t>
                            </m:r>
                          </m:e>
                          <m:sub>
                            <m:r>
                              <a:rPr lang="en-US" i="1">
                                <a:latin typeface="Cambria Math" panose="02040503050406030204" pitchFamily="18" charset="0"/>
                              </a:rPr>
                              <m:t>𝑎</m:t>
                            </m:r>
                            <m:r>
                              <a:rPr lang="en-US" i="1">
                                <a:latin typeface="Cambria Math" panose="02040503050406030204" pitchFamily="18" charset="0"/>
                              </a:rPr>
                              <m:t>=3</m:t>
                            </m:r>
                          </m:sub>
                        </m:sSub>
                      </m:sub>
                    </m:sSub>
                    <m:r>
                      <a:rPr lang="en-US" i="1">
                        <a:latin typeface="Cambria Math" panose="02040503050406030204" pitchFamily="18" charset="0"/>
                      </a:rPr>
                      <m:t>=</m:t>
                    </m:r>
                    <m:r>
                      <a:rPr lang="en-US" i="1">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rPr>
                          <m:t>𝑠𝑢𝑟𝑣𝑖𝑣𝑖𝑛𝑔</m:t>
                        </m:r>
                        <m:r>
                          <a:rPr lang="en-US" i="1">
                            <a:latin typeface="Cambria Math" panose="02040503050406030204" pitchFamily="18" charset="0"/>
                          </a:rPr>
                          <m:t> </m:t>
                        </m:r>
                        <m:r>
                          <a:rPr lang="en-US" i="1">
                            <a:latin typeface="Cambria Math" panose="02040503050406030204" pitchFamily="18" charset="0"/>
                          </a:rPr>
                          <m:t>𝑡𝑜</m:t>
                        </m:r>
                        <m:r>
                          <a:rPr lang="en-US" i="1">
                            <a:latin typeface="Cambria Math" panose="02040503050406030204" pitchFamily="18" charset="0"/>
                          </a:rPr>
                          <m:t> </m:t>
                        </m:r>
                        <m:r>
                          <a:rPr lang="en-US" i="1">
                            <a:latin typeface="Cambria Math" panose="02040503050406030204" pitchFamily="18" charset="0"/>
                          </a:rPr>
                          <m:t>𝑎𝑔𝑒</m:t>
                        </m:r>
                        <m:r>
                          <a:rPr lang="en-US" i="1">
                            <a:latin typeface="Cambria Math" panose="02040503050406030204" pitchFamily="18" charset="0"/>
                          </a:rPr>
                          <m:t> 3</m:t>
                        </m:r>
                      </m:e>
                    </m:d>
                    <m:r>
                      <a:rPr lang="en-US" i="1">
                        <a:latin typeface="Cambria Math" panose="02040503050406030204" pitchFamily="18" charset="0"/>
                      </a:rPr>
                      <m:t>=1</m:t>
                    </m:r>
                  </m:oMath>
                </a14:m>
                <a:r>
                  <a:rPr lang="en-US" dirty="0">
                    <a:ea typeface="Cambria Math" panose="02040503050406030204" pitchFamily="18" charset="0"/>
                  </a:rPr>
                  <a:t> </a:t>
                </a:r>
                <a14:m>
                  <m:oMath xmlns:m="http://schemas.openxmlformats.org/officeDocument/2006/math">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𝑒</m:t>
                        </m:r>
                      </m:e>
                      <m:sup>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𝑀</m:t>
                        </m:r>
                      </m:sup>
                    </m:sSup>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𝑒</m:t>
                        </m:r>
                      </m:e>
                      <m:sup>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𝑀</m:t>
                        </m:r>
                      </m:sup>
                    </m:sSup>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𝑒</m:t>
                        </m:r>
                      </m:e>
                      <m:sup>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2(</m:t>
                        </m:r>
                        <m:r>
                          <a:rPr lang="en-US" i="1">
                            <a:latin typeface="Cambria Math" panose="02040503050406030204" pitchFamily="18" charset="0"/>
                            <a:ea typeface="Cambria Math" panose="02040503050406030204" pitchFamily="18" charset="0"/>
                          </a:rPr>
                          <m:t>0.</m:t>
                        </m:r>
                        <m:r>
                          <a:rPr lang="en-US" b="0" i="1" smtClean="0">
                            <a:latin typeface="Cambria Math" panose="02040503050406030204" pitchFamily="18" charset="0"/>
                            <a:ea typeface="Cambria Math" panose="02040503050406030204" pitchFamily="18" charset="0"/>
                          </a:rPr>
                          <m:t>3)</m:t>
                        </m:r>
                      </m:sup>
                    </m:sSup>
                  </m:oMath>
                </a14:m>
                <a:endParaRPr lang="en-US" i="1" dirty="0">
                  <a:latin typeface="Cambria Math" panose="02040503050406030204" pitchFamily="18" charset="0"/>
                  <a:ea typeface="Cambria Math" panose="02040503050406030204" pitchFamily="18" charset="0"/>
                </a:endParaRPr>
              </a:p>
              <a:p>
                <a:pPr lvl="1"/>
                <a14:m>
                  <m:oMath xmlns:m="http://schemas.openxmlformats.org/officeDocument/2006/math">
                    <m:sSub>
                      <m:sSubPr>
                        <m:ctrlPr>
                          <a:rPr lang="en-CA" i="1" smtClean="0">
                            <a:latin typeface="Cambria Math" panose="02040503050406030204" pitchFamily="18" charset="0"/>
                          </a:rPr>
                        </m:ctrlPr>
                      </m:sSubPr>
                      <m:e>
                        <m:r>
                          <a:rPr lang="en-US" b="0" i="1" smtClean="0">
                            <a:latin typeface="Cambria Math" panose="02040503050406030204" pitchFamily="18" charset="0"/>
                          </a:rPr>
                          <m:t>𝑙</m:t>
                        </m:r>
                      </m:e>
                      <m:sub>
                        <m:sSub>
                          <m:sSubPr>
                            <m:ctrlPr>
                              <a:rPr lang="en-US" i="1">
                                <a:latin typeface="Cambria Math" panose="02040503050406030204" pitchFamily="18" charset="0"/>
                              </a:rPr>
                            </m:ctrlPr>
                          </m:sSubPr>
                          <m:e>
                            <m:r>
                              <a:rPr lang="en-US" i="1">
                                <a:latin typeface="Cambria Math" panose="02040503050406030204" pitchFamily="18" charset="0"/>
                              </a:rPr>
                              <m:t>0</m:t>
                            </m:r>
                          </m:e>
                          <m:sub>
                            <m:r>
                              <a:rPr lang="en-US" i="1">
                                <a:latin typeface="Cambria Math" panose="02040503050406030204" pitchFamily="18" charset="0"/>
                              </a:rPr>
                              <m:t>𝑎</m:t>
                            </m:r>
                            <m:r>
                              <a:rPr lang="en-US" i="1">
                                <a:latin typeface="Cambria Math" panose="02040503050406030204" pitchFamily="18" charset="0"/>
                              </a:rPr>
                              <m:t>=4</m:t>
                            </m:r>
                          </m:sub>
                        </m:sSub>
                      </m:sub>
                    </m:sSub>
                    <m:r>
                      <a:rPr lang="en-US" i="1">
                        <a:latin typeface="Cambria Math" panose="02040503050406030204" pitchFamily="18" charset="0"/>
                      </a:rPr>
                      <m:t>=</m:t>
                    </m:r>
                    <m:r>
                      <a:rPr lang="en-US" i="1">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rPr>
                          <m:t>𝑠𝑢𝑟𝑣𝑖𝑣𝑖𝑛𝑔</m:t>
                        </m:r>
                        <m:r>
                          <a:rPr lang="en-US" i="1">
                            <a:latin typeface="Cambria Math" panose="02040503050406030204" pitchFamily="18" charset="0"/>
                          </a:rPr>
                          <m:t> </m:t>
                        </m:r>
                        <m:r>
                          <a:rPr lang="en-US" i="1">
                            <a:latin typeface="Cambria Math" panose="02040503050406030204" pitchFamily="18" charset="0"/>
                          </a:rPr>
                          <m:t>𝑡𝑜</m:t>
                        </m:r>
                        <m:r>
                          <a:rPr lang="en-US" i="1">
                            <a:latin typeface="Cambria Math" panose="02040503050406030204" pitchFamily="18" charset="0"/>
                          </a:rPr>
                          <m:t> </m:t>
                        </m:r>
                        <m:r>
                          <a:rPr lang="en-US" i="1">
                            <a:latin typeface="Cambria Math" panose="02040503050406030204" pitchFamily="18" charset="0"/>
                          </a:rPr>
                          <m:t>𝑎𝑔𝑒</m:t>
                        </m:r>
                        <m:r>
                          <a:rPr lang="en-US" i="1">
                            <a:latin typeface="Cambria Math" panose="02040503050406030204" pitchFamily="18" charset="0"/>
                          </a:rPr>
                          <m:t> 4</m:t>
                        </m:r>
                      </m:e>
                    </m:d>
                    <m:r>
                      <a:rPr lang="en-US" i="1">
                        <a:latin typeface="Cambria Math" panose="02040503050406030204" pitchFamily="18" charset="0"/>
                      </a:rPr>
                      <m:t>=1</m:t>
                    </m:r>
                    <m:r>
                      <m:rPr>
                        <m:nor/>
                      </m:rPr>
                      <a:rPr lang="en-US" dirty="0">
                        <a:ea typeface="Cambria Math" panose="02040503050406030204" pitchFamily="18" charset="0"/>
                      </a:rPr>
                      <m:t> </m:t>
                    </m:r>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𝑒</m:t>
                        </m:r>
                      </m:e>
                      <m:sup>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𝑀</m:t>
                        </m:r>
                      </m:sup>
                    </m:sSup>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𝑒</m:t>
                        </m:r>
                      </m:e>
                      <m:sup>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𝑀</m:t>
                        </m:r>
                      </m:sup>
                    </m:sSup>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𝑒</m:t>
                        </m:r>
                      </m:e>
                      <m:sup>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𝑀</m:t>
                        </m:r>
                      </m:sup>
                    </m:sSup>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𝑒</m:t>
                        </m:r>
                      </m:e>
                      <m:sup>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3</m:t>
                        </m:r>
                        <m:r>
                          <a:rPr lang="en-US" i="1">
                            <a:latin typeface="Cambria Math" panose="02040503050406030204" pitchFamily="18" charset="0"/>
                            <a:ea typeface="Cambria Math" panose="02040503050406030204" pitchFamily="18" charset="0"/>
                          </a:rPr>
                          <m:t>(0.</m:t>
                        </m:r>
                        <m:r>
                          <a:rPr lang="en-US" b="0" i="1" smtClean="0">
                            <a:latin typeface="Cambria Math" panose="02040503050406030204" pitchFamily="18" charset="0"/>
                            <a:ea typeface="Cambria Math" panose="02040503050406030204" pitchFamily="18" charset="0"/>
                          </a:rPr>
                          <m:t>3</m:t>
                        </m:r>
                        <m:r>
                          <a:rPr lang="en-US" i="1">
                            <a:latin typeface="Cambria Math" panose="02040503050406030204" pitchFamily="18" charset="0"/>
                            <a:ea typeface="Cambria Math" panose="02040503050406030204" pitchFamily="18" charset="0"/>
                          </a:rPr>
                          <m:t>)</m:t>
                        </m:r>
                      </m:sup>
                    </m:sSup>
                  </m:oMath>
                </a14:m>
                <a:r>
                  <a:rPr lang="en-US" dirty="0"/>
                  <a:t>		</a:t>
                </a:r>
              </a:p>
              <a:p>
                <a:pPr marL="457200" lvl="1" indent="0">
                  <a:buNone/>
                </a:pPr>
                <a:endParaRPr lang="en-US" dirty="0"/>
              </a:p>
              <a:p>
                <a:pPr marL="457200" lvl="1" indent="0">
                  <a:buNone/>
                </a:pPr>
                <a:r>
                  <a:rPr lang="en-US" dirty="0"/>
                  <a:t>				     </a:t>
                </a:r>
                <a14:m>
                  <m:oMath xmlns:m="http://schemas.openxmlformats.org/officeDocument/2006/math">
                    <m:sSub>
                      <m:sSubPr>
                        <m:ctrlPr>
                          <a:rPr lang="en-CA" i="1">
                            <a:latin typeface="Cambria Math" panose="02040503050406030204" pitchFamily="18" charset="0"/>
                          </a:rPr>
                        </m:ctrlPr>
                      </m:sSubPr>
                      <m:e>
                        <m:r>
                          <a:rPr lang="en-US" b="0" i="1" smtClean="0">
                            <a:latin typeface="Cambria Math" panose="02040503050406030204" pitchFamily="18" charset="0"/>
                          </a:rPr>
                          <m:t>𝑙</m:t>
                        </m:r>
                      </m:e>
                      <m:sub>
                        <m:sSub>
                          <m:sSubPr>
                            <m:ctrlPr>
                              <a:rPr lang="en-US" i="1">
                                <a:latin typeface="Cambria Math" panose="02040503050406030204" pitchFamily="18" charset="0"/>
                              </a:rPr>
                            </m:ctrlPr>
                          </m:sSubPr>
                          <m:e>
                            <m:r>
                              <a:rPr lang="en-US" i="1">
                                <a:latin typeface="Cambria Math" panose="02040503050406030204" pitchFamily="18" charset="0"/>
                              </a:rPr>
                              <m:t>0</m:t>
                            </m:r>
                          </m:e>
                          <m:sub>
                            <m:r>
                              <a:rPr lang="en-US" i="1">
                                <a:latin typeface="Cambria Math" panose="02040503050406030204" pitchFamily="18" charset="0"/>
                              </a:rPr>
                              <m:t>𝑎</m:t>
                            </m:r>
                            <m:r>
                              <a:rPr lang="en-US" i="1">
                                <a:latin typeface="Cambria Math" panose="02040503050406030204" pitchFamily="18" charset="0"/>
                              </a:rPr>
                              <m:t>=</m:t>
                            </m:r>
                            <m:r>
                              <a:rPr lang="en-US" b="0" i="1" smtClean="0">
                                <a:latin typeface="Cambria Math" panose="02040503050406030204" pitchFamily="18" charset="0"/>
                              </a:rPr>
                              <m:t>𝑎</m:t>
                            </m:r>
                          </m:sub>
                        </m:sSub>
                      </m:sub>
                    </m:sSub>
                    <m:r>
                      <a:rPr lang="en-US" i="1">
                        <a:latin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𝑒</m:t>
                        </m:r>
                      </m:e>
                      <m:sup>
                        <m:r>
                          <a:rPr lang="en-US" i="1">
                            <a:latin typeface="Cambria Math" panose="02040503050406030204" pitchFamily="18" charset="0"/>
                            <a:ea typeface="Cambria Math" panose="02040503050406030204" pitchFamily="18" charset="0"/>
                          </a:rPr>
                          <m:t>− </m:t>
                        </m:r>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𝑎</m:t>
                            </m:r>
                            <m:r>
                              <a:rPr lang="en-US" i="1">
                                <a:latin typeface="Cambria Math" panose="02040503050406030204" pitchFamily="18" charset="0"/>
                                <a:ea typeface="Cambria Math" panose="02040503050406030204" pitchFamily="18" charset="0"/>
                              </a:rPr>
                              <m:t>−1</m:t>
                            </m:r>
                          </m:e>
                        </m:d>
                        <m:r>
                          <a:rPr lang="en-US" i="1">
                            <a:latin typeface="Cambria Math" panose="02040503050406030204" pitchFamily="18" charset="0"/>
                            <a:ea typeface="Cambria Math" panose="02040503050406030204" pitchFamily="18" charset="0"/>
                          </a:rPr>
                          <m:t>𝑀</m:t>
                        </m:r>
                      </m:sup>
                    </m:sSup>
                  </m:oMath>
                </a14:m>
                <a:endParaRPr lang="en-US" baseline="30000" dirty="0"/>
              </a:p>
              <a:p>
                <a:pPr lvl="1"/>
                <a:endParaRPr lang="en-US" baseline="30000" dirty="0"/>
              </a:p>
              <a:p>
                <a:pPr marL="0" indent="0">
                  <a:buNone/>
                </a:pPr>
                <a:endParaRPr lang="en-US" baseline="30000" dirty="0"/>
              </a:p>
              <a:p>
                <a:endParaRPr lang="en-CA" dirty="0"/>
              </a:p>
              <a:p>
                <a:pPr lvl="1"/>
                <a:endParaRPr lang="en-CA"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4"/>
                <a:stretch>
                  <a:fillRect l="-1043" t="-2241"/>
                </a:stretch>
              </a:blipFill>
            </p:spPr>
            <p:txBody>
              <a:bodyPr/>
              <a:lstStyle/>
              <a:p>
                <a:r>
                  <a:rPr lang="en-US">
                    <a:noFill/>
                  </a:rPr>
                  <a:t> </a:t>
                </a:r>
              </a:p>
            </p:txBody>
          </p:sp>
        </mc:Fallback>
      </mc:AlternateContent>
      <p:sp>
        <p:nvSpPr>
          <p:cNvPr id="8" name="Rectangle 7"/>
          <p:cNvSpPr/>
          <p:nvPr/>
        </p:nvSpPr>
        <p:spPr>
          <a:xfrm>
            <a:off x="2435629" y="5902035"/>
            <a:ext cx="2003367" cy="64839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0" name="Rectangle 9"/>
          <p:cNvSpPr/>
          <p:nvPr/>
        </p:nvSpPr>
        <p:spPr>
          <a:xfrm>
            <a:off x="11404370" y="5522418"/>
            <a:ext cx="385156" cy="40986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12" name="Straight Arrow Connector 11"/>
          <p:cNvCxnSpPr/>
          <p:nvPr/>
        </p:nvCxnSpPr>
        <p:spPr>
          <a:xfrm flipH="1">
            <a:off x="5328458" y="1690688"/>
            <a:ext cx="457200" cy="515389"/>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5785658" y="1388825"/>
            <a:ext cx="3208713" cy="369332"/>
          </a:xfrm>
          <a:prstGeom prst="rect">
            <a:avLst/>
          </a:prstGeom>
          <a:noFill/>
        </p:spPr>
        <p:txBody>
          <a:bodyPr wrap="square" rtlCol="0">
            <a:spAutoFit/>
          </a:bodyPr>
          <a:lstStyle/>
          <a:p>
            <a:r>
              <a:rPr lang="en-US" dirty="0">
                <a:solidFill>
                  <a:srgbClr val="C00000"/>
                </a:solidFill>
              </a:rPr>
              <a:t>age 1 = age of recruitment</a:t>
            </a:r>
            <a:endParaRPr lang="en-CA" dirty="0">
              <a:solidFill>
                <a:srgbClr val="C00000"/>
              </a:solidFill>
            </a:endParaRPr>
          </a:p>
        </p:txBody>
      </p:sp>
    </p:spTree>
    <p:extLst>
      <p:ext uri="{BB962C8B-B14F-4D97-AF65-F5344CB8AC3E}">
        <p14:creationId xmlns:p14="http://schemas.microsoft.com/office/powerpoint/2010/main" val="282135685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sz="3200" dirty="0"/>
              <a:t>Per-Recruit Calculations </a:t>
            </a:r>
            <a:r>
              <a:rPr lang="en-CA" sz="3200" b="1" dirty="0">
                <a:solidFill>
                  <a:srgbClr val="0000FF"/>
                </a:solidFill>
              </a:rPr>
              <a:t>2. </a:t>
            </a:r>
            <a:r>
              <a:rPr lang="en-CA" sz="3200" b="1" u="sng" dirty="0">
                <a:solidFill>
                  <a:srgbClr val="0000FF"/>
                </a:solidFill>
              </a:rPr>
              <a:t>Unfished</a:t>
            </a:r>
            <a:r>
              <a:rPr lang="en-CA" sz="3200" b="1" dirty="0">
                <a:solidFill>
                  <a:srgbClr val="0000FF"/>
                </a:solidFill>
              </a:rPr>
              <a:t> Survivorship</a:t>
            </a:r>
            <a:endParaRPr lang="en-CA" sz="3200" dirty="0">
              <a:solidFill>
                <a:srgbClr val="0000FF"/>
              </a:solidFill>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825625"/>
                <a:ext cx="10515600" cy="1748848"/>
              </a:xfrm>
            </p:spPr>
            <p:txBody>
              <a:bodyPr>
                <a:normAutofit/>
              </a:bodyPr>
              <a:lstStyle/>
              <a:p>
                <a:pPr marL="0" indent="0">
                  <a:buNone/>
                </a:pPr>
                <a14:m>
                  <m:oMath xmlns:m="http://schemas.openxmlformats.org/officeDocument/2006/math">
                    <m:sSub>
                      <m:sSubPr>
                        <m:ctrlPr>
                          <a:rPr lang="en-CA" i="1" smtClean="0">
                            <a:latin typeface="Cambria Math" panose="02040503050406030204" pitchFamily="18" charset="0"/>
                          </a:rPr>
                        </m:ctrlPr>
                      </m:sSubPr>
                      <m:e>
                        <m:r>
                          <a:rPr lang="en-US" b="0" i="1" smtClean="0">
                            <a:latin typeface="Cambria Math" panose="02040503050406030204" pitchFamily="18" charset="0"/>
                          </a:rPr>
                          <m:t>𝑙</m:t>
                        </m:r>
                      </m:e>
                      <m:sub>
                        <m:r>
                          <a:rPr lang="en-US" i="1">
                            <a:latin typeface="Cambria Math" panose="02040503050406030204" pitchFamily="18" charset="0"/>
                          </a:rPr>
                          <m:t>𝑎</m:t>
                        </m:r>
                        <m:r>
                          <a:rPr lang="en-US" i="1">
                            <a:latin typeface="Cambria Math" panose="02040503050406030204" pitchFamily="18" charset="0"/>
                          </a:rPr>
                          <m:t>=</m:t>
                        </m:r>
                        <m:sSup>
                          <m:sSupPr>
                            <m:ctrlPr>
                              <a:rPr lang="en-US" i="1" smtClean="0">
                                <a:latin typeface="Cambria Math" panose="02040503050406030204" pitchFamily="18" charset="0"/>
                              </a:rPr>
                            </m:ctrlPr>
                          </m:sSupPr>
                          <m:e>
                            <m:r>
                              <a:rPr lang="en-US" b="0" i="1" smtClean="0">
                                <a:latin typeface="Cambria Math" panose="02040503050406030204" pitchFamily="18" charset="0"/>
                              </a:rPr>
                              <m:t>9</m:t>
                            </m:r>
                          </m:e>
                          <m:sup>
                            <m:r>
                              <a:rPr lang="en-US" b="0" i="1" smtClean="0">
                                <a:latin typeface="Cambria Math" panose="02040503050406030204" pitchFamily="18" charset="0"/>
                              </a:rPr>
                              <m:t>+</m:t>
                            </m:r>
                          </m:sup>
                        </m:sSup>
                      </m:sub>
                    </m:sSub>
                    <m:r>
                      <a:rPr lang="en-US" i="1">
                        <a:latin typeface="Cambria Math" panose="02040503050406030204" pitchFamily="18" charset="0"/>
                      </a:rPr>
                      <m:t>=</m:t>
                    </m:r>
                    <m:r>
                      <a:rPr lang="en-US" i="1">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rPr>
                          <m:t>𝑠𝑢𝑟𝑣𝑖𝑣𝑖𝑛𝑔</m:t>
                        </m:r>
                        <m:r>
                          <a:rPr lang="en-US" i="1">
                            <a:latin typeface="Cambria Math" panose="02040503050406030204" pitchFamily="18" charset="0"/>
                          </a:rPr>
                          <m:t> </m:t>
                        </m:r>
                        <m:r>
                          <a:rPr lang="en-US" i="1">
                            <a:latin typeface="Cambria Math" panose="02040503050406030204" pitchFamily="18" charset="0"/>
                          </a:rPr>
                          <m:t>𝑡𝑜</m:t>
                        </m:r>
                        <m:r>
                          <a:rPr lang="en-US" i="1">
                            <a:latin typeface="Cambria Math" panose="02040503050406030204" pitchFamily="18" charset="0"/>
                          </a:rPr>
                          <m:t> </m:t>
                        </m:r>
                        <m:r>
                          <a:rPr lang="en-US" b="0" i="1" smtClean="0">
                            <a:latin typeface="Cambria Math" panose="02040503050406030204" pitchFamily="18" charset="0"/>
                          </a:rPr>
                          <m:t>𝑎𝑡</m:t>
                        </m:r>
                        <m:r>
                          <a:rPr lang="en-US" b="0" i="1" smtClean="0">
                            <a:latin typeface="Cambria Math" panose="02040503050406030204" pitchFamily="18" charset="0"/>
                          </a:rPr>
                          <m:t> </m:t>
                        </m:r>
                        <m:r>
                          <a:rPr lang="en-US" b="0" i="1" smtClean="0">
                            <a:latin typeface="Cambria Math" panose="02040503050406030204" pitchFamily="18" charset="0"/>
                          </a:rPr>
                          <m:t>𝑙𝑒𝑎𝑠𝑡</m:t>
                        </m:r>
                        <m:r>
                          <a:rPr lang="en-US" b="0" i="1" smtClean="0">
                            <a:latin typeface="Cambria Math" panose="02040503050406030204" pitchFamily="18" charset="0"/>
                          </a:rPr>
                          <m:t> </m:t>
                        </m:r>
                        <m:r>
                          <a:rPr lang="en-US" b="0" i="1" smtClean="0">
                            <a:latin typeface="Cambria Math" panose="02040503050406030204" pitchFamily="18" charset="0"/>
                          </a:rPr>
                          <m:t>𝑎𝑔𝑒</m:t>
                        </m:r>
                        <m:r>
                          <a:rPr lang="en-US" b="0" i="1" smtClean="0">
                            <a:latin typeface="Cambria Math" panose="02040503050406030204" pitchFamily="18" charset="0"/>
                          </a:rPr>
                          <m:t> 9 </m:t>
                        </m:r>
                      </m:e>
                    </m:d>
                    <m:r>
                      <a:rPr lang="en-US" i="1">
                        <a:latin typeface="Cambria Math" panose="02040503050406030204" pitchFamily="18" charset="0"/>
                      </a:rPr>
                      <m:t>=</m:t>
                    </m:r>
                  </m:oMath>
                </a14:m>
                <a:r>
                  <a:rPr lang="en-US" baseline="30000" dirty="0"/>
                  <a:t>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m:t>
                        </m:r>
                        <m:r>
                          <a:rPr lang="en-US" b="0" i="1" smtClean="0">
                            <a:latin typeface="Cambria Math" panose="02040503050406030204" pitchFamily="18" charset="0"/>
                          </a:rPr>
                          <m:t>8</m:t>
                        </m:r>
                        <m:r>
                          <a:rPr lang="en-US" b="0" i="1" smtClean="0">
                            <a:latin typeface="Cambria Math" panose="02040503050406030204" pitchFamily="18" charset="0"/>
                          </a:rPr>
                          <m:t>𝑀</m:t>
                        </m:r>
                      </m:sup>
                    </m:sSup>
                  </m:oMath>
                </a14:m>
                <a:r>
                  <a:rPr lang="en-US" baseline="30000" dirty="0"/>
                  <a:t> </a:t>
                </a:r>
                <a:r>
                  <a:rPr lang="en-US" dirty="0"/>
                  <a:t>+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m:t>
                        </m:r>
                        <m:r>
                          <a:rPr lang="en-US" b="0" i="1" smtClean="0">
                            <a:latin typeface="Cambria Math" panose="02040503050406030204" pitchFamily="18" charset="0"/>
                          </a:rPr>
                          <m:t>9</m:t>
                        </m:r>
                        <m:r>
                          <a:rPr lang="en-US" b="0" i="1" smtClean="0">
                            <a:latin typeface="Cambria Math" panose="02040503050406030204" pitchFamily="18" charset="0"/>
                          </a:rPr>
                          <m:t>𝑀</m:t>
                        </m:r>
                      </m:sup>
                    </m:sSup>
                  </m:oMath>
                </a14:m>
                <a:r>
                  <a:rPr lang="en-US" baseline="30000" dirty="0"/>
                  <a:t> </a:t>
                </a:r>
                <a:r>
                  <a:rPr lang="en-US" dirty="0"/>
                  <a:t>+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m:t>
                        </m:r>
                        <m:r>
                          <a:rPr lang="en-US" b="0" i="1" smtClean="0">
                            <a:latin typeface="Cambria Math" panose="02040503050406030204" pitchFamily="18" charset="0"/>
                          </a:rPr>
                          <m:t>10</m:t>
                        </m:r>
                        <m:r>
                          <a:rPr lang="en-US" b="0" i="1" smtClean="0">
                            <a:latin typeface="Cambria Math" panose="02040503050406030204" pitchFamily="18" charset="0"/>
                          </a:rPr>
                          <m:t>𝑀</m:t>
                        </m:r>
                      </m:sup>
                    </m:sSup>
                  </m:oMath>
                </a14:m>
                <a:r>
                  <a:rPr lang="en-US" dirty="0"/>
                  <a:t> + …</a:t>
                </a:r>
                <a:endParaRPr lang="en-US" baseline="30000" dirty="0"/>
              </a:p>
              <a:p>
                <a:pPr marL="0" indent="0">
                  <a:buNone/>
                </a:pPr>
                <a14:m>
                  <m:oMath xmlns:m="http://schemas.openxmlformats.org/officeDocument/2006/math">
                    <m:sSub>
                      <m:sSubPr>
                        <m:ctrlPr>
                          <a:rPr lang="en-CA" i="1">
                            <a:latin typeface="Cambria Math" panose="02040503050406030204" pitchFamily="18" charset="0"/>
                          </a:rPr>
                        </m:ctrlPr>
                      </m:sSubPr>
                      <m:e>
                        <m:r>
                          <a:rPr lang="en-US" b="0" i="1" smtClean="0">
                            <a:latin typeface="Cambria Math" panose="02040503050406030204" pitchFamily="18" charset="0"/>
                          </a:rPr>
                          <m:t>𝑙</m:t>
                        </m:r>
                      </m:e>
                      <m:sub>
                        <m:r>
                          <a:rPr lang="en-US" i="1">
                            <a:latin typeface="Cambria Math" panose="02040503050406030204" pitchFamily="18" charset="0"/>
                          </a:rPr>
                          <m:t>𝑎</m:t>
                        </m:r>
                        <m:r>
                          <a:rPr lang="en-US" i="1">
                            <a:latin typeface="Cambria Math" panose="02040503050406030204" pitchFamily="18" charset="0"/>
                          </a:rPr>
                          <m:t>=</m:t>
                        </m:r>
                        <m:sSup>
                          <m:sSupPr>
                            <m:ctrlPr>
                              <a:rPr lang="en-US" i="1">
                                <a:latin typeface="Cambria Math" panose="02040503050406030204" pitchFamily="18" charset="0"/>
                              </a:rPr>
                            </m:ctrlPr>
                          </m:sSupPr>
                          <m:e>
                            <m:r>
                              <a:rPr lang="en-US" b="0" i="1" smtClean="0">
                                <a:latin typeface="Cambria Math" panose="02040503050406030204" pitchFamily="18" charset="0"/>
                              </a:rPr>
                              <m:t>9</m:t>
                            </m:r>
                          </m:e>
                          <m:sup>
                            <m:r>
                              <a:rPr lang="en-US" i="1">
                                <a:latin typeface="Cambria Math" panose="02040503050406030204" pitchFamily="18" charset="0"/>
                              </a:rPr>
                              <m:t>+</m:t>
                            </m:r>
                          </m:sup>
                        </m:sSup>
                      </m:sub>
                    </m:sSub>
                    <m:r>
                      <a:rPr lang="en-US" i="1">
                        <a:latin typeface="Cambria Math" panose="02040503050406030204" pitchFamily="18" charset="0"/>
                      </a:rPr>
                      <m:t>=</m:t>
                    </m:r>
                  </m:oMath>
                </a14:m>
                <a:r>
                  <a:rPr lang="en-US" dirty="0"/>
                  <a:t>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m:t>
                        </m:r>
                        <m:r>
                          <a:rPr lang="en-US" b="0" i="1" smtClean="0">
                            <a:latin typeface="Cambria Math" panose="02040503050406030204" pitchFamily="18" charset="0"/>
                          </a:rPr>
                          <m:t>8</m:t>
                        </m:r>
                        <m:r>
                          <a:rPr lang="en-US" b="0" i="1" smtClean="0">
                            <a:latin typeface="Cambria Math" panose="02040503050406030204" pitchFamily="18" charset="0"/>
                          </a:rPr>
                          <m:t>𝑀</m:t>
                        </m:r>
                      </m:sup>
                    </m:sSup>
                    <m:d>
                      <m:dPr>
                        <m:ctrlPr>
                          <a:rPr lang="en-US" i="1" smtClean="0">
                            <a:latin typeface="Cambria Math" panose="02040503050406030204" pitchFamily="18" charset="0"/>
                          </a:rPr>
                        </m:ctrlPr>
                      </m:dPr>
                      <m:e>
                        <m:r>
                          <a:rPr lang="en-US" i="1">
                            <a:latin typeface="Cambria Math" panose="02040503050406030204" pitchFamily="18" charset="0"/>
                          </a:rPr>
                          <m:t>1+</m:t>
                        </m:r>
                        <m:r>
                          <m:rPr>
                            <m:nor/>
                          </m:rPr>
                          <a:rPr lang="en-US" dirty="0"/>
                          <m:t> </m:t>
                        </m:r>
                        <m:sSup>
                          <m:sSupPr>
                            <m:ctrlPr>
                              <a:rPr lang="en-US"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m:t>
                            </m:r>
                            <m:r>
                              <a:rPr lang="en-US" b="0" i="1" smtClean="0">
                                <a:latin typeface="Cambria Math" panose="02040503050406030204" pitchFamily="18" charset="0"/>
                              </a:rPr>
                              <m:t>𝑀</m:t>
                            </m:r>
                          </m:sup>
                        </m:sSup>
                        <m:r>
                          <a:rPr lang="en-US" i="1">
                            <a:latin typeface="Cambria Math" panose="02040503050406030204" pitchFamily="18" charset="0"/>
                          </a:rPr>
                          <m:t>+</m:t>
                        </m:r>
                        <m:r>
                          <m:rPr>
                            <m:nor/>
                          </m:rPr>
                          <a:rPr lang="en-US" dirty="0"/>
                          <m:t> (</m:t>
                        </m:r>
                        <m:sSup>
                          <m:sSupPr>
                            <m:ctrlPr>
                              <a:rPr lang="en-US"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m:t>
                            </m:r>
                            <m:r>
                              <a:rPr lang="en-US" b="0" i="1" smtClean="0">
                                <a:latin typeface="Cambria Math" panose="02040503050406030204" pitchFamily="18" charset="0"/>
                              </a:rPr>
                              <m:t>𝑀</m:t>
                            </m:r>
                          </m:sup>
                        </m:sSup>
                        <m:r>
                          <m:rPr>
                            <m:nor/>
                          </m:rPr>
                          <a:rPr lang="en-US" dirty="0"/>
                          <m:t>)</m:t>
                        </m:r>
                        <m:r>
                          <m:rPr>
                            <m:nor/>
                          </m:rPr>
                          <a:rPr lang="en-US" baseline="30000" dirty="0"/>
                          <m:t>2 </m:t>
                        </m:r>
                        <m:r>
                          <a:rPr lang="en-US" i="1">
                            <a:latin typeface="Cambria Math" panose="02040503050406030204" pitchFamily="18" charset="0"/>
                          </a:rPr>
                          <m:t>+</m:t>
                        </m:r>
                        <m:r>
                          <m:rPr>
                            <m:nor/>
                          </m:rPr>
                          <a:rPr lang="en-US" dirty="0"/>
                          <m:t> (</m:t>
                        </m:r>
                        <m:sSup>
                          <m:sSupPr>
                            <m:ctrlPr>
                              <a:rPr lang="en-US"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m:t>
                            </m:r>
                            <m:r>
                              <a:rPr lang="en-US" b="0" i="1" smtClean="0">
                                <a:latin typeface="Cambria Math" panose="02040503050406030204" pitchFamily="18" charset="0"/>
                              </a:rPr>
                              <m:t>𝑀</m:t>
                            </m:r>
                          </m:sup>
                        </m:sSup>
                        <m:r>
                          <m:rPr>
                            <m:nor/>
                          </m:rPr>
                          <a:rPr lang="en-US" dirty="0"/>
                          <m:t>)</m:t>
                        </m:r>
                        <m:r>
                          <m:rPr>
                            <m:nor/>
                          </m:rPr>
                          <a:rPr lang="en-US" baseline="30000" dirty="0"/>
                          <m:t>3  </m:t>
                        </m:r>
                        <m:r>
                          <a:rPr lang="en-US" i="1">
                            <a:latin typeface="Cambria Math" panose="02040503050406030204" pitchFamily="18" charset="0"/>
                          </a:rPr>
                          <m:t>+</m:t>
                        </m:r>
                        <m:r>
                          <m:rPr>
                            <m:nor/>
                          </m:rPr>
                          <a:rPr lang="en-US" dirty="0"/>
                          <m:t> …</m:t>
                        </m:r>
                        <m:r>
                          <m:rPr>
                            <m:nor/>
                          </m:rPr>
                          <a:rPr lang="en-US" baseline="30000" dirty="0"/>
                          <m:t> </m:t>
                        </m:r>
                      </m:e>
                    </m:d>
                  </m:oMath>
                </a14:m>
                <a:endParaRPr lang="en-US" i="1" dirty="0">
                  <a:latin typeface="Cambria Math" panose="02040503050406030204" pitchFamily="18" charset="0"/>
                </a:endParaRPr>
              </a:p>
              <a:p>
                <a:pPr marL="0" indent="0">
                  <a:buNone/>
                </a:pPr>
                <a14:m>
                  <m:oMath xmlns:m="http://schemas.openxmlformats.org/officeDocument/2006/math">
                    <m:sSub>
                      <m:sSubPr>
                        <m:ctrlPr>
                          <a:rPr lang="en-CA" i="1">
                            <a:latin typeface="Cambria Math" panose="02040503050406030204" pitchFamily="18" charset="0"/>
                          </a:rPr>
                        </m:ctrlPr>
                      </m:sSubPr>
                      <m:e>
                        <m:r>
                          <a:rPr lang="en-US" b="0" i="1" smtClean="0">
                            <a:latin typeface="Cambria Math" panose="02040503050406030204" pitchFamily="18" charset="0"/>
                          </a:rPr>
                          <m:t>𝑙</m:t>
                        </m:r>
                      </m:e>
                      <m:sub>
                        <m:r>
                          <a:rPr lang="en-US" i="1">
                            <a:latin typeface="Cambria Math" panose="02040503050406030204" pitchFamily="18" charset="0"/>
                          </a:rPr>
                          <m:t>𝑎</m:t>
                        </m:r>
                        <m:r>
                          <a:rPr lang="en-US" i="1">
                            <a:latin typeface="Cambria Math" panose="02040503050406030204" pitchFamily="18" charset="0"/>
                          </a:rPr>
                          <m:t>=</m:t>
                        </m:r>
                        <m:sSup>
                          <m:sSupPr>
                            <m:ctrlPr>
                              <a:rPr lang="en-US" i="1">
                                <a:latin typeface="Cambria Math" panose="02040503050406030204" pitchFamily="18" charset="0"/>
                              </a:rPr>
                            </m:ctrlPr>
                          </m:sSupPr>
                          <m:e>
                            <m:r>
                              <a:rPr lang="en-US" b="0" i="1" smtClean="0">
                                <a:latin typeface="Cambria Math" panose="02040503050406030204" pitchFamily="18" charset="0"/>
                              </a:rPr>
                              <m:t>9</m:t>
                            </m:r>
                          </m:e>
                          <m:sup>
                            <m:r>
                              <a:rPr lang="en-US" i="1">
                                <a:latin typeface="Cambria Math" panose="02040503050406030204" pitchFamily="18" charset="0"/>
                              </a:rPr>
                              <m:t>+</m:t>
                            </m:r>
                          </m:sup>
                        </m:sSup>
                      </m:sub>
                    </m:sSub>
                    <m:r>
                      <a:rPr lang="en-US" i="1">
                        <a:latin typeface="Cambria Math" panose="02040503050406030204" pitchFamily="18" charset="0"/>
                      </a:rPr>
                      <m:t>=</m:t>
                    </m:r>
                  </m:oMath>
                </a14:m>
                <a:r>
                  <a:rPr lang="en-US" dirty="0"/>
                  <a:t>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m:t>
                        </m:r>
                        <m:r>
                          <a:rPr lang="en-US" b="0" i="1" smtClean="0">
                            <a:latin typeface="Cambria Math" panose="02040503050406030204" pitchFamily="18" charset="0"/>
                          </a:rPr>
                          <m:t>8</m:t>
                        </m:r>
                        <m:r>
                          <a:rPr lang="en-US" b="0" i="1" smtClean="0">
                            <a:latin typeface="Cambria Math" panose="02040503050406030204" pitchFamily="18" charset="0"/>
                          </a:rPr>
                          <m:t>𝑀</m:t>
                        </m:r>
                      </m:sup>
                    </m:sSup>
                    <m:f>
                      <m:fPr>
                        <m:ctrlPr>
                          <a:rPr lang="en-US" i="1" baseline="30000"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1−</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𝑀</m:t>
                            </m:r>
                          </m:sup>
                        </m:sSup>
                      </m:den>
                    </m:f>
                  </m:oMath>
                </a14:m>
                <a:endParaRPr lang="en-US" baseline="30000" dirty="0"/>
              </a:p>
              <a:p>
                <a:pPr marL="0" indent="0">
                  <a:buNone/>
                </a:pPr>
                <a:endParaRPr lang="en-US" baseline="30000" dirty="0"/>
              </a:p>
              <a:p>
                <a:pPr marL="0" indent="0">
                  <a:buNone/>
                </a:pPr>
                <a:endParaRPr lang="en-CA" dirty="0"/>
              </a:p>
              <a:p>
                <a:pPr lvl="1"/>
                <a:endParaRPr lang="en-CA"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825625"/>
                <a:ext cx="10515600" cy="1748848"/>
              </a:xfrm>
              <a:blipFill>
                <a:blip r:embed="rId2"/>
                <a:stretch>
                  <a:fillRect t="-5575" r="-174"/>
                </a:stretch>
              </a:blipFill>
            </p:spPr>
            <p:txBody>
              <a:bodyPr/>
              <a:lstStyle/>
              <a:p>
                <a:r>
                  <a:rPr lang="en-US">
                    <a:noFill/>
                  </a:rPr>
                  <a:t> </a:t>
                </a:r>
              </a:p>
            </p:txBody>
          </p:sp>
        </mc:Fallback>
      </mc:AlternateContent>
      <p:pic>
        <p:nvPicPr>
          <p:cNvPr id="15" name="Picture 14"/>
          <p:cNvPicPr>
            <a:picLocks noChangeAspect="1"/>
          </p:cNvPicPr>
          <p:nvPr/>
        </p:nvPicPr>
        <p:blipFill>
          <a:blip r:embed="rId3"/>
          <a:stretch>
            <a:fillRect/>
          </a:stretch>
        </p:blipFill>
        <p:spPr>
          <a:xfrm>
            <a:off x="455243" y="4159063"/>
            <a:ext cx="3726872" cy="1441933"/>
          </a:xfrm>
          <a:prstGeom prst="rect">
            <a:avLst/>
          </a:prstGeom>
        </p:spPr>
      </p:pic>
      <p:sp>
        <p:nvSpPr>
          <p:cNvPr id="16" name="Rectangle 15"/>
          <p:cNvSpPr/>
          <p:nvPr/>
        </p:nvSpPr>
        <p:spPr>
          <a:xfrm>
            <a:off x="2974837" y="2779218"/>
            <a:ext cx="871949" cy="64978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1515612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sz="3200" dirty="0"/>
              <a:t>Per-Recruit Calculations </a:t>
            </a:r>
            <a:r>
              <a:rPr lang="en-CA" sz="3200" b="1" dirty="0">
                <a:solidFill>
                  <a:srgbClr val="0000FF"/>
                </a:solidFill>
              </a:rPr>
              <a:t>2. </a:t>
            </a:r>
            <a:r>
              <a:rPr lang="en-CA" sz="3200" b="1" u="sng" dirty="0">
                <a:solidFill>
                  <a:srgbClr val="0000FF"/>
                </a:solidFill>
              </a:rPr>
              <a:t>Unfished</a:t>
            </a:r>
            <a:r>
              <a:rPr lang="en-CA" sz="3200" b="1" dirty="0">
                <a:solidFill>
                  <a:srgbClr val="0000FF"/>
                </a:solidFill>
              </a:rPr>
              <a:t> Survivorship</a:t>
            </a:r>
            <a:endParaRPr lang="en-CA" sz="3200" dirty="0"/>
          </a:p>
        </p:txBody>
      </p:sp>
      <p:sp>
        <p:nvSpPr>
          <p:cNvPr id="3" name="Content Placeholder 2"/>
          <p:cNvSpPr>
            <a:spLocks noGrp="1"/>
          </p:cNvSpPr>
          <p:nvPr>
            <p:ph idx="1"/>
          </p:nvPr>
        </p:nvSpPr>
        <p:spPr/>
        <p:txBody>
          <a:bodyPr/>
          <a:lstStyle/>
          <a:p>
            <a:r>
              <a:rPr lang="en-US" u="sng" dirty="0"/>
              <a:t>Unfished</a:t>
            </a:r>
            <a:r>
              <a:rPr lang="en-US" dirty="0"/>
              <a:t> survivorship-at-age</a:t>
            </a:r>
          </a:p>
          <a:p>
            <a:endParaRPr lang="en-US" baseline="30000" dirty="0"/>
          </a:p>
          <a:p>
            <a:endParaRPr lang="en-CA" dirty="0"/>
          </a:p>
          <a:p>
            <a:pPr lvl="1"/>
            <a:endParaRPr lang="en-CA" dirty="0"/>
          </a:p>
        </p:txBody>
      </p:sp>
      <mc:AlternateContent xmlns:mc="http://schemas.openxmlformats.org/markup-compatibility/2006" xmlns:a14="http://schemas.microsoft.com/office/drawing/2010/main">
        <mc:Choice Requires="a14">
          <p:sp>
            <p:nvSpPr>
              <p:cNvPr id="5" name="TextBox 4"/>
              <p:cNvSpPr txBox="1"/>
              <p:nvPr/>
            </p:nvSpPr>
            <p:spPr>
              <a:xfrm>
                <a:off x="3617885" y="2613863"/>
                <a:ext cx="4980274" cy="1424621"/>
              </a:xfrm>
              <a:prstGeom prst="rect">
                <a:avLst/>
              </a:prstGeom>
              <a:noFill/>
            </p:spPr>
            <p:style>
              <a:lnRef idx="0">
                <a:scrgbClr r="0" g="0" b="0"/>
              </a:lnRef>
              <a:fillRef idx="0">
                <a:scrgbClr r="0" g="0" b="0"/>
              </a:fillRef>
              <a:effectRef idx="0">
                <a:scrgbClr r="0" g="0" b="0"/>
              </a:effectRef>
              <a:fontRef idx="minor">
                <a:schemeClr val="tx1"/>
              </a:fontRef>
            </p:style>
            <p:txBody>
              <a:bodyPr wrap="none" lIns="0" tIns="0" rIns="0" bIns="0"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sSub>
                        <m:sSubPr>
                          <m:ctrlPr>
                            <a:rPr lang="en-CA" sz="2000" i="1" smtClean="0">
                              <a:solidFill>
                                <a:schemeClr val="tx1"/>
                              </a:solidFill>
                              <a:effectLst/>
                              <a:latin typeface="Cambria Math" panose="02040503050406030204" pitchFamily="18" charset="0"/>
                            </a:rPr>
                          </m:ctrlPr>
                        </m:sSubPr>
                        <m:e>
                          <m:r>
                            <a:rPr lang="en-US" sz="2000" b="0" i="1" smtClean="0">
                              <a:solidFill>
                                <a:schemeClr val="tx1"/>
                              </a:solidFill>
                              <a:effectLst/>
                              <a:latin typeface="Cambria Math" panose="02040503050406030204" pitchFamily="18" charset="0"/>
                            </a:rPr>
                            <m:t>𝑙</m:t>
                          </m:r>
                        </m:e>
                        <m:sub>
                          <m:sSub>
                            <m:sSubPr>
                              <m:ctrlPr>
                                <a:rPr lang="en-US" sz="2000" i="1">
                                  <a:latin typeface="Cambria Math" panose="02040503050406030204" pitchFamily="18" charset="0"/>
                                </a:rPr>
                              </m:ctrlPr>
                            </m:sSubPr>
                            <m:e>
                              <m:r>
                                <a:rPr lang="en-US" sz="2000" i="1">
                                  <a:latin typeface="Cambria Math" panose="02040503050406030204" pitchFamily="18" charset="0"/>
                                </a:rPr>
                                <m:t>0</m:t>
                              </m:r>
                            </m:e>
                            <m:sub>
                              <m:r>
                                <a:rPr lang="en-US" sz="2000" i="1">
                                  <a:latin typeface="Cambria Math" panose="02040503050406030204" pitchFamily="18" charset="0"/>
                                </a:rPr>
                                <m:t>𝑎</m:t>
                              </m:r>
                            </m:sub>
                          </m:sSub>
                        </m:sub>
                      </m:sSub>
                      <m:r>
                        <a:rPr lang="en-US" sz="2000" i="1">
                          <a:solidFill>
                            <a:schemeClr val="tx1"/>
                          </a:solidFill>
                          <a:effectLst/>
                          <a:latin typeface="Cambria Math" panose="02040503050406030204" pitchFamily="18" charset="0"/>
                        </a:rPr>
                        <m:t>=</m:t>
                      </m:r>
                      <m:d>
                        <m:dPr>
                          <m:begChr m:val="{"/>
                          <m:endChr m:val=""/>
                          <m:ctrlPr>
                            <a:rPr lang="en-CA" sz="2000" i="1">
                              <a:solidFill>
                                <a:schemeClr val="tx1"/>
                              </a:solidFill>
                              <a:effectLst/>
                              <a:latin typeface="Cambria Math" panose="02040503050406030204" pitchFamily="18" charset="0"/>
                            </a:rPr>
                          </m:ctrlPr>
                        </m:dPr>
                        <m:e>
                          <m:m>
                            <m:mPr>
                              <m:mcs>
                                <m:mc>
                                  <m:mcPr>
                                    <m:count m:val="1"/>
                                    <m:mcJc m:val="center"/>
                                  </m:mcPr>
                                </m:mc>
                              </m:mcs>
                              <m:ctrlPr>
                                <a:rPr lang="en-CA" sz="2000" i="1" smtClean="0">
                                  <a:solidFill>
                                    <a:schemeClr val="tx1"/>
                                  </a:solidFill>
                                  <a:effectLst/>
                                  <a:latin typeface="Cambria Math" panose="02040503050406030204" pitchFamily="18" charset="0"/>
                                </a:rPr>
                              </m:ctrlPr>
                            </m:mPr>
                            <m:mr>
                              <m:e>
                                <m:r>
                                  <a:rPr lang="en-US" sz="2000" i="1">
                                    <a:solidFill>
                                      <a:schemeClr val="tx1"/>
                                    </a:solidFill>
                                    <a:effectLst/>
                                    <a:latin typeface="Cambria Math" panose="02040503050406030204" pitchFamily="18" charset="0"/>
                                  </a:rPr>
                                  <m:t>1, </m:t>
                                </m:r>
                                <m:r>
                                  <a:rPr lang="en-US" sz="2000" i="1">
                                    <a:solidFill>
                                      <a:schemeClr val="tx1"/>
                                    </a:solidFill>
                                    <a:effectLst/>
                                    <a:latin typeface="Cambria Math" panose="02040503050406030204" pitchFamily="18" charset="0"/>
                                  </a:rPr>
                                  <m:t>𝑎</m:t>
                                </m:r>
                                <m:r>
                                  <a:rPr lang="en-US" sz="2000" i="1">
                                    <a:solidFill>
                                      <a:schemeClr val="tx1"/>
                                    </a:solidFill>
                                    <a:effectLst/>
                                    <a:latin typeface="Cambria Math" panose="02040503050406030204" pitchFamily="18" charset="0"/>
                                  </a:rPr>
                                  <m:t> =</m:t>
                                </m:r>
                                <m:sSub>
                                  <m:sSubPr>
                                    <m:ctrlPr>
                                      <a:rPr lang="en-CA" sz="2000" i="1">
                                        <a:solidFill>
                                          <a:schemeClr val="tx1"/>
                                        </a:solidFill>
                                        <a:latin typeface="Cambria Math" panose="02040503050406030204" pitchFamily="18" charset="0"/>
                                      </a:rPr>
                                    </m:ctrlPr>
                                  </m:sSubPr>
                                  <m:e>
                                    <m:r>
                                      <a:rPr lang="en-US" sz="2000" i="1">
                                        <a:solidFill>
                                          <a:schemeClr val="tx1"/>
                                        </a:solidFill>
                                        <a:latin typeface="Cambria Math" panose="02040503050406030204" pitchFamily="18" charset="0"/>
                                      </a:rPr>
                                      <m:t>𝑎</m:t>
                                    </m:r>
                                  </m:e>
                                  <m:sub>
                                    <m:r>
                                      <a:rPr lang="en-US" sz="2000" b="0" i="1" smtClean="0">
                                        <a:solidFill>
                                          <a:schemeClr val="tx1"/>
                                        </a:solidFill>
                                        <a:latin typeface="Cambria Math" panose="02040503050406030204" pitchFamily="18" charset="0"/>
                                      </a:rPr>
                                      <m:t>𝑟𝑒𝑐</m:t>
                                    </m:r>
                                  </m:sub>
                                </m:sSub>
                              </m:e>
                            </m:mr>
                            <m:mr>
                              <m:e>
                                <m:sSub>
                                  <m:sSubPr>
                                    <m:ctrlPr>
                                      <a:rPr lang="en-CA" sz="2000" i="1">
                                        <a:latin typeface="Cambria Math" panose="02040503050406030204" pitchFamily="18" charset="0"/>
                                      </a:rPr>
                                    </m:ctrlPr>
                                  </m:sSubPr>
                                  <m:e>
                                    <m:r>
                                      <a:rPr lang="en-US" sz="2000" i="1">
                                        <a:latin typeface="Cambria Math" panose="02040503050406030204" pitchFamily="18" charset="0"/>
                                      </a:rPr>
                                      <m:t>𝑙</m:t>
                                    </m:r>
                                  </m:e>
                                  <m:sub>
                                    <m:sSub>
                                      <m:sSubPr>
                                        <m:ctrlPr>
                                          <a:rPr lang="en-US" sz="2000" i="1">
                                            <a:latin typeface="Cambria Math" panose="02040503050406030204" pitchFamily="18" charset="0"/>
                                          </a:rPr>
                                        </m:ctrlPr>
                                      </m:sSubPr>
                                      <m:e>
                                        <m:r>
                                          <a:rPr lang="en-US" sz="2000" i="1">
                                            <a:latin typeface="Cambria Math" panose="02040503050406030204" pitchFamily="18" charset="0"/>
                                          </a:rPr>
                                          <m:t>0</m:t>
                                        </m:r>
                                      </m:e>
                                      <m:sub>
                                        <m:r>
                                          <a:rPr lang="en-US" sz="2000" i="1">
                                            <a:latin typeface="Cambria Math" panose="02040503050406030204" pitchFamily="18" charset="0"/>
                                          </a:rPr>
                                          <m:t>𝑎</m:t>
                                        </m:r>
                                        <m:r>
                                          <a:rPr lang="en-US" sz="2000" b="0" i="1" smtClean="0">
                                            <a:latin typeface="Cambria Math" panose="02040503050406030204" pitchFamily="18" charset="0"/>
                                          </a:rPr>
                                          <m:t>−1</m:t>
                                        </m:r>
                                      </m:sub>
                                    </m:sSub>
                                  </m:sub>
                                </m:sSub>
                                <m:sSup>
                                  <m:sSupPr>
                                    <m:ctrlPr>
                                      <a:rPr lang="en-CA" sz="2000" i="1">
                                        <a:solidFill>
                                          <a:schemeClr val="tx1"/>
                                        </a:solidFill>
                                        <a:effectLst/>
                                        <a:latin typeface="Cambria Math" panose="02040503050406030204" pitchFamily="18" charset="0"/>
                                      </a:rPr>
                                    </m:ctrlPr>
                                  </m:sSupPr>
                                  <m:e>
                                    <m:r>
                                      <a:rPr lang="en-US" sz="2000" i="1">
                                        <a:solidFill>
                                          <a:schemeClr val="tx1"/>
                                        </a:solidFill>
                                        <a:effectLst/>
                                        <a:latin typeface="Cambria Math" panose="02040503050406030204" pitchFamily="18" charset="0"/>
                                      </a:rPr>
                                      <m:t>𝑒</m:t>
                                    </m:r>
                                  </m:e>
                                  <m:sup>
                                    <m:r>
                                      <a:rPr lang="en-US" sz="2000" b="0" i="1" smtClean="0">
                                        <a:solidFill>
                                          <a:schemeClr val="tx1"/>
                                        </a:solidFill>
                                        <a:effectLst/>
                                        <a:latin typeface="Cambria Math" panose="02040503050406030204" pitchFamily="18" charset="0"/>
                                      </a:rPr>
                                      <m:t>−</m:t>
                                    </m:r>
                                    <m:r>
                                      <a:rPr lang="en-US" sz="2000" i="1">
                                        <a:solidFill>
                                          <a:schemeClr val="tx1"/>
                                        </a:solidFill>
                                        <a:effectLst/>
                                        <a:latin typeface="Cambria Math" panose="02040503050406030204" pitchFamily="18" charset="0"/>
                                      </a:rPr>
                                      <m:t>(</m:t>
                                    </m:r>
                                    <m:sSub>
                                      <m:sSubPr>
                                        <m:ctrlPr>
                                          <a:rPr lang="en-CA" sz="2000" i="1">
                                            <a:solidFill>
                                              <a:schemeClr val="tx1"/>
                                            </a:solidFill>
                                            <a:effectLst/>
                                            <a:latin typeface="Cambria Math" panose="02040503050406030204" pitchFamily="18" charset="0"/>
                                          </a:rPr>
                                        </m:ctrlPr>
                                      </m:sSubPr>
                                      <m:e>
                                        <m:r>
                                          <a:rPr lang="en-US" sz="2000" i="1">
                                            <a:solidFill>
                                              <a:schemeClr val="tx1"/>
                                            </a:solidFill>
                                            <a:effectLst/>
                                            <a:latin typeface="Cambria Math" panose="02040503050406030204" pitchFamily="18" charset="0"/>
                                          </a:rPr>
                                          <m:t>𝑀</m:t>
                                        </m:r>
                                      </m:e>
                                      <m:sub>
                                        <m:r>
                                          <a:rPr lang="en-US" sz="2000" i="1">
                                            <a:solidFill>
                                              <a:schemeClr val="tx1"/>
                                            </a:solidFill>
                                            <a:effectLst/>
                                            <a:latin typeface="Cambria Math" panose="02040503050406030204" pitchFamily="18" charset="0"/>
                                          </a:rPr>
                                          <m:t>𝑎</m:t>
                                        </m:r>
                                        <m:r>
                                          <a:rPr lang="en-US" sz="2000" i="1">
                                            <a:solidFill>
                                              <a:schemeClr val="tx1"/>
                                            </a:solidFill>
                                            <a:effectLst/>
                                            <a:latin typeface="Cambria Math" panose="02040503050406030204" pitchFamily="18" charset="0"/>
                                          </a:rPr>
                                          <m:t>−1</m:t>
                                        </m:r>
                                      </m:sub>
                                    </m:sSub>
                                    <m:r>
                                      <a:rPr lang="en-US" sz="2000" b="0" i="1" smtClean="0">
                                        <a:solidFill>
                                          <a:schemeClr val="tx1"/>
                                        </a:solidFill>
                                        <a:effectLst/>
                                        <a:latin typeface="Cambria Math" panose="02040503050406030204" pitchFamily="18" charset="0"/>
                                      </a:rPr>
                                      <m:t>+</m:t>
                                    </m:r>
                                    <m:r>
                                      <a:rPr lang="en-US" sz="2000" i="1" smtClean="0">
                                        <a:solidFill>
                                          <a:schemeClr val="tx1"/>
                                        </a:solidFill>
                                        <a:effectLst/>
                                        <a:latin typeface="Cambria Math" panose="02040503050406030204" pitchFamily="18" charset="0"/>
                                      </a:rPr>
                                      <m:t>𝐹</m:t>
                                    </m:r>
                                    <m:sSub>
                                      <m:sSubPr>
                                        <m:ctrlPr>
                                          <a:rPr lang="en-CA" sz="2000" i="1" smtClean="0">
                                            <a:solidFill>
                                              <a:schemeClr val="tx1"/>
                                            </a:solidFill>
                                            <a:effectLst/>
                                            <a:latin typeface="Cambria Math" panose="02040503050406030204" pitchFamily="18" charset="0"/>
                                          </a:rPr>
                                        </m:ctrlPr>
                                      </m:sSubPr>
                                      <m:e>
                                        <m:r>
                                          <a:rPr lang="en-US" sz="2000" i="1">
                                            <a:solidFill>
                                              <a:schemeClr val="tx1"/>
                                            </a:solidFill>
                                            <a:effectLst/>
                                            <a:latin typeface="Cambria Math" panose="02040503050406030204" pitchFamily="18" charset="0"/>
                                          </a:rPr>
                                          <m:t>𝑣</m:t>
                                        </m:r>
                                      </m:e>
                                      <m:sub>
                                        <m:r>
                                          <a:rPr lang="en-US" sz="2000" i="1">
                                            <a:solidFill>
                                              <a:schemeClr val="tx1"/>
                                            </a:solidFill>
                                            <a:effectLst/>
                                            <a:latin typeface="Cambria Math" panose="02040503050406030204" pitchFamily="18" charset="0"/>
                                          </a:rPr>
                                          <m:t>𝑎</m:t>
                                        </m:r>
                                        <m:r>
                                          <a:rPr lang="en-US" sz="2000" i="1">
                                            <a:solidFill>
                                              <a:schemeClr val="tx1"/>
                                            </a:solidFill>
                                            <a:effectLst/>
                                            <a:latin typeface="Cambria Math" panose="02040503050406030204" pitchFamily="18" charset="0"/>
                                          </a:rPr>
                                          <m:t>−1</m:t>
                                        </m:r>
                                      </m:sub>
                                    </m:sSub>
                                    <m:r>
                                      <a:rPr lang="en-US" sz="2000" i="1">
                                        <a:solidFill>
                                          <a:schemeClr val="tx1"/>
                                        </a:solidFill>
                                        <a:effectLst/>
                                        <a:latin typeface="Cambria Math" panose="02040503050406030204" pitchFamily="18" charset="0"/>
                                      </a:rPr>
                                      <m:t>)</m:t>
                                    </m:r>
                                  </m:sup>
                                </m:sSup>
                                <m:r>
                                  <a:rPr lang="en-US" sz="2000" i="1">
                                    <a:solidFill>
                                      <a:schemeClr val="tx1"/>
                                    </a:solidFill>
                                    <a:effectLst/>
                                    <a:latin typeface="Cambria Math" panose="02040503050406030204" pitchFamily="18" charset="0"/>
                                  </a:rPr>
                                  <m:t>,</m:t>
                                </m:r>
                                <m:sSub>
                                  <m:sSubPr>
                                    <m:ctrlPr>
                                      <a:rPr lang="en-CA" sz="2000" i="1">
                                        <a:solidFill>
                                          <a:schemeClr val="tx1"/>
                                        </a:solidFill>
                                        <a:latin typeface="Cambria Math" panose="02040503050406030204" pitchFamily="18" charset="0"/>
                                      </a:rPr>
                                    </m:ctrlPr>
                                  </m:sSubPr>
                                  <m:e>
                                    <m:r>
                                      <a:rPr lang="en-US" sz="2000" i="1">
                                        <a:solidFill>
                                          <a:schemeClr val="tx1"/>
                                        </a:solidFill>
                                        <a:latin typeface="Cambria Math" panose="02040503050406030204" pitchFamily="18" charset="0"/>
                                      </a:rPr>
                                      <m:t>𝑎</m:t>
                                    </m:r>
                                  </m:e>
                                  <m:sub>
                                    <m:r>
                                      <a:rPr lang="en-US" sz="2000" i="1">
                                        <a:solidFill>
                                          <a:schemeClr val="tx1"/>
                                        </a:solidFill>
                                        <a:latin typeface="Cambria Math" panose="02040503050406030204" pitchFamily="18" charset="0"/>
                                      </a:rPr>
                                      <m:t>𝑟𝑒𝑐</m:t>
                                    </m:r>
                                  </m:sub>
                                </m:sSub>
                                <m:r>
                                  <a:rPr lang="en-US" sz="2000" b="0" i="1" smtClean="0">
                                    <a:solidFill>
                                      <a:schemeClr val="tx1"/>
                                    </a:solidFill>
                                    <a:latin typeface="Cambria Math" panose="02040503050406030204" pitchFamily="18" charset="0"/>
                                  </a:rPr>
                                  <m:t>&lt;</m:t>
                                </m:r>
                                <m:r>
                                  <a:rPr lang="en-US" sz="2000" i="1">
                                    <a:solidFill>
                                      <a:schemeClr val="tx1"/>
                                    </a:solidFill>
                                    <a:effectLst/>
                                    <a:latin typeface="Cambria Math" panose="02040503050406030204" pitchFamily="18" charset="0"/>
                                  </a:rPr>
                                  <m:t> </m:t>
                                </m:r>
                                <m:r>
                                  <a:rPr lang="en-US" sz="2000" i="1">
                                    <a:solidFill>
                                      <a:schemeClr val="tx1"/>
                                    </a:solidFill>
                                    <a:effectLst/>
                                    <a:latin typeface="Cambria Math" panose="02040503050406030204" pitchFamily="18" charset="0"/>
                                  </a:rPr>
                                  <m:t>𝑎</m:t>
                                </m:r>
                                <m:r>
                                  <a:rPr lang="en-US" sz="2000" i="1">
                                    <a:solidFill>
                                      <a:schemeClr val="tx1"/>
                                    </a:solidFill>
                                    <a:effectLst/>
                                    <a:latin typeface="Cambria Math" panose="02040503050406030204" pitchFamily="18" charset="0"/>
                                  </a:rPr>
                                  <m:t>&lt;</m:t>
                                </m:r>
                                <m:sSub>
                                  <m:sSubPr>
                                    <m:ctrlPr>
                                      <a:rPr lang="en-CA" sz="2000" i="1">
                                        <a:solidFill>
                                          <a:schemeClr val="tx1"/>
                                        </a:solidFill>
                                        <a:effectLst/>
                                        <a:latin typeface="Cambria Math" panose="02040503050406030204" pitchFamily="18" charset="0"/>
                                      </a:rPr>
                                    </m:ctrlPr>
                                  </m:sSubPr>
                                  <m:e>
                                    <m:r>
                                      <a:rPr lang="en-US" sz="2000" i="1">
                                        <a:solidFill>
                                          <a:schemeClr val="tx1"/>
                                        </a:solidFill>
                                        <a:effectLst/>
                                        <a:latin typeface="Cambria Math" panose="02040503050406030204" pitchFamily="18" charset="0"/>
                                      </a:rPr>
                                      <m:t>𝑎</m:t>
                                    </m:r>
                                  </m:e>
                                  <m:sub>
                                    <m:r>
                                      <a:rPr lang="en-US" sz="2000" i="1">
                                        <a:solidFill>
                                          <a:schemeClr val="tx1"/>
                                        </a:solidFill>
                                        <a:effectLst/>
                                        <a:latin typeface="Cambria Math" panose="02040503050406030204" pitchFamily="18" charset="0"/>
                                      </a:rPr>
                                      <m:t>𝑚𝑎𝑥</m:t>
                                    </m:r>
                                  </m:sub>
                                </m:sSub>
                              </m:e>
                            </m:mr>
                            <m:mr>
                              <m:e>
                                <m:f>
                                  <m:fPr>
                                    <m:ctrlPr>
                                      <a:rPr lang="en-CA" sz="2000" i="1">
                                        <a:solidFill>
                                          <a:schemeClr val="tx1"/>
                                        </a:solidFill>
                                        <a:effectLst/>
                                        <a:latin typeface="Cambria Math" panose="02040503050406030204" pitchFamily="18" charset="0"/>
                                      </a:rPr>
                                    </m:ctrlPr>
                                  </m:fPr>
                                  <m:num>
                                    <m:sSub>
                                      <m:sSubPr>
                                        <m:ctrlPr>
                                          <a:rPr lang="en-CA" sz="2000" i="1">
                                            <a:latin typeface="Cambria Math" panose="02040503050406030204" pitchFamily="18" charset="0"/>
                                          </a:rPr>
                                        </m:ctrlPr>
                                      </m:sSubPr>
                                      <m:e>
                                        <m:r>
                                          <a:rPr lang="en-US" sz="2000" i="1">
                                            <a:latin typeface="Cambria Math" panose="02040503050406030204" pitchFamily="18" charset="0"/>
                                          </a:rPr>
                                          <m:t>𝑙</m:t>
                                        </m:r>
                                      </m:e>
                                      <m:sub>
                                        <m:sSub>
                                          <m:sSubPr>
                                            <m:ctrlPr>
                                              <a:rPr lang="en-US" sz="2000" i="1">
                                                <a:latin typeface="Cambria Math" panose="02040503050406030204" pitchFamily="18" charset="0"/>
                                              </a:rPr>
                                            </m:ctrlPr>
                                          </m:sSubPr>
                                          <m:e>
                                            <m:r>
                                              <a:rPr lang="en-US" sz="2000" i="1">
                                                <a:latin typeface="Cambria Math" panose="02040503050406030204" pitchFamily="18" charset="0"/>
                                              </a:rPr>
                                              <m:t>0</m:t>
                                            </m:r>
                                          </m:e>
                                          <m:sub>
                                            <m:r>
                                              <a:rPr lang="en-US" sz="2000" i="1">
                                                <a:latin typeface="Cambria Math" panose="02040503050406030204" pitchFamily="18" charset="0"/>
                                              </a:rPr>
                                              <m:t>𝑎</m:t>
                                            </m:r>
                                            <m:r>
                                              <a:rPr lang="en-US" sz="2000" b="0" i="1" smtClean="0">
                                                <a:latin typeface="Cambria Math" panose="02040503050406030204" pitchFamily="18" charset="0"/>
                                              </a:rPr>
                                              <m:t>−1</m:t>
                                            </m:r>
                                          </m:sub>
                                        </m:sSub>
                                      </m:sub>
                                    </m:sSub>
                                    <m:sSup>
                                      <m:sSupPr>
                                        <m:ctrlPr>
                                          <a:rPr lang="en-CA" sz="2000" i="1">
                                            <a:solidFill>
                                              <a:schemeClr val="tx1"/>
                                            </a:solidFill>
                                            <a:effectLst/>
                                            <a:latin typeface="Cambria Math" panose="02040503050406030204" pitchFamily="18" charset="0"/>
                                          </a:rPr>
                                        </m:ctrlPr>
                                      </m:sSupPr>
                                      <m:e>
                                        <m:r>
                                          <a:rPr lang="en-US" sz="2000" i="1">
                                            <a:solidFill>
                                              <a:schemeClr val="tx1"/>
                                            </a:solidFill>
                                            <a:effectLst/>
                                            <a:latin typeface="Cambria Math" panose="02040503050406030204" pitchFamily="18" charset="0"/>
                                          </a:rPr>
                                          <m:t>𝑒</m:t>
                                        </m:r>
                                      </m:e>
                                      <m:sup>
                                        <m:r>
                                          <a:rPr lang="en-US" sz="2000" b="0" i="1" smtClean="0">
                                            <a:solidFill>
                                              <a:schemeClr val="tx1"/>
                                            </a:solidFill>
                                            <a:effectLst/>
                                            <a:latin typeface="Cambria Math" panose="02040503050406030204" pitchFamily="18" charset="0"/>
                                          </a:rPr>
                                          <m:t>−</m:t>
                                        </m:r>
                                        <m:r>
                                          <a:rPr lang="en-US" sz="2000" i="1">
                                            <a:solidFill>
                                              <a:schemeClr val="tx1"/>
                                            </a:solidFill>
                                            <a:effectLst/>
                                            <a:latin typeface="Cambria Math" panose="02040503050406030204" pitchFamily="18" charset="0"/>
                                          </a:rPr>
                                          <m:t>(</m:t>
                                        </m:r>
                                        <m:sSub>
                                          <m:sSubPr>
                                            <m:ctrlPr>
                                              <a:rPr lang="en-CA" sz="2000" i="1">
                                                <a:solidFill>
                                                  <a:schemeClr val="tx1"/>
                                                </a:solidFill>
                                                <a:effectLst/>
                                                <a:latin typeface="Cambria Math" panose="02040503050406030204" pitchFamily="18" charset="0"/>
                                              </a:rPr>
                                            </m:ctrlPr>
                                          </m:sSubPr>
                                          <m:e>
                                            <m:r>
                                              <a:rPr lang="en-US" sz="2000" i="1">
                                                <a:solidFill>
                                                  <a:schemeClr val="tx1"/>
                                                </a:solidFill>
                                                <a:effectLst/>
                                                <a:latin typeface="Cambria Math" panose="02040503050406030204" pitchFamily="18" charset="0"/>
                                              </a:rPr>
                                              <m:t>𝑀</m:t>
                                            </m:r>
                                          </m:e>
                                          <m:sub>
                                            <m:r>
                                              <a:rPr lang="en-US" sz="2000" i="1">
                                                <a:solidFill>
                                                  <a:schemeClr val="tx1"/>
                                                </a:solidFill>
                                                <a:effectLst/>
                                                <a:latin typeface="Cambria Math" panose="02040503050406030204" pitchFamily="18" charset="0"/>
                                              </a:rPr>
                                              <m:t>𝑎</m:t>
                                            </m:r>
                                            <m:r>
                                              <a:rPr lang="en-US" sz="2000" i="1">
                                                <a:solidFill>
                                                  <a:schemeClr val="tx1"/>
                                                </a:solidFill>
                                                <a:effectLst/>
                                                <a:latin typeface="Cambria Math" panose="02040503050406030204" pitchFamily="18" charset="0"/>
                                              </a:rPr>
                                              <m:t>−1</m:t>
                                            </m:r>
                                          </m:sub>
                                        </m:sSub>
                                        <m:r>
                                          <a:rPr lang="en-US" sz="2000" b="0" i="1" smtClean="0">
                                            <a:solidFill>
                                              <a:schemeClr val="tx1"/>
                                            </a:solidFill>
                                            <a:effectLst/>
                                            <a:latin typeface="Cambria Math" panose="02040503050406030204" pitchFamily="18" charset="0"/>
                                          </a:rPr>
                                          <m:t>+</m:t>
                                        </m:r>
                                        <m:r>
                                          <a:rPr lang="en-US" sz="2000" i="1" smtClean="0">
                                            <a:solidFill>
                                              <a:schemeClr val="tx1"/>
                                            </a:solidFill>
                                            <a:effectLst/>
                                            <a:latin typeface="Cambria Math" panose="02040503050406030204" pitchFamily="18" charset="0"/>
                                          </a:rPr>
                                          <m:t>𝐹</m:t>
                                        </m:r>
                                        <m:sSub>
                                          <m:sSubPr>
                                            <m:ctrlPr>
                                              <a:rPr lang="en-CA" sz="2000" i="1" smtClean="0">
                                                <a:solidFill>
                                                  <a:schemeClr val="tx1"/>
                                                </a:solidFill>
                                                <a:effectLst/>
                                                <a:latin typeface="Cambria Math" panose="02040503050406030204" pitchFamily="18" charset="0"/>
                                              </a:rPr>
                                            </m:ctrlPr>
                                          </m:sSubPr>
                                          <m:e>
                                            <m:r>
                                              <a:rPr lang="en-US" sz="2000" i="1">
                                                <a:solidFill>
                                                  <a:schemeClr val="tx1"/>
                                                </a:solidFill>
                                                <a:effectLst/>
                                                <a:latin typeface="Cambria Math" panose="02040503050406030204" pitchFamily="18" charset="0"/>
                                              </a:rPr>
                                              <m:t>𝑣</m:t>
                                            </m:r>
                                          </m:e>
                                          <m:sub>
                                            <m:r>
                                              <a:rPr lang="en-US" sz="2000" i="1">
                                                <a:solidFill>
                                                  <a:schemeClr val="tx1"/>
                                                </a:solidFill>
                                                <a:effectLst/>
                                                <a:latin typeface="Cambria Math" panose="02040503050406030204" pitchFamily="18" charset="0"/>
                                              </a:rPr>
                                              <m:t>𝑎</m:t>
                                            </m:r>
                                            <m:r>
                                              <a:rPr lang="en-US" sz="2000" i="1">
                                                <a:solidFill>
                                                  <a:schemeClr val="tx1"/>
                                                </a:solidFill>
                                                <a:effectLst/>
                                                <a:latin typeface="Cambria Math" panose="02040503050406030204" pitchFamily="18" charset="0"/>
                                              </a:rPr>
                                              <m:t>−1</m:t>
                                            </m:r>
                                          </m:sub>
                                        </m:sSub>
                                        <m:r>
                                          <a:rPr lang="en-US" sz="2000" i="1">
                                            <a:solidFill>
                                              <a:schemeClr val="tx1"/>
                                            </a:solidFill>
                                            <a:effectLst/>
                                            <a:latin typeface="Cambria Math" panose="02040503050406030204" pitchFamily="18" charset="0"/>
                                          </a:rPr>
                                          <m:t>)</m:t>
                                        </m:r>
                                      </m:sup>
                                    </m:sSup>
                                  </m:num>
                                  <m:den>
                                    <m:r>
                                      <a:rPr lang="en-US" sz="2000" i="1">
                                        <a:solidFill>
                                          <a:schemeClr val="tx1"/>
                                        </a:solidFill>
                                        <a:effectLst/>
                                        <a:latin typeface="Cambria Math" panose="02040503050406030204" pitchFamily="18" charset="0"/>
                                      </a:rPr>
                                      <m:t>1−</m:t>
                                    </m:r>
                                    <m:sSup>
                                      <m:sSupPr>
                                        <m:ctrlPr>
                                          <a:rPr lang="en-CA" sz="2000" i="1">
                                            <a:solidFill>
                                              <a:schemeClr val="tx1"/>
                                            </a:solidFill>
                                            <a:effectLst/>
                                            <a:latin typeface="Cambria Math" panose="02040503050406030204" pitchFamily="18" charset="0"/>
                                          </a:rPr>
                                        </m:ctrlPr>
                                      </m:sSupPr>
                                      <m:e>
                                        <m:r>
                                          <a:rPr lang="en-US" sz="2000" i="1">
                                            <a:solidFill>
                                              <a:schemeClr val="tx1"/>
                                            </a:solidFill>
                                            <a:effectLst/>
                                            <a:latin typeface="Cambria Math" panose="02040503050406030204" pitchFamily="18" charset="0"/>
                                          </a:rPr>
                                          <m:t>𝑒</m:t>
                                        </m:r>
                                      </m:e>
                                      <m:sup>
                                        <m:r>
                                          <a:rPr lang="en-US" sz="2000" b="0" i="1" smtClean="0">
                                            <a:solidFill>
                                              <a:schemeClr val="tx1"/>
                                            </a:solidFill>
                                            <a:effectLst/>
                                            <a:latin typeface="Cambria Math" panose="02040503050406030204" pitchFamily="18" charset="0"/>
                                          </a:rPr>
                                          <m:t>−</m:t>
                                        </m:r>
                                        <m:r>
                                          <a:rPr lang="en-US" sz="2000" i="1">
                                            <a:solidFill>
                                              <a:schemeClr val="tx1"/>
                                            </a:solidFill>
                                            <a:effectLst/>
                                            <a:latin typeface="Cambria Math" panose="02040503050406030204" pitchFamily="18" charset="0"/>
                                          </a:rPr>
                                          <m:t>(</m:t>
                                        </m:r>
                                        <m:sSub>
                                          <m:sSubPr>
                                            <m:ctrlPr>
                                              <a:rPr lang="en-CA" sz="2000" i="1">
                                                <a:solidFill>
                                                  <a:schemeClr val="tx1"/>
                                                </a:solidFill>
                                                <a:effectLst/>
                                                <a:latin typeface="Cambria Math" panose="02040503050406030204" pitchFamily="18" charset="0"/>
                                              </a:rPr>
                                            </m:ctrlPr>
                                          </m:sSubPr>
                                          <m:e>
                                            <m:r>
                                              <a:rPr lang="en-US" sz="2000" i="1">
                                                <a:solidFill>
                                                  <a:schemeClr val="tx1"/>
                                                </a:solidFill>
                                                <a:effectLst/>
                                                <a:latin typeface="Cambria Math" panose="02040503050406030204" pitchFamily="18" charset="0"/>
                                              </a:rPr>
                                              <m:t>𝑀</m:t>
                                            </m:r>
                                          </m:e>
                                          <m:sub>
                                            <m:r>
                                              <a:rPr lang="en-US" sz="2000" i="1">
                                                <a:solidFill>
                                                  <a:schemeClr val="tx1"/>
                                                </a:solidFill>
                                                <a:effectLst/>
                                                <a:latin typeface="Cambria Math" panose="02040503050406030204" pitchFamily="18" charset="0"/>
                                              </a:rPr>
                                              <m:t>𝑎</m:t>
                                            </m:r>
                                          </m:sub>
                                        </m:sSub>
                                        <m:r>
                                          <a:rPr lang="en-US" sz="2000" b="0" i="1" smtClean="0">
                                            <a:solidFill>
                                              <a:schemeClr val="tx1"/>
                                            </a:solidFill>
                                            <a:effectLst/>
                                            <a:latin typeface="Cambria Math" panose="02040503050406030204" pitchFamily="18" charset="0"/>
                                          </a:rPr>
                                          <m:t>+</m:t>
                                        </m:r>
                                        <m:r>
                                          <a:rPr lang="en-US" sz="2000" i="1" smtClean="0">
                                            <a:solidFill>
                                              <a:schemeClr val="tx1"/>
                                            </a:solidFill>
                                            <a:effectLst/>
                                            <a:latin typeface="Cambria Math" panose="02040503050406030204" pitchFamily="18" charset="0"/>
                                          </a:rPr>
                                          <m:t>𝐹</m:t>
                                        </m:r>
                                        <m:sSub>
                                          <m:sSubPr>
                                            <m:ctrlPr>
                                              <a:rPr lang="en-CA" sz="2000" i="1" smtClean="0">
                                                <a:solidFill>
                                                  <a:schemeClr val="tx1"/>
                                                </a:solidFill>
                                                <a:effectLst/>
                                                <a:latin typeface="Cambria Math" panose="02040503050406030204" pitchFamily="18" charset="0"/>
                                              </a:rPr>
                                            </m:ctrlPr>
                                          </m:sSubPr>
                                          <m:e>
                                            <m:r>
                                              <a:rPr lang="en-US" sz="2000" i="1">
                                                <a:solidFill>
                                                  <a:schemeClr val="tx1"/>
                                                </a:solidFill>
                                                <a:effectLst/>
                                                <a:latin typeface="Cambria Math" panose="02040503050406030204" pitchFamily="18" charset="0"/>
                                              </a:rPr>
                                              <m:t>𝑣</m:t>
                                            </m:r>
                                          </m:e>
                                          <m:sub>
                                            <m:r>
                                              <a:rPr lang="en-US" sz="2000" i="1">
                                                <a:solidFill>
                                                  <a:schemeClr val="tx1"/>
                                                </a:solidFill>
                                                <a:effectLst/>
                                                <a:latin typeface="Cambria Math" panose="02040503050406030204" pitchFamily="18" charset="0"/>
                                              </a:rPr>
                                              <m:t>𝑎</m:t>
                                            </m:r>
                                          </m:sub>
                                        </m:sSub>
                                        <m:r>
                                          <a:rPr lang="en-US" sz="2000" i="1">
                                            <a:solidFill>
                                              <a:schemeClr val="tx1"/>
                                            </a:solidFill>
                                            <a:effectLst/>
                                            <a:latin typeface="Cambria Math" panose="02040503050406030204" pitchFamily="18" charset="0"/>
                                          </a:rPr>
                                          <m:t>)</m:t>
                                        </m:r>
                                      </m:sup>
                                    </m:sSup>
                                  </m:den>
                                </m:f>
                                <m:r>
                                  <a:rPr lang="en-US" sz="2000" i="1">
                                    <a:solidFill>
                                      <a:schemeClr val="tx1"/>
                                    </a:solidFill>
                                    <a:effectLst/>
                                    <a:latin typeface="Cambria Math" panose="02040503050406030204" pitchFamily="18" charset="0"/>
                                  </a:rPr>
                                  <m:t>,</m:t>
                                </m:r>
                                <m:r>
                                  <a:rPr lang="en-US" sz="2000" i="1">
                                    <a:solidFill>
                                      <a:schemeClr val="tx1"/>
                                    </a:solidFill>
                                    <a:effectLst/>
                                    <a:latin typeface="Cambria Math" panose="02040503050406030204" pitchFamily="18" charset="0"/>
                                  </a:rPr>
                                  <m:t>𝑎</m:t>
                                </m:r>
                                <m:r>
                                  <a:rPr lang="en-US" sz="2000" i="1">
                                    <a:solidFill>
                                      <a:schemeClr val="tx1"/>
                                    </a:solidFill>
                                    <a:effectLst/>
                                    <a:latin typeface="Cambria Math" panose="02040503050406030204" pitchFamily="18" charset="0"/>
                                  </a:rPr>
                                  <m:t>= </m:t>
                                </m:r>
                                <m:sSub>
                                  <m:sSubPr>
                                    <m:ctrlPr>
                                      <a:rPr lang="en-CA" sz="2000" i="1">
                                        <a:solidFill>
                                          <a:schemeClr val="tx1"/>
                                        </a:solidFill>
                                        <a:effectLst/>
                                        <a:latin typeface="Cambria Math" panose="02040503050406030204" pitchFamily="18" charset="0"/>
                                      </a:rPr>
                                    </m:ctrlPr>
                                  </m:sSubPr>
                                  <m:e>
                                    <m:r>
                                      <a:rPr lang="en-US" sz="2000" i="1">
                                        <a:solidFill>
                                          <a:schemeClr val="tx1"/>
                                        </a:solidFill>
                                        <a:effectLst/>
                                        <a:latin typeface="Cambria Math" panose="02040503050406030204" pitchFamily="18" charset="0"/>
                                      </a:rPr>
                                      <m:t>𝑎</m:t>
                                    </m:r>
                                  </m:e>
                                  <m:sub>
                                    <m:r>
                                      <a:rPr lang="en-US" sz="2000" i="1">
                                        <a:solidFill>
                                          <a:schemeClr val="tx1"/>
                                        </a:solidFill>
                                        <a:effectLst/>
                                        <a:latin typeface="Cambria Math" panose="02040503050406030204" pitchFamily="18" charset="0"/>
                                      </a:rPr>
                                      <m:t>𝑚𝑎𝑥</m:t>
                                    </m:r>
                                  </m:sub>
                                </m:sSub>
                              </m:e>
                            </m:mr>
                          </m:m>
                        </m:e>
                      </m:d>
                    </m:oMath>
                  </m:oMathPara>
                </a14:m>
                <a:endParaRPr lang="en-CA" sz="2000" dirty="0"/>
              </a:p>
            </p:txBody>
          </p:sp>
        </mc:Choice>
        <mc:Fallback xmlns="">
          <p:sp>
            <p:nvSpPr>
              <p:cNvPr id="5" name="TextBox 4"/>
              <p:cNvSpPr txBox="1">
                <a:spLocks noRot="1" noChangeAspect="1" noMove="1" noResize="1" noEditPoints="1" noAdjustHandles="1" noChangeArrowheads="1" noChangeShapeType="1" noTextEdit="1"/>
              </p:cNvSpPr>
              <p:nvPr/>
            </p:nvSpPr>
            <p:spPr>
              <a:xfrm>
                <a:off x="3617885" y="2613863"/>
                <a:ext cx="4980274" cy="1424621"/>
              </a:xfrm>
              <a:prstGeom prst="rect">
                <a:avLst/>
              </a:prstGeom>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92549281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sz="3200" dirty="0"/>
              <a:t>Per-Recruit Calculations </a:t>
            </a:r>
            <a:r>
              <a:rPr lang="en-CA" sz="3200" b="1" dirty="0">
                <a:solidFill>
                  <a:srgbClr val="0000FF"/>
                </a:solidFill>
              </a:rPr>
              <a:t>2. Survivorship</a:t>
            </a:r>
            <a:endParaRPr lang="en-CA" sz="3200"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Survivorship when we add fishing mortality (</a:t>
                </a:r>
                <a14:m>
                  <m:oMath xmlns:m="http://schemas.openxmlformats.org/officeDocument/2006/math">
                    <m:r>
                      <a:rPr lang="en-US" i="1" dirty="0" smtClean="0">
                        <a:latin typeface="Cambria Math" panose="02040503050406030204" pitchFamily="18" charset="0"/>
                      </a:rPr>
                      <m:t>𝐹</m:t>
                    </m:r>
                  </m:oMath>
                </a14:m>
                <a:r>
                  <a:rPr lang="en-US" dirty="0"/>
                  <a:t>):</a:t>
                </a:r>
              </a:p>
              <a:p>
                <a:endParaRPr lang="en-US" baseline="30000" dirty="0"/>
              </a:p>
              <a:p>
                <a:endParaRPr lang="en-CA" dirty="0"/>
              </a:p>
              <a:p>
                <a:pPr lvl="1"/>
                <a:endParaRPr lang="en-CA"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US">
                    <a:noFill/>
                  </a:rPr>
                  <a:t> </a:t>
                </a:r>
              </a:p>
            </p:txBody>
          </p:sp>
        </mc:Fallback>
      </mc:AlternateContent>
      <p:pic>
        <p:nvPicPr>
          <p:cNvPr id="7" name="Picture 6"/>
          <p:cNvPicPr>
            <a:picLocks noChangeAspect="1"/>
          </p:cNvPicPr>
          <p:nvPr/>
        </p:nvPicPr>
        <p:blipFill>
          <a:blip r:embed="rId3"/>
          <a:stretch>
            <a:fillRect/>
          </a:stretch>
        </p:blipFill>
        <p:spPr>
          <a:xfrm>
            <a:off x="8236687" y="635587"/>
            <a:ext cx="3713863" cy="2228318"/>
          </a:xfrm>
          <a:prstGeom prst="rect">
            <a:avLst/>
          </a:prstGeom>
        </p:spPr>
      </p:pic>
      <p:pic>
        <p:nvPicPr>
          <p:cNvPr id="10" name="Picture 9"/>
          <p:cNvPicPr>
            <a:picLocks noChangeAspect="1"/>
          </p:cNvPicPr>
          <p:nvPr/>
        </p:nvPicPr>
        <p:blipFill>
          <a:blip r:embed="rId4"/>
          <a:stretch>
            <a:fillRect/>
          </a:stretch>
        </p:blipFill>
        <p:spPr>
          <a:xfrm>
            <a:off x="0" y="4121647"/>
            <a:ext cx="4572396" cy="2743438"/>
          </a:xfrm>
          <a:prstGeom prst="rect">
            <a:avLst/>
          </a:prstGeom>
        </p:spPr>
      </p:pic>
      <p:pic>
        <p:nvPicPr>
          <p:cNvPr id="9" name="Picture 8"/>
          <p:cNvPicPr>
            <a:picLocks noChangeAspect="1"/>
          </p:cNvPicPr>
          <p:nvPr/>
        </p:nvPicPr>
        <p:blipFill>
          <a:blip r:embed="rId5"/>
          <a:stretch>
            <a:fillRect/>
          </a:stretch>
        </p:blipFill>
        <p:spPr>
          <a:xfrm>
            <a:off x="0" y="4121647"/>
            <a:ext cx="4572396" cy="2743438"/>
          </a:xfrm>
          <a:prstGeom prst="rect">
            <a:avLst/>
          </a:prstGeom>
        </p:spPr>
      </p:pic>
      <p:pic>
        <p:nvPicPr>
          <p:cNvPr id="11" name="Picture 10"/>
          <p:cNvPicPr>
            <a:picLocks noChangeAspect="1"/>
          </p:cNvPicPr>
          <p:nvPr/>
        </p:nvPicPr>
        <p:blipFill>
          <a:blip r:embed="rId6"/>
          <a:stretch>
            <a:fillRect/>
          </a:stretch>
        </p:blipFill>
        <p:spPr>
          <a:xfrm>
            <a:off x="0" y="4129046"/>
            <a:ext cx="4572396" cy="2743438"/>
          </a:xfrm>
          <a:prstGeom prst="rect">
            <a:avLst/>
          </a:prstGeom>
        </p:spPr>
      </p:pic>
      <p:sp>
        <p:nvSpPr>
          <p:cNvPr id="4" name="Rectangle 3">
            <a:extLst>
              <a:ext uri="{FF2B5EF4-FFF2-40B4-BE49-F238E27FC236}">
                <a16:creationId xmlns:a16="http://schemas.microsoft.com/office/drawing/2014/main" id="{A03F992B-B1A2-4FBC-BC98-9F78913CF0CD}"/>
              </a:ext>
            </a:extLst>
          </p:cNvPr>
          <p:cNvSpPr/>
          <p:nvPr/>
        </p:nvSpPr>
        <p:spPr>
          <a:xfrm>
            <a:off x="5179484" y="2951332"/>
            <a:ext cx="1297858" cy="226142"/>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a:extLst>
              <a:ext uri="{FF2B5EF4-FFF2-40B4-BE49-F238E27FC236}">
                <a16:creationId xmlns:a16="http://schemas.microsoft.com/office/drawing/2014/main" id="{E16B7503-0AC5-4006-8561-C90EB0AAAE2B}"/>
              </a:ext>
            </a:extLst>
          </p:cNvPr>
          <p:cNvCxnSpPr>
            <a:stCxn id="4" idx="3"/>
          </p:cNvCxnSpPr>
          <p:nvPr/>
        </p:nvCxnSpPr>
        <p:spPr>
          <a:xfrm>
            <a:off x="6477342" y="3064403"/>
            <a:ext cx="1976284" cy="1745226"/>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CA7D8326-B8CA-4275-A111-C57C3F6688DC}"/>
              </a:ext>
            </a:extLst>
          </p:cNvPr>
          <p:cNvSpPr txBox="1"/>
          <p:nvPr/>
        </p:nvSpPr>
        <p:spPr>
          <a:xfrm>
            <a:off x="8453626" y="4809628"/>
            <a:ext cx="2861699" cy="923330"/>
          </a:xfrm>
          <a:prstGeom prst="rect">
            <a:avLst/>
          </a:prstGeom>
          <a:noFill/>
          <a:ln>
            <a:solidFill>
              <a:schemeClr val="accent2"/>
            </a:solidFill>
          </a:ln>
        </p:spPr>
        <p:txBody>
          <a:bodyPr wrap="square" rtlCol="0">
            <a:spAutoFit/>
          </a:bodyPr>
          <a:lstStyle/>
          <a:p>
            <a:pPr algn="ctr"/>
            <a:r>
              <a:rPr lang="en-US" dirty="0"/>
              <a:t>The total mortality at-age depends on the vulnerability-at-age</a:t>
            </a:r>
          </a:p>
        </p:txBody>
      </p: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D50C6C03-966C-41D8-8D9C-6B4867432982}"/>
                  </a:ext>
                </a:extLst>
              </p:cNvPr>
              <p:cNvSpPr txBox="1"/>
              <p:nvPr/>
            </p:nvSpPr>
            <p:spPr>
              <a:xfrm>
                <a:off x="3617885" y="2613863"/>
                <a:ext cx="4956229" cy="1387431"/>
              </a:xfrm>
              <a:prstGeom prst="rect">
                <a:avLst/>
              </a:prstGeom>
              <a:noFill/>
            </p:spPr>
            <p:style>
              <a:lnRef idx="0">
                <a:scrgbClr r="0" g="0" b="0"/>
              </a:lnRef>
              <a:fillRef idx="0">
                <a:scrgbClr r="0" g="0" b="0"/>
              </a:fillRef>
              <a:effectRef idx="0">
                <a:scrgbClr r="0" g="0" b="0"/>
              </a:effectRef>
              <a:fontRef idx="minor">
                <a:schemeClr val="tx1"/>
              </a:fontRef>
            </p:style>
            <p:txBody>
              <a:bodyPr wrap="none" lIns="0" tIns="0" rIns="0" bIns="0"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sSub>
                        <m:sSubPr>
                          <m:ctrlPr>
                            <a:rPr lang="en-CA" sz="2000" i="1" smtClean="0">
                              <a:solidFill>
                                <a:schemeClr val="tx1"/>
                              </a:solidFill>
                              <a:effectLst/>
                              <a:latin typeface="Cambria Math" panose="02040503050406030204" pitchFamily="18" charset="0"/>
                            </a:rPr>
                          </m:ctrlPr>
                        </m:sSubPr>
                        <m:e>
                          <m:r>
                            <a:rPr lang="en-US" sz="2000" b="0" i="1" smtClean="0">
                              <a:solidFill>
                                <a:schemeClr val="tx1"/>
                              </a:solidFill>
                              <a:effectLst/>
                              <a:latin typeface="Cambria Math" panose="02040503050406030204" pitchFamily="18" charset="0"/>
                            </a:rPr>
                            <m:t>𝑙</m:t>
                          </m:r>
                        </m:e>
                        <m:sub>
                          <m:r>
                            <a:rPr lang="en-US" sz="2000" i="1">
                              <a:solidFill>
                                <a:schemeClr val="tx1"/>
                              </a:solidFill>
                              <a:effectLst/>
                              <a:latin typeface="Cambria Math" panose="02040503050406030204" pitchFamily="18" charset="0"/>
                            </a:rPr>
                            <m:t>𝑎</m:t>
                          </m:r>
                        </m:sub>
                      </m:sSub>
                      <m:r>
                        <a:rPr lang="en-US" sz="2000" i="1">
                          <a:solidFill>
                            <a:schemeClr val="tx1"/>
                          </a:solidFill>
                          <a:effectLst/>
                          <a:latin typeface="Cambria Math" panose="02040503050406030204" pitchFamily="18" charset="0"/>
                        </a:rPr>
                        <m:t>=</m:t>
                      </m:r>
                      <m:d>
                        <m:dPr>
                          <m:begChr m:val="{"/>
                          <m:endChr m:val=""/>
                          <m:ctrlPr>
                            <a:rPr lang="en-CA" sz="2000" i="1">
                              <a:solidFill>
                                <a:schemeClr val="tx1"/>
                              </a:solidFill>
                              <a:effectLst/>
                              <a:latin typeface="Cambria Math" panose="02040503050406030204" pitchFamily="18" charset="0"/>
                            </a:rPr>
                          </m:ctrlPr>
                        </m:dPr>
                        <m:e>
                          <m:m>
                            <m:mPr>
                              <m:mcs>
                                <m:mc>
                                  <m:mcPr>
                                    <m:count m:val="1"/>
                                    <m:mcJc m:val="center"/>
                                  </m:mcPr>
                                </m:mc>
                              </m:mcs>
                              <m:ctrlPr>
                                <a:rPr lang="en-CA" sz="2000" i="1" smtClean="0">
                                  <a:solidFill>
                                    <a:schemeClr val="tx1"/>
                                  </a:solidFill>
                                  <a:effectLst/>
                                  <a:latin typeface="Cambria Math" panose="02040503050406030204" pitchFamily="18" charset="0"/>
                                </a:rPr>
                              </m:ctrlPr>
                            </m:mPr>
                            <m:mr>
                              <m:e>
                                <m:r>
                                  <a:rPr lang="en-US" sz="2000" i="1">
                                    <a:solidFill>
                                      <a:schemeClr val="tx1"/>
                                    </a:solidFill>
                                    <a:effectLst/>
                                    <a:latin typeface="Cambria Math" panose="02040503050406030204" pitchFamily="18" charset="0"/>
                                  </a:rPr>
                                  <m:t>1, </m:t>
                                </m:r>
                                <m:r>
                                  <a:rPr lang="en-US" sz="2000" i="1">
                                    <a:solidFill>
                                      <a:schemeClr val="tx1"/>
                                    </a:solidFill>
                                    <a:effectLst/>
                                    <a:latin typeface="Cambria Math" panose="02040503050406030204" pitchFamily="18" charset="0"/>
                                  </a:rPr>
                                  <m:t>𝑎</m:t>
                                </m:r>
                                <m:r>
                                  <a:rPr lang="en-US" sz="2000" i="1">
                                    <a:solidFill>
                                      <a:schemeClr val="tx1"/>
                                    </a:solidFill>
                                    <a:effectLst/>
                                    <a:latin typeface="Cambria Math" panose="02040503050406030204" pitchFamily="18" charset="0"/>
                                  </a:rPr>
                                  <m:t> =</m:t>
                                </m:r>
                                <m:sSub>
                                  <m:sSubPr>
                                    <m:ctrlPr>
                                      <a:rPr lang="en-CA" sz="2000" i="1">
                                        <a:solidFill>
                                          <a:schemeClr val="tx1"/>
                                        </a:solidFill>
                                        <a:latin typeface="Cambria Math" panose="02040503050406030204" pitchFamily="18" charset="0"/>
                                      </a:rPr>
                                    </m:ctrlPr>
                                  </m:sSubPr>
                                  <m:e>
                                    <m:r>
                                      <a:rPr lang="en-US" sz="2000" i="1">
                                        <a:solidFill>
                                          <a:schemeClr val="tx1"/>
                                        </a:solidFill>
                                        <a:latin typeface="Cambria Math" panose="02040503050406030204" pitchFamily="18" charset="0"/>
                                      </a:rPr>
                                      <m:t>𝑎</m:t>
                                    </m:r>
                                  </m:e>
                                  <m:sub>
                                    <m:r>
                                      <a:rPr lang="en-US" sz="2000" b="0" i="1" smtClean="0">
                                        <a:solidFill>
                                          <a:schemeClr val="tx1"/>
                                        </a:solidFill>
                                        <a:latin typeface="Cambria Math" panose="02040503050406030204" pitchFamily="18" charset="0"/>
                                      </a:rPr>
                                      <m:t>𝑟𝑒𝑐</m:t>
                                    </m:r>
                                  </m:sub>
                                </m:sSub>
                              </m:e>
                            </m:mr>
                            <m:mr>
                              <m:e>
                                <m:sSub>
                                  <m:sSubPr>
                                    <m:ctrlPr>
                                      <a:rPr lang="en-CA" sz="2000" i="1">
                                        <a:solidFill>
                                          <a:schemeClr val="tx1"/>
                                        </a:solidFill>
                                        <a:effectLst/>
                                        <a:latin typeface="Cambria Math" panose="02040503050406030204" pitchFamily="18" charset="0"/>
                                      </a:rPr>
                                    </m:ctrlPr>
                                  </m:sSubPr>
                                  <m:e>
                                    <m:r>
                                      <a:rPr lang="en-US" sz="2000" b="0" i="1" smtClean="0">
                                        <a:solidFill>
                                          <a:schemeClr val="tx1"/>
                                        </a:solidFill>
                                        <a:effectLst/>
                                        <a:latin typeface="Cambria Math" panose="02040503050406030204" pitchFamily="18" charset="0"/>
                                      </a:rPr>
                                      <m:t>𝑙</m:t>
                                    </m:r>
                                  </m:e>
                                  <m:sub>
                                    <m:r>
                                      <a:rPr lang="en-US" sz="2000" i="1">
                                        <a:solidFill>
                                          <a:schemeClr val="tx1"/>
                                        </a:solidFill>
                                        <a:effectLst/>
                                        <a:latin typeface="Cambria Math" panose="02040503050406030204" pitchFamily="18" charset="0"/>
                                      </a:rPr>
                                      <m:t>𝑎</m:t>
                                    </m:r>
                                    <m:r>
                                      <a:rPr lang="en-US" sz="2000" i="1">
                                        <a:solidFill>
                                          <a:schemeClr val="tx1"/>
                                        </a:solidFill>
                                        <a:effectLst/>
                                        <a:latin typeface="Cambria Math" panose="02040503050406030204" pitchFamily="18" charset="0"/>
                                      </a:rPr>
                                      <m:t>−1</m:t>
                                    </m:r>
                                  </m:sub>
                                </m:sSub>
                                <m:sSup>
                                  <m:sSupPr>
                                    <m:ctrlPr>
                                      <a:rPr lang="en-CA" sz="2000" i="1">
                                        <a:solidFill>
                                          <a:schemeClr val="tx1"/>
                                        </a:solidFill>
                                        <a:effectLst/>
                                        <a:latin typeface="Cambria Math" panose="02040503050406030204" pitchFamily="18" charset="0"/>
                                      </a:rPr>
                                    </m:ctrlPr>
                                  </m:sSupPr>
                                  <m:e>
                                    <m:r>
                                      <a:rPr lang="en-US" sz="2000" i="1">
                                        <a:solidFill>
                                          <a:schemeClr val="tx1"/>
                                        </a:solidFill>
                                        <a:effectLst/>
                                        <a:latin typeface="Cambria Math" panose="02040503050406030204" pitchFamily="18" charset="0"/>
                                      </a:rPr>
                                      <m:t>𝑒</m:t>
                                    </m:r>
                                  </m:e>
                                  <m:sup>
                                    <m:r>
                                      <a:rPr lang="en-US" sz="2000" b="0" i="1" smtClean="0">
                                        <a:solidFill>
                                          <a:schemeClr val="tx1"/>
                                        </a:solidFill>
                                        <a:effectLst/>
                                        <a:latin typeface="Cambria Math" panose="02040503050406030204" pitchFamily="18" charset="0"/>
                                      </a:rPr>
                                      <m:t>−</m:t>
                                    </m:r>
                                    <m:r>
                                      <a:rPr lang="en-US" sz="2000" i="1">
                                        <a:solidFill>
                                          <a:schemeClr val="tx1"/>
                                        </a:solidFill>
                                        <a:effectLst/>
                                        <a:latin typeface="Cambria Math" panose="02040503050406030204" pitchFamily="18" charset="0"/>
                                      </a:rPr>
                                      <m:t>(</m:t>
                                    </m:r>
                                    <m:sSub>
                                      <m:sSubPr>
                                        <m:ctrlPr>
                                          <a:rPr lang="en-CA" sz="2000" i="1">
                                            <a:solidFill>
                                              <a:schemeClr val="tx1"/>
                                            </a:solidFill>
                                            <a:effectLst/>
                                            <a:latin typeface="Cambria Math" panose="02040503050406030204" pitchFamily="18" charset="0"/>
                                          </a:rPr>
                                        </m:ctrlPr>
                                      </m:sSubPr>
                                      <m:e>
                                        <m:r>
                                          <a:rPr lang="en-US" sz="2000" i="1">
                                            <a:solidFill>
                                              <a:schemeClr val="tx1"/>
                                            </a:solidFill>
                                            <a:effectLst/>
                                            <a:latin typeface="Cambria Math" panose="02040503050406030204" pitchFamily="18" charset="0"/>
                                          </a:rPr>
                                          <m:t>𝑀</m:t>
                                        </m:r>
                                      </m:e>
                                      <m:sub>
                                        <m:r>
                                          <a:rPr lang="en-US" sz="2000" i="1">
                                            <a:solidFill>
                                              <a:schemeClr val="tx1"/>
                                            </a:solidFill>
                                            <a:effectLst/>
                                            <a:latin typeface="Cambria Math" panose="02040503050406030204" pitchFamily="18" charset="0"/>
                                          </a:rPr>
                                          <m:t>𝑎</m:t>
                                        </m:r>
                                        <m:r>
                                          <a:rPr lang="en-US" sz="2000" i="1">
                                            <a:solidFill>
                                              <a:schemeClr val="tx1"/>
                                            </a:solidFill>
                                            <a:effectLst/>
                                            <a:latin typeface="Cambria Math" panose="02040503050406030204" pitchFamily="18" charset="0"/>
                                          </a:rPr>
                                          <m:t>−1</m:t>
                                        </m:r>
                                      </m:sub>
                                    </m:sSub>
                                    <m:r>
                                      <a:rPr lang="en-US" sz="2000" b="0" i="1" smtClean="0">
                                        <a:solidFill>
                                          <a:schemeClr val="tx1"/>
                                        </a:solidFill>
                                        <a:effectLst/>
                                        <a:latin typeface="Cambria Math" panose="02040503050406030204" pitchFamily="18" charset="0"/>
                                      </a:rPr>
                                      <m:t>+</m:t>
                                    </m:r>
                                    <m:r>
                                      <a:rPr lang="en-US" sz="2000" i="1" smtClean="0">
                                        <a:solidFill>
                                          <a:schemeClr val="tx1"/>
                                        </a:solidFill>
                                        <a:effectLst/>
                                        <a:latin typeface="Cambria Math" panose="02040503050406030204" pitchFamily="18" charset="0"/>
                                      </a:rPr>
                                      <m:t>𝐹</m:t>
                                    </m:r>
                                    <m:sSub>
                                      <m:sSubPr>
                                        <m:ctrlPr>
                                          <a:rPr lang="en-CA" sz="2000" i="1" smtClean="0">
                                            <a:solidFill>
                                              <a:schemeClr val="tx1"/>
                                            </a:solidFill>
                                            <a:effectLst/>
                                            <a:latin typeface="Cambria Math" panose="02040503050406030204" pitchFamily="18" charset="0"/>
                                          </a:rPr>
                                        </m:ctrlPr>
                                      </m:sSubPr>
                                      <m:e>
                                        <m:r>
                                          <a:rPr lang="en-US" sz="2000" i="1">
                                            <a:solidFill>
                                              <a:schemeClr val="tx1"/>
                                            </a:solidFill>
                                            <a:effectLst/>
                                            <a:latin typeface="Cambria Math" panose="02040503050406030204" pitchFamily="18" charset="0"/>
                                          </a:rPr>
                                          <m:t>𝑣</m:t>
                                        </m:r>
                                      </m:e>
                                      <m:sub>
                                        <m:r>
                                          <a:rPr lang="en-US" sz="2000" i="1">
                                            <a:solidFill>
                                              <a:schemeClr val="tx1"/>
                                            </a:solidFill>
                                            <a:effectLst/>
                                            <a:latin typeface="Cambria Math" panose="02040503050406030204" pitchFamily="18" charset="0"/>
                                          </a:rPr>
                                          <m:t>𝑎</m:t>
                                        </m:r>
                                        <m:r>
                                          <a:rPr lang="en-US" sz="2000" i="1">
                                            <a:solidFill>
                                              <a:schemeClr val="tx1"/>
                                            </a:solidFill>
                                            <a:effectLst/>
                                            <a:latin typeface="Cambria Math" panose="02040503050406030204" pitchFamily="18" charset="0"/>
                                          </a:rPr>
                                          <m:t>−1</m:t>
                                        </m:r>
                                      </m:sub>
                                    </m:sSub>
                                    <m:r>
                                      <a:rPr lang="en-US" sz="2000" i="1">
                                        <a:solidFill>
                                          <a:schemeClr val="tx1"/>
                                        </a:solidFill>
                                        <a:effectLst/>
                                        <a:latin typeface="Cambria Math" panose="02040503050406030204" pitchFamily="18" charset="0"/>
                                      </a:rPr>
                                      <m:t>)</m:t>
                                    </m:r>
                                  </m:sup>
                                </m:sSup>
                                <m:r>
                                  <a:rPr lang="en-US" sz="2000" i="1">
                                    <a:solidFill>
                                      <a:schemeClr val="tx1"/>
                                    </a:solidFill>
                                    <a:effectLst/>
                                    <a:latin typeface="Cambria Math" panose="02040503050406030204" pitchFamily="18" charset="0"/>
                                  </a:rPr>
                                  <m:t>,</m:t>
                                </m:r>
                                <m:sSub>
                                  <m:sSubPr>
                                    <m:ctrlPr>
                                      <a:rPr lang="en-CA" sz="2000" i="1">
                                        <a:solidFill>
                                          <a:schemeClr val="tx1"/>
                                        </a:solidFill>
                                        <a:latin typeface="Cambria Math" panose="02040503050406030204" pitchFamily="18" charset="0"/>
                                      </a:rPr>
                                    </m:ctrlPr>
                                  </m:sSubPr>
                                  <m:e>
                                    <m:r>
                                      <a:rPr lang="en-US" sz="2000" i="1">
                                        <a:solidFill>
                                          <a:schemeClr val="tx1"/>
                                        </a:solidFill>
                                        <a:latin typeface="Cambria Math" panose="02040503050406030204" pitchFamily="18" charset="0"/>
                                      </a:rPr>
                                      <m:t>𝑎</m:t>
                                    </m:r>
                                  </m:e>
                                  <m:sub>
                                    <m:r>
                                      <a:rPr lang="en-US" sz="2000" i="1">
                                        <a:solidFill>
                                          <a:schemeClr val="tx1"/>
                                        </a:solidFill>
                                        <a:latin typeface="Cambria Math" panose="02040503050406030204" pitchFamily="18" charset="0"/>
                                      </a:rPr>
                                      <m:t>𝑟𝑒𝑐</m:t>
                                    </m:r>
                                  </m:sub>
                                </m:sSub>
                                <m:r>
                                  <a:rPr lang="en-US" sz="2000" b="0" i="1" smtClean="0">
                                    <a:solidFill>
                                      <a:schemeClr val="tx1"/>
                                    </a:solidFill>
                                    <a:latin typeface="Cambria Math" panose="02040503050406030204" pitchFamily="18" charset="0"/>
                                  </a:rPr>
                                  <m:t>&lt;</m:t>
                                </m:r>
                                <m:r>
                                  <a:rPr lang="en-US" sz="2000" i="1">
                                    <a:solidFill>
                                      <a:schemeClr val="tx1"/>
                                    </a:solidFill>
                                    <a:effectLst/>
                                    <a:latin typeface="Cambria Math" panose="02040503050406030204" pitchFamily="18" charset="0"/>
                                  </a:rPr>
                                  <m:t> </m:t>
                                </m:r>
                                <m:r>
                                  <a:rPr lang="en-US" sz="2000" i="1">
                                    <a:solidFill>
                                      <a:schemeClr val="tx1"/>
                                    </a:solidFill>
                                    <a:effectLst/>
                                    <a:latin typeface="Cambria Math" panose="02040503050406030204" pitchFamily="18" charset="0"/>
                                  </a:rPr>
                                  <m:t>𝑎</m:t>
                                </m:r>
                                <m:r>
                                  <a:rPr lang="en-US" sz="2000" i="1">
                                    <a:solidFill>
                                      <a:schemeClr val="tx1"/>
                                    </a:solidFill>
                                    <a:effectLst/>
                                    <a:latin typeface="Cambria Math" panose="02040503050406030204" pitchFamily="18" charset="0"/>
                                  </a:rPr>
                                  <m:t>&lt;</m:t>
                                </m:r>
                                <m:sSub>
                                  <m:sSubPr>
                                    <m:ctrlPr>
                                      <a:rPr lang="en-CA" sz="2000" i="1">
                                        <a:solidFill>
                                          <a:schemeClr val="tx1"/>
                                        </a:solidFill>
                                        <a:effectLst/>
                                        <a:latin typeface="Cambria Math" panose="02040503050406030204" pitchFamily="18" charset="0"/>
                                      </a:rPr>
                                    </m:ctrlPr>
                                  </m:sSubPr>
                                  <m:e>
                                    <m:r>
                                      <a:rPr lang="en-US" sz="2000" i="1">
                                        <a:solidFill>
                                          <a:schemeClr val="tx1"/>
                                        </a:solidFill>
                                        <a:effectLst/>
                                        <a:latin typeface="Cambria Math" panose="02040503050406030204" pitchFamily="18" charset="0"/>
                                      </a:rPr>
                                      <m:t>𝑎</m:t>
                                    </m:r>
                                  </m:e>
                                  <m:sub>
                                    <m:r>
                                      <a:rPr lang="en-US" sz="2000" i="1">
                                        <a:solidFill>
                                          <a:schemeClr val="tx1"/>
                                        </a:solidFill>
                                        <a:effectLst/>
                                        <a:latin typeface="Cambria Math" panose="02040503050406030204" pitchFamily="18" charset="0"/>
                                      </a:rPr>
                                      <m:t>𝑚𝑎𝑥</m:t>
                                    </m:r>
                                  </m:sub>
                                </m:sSub>
                              </m:e>
                            </m:mr>
                            <m:mr>
                              <m:e>
                                <m:f>
                                  <m:fPr>
                                    <m:ctrlPr>
                                      <a:rPr lang="en-CA" sz="2000" i="1">
                                        <a:solidFill>
                                          <a:schemeClr val="tx1"/>
                                        </a:solidFill>
                                        <a:effectLst/>
                                        <a:latin typeface="Cambria Math" panose="02040503050406030204" pitchFamily="18" charset="0"/>
                                      </a:rPr>
                                    </m:ctrlPr>
                                  </m:fPr>
                                  <m:num>
                                    <m:sSub>
                                      <m:sSubPr>
                                        <m:ctrlPr>
                                          <a:rPr lang="en-CA" sz="2000" i="1">
                                            <a:solidFill>
                                              <a:schemeClr val="tx1"/>
                                            </a:solidFill>
                                            <a:effectLst/>
                                            <a:latin typeface="Cambria Math" panose="02040503050406030204" pitchFamily="18" charset="0"/>
                                          </a:rPr>
                                        </m:ctrlPr>
                                      </m:sSubPr>
                                      <m:e>
                                        <m:r>
                                          <a:rPr lang="en-US" sz="2000" b="0" i="1" smtClean="0">
                                            <a:solidFill>
                                              <a:schemeClr val="tx1"/>
                                            </a:solidFill>
                                            <a:effectLst/>
                                            <a:latin typeface="Cambria Math" panose="02040503050406030204" pitchFamily="18" charset="0"/>
                                          </a:rPr>
                                          <m:t>𝑙</m:t>
                                        </m:r>
                                      </m:e>
                                      <m:sub>
                                        <m:r>
                                          <a:rPr lang="en-US" sz="2000" i="1">
                                            <a:solidFill>
                                              <a:schemeClr val="tx1"/>
                                            </a:solidFill>
                                            <a:effectLst/>
                                            <a:latin typeface="Cambria Math" panose="02040503050406030204" pitchFamily="18" charset="0"/>
                                          </a:rPr>
                                          <m:t>𝑎</m:t>
                                        </m:r>
                                        <m:r>
                                          <a:rPr lang="en-US" sz="2000" i="1">
                                            <a:solidFill>
                                              <a:schemeClr val="tx1"/>
                                            </a:solidFill>
                                            <a:effectLst/>
                                            <a:latin typeface="Cambria Math" panose="02040503050406030204" pitchFamily="18" charset="0"/>
                                          </a:rPr>
                                          <m:t>−1</m:t>
                                        </m:r>
                                      </m:sub>
                                    </m:sSub>
                                    <m:sSup>
                                      <m:sSupPr>
                                        <m:ctrlPr>
                                          <a:rPr lang="en-CA" sz="2000" i="1">
                                            <a:solidFill>
                                              <a:schemeClr val="tx1"/>
                                            </a:solidFill>
                                            <a:effectLst/>
                                            <a:latin typeface="Cambria Math" panose="02040503050406030204" pitchFamily="18" charset="0"/>
                                          </a:rPr>
                                        </m:ctrlPr>
                                      </m:sSupPr>
                                      <m:e>
                                        <m:r>
                                          <a:rPr lang="en-US" sz="2000" i="1">
                                            <a:solidFill>
                                              <a:schemeClr val="tx1"/>
                                            </a:solidFill>
                                            <a:effectLst/>
                                            <a:latin typeface="Cambria Math" panose="02040503050406030204" pitchFamily="18" charset="0"/>
                                          </a:rPr>
                                          <m:t>𝑒</m:t>
                                        </m:r>
                                      </m:e>
                                      <m:sup>
                                        <m:r>
                                          <a:rPr lang="en-US" sz="2000" b="0" i="1" smtClean="0">
                                            <a:solidFill>
                                              <a:schemeClr val="tx1"/>
                                            </a:solidFill>
                                            <a:effectLst/>
                                            <a:latin typeface="Cambria Math" panose="02040503050406030204" pitchFamily="18" charset="0"/>
                                          </a:rPr>
                                          <m:t>−</m:t>
                                        </m:r>
                                        <m:r>
                                          <a:rPr lang="en-US" sz="2000" i="1">
                                            <a:solidFill>
                                              <a:schemeClr val="tx1"/>
                                            </a:solidFill>
                                            <a:effectLst/>
                                            <a:latin typeface="Cambria Math" panose="02040503050406030204" pitchFamily="18" charset="0"/>
                                          </a:rPr>
                                          <m:t>(</m:t>
                                        </m:r>
                                        <m:sSub>
                                          <m:sSubPr>
                                            <m:ctrlPr>
                                              <a:rPr lang="en-CA" sz="2000" i="1">
                                                <a:solidFill>
                                                  <a:schemeClr val="tx1"/>
                                                </a:solidFill>
                                                <a:effectLst/>
                                                <a:latin typeface="Cambria Math" panose="02040503050406030204" pitchFamily="18" charset="0"/>
                                              </a:rPr>
                                            </m:ctrlPr>
                                          </m:sSubPr>
                                          <m:e>
                                            <m:r>
                                              <a:rPr lang="en-US" sz="2000" i="1">
                                                <a:solidFill>
                                                  <a:schemeClr val="tx1"/>
                                                </a:solidFill>
                                                <a:effectLst/>
                                                <a:latin typeface="Cambria Math" panose="02040503050406030204" pitchFamily="18" charset="0"/>
                                              </a:rPr>
                                              <m:t>𝑀</m:t>
                                            </m:r>
                                          </m:e>
                                          <m:sub>
                                            <m:r>
                                              <a:rPr lang="en-US" sz="2000" i="1">
                                                <a:solidFill>
                                                  <a:schemeClr val="tx1"/>
                                                </a:solidFill>
                                                <a:effectLst/>
                                                <a:latin typeface="Cambria Math" panose="02040503050406030204" pitchFamily="18" charset="0"/>
                                              </a:rPr>
                                              <m:t>𝑎</m:t>
                                            </m:r>
                                            <m:r>
                                              <a:rPr lang="en-US" sz="2000" i="1">
                                                <a:solidFill>
                                                  <a:schemeClr val="tx1"/>
                                                </a:solidFill>
                                                <a:effectLst/>
                                                <a:latin typeface="Cambria Math" panose="02040503050406030204" pitchFamily="18" charset="0"/>
                                              </a:rPr>
                                              <m:t>−1</m:t>
                                            </m:r>
                                          </m:sub>
                                        </m:sSub>
                                        <m:r>
                                          <a:rPr lang="en-US" sz="2000" b="0" i="1" smtClean="0">
                                            <a:solidFill>
                                              <a:schemeClr val="tx1"/>
                                            </a:solidFill>
                                            <a:effectLst/>
                                            <a:latin typeface="Cambria Math" panose="02040503050406030204" pitchFamily="18" charset="0"/>
                                          </a:rPr>
                                          <m:t>+</m:t>
                                        </m:r>
                                        <m:r>
                                          <a:rPr lang="en-US" sz="2000" i="1" smtClean="0">
                                            <a:solidFill>
                                              <a:schemeClr val="tx1"/>
                                            </a:solidFill>
                                            <a:effectLst/>
                                            <a:latin typeface="Cambria Math" panose="02040503050406030204" pitchFamily="18" charset="0"/>
                                          </a:rPr>
                                          <m:t>𝐹</m:t>
                                        </m:r>
                                        <m:sSub>
                                          <m:sSubPr>
                                            <m:ctrlPr>
                                              <a:rPr lang="en-CA" sz="2000" i="1" smtClean="0">
                                                <a:solidFill>
                                                  <a:schemeClr val="tx1"/>
                                                </a:solidFill>
                                                <a:effectLst/>
                                                <a:latin typeface="Cambria Math" panose="02040503050406030204" pitchFamily="18" charset="0"/>
                                              </a:rPr>
                                            </m:ctrlPr>
                                          </m:sSubPr>
                                          <m:e>
                                            <m:r>
                                              <a:rPr lang="en-US" sz="2000" i="1">
                                                <a:solidFill>
                                                  <a:schemeClr val="tx1"/>
                                                </a:solidFill>
                                                <a:effectLst/>
                                                <a:latin typeface="Cambria Math" panose="02040503050406030204" pitchFamily="18" charset="0"/>
                                              </a:rPr>
                                              <m:t>𝑣</m:t>
                                            </m:r>
                                          </m:e>
                                          <m:sub>
                                            <m:r>
                                              <a:rPr lang="en-US" sz="2000" i="1">
                                                <a:solidFill>
                                                  <a:schemeClr val="tx1"/>
                                                </a:solidFill>
                                                <a:effectLst/>
                                                <a:latin typeface="Cambria Math" panose="02040503050406030204" pitchFamily="18" charset="0"/>
                                              </a:rPr>
                                              <m:t>𝑎</m:t>
                                            </m:r>
                                            <m:r>
                                              <a:rPr lang="en-US" sz="2000" i="1">
                                                <a:solidFill>
                                                  <a:schemeClr val="tx1"/>
                                                </a:solidFill>
                                                <a:effectLst/>
                                                <a:latin typeface="Cambria Math" panose="02040503050406030204" pitchFamily="18" charset="0"/>
                                              </a:rPr>
                                              <m:t>−1</m:t>
                                            </m:r>
                                          </m:sub>
                                        </m:sSub>
                                        <m:r>
                                          <a:rPr lang="en-US" sz="2000" i="1">
                                            <a:solidFill>
                                              <a:schemeClr val="tx1"/>
                                            </a:solidFill>
                                            <a:effectLst/>
                                            <a:latin typeface="Cambria Math" panose="02040503050406030204" pitchFamily="18" charset="0"/>
                                          </a:rPr>
                                          <m:t>)</m:t>
                                        </m:r>
                                      </m:sup>
                                    </m:sSup>
                                  </m:num>
                                  <m:den>
                                    <m:r>
                                      <a:rPr lang="en-US" sz="2000" i="1">
                                        <a:solidFill>
                                          <a:schemeClr val="tx1"/>
                                        </a:solidFill>
                                        <a:effectLst/>
                                        <a:latin typeface="Cambria Math" panose="02040503050406030204" pitchFamily="18" charset="0"/>
                                      </a:rPr>
                                      <m:t>1−</m:t>
                                    </m:r>
                                    <m:sSup>
                                      <m:sSupPr>
                                        <m:ctrlPr>
                                          <a:rPr lang="en-CA" sz="2000" i="1">
                                            <a:solidFill>
                                              <a:schemeClr val="tx1"/>
                                            </a:solidFill>
                                            <a:effectLst/>
                                            <a:latin typeface="Cambria Math" panose="02040503050406030204" pitchFamily="18" charset="0"/>
                                          </a:rPr>
                                        </m:ctrlPr>
                                      </m:sSupPr>
                                      <m:e>
                                        <m:r>
                                          <a:rPr lang="en-US" sz="2000" i="1">
                                            <a:solidFill>
                                              <a:schemeClr val="tx1"/>
                                            </a:solidFill>
                                            <a:effectLst/>
                                            <a:latin typeface="Cambria Math" panose="02040503050406030204" pitchFamily="18" charset="0"/>
                                          </a:rPr>
                                          <m:t>𝑒</m:t>
                                        </m:r>
                                      </m:e>
                                      <m:sup>
                                        <m:r>
                                          <a:rPr lang="en-US" sz="2000" b="0" i="1" smtClean="0">
                                            <a:solidFill>
                                              <a:schemeClr val="tx1"/>
                                            </a:solidFill>
                                            <a:effectLst/>
                                            <a:latin typeface="Cambria Math" panose="02040503050406030204" pitchFamily="18" charset="0"/>
                                          </a:rPr>
                                          <m:t>−</m:t>
                                        </m:r>
                                        <m:r>
                                          <a:rPr lang="en-US" sz="2000" i="1">
                                            <a:solidFill>
                                              <a:schemeClr val="tx1"/>
                                            </a:solidFill>
                                            <a:effectLst/>
                                            <a:latin typeface="Cambria Math" panose="02040503050406030204" pitchFamily="18" charset="0"/>
                                          </a:rPr>
                                          <m:t>(</m:t>
                                        </m:r>
                                        <m:sSub>
                                          <m:sSubPr>
                                            <m:ctrlPr>
                                              <a:rPr lang="en-CA" sz="2000" i="1">
                                                <a:solidFill>
                                                  <a:schemeClr val="tx1"/>
                                                </a:solidFill>
                                                <a:effectLst/>
                                                <a:latin typeface="Cambria Math" panose="02040503050406030204" pitchFamily="18" charset="0"/>
                                              </a:rPr>
                                            </m:ctrlPr>
                                          </m:sSubPr>
                                          <m:e>
                                            <m:r>
                                              <a:rPr lang="en-US" sz="2000" i="1">
                                                <a:solidFill>
                                                  <a:schemeClr val="tx1"/>
                                                </a:solidFill>
                                                <a:effectLst/>
                                                <a:latin typeface="Cambria Math" panose="02040503050406030204" pitchFamily="18" charset="0"/>
                                              </a:rPr>
                                              <m:t>𝑀</m:t>
                                            </m:r>
                                          </m:e>
                                          <m:sub>
                                            <m:r>
                                              <a:rPr lang="en-US" sz="2000" i="1">
                                                <a:solidFill>
                                                  <a:schemeClr val="tx1"/>
                                                </a:solidFill>
                                                <a:effectLst/>
                                                <a:latin typeface="Cambria Math" panose="02040503050406030204" pitchFamily="18" charset="0"/>
                                              </a:rPr>
                                              <m:t>𝑎</m:t>
                                            </m:r>
                                          </m:sub>
                                        </m:sSub>
                                        <m:r>
                                          <a:rPr lang="en-US" sz="2000" b="0" i="1" smtClean="0">
                                            <a:solidFill>
                                              <a:schemeClr val="tx1"/>
                                            </a:solidFill>
                                            <a:effectLst/>
                                            <a:latin typeface="Cambria Math" panose="02040503050406030204" pitchFamily="18" charset="0"/>
                                          </a:rPr>
                                          <m:t>+</m:t>
                                        </m:r>
                                        <m:r>
                                          <a:rPr lang="en-US" sz="2000" i="1" smtClean="0">
                                            <a:solidFill>
                                              <a:schemeClr val="tx1"/>
                                            </a:solidFill>
                                            <a:effectLst/>
                                            <a:latin typeface="Cambria Math" panose="02040503050406030204" pitchFamily="18" charset="0"/>
                                          </a:rPr>
                                          <m:t>𝐹</m:t>
                                        </m:r>
                                        <m:sSub>
                                          <m:sSubPr>
                                            <m:ctrlPr>
                                              <a:rPr lang="en-CA" sz="2000" i="1" smtClean="0">
                                                <a:solidFill>
                                                  <a:schemeClr val="tx1"/>
                                                </a:solidFill>
                                                <a:effectLst/>
                                                <a:latin typeface="Cambria Math" panose="02040503050406030204" pitchFamily="18" charset="0"/>
                                              </a:rPr>
                                            </m:ctrlPr>
                                          </m:sSubPr>
                                          <m:e>
                                            <m:r>
                                              <a:rPr lang="en-US" sz="2000" i="1">
                                                <a:solidFill>
                                                  <a:schemeClr val="tx1"/>
                                                </a:solidFill>
                                                <a:effectLst/>
                                                <a:latin typeface="Cambria Math" panose="02040503050406030204" pitchFamily="18" charset="0"/>
                                              </a:rPr>
                                              <m:t>𝑣</m:t>
                                            </m:r>
                                          </m:e>
                                          <m:sub>
                                            <m:r>
                                              <a:rPr lang="en-US" sz="2000" i="1">
                                                <a:solidFill>
                                                  <a:schemeClr val="tx1"/>
                                                </a:solidFill>
                                                <a:effectLst/>
                                                <a:latin typeface="Cambria Math" panose="02040503050406030204" pitchFamily="18" charset="0"/>
                                              </a:rPr>
                                              <m:t>𝑎</m:t>
                                            </m:r>
                                          </m:sub>
                                        </m:sSub>
                                        <m:r>
                                          <a:rPr lang="en-US" sz="2000" i="1">
                                            <a:solidFill>
                                              <a:schemeClr val="tx1"/>
                                            </a:solidFill>
                                            <a:effectLst/>
                                            <a:latin typeface="Cambria Math" panose="02040503050406030204" pitchFamily="18" charset="0"/>
                                          </a:rPr>
                                          <m:t>)</m:t>
                                        </m:r>
                                      </m:sup>
                                    </m:sSup>
                                  </m:den>
                                </m:f>
                                <m:r>
                                  <a:rPr lang="en-US" sz="2000" i="1">
                                    <a:solidFill>
                                      <a:schemeClr val="tx1"/>
                                    </a:solidFill>
                                    <a:effectLst/>
                                    <a:latin typeface="Cambria Math" panose="02040503050406030204" pitchFamily="18" charset="0"/>
                                  </a:rPr>
                                  <m:t>,</m:t>
                                </m:r>
                                <m:r>
                                  <a:rPr lang="en-US" sz="2000" i="1">
                                    <a:solidFill>
                                      <a:schemeClr val="tx1"/>
                                    </a:solidFill>
                                    <a:effectLst/>
                                    <a:latin typeface="Cambria Math" panose="02040503050406030204" pitchFamily="18" charset="0"/>
                                  </a:rPr>
                                  <m:t>𝑎</m:t>
                                </m:r>
                                <m:r>
                                  <a:rPr lang="en-US" sz="2000" i="1">
                                    <a:solidFill>
                                      <a:schemeClr val="tx1"/>
                                    </a:solidFill>
                                    <a:effectLst/>
                                    <a:latin typeface="Cambria Math" panose="02040503050406030204" pitchFamily="18" charset="0"/>
                                  </a:rPr>
                                  <m:t>= </m:t>
                                </m:r>
                                <m:sSub>
                                  <m:sSubPr>
                                    <m:ctrlPr>
                                      <a:rPr lang="en-CA" sz="2000" i="1">
                                        <a:solidFill>
                                          <a:schemeClr val="tx1"/>
                                        </a:solidFill>
                                        <a:effectLst/>
                                        <a:latin typeface="Cambria Math" panose="02040503050406030204" pitchFamily="18" charset="0"/>
                                      </a:rPr>
                                    </m:ctrlPr>
                                  </m:sSubPr>
                                  <m:e>
                                    <m:r>
                                      <a:rPr lang="en-US" sz="2000" i="1">
                                        <a:solidFill>
                                          <a:schemeClr val="tx1"/>
                                        </a:solidFill>
                                        <a:effectLst/>
                                        <a:latin typeface="Cambria Math" panose="02040503050406030204" pitchFamily="18" charset="0"/>
                                      </a:rPr>
                                      <m:t>𝑎</m:t>
                                    </m:r>
                                  </m:e>
                                  <m:sub>
                                    <m:r>
                                      <a:rPr lang="en-US" sz="2000" i="1">
                                        <a:solidFill>
                                          <a:schemeClr val="tx1"/>
                                        </a:solidFill>
                                        <a:effectLst/>
                                        <a:latin typeface="Cambria Math" panose="02040503050406030204" pitchFamily="18" charset="0"/>
                                      </a:rPr>
                                      <m:t>𝑚𝑎𝑥</m:t>
                                    </m:r>
                                  </m:sub>
                                </m:sSub>
                              </m:e>
                            </m:mr>
                          </m:m>
                        </m:e>
                      </m:d>
                    </m:oMath>
                  </m:oMathPara>
                </a14:m>
                <a:endParaRPr lang="en-CA" sz="2000" dirty="0"/>
              </a:p>
            </p:txBody>
          </p:sp>
        </mc:Choice>
        <mc:Fallback xmlns="">
          <p:sp>
            <p:nvSpPr>
              <p:cNvPr id="14" name="TextBox 13">
                <a:extLst>
                  <a:ext uri="{FF2B5EF4-FFF2-40B4-BE49-F238E27FC236}">
                    <a16:creationId xmlns:a16="http://schemas.microsoft.com/office/drawing/2014/main" id="{D50C6C03-966C-41D8-8D9C-6B4867432982}"/>
                  </a:ext>
                </a:extLst>
              </p:cNvPr>
              <p:cNvSpPr txBox="1">
                <a:spLocks noRot="1" noChangeAspect="1" noMove="1" noResize="1" noEditPoints="1" noAdjustHandles="1" noChangeArrowheads="1" noChangeShapeType="1" noTextEdit="1"/>
              </p:cNvSpPr>
              <p:nvPr/>
            </p:nvSpPr>
            <p:spPr>
              <a:xfrm>
                <a:off x="3617885" y="2613863"/>
                <a:ext cx="4956229" cy="1387431"/>
              </a:xfrm>
              <a:prstGeom prst="rect">
                <a:avLst/>
              </a:prstGeom>
              <a:blipFill>
                <a:blip r:embed="rId7"/>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9565513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z="3200" dirty="0"/>
              <a:t>Per-Recruit Calculations </a:t>
            </a:r>
            <a:r>
              <a:rPr lang="en-CA" sz="3200" b="1" dirty="0">
                <a:solidFill>
                  <a:schemeClr val="accent2"/>
                </a:solidFill>
              </a:rPr>
              <a:t>3. Unfished SSB-per-Recruit</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Equilibrium </a:t>
                </a:r>
                <a:r>
                  <a:rPr lang="en-US" u="sng" dirty="0"/>
                  <a:t>unfished</a:t>
                </a:r>
                <a:r>
                  <a:rPr lang="en-US" dirty="0"/>
                  <a:t> SSB-per-recruit (</a:t>
                </a:r>
                <a14:m>
                  <m:oMath xmlns:m="http://schemas.openxmlformats.org/officeDocument/2006/math">
                    <m:sSub>
                      <m:sSubPr>
                        <m:ctrlPr>
                          <a:rPr lang="en-CA"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𝜑</m:t>
                        </m:r>
                      </m:e>
                      <m:sub>
                        <m:r>
                          <a:rPr lang="en-US" b="0" i="1" smtClean="0">
                            <a:latin typeface="Cambria Math" panose="02040503050406030204" pitchFamily="18" charset="0"/>
                            <a:ea typeface="Cambria Math" panose="02040503050406030204" pitchFamily="18" charset="0"/>
                          </a:rPr>
                          <m:t>𝐸</m:t>
                        </m:r>
                        <m:r>
                          <a:rPr lang="en-US" b="0" i="1" smtClean="0">
                            <a:latin typeface="Cambria Math" panose="02040503050406030204" pitchFamily="18" charset="0"/>
                            <a:ea typeface="Cambria Math" panose="02040503050406030204" pitchFamily="18" charset="0"/>
                          </a:rPr>
                          <m:t>0</m:t>
                        </m:r>
                      </m:sub>
                    </m:sSub>
                  </m:oMath>
                </a14:m>
                <a:r>
                  <a:rPr lang="en-US" dirty="0"/>
                  <a:t>) </a:t>
                </a:r>
              </a:p>
              <a:p>
                <a:pPr lvl="1"/>
                <a:r>
                  <a:rPr lang="en-US" dirty="0"/>
                  <a:t>subscript </a:t>
                </a:r>
                <a14:m>
                  <m:oMath xmlns:m="http://schemas.openxmlformats.org/officeDocument/2006/math">
                    <m:r>
                      <a:rPr lang="en-US" i="1" dirty="0" smtClean="0">
                        <a:latin typeface="Cambria Math" panose="02040503050406030204" pitchFamily="18" charset="0"/>
                      </a:rPr>
                      <m:t>𝐸</m:t>
                    </m:r>
                  </m:oMath>
                </a14:m>
                <a:r>
                  <a:rPr lang="en-US" dirty="0"/>
                  <a:t> because we assume that SSB is a proxy for eggs produced</a:t>
                </a:r>
              </a:p>
              <a:p>
                <a:pPr lvl="1"/>
                <a:r>
                  <a:rPr lang="en-US" dirty="0"/>
                  <a:t>subscript </a:t>
                </a:r>
                <a14:m>
                  <m:oMath xmlns:m="http://schemas.openxmlformats.org/officeDocument/2006/math">
                    <m:r>
                      <a:rPr lang="en-US" b="0" i="1" dirty="0" smtClean="0">
                        <a:latin typeface="Cambria Math" panose="02040503050406030204" pitchFamily="18" charset="0"/>
                      </a:rPr>
                      <m:t>0</m:t>
                    </m:r>
                  </m:oMath>
                </a14:m>
                <a:r>
                  <a:rPr lang="en-US" dirty="0"/>
                  <a:t> represents unfished (</a:t>
                </a:r>
                <a14:m>
                  <m:oMath xmlns:m="http://schemas.openxmlformats.org/officeDocument/2006/math">
                    <m:r>
                      <a:rPr lang="en-US" i="1" dirty="0" smtClean="0">
                        <a:latin typeface="Cambria Math" panose="02040503050406030204" pitchFamily="18" charset="0"/>
                      </a:rPr>
                      <m:t>𝐹</m:t>
                    </m:r>
                    <m:r>
                      <a:rPr lang="en-US" i="1" dirty="0" smtClean="0">
                        <a:latin typeface="Cambria Math" panose="02040503050406030204" pitchFamily="18" charset="0"/>
                      </a:rPr>
                      <m:t>=0</m:t>
                    </m:r>
                  </m:oMath>
                </a14:m>
                <a:r>
                  <a:rPr lang="en-US" dirty="0"/>
                  <a:t>) state</a:t>
                </a:r>
              </a:p>
              <a:p>
                <a14:m>
                  <m:oMath xmlns:m="http://schemas.openxmlformats.org/officeDocument/2006/math">
                    <m:sSub>
                      <m:sSubPr>
                        <m:ctrlPr>
                          <a:rPr lang="en-CA"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𝜑</m:t>
                        </m:r>
                      </m:e>
                      <m:sub>
                        <m:r>
                          <a:rPr lang="en-US" i="1">
                            <a:latin typeface="Cambria Math" panose="02040503050406030204" pitchFamily="18" charset="0"/>
                            <a:ea typeface="Cambria Math" panose="02040503050406030204" pitchFamily="18" charset="0"/>
                          </a:rPr>
                          <m:t>𝐸</m:t>
                        </m:r>
                        <m:r>
                          <a:rPr lang="en-US" i="1">
                            <a:latin typeface="Cambria Math" panose="02040503050406030204" pitchFamily="18" charset="0"/>
                            <a:ea typeface="Cambria Math" panose="02040503050406030204" pitchFamily="18" charset="0"/>
                          </a:rPr>
                          <m:t>0</m:t>
                        </m:r>
                      </m:sub>
                    </m:sSub>
                    <m:r>
                      <a:rPr lang="en-US" b="0" i="1" smtClean="0">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 </m:t>
                    </m:r>
                  </m:oMath>
                </a14:m>
                <a:r>
                  <a:rPr lang="en-US" dirty="0"/>
                  <a:t>SSB produced on average by each recruit over its lifetime, considering </a:t>
                </a:r>
                <a:r>
                  <a:rPr lang="en-US" dirty="0">
                    <a:solidFill>
                      <a:srgbClr val="0000FF"/>
                    </a:solidFill>
                  </a:rPr>
                  <a:t>survival</a:t>
                </a:r>
                <a:r>
                  <a:rPr lang="en-US" dirty="0"/>
                  <a:t>, </a:t>
                </a:r>
                <a:r>
                  <a:rPr lang="en-US" dirty="0">
                    <a:solidFill>
                      <a:srgbClr val="C00000"/>
                    </a:solidFill>
                  </a:rPr>
                  <a:t>growth</a:t>
                </a:r>
                <a:r>
                  <a:rPr lang="en-US" dirty="0"/>
                  <a:t>, and </a:t>
                </a:r>
                <a:r>
                  <a:rPr lang="en-US" dirty="0">
                    <a:solidFill>
                      <a:srgbClr val="7030A0"/>
                    </a:solidFill>
                  </a:rPr>
                  <a:t>maturity</a:t>
                </a:r>
              </a:p>
              <a:p>
                <a:r>
                  <a:rPr lang="en-US" dirty="0"/>
                  <a:t>Sum over all ages:</a:t>
                </a:r>
              </a:p>
              <a:p>
                <a:pPr marL="0" indent="0" algn="ctr">
                  <a:buNone/>
                </a:pPr>
                <a:r>
                  <a:rPr lang="en-US" dirty="0">
                    <a:solidFill>
                      <a:srgbClr val="0000FF"/>
                    </a:solidFill>
                  </a:rPr>
                  <a:t>P(survives to age </a:t>
                </a:r>
                <a14:m>
                  <m:oMath xmlns:m="http://schemas.openxmlformats.org/officeDocument/2006/math">
                    <m:r>
                      <m:rPr>
                        <m:brk m:alnAt="23"/>
                      </m:rPr>
                      <a:rPr lang="en-US" sz="2800" b="0" i="1" smtClean="0">
                        <a:solidFill>
                          <a:srgbClr val="0000FF"/>
                        </a:solidFill>
                        <a:effectLst/>
                        <a:latin typeface="Cambria Math" panose="02040503050406030204" pitchFamily="18" charset="0"/>
                      </a:rPr>
                      <m:t>𝑎</m:t>
                    </m:r>
                  </m:oMath>
                </a14:m>
                <a:r>
                  <a:rPr lang="en-US" dirty="0">
                    <a:solidFill>
                      <a:srgbClr val="0000FF"/>
                    </a:solidFill>
                  </a:rPr>
                  <a:t>) </a:t>
                </a:r>
                <a:r>
                  <a:rPr lang="en-US" dirty="0"/>
                  <a:t>× </a:t>
                </a:r>
                <a:r>
                  <a:rPr lang="en-US" dirty="0">
                    <a:solidFill>
                      <a:srgbClr val="C00000"/>
                    </a:solidFill>
                  </a:rPr>
                  <a:t>weight-at-age </a:t>
                </a:r>
                <a14:m>
                  <m:oMath xmlns:m="http://schemas.openxmlformats.org/officeDocument/2006/math">
                    <m:r>
                      <m:rPr>
                        <m:brk m:alnAt="23"/>
                      </m:rPr>
                      <a:rPr lang="en-US" i="1" smtClean="0">
                        <a:solidFill>
                          <a:srgbClr val="C00000"/>
                        </a:solidFill>
                        <a:latin typeface="Cambria Math" panose="02040503050406030204" pitchFamily="18" charset="0"/>
                      </a:rPr>
                      <m:t>𝑎</m:t>
                    </m:r>
                  </m:oMath>
                </a14:m>
                <a:r>
                  <a:rPr lang="en-US" dirty="0">
                    <a:solidFill>
                      <a:srgbClr val="C00000"/>
                    </a:solidFill>
                  </a:rPr>
                  <a:t> </a:t>
                </a:r>
                <a:r>
                  <a:rPr lang="en-US" dirty="0"/>
                  <a:t>× </a:t>
                </a:r>
                <a:r>
                  <a:rPr lang="en-US" dirty="0">
                    <a:solidFill>
                      <a:srgbClr val="7030A0"/>
                    </a:solidFill>
                  </a:rPr>
                  <a:t>P(mature-at-age </a:t>
                </a:r>
                <a14:m>
                  <m:oMath xmlns:m="http://schemas.openxmlformats.org/officeDocument/2006/math">
                    <m:r>
                      <m:rPr>
                        <m:brk m:alnAt="23"/>
                      </m:rPr>
                      <a:rPr lang="en-US" i="1" smtClean="0">
                        <a:solidFill>
                          <a:srgbClr val="7030A0"/>
                        </a:solidFill>
                        <a:latin typeface="Cambria Math" panose="02040503050406030204" pitchFamily="18" charset="0"/>
                      </a:rPr>
                      <m:t>𝑎</m:t>
                    </m:r>
                  </m:oMath>
                </a14:m>
                <a:r>
                  <a:rPr lang="en-US" dirty="0">
                    <a:solidFill>
                      <a:srgbClr val="7030A0"/>
                    </a:solidFill>
                  </a:rPr>
                  <a:t>) </a:t>
                </a:r>
              </a:p>
              <a:p>
                <a:pPr lvl="1"/>
                <a:endParaRPr lang="en-US" baseline="30000" dirty="0"/>
              </a:p>
              <a:p>
                <a:pPr marL="0" indent="0">
                  <a:buNone/>
                </a:pPr>
                <a:endParaRPr lang="en-US" baseline="30000" dirty="0"/>
              </a:p>
              <a:p>
                <a:endParaRPr lang="en-CA" dirty="0"/>
              </a:p>
              <a:p>
                <a:pPr lvl="1"/>
                <a:endParaRPr lang="en-CA"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p:cNvSpPr txBox="1"/>
              <p:nvPr/>
            </p:nvSpPr>
            <p:spPr>
              <a:xfrm>
                <a:off x="5014892" y="5433518"/>
                <a:ext cx="2456057" cy="878382"/>
              </a:xfrm>
              <a:prstGeom prst="rect">
                <a:avLst/>
              </a:prstGeom>
              <a:noFill/>
            </p:spPr>
            <p:style>
              <a:lnRef idx="0">
                <a:scrgbClr r="0" g="0" b="0"/>
              </a:lnRef>
              <a:fillRef idx="0">
                <a:scrgbClr r="0" g="0" b="0"/>
              </a:fillRef>
              <a:effectRef idx="0">
                <a:scrgbClr r="0" g="0" b="0"/>
              </a:effectRef>
              <a:fontRef idx="minor">
                <a:schemeClr val="tx1"/>
              </a:fontRef>
            </p:style>
            <p:txBody>
              <a:bodyPr wrap="none" lIns="0" tIns="0" rIns="0" bIns="0"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sSub>
                        <m:sSubPr>
                          <m:ctrlPr>
                            <a:rPr lang="en-CA" sz="2000" i="1" smtClean="0">
                              <a:solidFill>
                                <a:schemeClr val="tx1"/>
                              </a:solidFill>
                              <a:effectLst/>
                              <a:latin typeface="Cambria Math" panose="02040503050406030204" pitchFamily="18" charset="0"/>
                            </a:rPr>
                          </m:ctrlPr>
                        </m:sSubPr>
                        <m:e>
                          <m:r>
                            <a:rPr lang="en-US" sz="2000" i="1" smtClean="0">
                              <a:solidFill>
                                <a:schemeClr val="tx1"/>
                              </a:solidFill>
                              <a:effectLst/>
                              <a:latin typeface="Cambria Math" panose="02040503050406030204" pitchFamily="18" charset="0"/>
                              <a:ea typeface="Cambria Math" panose="02040503050406030204" pitchFamily="18" charset="0"/>
                            </a:rPr>
                            <m:t>𝜑</m:t>
                          </m:r>
                        </m:e>
                        <m:sub>
                          <m:r>
                            <a:rPr lang="en-US" sz="2000" b="0" i="1" smtClean="0">
                              <a:solidFill>
                                <a:schemeClr val="tx1"/>
                              </a:solidFill>
                              <a:effectLst/>
                              <a:latin typeface="Cambria Math" panose="02040503050406030204" pitchFamily="18" charset="0"/>
                              <a:ea typeface="Cambria Math" panose="02040503050406030204" pitchFamily="18" charset="0"/>
                            </a:rPr>
                            <m:t>𝐸</m:t>
                          </m:r>
                          <m:r>
                            <a:rPr lang="en-US" sz="2000" b="0" i="1" smtClean="0">
                              <a:solidFill>
                                <a:schemeClr val="tx1"/>
                              </a:solidFill>
                              <a:effectLst/>
                              <a:latin typeface="Cambria Math" panose="02040503050406030204" pitchFamily="18" charset="0"/>
                              <a:ea typeface="Cambria Math" panose="02040503050406030204" pitchFamily="18" charset="0"/>
                            </a:rPr>
                            <m:t>0</m:t>
                          </m:r>
                        </m:sub>
                      </m:sSub>
                      <m:r>
                        <a:rPr lang="en-US" sz="2000" b="0" i="1" smtClean="0">
                          <a:solidFill>
                            <a:schemeClr val="tx1"/>
                          </a:solidFill>
                          <a:effectLst/>
                          <a:latin typeface="Cambria Math" panose="02040503050406030204" pitchFamily="18" charset="0"/>
                        </a:rPr>
                        <m:t>=</m:t>
                      </m:r>
                      <m:nary>
                        <m:naryPr>
                          <m:chr m:val="∑"/>
                          <m:ctrlPr>
                            <a:rPr lang="en-US" sz="2000" b="0" i="1" smtClean="0">
                              <a:solidFill>
                                <a:schemeClr val="tx1"/>
                              </a:solidFill>
                              <a:effectLst/>
                              <a:latin typeface="Cambria Math" panose="02040503050406030204" pitchFamily="18" charset="0"/>
                            </a:rPr>
                          </m:ctrlPr>
                        </m:naryPr>
                        <m:sub>
                          <m:sSub>
                            <m:sSubPr>
                              <m:ctrlPr>
                                <a:rPr lang="en-US" sz="2000" i="1">
                                  <a:latin typeface="Cambria Math" panose="02040503050406030204" pitchFamily="18" charset="0"/>
                                </a:rPr>
                              </m:ctrlPr>
                            </m:sSubPr>
                            <m:e>
                              <m:r>
                                <a:rPr lang="en-US" sz="2000" b="0" i="1" smtClean="0">
                                  <a:latin typeface="Cambria Math" panose="02040503050406030204" pitchFamily="18" charset="0"/>
                                </a:rPr>
                                <m:t>𝑎</m:t>
                              </m:r>
                              <m:r>
                                <a:rPr lang="en-US" sz="2000" b="0" i="1" smtClean="0">
                                  <a:latin typeface="Cambria Math" panose="02040503050406030204" pitchFamily="18" charset="0"/>
                                </a:rPr>
                                <m:t>=</m:t>
                              </m:r>
                              <m:r>
                                <a:rPr lang="en-US" sz="2000" i="1">
                                  <a:latin typeface="Cambria Math" panose="02040503050406030204" pitchFamily="18" charset="0"/>
                                </a:rPr>
                                <m:t>𝑎</m:t>
                              </m:r>
                            </m:e>
                            <m:sub>
                              <m:r>
                                <a:rPr lang="en-US" sz="2000" b="0" i="1" smtClean="0">
                                  <a:latin typeface="Cambria Math" panose="02040503050406030204" pitchFamily="18" charset="0"/>
                                </a:rPr>
                                <m:t>𝑟𝑒𝑐</m:t>
                              </m:r>
                            </m:sub>
                          </m:sSub>
                        </m:sub>
                        <m:sup>
                          <m:sSub>
                            <m:sSubPr>
                              <m:ctrlPr>
                                <a:rPr lang="en-US" sz="2000" b="0" i="1" smtClean="0">
                                  <a:solidFill>
                                    <a:schemeClr val="tx1"/>
                                  </a:solidFill>
                                  <a:effectLst/>
                                  <a:latin typeface="Cambria Math" panose="02040503050406030204" pitchFamily="18" charset="0"/>
                                </a:rPr>
                              </m:ctrlPr>
                            </m:sSubPr>
                            <m:e>
                              <m:r>
                                <a:rPr lang="en-US" sz="2000" b="0" i="1" smtClean="0">
                                  <a:solidFill>
                                    <a:schemeClr val="tx1"/>
                                  </a:solidFill>
                                  <a:effectLst/>
                                  <a:latin typeface="Cambria Math" panose="02040503050406030204" pitchFamily="18" charset="0"/>
                                </a:rPr>
                                <m:t>𝑎</m:t>
                              </m:r>
                            </m:e>
                            <m:sub>
                              <m:r>
                                <a:rPr lang="en-US" sz="2000" b="0" i="1" smtClean="0">
                                  <a:solidFill>
                                    <a:schemeClr val="tx1"/>
                                  </a:solidFill>
                                  <a:effectLst/>
                                  <a:latin typeface="Cambria Math" panose="02040503050406030204" pitchFamily="18" charset="0"/>
                                </a:rPr>
                                <m:t>𝑚𝑎𝑥</m:t>
                              </m:r>
                            </m:sub>
                          </m:sSub>
                        </m:sup>
                        <m:e>
                          <m:sSub>
                            <m:sSubPr>
                              <m:ctrlPr>
                                <a:rPr lang="en-US" sz="2000" b="0" i="1" smtClean="0">
                                  <a:solidFill>
                                    <a:srgbClr val="0000FF"/>
                                  </a:solidFill>
                                  <a:effectLst/>
                                  <a:latin typeface="Cambria Math" panose="02040503050406030204" pitchFamily="18" charset="0"/>
                                </a:rPr>
                              </m:ctrlPr>
                            </m:sSubPr>
                            <m:e>
                              <m:r>
                                <a:rPr lang="en-US" sz="2000" b="0" i="1" smtClean="0">
                                  <a:solidFill>
                                    <a:srgbClr val="0000FF"/>
                                  </a:solidFill>
                                  <a:effectLst/>
                                  <a:latin typeface="Cambria Math" panose="02040503050406030204" pitchFamily="18" charset="0"/>
                                </a:rPr>
                                <m:t>𝑙</m:t>
                              </m:r>
                            </m:e>
                            <m:sub>
                              <m:sSub>
                                <m:sSubPr>
                                  <m:ctrlPr>
                                    <a:rPr lang="en-US" sz="2000" b="0" i="1" smtClean="0">
                                      <a:solidFill>
                                        <a:srgbClr val="0000FF"/>
                                      </a:solidFill>
                                      <a:effectLst/>
                                      <a:latin typeface="Cambria Math" panose="02040503050406030204" pitchFamily="18" charset="0"/>
                                    </a:rPr>
                                  </m:ctrlPr>
                                </m:sSubPr>
                                <m:e>
                                  <m:r>
                                    <a:rPr lang="en-US" sz="2000" b="0" i="1" smtClean="0">
                                      <a:solidFill>
                                        <a:srgbClr val="0000FF"/>
                                      </a:solidFill>
                                      <a:effectLst/>
                                      <a:latin typeface="Cambria Math" panose="02040503050406030204" pitchFamily="18" charset="0"/>
                                    </a:rPr>
                                    <m:t>0</m:t>
                                  </m:r>
                                </m:e>
                                <m:sub>
                                  <m:r>
                                    <a:rPr lang="en-US" sz="2000" b="0" i="1" smtClean="0">
                                      <a:solidFill>
                                        <a:srgbClr val="0000FF"/>
                                      </a:solidFill>
                                      <a:effectLst/>
                                      <a:latin typeface="Cambria Math" panose="02040503050406030204" pitchFamily="18" charset="0"/>
                                    </a:rPr>
                                    <m:t>𝑎</m:t>
                                  </m:r>
                                </m:sub>
                              </m:sSub>
                            </m:sub>
                          </m:sSub>
                          <m:sSub>
                            <m:sSubPr>
                              <m:ctrlPr>
                                <a:rPr lang="en-US" sz="2000" i="1" smtClean="0">
                                  <a:solidFill>
                                    <a:srgbClr val="C00000"/>
                                  </a:solidFill>
                                  <a:latin typeface="Cambria Math" panose="02040503050406030204" pitchFamily="18" charset="0"/>
                                </a:rPr>
                              </m:ctrlPr>
                            </m:sSubPr>
                            <m:e>
                              <m:r>
                                <a:rPr lang="en-US" sz="2000" b="0" i="1" smtClean="0">
                                  <a:solidFill>
                                    <a:srgbClr val="C00000"/>
                                  </a:solidFill>
                                  <a:latin typeface="Cambria Math" panose="02040503050406030204" pitchFamily="18" charset="0"/>
                                </a:rPr>
                                <m:t>𝑤</m:t>
                              </m:r>
                            </m:e>
                            <m:sub>
                              <m:r>
                                <a:rPr lang="en-US" sz="2000" i="1">
                                  <a:solidFill>
                                    <a:srgbClr val="C00000"/>
                                  </a:solidFill>
                                  <a:latin typeface="Cambria Math" panose="02040503050406030204" pitchFamily="18" charset="0"/>
                                </a:rPr>
                                <m:t>𝑎</m:t>
                              </m:r>
                            </m:sub>
                          </m:sSub>
                          <m:sSub>
                            <m:sSubPr>
                              <m:ctrlPr>
                                <a:rPr lang="en-US" sz="2000" i="1" smtClean="0">
                                  <a:solidFill>
                                    <a:srgbClr val="7030A0"/>
                                  </a:solidFill>
                                  <a:latin typeface="Cambria Math" panose="02040503050406030204" pitchFamily="18" charset="0"/>
                                </a:rPr>
                              </m:ctrlPr>
                            </m:sSubPr>
                            <m:e>
                              <m:r>
                                <a:rPr lang="en-US" sz="2000" b="0" i="1" smtClean="0">
                                  <a:solidFill>
                                    <a:srgbClr val="7030A0"/>
                                  </a:solidFill>
                                  <a:latin typeface="Cambria Math" panose="02040503050406030204" pitchFamily="18" charset="0"/>
                                </a:rPr>
                                <m:t>𝑚</m:t>
                              </m:r>
                            </m:e>
                            <m:sub>
                              <m:r>
                                <a:rPr lang="en-US" sz="2000" i="1">
                                  <a:solidFill>
                                    <a:srgbClr val="7030A0"/>
                                  </a:solidFill>
                                  <a:latin typeface="Cambria Math" panose="02040503050406030204" pitchFamily="18" charset="0"/>
                                </a:rPr>
                                <m:t>𝑎</m:t>
                              </m:r>
                            </m:sub>
                          </m:sSub>
                        </m:e>
                      </m:nary>
                    </m:oMath>
                  </m:oMathPara>
                </a14:m>
                <a:endParaRPr lang="en-CA" sz="2000" dirty="0"/>
              </a:p>
            </p:txBody>
          </p:sp>
        </mc:Choice>
        <mc:Fallback xmlns="">
          <p:sp>
            <p:nvSpPr>
              <p:cNvPr id="5" name="TextBox 4"/>
              <p:cNvSpPr txBox="1">
                <a:spLocks noRot="1" noChangeAspect="1" noMove="1" noResize="1" noEditPoints="1" noAdjustHandles="1" noChangeArrowheads="1" noChangeShapeType="1" noTextEdit="1"/>
              </p:cNvSpPr>
              <p:nvPr/>
            </p:nvSpPr>
            <p:spPr>
              <a:xfrm>
                <a:off x="5014892" y="5433518"/>
                <a:ext cx="2456057" cy="878382"/>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730293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z="3200" dirty="0"/>
              <a:t>Per-Recruit Calculations </a:t>
            </a:r>
            <a:r>
              <a:rPr lang="en-CA" sz="3200" b="1" dirty="0">
                <a:solidFill>
                  <a:schemeClr val="accent2"/>
                </a:solidFill>
              </a:rPr>
              <a:t>3. SSB-per-Recruit</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Equilibrium SSB-per-recruit (</a:t>
                </a:r>
                <a14:m>
                  <m:oMath xmlns:m="http://schemas.openxmlformats.org/officeDocument/2006/math">
                    <m:sSub>
                      <m:sSubPr>
                        <m:ctrlPr>
                          <a:rPr lang="en-CA"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𝜑</m:t>
                        </m:r>
                      </m:e>
                      <m:sub>
                        <m:r>
                          <a:rPr lang="en-US" i="1">
                            <a:latin typeface="Cambria Math" panose="02040503050406030204" pitchFamily="18" charset="0"/>
                          </a:rPr>
                          <m:t>𝐹</m:t>
                        </m:r>
                      </m:sub>
                    </m:sSub>
                  </m:oMath>
                </a14:m>
                <a:r>
                  <a:rPr lang="en-US" dirty="0"/>
                  <a:t>) = SSB produced on average by each recruit over its lifetime, considering survival, growth, and maturity</a:t>
                </a:r>
              </a:p>
              <a:p>
                <a:r>
                  <a:rPr lang="en-US" dirty="0"/>
                  <a:t>Sum over all ages:</a:t>
                </a:r>
              </a:p>
              <a:p>
                <a:pPr marL="0" indent="0" algn="ctr">
                  <a:buNone/>
                </a:pPr>
                <a:r>
                  <a:rPr lang="en-US" dirty="0">
                    <a:solidFill>
                      <a:srgbClr val="0000FF"/>
                    </a:solidFill>
                  </a:rPr>
                  <a:t>P(survives to age </a:t>
                </a:r>
                <a14:m>
                  <m:oMath xmlns:m="http://schemas.openxmlformats.org/officeDocument/2006/math">
                    <m:r>
                      <m:rPr>
                        <m:brk m:alnAt="23"/>
                      </m:rPr>
                      <a:rPr lang="en-US" sz="2800" b="0" i="1" smtClean="0">
                        <a:solidFill>
                          <a:srgbClr val="0000FF"/>
                        </a:solidFill>
                        <a:effectLst/>
                        <a:latin typeface="Cambria Math" panose="02040503050406030204" pitchFamily="18" charset="0"/>
                      </a:rPr>
                      <m:t>𝑎</m:t>
                    </m:r>
                  </m:oMath>
                </a14:m>
                <a:r>
                  <a:rPr lang="en-US" dirty="0">
                    <a:solidFill>
                      <a:srgbClr val="0000FF"/>
                    </a:solidFill>
                  </a:rPr>
                  <a:t>) </a:t>
                </a:r>
                <a:r>
                  <a:rPr lang="en-US" dirty="0"/>
                  <a:t>× </a:t>
                </a:r>
                <a:r>
                  <a:rPr lang="en-US" dirty="0">
                    <a:solidFill>
                      <a:srgbClr val="C00000"/>
                    </a:solidFill>
                  </a:rPr>
                  <a:t>weight-at-age </a:t>
                </a:r>
                <a14:m>
                  <m:oMath xmlns:m="http://schemas.openxmlformats.org/officeDocument/2006/math">
                    <m:r>
                      <m:rPr>
                        <m:brk m:alnAt="23"/>
                      </m:rPr>
                      <a:rPr lang="en-US" i="1" smtClean="0">
                        <a:solidFill>
                          <a:srgbClr val="C00000"/>
                        </a:solidFill>
                        <a:latin typeface="Cambria Math" panose="02040503050406030204" pitchFamily="18" charset="0"/>
                      </a:rPr>
                      <m:t>𝑎</m:t>
                    </m:r>
                  </m:oMath>
                </a14:m>
                <a:r>
                  <a:rPr lang="en-US" dirty="0">
                    <a:solidFill>
                      <a:srgbClr val="C00000"/>
                    </a:solidFill>
                  </a:rPr>
                  <a:t> </a:t>
                </a:r>
                <a:r>
                  <a:rPr lang="en-US" dirty="0"/>
                  <a:t>× </a:t>
                </a:r>
                <a:r>
                  <a:rPr lang="en-US" dirty="0">
                    <a:solidFill>
                      <a:srgbClr val="7030A0"/>
                    </a:solidFill>
                  </a:rPr>
                  <a:t>P(mature-at-age </a:t>
                </a:r>
                <a14:m>
                  <m:oMath xmlns:m="http://schemas.openxmlformats.org/officeDocument/2006/math">
                    <m:r>
                      <m:rPr>
                        <m:brk m:alnAt="23"/>
                      </m:rPr>
                      <a:rPr lang="en-US" i="1" smtClean="0">
                        <a:solidFill>
                          <a:srgbClr val="7030A0"/>
                        </a:solidFill>
                        <a:latin typeface="Cambria Math" panose="02040503050406030204" pitchFamily="18" charset="0"/>
                      </a:rPr>
                      <m:t>𝑎</m:t>
                    </m:r>
                  </m:oMath>
                </a14:m>
                <a:r>
                  <a:rPr lang="en-US" dirty="0">
                    <a:solidFill>
                      <a:srgbClr val="7030A0"/>
                    </a:solidFill>
                  </a:rPr>
                  <a:t>) </a:t>
                </a:r>
              </a:p>
              <a:p>
                <a:pPr lvl="1"/>
                <a:endParaRPr lang="en-US" baseline="30000" dirty="0"/>
              </a:p>
              <a:p>
                <a:pPr marL="0" indent="0">
                  <a:buNone/>
                </a:pPr>
                <a:endParaRPr lang="en-US" baseline="30000" dirty="0"/>
              </a:p>
              <a:p>
                <a:endParaRPr lang="en-CA" dirty="0"/>
              </a:p>
              <a:p>
                <a:pPr lvl="1"/>
                <a:endParaRPr lang="en-CA"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p:cNvSpPr txBox="1"/>
              <p:nvPr/>
            </p:nvSpPr>
            <p:spPr>
              <a:xfrm>
                <a:off x="4957771" y="5298581"/>
                <a:ext cx="2276457" cy="878382"/>
              </a:xfrm>
              <a:prstGeom prst="rect">
                <a:avLst/>
              </a:prstGeom>
              <a:noFill/>
            </p:spPr>
            <p:style>
              <a:lnRef idx="0">
                <a:scrgbClr r="0" g="0" b="0"/>
              </a:lnRef>
              <a:fillRef idx="0">
                <a:scrgbClr r="0" g="0" b="0"/>
              </a:fillRef>
              <a:effectRef idx="0">
                <a:scrgbClr r="0" g="0" b="0"/>
              </a:effectRef>
              <a:fontRef idx="minor">
                <a:schemeClr val="tx1"/>
              </a:fontRef>
            </p:style>
            <p:txBody>
              <a:bodyPr wrap="none" lIns="0" tIns="0" rIns="0" bIns="0"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sSub>
                        <m:sSubPr>
                          <m:ctrlPr>
                            <a:rPr lang="en-CA" sz="2000" i="1" smtClean="0">
                              <a:solidFill>
                                <a:schemeClr val="tx1"/>
                              </a:solidFill>
                              <a:effectLst/>
                              <a:latin typeface="Cambria Math" panose="02040503050406030204" pitchFamily="18" charset="0"/>
                            </a:rPr>
                          </m:ctrlPr>
                        </m:sSubPr>
                        <m:e>
                          <m:r>
                            <a:rPr lang="en-US" sz="2000" i="1" smtClean="0">
                              <a:solidFill>
                                <a:schemeClr val="tx1"/>
                              </a:solidFill>
                              <a:effectLst/>
                              <a:latin typeface="Cambria Math" panose="02040503050406030204" pitchFamily="18" charset="0"/>
                              <a:ea typeface="Cambria Math" panose="02040503050406030204" pitchFamily="18" charset="0"/>
                            </a:rPr>
                            <m:t>𝜑</m:t>
                          </m:r>
                        </m:e>
                        <m:sub>
                          <m:r>
                            <a:rPr lang="en-US" sz="2000" b="0" i="1" smtClean="0">
                              <a:solidFill>
                                <a:schemeClr val="tx1"/>
                              </a:solidFill>
                              <a:effectLst/>
                              <a:latin typeface="Cambria Math" panose="02040503050406030204" pitchFamily="18" charset="0"/>
                            </a:rPr>
                            <m:t>𝐹</m:t>
                          </m:r>
                        </m:sub>
                      </m:sSub>
                      <m:r>
                        <a:rPr lang="en-US" sz="2000" b="0" i="1" smtClean="0">
                          <a:solidFill>
                            <a:schemeClr val="tx1"/>
                          </a:solidFill>
                          <a:effectLst/>
                          <a:latin typeface="Cambria Math" panose="02040503050406030204" pitchFamily="18" charset="0"/>
                        </a:rPr>
                        <m:t>=</m:t>
                      </m:r>
                      <m:nary>
                        <m:naryPr>
                          <m:chr m:val="∑"/>
                          <m:ctrlPr>
                            <a:rPr lang="en-US" sz="2000" b="0" i="1" smtClean="0">
                              <a:solidFill>
                                <a:schemeClr val="tx1"/>
                              </a:solidFill>
                              <a:effectLst/>
                              <a:latin typeface="Cambria Math" panose="02040503050406030204" pitchFamily="18" charset="0"/>
                            </a:rPr>
                          </m:ctrlPr>
                        </m:naryPr>
                        <m:sub>
                          <m:sSub>
                            <m:sSubPr>
                              <m:ctrlPr>
                                <a:rPr lang="en-US" sz="2000" i="1">
                                  <a:latin typeface="Cambria Math" panose="02040503050406030204" pitchFamily="18" charset="0"/>
                                </a:rPr>
                              </m:ctrlPr>
                            </m:sSubPr>
                            <m:e>
                              <m:r>
                                <a:rPr lang="en-US" sz="2000" b="0" i="1" smtClean="0">
                                  <a:latin typeface="Cambria Math" panose="02040503050406030204" pitchFamily="18" charset="0"/>
                                </a:rPr>
                                <m:t>𝑎</m:t>
                              </m:r>
                              <m:r>
                                <a:rPr lang="en-US" sz="2000" b="0" i="1" smtClean="0">
                                  <a:latin typeface="Cambria Math" panose="02040503050406030204" pitchFamily="18" charset="0"/>
                                </a:rPr>
                                <m:t>=</m:t>
                              </m:r>
                              <m:r>
                                <a:rPr lang="en-US" sz="2000" i="1">
                                  <a:latin typeface="Cambria Math" panose="02040503050406030204" pitchFamily="18" charset="0"/>
                                </a:rPr>
                                <m:t>𝑎</m:t>
                              </m:r>
                            </m:e>
                            <m:sub>
                              <m:r>
                                <a:rPr lang="en-US" sz="2000" b="0" i="1" smtClean="0">
                                  <a:latin typeface="Cambria Math" panose="02040503050406030204" pitchFamily="18" charset="0"/>
                                </a:rPr>
                                <m:t>𝑟𝑒𝑐</m:t>
                              </m:r>
                            </m:sub>
                          </m:sSub>
                        </m:sub>
                        <m:sup>
                          <m:sSub>
                            <m:sSubPr>
                              <m:ctrlPr>
                                <a:rPr lang="en-US" sz="2000" b="0" i="1" smtClean="0">
                                  <a:solidFill>
                                    <a:schemeClr val="tx1"/>
                                  </a:solidFill>
                                  <a:effectLst/>
                                  <a:latin typeface="Cambria Math" panose="02040503050406030204" pitchFamily="18" charset="0"/>
                                </a:rPr>
                              </m:ctrlPr>
                            </m:sSubPr>
                            <m:e>
                              <m:r>
                                <a:rPr lang="en-US" sz="2000" b="0" i="1" smtClean="0">
                                  <a:solidFill>
                                    <a:schemeClr val="tx1"/>
                                  </a:solidFill>
                                  <a:effectLst/>
                                  <a:latin typeface="Cambria Math" panose="02040503050406030204" pitchFamily="18" charset="0"/>
                                </a:rPr>
                                <m:t>𝑎</m:t>
                              </m:r>
                            </m:e>
                            <m:sub>
                              <m:r>
                                <a:rPr lang="en-US" sz="2000" b="0" i="1" smtClean="0">
                                  <a:solidFill>
                                    <a:schemeClr val="tx1"/>
                                  </a:solidFill>
                                  <a:effectLst/>
                                  <a:latin typeface="Cambria Math" panose="02040503050406030204" pitchFamily="18" charset="0"/>
                                </a:rPr>
                                <m:t>𝑚𝑎𝑥</m:t>
                              </m:r>
                            </m:sub>
                          </m:sSub>
                        </m:sup>
                        <m:e>
                          <m:sSub>
                            <m:sSubPr>
                              <m:ctrlPr>
                                <a:rPr lang="en-US" sz="2000" b="0" i="1" smtClean="0">
                                  <a:solidFill>
                                    <a:srgbClr val="0000FF"/>
                                  </a:solidFill>
                                  <a:effectLst/>
                                  <a:latin typeface="Cambria Math" panose="02040503050406030204" pitchFamily="18" charset="0"/>
                                </a:rPr>
                              </m:ctrlPr>
                            </m:sSubPr>
                            <m:e>
                              <m:r>
                                <a:rPr lang="en-US" sz="2000" b="0" i="1" smtClean="0">
                                  <a:solidFill>
                                    <a:srgbClr val="0000FF"/>
                                  </a:solidFill>
                                  <a:effectLst/>
                                  <a:latin typeface="Cambria Math" panose="02040503050406030204" pitchFamily="18" charset="0"/>
                                </a:rPr>
                                <m:t>𝑙</m:t>
                              </m:r>
                            </m:e>
                            <m:sub>
                              <m:r>
                                <a:rPr lang="en-US" sz="2000" b="0" i="1" smtClean="0">
                                  <a:solidFill>
                                    <a:srgbClr val="0000FF"/>
                                  </a:solidFill>
                                  <a:effectLst/>
                                  <a:latin typeface="Cambria Math" panose="02040503050406030204" pitchFamily="18" charset="0"/>
                                </a:rPr>
                                <m:t>𝑎</m:t>
                              </m:r>
                            </m:sub>
                          </m:sSub>
                          <m:sSub>
                            <m:sSubPr>
                              <m:ctrlPr>
                                <a:rPr lang="en-US" sz="2000" i="1" smtClean="0">
                                  <a:solidFill>
                                    <a:srgbClr val="C00000"/>
                                  </a:solidFill>
                                  <a:latin typeface="Cambria Math" panose="02040503050406030204" pitchFamily="18" charset="0"/>
                                </a:rPr>
                              </m:ctrlPr>
                            </m:sSubPr>
                            <m:e>
                              <m:r>
                                <a:rPr lang="en-US" sz="2000" b="0" i="1" smtClean="0">
                                  <a:solidFill>
                                    <a:srgbClr val="C00000"/>
                                  </a:solidFill>
                                  <a:latin typeface="Cambria Math" panose="02040503050406030204" pitchFamily="18" charset="0"/>
                                </a:rPr>
                                <m:t>𝑤</m:t>
                              </m:r>
                            </m:e>
                            <m:sub>
                              <m:r>
                                <a:rPr lang="en-US" sz="2000" i="1">
                                  <a:solidFill>
                                    <a:srgbClr val="C00000"/>
                                  </a:solidFill>
                                  <a:latin typeface="Cambria Math" panose="02040503050406030204" pitchFamily="18" charset="0"/>
                                </a:rPr>
                                <m:t>𝑎</m:t>
                              </m:r>
                            </m:sub>
                          </m:sSub>
                          <m:sSub>
                            <m:sSubPr>
                              <m:ctrlPr>
                                <a:rPr lang="en-US" sz="2000" i="1" smtClean="0">
                                  <a:solidFill>
                                    <a:srgbClr val="7030A0"/>
                                  </a:solidFill>
                                  <a:latin typeface="Cambria Math" panose="02040503050406030204" pitchFamily="18" charset="0"/>
                                </a:rPr>
                              </m:ctrlPr>
                            </m:sSubPr>
                            <m:e>
                              <m:r>
                                <a:rPr lang="en-US" sz="2000" b="0" i="1" smtClean="0">
                                  <a:solidFill>
                                    <a:srgbClr val="7030A0"/>
                                  </a:solidFill>
                                  <a:latin typeface="Cambria Math" panose="02040503050406030204" pitchFamily="18" charset="0"/>
                                </a:rPr>
                                <m:t>𝑚</m:t>
                              </m:r>
                            </m:e>
                            <m:sub>
                              <m:r>
                                <a:rPr lang="en-US" sz="2000" i="1">
                                  <a:solidFill>
                                    <a:srgbClr val="7030A0"/>
                                  </a:solidFill>
                                  <a:latin typeface="Cambria Math" panose="02040503050406030204" pitchFamily="18" charset="0"/>
                                </a:rPr>
                                <m:t>𝑎</m:t>
                              </m:r>
                            </m:sub>
                          </m:sSub>
                        </m:e>
                      </m:nary>
                    </m:oMath>
                  </m:oMathPara>
                </a14:m>
                <a:endParaRPr lang="en-CA" sz="2000" dirty="0"/>
              </a:p>
            </p:txBody>
          </p:sp>
        </mc:Choice>
        <mc:Fallback xmlns="">
          <p:sp>
            <p:nvSpPr>
              <p:cNvPr id="5" name="TextBox 4"/>
              <p:cNvSpPr txBox="1">
                <a:spLocks noRot="1" noChangeAspect="1" noMove="1" noResize="1" noEditPoints="1" noAdjustHandles="1" noChangeArrowheads="1" noChangeShapeType="1" noTextEdit="1"/>
              </p:cNvSpPr>
              <p:nvPr/>
            </p:nvSpPr>
            <p:spPr>
              <a:xfrm>
                <a:off x="4957771" y="5298581"/>
                <a:ext cx="2276457" cy="878382"/>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DE8908E4-4D03-410F-AB3E-C31515FFEC3A}"/>
                  </a:ext>
                </a:extLst>
              </p:cNvPr>
              <p:cNvSpPr txBox="1"/>
              <p:nvPr/>
            </p:nvSpPr>
            <p:spPr>
              <a:xfrm>
                <a:off x="3014506" y="4482804"/>
                <a:ext cx="3215472" cy="369332"/>
              </a:xfrm>
              <a:prstGeom prst="rect">
                <a:avLst/>
              </a:prstGeom>
              <a:noFill/>
            </p:spPr>
            <p:txBody>
              <a:bodyPr wrap="square" rtlCol="0">
                <a:spAutoFit/>
              </a:bodyPr>
              <a:lstStyle/>
              <a:p>
                <a:r>
                  <a:rPr lang="en-US" dirty="0"/>
                  <a:t>Survivorship now includes </a:t>
                </a:r>
                <a14:m>
                  <m:oMath xmlns:m="http://schemas.openxmlformats.org/officeDocument/2006/math">
                    <m:r>
                      <a:rPr lang="en-US" i="1" dirty="0" smtClean="0">
                        <a:latin typeface="Cambria Math" panose="02040503050406030204" pitchFamily="18" charset="0"/>
                      </a:rPr>
                      <m:t>𝐹</m:t>
                    </m:r>
                  </m:oMath>
                </a14:m>
                <a:endParaRPr lang="en-US" dirty="0"/>
              </a:p>
            </p:txBody>
          </p:sp>
        </mc:Choice>
        <mc:Fallback xmlns="">
          <p:sp>
            <p:nvSpPr>
              <p:cNvPr id="4" name="TextBox 3">
                <a:extLst>
                  <a:ext uri="{FF2B5EF4-FFF2-40B4-BE49-F238E27FC236}">
                    <a16:creationId xmlns:a16="http://schemas.microsoft.com/office/drawing/2014/main" id="{DE8908E4-4D03-410F-AB3E-C31515FFEC3A}"/>
                  </a:ext>
                </a:extLst>
              </p:cNvPr>
              <p:cNvSpPr txBox="1">
                <a:spLocks noRot="1" noChangeAspect="1" noMove="1" noResize="1" noEditPoints="1" noAdjustHandles="1" noChangeArrowheads="1" noChangeShapeType="1" noTextEdit="1"/>
              </p:cNvSpPr>
              <p:nvPr/>
            </p:nvSpPr>
            <p:spPr>
              <a:xfrm>
                <a:off x="3014506" y="4482804"/>
                <a:ext cx="3215472" cy="369332"/>
              </a:xfrm>
              <a:prstGeom prst="rect">
                <a:avLst/>
              </a:prstGeom>
              <a:blipFill>
                <a:blip r:embed="rId4"/>
                <a:stretch>
                  <a:fillRect l="-1708" t="-8197" b="-24590"/>
                </a:stretch>
              </a:blipFill>
            </p:spPr>
            <p:txBody>
              <a:bodyPr/>
              <a:lstStyle/>
              <a:p>
                <a:r>
                  <a:rPr lang="en-US">
                    <a:noFill/>
                  </a:rPr>
                  <a:t> </a:t>
                </a:r>
              </a:p>
            </p:txBody>
          </p:sp>
        </mc:Fallback>
      </mc:AlternateContent>
      <p:cxnSp>
        <p:nvCxnSpPr>
          <p:cNvPr id="7" name="Straight Arrow Connector 6">
            <a:extLst>
              <a:ext uri="{FF2B5EF4-FFF2-40B4-BE49-F238E27FC236}">
                <a16:creationId xmlns:a16="http://schemas.microsoft.com/office/drawing/2014/main" id="{60857D23-4355-4CD3-A0A7-3E900ED52606}"/>
              </a:ext>
            </a:extLst>
          </p:cNvPr>
          <p:cNvCxnSpPr>
            <a:cxnSpLocks/>
            <a:stCxn id="4" idx="0"/>
          </p:cNvCxnSpPr>
          <p:nvPr/>
        </p:nvCxnSpPr>
        <p:spPr>
          <a:xfrm flipH="1" flipV="1">
            <a:off x="3456633" y="3692243"/>
            <a:ext cx="1165609" cy="790561"/>
          </a:xfrm>
          <a:prstGeom prst="straightConnector1">
            <a:avLst/>
          </a:prstGeom>
          <a:ln>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47D8D488-C38D-4717-A3AC-ECEE89316212}"/>
              </a:ext>
            </a:extLst>
          </p:cNvPr>
          <p:cNvCxnSpPr>
            <a:cxnSpLocks/>
          </p:cNvCxnSpPr>
          <p:nvPr/>
        </p:nvCxnSpPr>
        <p:spPr>
          <a:xfrm>
            <a:off x="5748704" y="4777630"/>
            <a:ext cx="601854" cy="712756"/>
          </a:xfrm>
          <a:prstGeom prst="straightConnector1">
            <a:avLst/>
          </a:prstGeom>
          <a:ln>
            <a:solidFill>
              <a:srgbClr val="0000FF"/>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076088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4" grpId="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sz="3200" dirty="0"/>
              <a:t>Per-Recruit Calculations </a:t>
            </a:r>
            <a:r>
              <a:rPr lang="en-CA" sz="3200" b="1" dirty="0">
                <a:solidFill>
                  <a:schemeClr val="accent2"/>
                </a:solidFill>
              </a:rPr>
              <a:t>3. Eggs-per-Recruit</a:t>
            </a:r>
            <a:endParaRPr lang="en-CA" sz="3200"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If we knew fecundity-at-age, we could calculate eggs-per-recruit </a:t>
                </a:r>
              </a:p>
              <a:p>
                <a:pPr marL="0" indent="0">
                  <a:buNone/>
                </a:pPr>
                <a:r>
                  <a:rPr lang="en-US" dirty="0"/>
                  <a:t>Equilibrium eggs-per-recruit </a:t>
                </a:r>
                <a:r>
                  <a:rPr lang="en-US" dirty="0">
                    <a:latin typeface="Cambria Math" panose="02040503050406030204" pitchFamily="18" charset="0"/>
                  </a:rPr>
                  <a:t>(</a:t>
                </a:r>
                <a14:m>
                  <m:oMath xmlns:m="http://schemas.openxmlformats.org/officeDocument/2006/math">
                    <m:sSub>
                      <m:sSubPr>
                        <m:ctrlPr>
                          <a:rPr lang="en-CA"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𝜑</m:t>
                        </m:r>
                      </m:e>
                      <m:sub>
                        <m:r>
                          <a:rPr lang="en-US" i="1">
                            <a:latin typeface="Cambria Math" panose="02040503050406030204" pitchFamily="18" charset="0"/>
                          </a:rPr>
                          <m:t>𝐹</m:t>
                        </m:r>
                      </m:sub>
                    </m:sSub>
                  </m:oMath>
                </a14:m>
                <a:r>
                  <a:rPr lang="en-US" dirty="0"/>
                  <a:t>)</a:t>
                </a:r>
              </a:p>
              <a:p>
                <a:r>
                  <a:rPr lang="en-US" dirty="0"/>
                  <a:t>Sum over all ages:</a:t>
                </a:r>
              </a:p>
              <a:p>
                <a:endParaRPr lang="en-US" dirty="0"/>
              </a:p>
              <a:p>
                <a:pPr marL="0" indent="0" algn="ctr">
                  <a:buNone/>
                </a:pPr>
                <a:r>
                  <a:rPr lang="en-US" dirty="0">
                    <a:solidFill>
                      <a:srgbClr val="0000FF"/>
                    </a:solidFill>
                  </a:rPr>
                  <a:t>P(survives to age </a:t>
                </a:r>
                <a14:m>
                  <m:oMath xmlns:m="http://schemas.openxmlformats.org/officeDocument/2006/math">
                    <m:r>
                      <m:rPr>
                        <m:brk m:alnAt="23"/>
                      </m:rPr>
                      <a:rPr lang="en-US" i="1">
                        <a:solidFill>
                          <a:srgbClr val="0000FF"/>
                        </a:solidFill>
                        <a:latin typeface="Cambria Math" panose="02040503050406030204" pitchFamily="18" charset="0"/>
                      </a:rPr>
                      <m:t>𝑎</m:t>
                    </m:r>
                  </m:oMath>
                </a14:m>
                <a:r>
                  <a:rPr lang="en-US" dirty="0">
                    <a:solidFill>
                      <a:srgbClr val="0000FF"/>
                    </a:solidFill>
                  </a:rPr>
                  <a:t>) </a:t>
                </a:r>
                <a:r>
                  <a:rPr lang="en-US" dirty="0"/>
                  <a:t>× </a:t>
                </a:r>
                <a:r>
                  <a:rPr lang="en-US" dirty="0">
                    <a:solidFill>
                      <a:schemeClr val="accent6">
                        <a:lumMod val="75000"/>
                      </a:schemeClr>
                    </a:solidFill>
                  </a:rPr>
                  <a:t>Relative fecundity-at-age </a:t>
                </a:r>
                <a14:m>
                  <m:oMath xmlns:m="http://schemas.openxmlformats.org/officeDocument/2006/math">
                    <m:r>
                      <m:rPr>
                        <m:brk m:alnAt="23"/>
                      </m:rPr>
                      <a:rPr lang="en-US" i="1" smtClean="0">
                        <a:solidFill>
                          <a:schemeClr val="accent6">
                            <a:lumMod val="75000"/>
                          </a:schemeClr>
                        </a:solidFill>
                        <a:latin typeface="Cambria Math" panose="02040503050406030204" pitchFamily="18" charset="0"/>
                      </a:rPr>
                      <m:t>𝑎</m:t>
                    </m:r>
                    <m:r>
                      <a:rPr lang="en-US" i="1">
                        <a:solidFill>
                          <a:srgbClr val="0000FF"/>
                        </a:solidFill>
                        <a:latin typeface="Cambria Math" panose="02040503050406030204" pitchFamily="18" charset="0"/>
                      </a:rPr>
                      <m:t> </m:t>
                    </m:r>
                  </m:oMath>
                </a14:m>
                <a:r>
                  <a:rPr lang="en-US" dirty="0"/>
                  <a:t>× </a:t>
                </a:r>
                <a:r>
                  <a:rPr lang="en-US" dirty="0">
                    <a:solidFill>
                      <a:srgbClr val="C00000"/>
                    </a:solidFill>
                  </a:rPr>
                  <a:t>weight-at-age </a:t>
                </a:r>
                <a14:m>
                  <m:oMath xmlns:m="http://schemas.openxmlformats.org/officeDocument/2006/math">
                    <m:r>
                      <m:rPr>
                        <m:brk m:alnAt="23"/>
                      </m:rPr>
                      <a:rPr lang="en-US" i="1" smtClean="0">
                        <a:solidFill>
                          <a:srgbClr val="C00000"/>
                        </a:solidFill>
                        <a:latin typeface="Cambria Math" panose="02040503050406030204" pitchFamily="18" charset="0"/>
                      </a:rPr>
                      <m:t>𝑎</m:t>
                    </m:r>
                  </m:oMath>
                </a14:m>
                <a:r>
                  <a:rPr lang="en-US" dirty="0">
                    <a:solidFill>
                      <a:srgbClr val="C00000"/>
                    </a:solidFill>
                  </a:rPr>
                  <a:t> </a:t>
                </a:r>
                <a:r>
                  <a:rPr lang="en-US" dirty="0"/>
                  <a:t>× </a:t>
                </a:r>
                <a:r>
                  <a:rPr lang="en-US" dirty="0">
                    <a:solidFill>
                      <a:srgbClr val="7030A0"/>
                    </a:solidFill>
                  </a:rPr>
                  <a:t>P(mature-at-age </a:t>
                </a:r>
                <a14:m>
                  <m:oMath xmlns:m="http://schemas.openxmlformats.org/officeDocument/2006/math">
                    <m:r>
                      <m:rPr>
                        <m:brk m:alnAt="23"/>
                      </m:rPr>
                      <a:rPr lang="en-US" i="1" smtClean="0">
                        <a:solidFill>
                          <a:srgbClr val="7030A0"/>
                        </a:solidFill>
                        <a:latin typeface="Cambria Math" panose="02040503050406030204" pitchFamily="18" charset="0"/>
                      </a:rPr>
                      <m:t>𝑎</m:t>
                    </m:r>
                  </m:oMath>
                </a14:m>
                <a:r>
                  <a:rPr lang="en-US" dirty="0">
                    <a:solidFill>
                      <a:srgbClr val="7030A0"/>
                    </a:solidFill>
                  </a:rPr>
                  <a:t>) </a:t>
                </a:r>
              </a:p>
              <a:p>
                <a:pPr lvl="1"/>
                <a:endParaRPr lang="en-US" baseline="30000" dirty="0"/>
              </a:p>
              <a:p>
                <a:pPr marL="0" indent="0">
                  <a:buNone/>
                </a:pPr>
                <a:endParaRPr lang="en-US" baseline="30000" dirty="0"/>
              </a:p>
              <a:p>
                <a:endParaRPr lang="en-CA" dirty="0"/>
              </a:p>
              <a:p>
                <a:pPr lvl="1"/>
                <a:endParaRPr lang="en-CA"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p:cNvSpPr txBox="1"/>
              <p:nvPr/>
            </p:nvSpPr>
            <p:spPr>
              <a:xfrm>
                <a:off x="5009709" y="5159588"/>
                <a:ext cx="2474075" cy="878382"/>
              </a:xfrm>
              <a:prstGeom prst="rect">
                <a:avLst/>
              </a:prstGeom>
              <a:noFill/>
            </p:spPr>
            <p:style>
              <a:lnRef idx="0">
                <a:scrgbClr r="0" g="0" b="0"/>
              </a:lnRef>
              <a:fillRef idx="0">
                <a:scrgbClr r="0" g="0" b="0"/>
              </a:fillRef>
              <a:effectRef idx="0">
                <a:scrgbClr r="0" g="0" b="0"/>
              </a:effectRef>
              <a:fontRef idx="minor">
                <a:schemeClr val="tx1"/>
              </a:fontRef>
            </p:style>
            <p:txBody>
              <a:bodyPr wrap="none" lIns="0" tIns="0" rIns="0" bIns="0"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sSub>
                        <m:sSubPr>
                          <m:ctrlPr>
                            <a:rPr lang="en-CA" sz="2000" i="1" smtClean="0">
                              <a:solidFill>
                                <a:schemeClr val="tx1"/>
                              </a:solidFill>
                              <a:effectLst/>
                              <a:latin typeface="Cambria Math" panose="02040503050406030204" pitchFamily="18" charset="0"/>
                            </a:rPr>
                          </m:ctrlPr>
                        </m:sSubPr>
                        <m:e>
                          <m:r>
                            <a:rPr lang="en-US" sz="2000" i="1" smtClean="0">
                              <a:solidFill>
                                <a:schemeClr val="tx1"/>
                              </a:solidFill>
                              <a:effectLst/>
                              <a:latin typeface="Cambria Math" panose="02040503050406030204" pitchFamily="18" charset="0"/>
                              <a:ea typeface="Cambria Math" panose="02040503050406030204" pitchFamily="18" charset="0"/>
                            </a:rPr>
                            <m:t>𝜑</m:t>
                          </m:r>
                        </m:e>
                        <m:sub>
                          <m:r>
                            <a:rPr lang="en-US" sz="2000" b="0" i="1" smtClean="0">
                              <a:solidFill>
                                <a:schemeClr val="tx1"/>
                              </a:solidFill>
                              <a:effectLst/>
                              <a:latin typeface="Cambria Math" panose="02040503050406030204" pitchFamily="18" charset="0"/>
                            </a:rPr>
                            <m:t>𝐹</m:t>
                          </m:r>
                        </m:sub>
                      </m:sSub>
                      <m:r>
                        <a:rPr lang="en-US" sz="2000" b="0" i="1" smtClean="0">
                          <a:solidFill>
                            <a:schemeClr val="tx1"/>
                          </a:solidFill>
                          <a:effectLst/>
                          <a:latin typeface="Cambria Math" panose="02040503050406030204" pitchFamily="18" charset="0"/>
                        </a:rPr>
                        <m:t>=</m:t>
                      </m:r>
                      <m:nary>
                        <m:naryPr>
                          <m:chr m:val="∑"/>
                          <m:ctrlPr>
                            <a:rPr lang="en-US" sz="2000" b="0" i="1" smtClean="0">
                              <a:solidFill>
                                <a:schemeClr val="tx1"/>
                              </a:solidFill>
                              <a:effectLst/>
                              <a:latin typeface="Cambria Math" panose="02040503050406030204" pitchFamily="18" charset="0"/>
                            </a:rPr>
                          </m:ctrlPr>
                        </m:naryPr>
                        <m:sub>
                          <m:r>
                            <m:rPr>
                              <m:brk m:alnAt="23"/>
                            </m:rPr>
                            <a:rPr lang="en-US" sz="2000" b="0" i="1" smtClean="0">
                              <a:solidFill>
                                <a:schemeClr val="tx1"/>
                              </a:solidFill>
                              <a:effectLst/>
                              <a:latin typeface="Cambria Math" panose="02040503050406030204" pitchFamily="18" charset="0"/>
                            </a:rPr>
                            <m:t>𝑎</m:t>
                          </m:r>
                          <m:r>
                            <a:rPr lang="en-US" sz="2000" b="0" i="1" smtClean="0">
                              <a:solidFill>
                                <a:schemeClr val="tx1"/>
                              </a:solidFill>
                              <a:effectLst/>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𝑎</m:t>
                              </m:r>
                            </m:e>
                            <m:sub>
                              <m:r>
                                <a:rPr lang="en-US" sz="2000" b="0" i="1" smtClean="0">
                                  <a:latin typeface="Cambria Math" panose="02040503050406030204" pitchFamily="18" charset="0"/>
                                </a:rPr>
                                <m:t>𝑟𝑒𝑐</m:t>
                              </m:r>
                            </m:sub>
                          </m:sSub>
                        </m:sub>
                        <m:sup>
                          <m:sSub>
                            <m:sSubPr>
                              <m:ctrlPr>
                                <a:rPr lang="en-US" sz="2000" b="0" i="1" smtClean="0">
                                  <a:solidFill>
                                    <a:schemeClr val="tx1"/>
                                  </a:solidFill>
                                  <a:effectLst/>
                                  <a:latin typeface="Cambria Math" panose="02040503050406030204" pitchFamily="18" charset="0"/>
                                </a:rPr>
                              </m:ctrlPr>
                            </m:sSubPr>
                            <m:e>
                              <m:r>
                                <a:rPr lang="en-US" sz="2000" b="0" i="1" smtClean="0">
                                  <a:solidFill>
                                    <a:schemeClr val="tx1"/>
                                  </a:solidFill>
                                  <a:effectLst/>
                                  <a:latin typeface="Cambria Math" panose="02040503050406030204" pitchFamily="18" charset="0"/>
                                </a:rPr>
                                <m:t>𝑎</m:t>
                              </m:r>
                            </m:e>
                            <m:sub>
                              <m:r>
                                <a:rPr lang="en-US" sz="2000" b="0" i="1" smtClean="0">
                                  <a:solidFill>
                                    <a:schemeClr val="tx1"/>
                                  </a:solidFill>
                                  <a:effectLst/>
                                  <a:latin typeface="Cambria Math" panose="02040503050406030204" pitchFamily="18" charset="0"/>
                                </a:rPr>
                                <m:t>𝑚𝑎𝑥</m:t>
                              </m:r>
                            </m:sub>
                          </m:sSub>
                        </m:sup>
                        <m:e>
                          <m:sSub>
                            <m:sSubPr>
                              <m:ctrlPr>
                                <a:rPr lang="en-US" sz="2000" b="0" i="1" smtClean="0">
                                  <a:solidFill>
                                    <a:srgbClr val="0000FF"/>
                                  </a:solidFill>
                                  <a:effectLst/>
                                  <a:latin typeface="Cambria Math" panose="02040503050406030204" pitchFamily="18" charset="0"/>
                                </a:rPr>
                              </m:ctrlPr>
                            </m:sSubPr>
                            <m:e>
                              <m:r>
                                <a:rPr lang="en-US" sz="2000" b="0" i="1" smtClean="0">
                                  <a:solidFill>
                                    <a:srgbClr val="0000FF"/>
                                  </a:solidFill>
                                  <a:effectLst/>
                                  <a:latin typeface="Cambria Math" panose="02040503050406030204" pitchFamily="18" charset="0"/>
                                </a:rPr>
                                <m:t>𝑙</m:t>
                              </m:r>
                            </m:e>
                            <m:sub>
                              <m:r>
                                <a:rPr lang="en-US" sz="2000" b="0" i="1" smtClean="0">
                                  <a:solidFill>
                                    <a:srgbClr val="0000FF"/>
                                  </a:solidFill>
                                  <a:effectLst/>
                                  <a:latin typeface="Cambria Math" panose="02040503050406030204" pitchFamily="18" charset="0"/>
                                </a:rPr>
                                <m:t>𝑎</m:t>
                              </m:r>
                            </m:sub>
                          </m:sSub>
                          <m:sSub>
                            <m:sSubPr>
                              <m:ctrlPr>
                                <a:rPr lang="en-US" sz="2000" i="1" smtClean="0">
                                  <a:solidFill>
                                    <a:srgbClr val="C00000"/>
                                  </a:solidFill>
                                  <a:latin typeface="Cambria Math" panose="02040503050406030204" pitchFamily="18" charset="0"/>
                                </a:rPr>
                              </m:ctrlPr>
                            </m:sSubPr>
                            <m:e>
                              <m:sSub>
                                <m:sSubPr>
                                  <m:ctrlPr>
                                    <a:rPr lang="en-US" sz="2000" i="1">
                                      <a:solidFill>
                                        <a:schemeClr val="accent6">
                                          <a:lumMod val="75000"/>
                                        </a:schemeClr>
                                      </a:solidFill>
                                      <a:latin typeface="Cambria Math" panose="02040503050406030204" pitchFamily="18" charset="0"/>
                                    </a:rPr>
                                  </m:ctrlPr>
                                </m:sSubPr>
                                <m:e>
                                  <m:r>
                                    <a:rPr lang="en-US" sz="2000" i="1">
                                      <a:solidFill>
                                        <a:schemeClr val="accent6">
                                          <a:lumMod val="75000"/>
                                        </a:schemeClr>
                                      </a:solidFill>
                                      <a:latin typeface="Cambria Math" panose="02040503050406030204" pitchFamily="18" charset="0"/>
                                    </a:rPr>
                                    <m:t>𝑓</m:t>
                                  </m:r>
                                </m:e>
                                <m:sub>
                                  <m:r>
                                    <a:rPr lang="en-US" sz="2000" i="1">
                                      <a:solidFill>
                                        <a:schemeClr val="accent6">
                                          <a:lumMod val="75000"/>
                                        </a:schemeClr>
                                      </a:solidFill>
                                      <a:latin typeface="Cambria Math" panose="02040503050406030204" pitchFamily="18" charset="0"/>
                                    </a:rPr>
                                    <m:t>𝑎</m:t>
                                  </m:r>
                                </m:sub>
                              </m:sSub>
                              <m:r>
                                <a:rPr lang="en-US" sz="2000" b="0" i="1" smtClean="0">
                                  <a:solidFill>
                                    <a:srgbClr val="C00000"/>
                                  </a:solidFill>
                                  <a:latin typeface="Cambria Math" panose="02040503050406030204" pitchFamily="18" charset="0"/>
                                </a:rPr>
                                <m:t>𝑤</m:t>
                              </m:r>
                            </m:e>
                            <m:sub>
                              <m:r>
                                <a:rPr lang="en-US" sz="2000" i="1">
                                  <a:solidFill>
                                    <a:srgbClr val="C00000"/>
                                  </a:solidFill>
                                  <a:latin typeface="Cambria Math" panose="02040503050406030204" pitchFamily="18" charset="0"/>
                                </a:rPr>
                                <m:t>𝑎</m:t>
                              </m:r>
                            </m:sub>
                          </m:sSub>
                          <m:sSub>
                            <m:sSubPr>
                              <m:ctrlPr>
                                <a:rPr lang="en-US" sz="2000" i="1" smtClean="0">
                                  <a:solidFill>
                                    <a:srgbClr val="7030A0"/>
                                  </a:solidFill>
                                  <a:latin typeface="Cambria Math" panose="02040503050406030204" pitchFamily="18" charset="0"/>
                                </a:rPr>
                              </m:ctrlPr>
                            </m:sSubPr>
                            <m:e>
                              <m:r>
                                <a:rPr lang="en-US" sz="2000" b="0" i="1" smtClean="0">
                                  <a:solidFill>
                                    <a:srgbClr val="7030A0"/>
                                  </a:solidFill>
                                  <a:latin typeface="Cambria Math" panose="02040503050406030204" pitchFamily="18" charset="0"/>
                                </a:rPr>
                                <m:t>𝑚</m:t>
                              </m:r>
                            </m:e>
                            <m:sub>
                              <m:r>
                                <a:rPr lang="en-US" sz="2000" i="1">
                                  <a:solidFill>
                                    <a:srgbClr val="7030A0"/>
                                  </a:solidFill>
                                  <a:latin typeface="Cambria Math" panose="02040503050406030204" pitchFamily="18" charset="0"/>
                                </a:rPr>
                                <m:t>𝑎</m:t>
                              </m:r>
                            </m:sub>
                          </m:sSub>
                        </m:e>
                      </m:nary>
                    </m:oMath>
                  </m:oMathPara>
                </a14:m>
                <a:endParaRPr lang="en-CA" sz="2000" dirty="0"/>
              </a:p>
            </p:txBody>
          </p:sp>
        </mc:Choice>
        <mc:Fallback xmlns="">
          <p:sp>
            <p:nvSpPr>
              <p:cNvPr id="5" name="TextBox 4"/>
              <p:cNvSpPr txBox="1">
                <a:spLocks noRot="1" noChangeAspect="1" noMove="1" noResize="1" noEditPoints="1" noAdjustHandles="1" noChangeArrowheads="1" noChangeShapeType="1" noTextEdit="1"/>
              </p:cNvSpPr>
              <p:nvPr/>
            </p:nvSpPr>
            <p:spPr>
              <a:xfrm>
                <a:off x="5009709" y="5159588"/>
                <a:ext cx="2474075" cy="878382"/>
              </a:xfrm>
              <a:prstGeom prst="rect">
                <a:avLst/>
              </a:prstGeom>
              <a:blipFill>
                <a:blip r:embed="rId3"/>
                <a:stretch>
                  <a:fillRect/>
                </a:stretch>
              </a:blipFill>
            </p:spPr>
            <p:txBody>
              <a:bodyPr/>
              <a:lstStyle/>
              <a:p>
                <a:r>
                  <a:rPr lang="en-US">
                    <a:noFill/>
                  </a:rPr>
                  <a:t> </a:t>
                </a:r>
              </a:p>
            </p:txBody>
          </p:sp>
        </mc:Fallback>
      </mc:AlternateContent>
      <p:cxnSp>
        <p:nvCxnSpPr>
          <p:cNvPr id="6" name="Straight Arrow Connector 5"/>
          <p:cNvCxnSpPr>
            <a:cxnSpLocks/>
          </p:cNvCxnSpPr>
          <p:nvPr/>
        </p:nvCxnSpPr>
        <p:spPr>
          <a:xfrm flipH="1">
            <a:off x="6230702" y="3341015"/>
            <a:ext cx="1180407" cy="468385"/>
          </a:xfrm>
          <a:prstGeom prst="straightConnector1">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7411109" y="3059668"/>
            <a:ext cx="2901142" cy="369332"/>
          </a:xfrm>
          <a:prstGeom prst="rect">
            <a:avLst/>
          </a:prstGeom>
          <a:noFill/>
        </p:spPr>
        <p:txBody>
          <a:bodyPr wrap="square" rtlCol="0">
            <a:spAutoFit/>
          </a:bodyPr>
          <a:lstStyle/>
          <a:p>
            <a:r>
              <a:rPr lang="en-US" dirty="0">
                <a:solidFill>
                  <a:schemeClr val="accent6">
                    <a:lumMod val="75000"/>
                  </a:schemeClr>
                </a:solidFill>
              </a:rPr>
              <a:t>Eggs/unit body weight</a:t>
            </a:r>
            <a:endParaRPr lang="en-CA" dirty="0">
              <a:solidFill>
                <a:schemeClr val="accent6">
                  <a:lumMod val="75000"/>
                </a:schemeClr>
              </a:solidFill>
            </a:endParaRPr>
          </a:p>
        </p:txBody>
      </p:sp>
    </p:spTree>
    <p:extLst>
      <p:ext uri="{BB962C8B-B14F-4D97-AF65-F5344CB8AC3E}">
        <p14:creationId xmlns:p14="http://schemas.microsoft.com/office/powerpoint/2010/main" val="3454512566"/>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sz="3200" dirty="0"/>
              <a:t>Per-Recruit Calculations </a:t>
            </a:r>
            <a:r>
              <a:rPr lang="en-CA" sz="3200" b="1" dirty="0">
                <a:solidFill>
                  <a:schemeClr val="accent2"/>
                </a:solidFill>
              </a:rPr>
              <a:t>3. SSB-per-Recruit or Eggs-per-Recruit</a:t>
            </a:r>
            <a:endParaRPr lang="en-CA" sz="3200" dirty="0"/>
          </a:p>
        </p:txBody>
      </p:sp>
      <p:sp>
        <p:nvSpPr>
          <p:cNvPr id="3" name="Content Placeholder 2"/>
          <p:cNvSpPr>
            <a:spLocks noGrp="1"/>
          </p:cNvSpPr>
          <p:nvPr>
            <p:ph idx="1"/>
          </p:nvPr>
        </p:nvSpPr>
        <p:spPr/>
        <p:txBody>
          <a:bodyPr/>
          <a:lstStyle/>
          <a:p>
            <a:r>
              <a:rPr lang="en-US" dirty="0"/>
              <a:t>We generally do not know relative fecundity and assume that SSB is proportional to fecundity</a:t>
            </a:r>
          </a:p>
          <a:p>
            <a:r>
              <a:rPr lang="en-US" dirty="0"/>
              <a:t>See recent paper from Marshall et al. (</a:t>
            </a:r>
            <a:r>
              <a:rPr lang="en-US" dirty="0">
                <a:hlinkClick r:id="rId2"/>
              </a:rPr>
              <a:t>2021</a:t>
            </a:r>
            <a:r>
              <a:rPr lang="en-US" dirty="0"/>
              <a:t>) if you’re interested in understanding the implications of the assumption that SSB is proportional to fecundity.</a:t>
            </a:r>
          </a:p>
          <a:p>
            <a:endParaRPr lang="en-US" dirty="0"/>
          </a:p>
          <a:p>
            <a:pPr lvl="1"/>
            <a:endParaRPr lang="en-US" baseline="30000" dirty="0"/>
          </a:p>
          <a:p>
            <a:pPr marL="0" indent="0">
              <a:buNone/>
            </a:pPr>
            <a:endParaRPr lang="en-US" baseline="30000" dirty="0"/>
          </a:p>
          <a:p>
            <a:endParaRPr lang="en-CA" dirty="0"/>
          </a:p>
          <a:p>
            <a:pPr lvl="1"/>
            <a:endParaRPr lang="en-CA" dirty="0"/>
          </a:p>
        </p:txBody>
      </p:sp>
      <p:grpSp>
        <p:nvGrpSpPr>
          <p:cNvPr id="8" name="Group 7">
            <a:extLst>
              <a:ext uri="{FF2B5EF4-FFF2-40B4-BE49-F238E27FC236}">
                <a16:creationId xmlns:a16="http://schemas.microsoft.com/office/drawing/2014/main" id="{47D0ABF7-D622-4B45-9DD2-FA60FCF24CBA}"/>
              </a:ext>
            </a:extLst>
          </p:cNvPr>
          <p:cNvGrpSpPr/>
          <p:nvPr/>
        </p:nvGrpSpPr>
        <p:grpSpPr>
          <a:xfrm>
            <a:off x="3937471" y="4284375"/>
            <a:ext cx="8048625" cy="2105310"/>
            <a:chOff x="3850153" y="4106673"/>
            <a:chExt cx="8048625" cy="2105310"/>
          </a:xfrm>
        </p:grpSpPr>
        <p:pic>
          <p:nvPicPr>
            <p:cNvPr id="5" name="Picture 4">
              <a:extLst>
                <a:ext uri="{FF2B5EF4-FFF2-40B4-BE49-F238E27FC236}">
                  <a16:creationId xmlns:a16="http://schemas.microsoft.com/office/drawing/2014/main" id="{75E94172-5547-4C13-8E05-9A1831421430}"/>
                </a:ext>
              </a:extLst>
            </p:cNvPr>
            <p:cNvPicPr>
              <a:picLocks noChangeAspect="1"/>
            </p:cNvPicPr>
            <p:nvPr/>
          </p:nvPicPr>
          <p:blipFill>
            <a:blip r:embed="rId3"/>
            <a:stretch>
              <a:fillRect/>
            </a:stretch>
          </p:blipFill>
          <p:spPr>
            <a:xfrm>
              <a:off x="3850153" y="4106673"/>
              <a:ext cx="8048625" cy="2000250"/>
            </a:xfrm>
            <a:prstGeom prst="rect">
              <a:avLst/>
            </a:prstGeom>
          </p:spPr>
        </p:pic>
        <p:pic>
          <p:nvPicPr>
            <p:cNvPr id="7" name="Picture 6">
              <a:extLst>
                <a:ext uri="{FF2B5EF4-FFF2-40B4-BE49-F238E27FC236}">
                  <a16:creationId xmlns:a16="http://schemas.microsoft.com/office/drawing/2014/main" id="{4B70AE13-24AB-42F6-829E-112417F2E07A}"/>
                </a:ext>
              </a:extLst>
            </p:cNvPr>
            <p:cNvPicPr>
              <a:picLocks noChangeAspect="1"/>
            </p:cNvPicPr>
            <p:nvPr/>
          </p:nvPicPr>
          <p:blipFill>
            <a:blip r:embed="rId4"/>
            <a:stretch>
              <a:fillRect/>
            </a:stretch>
          </p:blipFill>
          <p:spPr>
            <a:xfrm>
              <a:off x="9803278" y="5945283"/>
              <a:ext cx="2095500" cy="266700"/>
            </a:xfrm>
            <a:prstGeom prst="rect">
              <a:avLst/>
            </a:prstGeom>
          </p:spPr>
        </p:pic>
      </p:grpSp>
    </p:spTree>
    <p:extLst>
      <p:ext uri="{BB962C8B-B14F-4D97-AF65-F5344CB8AC3E}">
        <p14:creationId xmlns:p14="http://schemas.microsoft.com/office/powerpoint/2010/main" val="339793489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sz="3200" dirty="0"/>
              <a:t>Per-Recruit Reference Points </a:t>
            </a:r>
            <a:r>
              <a:rPr lang="en-CA" sz="3200" b="1" dirty="0">
                <a:solidFill>
                  <a:schemeClr val="accent6"/>
                </a:solidFill>
              </a:rPr>
              <a:t>4. </a:t>
            </a:r>
            <a:r>
              <a:rPr lang="en-US" sz="3200" b="1" dirty="0">
                <a:solidFill>
                  <a:schemeClr val="accent6"/>
                </a:solidFill>
              </a:rPr>
              <a:t>Yield-per-Recruit (YPR)</a:t>
            </a:r>
            <a:endParaRPr lang="en-CA" sz="3200" b="1" dirty="0">
              <a:solidFill>
                <a:schemeClr val="accent6"/>
              </a:solidFill>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825625"/>
                <a:ext cx="10515600" cy="3910157"/>
              </a:xfrm>
            </p:spPr>
            <p:txBody>
              <a:bodyPr>
                <a:normAutofit/>
              </a:bodyPr>
              <a:lstStyle/>
              <a:p>
                <a:r>
                  <a:rPr lang="en-US" dirty="0"/>
                  <a:t>YPR-at-age is the expected life-time yield per fish recruited into the stock at a specified age</a:t>
                </a:r>
              </a:p>
              <a:p>
                <a:r>
                  <a:rPr lang="en-US" dirty="0"/>
                  <a:t>We begin the introduction to YPR by defining total biomass removed-per-recruit: </a:t>
                </a:r>
              </a:p>
              <a:p>
                <a:endParaRPr lang="en-US" dirty="0"/>
              </a:p>
              <a:p>
                <a:pPr marL="0" indent="0">
                  <a:buNone/>
                </a:pPr>
                <a14:m>
                  <m:oMath xmlns:m="http://schemas.openxmlformats.org/officeDocument/2006/math">
                    <m:r>
                      <a:rPr lang="en-US" sz="2400" i="1" dirty="0" smtClean="0">
                        <a:latin typeface="Cambria Math" panose="02040503050406030204" pitchFamily="18" charset="0"/>
                      </a:rPr>
                      <m:t>𝐵</m:t>
                    </m:r>
                  </m:oMath>
                </a14:m>
                <a:r>
                  <a:rPr lang="en-US" sz="2400" dirty="0"/>
                  <a:t> removed-per-recruit at age </a:t>
                </a:r>
                <a14:m>
                  <m:oMath xmlns:m="http://schemas.openxmlformats.org/officeDocument/2006/math">
                    <m:r>
                      <a:rPr lang="en-US" sz="2400" i="1" smtClean="0">
                        <a:solidFill>
                          <a:schemeClr val="tx1"/>
                        </a:solidFill>
                        <a:latin typeface="Cambria Math" panose="02040503050406030204" pitchFamily="18" charset="0"/>
                      </a:rPr>
                      <m:t>𝑎</m:t>
                    </m:r>
                    <m:r>
                      <a:rPr lang="en-US" sz="2400" i="1" smtClean="0">
                        <a:solidFill>
                          <a:srgbClr val="0000FF"/>
                        </a:solidFill>
                        <a:latin typeface="Cambria Math" panose="02040503050406030204" pitchFamily="18" charset="0"/>
                      </a:rPr>
                      <m:t> </m:t>
                    </m:r>
                  </m:oMath>
                </a14:m>
                <a:r>
                  <a:rPr lang="en-US" sz="2400" dirty="0"/>
                  <a:t>= </a:t>
                </a:r>
                <a:r>
                  <a:rPr lang="en-US" sz="2400" dirty="0">
                    <a:solidFill>
                      <a:srgbClr val="0000FF"/>
                    </a:solidFill>
                  </a:rPr>
                  <a:t>biomass-per-recruit at age </a:t>
                </a:r>
                <a14:m>
                  <m:oMath xmlns:m="http://schemas.openxmlformats.org/officeDocument/2006/math">
                    <m:r>
                      <a:rPr lang="en-US" sz="2400" i="1" smtClean="0">
                        <a:solidFill>
                          <a:srgbClr val="0000FF"/>
                        </a:solidFill>
                        <a:latin typeface="Cambria Math" panose="02040503050406030204" pitchFamily="18" charset="0"/>
                      </a:rPr>
                      <m:t>𝑎</m:t>
                    </m:r>
                    <m:r>
                      <a:rPr lang="en-US" sz="2400" i="1">
                        <a:latin typeface="Cambria Math" panose="02040503050406030204" pitchFamily="18" charset="0"/>
                      </a:rPr>
                      <m:t> </m:t>
                    </m:r>
                  </m:oMath>
                </a14:m>
                <a:r>
                  <a:rPr lang="en-US" sz="2400" dirty="0"/>
                  <a:t>× </a:t>
                </a:r>
                <a:r>
                  <a:rPr lang="en-US" sz="2400" dirty="0">
                    <a:solidFill>
                      <a:srgbClr val="C00000"/>
                    </a:solidFill>
                  </a:rPr>
                  <a:t>total removal rate</a:t>
                </a:r>
              </a:p>
              <a:p>
                <a:endParaRPr lang="en-US" dirty="0"/>
              </a:p>
              <a:p>
                <a:endParaRPr lang="en-US" dirty="0"/>
              </a:p>
              <a:p>
                <a:endParaRPr lang="en-CA"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825625"/>
                <a:ext cx="10515600" cy="3910157"/>
              </a:xfrm>
              <a:blipFill>
                <a:blip r:embed="rId2"/>
                <a:stretch>
                  <a:fillRect l="-1043" t="-249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p:cNvSpPr txBox="1"/>
              <p:nvPr/>
            </p:nvSpPr>
            <p:spPr>
              <a:xfrm>
                <a:off x="2798406" y="5257423"/>
                <a:ext cx="6026778" cy="328680"/>
              </a:xfrm>
              <a:prstGeom prst="rect">
                <a:avLst/>
              </a:prstGeom>
              <a:noFill/>
            </p:spPr>
            <p:style>
              <a:lnRef idx="0">
                <a:scrgbClr r="0" g="0" b="0"/>
              </a:lnRef>
              <a:fillRef idx="0">
                <a:scrgbClr r="0" g="0" b="0"/>
              </a:fillRef>
              <a:effectRef idx="0">
                <a:scrgbClr r="0" g="0" b="0"/>
              </a:effectRef>
              <a:fontRef idx="minor">
                <a:schemeClr val="tx1"/>
              </a:fontRef>
            </p:style>
            <p:txBody>
              <a:bodyPr wrap="none" lIns="0" tIns="0" rIns="0" bIns="0"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14:m>
                  <m:oMath xmlns:m="http://schemas.openxmlformats.org/officeDocument/2006/math">
                    <m:r>
                      <a:rPr lang="en-US" sz="2000" i="1" dirty="0">
                        <a:latin typeface="Cambria Math" panose="02040503050406030204" pitchFamily="18" charset="0"/>
                      </a:rPr>
                      <m:t>𝐵</m:t>
                    </m:r>
                    <m:r>
                      <m:rPr>
                        <m:nor/>
                      </m:rPr>
                      <a:rPr lang="en-US" sz="2000" b="0" i="0" dirty="0" smtClean="0">
                        <a:latin typeface="Cambria Math" panose="02040503050406030204" pitchFamily="18" charset="0"/>
                      </a:rPr>
                      <m:t> </m:t>
                    </m:r>
                    <m:r>
                      <m:rPr>
                        <m:nor/>
                      </m:rPr>
                      <a:rPr lang="en-US" sz="2000" b="0" i="0" dirty="0" smtClean="0">
                        <a:latin typeface="Cambria Math" panose="02040503050406030204" pitchFamily="18" charset="0"/>
                      </a:rPr>
                      <m:t>r</m:t>
                    </m:r>
                    <m:r>
                      <m:rPr>
                        <m:nor/>
                      </m:rPr>
                      <a:rPr lang="en-US" sz="2000" dirty="0" smtClean="0">
                        <a:solidFill>
                          <a:schemeClr val="tx1"/>
                        </a:solidFill>
                      </a:rPr>
                      <m:t>emov</m:t>
                    </m:r>
                    <m:r>
                      <m:rPr>
                        <m:nor/>
                      </m:rPr>
                      <a:rPr lang="en-US" sz="2000" b="0" i="0" dirty="0" smtClean="0">
                        <a:solidFill>
                          <a:schemeClr val="tx1"/>
                        </a:solidFill>
                      </a:rPr>
                      <m:t>ed</m:t>
                    </m:r>
                    <m:r>
                      <m:rPr>
                        <m:nor/>
                      </m:rPr>
                      <a:rPr lang="en-US" sz="2000" b="0" i="0" dirty="0" smtClean="0">
                        <a:solidFill>
                          <a:schemeClr val="tx1"/>
                        </a:solidFill>
                      </a:rPr>
                      <m:t>−</m:t>
                    </m:r>
                    <m:r>
                      <m:rPr>
                        <m:nor/>
                      </m:rPr>
                      <a:rPr lang="en-US" sz="2000" dirty="0" smtClean="0"/>
                      <m:t>per</m:t>
                    </m:r>
                    <m:r>
                      <m:rPr>
                        <m:nor/>
                      </m:rPr>
                      <a:rPr lang="en-US" sz="2000" b="0" i="0" dirty="0" smtClean="0"/>
                      <m:t>−</m:t>
                    </m:r>
                    <m:r>
                      <m:rPr>
                        <m:nor/>
                      </m:rPr>
                      <a:rPr lang="en-US" sz="2000" dirty="0" smtClean="0"/>
                      <m:t>recruit</m:t>
                    </m:r>
                    <m:r>
                      <m:rPr>
                        <m:nor/>
                      </m:rPr>
                      <a:rPr lang="en-US" sz="2000" b="0" i="0" dirty="0" smtClean="0"/>
                      <m:t> </m:t>
                    </m:r>
                    <m:r>
                      <m:rPr>
                        <m:nor/>
                      </m:rPr>
                      <a:rPr lang="en-US" sz="2000" dirty="0" smtClean="0">
                        <a:solidFill>
                          <a:schemeClr val="tx1"/>
                        </a:solidFill>
                      </a:rPr>
                      <m:t>at</m:t>
                    </m:r>
                    <m:r>
                      <m:rPr>
                        <m:nor/>
                      </m:rPr>
                      <a:rPr lang="en-US" sz="2000" dirty="0" smtClean="0">
                        <a:solidFill>
                          <a:schemeClr val="tx1"/>
                        </a:solidFill>
                      </a:rPr>
                      <m:t> </m:t>
                    </m:r>
                    <m:r>
                      <m:rPr>
                        <m:nor/>
                      </m:rPr>
                      <a:rPr lang="en-US" sz="2000" dirty="0" smtClean="0">
                        <a:solidFill>
                          <a:schemeClr val="tx1"/>
                        </a:solidFill>
                      </a:rPr>
                      <m:t>age</m:t>
                    </m:r>
                    <m:r>
                      <a:rPr lang="en-US" sz="2000" b="0" i="1" dirty="0" smtClean="0">
                        <a:solidFill>
                          <a:schemeClr val="tx1"/>
                        </a:solidFill>
                        <a:latin typeface="Cambria Math" panose="02040503050406030204" pitchFamily="18" charset="0"/>
                      </a:rPr>
                      <m:t> </m:t>
                    </m:r>
                    <m:r>
                      <a:rPr lang="en-US" sz="2000" i="1">
                        <a:latin typeface="Cambria Math" panose="02040503050406030204" pitchFamily="18" charset="0"/>
                      </a:rPr>
                      <m:t>𝑎</m:t>
                    </m:r>
                    <m:r>
                      <a:rPr lang="en-US" sz="2000" b="0" i="1" smtClean="0">
                        <a:solidFill>
                          <a:schemeClr val="tx1"/>
                        </a:solidFill>
                        <a:effectLst/>
                        <a:latin typeface="Cambria Math" panose="02040503050406030204" pitchFamily="18" charset="0"/>
                      </a:rPr>
                      <m:t>=</m:t>
                    </m:r>
                    <m:sSub>
                      <m:sSubPr>
                        <m:ctrlPr>
                          <a:rPr lang="en-US" sz="2000" i="1" smtClean="0">
                            <a:solidFill>
                              <a:srgbClr val="0000FF"/>
                            </a:solidFill>
                            <a:latin typeface="Cambria Math" panose="02040503050406030204" pitchFamily="18" charset="0"/>
                          </a:rPr>
                        </m:ctrlPr>
                      </m:sSubPr>
                      <m:e>
                        <m:r>
                          <a:rPr lang="en-US" sz="2000" b="0" i="1" smtClean="0">
                            <a:solidFill>
                              <a:srgbClr val="0000FF"/>
                            </a:solidFill>
                            <a:latin typeface="Cambria Math" panose="02040503050406030204" pitchFamily="18" charset="0"/>
                          </a:rPr>
                          <m:t>𝑙</m:t>
                        </m:r>
                      </m:e>
                      <m:sub>
                        <m:r>
                          <a:rPr lang="en-US" sz="2000" i="1">
                            <a:solidFill>
                              <a:srgbClr val="0000FF"/>
                            </a:solidFill>
                            <a:latin typeface="Cambria Math" panose="02040503050406030204" pitchFamily="18" charset="0"/>
                          </a:rPr>
                          <m:t>𝑎</m:t>
                        </m:r>
                      </m:sub>
                    </m:sSub>
                    <m:sSub>
                      <m:sSubPr>
                        <m:ctrlPr>
                          <a:rPr lang="en-US" sz="2000" i="1">
                            <a:solidFill>
                              <a:srgbClr val="0000FF"/>
                            </a:solidFill>
                            <a:latin typeface="Cambria Math" panose="02040503050406030204" pitchFamily="18" charset="0"/>
                          </a:rPr>
                        </m:ctrlPr>
                      </m:sSubPr>
                      <m:e>
                        <m:r>
                          <a:rPr lang="en-US" sz="2000" i="1">
                            <a:solidFill>
                              <a:srgbClr val="0000FF"/>
                            </a:solidFill>
                            <a:latin typeface="Cambria Math" panose="02040503050406030204" pitchFamily="18" charset="0"/>
                          </a:rPr>
                          <m:t>𝑤</m:t>
                        </m:r>
                      </m:e>
                      <m:sub>
                        <m:r>
                          <a:rPr lang="en-US" sz="2000" i="1">
                            <a:solidFill>
                              <a:srgbClr val="0000FF"/>
                            </a:solidFill>
                            <a:latin typeface="Cambria Math" panose="02040503050406030204" pitchFamily="18" charset="0"/>
                          </a:rPr>
                          <m:t>𝑎</m:t>
                        </m:r>
                      </m:sub>
                    </m:sSub>
                  </m:oMath>
                </a14:m>
                <a:r>
                  <a:rPr lang="en-CA" sz="2000" dirty="0">
                    <a:solidFill>
                      <a:srgbClr val="C00000"/>
                    </a:solidFill>
                  </a:rPr>
                  <a:t>(</a:t>
                </a:r>
                <a14:m>
                  <m:oMath xmlns:m="http://schemas.openxmlformats.org/officeDocument/2006/math">
                    <m:r>
                      <a:rPr lang="en-US" sz="2000" i="1">
                        <a:solidFill>
                          <a:srgbClr val="C00000"/>
                        </a:solidFill>
                        <a:latin typeface="Cambria Math" panose="02040503050406030204" pitchFamily="18" charset="0"/>
                      </a:rPr>
                      <m:t>1−</m:t>
                    </m:r>
                    <m:sSup>
                      <m:sSupPr>
                        <m:ctrlPr>
                          <a:rPr lang="en-CA" sz="2000" i="1">
                            <a:solidFill>
                              <a:srgbClr val="C00000"/>
                            </a:solidFill>
                            <a:latin typeface="Cambria Math" panose="02040503050406030204" pitchFamily="18" charset="0"/>
                          </a:rPr>
                        </m:ctrlPr>
                      </m:sSupPr>
                      <m:e>
                        <m:r>
                          <a:rPr lang="en-US" sz="2000" i="1">
                            <a:solidFill>
                              <a:srgbClr val="C00000"/>
                            </a:solidFill>
                            <a:latin typeface="Cambria Math" panose="02040503050406030204" pitchFamily="18" charset="0"/>
                          </a:rPr>
                          <m:t>𝑒</m:t>
                        </m:r>
                      </m:e>
                      <m:sup>
                        <m:r>
                          <a:rPr lang="en-US" sz="2000" i="1">
                            <a:solidFill>
                              <a:srgbClr val="C00000"/>
                            </a:solidFill>
                            <a:latin typeface="Cambria Math" panose="02040503050406030204" pitchFamily="18" charset="0"/>
                          </a:rPr>
                          <m:t>−</m:t>
                        </m:r>
                        <m:d>
                          <m:dPr>
                            <m:ctrlPr>
                              <a:rPr lang="en-US" sz="2000" i="1">
                                <a:solidFill>
                                  <a:srgbClr val="C00000"/>
                                </a:solidFill>
                                <a:latin typeface="Cambria Math" panose="02040503050406030204" pitchFamily="18" charset="0"/>
                              </a:rPr>
                            </m:ctrlPr>
                          </m:dPr>
                          <m:e>
                            <m:sSub>
                              <m:sSubPr>
                                <m:ctrlPr>
                                  <a:rPr lang="en-CA" sz="2000" i="1">
                                    <a:solidFill>
                                      <a:srgbClr val="C00000"/>
                                    </a:solidFill>
                                    <a:latin typeface="Cambria Math" panose="02040503050406030204" pitchFamily="18" charset="0"/>
                                  </a:rPr>
                                </m:ctrlPr>
                              </m:sSubPr>
                              <m:e>
                                <m:r>
                                  <a:rPr lang="en-US" sz="2000" i="1">
                                    <a:solidFill>
                                      <a:srgbClr val="C00000"/>
                                    </a:solidFill>
                                    <a:latin typeface="Cambria Math" panose="02040503050406030204" pitchFamily="18" charset="0"/>
                                  </a:rPr>
                                  <m:t>𝑀</m:t>
                                </m:r>
                              </m:e>
                              <m:sub>
                                <m:r>
                                  <a:rPr lang="en-US" sz="2000" i="1">
                                    <a:solidFill>
                                      <a:srgbClr val="C00000"/>
                                    </a:solidFill>
                                    <a:latin typeface="Cambria Math" panose="02040503050406030204" pitchFamily="18" charset="0"/>
                                  </a:rPr>
                                  <m:t>𝑎</m:t>
                                </m:r>
                              </m:sub>
                            </m:sSub>
                            <m:r>
                              <a:rPr lang="en-US" sz="2000" b="0" i="1" smtClean="0">
                                <a:solidFill>
                                  <a:srgbClr val="C00000"/>
                                </a:solidFill>
                                <a:latin typeface="Cambria Math" panose="02040503050406030204" pitchFamily="18" charset="0"/>
                              </a:rPr>
                              <m:t>+</m:t>
                            </m:r>
                            <m:r>
                              <a:rPr lang="en-US" sz="2000" i="1">
                                <a:solidFill>
                                  <a:srgbClr val="C00000"/>
                                </a:solidFill>
                                <a:latin typeface="Cambria Math" panose="02040503050406030204" pitchFamily="18" charset="0"/>
                              </a:rPr>
                              <m:t>𝐹</m:t>
                            </m:r>
                            <m:sSub>
                              <m:sSubPr>
                                <m:ctrlPr>
                                  <a:rPr lang="en-CA" sz="2000" i="1">
                                    <a:solidFill>
                                      <a:srgbClr val="C00000"/>
                                    </a:solidFill>
                                    <a:latin typeface="Cambria Math" panose="02040503050406030204" pitchFamily="18" charset="0"/>
                                  </a:rPr>
                                </m:ctrlPr>
                              </m:sSubPr>
                              <m:e>
                                <m:r>
                                  <a:rPr lang="en-US" sz="2000" i="1">
                                    <a:solidFill>
                                      <a:srgbClr val="C00000"/>
                                    </a:solidFill>
                                    <a:latin typeface="Cambria Math" panose="02040503050406030204" pitchFamily="18" charset="0"/>
                                  </a:rPr>
                                  <m:t>𝑣</m:t>
                                </m:r>
                              </m:e>
                              <m:sub>
                                <m:r>
                                  <a:rPr lang="en-US" sz="2000" i="1">
                                    <a:solidFill>
                                      <a:srgbClr val="C00000"/>
                                    </a:solidFill>
                                    <a:latin typeface="Cambria Math" panose="02040503050406030204" pitchFamily="18" charset="0"/>
                                  </a:rPr>
                                  <m:t>𝑎</m:t>
                                </m:r>
                              </m:sub>
                            </m:sSub>
                          </m:e>
                        </m:d>
                      </m:sup>
                    </m:sSup>
                  </m:oMath>
                </a14:m>
                <a:r>
                  <a:rPr lang="en-CA" sz="2000" dirty="0">
                    <a:solidFill>
                      <a:srgbClr val="C00000"/>
                    </a:solidFill>
                  </a:rPr>
                  <a:t>)</a:t>
                </a:r>
                <a:endParaRPr lang="en-CA" sz="2000" dirty="0">
                  <a:solidFill>
                    <a:schemeClr val="tx1"/>
                  </a:solidFill>
                </a:endParaRPr>
              </a:p>
            </p:txBody>
          </p:sp>
        </mc:Choice>
        <mc:Fallback xmlns="">
          <p:sp>
            <p:nvSpPr>
              <p:cNvPr id="4" name="TextBox 3"/>
              <p:cNvSpPr txBox="1">
                <a:spLocks noRot="1" noChangeAspect="1" noMove="1" noResize="1" noEditPoints="1" noAdjustHandles="1" noChangeArrowheads="1" noChangeShapeType="1" noTextEdit="1"/>
              </p:cNvSpPr>
              <p:nvPr/>
            </p:nvSpPr>
            <p:spPr>
              <a:xfrm>
                <a:off x="2798406" y="5257423"/>
                <a:ext cx="6026778" cy="328680"/>
              </a:xfrm>
              <a:prstGeom prst="rect">
                <a:avLst/>
              </a:prstGeom>
              <a:blipFill>
                <a:blip r:embed="rId3"/>
                <a:stretch>
                  <a:fillRect l="-1416" t="-16667" r="-1719" b="-48148"/>
                </a:stretch>
              </a:blipFill>
            </p:spPr>
            <p:txBody>
              <a:bodyPr/>
              <a:lstStyle/>
              <a:p>
                <a:r>
                  <a:rPr lang="en-US">
                    <a:noFill/>
                  </a:rPr>
                  <a:t> </a:t>
                </a:r>
              </a:p>
            </p:txBody>
          </p:sp>
        </mc:Fallback>
      </mc:AlternateContent>
      <p:cxnSp>
        <p:nvCxnSpPr>
          <p:cNvPr id="6" name="Straight Arrow Connector 5"/>
          <p:cNvCxnSpPr/>
          <p:nvPr/>
        </p:nvCxnSpPr>
        <p:spPr>
          <a:xfrm flipH="1">
            <a:off x="2387018" y="3813665"/>
            <a:ext cx="1305099" cy="306505"/>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3692116" y="3532318"/>
            <a:ext cx="3516284" cy="369332"/>
          </a:xfrm>
          <a:prstGeom prst="rect">
            <a:avLst/>
          </a:prstGeom>
          <a:noFill/>
          <a:ln>
            <a:noFill/>
          </a:ln>
        </p:spPr>
        <p:txBody>
          <a:bodyPr wrap="square" rtlCol="0">
            <a:spAutoFit/>
          </a:bodyPr>
          <a:lstStyle/>
          <a:p>
            <a:r>
              <a:rPr lang="en-US" dirty="0">
                <a:solidFill>
                  <a:srgbClr val="C00000"/>
                </a:solidFill>
              </a:rPr>
              <a:t>from fishing and natural mortality</a:t>
            </a:r>
            <a:endParaRPr lang="en-CA" dirty="0">
              <a:solidFill>
                <a:srgbClr val="C00000"/>
              </a:solidFill>
            </a:endParaRPr>
          </a:p>
        </p:txBody>
      </p:sp>
      <p:cxnSp>
        <p:nvCxnSpPr>
          <p:cNvPr id="9" name="Straight Arrow Connector 8"/>
          <p:cNvCxnSpPr>
            <a:cxnSpLocks/>
          </p:cNvCxnSpPr>
          <p:nvPr/>
        </p:nvCxnSpPr>
        <p:spPr>
          <a:xfrm>
            <a:off x="7077477" y="3716984"/>
            <a:ext cx="3415031" cy="382115"/>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94746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sz="3200" dirty="0"/>
              <a:t>Per-Recruit Reference Points </a:t>
            </a:r>
            <a:r>
              <a:rPr lang="en-CA" sz="3200" b="1" dirty="0">
                <a:solidFill>
                  <a:schemeClr val="accent6"/>
                </a:solidFill>
              </a:rPr>
              <a:t>4. </a:t>
            </a:r>
            <a:r>
              <a:rPr lang="en-US" sz="3200" b="1" dirty="0">
                <a:solidFill>
                  <a:schemeClr val="accent6"/>
                </a:solidFill>
              </a:rPr>
              <a:t>Yield-per-Recruit (YPR)</a:t>
            </a:r>
            <a:endParaRPr lang="en-CA" sz="3200" b="1" dirty="0">
              <a:solidFill>
                <a:schemeClr val="accent6"/>
              </a:solidFill>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825625"/>
                <a:ext cx="10515600" cy="3910157"/>
              </a:xfrm>
            </p:spPr>
            <p:txBody>
              <a:bodyPr>
                <a:normAutofit/>
              </a:bodyPr>
              <a:lstStyle/>
              <a:p>
                <a:r>
                  <a:rPr lang="en-US" dirty="0"/>
                  <a:t>The yield is the biomass removed from </a:t>
                </a:r>
                <a14:m>
                  <m:oMath xmlns:m="http://schemas.openxmlformats.org/officeDocument/2006/math">
                    <m:r>
                      <a:rPr lang="en-US" i="1" dirty="0" smtClean="0">
                        <a:latin typeface="Cambria Math" panose="02040503050406030204" pitchFamily="18" charset="0"/>
                      </a:rPr>
                      <m:t>𝐹</m:t>
                    </m:r>
                  </m:oMath>
                </a14:m>
                <a:r>
                  <a:rPr lang="en-US" dirty="0"/>
                  <a:t> and </a:t>
                </a:r>
                <a:r>
                  <a:rPr lang="en-US" u="sng" dirty="0"/>
                  <a:t>excludes</a:t>
                </a:r>
                <a:r>
                  <a:rPr lang="en-US" dirty="0"/>
                  <a:t> the biomass removed from </a:t>
                </a:r>
                <a14:m>
                  <m:oMath xmlns:m="http://schemas.openxmlformats.org/officeDocument/2006/math">
                    <m:r>
                      <a:rPr lang="en-US" i="1" dirty="0" smtClean="0">
                        <a:latin typeface="Cambria Math" panose="02040503050406030204" pitchFamily="18" charset="0"/>
                      </a:rPr>
                      <m:t>𝑀</m:t>
                    </m:r>
                  </m:oMath>
                </a14:m>
                <a:endParaRPr lang="en-US" dirty="0"/>
              </a:p>
              <a:p>
                <a:endParaRPr lang="en-US" dirty="0"/>
              </a:p>
              <a:p>
                <a:pPr marL="0" indent="0">
                  <a:buNone/>
                </a:pPr>
                <a:r>
                  <a:rPr lang="en-US" dirty="0"/>
                  <a:t>YPR-at-age </a:t>
                </a:r>
                <a14:m>
                  <m:oMath xmlns:m="http://schemas.openxmlformats.org/officeDocument/2006/math">
                    <m:r>
                      <a:rPr lang="en-US" i="1" smtClean="0">
                        <a:solidFill>
                          <a:schemeClr val="tx1"/>
                        </a:solidFill>
                        <a:latin typeface="Cambria Math" panose="02040503050406030204" pitchFamily="18" charset="0"/>
                      </a:rPr>
                      <m:t>𝑎</m:t>
                    </m:r>
                    <m:r>
                      <a:rPr lang="en-US" i="1">
                        <a:solidFill>
                          <a:srgbClr val="0000FF"/>
                        </a:solidFill>
                        <a:latin typeface="Cambria Math" panose="02040503050406030204" pitchFamily="18" charset="0"/>
                      </a:rPr>
                      <m:t> </m:t>
                    </m:r>
                  </m:oMath>
                </a14:m>
                <a:r>
                  <a:rPr lang="en-US" dirty="0"/>
                  <a:t>is therefore the </a:t>
                </a:r>
                <a:r>
                  <a:rPr lang="en-US" dirty="0">
                    <a:solidFill>
                      <a:srgbClr val="7030A0"/>
                    </a:solidFill>
                  </a:rPr>
                  <a:t>proportion</a:t>
                </a:r>
                <a:r>
                  <a:rPr lang="en-US" dirty="0"/>
                  <a:t> </a:t>
                </a:r>
                <a:r>
                  <a:rPr lang="en-US" dirty="0">
                    <a:solidFill>
                      <a:srgbClr val="7030A0"/>
                    </a:solidFill>
                  </a:rPr>
                  <a:t>of</a:t>
                </a:r>
                <a:r>
                  <a:rPr lang="en-US" dirty="0"/>
                  <a:t> </a:t>
                </a:r>
                <a14:m>
                  <m:oMath xmlns:m="http://schemas.openxmlformats.org/officeDocument/2006/math">
                    <m:r>
                      <a:rPr lang="en-US" i="1" dirty="0">
                        <a:latin typeface="Cambria Math" panose="02040503050406030204" pitchFamily="18" charset="0"/>
                      </a:rPr>
                      <m:t>𝐵</m:t>
                    </m:r>
                    <m:r>
                      <m:rPr>
                        <m:nor/>
                      </m:rPr>
                      <a:rPr lang="en-US" dirty="0">
                        <a:latin typeface="Cambria Math" panose="02040503050406030204" pitchFamily="18" charset="0"/>
                      </a:rPr>
                      <m:t> </m:t>
                    </m:r>
                    <m:r>
                      <m:rPr>
                        <m:nor/>
                      </m:rPr>
                      <a:rPr lang="en-US" dirty="0">
                        <a:latin typeface="Cambria Math" panose="02040503050406030204" pitchFamily="18" charset="0"/>
                      </a:rPr>
                      <m:t>r</m:t>
                    </m:r>
                    <m:r>
                      <m:rPr>
                        <m:nor/>
                      </m:rPr>
                      <a:rPr lang="en-US" dirty="0"/>
                      <m:t>emoved</m:t>
                    </m:r>
                    <m:r>
                      <m:rPr>
                        <m:nor/>
                      </m:rPr>
                      <a:rPr lang="en-US" dirty="0"/>
                      <m:t>−</m:t>
                    </m:r>
                    <m:r>
                      <m:rPr>
                        <m:nor/>
                      </m:rPr>
                      <a:rPr lang="en-US" dirty="0"/>
                      <m:t>per</m:t>
                    </m:r>
                    <m:r>
                      <m:rPr>
                        <m:nor/>
                      </m:rPr>
                      <a:rPr lang="en-US" dirty="0"/>
                      <m:t>−</m:t>
                    </m:r>
                    <m:r>
                      <m:rPr>
                        <m:nor/>
                      </m:rPr>
                      <a:rPr lang="en-US" dirty="0"/>
                      <m:t>recruit</m:t>
                    </m:r>
                    <m:r>
                      <m:rPr>
                        <m:nor/>
                      </m:rPr>
                      <a:rPr lang="en-US" dirty="0"/>
                      <m:t> </m:t>
                    </m:r>
                    <m:r>
                      <m:rPr>
                        <m:nor/>
                      </m:rPr>
                      <a:rPr lang="en-US" dirty="0"/>
                      <m:t>at</m:t>
                    </m:r>
                    <m:r>
                      <m:rPr>
                        <m:nor/>
                      </m:rPr>
                      <a:rPr lang="en-US" dirty="0"/>
                      <m:t> </m:t>
                    </m:r>
                    <m:r>
                      <m:rPr>
                        <m:nor/>
                      </m:rPr>
                      <a:rPr lang="en-US" dirty="0"/>
                      <m:t>age</m:t>
                    </m:r>
                    <m:r>
                      <a:rPr lang="en-US" i="1" dirty="0">
                        <a:latin typeface="Cambria Math" panose="02040503050406030204" pitchFamily="18" charset="0"/>
                      </a:rPr>
                      <m:t> </m:t>
                    </m:r>
                    <m:r>
                      <a:rPr lang="en-US" i="1">
                        <a:latin typeface="Cambria Math" panose="02040503050406030204" pitchFamily="18" charset="0"/>
                      </a:rPr>
                      <m:t>𝑎</m:t>
                    </m:r>
                    <m:r>
                      <a:rPr lang="en-US" i="1">
                        <a:latin typeface="Cambria Math" panose="02040503050406030204" pitchFamily="18" charset="0"/>
                      </a:rPr>
                      <m:t> </m:t>
                    </m:r>
                  </m:oMath>
                </a14:m>
                <a:r>
                  <a:rPr lang="en-US" dirty="0">
                    <a:solidFill>
                      <a:srgbClr val="7030A0"/>
                    </a:solidFill>
                  </a:rPr>
                  <a:t>that is due to fishing</a:t>
                </a:r>
              </a:p>
              <a:p>
                <a:endParaRPr lang="en-CA"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825625"/>
                <a:ext cx="10515600" cy="3910157"/>
              </a:xfrm>
              <a:blipFill>
                <a:blip r:embed="rId2"/>
                <a:stretch>
                  <a:fillRect l="-1217" t="-249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p:cNvSpPr txBox="1"/>
              <p:nvPr/>
            </p:nvSpPr>
            <p:spPr>
              <a:xfrm>
                <a:off x="3805471" y="5498184"/>
                <a:ext cx="4052841" cy="475195"/>
              </a:xfrm>
              <a:prstGeom prst="rect">
                <a:avLst/>
              </a:prstGeom>
              <a:noFill/>
            </p:spPr>
            <p:style>
              <a:lnRef idx="0">
                <a:scrgbClr r="0" g="0" b="0"/>
              </a:lnRef>
              <a:fillRef idx="0">
                <a:scrgbClr r="0" g="0" b="0"/>
              </a:fillRef>
              <a:effectRef idx="0">
                <a:scrgbClr r="0" g="0" b="0"/>
              </a:effectRef>
              <a:fontRef idx="minor">
                <a:schemeClr val="tx1"/>
              </a:fontRef>
            </p:style>
            <p:txBody>
              <a:bodyPr wrap="none" lIns="0" tIns="0" rIns="0" bIns="0"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14:m>
                  <m:oMath xmlns:m="http://schemas.openxmlformats.org/officeDocument/2006/math">
                    <m:sSub>
                      <m:sSubPr>
                        <m:ctrlPr>
                          <a:rPr lang="en-US" sz="2000" i="1" dirty="0" smtClean="0">
                            <a:solidFill>
                              <a:schemeClr val="tx1"/>
                            </a:solidFill>
                            <a:latin typeface="Cambria Math" panose="02040503050406030204" pitchFamily="18" charset="0"/>
                          </a:rPr>
                        </m:ctrlPr>
                      </m:sSubPr>
                      <m:e>
                        <m:r>
                          <a:rPr lang="en-US" sz="2000" b="0" i="1" dirty="0" smtClean="0">
                            <a:solidFill>
                              <a:schemeClr val="tx1"/>
                            </a:solidFill>
                            <a:latin typeface="Cambria Math" panose="02040503050406030204" pitchFamily="18" charset="0"/>
                          </a:rPr>
                          <m:t>𝑌𝑃𝑅</m:t>
                        </m:r>
                      </m:e>
                      <m:sub>
                        <m:r>
                          <a:rPr lang="en-US" sz="2000" b="0" i="1" dirty="0" smtClean="0">
                            <a:solidFill>
                              <a:schemeClr val="tx1"/>
                            </a:solidFill>
                            <a:latin typeface="Cambria Math" panose="02040503050406030204" pitchFamily="18" charset="0"/>
                          </a:rPr>
                          <m:t>𝑎</m:t>
                        </m:r>
                      </m:sub>
                    </m:sSub>
                    <m:r>
                      <a:rPr lang="en-US" sz="2000" b="0" i="1" smtClean="0">
                        <a:solidFill>
                          <a:schemeClr val="tx1"/>
                        </a:solidFill>
                        <a:effectLst/>
                        <a:latin typeface="Cambria Math" panose="02040503050406030204" pitchFamily="18" charset="0"/>
                      </a:rPr>
                      <m:t>=</m:t>
                    </m:r>
                    <m:sSub>
                      <m:sSubPr>
                        <m:ctrlPr>
                          <a:rPr lang="en-US" sz="2000" i="1" smtClean="0">
                            <a:solidFill>
                              <a:srgbClr val="0000FF"/>
                            </a:solidFill>
                            <a:latin typeface="Cambria Math" panose="02040503050406030204" pitchFamily="18" charset="0"/>
                          </a:rPr>
                        </m:ctrlPr>
                      </m:sSubPr>
                      <m:e>
                        <m:r>
                          <a:rPr lang="en-US" sz="2000" b="0" i="1" smtClean="0">
                            <a:solidFill>
                              <a:srgbClr val="0000FF"/>
                            </a:solidFill>
                            <a:latin typeface="Cambria Math" panose="02040503050406030204" pitchFamily="18" charset="0"/>
                          </a:rPr>
                          <m:t>𝑙</m:t>
                        </m:r>
                      </m:e>
                      <m:sub>
                        <m:r>
                          <a:rPr lang="en-US" sz="2000" i="1">
                            <a:solidFill>
                              <a:srgbClr val="0000FF"/>
                            </a:solidFill>
                            <a:latin typeface="Cambria Math" panose="02040503050406030204" pitchFamily="18" charset="0"/>
                          </a:rPr>
                          <m:t>𝑎</m:t>
                        </m:r>
                      </m:sub>
                    </m:sSub>
                    <m:sSub>
                      <m:sSubPr>
                        <m:ctrlPr>
                          <a:rPr lang="en-US" sz="2000" i="1">
                            <a:solidFill>
                              <a:srgbClr val="0000FF"/>
                            </a:solidFill>
                            <a:latin typeface="Cambria Math" panose="02040503050406030204" pitchFamily="18" charset="0"/>
                          </a:rPr>
                        </m:ctrlPr>
                      </m:sSubPr>
                      <m:e>
                        <m:r>
                          <a:rPr lang="en-US" sz="2000" i="1">
                            <a:solidFill>
                              <a:srgbClr val="0000FF"/>
                            </a:solidFill>
                            <a:latin typeface="Cambria Math" panose="02040503050406030204" pitchFamily="18" charset="0"/>
                          </a:rPr>
                          <m:t>𝑤</m:t>
                        </m:r>
                      </m:e>
                      <m:sub>
                        <m:r>
                          <a:rPr lang="en-US" sz="2000" i="1">
                            <a:solidFill>
                              <a:srgbClr val="0000FF"/>
                            </a:solidFill>
                            <a:latin typeface="Cambria Math" panose="02040503050406030204" pitchFamily="18" charset="0"/>
                          </a:rPr>
                          <m:t>𝑎</m:t>
                        </m:r>
                      </m:sub>
                    </m:sSub>
                  </m:oMath>
                </a14:m>
                <a:r>
                  <a:rPr lang="en-CA" sz="2000" dirty="0">
                    <a:solidFill>
                      <a:srgbClr val="C00000"/>
                    </a:solidFill>
                  </a:rPr>
                  <a:t>(</a:t>
                </a:r>
                <a14:m>
                  <m:oMath xmlns:m="http://schemas.openxmlformats.org/officeDocument/2006/math">
                    <m:r>
                      <a:rPr lang="en-US" sz="2000" i="1">
                        <a:solidFill>
                          <a:srgbClr val="C00000"/>
                        </a:solidFill>
                        <a:latin typeface="Cambria Math" panose="02040503050406030204" pitchFamily="18" charset="0"/>
                      </a:rPr>
                      <m:t>1−</m:t>
                    </m:r>
                    <m:sSup>
                      <m:sSupPr>
                        <m:ctrlPr>
                          <a:rPr lang="en-CA" sz="2000" i="1">
                            <a:solidFill>
                              <a:srgbClr val="C00000"/>
                            </a:solidFill>
                            <a:latin typeface="Cambria Math" panose="02040503050406030204" pitchFamily="18" charset="0"/>
                          </a:rPr>
                        </m:ctrlPr>
                      </m:sSupPr>
                      <m:e>
                        <m:r>
                          <a:rPr lang="en-US" sz="2000" i="1">
                            <a:solidFill>
                              <a:srgbClr val="C00000"/>
                            </a:solidFill>
                            <a:latin typeface="Cambria Math" panose="02040503050406030204" pitchFamily="18" charset="0"/>
                          </a:rPr>
                          <m:t>𝑒</m:t>
                        </m:r>
                      </m:e>
                      <m:sup>
                        <m:r>
                          <a:rPr lang="en-US" sz="2000" i="1">
                            <a:solidFill>
                              <a:srgbClr val="C00000"/>
                            </a:solidFill>
                            <a:latin typeface="Cambria Math" panose="02040503050406030204" pitchFamily="18" charset="0"/>
                          </a:rPr>
                          <m:t>−(</m:t>
                        </m:r>
                        <m:sSub>
                          <m:sSubPr>
                            <m:ctrlPr>
                              <a:rPr lang="en-US" sz="2000" i="1" smtClean="0">
                                <a:solidFill>
                                  <a:srgbClr val="C00000"/>
                                </a:solidFill>
                                <a:latin typeface="Cambria Math" panose="02040503050406030204" pitchFamily="18" charset="0"/>
                              </a:rPr>
                            </m:ctrlPr>
                          </m:sSubPr>
                          <m:e>
                            <m:r>
                              <a:rPr lang="en-US" sz="2000" b="0" i="1" smtClean="0">
                                <a:solidFill>
                                  <a:srgbClr val="C00000"/>
                                </a:solidFill>
                                <a:latin typeface="Cambria Math" panose="02040503050406030204" pitchFamily="18" charset="0"/>
                              </a:rPr>
                              <m:t>𝑀</m:t>
                            </m:r>
                          </m:e>
                          <m:sub>
                            <m:r>
                              <a:rPr lang="en-US" sz="2000" b="0" i="1" smtClean="0">
                                <a:solidFill>
                                  <a:srgbClr val="C00000"/>
                                </a:solidFill>
                                <a:latin typeface="Cambria Math" panose="02040503050406030204" pitchFamily="18" charset="0"/>
                              </a:rPr>
                              <m:t>𝑎</m:t>
                            </m:r>
                          </m:sub>
                        </m:sSub>
                        <m:r>
                          <a:rPr lang="en-US" sz="2000" b="0" i="1" smtClean="0">
                            <a:solidFill>
                              <a:srgbClr val="C00000"/>
                            </a:solidFill>
                            <a:latin typeface="Cambria Math" panose="02040503050406030204" pitchFamily="18" charset="0"/>
                          </a:rPr>
                          <m:t>+</m:t>
                        </m:r>
                        <m:sSub>
                          <m:sSubPr>
                            <m:ctrlPr>
                              <a:rPr lang="en-US" sz="2000" i="1">
                                <a:solidFill>
                                  <a:srgbClr val="C00000"/>
                                </a:solidFill>
                                <a:latin typeface="Cambria Math" panose="02040503050406030204" pitchFamily="18" charset="0"/>
                              </a:rPr>
                            </m:ctrlPr>
                          </m:sSubPr>
                          <m:e>
                            <m:r>
                              <a:rPr lang="en-US" sz="2000" b="0" i="1" smtClean="0">
                                <a:solidFill>
                                  <a:srgbClr val="C00000"/>
                                </a:solidFill>
                                <a:latin typeface="Cambria Math" panose="02040503050406030204" pitchFamily="18" charset="0"/>
                              </a:rPr>
                              <m:t>𝐹𝑣</m:t>
                            </m:r>
                          </m:e>
                          <m:sub>
                            <m:r>
                              <a:rPr lang="en-US" sz="2000" i="1">
                                <a:solidFill>
                                  <a:srgbClr val="C00000"/>
                                </a:solidFill>
                                <a:latin typeface="Cambria Math" panose="02040503050406030204" pitchFamily="18" charset="0"/>
                              </a:rPr>
                              <m:t>𝑎</m:t>
                            </m:r>
                          </m:sub>
                        </m:sSub>
                        <m:r>
                          <a:rPr lang="en-US" sz="2000" i="1">
                            <a:solidFill>
                              <a:srgbClr val="C00000"/>
                            </a:solidFill>
                            <a:latin typeface="Cambria Math" panose="02040503050406030204" pitchFamily="18" charset="0"/>
                          </a:rPr>
                          <m:t>)</m:t>
                        </m:r>
                      </m:sup>
                    </m:sSup>
                  </m:oMath>
                </a14:m>
                <a:r>
                  <a:rPr lang="en-CA" sz="2000" dirty="0">
                    <a:solidFill>
                      <a:srgbClr val="C00000"/>
                    </a:solidFill>
                  </a:rPr>
                  <a:t>)</a:t>
                </a:r>
                <a:r>
                  <a:rPr lang="en-US" sz="2000" dirty="0">
                    <a:solidFill>
                      <a:srgbClr val="C00000"/>
                    </a:solidFill>
                  </a:rPr>
                  <a:t> </a:t>
                </a:r>
                <a14:m>
                  <m:oMath xmlns:m="http://schemas.openxmlformats.org/officeDocument/2006/math">
                    <m:f>
                      <m:fPr>
                        <m:ctrlPr>
                          <a:rPr lang="en-US" sz="2000" i="1" smtClean="0">
                            <a:solidFill>
                              <a:srgbClr val="7030A0"/>
                            </a:solidFill>
                            <a:latin typeface="Cambria Math" panose="02040503050406030204" pitchFamily="18" charset="0"/>
                          </a:rPr>
                        </m:ctrlPr>
                      </m:fPr>
                      <m:num>
                        <m:r>
                          <a:rPr lang="en-US" sz="2000" i="1">
                            <a:solidFill>
                              <a:srgbClr val="7030A0"/>
                            </a:solidFill>
                            <a:latin typeface="Cambria Math" panose="02040503050406030204" pitchFamily="18" charset="0"/>
                          </a:rPr>
                          <m:t>𝐹</m:t>
                        </m:r>
                        <m:sSub>
                          <m:sSubPr>
                            <m:ctrlPr>
                              <a:rPr lang="en-CA" sz="2000" i="1">
                                <a:solidFill>
                                  <a:srgbClr val="7030A0"/>
                                </a:solidFill>
                                <a:latin typeface="Cambria Math" panose="02040503050406030204" pitchFamily="18" charset="0"/>
                              </a:rPr>
                            </m:ctrlPr>
                          </m:sSubPr>
                          <m:e>
                            <m:r>
                              <a:rPr lang="en-US" sz="2000" i="1">
                                <a:solidFill>
                                  <a:srgbClr val="7030A0"/>
                                </a:solidFill>
                                <a:latin typeface="Cambria Math" panose="02040503050406030204" pitchFamily="18" charset="0"/>
                              </a:rPr>
                              <m:t>𝑣</m:t>
                            </m:r>
                          </m:e>
                          <m:sub>
                            <m:r>
                              <a:rPr lang="en-US" sz="2000" i="1">
                                <a:solidFill>
                                  <a:srgbClr val="7030A0"/>
                                </a:solidFill>
                                <a:latin typeface="Cambria Math" panose="02040503050406030204" pitchFamily="18" charset="0"/>
                              </a:rPr>
                              <m:t>𝑎</m:t>
                            </m:r>
                          </m:sub>
                        </m:sSub>
                      </m:num>
                      <m:den>
                        <m:sSub>
                          <m:sSubPr>
                            <m:ctrlPr>
                              <a:rPr lang="en-US" sz="2000" i="1" smtClean="0">
                                <a:solidFill>
                                  <a:srgbClr val="7030A0"/>
                                </a:solidFill>
                                <a:latin typeface="Cambria Math" panose="02040503050406030204" pitchFamily="18" charset="0"/>
                              </a:rPr>
                            </m:ctrlPr>
                          </m:sSubPr>
                          <m:e>
                            <m:r>
                              <a:rPr lang="en-US" sz="2000" i="1">
                                <a:solidFill>
                                  <a:srgbClr val="7030A0"/>
                                </a:solidFill>
                                <a:latin typeface="Cambria Math" panose="02040503050406030204" pitchFamily="18" charset="0"/>
                              </a:rPr>
                              <m:t>𝑀</m:t>
                            </m:r>
                          </m:e>
                          <m:sub>
                            <m:r>
                              <a:rPr lang="en-US" sz="2000" i="1">
                                <a:solidFill>
                                  <a:srgbClr val="7030A0"/>
                                </a:solidFill>
                                <a:latin typeface="Cambria Math" panose="02040503050406030204" pitchFamily="18" charset="0"/>
                              </a:rPr>
                              <m:t>𝑎</m:t>
                            </m:r>
                          </m:sub>
                        </m:sSub>
                        <m:r>
                          <a:rPr lang="en-US" sz="2000" i="1">
                            <a:solidFill>
                              <a:srgbClr val="7030A0"/>
                            </a:solidFill>
                            <a:latin typeface="Cambria Math" panose="02040503050406030204" pitchFamily="18" charset="0"/>
                          </a:rPr>
                          <m:t>+</m:t>
                        </m:r>
                        <m:sSub>
                          <m:sSubPr>
                            <m:ctrlPr>
                              <a:rPr lang="en-US" sz="2000" i="1">
                                <a:solidFill>
                                  <a:srgbClr val="7030A0"/>
                                </a:solidFill>
                                <a:latin typeface="Cambria Math" panose="02040503050406030204" pitchFamily="18" charset="0"/>
                              </a:rPr>
                            </m:ctrlPr>
                          </m:sSubPr>
                          <m:e>
                            <m:r>
                              <a:rPr lang="en-US" sz="2000" i="1">
                                <a:solidFill>
                                  <a:srgbClr val="7030A0"/>
                                </a:solidFill>
                                <a:latin typeface="Cambria Math" panose="02040503050406030204" pitchFamily="18" charset="0"/>
                              </a:rPr>
                              <m:t>𝐹𝑣</m:t>
                            </m:r>
                          </m:e>
                          <m:sub>
                            <m:r>
                              <a:rPr lang="en-US" sz="2000" i="1">
                                <a:solidFill>
                                  <a:srgbClr val="7030A0"/>
                                </a:solidFill>
                                <a:latin typeface="Cambria Math" panose="02040503050406030204" pitchFamily="18" charset="0"/>
                              </a:rPr>
                              <m:t>𝑎</m:t>
                            </m:r>
                          </m:sub>
                        </m:sSub>
                      </m:den>
                    </m:f>
                  </m:oMath>
                </a14:m>
                <a:endParaRPr lang="en-CA" sz="2000" dirty="0">
                  <a:solidFill>
                    <a:schemeClr val="tx1"/>
                  </a:solidFill>
                </a:endParaRPr>
              </a:p>
            </p:txBody>
          </p:sp>
        </mc:Choice>
        <mc:Fallback xmlns="">
          <p:sp>
            <p:nvSpPr>
              <p:cNvPr id="5" name="TextBox 4"/>
              <p:cNvSpPr txBox="1">
                <a:spLocks noRot="1" noChangeAspect="1" noMove="1" noResize="1" noEditPoints="1" noAdjustHandles="1" noChangeArrowheads="1" noChangeShapeType="1" noTextEdit="1"/>
              </p:cNvSpPr>
              <p:nvPr/>
            </p:nvSpPr>
            <p:spPr>
              <a:xfrm>
                <a:off x="3805471" y="5498184"/>
                <a:ext cx="4052841" cy="475195"/>
              </a:xfrm>
              <a:prstGeom prst="rect">
                <a:avLst/>
              </a:prstGeom>
              <a:blipFill>
                <a:blip r:embed="rId3"/>
                <a:stretch>
                  <a:fillRect t="-2564" b="-102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225B80E2-9734-47A3-B6EC-F99E2D8E99A2}"/>
                  </a:ext>
                </a:extLst>
              </p:cNvPr>
              <p:cNvSpPr txBox="1"/>
              <p:nvPr/>
            </p:nvSpPr>
            <p:spPr>
              <a:xfrm>
                <a:off x="2818502" y="4674618"/>
                <a:ext cx="6026778" cy="328680"/>
              </a:xfrm>
              <a:prstGeom prst="rect">
                <a:avLst/>
              </a:prstGeom>
              <a:noFill/>
            </p:spPr>
            <p:style>
              <a:lnRef idx="0">
                <a:scrgbClr r="0" g="0" b="0"/>
              </a:lnRef>
              <a:fillRef idx="0">
                <a:scrgbClr r="0" g="0" b="0"/>
              </a:fillRef>
              <a:effectRef idx="0">
                <a:scrgbClr r="0" g="0" b="0"/>
              </a:effectRef>
              <a:fontRef idx="minor">
                <a:schemeClr val="tx1"/>
              </a:fontRef>
            </p:style>
            <p:txBody>
              <a:bodyPr wrap="none" lIns="0" tIns="0" rIns="0" bIns="0"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14:m>
                  <m:oMath xmlns:m="http://schemas.openxmlformats.org/officeDocument/2006/math">
                    <m:r>
                      <a:rPr lang="en-US" sz="2000" i="1" dirty="0">
                        <a:latin typeface="Cambria Math" panose="02040503050406030204" pitchFamily="18" charset="0"/>
                      </a:rPr>
                      <m:t>𝐵</m:t>
                    </m:r>
                    <m:r>
                      <m:rPr>
                        <m:nor/>
                      </m:rPr>
                      <a:rPr lang="en-US" sz="2000" b="0" i="0" dirty="0" smtClean="0">
                        <a:latin typeface="Cambria Math" panose="02040503050406030204" pitchFamily="18" charset="0"/>
                      </a:rPr>
                      <m:t> </m:t>
                    </m:r>
                    <m:r>
                      <m:rPr>
                        <m:nor/>
                      </m:rPr>
                      <a:rPr lang="en-US" sz="2000" b="0" i="0" dirty="0" smtClean="0">
                        <a:latin typeface="Cambria Math" panose="02040503050406030204" pitchFamily="18" charset="0"/>
                      </a:rPr>
                      <m:t>r</m:t>
                    </m:r>
                    <m:r>
                      <m:rPr>
                        <m:nor/>
                      </m:rPr>
                      <a:rPr lang="en-US" sz="2000" dirty="0" smtClean="0">
                        <a:solidFill>
                          <a:schemeClr val="tx1"/>
                        </a:solidFill>
                      </a:rPr>
                      <m:t>emov</m:t>
                    </m:r>
                    <m:r>
                      <m:rPr>
                        <m:nor/>
                      </m:rPr>
                      <a:rPr lang="en-US" sz="2000" b="0" i="0" dirty="0" smtClean="0">
                        <a:solidFill>
                          <a:schemeClr val="tx1"/>
                        </a:solidFill>
                      </a:rPr>
                      <m:t>ed</m:t>
                    </m:r>
                    <m:r>
                      <m:rPr>
                        <m:nor/>
                      </m:rPr>
                      <a:rPr lang="en-US" sz="2000" b="0" i="0" dirty="0" smtClean="0">
                        <a:solidFill>
                          <a:schemeClr val="tx1"/>
                        </a:solidFill>
                      </a:rPr>
                      <m:t>−</m:t>
                    </m:r>
                    <m:r>
                      <m:rPr>
                        <m:nor/>
                      </m:rPr>
                      <a:rPr lang="en-US" sz="2000" dirty="0" smtClean="0"/>
                      <m:t>per</m:t>
                    </m:r>
                    <m:r>
                      <m:rPr>
                        <m:nor/>
                      </m:rPr>
                      <a:rPr lang="en-US" sz="2000" b="0" i="0" dirty="0" smtClean="0"/>
                      <m:t>−</m:t>
                    </m:r>
                    <m:r>
                      <m:rPr>
                        <m:nor/>
                      </m:rPr>
                      <a:rPr lang="en-US" sz="2000" dirty="0" smtClean="0"/>
                      <m:t>recruit</m:t>
                    </m:r>
                    <m:r>
                      <m:rPr>
                        <m:nor/>
                      </m:rPr>
                      <a:rPr lang="en-US" sz="2000" b="0" i="0" dirty="0" smtClean="0"/>
                      <m:t> </m:t>
                    </m:r>
                    <m:r>
                      <m:rPr>
                        <m:nor/>
                      </m:rPr>
                      <a:rPr lang="en-US" sz="2000" dirty="0" smtClean="0">
                        <a:solidFill>
                          <a:schemeClr val="tx1"/>
                        </a:solidFill>
                      </a:rPr>
                      <m:t>at</m:t>
                    </m:r>
                    <m:r>
                      <m:rPr>
                        <m:nor/>
                      </m:rPr>
                      <a:rPr lang="en-US" sz="2000" dirty="0" smtClean="0">
                        <a:solidFill>
                          <a:schemeClr val="tx1"/>
                        </a:solidFill>
                      </a:rPr>
                      <m:t> </m:t>
                    </m:r>
                    <m:r>
                      <m:rPr>
                        <m:nor/>
                      </m:rPr>
                      <a:rPr lang="en-US" sz="2000" dirty="0" smtClean="0">
                        <a:solidFill>
                          <a:schemeClr val="tx1"/>
                        </a:solidFill>
                      </a:rPr>
                      <m:t>age</m:t>
                    </m:r>
                    <m:r>
                      <a:rPr lang="en-US" sz="2000" b="0" i="1" dirty="0" smtClean="0">
                        <a:solidFill>
                          <a:schemeClr val="tx1"/>
                        </a:solidFill>
                        <a:latin typeface="Cambria Math" panose="02040503050406030204" pitchFamily="18" charset="0"/>
                      </a:rPr>
                      <m:t> </m:t>
                    </m:r>
                    <m:r>
                      <a:rPr lang="en-US" sz="2000" i="1">
                        <a:latin typeface="Cambria Math" panose="02040503050406030204" pitchFamily="18" charset="0"/>
                      </a:rPr>
                      <m:t>𝑎</m:t>
                    </m:r>
                    <m:r>
                      <a:rPr lang="en-US" sz="2000" b="0" i="1" smtClean="0">
                        <a:solidFill>
                          <a:schemeClr val="tx1"/>
                        </a:solidFill>
                        <a:effectLst/>
                        <a:latin typeface="Cambria Math" panose="02040503050406030204" pitchFamily="18" charset="0"/>
                      </a:rPr>
                      <m:t>=</m:t>
                    </m:r>
                    <m:sSub>
                      <m:sSubPr>
                        <m:ctrlPr>
                          <a:rPr lang="en-US" sz="2000" i="1" smtClean="0">
                            <a:solidFill>
                              <a:srgbClr val="0000FF"/>
                            </a:solidFill>
                            <a:latin typeface="Cambria Math" panose="02040503050406030204" pitchFamily="18" charset="0"/>
                          </a:rPr>
                        </m:ctrlPr>
                      </m:sSubPr>
                      <m:e>
                        <m:r>
                          <a:rPr lang="en-US" sz="2000" b="0" i="1" smtClean="0">
                            <a:solidFill>
                              <a:srgbClr val="0000FF"/>
                            </a:solidFill>
                            <a:latin typeface="Cambria Math" panose="02040503050406030204" pitchFamily="18" charset="0"/>
                          </a:rPr>
                          <m:t>𝑙</m:t>
                        </m:r>
                      </m:e>
                      <m:sub>
                        <m:r>
                          <a:rPr lang="en-US" sz="2000" i="1">
                            <a:solidFill>
                              <a:srgbClr val="0000FF"/>
                            </a:solidFill>
                            <a:latin typeface="Cambria Math" panose="02040503050406030204" pitchFamily="18" charset="0"/>
                          </a:rPr>
                          <m:t>𝑎</m:t>
                        </m:r>
                      </m:sub>
                    </m:sSub>
                    <m:sSub>
                      <m:sSubPr>
                        <m:ctrlPr>
                          <a:rPr lang="en-US" sz="2000" i="1">
                            <a:solidFill>
                              <a:srgbClr val="0000FF"/>
                            </a:solidFill>
                            <a:latin typeface="Cambria Math" panose="02040503050406030204" pitchFamily="18" charset="0"/>
                          </a:rPr>
                        </m:ctrlPr>
                      </m:sSubPr>
                      <m:e>
                        <m:r>
                          <a:rPr lang="en-US" sz="2000" i="1">
                            <a:solidFill>
                              <a:srgbClr val="0000FF"/>
                            </a:solidFill>
                            <a:latin typeface="Cambria Math" panose="02040503050406030204" pitchFamily="18" charset="0"/>
                          </a:rPr>
                          <m:t>𝑤</m:t>
                        </m:r>
                      </m:e>
                      <m:sub>
                        <m:r>
                          <a:rPr lang="en-US" sz="2000" i="1">
                            <a:solidFill>
                              <a:srgbClr val="0000FF"/>
                            </a:solidFill>
                            <a:latin typeface="Cambria Math" panose="02040503050406030204" pitchFamily="18" charset="0"/>
                          </a:rPr>
                          <m:t>𝑎</m:t>
                        </m:r>
                      </m:sub>
                    </m:sSub>
                  </m:oMath>
                </a14:m>
                <a:r>
                  <a:rPr lang="en-CA" sz="2000" dirty="0">
                    <a:solidFill>
                      <a:srgbClr val="C00000"/>
                    </a:solidFill>
                  </a:rPr>
                  <a:t>(</a:t>
                </a:r>
                <a14:m>
                  <m:oMath xmlns:m="http://schemas.openxmlformats.org/officeDocument/2006/math">
                    <m:r>
                      <a:rPr lang="en-US" sz="2000" i="1">
                        <a:solidFill>
                          <a:srgbClr val="C00000"/>
                        </a:solidFill>
                        <a:latin typeface="Cambria Math" panose="02040503050406030204" pitchFamily="18" charset="0"/>
                      </a:rPr>
                      <m:t>1−</m:t>
                    </m:r>
                    <m:sSup>
                      <m:sSupPr>
                        <m:ctrlPr>
                          <a:rPr lang="en-CA" sz="2000" i="1">
                            <a:solidFill>
                              <a:srgbClr val="C00000"/>
                            </a:solidFill>
                            <a:latin typeface="Cambria Math" panose="02040503050406030204" pitchFamily="18" charset="0"/>
                          </a:rPr>
                        </m:ctrlPr>
                      </m:sSupPr>
                      <m:e>
                        <m:r>
                          <a:rPr lang="en-US" sz="2000" i="1">
                            <a:solidFill>
                              <a:srgbClr val="C00000"/>
                            </a:solidFill>
                            <a:latin typeface="Cambria Math" panose="02040503050406030204" pitchFamily="18" charset="0"/>
                          </a:rPr>
                          <m:t>𝑒</m:t>
                        </m:r>
                      </m:e>
                      <m:sup>
                        <m:r>
                          <a:rPr lang="en-US" sz="2000" i="1">
                            <a:solidFill>
                              <a:srgbClr val="C00000"/>
                            </a:solidFill>
                            <a:latin typeface="Cambria Math" panose="02040503050406030204" pitchFamily="18" charset="0"/>
                          </a:rPr>
                          <m:t>−</m:t>
                        </m:r>
                        <m:d>
                          <m:dPr>
                            <m:ctrlPr>
                              <a:rPr lang="en-US" sz="2000" i="1">
                                <a:solidFill>
                                  <a:srgbClr val="C00000"/>
                                </a:solidFill>
                                <a:latin typeface="Cambria Math" panose="02040503050406030204" pitchFamily="18" charset="0"/>
                              </a:rPr>
                            </m:ctrlPr>
                          </m:dPr>
                          <m:e>
                            <m:sSub>
                              <m:sSubPr>
                                <m:ctrlPr>
                                  <a:rPr lang="en-CA" sz="2000" i="1">
                                    <a:solidFill>
                                      <a:srgbClr val="C00000"/>
                                    </a:solidFill>
                                    <a:latin typeface="Cambria Math" panose="02040503050406030204" pitchFamily="18" charset="0"/>
                                  </a:rPr>
                                </m:ctrlPr>
                              </m:sSubPr>
                              <m:e>
                                <m:r>
                                  <a:rPr lang="en-US" sz="2000" i="1">
                                    <a:solidFill>
                                      <a:srgbClr val="C00000"/>
                                    </a:solidFill>
                                    <a:latin typeface="Cambria Math" panose="02040503050406030204" pitchFamily="18" charset="0"/>
                                  </a:rPr>
                                  <m:t>𝑀</m:t>
                                </m:r>
                              </m:e>
                              <m:sub>
                                <m:r>
                                  <a:rPr lang="en-US" sz="2000" i="1">
                                    <a:solidFill>
                                      <a:srgbClr val="C00000"/>
                                    </a:solidFill>
                                    <a:latin typeface="Cambria Math" panose="02040503050406030204" pitchFamily="18" charset="0"/>
                                  </a:rPr>
                                  <m:t>𝑎</m:t>
                                </m:r>
                              </m:sub>
                            </m:sSub>
                            <m:r>
                              <a:rPr lang="en-US" sz="2000" b="0" i="1" smtClean="0">
                                <a:solidFill>
                                  <a:srgbClr val="C00000"/>
                                </a:solidFill>
                                <a:latin typeface="Cambria Math" panose="02040503050406030204" pitchFamily="18" charset="0"/>
                              </a:rPr>
                              <m:t>+</m:t>
                            </m:r>
                            <m:r>
                              <a:rPr lang="en-US" sz="2000" i="1">
                                <a:solidFill>
                                  <a:srgbClr val="C00000"/>
                                </a:solidFill>
                                <a:latin typeface="Cambria Math" panose="02040503050406030204" pitchFamily="18" charset="0"/>
                              </a:rPr>
                              <m:t>𝐹</m:t>
                            </m:r>
                            <m:sSub>
                              <m:sSubPr>
                                <m:ctrlPr>
                                  <a:rPr lang="en-CA" sz="2000" i="1">
                                    <a:solidFill>
                                      <a:srgbClr val="C00000"/>
                                    </a:solidFill>
                                    <a:latin typeface="Cambria Math" panose="02040503050406030204" pitchFamily="18" charset="0"/>
                                  </a:rPr>
                                </m:ctrlPr>
                              </m:sSubPr>
                              <m:e>
                                <m:r>
                                  <a:rPr lang="en-US" sz="2000" i="1">
                                    <a:solidFill>
                                      <a:srgbClr val="C00000"/>
                                    </a:solidFill>
                                    <a:latin typeface="Cambria Math" panose="02040503050406030204" pitchFamily="18" charset="0"/>
                                  </a:rPr>
                                  <m:t>𝑣</m:t>
                                </m:r>
                              </m:e>
                              <m:sub>
                                <m:r>
                                  <a:rPr lang="en-US" sz="2000" i="1">
                                    <a:solidFill>
                                      <a:srgbClr val="C00000"/>
                                    </a:solidFill>
                                    <a:latin typeface="Cambria Math" panose="02040503050406030204" pitchFamily="18" charset="0"/>
                                  </a:rPr>
                                  <m:t>𝑎</m:t>
                                </m:r>
                              </m:sub>
                            </m:sSub>
                          </m:e>
                        </m:d>
                      </m:sup>
                    </m:sSup>
                  </m:oMath>
                </a14:m>
                <a:r>
                  <a:rPr lang="en-CA" sz="2000" dirty="0">
                    <a:solidFill>
                      <a:srgbClr val="C00000"/>
                    </a:solidFill>
                  </a:rPr>
                  <a:t>)</a:t>
                </a:r>
                <a:endParaRPr lang="en-CA" sz="2000" dirty="0">
                  <a:solidFill>
                    <a:schemeClr val="tx1"/>
                  </a:solidFill>
                </a:endParaRPr>
              </a:p>
            </p:txBody>
          </p:sp>
        </mc:Choice>
        <mc:Fallback xmlns="">
          <p:sp>
            <p:nvSpPr>
              <p:cNvPr id="10" name="TextBox 9">
                <a:extLst>
                  <a:ext uri="{FF2B5EF4-FFF2-40B4-BE49-F238E27FC236}">
                    <a16:creationId xmlns:a16="http://schemas.microsoft.com/office/drawing/2014/main" id="{225B80E2-9734-47A3-B6EC-F99E2D8E99A2}"/>
                  </a:ext>
                </a:extLst>
              </p:cNvPr>
              <p:cNvSpPr txBox="1">
                <a:spLocks noRot="1" noChangeAspect="1" noMove="1" noResize="1" noEditPoints="1" noAdjustHandles="1" noChangeArrowheads="1" noChangeShapeType="1" noTextEdit="1"/>
              </p:cNvSpPr>
              <p:nvPr/>
            </p:nvSpPr>
            <p:spPr>
              <a:xfrm>
                <a:off x="2818502" y="4674618"/>
                <a:ext cx="6026778" cy="328680"/>
              </a:xfrm>
              <a:prstGeom prst="rect">
                <a:avLst/>
              </a:prstGeom>
              <a:blipFill>
                <a:blip r:embed="rId4"/>
                <a:stretch>
                  <a:fillRect l="-1416" t="-16667" r="-1719" b="-46296"/>
                </a:stretch>
              </a:blipFill>
            </p:spPr>
            <p:txBody>
              <a:bodyPr/>
              <a:lstStyle/>
              <a:p>
                <a:r>
                  <a:rPr lang="en-US">
                    <a:noFill/>
                  </a:rPr>
                  <a:t> </a:t>
                </a:r>
              </a:p>
            </p:txBody>
          </p:sp>
        </mc:Fallback>
      </mc:AlternateContent>
    </p:spTree>
    <p:extLst>
      <p:ext uri="{BB962C8B-B14F-4D97-AF65-F5344CB8AC3E}">
        <p14:creationId xmlns:p14="http://schemas.microsoft.com/office/powerpoint/2010/main" val="10714650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0"/>
            <a:ext cx="12192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2700434"/>
            <a:ext cx="10515600" cy="1325563"/>
          </a:xfrm>
        </p:spPr>
        <p:txBody>
          <a:bodyPr>
            <a:normAutofit/>
          </a:bodyPr>
          <a:lstStyle/>
          <a:p>
            <a:pPr algn="ctr"/>
            <a:r>
              <a:rPr lang="en-US" sz="5400" dirty="0">
                <a:solidFill>
                  <a:schemeClr val="bg1"/>
                </a:solidFill>
                <a:latin typeface="+mn-lt"/>
              </a:rPr>
              <a:t>1. What are Reference Points?</a:t>
            </a:r>
          </a:p>
        </p:txBody>
      </p:sp>
    </p:spTree>
    <p:extLst>
      <p:ext uri="{BB962C8B-B14F-4D97-AF65-F5344CB8AC3E}">
        <p14:creationId xmlns:p14="http://schemas.microsoft.com/office/powerpoint/2010/main" val="392005703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sz="3200" dirty="0"/>
              <a:t>Per-Recruit Reference Points </a:t>
            </a:r>
            <a:r>
              <a:rPr lang="en-CA" sz="3200" b="1" dirty="0">
                <a:solidFill>
                  <a:schemeClr val="accent6"/>
                </a:solidFill>
              </a:rPr>
              <a:t>4. </a:t>
            </a:r>
            <a:r>
              <a:rPr lang="en-US" sz="3200" b="1" dirty="0">
                <a:solidFill>
                  <a:schemeClr val="accent6"/>
                </a:solidFill>
              </a:rPr>
              <a:t>Yield-per-Recruit (YPR)</a:t>
            </a:r>
            <a:endParaRPr lang="en-CA" sz="3200"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14:m>
                  <m:oMath xmlns:m="http://schemas.openxmlformats.org/officeDocument/2006/math">
                    <m:r>
                      <m:rPr>
                        <m:sty m:val="p"/>
                      </m:rPr>
                      <a:rPr lang="en-US" sz="2800" b="0" i="0" smtClean="0">
                        <a:latin typeface="Cambria Math" panose="02040503050406030204" pitchFamily="18" charset="0"/>
                        <a:ea typeface="Cambria Math" panose="02040503050406030204" pitchFamily="18" charset="0"/>
                      </a:rPr>
                      <m:t>YPR</m:t>
                    </m:r>
                    <m:r>
                      <a:rPr lang="en-US" sz="2800" b="0" i="1" smtClean="0">
                        <a:latin typeface="Cambria Math" panose="02040503050406030204" pitchFamily="18" charset="0"/>
                        <a:ea typeface="Cambria Math" panose="02040503050406030204" pitchFamily="18" charset="0"/>
                      </a:rPr>
                      <m:t>= </m:t>
                    </m:r>
                  </m:oMath>
                </a14:m>
                <a:r>
                  <a:rPr lang="en-US" dirty="0"/>
                  <a:t>Sum over all ages:</a:t>
                </a:r>
              </a:p>
              <a:p>
                <a:endParaRPr lang="en-CA"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t="-224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p:cNvSpPr txBox="1"/>
              <p:nvPr/>
            </p:nvSpPr>
            <p:spPr>
              <a:xfrm>
                <a:off x="5461369" y="1847388"/>
                <a:ext cx="4152291" cy="475195"/>
              </a:xfrm>
              <a:prstGeom prst="rect">
                <a:avLst/>
              </a:prstGeom>
              <a:noFill/>
            </p:spPr>
            <p:style>
              <a:lnRef idx="0">
                <a:scrgbClr r="0" g="0" b="0"/>
              </a:lnRef>
              <a:fillRef idx="0">
                <a:scrgbClr r="0" g="0" b="0"/>
              </a:fillRef>
              <a:effectRef idx="0">
                <a:scrgbClr r="0" g="0" b="0"/>
              </a:effectRef>
              <a:fontRef idx="minor">
                <a:schemeClr val="tx1"/>
              </a:fontRef>
            </p:style>
            <p:txBody>
              <a:bodyPr wrap="none" lIns="0" tIns="0" rIns="0" bIns="0"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14:m>
                  <m:oMath xmlns:m="http://schemas.openxmlformats.org/officeDocument/2006/math">
                    <m:sSub>
                      <m:sSubPr>
                        <m:ctrlPr>
                          <a:rPr lang="en-US" sz="2000" b="0" i="1" dirty="0" smtClean="0">
                            <a:solidFill>
                              <a:schemeClr val="tx1"/>
                            </a:solidFill>
                            <a:latin typeface="Cambria Math" panose="02040503050406030204" pitchFamily="18" charset="0"/>
                          </a:rPr>
                        </m:ctrlPr>
                      </m:sSubPr>
                      <m:e>
                        <m:r>
                          <a:rPr lang="en-US" sz="2000" b="0" i="1" dirty="0" smtClean="0">
                            <a:solidFill>
                              <a:schemeClr val="tx1"/>
                            </a:solidFill>
                            <a:latin typeface="Cambria Math" panose="02040503050406030204" pitchFamily="18" charset="0"/>
                          </a:rPr>
                          <m:t>𝑌𝑃𝑅</m:t>
                        </m:r>
                      </m:e>
                      <m:sub>
                        <m:r>
                          <a:rPr lang="en-US" sz="2000" b="0" i="1" dirty="0" smtClean="0">
                            <a:solidFill>
                              <a:schemeClr val="tx1"/>
                            </a:solidFill>
                            <a:latin typeface="Cambria Math" panose="02040503050406030204" pitchFamily="18" charset="0"/>
                          </a:rPr>
                          <m:t>𝑎</m:t>
                        </m:r>
                      </m:sub>
                    </m:sSub>
                    <m:r>
                      <a:rPr lang="en-US" sz="2000" b="0" i="1" smtClean="0">
                        <a:solidFill>
                          <a:schemeClr val="tx1"/>
                        </a:solidFill>
                        <a:effectLst/>
                        <a:latin typeface="Cambria Math" panose="02040503050406030204" pitchFamily="18" charset="0"/>
                      </a:rPr>
                      <m:t>=</m:t>
                    </m:r>
                    <m:sSub>
                      <m:sSubPr>
                        <m:ctrlPr>
                          <a:rPr lang="en-US" sz="2000" i="1" smtClean="0">
                            <a:solidFill>
                              <a:schemeClr val="tx1"/>
                            </a:solidFill>
                            <a:latin typeface="Cambria Math" panose="02040503050406030204" pitchFamily="18" charset="0"/>
                          </a:rPr>
                        </m:ctrlPr>
                      </m:sSubPr>
                      <m:e>
                        <m:r>
                          <a:rPr lang="en-US" sz="2000" b="0" i="1" smtClean="0">
                            <a:solidFill>
                              <a:schemeClr val="tx1"/>
                            </a:solidFill>
                            <a:latin typeface="Cambria Math" panose="02040503050406030204" pitchFamily="18" charset="0"/>
                          </a:rPr>
                          <m:t>𝑙</m:t>
                        </m:r>
                      </m:e>
                      <m:sub>
                        <m:r>
                          <a:rPr lang="en-US" sz="2000" i="1">
                            <a:solidFill>
                              <a:schemeClr val="tx1"/>
                            </a:solidFill>
                            <a:latin typeface="Cambria Math" panose="02040503050406030204" pitchFamily="18" charset="0"/>
                          </a:rPr>
                          <m:t>𝑎</m:t>
                        </m:r>
                      </m:sub>
                    </m:sSub>
                    <m:sSub>
                      <m:sSubPr>
                        <m:ctrlPr>
                          <a:rPr lang="en-US" sz="2000" i="1">
                            <a:solidFill>
                              <a:schemeClr val="tx1"/>
                            </a:solidFill>
                            <a:latin typeface="Cambria Math" panose="02040503050406030204" pitchFamily="18" charset="0"/>
                          </a:rPr>
                        </m:ctrlPr>
                      </m:sSubPr>
                      <m:e>
                        <m:r>
                          <a:rPr lang="en-US" sz="2000" i="1">
                            <a:solidFill>
                              <a:schemeClr val="tx1"/>
                            </a:solidFill>
                            <a:latin typeface="Cambria Math" panose="02040503050406030204" pitchFamily="18" charset="0"/>
                          </a:rPr>
                          <m:t>𝑤</m:t>
                        </m:r>
                      </m:e>
                      <m:sub>
                        <m:r>
                          <a:rPr lang="en-US" sz="2000" i="1">
                            <a:solidFill>
                              <a:schemeClr val="tx1"/>
                            </a:solidFill>
                            <a:latin typeface="Cambria Math" panose="02040503050406030204" pitchFamily="18" charset="0"/>
                          </a:rPr>
                          <m:t>𝑎</m:t>
                        </m:r>
                      </m:sub>
                    </m:sSub>
                  </m:oMath>
                </a14:m>
                <a:r>
                  <a:rPr lang="en-CA" sz="2000" dirty="0">
                    <a:solidFill>
                      <a:schemeClr val="tx1"/>
                    </a:solidFill>
                  </a:rPr>
                  <a:t>(</a:t>
                </a:r>
                <a14:m>
                  <m:oMath xmlns:m="http://schemas.openxmlformats.org/officeDocument/2006/math">
                    <m:r>
                      <a:rPr lang="en-US" sz="2000" i="1">
                        <a:solidFill>
                          <a:schemeClr val="tx1"/>
                        </a:solidFill>
                        <a:latin typeface="Cambria Math" panose="02040503050406030204" pitchFamily="18" charset="0"/>
                      </a:rPr>
                      <m:t>1−</m:t>
                    </m:r>
                    <m:sSup>
                      <m:sSupPr>
                        <m:ctrlPr>
                          <a:rPr lang="en-CA" sz="2000" i="1">
                            <a:solidFill>
                              <a:schemeClr val="tx1"/>
                            </a:solidFill>
                            <a:latin typeface="Cambria Math" panose="02040503050406030204" pitchFamily="18" charset="0"/>
                          </a:rPr>
                        </m:ctrlPr>
                      </m:sSupPr>
                      <m:e>
                        <m:r>
                          <a:rPr lang="en-US" sz="2000" i="1">
                            <a:solidFill>
                              <a:schemeClr val="tx1"/>
                            </a:solidFill>
                            <a:latin typeface="Cambria Math" panose="02040503050406030204" pitchFamily="18" charset="0"/>
                          </a:rPr>
                          <m:t>𝑒</m:t>
                        </m:r>
                      </m:e>
                      <m:sup>
                        <m:r>
                          <a:rPr lang="en-US" sz="2000" i="1">
                            <a:solidFill>
                              <a:schemeClr val="tx1"/>
                            </a:solidFill>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𝑀</m:t>
                            </m:r>
                          </m:e>
                          <m:sub>
                            <m:r>
                              <a:rPr lang="en-US" sz="2000" i="1">
                                <a:latin typeface="Cambria Math" panose="02040503050406030204" pitchFamily="18" charset="0"/>
                              </a:rPr>
                              <m:t>𝑎</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𝐹𝑣</m:t>
                            </m:r>
                          </m:e>
                          <m:sub>
                            <m:r>
                              <a:rPr lang="en-US" sz="2000" i="1">
                                <a:latin typeface="Cambria Math" panose="02040503050406030204" pitchFamily="18" charset="0"/>
                              </a:rPr>
                              <m:t>𝑎</m:t>
                            </m:r>
                          </m:sub>
                        </m:sSub>
                        <m:r>
                          <a:rPr lang="en-US" sz="2000" i="1">
                            <a:solidFill>
                              <a:schemeClr val="tx1"/>
                            </a:solidFill>
                            <a:latin typeface="Cambria Math" panose="02040503050406030204" pitchFamily="18" charset="0"/>
                          </a:rPr>
                          <m:t>)</m:t>
                        </m:r>
                      </m:sup>
                    </m:sSup>
                  </m:oMath>
                </a14:m>
                <a:r>
                  <a:rPr lang="en-CA" sz="2000" dirty="0">
                    <a:solidFill>
                      <a:schemeClr val="tx1"/>
                    </a:solidFill>
                  </a:rPr>
                  <a:t>)</a:t>
                </a:r>
                <a:r>
                  <a:rPr lang="en-US" sz="2000" dirty="0"/>
                  <a:t> </a:t>
                </a:r>
                <a14:m>
                  <m:oMath xmlns:m="http://schemas.openxmlformats.org/officeDocument/2006/math">
                    <m:f>
                      <m:fPr>
                        <m:ctrlPr>
                          <a:rPr lang="en-US" sz="2000" i="1" smtClean="0">
                            <a:solidFill>
                              <a:schemeClr val="tx1"/>
                            </a:solidFill>
                            <a:latin typeface="Cambria Math" panose="02040503050406030204" pitchFamily="18" charset="0"/>
                          </a:rPr>
                        </m:ctrlPr>
                      </m:fPr>
                      <m:num>
                        <m:r>
                          <a:rPr lang="en-US" sz="2000" i="1">
                            <a:solidFill>
                              <a:schemeClr val="tx1"/>
                            </a:solidFill>
                            <a:latin typeface="Cambria Math" panose="02040503050406030204" pitchFamily="18" charset="0"/>
                          </a:rPr>
                          <m:t>𝐹</m:t>
                        </m:r>
                        <m:sSub>
                          <m:sSubPr>
                            <m:ctrlPr>
                              <a:rPr lang="en-CA" sz="2000" i="1">
                                <a:solidFill>
                                  <a:schemeClr val="tx1"/>
                                </a:solidFill>
                                <a:latin typeface="Cambria Math" panose="02040503050406030204" pitchFamily="18" charset="0"/>
                              </a:rPr>
                            </m:ctrlPr>
                          </m:sSubPr>
                          <m:e>
                            <m:r>
                              <a:rPr lang="en-US" sz="2000" i="1">
                                <a:solidFill>
                                  <a:schemeClr val="tx1"/>
                                </a:solidFill>
                                <a:latin typeface="Cambria Math" panose="02040503050406030204" pitchFamily="18" charset="0"/>
                              </a:rPr>
                              <m:t>𝑣</m:t>
                            </m:r>
                          </m:e>
                          <m:sub>
                            <m:r>
                              <a:rPr lang="en-US" sz="2000" i="1">
                                <a:solidFill>
                                  <a:schemeClr val="tx1"/>
                                </a:solidFill>
                                <a:latin typeface="Cambria Math" panose="02040503050406030204" pitchFamily="18" charset="0"/>
                              </a:rPr>
                              <m:t>𝑎</m:t>
                            </m:r>
                          </m:sub>
                        </m:sSub>
                      </m:num>
                      <m:den>
                        <m:sSub>
                          <m:sSubPr>
                            <m:ctrlPr>
                              <a:rPr lang="en-US" sz="2000" i="1">
                                <a:latin typeface="Cambria Math" panose="02040503050406030204" pitchFamily="18" charset="0"/>
                              </a:rPr>
                            </m:ctrlPr>
                          </m:sSubPr>
                          <m:e>
                            <m:r>
                              <a:rPr lang="en-US" sz="2000" i="1">
                                <a:latin typeface="Cambria Math" panose="02040503050406030204" pitchFamily="18" charset="0"/>
                              </a:rPr>
                              <m:t>𝑀</m:t>
                            </m:r>
                          </m:e>
                          <m:sub>
                            <m:r>
                              <a:rPr lang="en-US" sz="2000" i="1">
                                <a:latin typeface="Cambria Math" panose="02040503050406030204" pitchFamily="18" charset="0"/>
                              </a:rPr>
                              <m:t>𝑎</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𝐹𝑣</m:t>
                            </m:r>
                          </m:e>
                          <m:sub>
                            <m:r>
                              <a:rPr lang="en-US" sz="2000" i="1">
                                <a:latin typeface="Cambria Math" panose="02040503050406030204" pitchFamily="18" charset="0"/>
                              </a:rPr>
                              <m:t>𝑎</m:t>
                            </m:r>
                          </m:sub>
                        </m:sSub>
                      </m:den>
                    </m:f>
                  </m:oMath>
                </a14:m>
                <a:endParaRPr lang="en-CA" sz="2000" dirty="0">
                  <a:solidFill>
                    <a:schemeClr val="tx1"/>
                  </a:solidFill>
                </a:endParaRPr>
              </a:p>
            </p:txBody>
          </p:sp>
        </mc:Choice>
        <mc:Fallback xmlns="">
          <p:sp>
            <p:nvSpPr>
              <p:cNvPr id="5" name="TextBox 4"/>
              <p:cNvSpPr txBox="1">
                <a:spLocks noRot="1" noChangeAspect="1" noMove="1" noResize="1" noEditPoints="1" noAdjustHandles="1" noChangeArrowheads="1" noChangeShapeType="1" noTextEdit="1"/>
              </p:cNvSpPr>
              <p:nvPr/>
            </p:nvSpPr>
            <p:spPr>
              <a:xfrm>
                <a:off x="5461369" y="1847388"/>
                <a:ext cx="4152291" cy="475195"/>
              </a:xfrm>
              <a:prstGeom prst="rect">
                <a:avLst/>
              </a:prstGeom>
              <a:blipFill>
                <a:blip r:embed="rId3"/>
                <a:stretch>
                  <a:fillRect t="-2564" b="-1153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3"/>
              <p:cNvSpPr txBox="1"/>
              <p:nvPr/>
            </p:nvSpPr>
            <p:spPr>
              <a:xfrm>
                <a:off x="2861009" y="3409543"/>
                <a:ext cx="5251245" cy="878382"/>
              </a:xfrm>
              <a:prstGeom prst="rect">
                <a:avLst/>
              </a:prstGeom>
              <a:noFill/>
            </p:spPr>
            <p:style>
              <a:lnRef idx="0">
                <a:scrgbClr r="0" g="0" b="0"/>
              </a:lnRef>
              <a:fillRef idx="0">
                <a:scrgbClr r="0" g="0" b="0"/>
              </a:fillRef>
              <a:effectRef idx="0">
                <a:scrgbClr r="0" g="0" b="0"/>
              </a:effectRef>
              <a:fontRef idx="minor">
                <a:schemeClr val="tx1"/>
              </a:fontRef>
            </p:style>
            <p:txBody>
              <a:bodyPr wrap="none" lIns="0" tIns="0" rIns="0" bIns="0"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sSub>
                        <m:sSubPr>
                          <m:ctrlPr>
                            <a:rPr lang="en-CA" sz="2000" i="1" smtClean="0">
                              <a:latin typeface="Cambria Math" panose="02040503050406030204" pitchFamily="18" charset="0"/>
                            </a:rPr>
                          </m:ctrlPr>
                        </m:sSubPr>
                        <m:e>
                          <m:r>
                            <a:rPr lang="en-US" sz="2000" b="0" i="1">
                              <a:latin typeface="Cambria Math" panose="02040503050406030204" pitchFamily="18" charset="0"/>
                              <a:ea typeface="Cambria Math" panose="02040503050406030204" pitchFamily="18" charset="0"/>
                            </a:rPr>
                            <m:t>𝑌𝑃𝑅</m:t>
                          </m:r>
                        </m:e>
                        <m:sub>
                          <m:r>
                            <a:rPr lang="en-US" sz="2000" b="0" i="1">
                              <a:latin typeface="Cambria Math" panose="02040503050406030204" pitchFamily="18" charset="0"/>
                            </a:rPr>
                            <m:t>𝐹</m:t>
                          </m:r>
                        </m:sub>
                      </m:sSub>
                      <m:r>
                        <a:rPr lang="en-US" sz="2000" b="0" i="1">
                          <a:latin typeface="Cambria Math" panose="02040503050406030204" pitchFamily="18" charset="0"/>
                        </a:rPr>
                        <m:t>=</m:t>
                      </m:r>
                      <m:nary>
                        <m:naryPr>
                          <m:chr m:val="∑"/>
                          <m:ctrlPr>
                            <a:rPr lang="en-CA" sz="2000" i="1">
                              <a:latin typeface="Cambria Math" panose="02040503050406030204" pitchFamily="18" charset="0"/>
                            </a:rPr>
                          </m:ctrlPr>
                        </m:naryPr>
                        <m:sub>
                          <m:r>
                            <m:rPr>
                              <m:brk m:alnAt="23"/>
                            </m:rPr>
                            <a:rPr lang="en-US" sz="2000" b="0" i="1">
                              <a:latin typeface="Cambria Math" panose="02040503050406030204" pitchFamily="18" charset="0"/>
                            </a:rPr>
                            <m:t>𝑎</m:t>
                          </m:r>
                          <m:r>
                            <a:rPr lang="en-US" sz="2000" b="0" i="1">
                              <a:latin typeface="Cambria Math" panose="02040503050406030204" pitchFamily="18" charset="0"/>
                            </a:rPr>
                            <m:t>=</m:t>
                          </m:r>
                          <m:sSub>
                            <m:sSubPr>
                              <m:ctrlPr>
                                <a:rPr lang="en-CA" sz="2000" i="1">
                                  <a:latin typeface="Cambria Math" panose="02040503050406030204" pitchFamily="18" charset="0"/>
                                </a:rPr>
                              </m:ctrlPr>
                            </m:sSubPr>
                            <m:e>
                              <m:r>
                                <a:rPr lang="en-US" sz="2000" i="1">
                                  <a:latin typeface="Cambria Math" panose="02040503050406030204" pitchFamily="18" charset="0"/>
                                </a:rPr>
                                <m:t>𝑎</m:t>
                              </m:r>
                            </m:e>
                            <m:sub>
                              <m:r>
                                <a:rPr lang="en-US" sz="2000" b="0" i="1" smtClean="0">
                                  <a:latin typeface="Cambria Math" panose="02040503050406030204" pitchFamily="18" charset="0"/>
                                </a:rPr>
                                <m:t>𝑟𝑒𝑐</m:t>
                              </m:r>
                            </m:sub>
                          </m:sSub>
                        </m:sub>
                        <m:sup>
                          <m:sSub>
                            <m:sSubPr>
                              <m:ctrlPr>
                                <a:rPr lang="en-CA" sz="2000" i="1">
                                  <a:latin typeface="Cambria Math" panose="02040503050406030204" pitchFamily="18" charset="0"/>
                                </a:rPr>
                              </m:ctrlPr>
                            </m:sSubPr>
                            <m:e>
                              <m:r>
                                <a:rPr lang="en-US" sz="2000" b="0" i="1">
                                  <a:latin typeface="Cambria Math" panose="02040503050406030204" pitchFamily="18" charset="0"/>
                                </a:rPr>
                                <m:t>𝑎</m:t>
                              </m:r>
                            </m:e>
                            <m:sub>
                              <m:r>
                                <a:rPr lang="en-US" sz="2000" b="0" i="1">
                                  <a:latin typeface="Cambria Math" panose="02040503050406030204" pitchFamily="18" charset="0"/>
                                </a:rPr>
                                <m:t>𝑚𝑎𝑥</m:t>
                              </m:r>
                            </m:sub>
                          </m:sSub>
                        </m:sup>
                        <m:e>
                          <m:sSub>
                            <m:sSubPr>
                              <m:ctrlPr>
                                <a:rPr lang="en-CA" sz="2000" i="1">
                                  <a:latin typeface="Cambria Math" panose="02040503050406030204" pitchFamily="18" charset="0"/>
                                </a:rPr>
                              </m:ctrlPr>
                            </m:sSubPr>
                            <m:e>
                              <m:r>
                                <a:rPr lang="en-US" sz="2000" b="0" i="1" smtClean="0">
                                  <a:latin typeface="Cambria Math" panose="02040503050406030204" pitchFamily="18" charset="0"/>
                                </a:rPr>
                                <m:t>𝑙</m:t>
                              </m:r>
                            </m:e>
                            <m:sub>
                              <m:r>
                                <a:rPr lang="en-US" sz="2000" i="1">
                                  <a:latin typeface="Cambria Math" panose="02040503050406030204" pitchFamily="18" charset="0"/>
                                </a:rPr>
                                <m:t>𝑎</m:t>
                              </m:r>
                            </m:sub>
                          </m:sSub>
                          <m:sSub>
                            <m:sSubPr>
                              <m:ctrlPr>
                                <a:rPr lang="en-CA" sz="2000" i="1">
                                  <a:latin typeface="Cambria Math" panose="02040503050406030204" pitchFamily="18" charset="0"/>
                                </a:rPr>
                              </m:ctrlPr>
                            </m:sSubPr>
                            <m:e>
                              <m:r>
                                <a:rPr lang="en-US" sz="2000" i="1">
                                  <a:latin typeface="Cambria Math" panose="02040503050406030204" pitchFamily="18" charset="0"/>
                                </a:rPr>
                                <m:t>𝑤</m:t>
                              </m:r>
                            </m:e>
                            <m:sub>
                              <m:r>
                                <a:rPr lang="en-US" sz="2000" i="1">
                                  <a:latin typeface="Cambria Math" panose="02040503050406030204" pitchFamily="18" charset="0"/>
                                </a:rPr>
                                <m:t>𝑎</m:t>
                              </m:r>
                            </m:sub>
                          </m:sSub>
                          <m:d>
                            <m:dPr>
                              <m:ctrlPr>
                                <a:rPr lang="en-US" sz="2000" i="1">
                                  <a:latin typeface="Cambria Math" panose="02040503050406030204" pitchFamily="18" charset="0"/>
                                </a:rPr>
                              </m:ctrlPr>
                            </m:dPr>
                            <m:e>
                              <m:r>
                                <a:rPr lang="en-US" sz="2000" i="1">
                                  <a:latin typeface="Cambria Math" panose="02040503050406030204" pitchFamily="18" charset="0"/>
                                </a:rPr>
                                <m:t>1−</m:t>
                              </m:r>
                              <m:sSup>
                                <m:sSupPr>
                                  <m:ctrlPr>
                                    <a:rPr lang="en-CA" sz="2000" i="1">
                                      <a:latin typeface="Cambria Math" panose="02040503050406030204" pitchFamily="18" charset="0"/>
                                    </a:rPr>
                                  </m:ctrlPr>
                                </m:sSupPr>
                                <m:e>
                                  <m:r>
                                    <a:rPr lang="en-US" sz="2000" i="1">
                                      <a:latin typeface="Cambria Math" panose="02040503050406030204" pitchFamily="18" charset="0"/>
                                    </a:rPr>
                                    <m:t>𝑒</m:t>
                                  </m:r>
                                </m:e>
                                <m:sup>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𝑀</m:t>
                                      </m:r>
                                    </m:e>
                                    <m:sub>
                                      <m:r>
                                        <a:rPr lang="en-US" sz="2000" i="1">
                                          <a:latin typeface="Cambria Math" panose="02040503050406030204" pitchFamily="18" charset="0"/>
                                        </a:rPr>
                                        <m:t>𝑎</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𝐹𝑣</m:t>
                                      </m:r>
                                    </m:e>
                                    <m:sub>
                                      <m:r>
                                        <a:rPr lang="en-US" sz="2000" i="1">
                                          <a:latin typeface="Cambria Math" panose="02040503050406030204" pitchFamily="18" charset="0"/>
                                        </a:rPr>
                                        <m:t>𝑎</m:t>
                                      </m:r>
                                    </m:sub>
                                  </m:sSub>
                                  <m:r>
                                    <a:rPr lang="en-US" sz="2000" i="1">
                                      <a:latin typeface="Cambria Math" panose="02040503050406030204" pitchFamily="18" charset="0"/>
                                    </a:rPr>
                                    <m:t>)</m:t>
                                  </m:r>
                                </m:sup>
                              </m:sSup>
                            </m:e>
                          </m:d>
                          <m:f>
                            <m:fPr>
                              <m:ctrlPr>
                                <a:rPr lang="en-CA" sz="2000" i="1">
                                  <a:solidFill>
                                    <a:schemeClr val="tx1"/>
                                  </a:solidFill>
                                  <a:effectLst/>
                                  <a:latin typeface="Cambria Math" panose="02040503050406030204" pitchFamily="18" charset="0"/>
                                </a:rPr>
                              </m:ctrlPr>
                            </m:fPr>
                            <m:num>
                              <m:sSub>
                                <m:sSubPr>
                                  <m:ctrlPr>
                                    <a:rPr lang="en-CA" sz="2000" i="1">
                                      <a:latin typeface="Cambria Math" panose="02040503050406030204" pitchFamily="18" charset="0"/>
                                    </a:rPr>
                                  </m:ctrlPr>
                                </m:sSubPr>
                                <m:e>
                                  <m:r>
                                    <a:rPr lang="en-US" sz="2000" i="1">
                                      <a:latin typeface="Cambria Math" panose="02040503050406030204" pitchFamily="18" charset="0"/>
                                    </a:rPr>
                                    <m:t>𝐹𝑣</m:t>
                                  </m:r>
                                </m:e>
                                <m:sub>
                                  <m:r>
                                    <a:rPr lang="en-US" sz="2000" i="1">
                                      <a:latin typeface="Cambria Math" panose="02040503050406030204" pitchFamily="18" charset="0"/>
                                    </a:rPr>
                                    <m:t>𝑎</m:t>
                                  </m:r>
                                </m:sub>
                              </m:sSub>
                            </m:num>
                            <m:den>
                              <m:sSub>
                                <m:sSubPr>
                                  <m:ctrlPr>
                                    <a:rPr lang="en-US" sz="2000" i="1">
                                      <a:latin typeface="Cambria Math" panose="02040503050406030204" pitchFamily="18" charset="0"/>
                                    </a:rPr>
                                  </m:ctrlPr>
                                </m:sSubPr>
                                <m:e>
                                  <m:r>
                                    <a:rPr lang="en-US" sz="2000" i="1">
                                      <a:latin typeface="Cambria Math" panose="02040503050406030204" pitchFamily="18" charset="0"/>
                                    </a:rPr>
                                    <m:t>𝑀</m:t>
                                  </m:r>
                                </m:e>
                                <m:sub>
                                  <m:r>
                                    <a:rPr lang="en-US" sz="2000" i="1">
                                      <a:latin typeface="Cambria Math" panose="02040503050406030204" pitchFamily="18" charset="0"/>
                                    </a:rPr>
                                    <m:t>𝑎</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𝐹𝑣</m:t>
                                  </m:r>
                                </m:e>
                                <m:sub>
                                  <m:r>
                                    <a:rPr lang="en-US" sz="2000" i="1">
                                      <a:latin typeface="Cambria Math" panose="02040503050406030204" pitchFamily="18" charset="0"/>
                                    </a:rPr>
                                    <m:t>𝑎</m:t>
                                  </m:r>
                                </m:sub>
                              </m:sSub>
                            </m:den>
                          </m:f>
                        </m:e>
                      </m:nary>
                    </m:oMath>
                  </m:oMathPara>
                </a14:m>
                <a:endParaRPr lang="en-CA" sz="2000" dirty="0"/>
              </a:p>
            </p:txBody>
          </p:sp>
        </mc:Choice>
        <mc:Fallback xmlns="">
          <p:sp>
            <p:nvSpPr>
              <p:cNvPr id="10" name="TextBox 3"/>
              <p:cNvSpPr txBox="1">
                <a:spLocks noRot="1" noChangeAspect="1" noMove="1" noResize="1" noEditPoints="1" noAdjustHandles="1" noChangeArrowheads="1" noChangeShapeType="1" noTextEdit="1"/>
              </p:cNvSpPr>
              <p:nvPr/>
            </p:nvSpPr>
            <p:spPr>
              <a:xfrm>
                <a:off x="2861009" y="3409543"/>
                <a:ext cx="5251245" cy="878382"/>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426372712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Next step: Yield-per-Recruit </a:t>
            </a:r>
            <a:r>
              <a:rPr lang="en-US" dirty="0">
                <a:sym typeface="Wingdings" panose="05000000000000000000" pitchFamily="2" charset="2"/>
              </a:rPr>
              <a:t> Yield</a:t>
            </a:r>
            <a:r>
              <a:rPr lang="en-US" dirty="0"/>
              <a:t> </a:t>
            </a:r>
            <a:endParaRPr lang="en-CA"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825625"/>
                <a:ext cx="10515600" cy="4351338"/>
              </a:xfrm>
            </p:spPr>
            <p:txBody>
              <a:bodyPr/>
              <a:lstStyle/>
              <a:p>
                <a:r>
                  <a:rPr lang="en-US" dirty="0"/>
                  <a:t>Yield = </a:t>
                </a:r>
                <a14:m>
                  <m:oMath xmlns:m="http://schemas.openxmlformats.org/officeDocument/2006/math">
                    <m:r>
                      <a:rPr lang="en-US" i="1" dirty="0" smtClean="0">
                        <a:latin typeface="Cambria Math" panose="02040503050406030204" pitchFamily="18" charset="0"/>
                      </a:rPr>
                      <m:t>𝑌𝑃𝑅</m:t>
                    </m:r>
                    <m:r>
                      <a:rPr lang="en-US" i="1" dirty="0" smtClean="0">
                        <a:latin typeface="Cambria Math" panose="02040503050406030204" pitchFamily="18" charset="0"/>
                      </a:rPr>
                      <m:t> ×</m:t>
                    </m:r>
                    <m:r>
                      <a:rPr lang="en-US" b="0" i="1" dirty="0" smtClean="0">
                        <a:latin typeface="Cambria Math" panose="02040503050406030204" pitchFamily="18" charset="0"/>
                      </a:rPr>
                      <m:t>𝑛𝑢𝑚𝑏𝑒𝑟</m:t>
                    </m:r>
                    <m:r>
                      <a:rPr lang="en-US" b="0" i="1" dirty="0" smtClean="0">
                        <a:latin typeface="Cambria Math" panose="02040503050406030204" pitchFamily="18" charset="0"/>
                      </a:rPr>
                      <m:t> </m:t>
                    </m:r>
                    <m:r>
                      <a:rPr lang="en-US" b="0" i="1" dirty="0" smtClean="0">
                        <a:latin typeface="Cambria Math" panose="02040503050406030204" pitchFamily="18" charset="0"/>
                      </a:rPr>
                      <m:t>𝑜𝑓</m:t>
                    </m:r>
                    <m:r>
                      <a:rPr lang="en-US" b="0" i="1" dirty="0" smtClean="0">
                        <a:latin typeface="Cambria Math" panose="02040503050406030204" pitchFamily="18" charset="0"/>
                      </a:rPr>
                      <m:t> </m:t>
                    </m:r>
                    <m:r>
                      <a:rPr lang="en-US" b="0" i="1" dirty="0" smtClean="0">
                        <a:latin typeface="Cambria Math" panose="02040503050406030204" pitchFamily="18" charset="0"/>
                      </a:rPr>
                      <m:t>𝑟𝑒𝑐𝑟𝑢𝑖𝑡𝑠</m:t>
                    </m:r>
                  </m:oMath>
                </a14:m>
                <a:endParaRPr lang="en-US" dirty="0"/>
              </a:p>
              <a:p>
                <a:r>
                  <a:rPr lang="en-US" dirty="0"/>
                  <a:t>We saw how to calculate yield-per-recruit</a:t>
                </a:r>
              </a:p>
              <a:p>
                <a:r>
                  <a:rPr lang="en-US" dirty="0"/>
                  <a:t>We already know how to calculate </a:t>
                </a:r>
                <a14:m>
                  <m:oMath xmlns:m="http://schemas.openxmlformats.org/officeDocument/2006/math">
                    <m:r>
                      <a:rPr lang="en-US" i="1" dirty="0" smtClean="0">
                        <a:latin typeface="Cambria Math" panose="02040503050406030204" pitchFamily="18" charset="0"/>
                      </a:rPr>
                      <m:t>𝑌𝑃𝑅</m:t>
                    </m:r>
                  </m:oMath>
                </a14:m>
                <a:r>
                  <a:rPr lang="en-US" dirty="0"/>
                  <a:t> for various </a:t>
                </a:r>
                <a14:m>
                  <m:oMath xmlns:m="http://schemas.openxmlformats.org/officeDocument/2006/math">
                    <m:r>
                      <a:rPr lang="en-US" i="1" dirty="0" smtClean="0">
                        <a:latin typeface="Cambria Math" panose="02040503050406030204" pitchFamily="18" charset="0"/>
                      </a:rPr>
                      <m:t>𝐹</m:t>
                    </m:r>
                  </m:oMath>
                </a14:m>
                <a:endParaRPr lang="en-US" dirty="0"/>
              </a:p>
              <a:p>
                <a:r>
                  <a:rPr lang="en-US" dirty="0"/>
                  <a:t>Now we just need to know how the number of recruits change with changes with </a:t>
                </a:r>
                <a14:m>
                  <m:oMath xmlns:m="http://schemas.openxmlformats.org/officeDocument/2006/math">
                    <m:r>
                      <a:rPr lang="en-US" i="1" dirty="0" smtClean="0">
                        <a:latin typeface="Cambria Math" panose="02040503050406030204" pitchFamily="18" charset="0"/>
                      </a:rPr>
                      <m:t>𝐹</m:t>
                    </m:r>
                  </m:oMath>
                </a14:m>
                <a:endParaRPr lang="en-CA"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825625"/>
                <a:ext cx="10515600" cy="4351338"/>
              </a:xfrm>
              <a:blipFill>
                <a:blip r:embed="rId2"/>
                <a:stretch>
                  <a:fillRect l="-1043" t="-2241"/>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71D9DCA5-5823-4C6F-B3FE-44EDF581D9AD}"/>
              </a:ext>
            </a:extLst>
          </p:cNvPr>
          <p:cNvSpPr txBox="1"/>
          <p:nvPr/>
        </p:nvSpPr>
        <p:spPr>
          <a:xfrm>
            <a:off x="1403419" y="4654005"/>
            <a:ext cx="9385161" cy="923330"/>
          </a:xfrm>
          <a:prstGeom prst="rect">
            <a:avLst/>
          </a:prstGeom>
          <a:solidFill>
            <a:schemeClr val="accent1"/>
          </a:solidFill>
        </p:spPr>
        <p:txBody>
          <a:bodyPr wrap="square" rtlCol="0">
            <a:spAutoFit/>
          </a:bodyPr>
          <a:lstStyle/>
          <a:p>
            <a:pPr algn="ctr"/>
            <a:endParaRPr lang="en-CA" dirty="0"/>
          </a:p>
          <a:p>
            <a:pPr algn="ctr"/>
            <a:r>
              <a:rPr lang="en-CA" dirty="0"/>
              <a:t>This is where stock-recruitment relationships enter the reference point calculations</a:t>
            </a:r>
          </a:p>
          <a:p>
            <a:pPr algn="ctr"/>
            <a:endParaRPr lang="en-US" dirty="0"/>
          </a:p>
        </p:txBody>
      </p:sp>
    </p:spTree>
    <p:extLst>
      <p:ext uri="{BB962C8B-B14F-4D97-AF65-F5344CB8AC3E}">
        <p14:creationId xmlns:p14="http://schemas.microsoft.com/office/powerpoint/2010/main" val="3371589094"/>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0"/>
            <a:ext cx="12192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2700434"/>
            <a:ext cx="10515600" cy="1325563"/>
          </a:xfrm>
        </p:spPr>
        <p:txBody>
          <a:bodyPr>
            <a:normAutofit/>
          </a:bodyPr>
          <a:lstStyle/>
          <a:p>
            <a:pPr algn="ctr"/>
            <a:r>
              <a:rPr lang="en-US" sz="5400" dirty="0">
                <a:solidFill>
                  <a:schemeClr val="bg1"/>
                </a:solidFill>
                <a:latin typeface="+mn-lt"/>
              </a:rPr>
              <a:t>Reference Point Calculations</a:t>
            </a:r>
          </a:p>
        </p:txBody>
      </p:sp>
    </p:spTree>
    <p:extLst>
      <p:ext uri="{BB962C8B-B14F-4D97-AF65-F5344CB8AC3E}">
        <p14:creationId xmlns:p14="http://schemas.microsoft.com/office/powerpoint/2010/main" val="1018700165"/>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4796443" y="1845425"/>
            <a:ext cx="1695797" cy="10141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Growth</a:t>
            </a:r>
          </a:p>
          <a:p>
            <a:pPr algn="ctr"/>
            <a:r>
              <a:rPr lang="en-US" dirty="0"/>
              <a:t>(weight-at-age)</a:t>
            </a:r>
            <a:endParaRPr lang="en-CA" dirty="0"/>
          </a:p>
        </p:txBody>
      </p:sp>
      <p:sp>
        <p:nvSpPr>
          <p:cNvPr id="5" name="Rounded Rectangle 4"/>
          <p:cNvSpPr/>
          <p:nvPr/>
        </p:nvSpPr>
        <p:spPr>
          <a:xfrm>
            <a:off x="4796443" y="3060931"/>
            <a:ext cx="1695797" cy="10141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Maturity</a:t>
            </a:r>
          </a:p>
        </p:txBody>
      </p:sp>
      <mc:AlternateContent xmlns:mc="http://schemas.openxmlformats.org/markup-compatibility/2006" xmlns:a14="http://schemas.microsoft.com/office/drawing/2010/main">
        <mc:Choice Requires="a14">
          <p:sp>
            <p:nvSpPr>
              <p:cNvPr id="6" name="Rounded Rectangle 5"/>
              <p:cNvSpPr/>
              <p:nvPr/>
            </p:nvSpPr>
            <p:spPr>
              <a:xfrm>
                <a:off x="4796443" y="4276437"/>
                <a:ext cx="1695797" cy="10141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𝑀</m:t>
                      </m:r>
                    </m:oMath>
                  </m:oMathPara>
                </a14:m>
                <a:endParaRPr lang="en-CA" dirty="0"/>
              </a:p>
            </p:txBody>
          </p:sp>
        </mc:Choice>
        <mc:Fallback xmlns="">
          <p:sp>
            <p:nvSpPr>
              <p:cNvPr id="6" name="Rounded Rectangle 5"/>
              <p:cNvSpPr>
                <a:spLocks noRot="1" noChangeAspect="1" noMove="1" noResize="1" noEditPoints="1" noAdjustHandles="1" noChangeArrowheads="1" noChangeShapeType="1" noTextEdit="1"/>
              </p:cNvSpPr>
              <p:nvPr/>
            </p:nvSpPr>
            <p:spPr>
              <a:xfrm>
                <a:off x="4796443" y="4276437"/>
                <a:ext cx="1695797" cy="1014153"/>
              </a:xfrm>
              <a:prstGeom prst="round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Rounded Rectangle 6"/>
              <p:cNvSpPr/>
              <p:nvPr/>
            </p:nvSpPr>
            <p:spPr>
              <a:xfrm>
                <a:off x="4796442" y="5491943"/>
                <a:ext cx="1695797" cy="1014153"/>
              </a:xfrm>
              <a:prstGeom prst="roundRect">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r>
                      <a:rPr lang="en-US" i="1" dirty="0" smtClean="0">
                        <a:latin typeface="Cambria Math" panose="02040503050406030204" pitchFamily="18" charset="0"/>
                      </a:rPr>
                      <m:t>𝐹</m:t>
                    </m:r>
                  </m:oMath>
                </a14:m>
                <a:r>
                  <a:rPr lang="en-US" dirty="0"/>
                  <a:t> and Selectivity</a:t>
                </a:r>
                <a:endParaRPr lang="en-CA" dirty="0"/>
              </a:p>
            </p:txBody>
          </p:sp>
        </mc:Choice>
        <mc:Fallback xmlns="">
          <p:sp>
            <p:nvSpPr>
              <p:cNvPr id="7" name="Rounded Rectangle 6"/>
              <p:cNvSpPr>
                <a:spLocks noRot="1" noChangeAspect="1" noMove="1" noResize="1" noEditPoints="1" noAdjustHandles="1" noChangeArrowheads="1" noChangeShapeType="1" noTextEdit="1"/>
              </p:cNvSpPr>
              <p:nvPr/>
            </p:nvSpPr>
            <p:spPr>
              <a:xfrm>
                <a:off x="4796442" y="5491943"/>
                <a:ext cx="1695797" cy="1014153"/>
              </a:xfrm>
              <a:prstGeom prst="roundRect">
                <a:avLst/>
              </a:prstGeom>
              <a:blipFill>
                <a:blip r:embed="rId3"/>
                <a:stretch>
                  <a:fillRect/>
                </a:stretch>
              </a:blipFill>
              <a:ln>
                <a:solidFill>
                  <a:schemeClr val="tx1"/>
                </a:solidFill>
              </a:ln>
            </p:spPr>
            <p:txBody>
              <a:bodyPr/>
              <a:lstStyle/>
              <a:p>
                <a:r>
                  <a:rPr lang="en-US">
                    <a:noFill/>
                  </a:rPr>
                  <a:t> </a:t>
                </a:r>
              </a:p>
            </p:txBody>
          </p:sp>
        </mc:Fallback>
      </mc:AlternateContent>
      <p:sp>
        <p:nvSpPr>
          <p:cNvPr id="8" name="Double Brace 8"/>
          <p:cNvSpPr/>
          <p:nvPr/>
        </p:nvSpPr>
        <p:spPr>
          <a:xfrm>
            <a:off x="3940232" y="1845425"/>
            <a:ext cx="638682" cy="4660671"/>
          </a:xfrm>
          <a:custGeom>
            <a:avLst/>
            <a:gdLst>
              <a:gd name="connsiteX0" fmla="*/ 638682 w 2236124"/>
              <a:gd name="connsiteY0" fmla="*/ 4006735 h 4006735"/>
              <a:gd name="connsiteX1" fmla="*/ 319341 w 2236124"/>
              <a:gd name="connsiteY1" fmla="*/ 3687394 h 4006735"/>
              <a:gd name="connsiteX2" fmla="*/ 319341 w 2236124"/>
              <a:gd name="connsiteY2" fmla="*/ 2322708 h 4006735"/>
              <a:gd name="connsiteX3" fmla="*/ 0 w 2236124"/>
              <a:gd name="connsiteY3" fmla="*/ 2003367 h 4006735"/>
              <a:gd name="connsiteX4" fmla="*/ 319341 w 2236124"/>
              <a:gd name="connsiteY4" fmla="*/ 1684026 h 4006735"/>
              <a:gd name="connsiteX5" fmla="*/ 319341 w 2236124"/>
              <a:gd name="connsiteY5" fmla="*/ 319341 h 4006735"/>
              <a:gd name="connsiteX6" fmla="*/ 638682 w 2236124"/>
              <a:gd name="connsiteY6" fmla="*/ 0 h 4006735"/>
              <a:gd name="connsiteX7" fmla="*/ 1597442 w 2236124"/>
              <a:gd name="connsiteY7" fmla="*/ 0 h 4006735"/>
              <a:gd name="connsiteX8" fmla="*/ 1916783 w 2236124"/>
              <a:gd name="connsiteY8" fmla="*/ 319341 h 4006735"/>
              <a:gd name="connsiteX9" fmla="*/ 1916783 w 2236124"/>
              <a:gd name="connsiteY9" fmla="*/ 1684027 h 4006735"/>
              <a:gd name="connsiteX10" fmla="*/ 2236124 w 2236124"/>
              <a:gd name="connsiteY10" fmla="*/ 2003368 h 4006735"/>
              <a:gd name="connsiteX11" fmla="*/ 1916783 w 2236124"/>
              <a:gd name="connsiteY11" fmla="*/ 2322709 h 4006735"/>
              <a:gd name="connsiteX12" fmla="*/ 1916783 w 2236124"/>
              <a:gd name="connsiteY12" fmla="*/ 3687394 h 4006735"/>
              <a:gd name="connsiteX13" fmla="*/ 1597442 w 2236124"/>
              <a:gd name="connsiteY13" fmla="*/ 4006735 h 4006735"/>
              <a:gd name="connsiteX14" fmla="*/ 638682 w 2236124"/>
              <a:gd name="connsiteY14" fmla="*/ 4006735 h 4006735"/>
              <a:gd name="connsiteX0" fmla="*/ 638682 w 2236124"/>
              <a:gd name="connsiteY0" fmla="*/ 4006735 h 4006735"/>
              <a:gd name="connsiteX1" fmla="*/ 319341 w 2236124"/>
              <a:gd name="connsiteY1" fmla="*/ 3687394 h 4006735"/>
              <a:gd name="connsiteX2" fmla="*/ 319341 w 2236124"/>
              <a:gd name="connsiteY2" fmla="*/ 2322708 h 4006735"/>
              <a:gd name="connsiteX3" fmla="*/ 0 w 2236124"/>
              <a:gd name="connsiteY3" fmla="*/ 2003367 h 4006735"/>
              <a:gd name="connsiteX4" fmla="*/ 319341 w 2236124"/>
              <a:gd name="connsiteY4" fmla="*/ 1684026 h 4006735"/>
              <a:gd name="connsiteX5" fmla="*/ 319341 w 2236124"/>
              <a:gd name="connsiteY5" fmla="*/ 319341 h 4006735"/>
              <a:gd name="connsiteX6" fmla="*/ 638682 w 2236124"/>
              <a:gd name="connsiteY6" fmla="*/ 0 h 4006735"/>
              <a:gd name="connsiteX7" fmla="*/ 1597442 w 2236124"/>
              <a:gd name="connsiteY7" fmla="*/ 0 h 4006735"/>
              <a:gd name="connsiteX8" fmla="*/ 1916783 w 2236124"/>
              <a:gd name="connsiteY8" fmla="*/ 319341 h 4006735"/>
              <a:gd name="connsiteX9" fmla="*/ 1916783 w 2236124"/>
              <a:gd name="connsiteY9" fmla="*/ 1684027 h 4006735"/>
              <a:gd name="connsiteX10" fmla="*/ 2236124 w 2236124"/>
              <a:gd name="connsiteY10" fmla="*/ 2003368 h 4006735"/>
              <a:gd name="connsiteX11" fmla="*/ 1916783 w 2236124"/>
              <a:gd name="connsiteY11" fmla="*/ 2322709 h 4006735"/>
              <a:gd name="connsiteX12" fmla="*/ 1916783 w 2236124"/>
              <a:gd name="connsiteY12" fmla="*/ 3687394 h 4006735"/>
              <a:gd name="connsiteX13" fmla="*/ 1597442 w 2236124"/>
              <a:gd name="connsiteY13" fmla="*/ 4006735 h 4006735"/>
              <a:gd name="connsiteX0" fmla="*/ 638682 w 2236124"/>
              <a:gd name="connsiteY0" fmla="*/ 4006735 h 4006735"/>
              <a:gd name="connsiteX1" fmla="*/ 319341 w 2236124"/>
              <a:gd name="connsiteY1" fmla="*/ 3687394 h 4006735"/>
              <a:gd name="connsiteX2" fmla="*/ 319341 w 2236124"/>
              <a:gd name="connsiteY2" fmla="*/ 2322708 h 4006735"/>
              <a:gd name="connsiteX3" fmla="*/ 0 w 2236124"/>
              <a:gd name="connsiteY3" fmla="*/ 2003367 h 4006735"/>
              <a:gd name="connsiteX4" fmla="*/ 319341 w 2236124"/>
              <a:gd name="connsiteY4" fmla="*/ 1684026 h 4006735"/>
              <a:gd name="connsiteX5" fmla="*/ 319341 w 2236124"/>
              <a:gd name="connsiteY5" fmla="*/ 319341 h 4006735"/>
              <a:gd name="connsiteX6" fmla="*/ 638682 w 2236124"/>
              <a:gd name="connsiteY6" fmla="*/ 0 h 4006735"/>
              <a:gd name="connsiteX7" fmla="*/ 1597442 w 2236124"/>
              <a:gd name="connsiteY7" fmla="*/ 0 h 4006735"/>
              <a:gd name="connsiteX8" fmla="*/ 1916783 w 2236124"/>
              <a:gd name="connsiteY8" fmla="*/ 319341 h 4006735"/>
              <a:gd name="connsiteX9" fmla="*/ 1916783 w 2236124"/>
              <a:gd name="connsiteY9" fmla="*/ 1684027 h 4006735"/>
              <a:gd name="connsiteX10" fmla="*/ 2236124 w 2236124"/>
              <a:gd name="connsiteY10" fmla="*/ 2003368 h 4006735"/>
              <a:gd name="connsiteX11" fmla="*/ 1916783 w 2236124"/>
              <a:gd name="connsiteY11" fmla="*/ 2322709 h 4006735"/>
              <a:gd name="connsiteX12" fmla="*/ 1916783 w 2236124"/>
              <a:gd name="connsiteY12" fmla="*/ 3687394 h 4006735"/>
              <a:gd name="connsiteX13" fmla="*/ 1597442 w 2236124"/>
              <a:gd name="connsiteY13" fmla="*/ 4006735 h 4006735"/>
              <a:gd name="connsiteX14" fmla="*/ 638682 w 2236124"/>
              <a:gd name="connsiteY14" fmla="*/ 4006735 h 4006735"/>
              <a:gd name="connsiteX0" fmla="*/ 638682 w 2236124"/>
              <a:gd name="connsiteY0" fmla="*/ 4006735 h 4006735"/>
              <a:gd name="connsiteX1" fmla="*/ 319341 w 2236124"/>
              <a:gd name="connsiteY1" fmla="*/ 3687394 h 4006735"/>
              <a:gd name="connsiteX2" fmla="*/ 319341 w 2236124"/>
              <a:gd name="connsiteY2" fmla="*/ 2322708 h 4006735"/>
              <a:gd name="connsiteX3" fmla="*/ 0 w 2236124"/>
              <a:gd name="connsiteY3" fmla="*/ 2003367 h 4006735"/>
              <a:gd name="connsiteX4" fmla="*/ 319341 w 2236124"/>
              <a:gd name="connsiteY4" fmla="*/ 1684026 h 4006735"/>
              <a:gd name="connsiteX5" fmla="*/ 319341 w 2236124"/>
              <a:gd name="connsiteY5" fmla="*/ 319341 h 4006735"/>
              <a:gd name="connsiteX6" fmla="*/ 638682 w 2236124"/>
              <a:gd name="connsiteY6" fmla="*/ 0 h 4006735"/>
              <a:gd name="connsiteX7" fmla="*/ 1916783 w 2236124"/>
              <a:gd name="connsiteY7" fmla="*/ 319341 h 4006735"/>
              <a:gd name="connsiteX8" fmla="*/ 1916783 w 2236124"/>
              <a:gd name="connsiteY8" fmla="*/ 1684027 h 4006735"/>
              <a:gd name="connsiteX9" fmla="*/ 2236124 w 2236124"/>
              <a:gd name="connsiteY9" fmla="*/ 2003368 h 4006735"/>
              <a:gd name="connsiteX10" fmla="*/ 1916783 w 2236124"/>
              <a:gd name="connsiteY10" fmla="*/ 2322709 h 4006735"/>
              <a:gd name="connsiteX11" fmla="*/ 1916783 w 2236124"/>
              <a:gd name="connsiteY11" fmla="*/ 3687394 h 4006735"/>
              <a:gd name="connsiteX12" fmla="*/ 1597442 w 2236124"/>
              <a:gd name="connsiteY12" fmla="*/ 4006735 h 4006735"/>
              <a:gd name="connsiteX0" fmla="*/ 638682 w 2236124"/>
              <a:gd name="connsiteY0" fmla="*/ 4006735 h 4006735"/>
              <a:gd name="connsiteX1" fmla="*/ 319341 w 2236124"/>
              <a:gd name="connsiteY1" fmla="*/ 3687394 h 4006735"/>
              <a:gd name="connsiteX2" fmla="*/ 319341 w 2236124"/>
              <a:gd name="connsiteY2" fmla="*/ 2322708 h 4006735"/>
              <a:gd name="connsiteX3" fmla="*/ 0 w 2236124"/>
              <a:gd name="connsiteY3" fmla="*/ 2003367 h 4006735"/>
              <a:gd name="connsiteX4" fmla="*/ 319341 w 2236124"/>
              <a:gd name="connsiteY4" fmla="*/ 1684026 h 4006735"/>
              <a:gd name="connsiteX5" fmla="*/ 319341 w 2236124"/>
              <a:gd name="connsiteY5" fmla="*/ 319341 h 4006735"/>
              <a:gd name="connsiteX6" fmla="*/ 638682 w 2236124"/>
              <a:gd name="connsiteY6" fmla="*/ 0 h 4006735"/>
              <a:gd name="connsiteX7" fmla="*/ 1597442 w 2236124"/>
              <a:gd name="connsiteY7" fmla="*/ 0 h 4006735"/>
              <a:gd name="connsiteX8" fmla="*/ 1916783 w 2236124"/>
              <a:gd name="connsiteY8" fmla="*/ 319341 h 4006735"/>
              <a:gd name="connsiteX9" fmla="*/ 1916783 w 2236124"/>
              <a:gd name="connsiteY9" fmla="*/ 1684027 h 4006735"/>
              <a:gd name="connsiteX10" fmla="*/ 2236124 w 2236124"/>
              <a:gd name="connsiteY10" fmla="*/ 2003368 h 4006735"/>
              <a:gd name="connsiteX11" fmla="*/ 1916783 w 2236124"/>
              <a:gd name="connsiteY11" fmla="*/ 2322709 h 4006735"/>
              <a:gd name="connsiteX12" fmla="*/ 1916783 w 2236124"/>
              <a:gd name="connsiteY12" fmla="*/ 3687394 h 4006735"/>
              <a:gd name="connsiteX13" fmla="*/ 1597442 w 2236124"/>
              <a:gd name="connsiteY13" fmla="*/ 4006735 h 4006735"/>
              <a:gd name="connsiteX14" fmla="*/ 638682 w 2236124"/>
              <a:gd name="connsiteY14" fmla="*/ 4006735 h 4006735"/>
              <a:gd name="connsiteX0" fmla="*/ 638682 w 2236124"/>
              <a:gd name="connsiteY0" fmla="*/ 4006735 h 4006735"/>
              <a:gd name="connsiteX1" fmla="*/ 319341 w 2236124"/>
              <a:gd name="connsiteY1" fmla="*/ 3687394 h 4006735"/>
              <a:gd name="connsiteX2" fmla="*/ 319341 w 2236124"/>
              <a:gd name="connsiteY2" fmla="*/ 2322708 h 4006735"/>
              <a:gd name="connsiteX3" fmla="*/ 0 w 2236124"/>
              <a:gd name="connsiteY3" fmla="*/ 2003367 h 4006735"/>
              <a:gd name="connsiteX4" fmla="*/ 319341 w 2236124"/>
              <a:gd name="connsiteY4" fmla="*/ 1684026 h 4006735"/>
              <a:gd name="connsiteX5" fmla="*/ 319341 w 2236124"/>
              <a:gd name="connsiteY5" fmla="*/ 319341 h 4006735"/>
              <a:gd name="connsiteX6" fmla="*/ 638682 w 2236124"/>
              <a:gd name="connsiteY6" fmla="*/ 0 h 4006735"/>
              <a:gd name="connsiteX7" fmla="*/ 1916783 w 2236124"/>
              <a:gd name="connsiteY7" fmla="*/ 319341 h 4006735"/>
              <a:gd name="connsiteX8" fmla="*/ 1916783 w 2236124"/>
              <a:gd name="connsiteY8" fmla="*/ 1684027 h 4006735"/>
              <a:gd name="connsiteX9" fmla="*/ 2236124 w 2236124"/>
              <a:gd name="connsiteY9" fmla="*/ 2003368 h 4006735"/>
              <a:gd name="connsiteX10" fmla="*/ 1916783 w 2236124"/>
              <a:gd name="connsiteY10" fmla="*/ 2322709 h 4006735"/>
              <a:gd name="connsiteX11" fmla="*/ 1916783 w 2236124"/>
              <a:gd name="connsiteY11" fmla="*/ 3687394 h 4006735"/>
              <a:gd name="connsiteX0" fmla="*/ 638682 w 2236124"/>
              <a:gd name="connsiteY0" fmla="*/ 4006735 h 4006735"/>
              <a:gd name="connsiteX1" fmla="*/ 319341 w 2236124"/>
              <a:gd name="connsiteY1" fmla="*/ 3687394 h 4006735"/>
              <a:gd name="connsiteX2" fmla="*/ 319341 w 2236124"/>
              <a:gd name="connsiteY2" fmla="*/ 2322708 h 4006735"/>
              <a:gd name="connsiteX3" fmla="*/ 0 w 2236124"/>
              <a:gd name="connsiteY3" fmla="*/ 2003367 h 4006735"/>
              <a:gd name="connsiteX4" fmla="*/ 319341 w 2236124"/>
              <a:gd name="connsiteY4" fmla="*/ 1684026 h 4006735"/>
              <a:gd name="connsiteX5" fmla="*/ 319341 w 2236124"/>
              <a:gd name="connsiteY5" fmla="*/ 319341 h 4006735"/>
              <a:gd name="connsiteX6" fmla="*/ 638682 w 2236124"/>
              <a:gd name="connsiteY6" fmla="*/ 0 h 4006735"/>
              <a:gd name="connsiteX7" fmla="*/ 1597442 w 2236124"/>
              <a:gd name="connsiteY7" fmla="*/ 0 h 4006735"/>
              <a:gd name="connsiteX8" fmla="*/ 1916783 w 2236124"/>
              <a:gd name="connsiteY8" fmla="*/ 319341 h 4006735"/>
              <a:gd name="connsiteX9" fmla="*/ 1916783 w 2236124"/>
              <a:gd name="connsiteY9" fmla="*/ 1684027 h 4006735"/>
              <a:gd name="connsiteX10" fmla="*/ 2236124 w 2236124"/>
              <a:gd name="connsiteY10" fmla="*/ 2003368 h 4006735"/>
              <a:gd name="connsiteX11" fmla="*/ 1916783 w 2236124"/>
              <a:gd name="connsiteY11" fmla="*/ 2322709 h 4006735"/>
              <a:gd name="connsiteX12" fmla="*/ 1916783 w 2236124"/>
              <a:gd name="connsiteY12" fmla="*/ 3687394 h 4006735"/>
              <a:gd name="connsiteX13" fmla="*/ 1597442 w 2236124"/>
              <a:gd name="connsiteY13" fmla="*/ 4006735 h 4006735"/>
              <a:gd name="connsiteX14" fmla="*/ 638682 w 2236124"/>
              <a:gd name="connsiteY14" fmla="*/ 4006735 h 4006735"/>
              <a:gd name="connsiteX0" fmla="*/ 638682 w 2236124"/>
              <a:gd name="connsiteY0" fmla="*/ 4006735 h 4006735"/>
              <a:gd name="connsiteX1" fmla="*/ 319341 w 2236124"/>
              <a:gd name="connsiteY1" fmla="*/ 3687394 h 4006735"/>
              <a:gd name="connsiteX2" fmla="*/ 319341 w 2236124"/>
              <a:gd name="connsiteY2" fmla="*/ 2322708 h 4006735"/>
              <a:gd name="connsiteX3" fmla="*/ 0 w 2236124"/>
              <a:gd name="connsiteY3" fmla="*/ 2003367 h 4006735"/>
              <a:gd name="connsiteX4" fmla="*/ 319341 w 2236124"/>
              <a:gd name="connsiteY4" fmla="*/ 1684026 h 4006735"/>
              <a:gd name="connsiteX5" fmla="*/ 319341 w 2236124"/>
              <a:gd name="connsiteY5" fmla="*/ 319341 h 4006735"/>
              <a:gd name="connsiteX6" fmla="*/ 638682 w 2236124"/>
              <a:gd name="connsiteY6" fmla="*/ 0 h 4006735"/>
              <a:gd name="connsiteX7" fmla="*/ 1916783 w 2236124"/>
              <a:gd name="connsiteY7" fmla="*/ 319341 h 4006735"/>
              <a:gd name="connsiteX8" fmla="*/ 1916783 w 2236124"/>
              <a:gd name="connsiteY8" fmla="*/ 1684027 h 4006735"/>
              <a:gd name="connsiteX9" fmla="*/ 2236124 w 2236124"/>
              <a:gd name="connsiteY9" fmla="*/ 2003368 h 4006735"/>
              <a:gd name="connsiteX10" fmla="*/ 1916783 w 2236124"/>
              <a:gd name="connsiteY10" fmla="*/ 3687394 h 4006735"/>
              <a:gd name="connsiteX0" fmla="*/ 638682 w 2236124"/>
              <a:gd name="connsiteY0" fmla="*/ 4006735 h 4006735"/>
              <a:gd name="connsiteX1" fmla="*/ 319341 w 2236124"/>
              <a:gd name="connsiteY1" fmla="*/ 3687394 h 4006735"/>
              <a:gd name="connsiteX2" fmla="*/ 319341 w 2236124"/>
              <a:gd name="connsiteY2" fmla="*/ 2322708 h 4006735"/>
              <a:gd name="connsiteX3" fmla="*/ 0 w 2236124"/>
              <a:gd name="connsiteY3" fmla="*/ 2003367 h 4006735"/>
              <a:gd name="connsiteX4" fmla="*/ 319341 w 2236124"/>
              <a:gd name="connsiteY4" fmla="*/ 1684026 h 4006735"/>
              <a:gd name="connsiteX5" fmla="*/ 319341 w 2236124"/>
              <a:gd name="connsiteY5" fmla="*/ 319341 h 4006735"/>
              <a:gd name="connsiteX6" fmla="*/ 638682 w 2236124"/>
              <a:gd name="connsiteY6" fmla="*/ 0 h 4006735"/>
              <a:gd name="connsiteX7" fmla="*/ 1597442 w 2236124"/>
              <a:gd name="connsiteY7" fmla="*/ 0 h 4006735"/>
              <a:gd name="connsiteX8" fmla="*/ 1916783 w 2236124"/>
              <a:gd name="connsiteY8" fmla="*/ 319341 h 4006735"/>
              <a:gd name="connsiteX9" fmla="*/ 1916783 w 2236124"/>
              <a:gd name="connsiteY9" fmla="*/ 1684027 h 4006735"/>
              <a:gd name="connsiteX10" fmla="*/ 2236124 w 2236124"/>
              <a:gd name="connsiteY10" fmla="*/ 2003368 h 4006735"/>
              <a:gd name="connsiteX11" fmla="*/ 1916783 w 2236124"/>
              <a:gd name="connsiteY11" fmla="*/ 2322709 h 4006735"/>
              <a:gd name="connsiteX12" fmla="*/ 1916783 w 2236124"/>
              <a:gd name="connsiteY12" fmla="*/ 3687394 h 4006735"/>
              <a:gd name="connsiteX13" fmla="*/ 1597442 w 2236124"/>
              <a:gd name="connsiteY13" fmla="*/ 4006735 h 4006735"/>
              <a:gd name="connsiteX14" fmla="*/ 638682 w 2236124"/>
              <a:gd name="connsiteY14" fmla="*/ 4006735 h 4006735"/>
              <a:gd name="connsiteX0" fmla="*/ 638682 w 2236124"/>
              <a:gd name="connsiteY0" fmla="*/ 4006735 h 4006735"/>
              <a:gd name="connsiteX1" fmla="*/ 319341 w 2236124"/>
              <a:gd name="connsiteY1" fmla="*/ 3687394 h 4006735"/>
              <a:gd name="connsiteX2" fmla="*/ 319341 w 2236124"/>
              <a:gd name="connsiteY2" fmla="*/ 2322708 h 4006735"/>
              <a:gd name="connsiteX3" fmla="*/ 0 w 2236124"/>
              <a:gd name="connsiteY3" fmla="*/ 2003367 h 4006735"/>
              <a:gd name="connsiteX4" fmla="*/ 319341 w 2236124"/>
              <a:gd name="connsiteY4" fmla="*/ 1684026 h 4006735"/>
              <a:gd name="connsiteX5" fmla="*/ 319341 w 2236124"/>
              <a:gd name="connsiteY5" fmla="*/ 319341 h 4006735"/>
              <a:gd name="connsiteX6" fmla="*/ 638682 w 2236124"/>
              <a:gd name="connsiteY6" fmla="*/ 0 h 4006735"/>
              <a:gd name="connsiteX7" fmla="*/ 1916783 w 2236124"/>
              <a:gd name="connsiteY7" fmla="*/ 319341 h 4006735"/>
              <a:gd name="connsiteX8" fmla="*/ 2236124 w 2236124"/>
              <a:gd name="connsiteY8" fmla="*/ 2003368 h 4006735"/>
              <a:gd name="connsiteX9" fmla="*/ 1916783 w 2236124"/>
              <a:gd name="connsiteY9" fmla="*/ 3687394 h 4006735"/>
              <a:gd name="connsiteX0" fmla="*/ 1597442 w 2236124"/>
              <a:gd name="connsiteY0" fmla="*/ 0 h 4006735"/>
              <a:gd name="connsiteX1" fmla="*/ 1916783 w 2236124"/>
              <a:gd name="connsiteY1" fmla="*/ 319341 h 4006735"/>
              <a:gd name="connsiteX2" fmla="*/ 1916783 w 2236124"/>
              <a:gd name="connsiteY2" fmla="*/ 1684027 h 4006735"/>
              <a:gd name="connsiteX3" fmla="*/ 2236124 w 2236124"/>
              <a:gd name="connsiteY3" fmla="*/ 2003368 h 4006735"/>
              <a:gd name="connsiteX4" fmla="*/ 1916783 w 2236124"/>
              <a:gd name="connsiteY4" fmla="*/ 2322709 h 4006735"/>
              <a:gd name="connsiteX5" fmla="*/ 1916783 w 2236124"/>
              <a:gd name="connsiteY5" fmla="*/ 3687394 h 4006735"/>
              <a:gd name="connsiteX6" fmla="*/ 1597442 w 2236124"/>
              <a:gd name="connsiteY6" fmla="*/ 4006735 h 4006735"/>
              <a:gd name="connsiteX7" fmla="*/ 638682 w 2236124"/>
              <a:gd name="connsiteY7" fmla="*/ 4006735 h 4006735"/>
              <a:gd name="connsiteX8" fmla="*/ 319341 w 2236124"/>
              <a:gd name="connsiteY8" fmla="*/ 3687394 h 4006735"/>
              <a:gd name="connsiteX9" fmla="*/ 319341 w 2236124"/>
              <a:gd name="connsiteY9" fmla="*/ 2322708 h 4006735"/>
              <a:gd name="connsiteX10" fmla="*/ 0 w 2236124"/>
              <a:gd name="connsiteY10" fmla="*/ 2003367 h 4006735"/>
              <a:gd name="connsiteX11" fmla="*/ 319341 w 2236124"/>
              <a:gd name="connsiteY11" fmla="*/ 1684026 h 4006735"/>
              <a:gd name="connsiteX12" fmla="*/ 319341 w 2236124"/>
              <a:gd name="connsiteY12" fmla="*/ 319341 h 4006735"/>
              <a:gd name="connsiteX13" fmla="*/ 638682 w 2236124"/>
              <a:gd name="connsiteY13" fmla="*/ 0 h 4006735"/>
              <a:gd name="connsiteX14" fmla="*/ 1688882 w 2236124"/>
              <a:gd name="connsiteY14" fmla="*/ 91440 h 4006735"/>
              <a:gd name="connsiteX0" fmla="*/ 638682 w 2236124"/>
              <a:gd name="connsiteY0" fmla="*/ 4006735 h 4006735"/>
              <a:gd name="connsiteX1" fmla="*/ 319341 w 2236124"/>
              <a:gd name="connsiteY1" fmla="*/ 3687394 h 4006735"/>
              <a:gd name="connsiteX2" fmla="*/ 319341 w 2236124"/>
              <a:gd name="connsiteY2" fmla="*/ 2322708 h 4006735"/>
              <a:gd name="connsiteX3" fmla="*/ 0 w 2236124"/>
              <a:gd name="connsiteY3" fmla="*/ 2003367 h 4006735"/>
              <a:gd name="connsiteX4" fmla="*/ 319341 w 2236124"/>
              <a:gd name="connsiteY4" fmla="*/ 1684026 h 4006735"/>
              <a:gd name="connsiteX5" fmla="*/ 319341 w 2236124"/>
              <a:gd name="connsiteY5" fmla="*/ 319341 h 4006735"/>
              <a:gd name="connsiteX6" fmla="*/ 638682 w 2236124"/>
              <a:gd name="connsiteY6" fmla="*/ 0 h 4006735"/>
              <a:gd name="connsiteX7" fmla="*/ 1916783 w 2236124"/>
              <a:gd name="connsiteY7" fmla="*/ 319341 h 4006735"/>
              <a:gd name="connsiteX8" fmla="*/ 2236124 w 2236124"/>
              <a:gd name="connsiteY8" fmla="*/ 2003368 h 4006735"/>
              <a:gd name="connsiteX9" fmla="*/ 1916783 w 2236124"/>
              <a:gd name="connsiteY9" fmla="*/ 3687394 h 4006735"/>
              <a:gd name="connsiteX0" fmla="*/ 1597442 w 2236124"/>
              <a:gd name="connsiteY0" fmla="*/ 0 h 4006735"/>
              <a:gd name="connsiteX1" fmla="*/ 1916783 w 2236124"/>
              <a:gd name="connsiteY1" fmla="*/ 319341 h 4006735"/>
              <a:gd name="connsiteX2" fmla="*/ 1916783 w 2236124"/>
              <a:gd name="connsiteY2" fmla="*/ 1684027 h 4006735"/>
              <a:gd name="connsiteX3" fmla="*/ 2236124 w 2236124"/>
              <a:gd name="connsiteY3" fmla="*/ 2003368 h 4006735"/>
              <a:gd name="connsiteX4" fmla="*/ 1916783 w 2236124"/>
              <a:gd name="connsiteY4" fmla="*/ 2322709 h 4006735"/>
              <a:gd name="connsiteX5" fmla="*/ 1916783 w 2236124"/>
              <a:gd name="connsiteY5" fmla="*/ 3687394 h 4006735"/>
              <a:gd name="connsiteX6" fmla="*/ 1597442 w 2236124"/>
              <a:gd name="connsiteY6" fmla="*/ 4006735 h 4006735"/>
              <a:gd name="connsiteX7" fmla="*/ 638682 w 2236124"/>
              <a:gd name="connsiteY7" fmla="*/ 4006735 h 4006735"/>
              <a:gd name="connsiteX8" fmla="*/ 319341 w 2236124"/>
              <a:gd name="connsiteY8" fmla="*/ 3687394 h 4006735"/>
              <a:gd name="connsiteX9" fmla="*/ 319341 w 2236124"/>
              <a:gd name="connsiteY9" fmla="*/ 2322708 h 4006735"/>
              <a:gd name="connsiteX10" fmla="*/ 0 w 2236124"/>
              <a:gd name="connsiteY10" fmla="*/ 2003367 h 4006735"/>
              <a:gd name="connsiteX11" fmla="*/ 319341 w 2236124"/>
              <a:gd name="connsiteY11" fmla="*/ 1684026 h 4006735"/>
              <a:gd name="connsiteX12" fmla="*/ 319341 w 2236124"/>
              <a:gd name="connsiteY12" fmla="*/ 319341 h 4006735"/>
              <a:gd name="connsiteX13" fmla="*/ 638682 w 2236124"/>
              <a:gd name="connsiteY13" fmla="*/ 0 h 4006735"/>
              <a:gd name="connsiteX14" fmla="*/ 1688882 w 2236124"/>
              <a:gd name="connsiteY14" fmla="*/ 91440 h 4006735"/>
              <a:gd name="connsiteX0" fmla="*/ 638682 w 2236124"/>
              <a:gd name="connsiteY0" fmla="*/ 4006735 h 4006735"/>
              <a:gd name="connsiteX1" fmla="*/ 319341 w 2236124"/>
              <a:gd name="connsiteY1" fmla="*/ 3687394 h 4006735"/>
              <a:gd name="connsiteX2" fmla="*/ 319341 w 2236124"/>
              <a:gd name="connsiteY2" fmla="*/ 2322708 h 4006735"/>
              <a:gd name="connsiteX3" fmla="*/ 0 w 2236124"/>
              <a:gd name="connsiteY3" fmla="*/ 2003367 h 4006735"/>
              <a:gd name="connsiteX4" fmla="*/ 319341 w 2236124"/>
              <a:gd name="connsiteY4" fmla="*/ 1684026 h 4006735"/>
              <a:gd name="connsiteX5" fmla="*/ 319341 w 2236124"/>
              <a:gd name="connsiteY5" fmla="*/ 319341 h 4006735"/>
              <a:gd name="connsiteX6" fmla="*/ 638682 w 2236124"/>
              <a:gd name="connsiteY6" fmla="*/ 0 h 4006735"/>
              <a:gd name="connsiteX7" fmla="*/ 1916783 w 2236124"/>
              <a:gd name="connsiteY7" fmla="*/ 319341 h 4006735"/>
              <a:gd name="connsiteX8" fmla="*/ 2236124 w 2236124"/>
              <a:gd name="connsiteY8" fmla="*/ 2003368 h 4006735"/>
              <a:gd name="connsiteX9" fmla="*/ 1916783 w 2236124"/>
              <a:gd name="connsiteY9" fmla="*/ 3687394 h 4006735"/>
              <a:gd name="connsiteX10" fmla="*/ 638682 w 2236124"/>
              <a:gd name="connsiteY10" fmla="*/ 4006735 h 4006735"/>
              <a:gd name="connsiteX0" fmla="*/ 1597442 w 2236124"/>
              <a:gd name="connsiteY0" fmla="*/ 0 h 4006735"/>
              <a:gd name="connsiteX1" fmla="*/ 1916783 w 2236124"/>
              <a:gd name="connsiteY1" fmla="*/ 319341 h 4006735"/>
              <a:gd name="connsiteX2" fmla="*/ 1916783 w 2236124"/>
              <a:gd name="connsiteY2" fmla="*/ 1684027 h 4006735"/>
              <a:gd name="connsiteX3" fmla="*/ 2236124 w 2236124"/>
              <a:gd name="connsiteY3" fmla="*/ 2003368 h 4006735"/>
              <a:gd name="connsiteX4" fmla="*/ 1916783 w 2236124"/>
              <a:gd name="connsiteY4" fmla="*/ 2322709 h 4006735"/>
              <a:gd name="connsiteX5" fmla="*/ 1916783 w 2236124"/>
              <a:gd name="connsiteY5" fmla="*/ 3687394 h 4006735"/>
              <a:gd name="connsiteX6" fmla="*/ 1597442 w 2236124"/>
              <a:gd name="connsiteY6" fmla="*/ 4006735 h 4006735"/>
              <a:gd name="connsiteX7" fmla="*/ 638682 w 2236124"/>
              <a:gd name="connsiteY7" fmla="*/ 4006735 h 4006735"/>
              <a:gd name="connsiteX8" fmla="*/ 319341 w 2236124"/>
              <a:gd name="connsiteY8" fmla="*/ 3687394 h 4006735"/>
              <a:gd name="connsiteX9" fmla="*/ 319341 w 2236124"/>
              <a:gd name="connsiteY9" fmla="*/ 2322708 h 4006735"/>
              <a:gd name="connsiteX10" fmla="*/ 0 w 2236124"/>
              <a:gd name="connsiteY10" fmla="*/ 2003367 h 4006735"/>
              <a:gd name="connsiteX11" fmla="*/ 319341 w 2236124"/>
              <a:gd name="connsiteY11" fmla="*/ 1684026 h 4006735"/>
              <a:gd name="connsiteX12" fmla="*/ 319341 w 2236124"/>
              <a:gd name="connsiteY12" fmla="*/ 319341 h 4006735"/>
              <a:gd name="connsiteX13" fmla="*/ 638682 w 2236124"/>
              <a:gd name="connsiteY13" fmla="*/ 0 h 4006735"/>
              <a:gd name="connsiteX14" fmla="*/ 1688882 w 2236124"/>
              <a:gd name="connsiteY14" fmla="*/ 91440 h 4006735"/>
              <a:gd name="connsiteX0" fmla="*/ 638682 w 2236124"/>
              <a:gd name="connsiteY0" fmla="*/ 4006735 h 4006735"/>
              <a:gd name="connsiteX1" fmla="*/ 319341 w 2236124"/>
              <a:gd name="connsiteY1" fmla="*/ 3687394 h 4006735"/>
              <a:gd name="connsiteX2" fmla="*/ 319341 w 2236124"/>
              <a:gd name="connsiteY2" fmla="*/ 2322708 h 4006735"/>
              <a:gd name="connsiteX3" fmla="*/ 0 w 2236124"/>
              <a:gd name="connsiteY3" fmla="*/ 2003367 h 4006735"/>
              <a:gd name="connsiteX4" fmla="*/ 319341 w 2236124"/>
              <a:gd name="connsiteY4" fmla="*/ 1684026 h 4006735"/>
              <a:gd name="connsiteX5" fmla="*/ 319341 w 2236124"/>
              <a:gd name="connsiteY5" fmla="*/ 319341 h 4006735"/>
              <a:gd name="connsiteX6" fmla="*/ 638682 w 2236124"/>
              <a:gd name="connsiteY6" fmla="*/ 0 h 4006735"/>
              <a:gd name="connsiteX7" fmla="*/ 1916783 w 2236124"/>
              <a:gd name="connsiteY7" fmla="*/ 319341 h 4006735"/>
              <a:gd name="connsiteX8" fmla="*/ 1916783 w 2236124"/>
              <a:gd name="connsiteY8" fmla="*/ 3687394 h 4006735"/>
              <a:gd name="connsiteX9" fmla="*/ 638682 w 2236124"/>
              <a:gd name="connsiteY9" fmla="*/ 4006735 h 4006735"/>
              <a:gd name="connsiteX10" fmla="*/ 1916783 w 2236124"/>
              <a:gd name="connsiteY10" fmla="*/ 319341 h 4006735"/>
              <a:gd name="connsiteX0" fmla="*/ 1597442 w 2236124"/>
              <a:gd name="connsiteY0" fmla="*/ 0 h 4006735"/>
              <a:gd name="connsiteX1" fmla="*/ 1916783 w 2236124"/>
              <a:gd name="connsiteY1" fmla="*/ 319341 h 4006735"/>
              <a:gd name="connsiteX2" fmla="*/ 2236124 w 2236124"/>
              <a:gd name="connsiteY2" fmla="*/ 2003368 h 4006735"/>
              <a:gd name="connsiteX3" fmla="*/ 1916783 w 2236124"/>
              <a:gd name="connsiteY3" fmla="*/ 2322709 h 4006735"/>
              <a:gd name="connsiteX4" fmla="*/ 1916783 w 2236124"/>
              <a:gd name="connsiteY4" fmla="*/ 3687394 h 4006735"/>
              <a:gd name="connsiteX5" fmla="*/ 1597442 w 2236124"/>
              <a:gd name="connsiteY5" fmla="*/ 4006735 h 4006735"/>
              <a:gd name="connsiteX6" fmla="*/ 638682 w 2236124"/>
              <a:gd name="connsiteY6" fmla="*/ 4006735 h 4006735"/>
              <a:gd name="connsiteX7" fmla="*/ 319341 w 2236124"/>
              <a:gd name="connsiteY7" fmla="*/ 3687394 h 4006735"/>
              <a:gd name="connsiteX8" fmla="*/ 319341 w 2236124"/>
              <a:gd name="connsiteY8" fmla="*/ 2322708 h 4006735"/>
              <a:gd name="connsiteX9" fmla="*/ 0 w 2236124"/>
              <a:gd name="connsiteY9" fmla="*/ 2003367 h 4006735"/>
              <a:gd name="connsiteX10" fmla="*/ 319341 w 2236124"/>
              <a:gd name="connsiteY10" fmla="*/ 1684026 h 4006735"/>
              <a:gd name="connsiteX11" fmla="*/ 319341 w 2236124"/>
              <a:gd name="connsiteY11" fmla="*/ 319341 h 4006735"/>
              <a:gd name="connsiteX12" fmla="*/ 638682 w 2236124"/>
              <a:gd name="connsiteY12" fmla="*/ 0 h 4006735"/>
              <a:gd name="connsiteX13" fmla="*/ 1688882 w 2236124"/>
              <a:gd name="connsiteY13" fmla="*/ 91440 h 4006735"/>
              <a:gd name="connsiteX0" fmla="*/ 638682 w 2236124"/>
              <a:gd name="connsiteY0" fmla="*/ 4006735 h 4006735"/>
              <a:gd name="connsiteX1" fmla="*/ 319341 w 2236124"/>
              <a:gd name="connsiteY1" fmla="*/ 3687394 h 4006735"/>
              <a:gd name="connsiteX2" fmla="*/ 319341 w 2236124"/>
              <a:gd name="connsiteY2" fmla="*/ 2322708 h 4006735"/>
              <a:gd name="connsiteX3" fmla="*/ 0 w 2236124"/>
              <a:gd name="connsiteY3" fmla="*/ 2003367 h 4006735"/>
              <a:gd name="connsiteX4" fmla="*/ 319341 w 2236124"/>
              <a:gd name="connsiteY4" fmla="*/ 1684026 h 4006735"/>
              <a:gd name="connsiteX5" fmla="*/ 319341 w 2236124"/>
              <a:gd name="connsiteY5" fmla="*/ 319341 h 4006735"/>
              <a:gd name="connsiteX6" fmla="*/ 638682 w 2236124"/>
              <a:gd name="connsiteY6" fmla="*/ 0 h 4006735"/>
              <a:gd name="connsiteX7" fmla="*/ 1916783 w 2236124"/>
              <a:gd name="connsiteY7" fmla="*/ 319341 h 4006735"/>
              <a:gd name="connsiteX8" fmla="*/ 1916783 w 2236124"/>
              <a:gd name="connsiteY8" fmla="*/ 3687394 h 4006735"/>
              <a:gd name="connsiteX9" fmla="*/ 638682 w 2236124"/>
              <a:gd name="connsiteY9" fmla="*/ 4006735 h 4006735"/>
              <a:gd name="connsiteX10" fmla="*/ 1916783 w 2236124"/>
              <a:gd name="connsiteY10" fmla="*/ 319341 h 4006735"/>
              <a:gd name="connsiteX0" fmla="*/ 1597442 w 1916783"/>
              <a:gd name="connsiteY0" fmla="*/ 0 h 4006735"/>
              <a:gd name="connsiteX1" fmla="*/ 1916783 w 1916783"/>
              <a:gd name="connsiteY1" fmla="*/ 319341 h 4006735"/>
              <a:gd name="connsiteX2" fmla="*/ 1916783 w 1916783"/>
              <a:gd name="connsiteY2" fmla="*/ 2322709 h 4006735"/>
              <a:gd name="connsiteX3" fmla="*/ 1916783 w 1916783"/>
              <a:gd name="connsiteY3" fmla="*/ 3687394 h 4006735"/>
              <a:gd name="connsiteX4" fmla="*/ 1597442 w 1916783"/>
              <a:gd name="connsiteY4" fmla="*/ 4006735 h 4006735"/>
              <a:gd name="connsiteX5" fmla="*/ 638682 w 1916783"/>
              <a:gd name="connsiteY5" fmla="*/ 4006735 h 4006735"/>
              <a:gd name="connsiteX6" fmla="*/ 319341 w 1916783"/>
              <a:gd name="connsiteY6" fmla="*/ 3687394 h 4006735"/>
              <a:gd name="connsiteX7" fmla="*/ 319341 w 1916783"/>
              <a:gd name="connsiteY7" fmla="*/ 2322708 h 4006735"/>
              <a:gd name="connsiteX8" fmla="*/ 0 w 1916783"/>
              <a:gd name="connsiteY8" fmla="*/ 2003367 h 4006735"/>
              <a:gd name="connsiteX9" fmla="*/ 319341 w 1916783"/>
              <a:gd name="connsiteY9" fmla="*/ 1684026 h 4006735"/>
              <a:gd name="connsiteX10" fmla="*/ 319341 w 1916783"/>
              <a:gd name="connsiteY10" fmla="*/ 319341 h 4006735"/>
              <a:gd name="connsiteX11" fmla="*/ 638682 w 1916783"/>
              <a:gd name="connsiteY11" fmla="*/ 0 h 4006735"/>
              <a:gd name="connsiteX12" fmla="*/ 1688882 w 1916783"/>
              <a:gd name="connsiteY12" fmla="*/ 91440 h 4006735"/>
              <a:gd name="connsiteX0" fmla="*/ 638682 w 1916783"/>
              <a:gd name="connsiteY0" fmla="*/ 4006735 h 4006735"/>
              <a:gd name="connsiteX1" fmla="*/ 319341 w 1916783"/>
              <a:gd name="connsiteY1" fmla="*/ 3687394 h 4006735"/>
              <a:gd name="connsiteX2" fmla="*/ 319341 w 1916783"/>
              <a:gd name="connsiteY2" fmla="*/ 2322708 h 4006735"/>
              <a:gd name="connsiteX3" fmla="*/ 0 w 1916783"/>
              <a:gd name="connsiteY3" fmla="*/ 2003367 h 4006735"/>
              <a:gd name="connsiteX4" fmla="*/ 319341 w 1916783"/>
              <a:gd name="connsiteY4" fmla="*/ 1684026 h 4006735"/>
              <a:gd name="connsiteX5" fmla="*/ 319341 w 1916783"/>
              <a:gd name="connsiteY5" fmla="*/ 319341 h 4006735"/>
              <a:gd name="connsiteX6" fmla="*/ 638682 w 1916783"/>
              <a:gd name="connsiteY6" fmla="*/ 0 h 4006735"/>
              <a:gd name="connsiteX7" fmla="*/ 1916783 w 1916783"/>
              <a:gd name="connsiteY7" fmla="*/ 319341 h 4006735"/>
              <a:gd name="connsiteX8" fmla="*/ 1916783 w 1916783"/>
              <a:gd name="connsiteY8" fmla="*/ 3687394 h 4006735"/>
              <a:gd name="connsiteX9" fmla="*/ 638682 w 1916783"/>
              <a:gd name="connsiteY9" fmla="*/ 4006735 h 4006735"/>
              <a:gd name="connsiteX10" fmla="*/ 1916783 w 1916783"/>
              <a:gd name="connsiteY10" fmla="*/ 319341 h 4006735"/>
              <a:gd name="connsiteX0" fmla="*/ 1597442 w 1916783"/>
              <a:gd name="connsiteY0" fmla="*/ 0 h 4006735"/>
              <a:gd name="connsiteX1" fmla="*/ 1916783 w 1916783"/>
              <a:gd name="connsiteY1" fmla="*/ 319341 h 4006735"/>
              <a:gd name="connsiteX2" fmla="*/ 1916783 w 1916783"/>
              <a:gd name="connsiteY2" fmla="*/ 3687394 h 4006735"/>
              <a:gd name="connsiteX3" fmla="*/ 1597442 w 1916783"/>
              <a:gd name="connsiteY3" fmla="*/ 4006735 h 4006735"/>
              <a:gd name="connsiteX4" fmla="*/ 638682 w 1916783"/>
              <a:gd name="connsiteY4" fmla="*/ 4006735 h 4006735"/>
              <a:gd name="connsiteX5" fmla="*/ 319341 w 1916783"/>
              <a:gd name="connsiteY5" fmla="*/ 3687394 h 4006735"/>
              <a:gd name="connsiteX6" fmla="*/ 319341 w 1916783"/>
              <a:gd name="connsiteY6" fmla="*/ 2322708 h 4006735"/>
              <a:gd name="connsiteX7" fmla="*/ 0 w 1916783"/>
              <a:gd name="connsiteY7" fmla="*/ 2003367 h 4006735"/>
              <a:gd name="connsiteX8" fmla="*/ 319341 w 1916783"/>
              <a:gd name="connsiteY8" fmla="*/ 1684026 h 4006735"/>
              <a:gd name="connsiteX9" fmla="*/ 319341 w 1916783"/>
              <a:gd name="connsiteY9" fmla="*/ 319341 h 4006735"/>
              <a:gd name="connsiteX10" fmla="*/ 638682 w 1916783"/>
              <a:gd name="connsiteY10" fmla="*/ 0 h 4006735"/>
              <a:gd name="connsiteX11" fmla="*/ 1688882 w 1916783"/>
              <a:gd name="connsiteY11" fmla="*/ 91440 h 4006735"/>
              <a:gd name="connsiteX0" fmla="*/ 638682 w 1916783"/>
              <a:gd name="connsiteY0" fmla="*/ 4006735 h 4006735"/>
              <a:gd name="connsiteX1" fmla="*/ 319341 w 1916783"/>
              <a:gd name="connsiteY1" fmla="*/ 3687394 h 4006735"/>
              <a:gd name="connsiteX2" fmla="*/ 319341 w 1916783"/>
              <a:gd name="connsiteY2" fmla="*/ 2322708 h 4006735"/>
              <a:gd name="connsiteX3" fmla="*/ 0 w 1916783"/>
              <a:gd name="connsiteY3" fmla="*/ 2003367 h 4006735"/>
              <a:gd name="connsiteX4" fmla="*/ 319341 w 1916783"/>
              <a:gd name="connsiteY4" fmla="*/ 1684026 h 4006735"/>
              <a:gd name="connsiteX5" fmla="*/ 319341 w 1916783"/>
              <a:gd name="connsiteY5" fmla="*/ 319341 h 4006735"/>
              <a:gd name="connsiteX6" fmla="*/ 638682 w 1916783"/>
              <a:gd name="connsiteY6" fmla="*/ 0 h 4006735"/>
              <a:gd name="connsiteX7" fmla="*/ 1916783 w 1916783"/>
              <a:gd name="connsiteY7" fmla="*/ 319341 h 4006735"/>
              <a:gd name="connsiteX8" fmla="*/ 1916783 w 1916783"/>
              <a:gd name="connsiteY8" fmla="*/ 3687394 h 4006735"/>
              <a:gd name="connsiteX9" fmla="*/ 638682 w 1916783"/>
              <a:gd name="connsiteY9" fmla="*/ 4006735 h 4006735"/>
              <a:gd name="connsiteX10" fmla="*/ 1916783 w 1916783"/>
              <a:gd name="connsiteY10" fmla="*/ 319341 h 4006735"/>
              <a:gd name="connsiteX0" fmla="*/ 1597442 w 1916783"/>
              <a:gd name="connsiteY0" fmla="*/ 0 h 4006735"/>
              <a:gd name="connsiteX1" fmla="*/ 1916783 w 1916783"/>
              <a:gd name="connsiteY1" fmla="*/ 319341 h 4006735"/>
              <a:gd name="connsiteX2" fmla="*/ 1916783 w 1916783"/>
              <a:gd name="connsiteY2" fmla="*/ 3687394 h 4006735"/>
              <a:gd name="connsiteX3" fmla="*/ 1597442 w 1916783"/>
              <a:gd name="connsiteY3" fmla="*/ 4006735 h 4006735"/>
              <a:gd name="connsiteX4" fmla="*/ 638682 w 1916783"/>
              <a:gd name="connsiteY4" fmla="*/ 4006735 h 4006735"/>
              <a:gd name="connsiteX5" fmla="*/ 319341 w 1916783"/>
              <a:gd name="connsiteY5" fmla="*/ 3687394 h 4006735"/>
              <a:gd name="connsiteX6" fmla="*/ 319341 w 1916783"/>
              <a:gd name="connsiteY6" fmla="*/ 2322708 h 4006735"/>
              <a:gd name="connsiteX7" fmla="*/ 0 w 1916783"/>
              <a:gd name="connsiteY7" fmla="*/ 2003367 h 4006735"/>
              <a:gd name="connsiteX8" fmla="*/ 319341 w 1916783"/>
              <a:gd name="connsiteY8" fmla="*/ 1684026 h 4006735"/>
              <a:gd name="connsiteX9" fmla="*/ 319341 w 1916783"/>
              <a:gd name="connsiteY9" fmla="*/ 319341 h 4006735"/>
              <a:gd name="connsiteX10" fmla="*/ 638682 w 1916783"/>
              <a:gd name="connsiteY10" fmla="*/ 0 h 4006735"/>
              <a:gd name="connsiteX11" fmla="*/ 1688882 w 1916783"/>
              <a:gd name="connsiteY11" fmla="*/ 91440 h 4006735"/>
              <a:gd name="connsiteX0" fmla="*/ 638682 w 1916783"/>
              <a:gd name="connsiteY0" fmla="*/ 4006735 h 4006735"/>
              <a:gd name="connsiteX1" fmla="*/ 319341 w 1916783"/>
              <a:gd name="connsiteY1" fmla="*/ 3687394 h 4006735"/>
              <a:gd name="connsiteX2" fmla="*/ 319341 w 1916783"/>
              <a:gd name="connsiteY2" fmla="*/ 2322708 h 4006735"/>
              <a:gd name="connsiteX3" fmla="*/ 0 w 1916783"/>
              <a:gd name="connsiteY3" fmla="*/ 2003367 h 4006735"/>
              <a:gd name="connsiteX4" fmla="*/ 319341 w 1916783"/>
              <a:gd name="connsiteY4" fmla="*/ 1684026 h 4006735"/>
              <a:gd name="connsiteX5" fmla="*/ 319341 w 1916783"/>
              <a:gd name="connsiteY5" fmla="*/ 319341 h 4006735"/>
              <a:gd name="connsiteX6" fmla="*/ 638682 w 1916783"/>
              <a:gd name="connsiteY6" fmla="*/ 0 h 4006735"/>
              <a:gd name="connsiteX7" fmla="*/ 1916783 w 1916783"/>
              <a:gd name="connsiteY7" fmla="*/ 319341 h 4006735"/>
              <a:gd name="connsiteX8" fmla="*/ 638682 w 1916783"/>
              <a:gd name="connsiteY8" fmla="*/ 4006735 h 4006735"/>
              <a:gd name="connsiteX9" fmla="*/ 1916783 w 1916783"/>
              <a:gd name="connsiteY9" fmla="*/ 319341 h 4006735"/>
              <a:gd name="connsiteX0" fmla="*/ 1597442 w 1916783"/>
              <a:gd name="connsiteY0" fmla="*/ 0 h 4077616"/>
              <a:gd name="connsiteX1" fmla="*/ 1916783 w 1916783"/>
              <a:gd name="connsiteY1" fmla="*/ 319341 h 4077616"/>
              <a:gd name="connsiteX2" fmla="*/ 1916783 w 1916783"/>
              <a:gd name="connsiteY2" fmla="*/ 3687394 h 4077616"/>
              <a:gd name="connsiteX3" fmla="*/ 638682 w 1916783"/>
              <a:gd name="connsiteY3" fmla="*/ 4006735 h 4077616"/>
              <a:gd name="connsiteX4" fmla="*/ 319341 w 1916783"/>
              <a:gd name="connsiteY4" fmla="*/ 3687394 h 4077616"/>
              <a:gd name="connsiteX5" fmla="*/ 319341 w 1916783"/>
              <a:gd name="connsiteY5" fmla="*/ 2322708 h 4077616"/>
              <a:gd name="connsiteX6" fmla="*/ 0 w 1916783"/>
              <a:gd name="connsiteY6" fmla="*/ 2003367 h 4077616"/>
              <a:gd name="connsiteX7" fmla="*/ 319341 w 1916783"/>
              <a:gd name="connsiteY7" fmla="*/ 1684026 h 4077616"/>
              <a:gd name="connsiteX8" fmla="*/ 319341 w 1916783"/>
              <a:gd name="connsiteY8" fmla="*/ 319341 h 4077616"/>
              <a:gd name="connsiteX9" fmla="*/ 638682 w 1916783"/>
              <a:gd name="connsiteY9" fmla="*/ 0 h 4077616"/>
              <a:gd name="connsiteX10" fmla="*/ 1688882 w 1916783"/>
              <a:gd name="connsiteY10" fmla="*/ 91440 h 4077616"/>
              <a:gd name="connsiteX0" fmla="*/ 638682 w 1916783"/>
              <a:gd name="connsiteY0" fmla="*/ 4006735 h 4077616"/>
              <a:gd name="connsiteX1" fmla="*/ 319341 w 1916783"/>
              <a:gd name="connsiteY1" fmla="*/ 3687394 h 4077616"/>
              <a:gd name="connsiteX2" fmla="*/ 319341 w 1916783"/>
              <a:gd name="connsiteY2" fmla="*/ 2322708 h 4077616"/>
              <a:gd name="connsiteX3" fmla="*/ 0 w 1916783"/>
              <a:gd name="connsiteY3" fmla="*/ 2003367 h 4077616"/>
              <a:gd name="connsiteX4" fmla="*/ 319341 w 1916783"/>
              <a:gd name="connsiteY4" fmla="*/ 1684026 h 4077616"/>
              <a:gd name="connsiteX5" fmla="*/ 319341 w 1916783"/>
              <a:gd name="connsiteY5" fmla="*/ 319341 h 4077616"/>
              <a:gd name="connsiteX6" fmla="*/ 638682 w 1916783"/>
              <a:gd name="connsiteY6" fmla="*/ 0 h 4077616"/>
              <a:gd name="connsiteX7" fmla="*/ 1916783 w 1916783"/>
              <a:gd name="connsiteY7" fmla="*/ 319341 h 4077616"/>
              <a:gd name="connsiteX8" fmla="*/ 638682 w 1916783"/>
              <a:gd name="connsiteY8" fmla="*/ 4006735 h 4077616"/>
              <a:gd name="connsiteX9" fmla="*/ 1916783 w 1916783"/>
              <a:gd name="connsiteY9" fmla="*/ 319341 h 4077616"/>
              <a:gd name="connsiteX0" fmla="*/ 1597442 w 1916783"/>
              <a:gd name="connsiteY0" fmla="*/ 0 h 4077616"/>
              <a:gd name="connsiteX1" fmla="*/ 1916783 w 1916783"/>
              <a:gd name="connsiteY1" fmla="*/ 319341 h 4077616"/>
              <a:gd name="connsiteX2" fmla="*/ 1916783 w 1916783"/>
              <a:gd name="connsiteY2" fmla="*/ 3687394 h 4077616"/>
              <a:gd name="connsiteX3" fmla="*/ 638682 w 1916783"/>
              <a:gd name="connsiteY3" fmla="*/ 4006735 h 4077616"/>
              <a:gd name="connsiteX4" fmla="*/ 319341 w 1916783"/>
              <a:gd name="connsiteY4" fmla="*/ 3687394 h 4077616"/>
              <a:gd name="connsiteX5" fmla="*/ 319341 w 1916783"/>
              <a:gd name="connsiteY5" fmla="*/ 2322708 h 4077616"/>
              <a:gd name="connsiteX6" fmla="*/ 0 w 1916783"/>
              <a:gd name="connsiteY6" fmla="*/ 2003367 h 4077616"/>
              <a:gd name="connsiteX7" fmla="*/ 319341 w 1916783"/>
              <a:gd name="connsiteY7" fmla="*/ 1684026 h 4077616"/>
              <a:gd name="connsiteX8" fmla="*/ 319341 w 1916783"/>
              <a:gd name="connsiteY8" fmla="*/ 319341 h 4077616"/>
              <a:gd name="connsiteX9" fmla="*/ 638682 w 1916783"/>
              <a:gd name="connsiteY9" fmla="*/ 0 h 4077616"/>
              <a:gd name="connsiteX10" fmla="*/ 1688882 w 1916783"/>
              <a:gd name="connsiteY10" fmla="*/ 91440 h 4077616"/>
              <a:gd name="connsiteX0" fmla="*/ 638682 w 1916783"/>
              <a:gd name="connsiteY0" fmla="*/ 4006735 h 4077616"/>
              <a:gd name="connsiteX1" fmla="*/ 319341 w 1916783"/>
              <a:gd name="connsiteY1" fmla="*/ 3687394 h 4077616"/>
              <a:gd name="connsiteX2" fmla="*/ 319341 w 1916783"/>
              <a:gd name="connsiteY2" fmla="*/ 2322708 h 4077616"/>
              <a:gd name="connsiteX3" fmla="*/ 0 w 1916783"/>
              <a:gd name="connsiteY3" fmla="*/ 2003367 h 4077616"/>
              <a:gd name="connsiteX4" fmla="*/ 319341 w 1916783"/>
              <a:gd name="connsiteY4" fmla="*/ 1684026 h 4077616"/>
              <a:gd name="connsiteX5" fmla="*/ 319341 w 1916783"/>
              <a:gd name="connsiteY5" fmla="*/ 319341 h 4077616"/>
              <a:gd name="connsiteX6" fmla="*/ 638682 w 1916783"/>
              <a:gd name="connsiteY6" fmla="*/ 0 h 4077616"/>
              <a:gd name="connsiteX7" fmla="*/ 1916783 w 1916783"/>
              <a:gd name="connsiteY7" fmla="*/ 319341 h 4077616"/>
              <a:gd name="connsiteX8" fmla="*/ 638682 w 1916783"/>
              <a:gd name="connsiteY8" fmla="*/ 4006735 h 4077616"/>
              <a:gd name="connsiteX9" fmla="*/ 1916783 w 1916783"/>
              <a:gd name="connsiteY9" fmla="*/ 319341 h 4077616"/>
              <a:gd name="connsiteX0" fmla="*/ 1597442 w 1916783"/>
              <a:gd name="connsiteY0" fmla="*/ 0 h 4006735"/>
              <a:gd name="connsiteX1" fmla="*/ 1916783 w 1916783"/>
              <a:gd name="connsiteY1" fmla="*/ 319341 h 4006735"/>
              <a:gd name="connsiteX2" fmla="*/ 638682 w 1916783"/>
              <a:gd name="connsiteY2" fmla="*/ 4006735 h 4006735"/>
              <a:gd name="connsiteX3" fmla="*/ 319341 w 1916783"/>
              <a:gd name="connsiteY3" fmla="*/ 3687394 h 4006735"/>
              <a:gd name="connsiteX4" fmla="*/ 319341 w 1916783"/>
              <a:gd name="connsiteY4" fmla="*/ 2322708 h 4006735"/>
              <a:gd name="connsiteX5" fmla="*/ 0 w 1916783"/>
              <a:gd name="connsiteY5" fmla="*/ 2003367 h 4006735"/>
              <a:gd name="connsiteX6" fmla="*/ 319341 w 1916783"/>
              <a:gd name="connsiteY6" fmla="*/ 1684026 h 4006735"/>
              <a:gd name="connsiteX7" fmla="*/ 319341 w 1916783"/>
              <a:gd name="connsiteY7" fmla="*/ 319341 h 4006735"/>
              <a:gd name="connsiteX8" fmla="*/ 638682 w 1916783"/>
              <a:gd name="connsiteY8" fmla="*/ 0 h 4006735"/>
              <a:gd name="connsiteX9" fmla="*/ 1688882 w 1916783"/>
              <a:gd name="connsiteY9" fmla="*/ 91440 h 4006735"/>
              <a:gd name="connsiteX0" fmla="*/ 638682 w 1916783"/>
              <a:gd name="connsiteY0" fmla="*/ 4006735 h 4006735"/>
              <a:gd name="connsiteX1" fmla="*/ 319341 w 1916783"/>
              <a:gd name="connsiteY1" fmla="*/ 3687394 h 4006735"/>
              <a:gd name="connsiteX2" fmla="*/ 319341 w 1916783"/>
              <a:gd name="connsiteY2" fmla="*/ 2322708 h 4006735"/>
              <a:gd name="connsiteX3" fmla="*/ 0 w 1916783"/>
              <a:gd name="connsiteY3" fmla="*/ 2003367 h 4006735"/>
              <a:gd name="connsiteX4" fmla="*/ 319341 w 1916783"/>
              <a:gd name="connsiteY4" fmla="*/ 1684026 h 4006735"/>
              <a:gd name="connsiteX5" fmla="*/ 319341 w 1916783"/>
              <a:gd name="connsiteY5" fmla="*/ 319341 h 4006735"/>
              <a:gd name="connsiteX6" fmla="*/ 638682 w 1916783"/>
              <a:gd name="connsiteY6" fmla="*/ 0 h 4006735"/>
              <a:gd name="connsiteX7" fmla="*/ 1916783 w 1916783"/>
              <a:gd name="connsiteY7" fmla="*/ 319341 h 4006735"/>
              <a:gd name="connsiteX8" fmla="*/ 638682 w 1916783"/>
              <a:gd name="connsiteY8" fmla="*/ 4006735 h 4006735"/>
              <a:gd name="connsiteX9" fmla="*/ 1916783 w 1916783"/>
              <a:gd name="connsiteY9" fmla="*/ 319341 h 4006735"/>
              <a:gd name="connsiteX0" fmla="*/ 1597442 w 1916783"/>
              <a:gd name="connsiteY0" fmla="*/ 0 h 4006735"/>
              <a:gd name="connsiteX1" fmla="*/ 1916783 w 1916783"/>
              <a:gd name="connsiteY1" fmla="*/ 319341 h 4006735"/>
              <a:gd name="connsiteX2" fmla="*/ 638682 w 1916783"/>
              <a:gd name="connsiteY2" fmla="*/ 4006735 h 4006735"/>
              <a:gd name="connsiteX3" fmla="*/ 319341 w 1916783"/>
              <a:gd name="connsiteY3" fmla="*/ 3687394 h 4006735"/>
              <a:gd name="connsiteX4" fmla="*/ 319341 w 1916783"/>
              <a:gd name="connsiteY4" fmla="*/ 2322708 h 4006735"/>
              <a:gd name="connsiteX5" fmla="*/ 0 w 1916783"/>
              <a:gd name="connsiteY5" fmla="*/ 2003367 h 4006735"/>
              <a:gd name="connsiteX6" fmla="*/ 319341 w 1916783"/>
              <a:gd name="connsiteY6" fmla="*/ 1684026 h 4006735"/>
              <a:gd name="connsiteX7" fmla="*/ 319341 w 1916783"/>
              <a:gd name="connsiteY7" fmla="*/ 319341 h 4006735"/>
              <a:gd name="connsiteX8" fmla="*/ 638682 w 1916783"/>
              <a:gd name="connsiteY8" fmla="*/ 0 h 4006735"/>
              <a:gd name="connsiteX9" fmla="*/ 1688882 w 1916783"/>
              <a:gd name="connsiteY9" fmla="*/ 91440 h 4006735"/>
              <a:gd name="connsiteX0" fmla="*/ 638682 w 1916783"/>
              <a:gd name="connsiteY0" fmla="*/ 4006735 h 4006735"/>
              <a:gd name="connsiteX1" fmla="*/ 319341 w 1916783"/>
              <a:gd name="connsiteY1" fmla="*/ 3687394 h 4006735"/>
              <a:gd name="connsiteX2" fmla="*/ 319341 w 1916783"/>
              <a:gd name="connsiteY2" fmla="*/ 2322708 h 4006735"/>
              <a:gd name="connsiteX3" fmla="*/ 0 w 1916783"/>
              <a:gd name="connsiteY3" fmla="*/ 2003367 h 4006735"/>
              <a:gd name="connsiteX4" fmla="*/ 319341 w 1916783"/>
              <a:gd name="connsiteY4" fmla="*/ 1684026 h 4006735"/>
              <a:gd name="connsiteX5" fmla="*/ 319341 w 1916783"/>
              <a:gd name="connsiteY5" fmla="*/ 319341 h 4006735"/>
              <a:gd name="connsiteX6" fmla="*/ 638682 w 1916783"/>
              <a:gd name="connsiteY6" fmla="*/ 0 h 4006735"/>
              <a:gd name="connsiteX0" fmla="*/ 1597442 w 1916783"/>
              <a:gd name="connsiteY0" fmla="*/ 0 h 4006735"/>
              <a:gd name="connsiteX1" fmla="*/ 1916783 w 1916783"/>
              <a:gd name="connsiteY1" fmla="*/ 319341 h 4006735"/>
              <a:gd name="connsiteX2" fmla="*/ 638682 w 1916783"/>
              <a:gd name="connsiteY2" fmla="*/ 4006735 h 4006735"/>
              <a:gd name="connsiteX3" fmla="*/ 319341 w 1916783"/>
              <a:gd name="connsiteY3" fmla="*/ 3687394 h 4006735"/>
              <a:gd name="connsiteX4" fmla="*/ 319341 w 1916783"/>
              <a:gd name="connsiteY4" fmla="*/ 2322708 h 4006735"/>
              <a:gd name="connsiteX5" fmla="*/ 0 w 1916783"/>
              <a:gd name="connsiteY5" fmla="*/ 2003367 h 4006735"/>
              <a:gd name="connsiteX6" fmla="*/ 319341 w 1916783"/>
              <a:gd name="connsiteY6" fmla="*/ 1684026 h 4006735"/>
              <a:gd name="connsiteX7" fmla="*/ 319341 w 1916783"/>
              <a:gd name="connsiteY7" fmla="*/ 319341 h 4006735"/>
              <a:gd name="connsiteX8" fmla="*/ 638682 w 1916783"/>
              <a:gd name="connsiteY8" fmla="*/ 0 h 4006735"/>
              <a:gd name="connsiteX0" fmla="*/ 638682 w 1916783"/>
              <a:gd name="connsiteY0" fmla="*/ 4006735 h 4006735"/>
              <a:gd name="connsiteX1" fmla="*/ 319341 w 1916783"/>
              <a:gd name="connsiteY1" fmla="*/ 3687394 h 4006735"/>
              <a:gd name="connsiteX2" fmla="*/ 319341 w 1916783"/>
              <a:gd name="connsiteY2" fmla="*/ 2322708 h 4006735"/>
              <a:gd name="connsiteX3" fmla="*/ 0 w 1916783"/>
              <a:gd name="connsiteY3" fmla="*/ 2003367 h 4006735"/>
              <a:gd name="connsiteX4" fmla="*/ 319341 w 1916783"/>
              <a:gd name="connsiteY4" fmla="*/ 1684026 h 4006735"/>
              <a:gd name="connsiteX5" fmla="*/ 319341 w 1916783"/>
              <a:gd name="connsiteY5" fmla="*/ 319341 h 4006735"/>
              <a:gd name="connsiteX6" fmla="*/ 638682 w 1916783"/>
              <a:gd name="connsiteY6" fmla="*/ 0 h 4006735"/>
              <a:gd name="connsiteX0" fmla="*/ 1916783 w 1916783"/>
              <a:gd name="connsiteY0" fmla="*/ 319341 h 4006735"/>
              <a:gd name="connsiteX1" fmla="*/ 638682 w 1916783"/>
              <a:gd name="connsiteY1" fmla="*/ 4006735 h 4006735"/>
              <a:gd name="connsiteX2" fmla="*/ 319341 w 1916783"/>
              <a:gd name="connsiteY2" fmla="*/ 3687394 h 4006735"/>
              <a:gd name="connsiteX3" fmla="*/ 319341 w 1916783"/>
              <a:gd name="connsiteY3" fmla="*/ 2322708 h 4006735"/>
              <a:gd name="connsiteX4" fmla="*/ 0 w 1916783"/>
              <a:gd name="connsiteY4" fmla="*/ 2003367 h 4006735"/>
              <a:gd name="connsiteX5" fmla="*/ 319341 w 1916783"/>
              <a:gd name="connsiteY5" fmla="*/ 1684026 h 4006735"/>
              <a:gd name="connsiteX6" fmla="*/ 319341 w 1916783"/>
              <a:gd name="connsiteY6" fmla="*/ 319341 h 4006735"/>
              <a:gd name="connsiteX7" fmla="*/ 638682 w 1916783"/>
              <a:gd name="connsiteY7" fmla="*/ 0 h 4006735"/>
              <a:gd name="connsiteX0" fmla="*/ 638682 w 1916783"/>
              <a:gd name="connsiteY0" fmla="*/ 4006735 h 4006735"/>
              <a:gd name="connsiteX1" fmla="*/ 319341 w 1916783"/>
              <a:gd name="connsiteY1" fmla="*/ 3687394 h 4006735"/>
              <a:gd name="connsiteX2" fmla="*/ 319341 w 1916783"/>
              <a:gd name="connsiteY2" fmla="*/ 2322708 h 4006735"/>
              <a:gd name="connsiteX3" fmla="*/ 0 w 1916783"/>
              <a:gd name="connsiteY3" fmla="*/ 2003367 h 4006735"/>
              <a:gd name="connsiteX4" fmla="*/ 319341 w 1916783"/>
              <a:gd name="connsiteY4" fmla="*/ 1684026 h 4006735"/>
              <a:gd name="connsiteX5" fmla="*/ 319341 w 1916783"/>
              <a:gd name="connsiteY5" fmla="*/ 319341 h 4006735"/>
              <a:gd name="connsiteX6" fmla="*/ 638682 w 1916783"/>
              <a:gd name="connsiteY6" fmla="*/ 0 h 4006735"/>
              <a:gd name="connsiteX0" fmla="*/ 638682 w 638682"/>
              <a:gd name="connsiteY0" fmla="*/ 4006735 h 4006735"/>
              <a:gd name="connsiteX1" fmla="*/ 319341 w 638682"/>
              <a:gd name="connsiteY1" fmla="*/ 3687394 h 4006735"/>
              <a:gd name="connsiteX2" fmla="*/ 319341 w 638682"/>
              <a:gd name="connsiteY2" fmla="*/ 2322708 h 4006735"/>
              <a:gd name="connsiteX3" fmla="*/ 0 w 638682"/>
              <a:gd name="connsiteY3" fmla="*/ 2003367 h 4006735"/>
              <a:gd name="connsiteX4" fmla="*/ 319341 w 638682"/>
              <a:gd name="connsiteY4" fmla="*/ 1684026 h 4006735"/>
              <a:gd name="connsiteX5" fmla="*/ 319341 w 638682"/>
              <a:gd name="connsiteY5" fmla="*/ 319341 h 4006735"/>
              <a:gd name="connsiteX6" fmla="*/ 638682 w 638682"/>
              <a:gd name="connsiteY6" fmla="*/ 0 h 4006735"/>
              <a:gd name="connsiteX0" fmla="*/ 638682 w 638682"/>
              <a:gd name="connsiteY0" fmla="*/ 4006735 h 4006735"/>
              <a:gd name="connsiteX1" fmla="*/ 319341 w 638682"/>
              <a:gd name="connsiteY1" fmla="*/ 3687394 h 4006735"/>
              <a:gd name="connsiteX2" fmla="*/ 319341 w 638682"/>
              <a:gd name="connsiteY2" fmla="*/ 2322708 h 4006735"/>
              <a:gd name="connsiteX3" fmla="*/ 0 w 638682"/>
              <a:gd name="connsiteY3" fmla="*/ 2003367 h 4006735"/>
              <a:gd name="connsiteX4" fmla="*/ 319341 w 638682"/>
              <a:gd name="connsiteY4" fmla="*/ 1684026 h 4006735"/>
              <a:gd name="connsiteX5" fmla="*/ 319341 w 638682"/>
              <a:gd name="connsiteY5" fmla="*/ 319341 h 4006735"/>
              <a:gd name="connsiteX6" fmla="*/ 638682 w 638682"/>
              <a:gd name="connsiteY6" fmla="*/ 0 h 40067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8682" h="4006735" stroke="0" extrusionOk="0">
                <a:moveTo>
                  <a:pt x="638682" y="4006735"/>
                </a:moveTo>
                <a:cubicBezTo>
                  <a:pt x="462315" y="4006735"/>
                  <a:pt x="319341" y="3863761"/>
                  <a:pt x="319341" y="3687394"/>
                </a:cubicBezTo>
                <a:lnTo>
                  <a:pt x="319341" y="2322708"/>
                </a:lnTo>
                <a:cubicBezTo>
                  <a:pt x="319341" y="2146341"/>
                  <a:pt x="176367" y="2003367"/>
                  <a:pt x="0" y="2003367"/>
                </a:cubicBezTo>
                <a:cubicBezTo>
                  <a:pt x="176367" y="2003367"/>
                  <a:pt x="319341" y="1860393"/>
                  <a:pt x="319341" y="1684026"/>
                </a:cubicBezTo>
                <a:lnTo>
                  <a:pt x="319341" y="319341"/>
                </a:lnTo>
                <a:cubicBezTo>
                  <a:pt x="319341" y="142974"/>
                  <a:pt x="462315" y="0"/>
                  <a:pt x="638682" y="0"/>
                </a:cubicBezTo>
              </a:path>
              <a:path w="638682" h="4006735" fill="none">
                <a:moveTo>
                  <a:pt x="638682" y="4006735"/>
                </a:moveTo>
                <a:cubicBezTo>
                  <a:pt x="462315" y="4006735"/>
                  <a:pt x="319341" y="3863761"/>
                  <a:pt x="319341" y="3687394"/>
                </a:cubicBezTo>
                <a:lnTo>
                  <a:pt x="319341" y="2322708"/>
                </a:lnTo>
                <a:cubicBezTo>
                  <a:pt x="319341" y="2146341"/>
                  <a:pt x="176367" y="2003367"/>
                  <a:pt x="0" y="2003367"/>
                </a:cubicBezTo>
                <a:cubicBezTo>
                  <a:pt x="176367" y="2003367"/>
                  <a:pt x="319341" y="1860393"/>
                  <a:pt x="319341" y="1684026"/>
                </a:cubicBezTo>
                <a:lnTo>
                  <a:pt x="319341" y="319341"/>
                </a:lnTo>
                <a:cubicBezTo>
                  <a:pt x="319341" y="142974"/>
                  <a:pt x="462315" y="0"/>
                  <a:pt x="638682" y="0"/>
                </a:cubicBezTo>
              </a:path>
            </a:pathLst>
          </a:cu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9" name="Double Brace 8"/>
          <p:cNvSpPr/>
          <p:nvPr/>
        </p:nvSpPr>
        <p:spPr>
          <a:xfrm flipH="1">
            <a:off x="6709767" y="629919"/>
            <a:ext cx="640080" cy="5876176"/>
          </a:xfrm>
          <a:custGeom>
            <a:avLst/>
            <a:gdLst>
              <a:gd name="connsiteX0" fmla="*/ 638682 w 2236124"/>
              <a:gd name="connsiteY0" fmla="*/ 4006735 h 4006735"/>
              <a:gd name="connsiteX1" fmla="*/ 319341 w 2236124"/>
              <a:gd name="connsiteY1" fmla="*/ 3687394 h 4006735"/>
              <a:gd name="connsiteX2" fmla="*/ 319341 w 2236124"/>
              <a:gd name="connsiteY2" fmla="*/ 2322708 h 4006735"/>
              <a:gd name="connsiteX3" fmla="*/ 0 w 2236124"/>
              <a:gd name="connsiteY3" fmla="*/ 2003367 h 4006735"/>
              <a:gd name="connsiteX4" fmla="*/ 319341 w 2236124"/>
              <a:gd name="connsiteY4" fmla="*/ 1684026 h 4006735"/>
              <a:gd name="connsiteX5" fmla="*/ 319341 w 2236124"/>
              <a:gd name="connsiteY5" fmla="*/ 319341 h 4006735"/>
              <a:gd name="connsiteX6" fmla="*/ 638682 w 2236124"/>
              <a:gd name="connsiteY6" fmla="*/ 0 h 4006735"/>
              <a:gd name="connsiteX7" fmla="*/ 1597442 w 2236124"/>
              <a:gd name="connsiteY7" fmla="*/ 0 h 4006735"/>
              <a:gd name="connsiteX8" fmla="*/ 1916783 w 2236124"/>
              <a:gd name="connsiteY8" fmla="*/ 319341 h 4006735"/>
              <a:gd name="connsiteX9" fmla="*/ 1916783 w 2236124"/>
              <a:gd name="connsiteY9" fmla="*/ 1684027 h 4006735"/>
              <a:gd name="connsiteX10" fmla="*/ 2236124 w 2236124"/>
              <a:gd name="connsiteY10" fmla="*/ 2003368 h 4006735"/>
              <a:gd name="connsiteX11" fmla="*/ 1916783 w 2236124"/>
              <a:gd name="connsiteY11" fmla="*/ 2322709 h 4006735"/>
              <a:gd name="connsiteX12" fmla="*/ 1916783 w 2236124"/>
              <a:gd name="connsiteY12" fmla="*/ 3687394 h 4006735"/>
              <a:gd name="connsiteX13" fmla="*/ 1597442 w 2236124"/>
              <a:gd name="connsiteY13" fmla="*/ 4006735 h 4006735"/>
              <a:gd name="connsiteX14" fmla="*/ 638682 w 2236124"/>
              <a:gd name="connsiteY14" fmla="*/ 4006735 h 4006735"/>
              <a:gd name="connsiteX0" fmla="*/ 638682 w 2236124"/>
              <a:gd name="connsiteY0" fmla="*/ 4006735 h 4006735"/>
              <a:gd name="connsiteX1" fmla="*/ 319341 w 2236124"/>
              <a:gd name="connsiteY1" fmla="*/ 3687394 h 4006735"/>
              <a:gd name="connsiteX2" fmla="*/ 319341 w 2236124"/>
              <a:gd name="connsiteY2" fmla="*/ 2322708 h 4006735"/>
              <a:gd name="connsiteX3" fmla="*/ 0 w 2236124"/>
              <a:gd name="connsiteY3" fmla="*/ 2003367 h 4006735"/>
              <a:gd name="connsiteX4" fmla="*/ 319341 w 2236124"/>
              <a:gd name="connsiteY4" fmla="*/ 1684026 h 4006735"/>
              <a:gd name="connsiteX5" fmla="*/ 319341 w 2236124"/>
              <a:gd name="connsiteY5" fmla="*/ 319341 h 4006735"/>
              <a:gd name="connsiteX6" fmla="*/ 638682 w 2236124"/>
              <a:gd name="connsiteY6" fmla="*/ 0 h 4006735"/>
              <a:gd name="connsiteX7" fmla="*/ 1597442 w 2236124"/>
              <a:gd name="connsiteY7" fmla="*/ 0 h 4006735"/>
              <a:gd name="connsiteX8" fmla="*/ 1916783 w 2236124"/>
              <a:gd name="connsiteY8" fmla="*/ 319341 h 4006735"/>
              <a:gd name="connsiteX9" fmla="*/ 1916783 w 2236124"/>
              <a:gd name="connsiteY9" fmla="*/ 1684027 h 4006735"/>
              <a:gd name="connsiteX10" fmla="*/ 2236124 w 2236124"/>
              <a:gd name="connsiteY10" fmla="*/ 2003368 h 4006735"/>
              <a:gd name="connsiteX11" fmla="*/ 1916783 w 2236124"/>
              <a:gd name="connsiteY11" fmla="*/ 2322709 h 4006735"/>
              <a:gd name="connsiteX12" fmla="*/ 1916783 w 2236124"/>
              <a:gd name="connsiteY12" fmla="*/ 3687394 h 4006735"/>
              <a:gd name="connsiteX13" fmla="*/ 1597442 w 2236124"/>
              <a:gd name="connsiteY13" fmla="*/ 4006735 h 4006735"/>
              <a:gd name="connsiteX0" fmla="*/ 638682 w 2236124"/>
              <a:gd name="connsiteY0" fmla="*/ 4006735 h 4006735"/>
              <a:gd name="connsiteX1" fmla="*/ 319341 w 2236124"/>
              <a:gd name="connsiteY1" fmla="*/ 3687394 h 4006735"/>
              <a:gd name="connsiteX2" fmla="*/ 319341 w 2236124"/>
              <a:gd name="connsiteY2" fmla="*/ 2322708 h 4006735"/>
              <a:gd name="connsiteX3" fmla="*/ 0 w 2236124"/>
              <a:gd name="connsiteY3" fmla="*/ 2003367 h 4006735"/>
              <a:gd name="connsiteX4" fmla="*/ 319341 w 2236124"/>
              <a:gd name="connsiteY4" fmla="*/ 1684026 h 4006735"/>
              <a:gd name="connsiteX5" fmla="*/ 319341 w 2236124"/>
              <a:gd name="connsiteY5" fmla="*/ 319341 h 4006735"/>
              <a:gd name="connsiteX6" fmla="*/ 638682 w 2236124"/>
              <a:gd name="connsiteY6" fmla="*/ 0 h 4006735"/>
              <a:gd name="connsiteX7" fmla="*/ 1597442 w 2236124"/>
              <a:gd name="connsiteY7" fmla="*/ 0 h 4006735"/>
              <a:gd name="connsiteX8" fmla="*/ 1916783 w 2236124"/>
              <a:gd name="connsiteY8" fmla="*/ 319341 h 4006735"/>
              <a:gd name="connsiteX9" fmla="*/ 1916783 w 2236124"/>
              <a:gd name="connsiteY9" fmla="*/ 1684027 h 4006735"/>
              <a:gd name="connsiteX10" fmla="*/ 2236124 w 2236124"/>
              <a:gd name="connsiteY10" fmla="*/ 2003368 h 4006735"/>
              <a:gd name="connsiteX11" fmla="*/ 1916783 w 2236124"/>
              <a:gd name="connsiteY11" fmla="*/ 2322709 h 4006735"/>
              <a:gd name="connsiteX12" fmla="*/ 1916783 w 2236124"/>
              <a:gd name="connsiteY12" fmla="*/ 3687394 h 4006735"/>
              <a:gd name="connsiteX13" fmla="*/ 1597442 w 2236124"/>
              <a:gd name="connsiteY13" fmla="*/ 4006735 h 4006735"/>
              <a:gd name="connsiteX14" fmla="*/ 638682 w 2236124"/>
              <a:gd name="connsiteY14" fmla="*/ 4006735 h 4006735"/>
              <a:gd name="connsiteX0" fmla="*/ 638682 w 2236124"/>
              <a:gd name="connsiteY0" fmla="*/ 4006735 h 4006735"/>
              <a:gd name="connsiteX1" fmla="*/ 319341 w 2236124"/>
              <a:gd name="connsiteY1" fmla="*/ 3687394 h 4006735"/>
              <a:gd name="connsiteX2" fmla="*/ 319341 w 2236124"/>
              <a:gd name="connsiteY2" fmla="*/ 2322708 h 4006735"/>
              <a:gd name="connsiteX3" fmla="*/ 0 w 2236124"/>
              <a:gd name="connsiteY3" fmla="*/ 2003367 h 4006735"/>
              <a:gd name="connsiteX4" fmla="*/ 319341 w 2236124"/>
              <a:gd name="connsiteY4" fmla="*/ 1684026 h 4006735"/>
              <a:gd name="connsiteX5" fmla="*/ 319341 w 2236124"/>
              <a:gd name="connsiteY5" fmla="*/ 319341 h 4006735"/>
              <a:gd name="connsiteX6" fmla="*/ 638682 w 2236124"/>
              <a:gd name="connsiteY6" fmla="*/ 0 h 4006735"/>
              <a:gd name="connsiteX7" fmla="*/ 1916783 w 2236124"/>
              <a:gd name="connsiteY7" fmla="*/ 319341 h 4006735"/>
              <a:gd name="connsiteX8" fmla="*/ 1916783 w 2236124"/>
              <a:gd name="connsiteY8" fmla="*/ 1684027 h 4006735"/>
              <a:gd name="connsiteX9" fmla="*/ 2236124 w 2236124"/>
              <a:gd name="connsiteY9" fmla="*/ 2003368 h 4006735"/>
              <a:gd name="connsiteX10" fmla="*/ 1916783 w 2236124"/>
              <a:gd name="connsiteY10" fmla="*/ 2322709 h 4006735"/>
              <a:gd name="connsiteX11" fmla="*/ 1916783 w 2236124"/>
              <a:gd name="connsiteY11" fmla="*/ 3687394 h 4006735"/>
              <a:gd name="connsiteX12" fmla="*/ 1597442 w 2236124"/>
              <a:gd name="connsiteY12" fmla="*/ 4006735 h 4006735"/>
              <a:gd name="connsiteX0" fmla="*/ 638682 w 2236124"/>
              <a:gd name="connsiteY0" fmla="*/ 4006735 h 4006735"/>
              <a:gd name="connsiteX1" fmla="*/ 319341 w 2236124"/>
              <a:gd name="connsiteY1" fmla="*/ 3687394 h 4006735"/>
              <a:gd name="connsiteX2" fmla="*/ 319341 w 2236124"/>
              <a:gd name="connsiteY2" fmla="*/ 2322708 h 4006735"/>
              <a:gd name="connsiteX3" fmla="*/ 0 w 2236124"/>
              <a:gd name="connsiteY3" fmla="*/ 2003367 h 4006735"/>
              <a:gd name="connsiteX4" fmla="*/ 319341 w 2236124"/>
              <a:gd name="connsiteY4" fmla="*/ 1684026 h 4006735"/>
              <a:gd name="connsiteX5" fmla="*/ 319341 w 2236124"/>
              <a:gd name="connsiteY5" fmla="*/ 319341 h 4006735"/>
              <a:gd name="connsiteX6" fmla="*/ 638682 w 2236124"/>
              <a:gd name="connsiteY6" fmla="*/ 0 h 4006735"/>
              <a:gd name="connsiteX7" fmla="*/ 1597442 w 2236124"/>
              <a:gd name="connsiteY7" fmla="*/ 0 h 4006735"/>
              <a:gd name="connsiteX8" fmla="*/ 1916783 w 2236124"/>
              <a:gd name="connsiteY8" fmla="*/ 319341 h 4006735"/>
              <a:gd name="connsiteX9" fmla="*/ 1916783 w 2236124"/>
              <a:gd name="connsiteY9" fmla="*/ 1684027 h 4006735"/>
              <a:gd name="connsiteX10" fmla="*/ 2236124 w 2236124"/>
              <a:gd name="connsiteY10" fmla="*/ 2003368 h 4006735"/>
              <a:gd name="connsiteX11" fmla="*/ 1916783 w 2236124"/>
              <a:gd name="connsiteY11" fmla="*/ 2322709 h 4006735"/>
              <a:gd name="connsiteX12" fmla="*/ 1916783 w 2236124"/>
              <a:gd name="connsiteY12" fmla="*/ 3687394 h 4006735"/>
              <a:gd name="connsiteX13" fmla="*/ 1597442 w 2236124"/>
              <a:gd name="connsiteY13" fmla="*/ 4006735 h 4006735"/>
              <a:gd name="connsiteX14" fmla="*/ 638682 w 2236124"/>
              <a:gd name="connsiteY14" fmla="*/ 4006735 h 4006735"/>
              <a:gd name="connsiteX0" fmla="*/ 638682 w 2236124"/>
              <a:gd name="connsiteY0" fmla="*/ 4006735 h 4006735"/>
              <a:gd name="connsiteX1" fmla="*/ 319341 w 2236124"/>
              <a:gd name="connsiteY1" fmla="*/ 3687394 h 4006735"/>
              <a:gd name="connsiteX2" fmla="*/ 319341 w 2236124"/>
              <a:gd name="connsiteY2" fmla="*/ 2322708 h 4006735"/>
              <a:gd name="connsiteX3" fmla="*/ 0 w 2236124"/>
              <a:gd name="connsiteY3" fmla="*/ 2003367 h 4006735"/>
              <a:gd name="connsiteX4" fmla="*/ 319341 w 2236124"/>
              <a:gd name="connsiteY4" fmla="*/ 1684026 h 4006735"/>
              <a:gd name="connsiteX5" fmla="*/ 319341 w 2236124"/>
              <a:gd name="connsiteY5" fmla="*/ 319341 h 4006735"/>
              <a:gd name="connsiteX6" fmla="*/ 638682 w 2236124"/>
              <a:gd name="connsiteY6" fmla="*/ 0 h 4006735"/>
              <a:gd name="connsiteX7" fmla="*/ 1916783 w 2236124"/>
              <a:gd name="connsiteY7" fmla="*/ 319341 h 4006735"/>
              <a:gd name="connsiteX8" fmla="*/ 1916783 w 2236124"/>
              <a:gd name="connsiteY8" fmla="*/ 1684027 h 4006735"/>
              <a:gd name="connsiteX9" fmla="*/ 2236124 w 2236124"/>
              <a:gd name="connsiteY9" fmla="*/ 2003368 h 4006735"/>
              <a:gd name="connsiteX10" fmla="*/ 1916783 w 2236124"/>
              <a:gd name="connsiteY10" fmla="*/ 2322709 h 4006735"/>
              <a:gd name="connsiteX11" fmla="*/ 1916783 w 2236124"/>
              <a:gd name="connsiteY11" fmla="*/ 3687394 h 4006735"/>
              <a:gd name="connsiteX0" fmla="*/ 638682 w 2236124"/>
              <a:gd name="connsiteY0" fmla="*/ 4006735 h 4006735"/>
              <a:gd name="connsiteX1" fmla="*/ 319341 w 2236124"/>
              <a:gd name="connsiteY1" fmla="*/ 3687394 h 4006735"/>
              <a:gd name="connsiteX2" fmla="*/ 319341 w 2236124"/>
              <a:gd name="connsiteY2" fmla="*/ 2322708 h 4006735"/>
              <a:gd name="connsiteX3" fmla="*/ 0 w 2236124"/>
              <a:gd name="connsiteY3" fmla="*/ 2003367 h 4006735"/>
              <a:gd name="connsiteX4" fmla="*/ 319341 w 2236124"/>
              <a:gd name="connsiteY4" fmla="*/ 1684026 h 4006735"/>
              <a:gd name="connsiteX5" fmla="*/ 319341 w 2236124"/>
              <a:gd name="connsiteY5" fmla="*/ 319341 h 4006735"/>
              <a:gd name="connsiteX6" fmla="*/ 638682 w 2236124"/>
              <a:gd name="connsiteY6" fmla="*/ 0 h 4006735"/>
              <a:gd name="connsiteX7" fmla="*/ 1597442 w 2236124"/>
              <a:gd name="connsiteY7" fmla="*/ 0 h 4006735"/>
              <a:gd name="connsiteX8" fmla="*/ 1916783 w 2236124"/>
              <a:gd name="connsiteY8" fmla="*/ 319341 h 4006735"/>
              <a:gd name="connsiteX9" fmla="*/ 1916783 w 2236124"/>
              <a:gd name="connsiteY9" fmla="*/ 1684027 h 4006735"/>
              <a:gd name="connsiteX10" fmla="*/ 2236124 w 2236124"/>
              <a:gd name="connsiteY10" fmla="*/ 2003368 h 4006735"/>
              <a:gd name="connsiteX11" fmla="*/ 1916783 w 2236124"/>
              <a:gd name="connsiteY11" fmla="*/ 2322709 h 4006735"/>
              <a:gd name="connsiteX12" fmla="*/ 1916783 w 2236124"/>
              <a:gd name="connsiteY12" fmla="*/ 3687394 h 4006735"/>
              <a:gd name="connsiteX13" fmla="*/ 1597442 w 2236124"/>
              <a:gd name="connsiteY13" fmla="*/ 4006735 h 4006735"/>
              <a:gd name="connsiteX14" fmla="*/ 638682 w 2236124"/>
              <a:gd name="connsiteY14" fmla="*/ 4006735 h 4006735"/>
              <a:gd name="connsiteX0" fmla="*/ 638682 w 2236124"/>
              <a:gd name="connsiteY0" fmla="*/ 4006735 h 4006735"/>
              <a:gd name="connsiteX1" fmla="*/ 319341 w 2236124"/>
              <a:gd name="connsiteY1" fmla="*/ 3687394 h 4006735"/>
              <a:gd name="connsiteX2" fmla="*/ 319341 w 2236124"/>
              <a:gd name="connsiteY2" fmla="*/ 2322708 h 4006735"/>
              <a:gd name="connsiteX3" fmla="*/ 0 w 2236124"/>
              <a:gd name="connsiteY3" fmla="*/ 2003367 h 4006735"/>
              <a:gd name="connsiteX4" fmla="*/ 319341 w 2236124"/>
              <a:gd name="connsiteY4" fmla="*/ 1684026 h 4006735"/>
              <a:gd name="connsiteX5" fmla="*/ 319341 w 2236124"/>
              <a:gd name="connsiteY5" fmla="*/ 319341 h 4006735"/>
              <a:gd name="connsiteX6" fmla="*/ 638682 w 2236124"/>
              <a:gd name="connsiteY6" fmla="*/ 0 h 4006735"/>
              <a:gd name="connsiteX7" fmla="*/ 1916783 w 2236124"/>
              <a:gd name="connsiteY7" fmla="*/ 319341 h 4006735"/>
              <a:gd name="connsiteX8" fmla="*/ 1916783 w 2236124"/>
              <a:gd name="connsiteY8" fmla="*/ 1684027 h 4006735"/>
              <a:gd name="connsiteX9" fmla="*/ 2236124 w 2236124"/>
              <a:gd name="connsiteY9" fmla="*/ 2003368 h 4006735"/>
              <a:gd name="connsiteX10" fmla="*/ 1916783 w 2236124"/>
              <a:gd name="connsiteY10" fmla="*/ 3687394 h 4006735"/>
              <a:gd name="connsiteX0" fmla="*/ 638682 w 2236124"/>
              <a:gd name="connsiteY0" fmla="*/ 4006735 h 4006735"/>
              <a:gd name="connsiteX1" fmla="*/ 319341 w 2236124"/>
              <a:gd name="connsiteY1" fmla="*/ 3687394 h 4006735"/>
              <a:gd name="connsiteX2" fmla="*/ 319341 w 2236124"/>
              <a:gd name="connsiteY2" fmla="*/ 2322708 h 4006735"/>
              <a:gd name="connsiteX3" fmla="*/ 0 w 2236124"/>
              <a:gd name="connsiteY3" fmla="*/ 2003367 h 4006735"/>
              <a:gd name="connsiteX4" fmla="*/ 319341 w 2236124"/>
              <a:gd name="connsiteY4" fmla="*/ 1684026 h 4006735"/>
              <a:gd name="connsiteX5" fmla="*/ 319341 w 2236124"/>
              <a:gd name="connsiteY5" fmla="*/ 319341 h 4006735"/>
              <a:gd name="connsiteX6" fmla="*/ 638682 w 2236124"/>
              <a:gd name="connsiteY6" fmla="*/ 0 h 4006735"/>
              <a:gd name="connsiteX7" fmla="*/ 1597442 w 2236124"/>
              <a:gd name="connsiteY7" fmla="*/ 0 h 4006735"/>
              <a:gd name="connsiteX8" fmla="*/ 1916783 w 2236124"/>
              <a:gd name="connsiteY8" fmla="*/ 319341 h 4006735"/>
              <a:gd name="connsiteX9" fmla="*/ 1916783 w 2236124"/>
              <a:gd name="connsiteY9" fmla="*/ 1684027 h 4006735"/>
              <a:gd name="connsiteX10" fmla="*/ 2236124 w 2236124"/>
              <a:gd name="connsiteY10" fmla="*/ 2003368 h 4006735"/>
              <a:gd name="connsiteX11" fmla="*/ 1916783 w 2236124"/>
              <a:gd name="connsiteY11" fmla="*/ 2322709 h 4006735"/>
              <a:gd name="connsiteX12" fmla="*/ 1916783 w 2236124"/>
              <a:gd name="connsiteY12" fmla="*/ 3687394 h 4006735"/>
              <a:gd name="connsiteX13" fmla="*/ 1597442 w 2236124"/>
              <a:gd name="connsiteY13" fmla="*/ 4006735 h 4006735"/>
              <a:gd name="connsiteX14" fmla="*/ 638682 w 2236124"/>
              <a:gd name="connsiteY14" fmla="*/ 4006735 h 4006735"/>
              <a:gd name="connsiteX0" fmla="*/ 638682 w 2236124"/>
              <a:gd name="connsiteY0" fmla="*/ 4006735 h 4006735"/>
              <a:gd name="connsiteX1" fmla="*/ 319341 w 2236124"/>
              <a:gd name="connsiteY1" fmla="*/ 3687394 h 4006735"/>
              <a:gd name="connsiteX2" fmla="*/ 319341 w 2236124"/>
              <a:gd name="connsiteY2" fmla="*/ 2322708 h 4006735"/>
              <a:gd name="connsiteX3" fmla="*/ 0 w 2236124"/>
              <a:gd name="connsiteY3" fmla="*/ 2003367 h 4006735"/>
              <a:gd name="connsiteX4" fmla="*/ 319341 w 2236124"/>
              <a:gd name="connsiteY4" fmla="*/ 1684026 h 4006735"/>
              <a:gd name="connsiteX5" fmla="*/ 319341 w 2236124"/>
              <a:gd name="connsiteY5" fmla="*/ 319341 h 4006735"/>
              <a:gd name="connsiteX6" fmla="*/ 638682 w 2236124"/>
              <a:gd name="connsiteY6" fmla="*/ 0 h 4006735"/>
              <a:gd name="connsiteX7" fmla="*/ 1916783 w 2236124"/>
              <a:gd name="connsiteY7" fmla="*/ 319341 h 4006735"/>
              <a:gd name="connsiteX8" fmla="*/ 2236124 w 2236124"/>
              <a:gd name="connsiteY8" fmla="*/ 2003368 h 4006735"/>
              <a:gd name="connsiteX9" fmla="*/ 1916783 w 2236124"/>
              <a:gd name="connsiteY9" fmla="*/ 3687394 h 4006735"/>
              <a:gd name="connsiteX0" fmla="*/ 1597442 w 2236124"/>
              <a:gd name="connsiteY0" fmla="*/ 0 h 4006735"/>
              <a:gd name="connsiteX1" fmla="*/ 1916783 w 2236124"/>
              <a:gd name="connsiteY1" fmla="*/ 319341 h 4006735"/>
              <a:gd name="connsiteX2" fmla="*/ 1916783 w 2236124"/>
              <a:gd name="connsiteY2" fmla="*/ 1684027 h 4006735"/>
              <a:gd name="connsiteX3" fmla="*/ 2236124 w 2236124"/>
              <a:gd name="connsiteY3" fmla="*/ 2003368 h 4006735"/>
              <a:gd name="connsiteX4" fmla="*/ 1916783 w 2236124"/>
              <a:gd name="connsiteY4" fmla="*/ 2322709 h 4006735"/>
              <a:gd name="connsiteX5" fmla="*/ 1916783 w 2236124"/>
              <a:gd name="connsiteY5" fmla="*/ 3687394 h 4006735"/>
              <a:gd name="connsiteX6" fmla="*/ 1597442 w 2236124"/>
              <a:gd name="connsiteY6" fmla="*/ 4006735 h 4006735"/>
              <a:gd name="connsiteX7" fmla="*/ 638682 w 2236124"/>
              <a:gd name="connsiteY7" fmla="*/ 4006735 h 4006735"/>
              <a:gd name="connsiteX8" fmla="*/ 319341 w 2236124"/>
              <a:gd name="connsiteY8" fmla="*/ 3687394 h 4006735"/>
              <a:gd name="connsiteX9" fmla="*/ 319341 w 2236124"/>
              <a:gd name="connsiteY9" fmla="*/ 2322708 h 4006735"/>
              <a:gd name="connsiteX10" fmla="*/ 0 w 2236124"/>
              <a:gd name="connsiteY10" fmla="*/ 2003367 h 4006735"/>
              <a:gd name="connsiteX11" fmla="*/ 319341 w 2236124"/>
              <a:gd name="connsiteY11" fmla="*/ 1684026 h 4006735"/>
              <a:gd name="connsiteX12" fmla="*/ 319341 w 2236124"/>
              <a:gd name="connsiteY12" fmla="*/ 319341 h 4006735"/>
              <a:gd name="connsiteX13" fmla="*/ 638682 w 2236124"/>
              <a:gd name="connsiteY13" fmla="*/ 0 h 4006735"/>
              <a:gd name="connsiteX14" fmla="*/ 1688882 w 2236124"/>
              <a:gd name="connsiteY14" fmla="*/ 91440 h 4006735"/>
              <a:gd name="connsiteX0" fmla="*/ 638682 w 2236124"/>
              <a:gd name="connsiteY0" fmla="*/ 4006735 h 4006735"/>
              <a:gd name="connsiteX1" fmla="*/ 319341 w 2236124"/>
              <a:gd name="connsiteY1" fmla="*/ 3687394 h 4006735"/>
              <a:gd name="connsiteX2" fmla="*/ 319341 w 2236124"/>
              <a:gd name="connsiteY2" fmla="*/ 2322708 h 4006735"/>
              <a:gd name="connsiteX3" fmla="*/ 0 w 2236124"/>
              <a:gd name="connsiteY3" fmla="*/ 2003367 h 4006735"/>
              <a:gd name="connsiteX4" fmla="*/ 319341 w 2236124"/>
              <a:gd name="connsiteY4" fmla="*/ 1684026 h 4006735"/>
              <a:gd name="connsiteX5" fmla="*/ 319341 w 2236124"/>
              <a:gd name="connsiteY5" fmla="*/ 319341 h 4006735"/>
              <a:gd name="connsiteX6" fmla="*/ 638682 w 2236124"/>
              <a:gd name="connsiteY6" fmla="*/ 0 h 4006735"/>
              <a:gd name="connsiteX7" fmla="*/ 1916783 w 2236124"/>
              <a:gd name="connsiteY7" fmla="*/ 319341 h 4006735"/>
              <a:gd name="connsiteX8" fmla="*/ 2236124 w 2236124"/>
              <a:gd name="connsiteY8" fmla="*/ 2003368 h 4006735"/>
              <a:gd name="connsiteX9" fmla="*/ 1916783 w 2236124"/>
              <a:gd name="connsiteY9" fmla="*/ 3687394 h 4006735"/>
              <a:gd name="connsiteX0" fmla="*/ 1597442 w 2236124"/>
              <a:gd name="connsiteY0" fmla="*/ 0 h 4006735"/>
              <a:gd name="connsiteX1" fmla="*/ 1916783 w 2236124"/>
              <a:gd name="connsiteY1" fmla="*/ 319341 h 4006735"/>
              <a:gd name="connsiteX2" fmla="*/ 1916783 w 2236124"/>
              <a:gd name="connsiteY2" fmla="*/ 1684027 h 4006735"/>
              <a:gd name="connsiteX3" fmla="*/ 2236124 w 2236124"/>
              <a:gd name="connsiteY3" fmla="*/ 2003368 h 4006735"/>
              <a:gd name="connsiteX4" fmla="*/ 1916783 w 2236124"/>
              <a:gd name="connsiteY4" fmla="*/ 2322709 h 4006735"/>
              <a:gd name="connsiteX5" fmla="*/ 1916783 w 2236124"/>
              <a:gd name="connsiteY5" fmla="*/ 3687394 h 4006735"/>
              <a:gd name="connsiteX6" fmla="*/ 1597442 w 2236124"/>
              <a:gd name="connsiteY6" fmla="*/ 4006735 h 4006735"/>
              <a:gd name="connsiteX7" fmla="*/ 638682 w 2236124"/>
              <a:gd name="connsiteY7" fmla="*/ 4006735 h 4006735"/>
              <a:gd name="connsiteX8" fmla="*/ 319341 w 2236124"/>
              <a:gd name="connsiteY8" fmla="*/ 3687394 h 4006735"/>
              <a:gd name="connsiteX9" fmla="*/ 319341 w 2236124"/>
              <a:gd name="connsiteY9" fmla="*/ 2322708 h 4006735"/>
              <a:gd name="connsiteX10" fmla="*/ 0 w 2236124"/>
              <a:gd name="connsiteY10" fmla="*/ 2003367 h 4006735"/>
              <a:gd name="connsiteX11" fmla="*/ 319341 w 2236124"/>
              <a:gd name="connsiteY11" fmla="*/ 1684026 h 4006735"/>
              <a:gd name="connsiteX12" fmla="*/ 319341 w 2236124"/>
              <a:gd name="connsiteY12" fmla="*/ 319341 h 4006735"/>
              <a:gd name="connsiteX13" fmla="*/ 638682 w 2236124"/>
              <a:gd name="connsiteY13" fmla="*/ 0 h 4006735"/>
              <a:gd name="connsiteX14" fmla="*/ 1688882 w 2236124"/>
              <a:gd name="connsiteY14" fmla="*/ 91440 h 4006735"/>
              <a:gd name="connsiteX0" fmla="*/ 638682 w 2236124"/>
              <a:gd name="connsiteY0" fmla="*/ 4006735 h 4006735"/>
              <a:gd name="connsiteX1" fmla="*/ 319341 w 2236124"/>
              <a:gd name="connsiteY1" fmla="*/ 3687394 h 4006735"/>
              <a:gd name="connsiteX2" fmla="*/ 319341 w 2236124"/>
              <a:gd name="connsiteY2" fmla="*/ 2322708 h 4006735"/>
              <a:gd name="connsiteX3" fmla="*/ 0 w 2236124"/>
              <a:gd name="connsiteY3" fmla="*/ 2003367 h 4006735"/>
              <a:gd name="connsiteX4" fmla="*/ 319341 w 2236124"/>
              <a:gd name="connsiteY4" fmla="*/ 1684026 h 4006735"/>
              <a:gd name="connsiteX5" fmla="*/ 319341 w 2236124"/>
              <a:gd name="connsiteY5" fmla="*/ 319341 h 4006735"/>
              <a:gd name="connsiteX6" fmla="*/ 638682 w 2236124"/>
              <a:gd name="connsiteY6" fmla="*/ 0 h 4006735"/>
              <a:gd name="connsiteX7" fmla="*/ 1916783 w 2236124"/>
              <a:gd name="connsiteY7" fmla="*/ 319341 h 4006735"/>
              <a:gd name="connsiteX8" fmla="*/ 2236124 w 2236124"/>
              <a:gd name="connsiteY8" fmla="*/ 2003368 h 4006735"/>
              <a:gd name="connsiteX9" fmla="*/ 1916783 w 2236124"/>
              <a:gd name="connsiteY9" fmla="*/ 3687394 h 4006735"/>
              <a:gd name="connsiteX10" fmla="*/ 638682 w 2236124"/>
              <a:gd name="connsiteY10" fmla="*/ 4006735 h 4006735"/>
              <a:gd name="connsiteX0" fmla="*/ 1597442 w 2236124"/>
              <a:gd name="connsiteY0" fmla="*/ 0 h 4006735"/>
              <a:gd name="connsiteX1" fmla="*/ 1916783 w 2236124"/>
              <a:gd name="connsiteY1" fmla="*/ 319341 h 4006735"/>
              <a:gd name="connsiteX2" fmla="*/ 1916783 w 2236124"/>
              <a:gd name="connsiteY2" fmla="*/ 1684027 h 4006735"/>
              <a:gd name="connsiteX3" fmla="*/ 2236124 w 2236124"/>
              <a:gd name="connsiteY3" fmla="*/ 2003368 h 4006735"/>
              <a:gd name="connsiteX4" fmla="*/ 1916783 w 2236124"/>
              <a:gd name="connsiteY4" fmla="*/ 2322709 h 4006735"/>
              <a:gd name="connsiteX5" fmla="*/ 1916783 w 2236124"/>
              <a:gd name="connsiteY5" fmla="*/ 3687394 h 4006735"/>
              <a:gd name="connsiteX6" fmla="*/ 1597442 w 2236124"/>
              <a:gd name="connsiteY6" fmla="*/ 4006735 h 4006735"/>
              <a:gd name="connsiteX7" fmla="*/ 638682 w 2236124"/>
              <a:gd name="connsiteY7" fmla="*/ 4006735 h 4006735"/>
              <a:gd name="connsiteX8" fmla="*/ 319341 w 2236124"/>
              <a:gd name="connsiteY8" fmla="*/ 3687394 h 4006735"/>
              <a:gd name="connsiteX9" fmla="*/ 319341 w 2236124"/>
              <a:gd name="connsiteY9" fmla="*/ 2322708 h 4006735"/>
              <a:gd name="connsiteX10" fmla="*/ 0 w 2236124"/>
              <a:gd name="connsiteY10" fmla="*/ 2003367 h 4006735"/>
              <a:gd name="connsiteX11" fmla="*/ 319341 w 2236124"/>
              <a:gd name="connsiteY11" fmla="*/ 1684026 h 4006735"/>
              <a:gd name="connsiteX12" fmla="*/ 319341 w 2236124"/>
              <a:gd name="connsiteY12" fmla="*/ 319341 h 4006735"/>
              <a:gd name="connsiteX13" fmla="*/ 638682 w 2236124"/>
              <a:gd name="connsiteY13" fmla="*/ 0 h 4006735"/>
              <a:gd name="connsiteX14" fmla="*/ 1688882 w 2236124"/>
              <a:gd name="connsiteY14" fmla="*/ 91440 h 4006735"/>
              <a:gd name="connsiteX0" fmla="*/ 638682 w 2236124"/>
              <a:gd name="connsiteY0" fmla="*/ 4006735 h 4006735"/>
              <a:gd name="connsiteX1" fmla="*/ 319341 w 2236124"/>
              <a:gd name="connsiteY1" fmla="*/ 3687394 h 4006735"/>
              <a:gd name="connsiteX2" fmla="*/ 319341 w 2236124"/>
              <a:gd name="connsiteY2" fmla="*/ 2322708 h 4006735"/>
              <a:gd name="connsiteX3" fmla="*/ 0 w 2236124"/>
              <a:gd name="connsiteY3" fmla="*/ 2003367 h 4006735"/>
              <a:gd name="connsiteX4" fmla="*/ 319341 w 2236124"/>
              <a:gd name="connsiteY4" fmla="*/ 1684026 h 4006735"/>
              <a:gd name="connsiteX5" fmla="*/ 319341 w 2236124"/>
              <a:gd name="connsiteY5" fmla="*/ 319341 h 4006735"/>
              <a:gd name="connsiteX6" fmla="*/ 638682 w 2236124"/>
              <a:gd name="connsiteY6" fmla="*/ 0 h 4006735"/>
              <a:gd name="connsiteX7" fmla="*/ 1916783 w 2236124"/>
              <a:gd name="connsiteY7" fmla="*/ 319341 h 4006735"/>
              <a:gd name="connsiteX8" fmla="*/ 1916783 w 2236124"/>
              <a:gd name="connsiteY8" fmla="*/ 3687394 h 4006735"/>
              <a:gd name="connsiteX9" fmla="*/ 638682 w 2236124"/>
              <a:gd name="connsiteY9" fmla="*/ 4006735 h 4006735"/>
              <a:gd name="connsiteX10" fmla="*/ 1916783 w 2236124"/>
              <a:gd name="connsiteY10" fmla="*/ 319341 h 4006735"/>
              <a:gd name="connsiteX0" fmla="*/ 1597442 w 2236124"/>
              <a:gd name="connsiteY0" fmla="*/ 0 h 4006735"/>
              <a:gd name="connsiteX1" fmla="*/ 1916783 w 2236124"/>
              <a:gd name="connsiteY1" fmla="*/ 319341 h 4006735"/>
              <a:gd name="connsiteX2" fmla="*/ 2236124 w 2236124"/>
              <a:gd name="connsiteY2" fmla="*/ 2003368 h 4006735"/>
              <a:gd name="connsiteX3" fmla="*/ 1916783 w 2236124"/>
              <a:gd name="connsiteY3" fmla="*/ 2322709 h 4006735"/>
              <a:gd name="connsiteX4" fmla="*/ 1916783 w 2236124"/>
              <a:gd name="connsiteY4" fmla="*/ 3687394 h 4006735"/>
              <a:gd name="connsiteX5" fmla="*/ 1597442 w 2236124"/>
              <a:gd name="connsiteY5" fmla="*/ 4006735 h 4006735"/>
              <a:gd name="connsiteX6" fmla="*/ 638682 w 2236124"/>
              <a:gd name="connsiteY6" fmla="*/ 4006735 h 4006735"/>
              <a:gd name="connsiteX7" fmla="*/ 319341 w 2236124"/>
              <a:gd name="connsiteY7" fmla="*/ 3687394 h 4006735"/>
              <a:gd name="connsiteX8" fmla="*/ 319341 w 2236124"/>
              <a:gd name="connsiteY8" fmla="*/ 2322708 h 4006735"/>
              <a:gd name="connsiteX9" fmla="*/ 0 w 2236124"/>
              <a:gd name="connsiteY9" fmla="*/ 2003367 h 4006735"/>
              <a:gd name="connsiteX10" fmla="*/ 319341 w 2236124"/>
              <a:gd name="connsiteY10" fmla="*/ 1684026 h 4006735"/>
              <a:gd name="connsiteX11" fmla="*/ 319341 w 2236124"/>
              <a:gd name="connsiteY11" fmla="*/ 319341 h 4006735"/>
              <a:gd name="connsiteX12" fmla="*/ 638682 w 2236124"/>
              <a:gd name="connsiteY12" fmla="*/ 0 h 4006735"/>
              <a:gd name="connsiteX13" fmla="*/ 1688882 w 2236124"/>
              <a:gd name="connsiteY13" fmla="*/ 91440 h 4006735"/>
              <a:gd name="connsiteX0" fmla="*/ 638682 w 2236124"/>
              <a:gd name="connsiteY0" fmla="*/ 4006735 h 4006735"/>
              <a:gd name="connsiteX1" fmla="*/ 319341 w 2236124"/>
              <a:gd name="connsiteY1" fmla="*/ 3687394 h 4006735"/>
              <a:gd name="connsiteX2" fmla="*/ 319341 w 2236124"/>
              <a:gd name="connsiteY2" fmla="*/ 2322708 h 4006735"/>
              <a:gd name="connsiteX3" fmla="*/ 0 w 2236124"/>
              <a:gd name="connsiteY3" fmla="*/ 2003367 h 4006735"/>
              <a:gd name="connsiteX4" fmla="*/ 319341 w 2236124"/>
              <a:gd name="connsiteY4" fmla="*/ 1684026 h 4006735"/>
              <a:gd name="connsiteX5" fmla="*/ 319341 w 2236124"/>
              <a:gd name="connsiteY5" fmla="*/ 319341 h 4006735"/>
              <a:gd name="connsiteX6" fmla="*/ 638682 w 2236124"/>
              <a:gd name="connsiteY6" fmla="*/ 0 h 4006735"/>
              <a:gd name="connsiteX7" fmla="*/ 1916783 w 2236124"/>
              <a:gd name="connsiteY7" fmla="*/ 319341 h 4006735"/>
              <a:gd name="connsiteX8" fmla="*/ 1916783 w 2236124"/>
              <a:gd name="connsiteY8" fmla="*/ 3687394 h 4006735"/>
              <a:gd name="connsiteX9" fmla="*/ 638682 w 2236124"/>
              <a:gd name="connsiteY9" fmla="*/ 4006735 h 4006735"/>
              <a:gd name="connsiteX10" fmla="*/ 1916783 w 2236124"/>
              <a:gd name="connsiteY10" fmla="*/ 319341 h 4006735"/>
              <a:gd name="connsiteX0" fmla="*/ 1597442 w 1916783"/>
              <a:gd name="connsiteY0" fmla="*/ 0 h 4006735"/>
              <a:gd name="connsiteX1" fmla="*/ 1916783 w 1916783"/>
              <a:gd name="connsiteY1" fmla="*/ 319341 h 4006735"/>
              <a:gd name="connsiteX2" fmla="*/ 1916783 w 1916783"/>
              <a:gd name="connsiteY2" fmla="*/ 2322709 h 4006735"/>
              <a:gd name="connsiteX3" fmla="*/ 1916783 w 1916783"/>
              <a:gd name="connsiteY3" fmla="*/ 3687394 h 4006735"/>
              <a:gd name="connsiteX4" fmla="*/ 1597442 w 1916783"/>
              <a:gd name="connsiteY4" fmla="*/ 4006735 h 4006735"/>
              <a:gd name="connsiteX5" fmla="*/ 638682 w 1916783"/>
              <a:gd name="connsiteY5" fmla="*/ 4006735 h 4006735"/>
              <a:gd name="connsiteX6" fmla="*/ 319341 w 1916783"/>
              <a:gd name="connsiteY6" fmla="*/ 3687394 h 4006735"/>
              <a:gd name="connsiteX7" fmla="*/ 319341 w 1916783"/>
              <a:gd name="connsiteY7" fmla="*/ 2322708 h 4006735"/>
              <a:gd name="connsiteX8" fmla="*/ 0 w 1916783"/>
              <a:gd name="connsiteY8" fmla="*/ 2003367 h 4006735"/>
              <a:gd name="connsiteX9" fmla="*/ 319341 w 1916783"/>
              <a:gd name="connsiteY9" fmla="*/ 1684026 h 4006735"/>
              <a:gd name="connsiteX10" fmla="*/ 319341 w 1916783"/>
              <a:gd name="connsiteY10" fmla="*/ 319341 h 4006735"/>
              <a:gd name="connsiteX11" fmla="*/ 638682 w 1916783"/>
              <a:gd name="connsiteY11" fmla="*/ 0 h 4006735"/>
              <a:gd name="connsiteX12" fmla="*/ 1688882 w 1916783"/>
              <a:gd name="connsiteY12" fmla="*/ 91440 h 4006735"/>
              <a:gd name="connsiteX0" fmla="*/ 638682 w 1916783"/>
              <a:gd name="connsiteY0" fmla="*/ 4006735 h 4006735"/>
              <a:gd name="connsiteX1" fmla="*/ 319341 w 1916783"/>
              <a:gd name="connsiteY1" fmla="*/ 3687394 h 4006735"/>
              <a:gd name="connsiteX2" fmla="*/ 319341 w 1916783"/>
              <a:gd name="connsiteY2" fmla="*/ 2322708 h 4006735"/>
              <a:gd name="connsiteX3" fmla="*/ 0 w 1916783"/>
              <a:gd name="connsiteY3" fmla="*/ 2003367 h 4006735"/>
              <a:gd name="connsiteX4" fmla="*/ 319341 w 1916783"/>
              <a:gd name="connsiteY4" fmla="*/ 1684026 h 4006735"/>
              <a:gd name="connsiteX5" fmla="*/ 319341 w 1916783"/>
              <a:gd name="connsiteY5" fmla="*/ 319341 h 4006735"/>
              <a:gd name="connsiteX6" fmla="*/ 638682 w 1916783"/>
              <a:gd name="connsiteY6" fmla="*/ 0 h 4006735"/>
              <a:gd name="connsiteX7" fmla="*/ 1916783 w 1916783"/>
              <a:gd name="connsiteY7" fmla="*/ 319341 h 4006735"/>
              <a:gd name="connsiteX8" fmla="*/ 1916783 w 1916783"/>
              <a:gd name="connsiteY8" fmla="*/ 3687394 h 4006735"/>
              <a:gd name="connsiteX9" fmla="*/ 638682 w 1916783"/>
              <a:gd name="connsiteY9" fmla="*/ 4006735 h 4006735"/>
              <a:gd name="connsiteX10" fmla="*/ 1916783 w 1916783"/>
              <a:gd name="connsiteY10" fmla="*/ 319341 h 4006735"/>
              <a:gd name="connsiteX0" fmla="*/ 1597442 w 1916783"/>
              <a:gd name="connsiteY0" fmla="*/ 0 h 4006735"/>
              <a:gd name="connsiteX1" fmla="*/ 1916783 w 1916783"/>
              <a:gd name="connsiteY1" fmla="*/ 319341 h 4006735"/>
              <a:gd name="connsiteX2" fmla="*/ 1916783 w 1916783"/>
              <a:gd name="connsiteY2" fmla="*/ 3687394 h 4006735"/>
              <a:gd name="connsiteX3" fmla="*/ 1597442 w 1916783"/>
              <a:gd name="connsiteY3" fmla="*/ 4006735 h 4006735"/>
              <a:gd name="connsiteX4" fmla="*/ 638682 w 1916783"/>
              <a:gd name="connsiteY4" fmla="*/ 4006735 h 4006735"/>
              <a:gd name="connsiteX5" fmla="*/ 319341 w 1916783"/>
              <a:gd name="connsiteY5" fmla="*/ 3687394 h 4006735"/>
              <a:gd name="connsiteX6" fmla="*/ 319341 w 1916783"/>
              <a:gd name="connsiteY6" fmla="*/ 2322708 h 4006735"/>
              <a:gd name="connsiteX7" fmla="*/ 0 w 1916783"/>
              <a:gd name="connsiteY7" fmla="*/ 2003367 h 4006735"/>
              <a:gd name="connsiteX8" fmla="*/ 319341 w 1916783"/>
              <a:gd name="connsiteY8" fmla="*/ 1684026 h 4006735"/>
              <a:gd name="connsiteX9" fmla="*/ 319341 w 1916783"/>
              <a:gd name="connsiteY9" fmla="*/ 319341 h 4006735"/>
              <a:gd name="connsiteX10" fmla="*/ 638682 w 1916783"/>
              <a:gd name="connsiteY10" fmla="*/ 0 h 4006735"/>
              <a:gd name="connsiteX11" fmla="*/ 1688882 w 1916783"/>
              <a:gd name="connsiteY11" fmla="*/ 91440 h 4006735"/>
              <a:gd name="connsiteX0" fmla="*/ 638682 w 1916783"/>
              <a:gd name="connsiteY0" fmla="*/ 4006735 h 4006735"/>
              <a:gd name="connsiteX1" fmla="*/ 319341 w 1916783"/>
              <a:gd name="connsiteY1" fmla="*/ 3687394 h 4006735"/>
              <a:gd name="connsiteX2" fmla="*/ 319341 w 1916783"/>
              <a:gd name="connsiteY2" fmla="*/ 2322708 h 4006735"/>
              <a:gd name="connsiteX3" fmla="*/ 0 w 1916783"/>
              <a:gd name="connsiteY3" fmla="*/ 2003367 h 4006735"/>
              <a:gd name="connsiteX4" fmla="*/ 319341 w 1916783"/>
              <a:gd name="connsiteY4" fmla="*/ 1684026 h 4006735"/>
              <a:gd name="connsiteX5" fmla="*/ 319341 w 1916783"/>
              <a:gd name="connsiteY5" fmla="*/ 319341 h 4006735"/>
              <a:gd name="connsiteX6" fmla="*/ 638682 w 1916783"/>
              <a:gd name="connsiteY6" fmla="*/ 0 h 4006735"/>
              <a:gd name="connsiteX7" fmla="*/ 1916783 w 1916783"/>
              <a:gd name="connsiteY7" fmla="*/ 319341 h 4006735"/>
              <a:gd name="connsiteX8" fmla="*/ 1916783 w 1916783"/>
              <a:gd name="connsiteY8" fmla="*/ 3687394 h 4006735"/>
              <a:gd name="connsiteX9" fmla="*/ 638682 w 1916783"/>
              <a:gd name="connsiteY9" fmla="*/ 4006735 h 4006735"/>
              <a:gd name="connsiteX10" fmla="*/ 1916783 w 1916783"/>
              <a:gd name="connsiteY10" fmla="*/ 319341 h 4006735"/>
              <a:gd name="connsiteX0" fmla="*/ 1597442 w 1916783"/>
              <a:gd name="connsiteY0" fmla="*/ 0 h 4006735"/>
              <a:gd name="connsiteX1" fmla="*/ 1916783 w 1916783"/>
              <a:gd name="connsiteY1" fmla="*/ 319341 h 4006735"/>
              <a:gd name="connsiteX2" fmla="*/ 1916783 w 1916783"/>
              <a:gd name="connsiteY2" fmla="*/ 3687394 h 4006735"/>
              <a:gd name="connsiteX3" fmla="*/ 1597442 w 1916783"/>
              <a:gd name="connsiteY3" fmla="*/ 4006735 h 4006735"/>
              <a:gd name="connsiteX4" fmla="*/ 638682 w 1916783"/>
              <a:gd name="connsiteY4" fmla="*/ 4006735 h 4006735"/>
              <a:gd name="connsiteX5" fmla="*/ 319341 w 1916783"/>
              <a:gd name="connsiteY5" fmla="*/ 3687394 h 4006735"/>
              <a:gd name="connsiteX6" fmla="*/ 319341 w 1916783"/>
              <a:gd name="connsiteY6" fmla="*/ 2322708 h 4006735"/>
              <a:gd name="connsiteX7" fmla="*/ 0 w 1916783"/>
              <a:gd name="connsiteY7" fmla="*/ 2003367 h 4006735"/>
              <a:gd name="connsiteX8" fmla="*/ 319341 w 1916783"/>
              <a:gd name="connsiteY8" fmla="*/ 1684026 h 4006735"/>
              <a:gd name="connsiteX9" fmla="*/ 319341 w 1916783"/>
              <a:gd name="connsiteY9" fmla="*/ 319341 h 4006735"/>
              <a:gd name="connsiteX10" fmla="*/ 638682 w 1916783"/>
              <a:gd name="connsiteY10" fmla="*/ 0 h 4006735"/>
              <a:gd name="connsiteX11" fmla="*/ 1688882 w 1916783"/>
              <a:gd name="connsiteY11" fmla="*/ 91440 h 4006735"/>
              <a:gd name="connsiteX0" fmla="*/ 638682 w 1916783"/>
              <a:gd name="connsiteY0" fmla="*/ 4006735 h 4006735"/>
              <a:gd name="connsiteX1" fmla="*/ 319341 w 1916783"/>
              <a:gd name="connsiteY1" fmla="*/ 3687394 h 4006735"/>
              <a:gd name="connsiteX2" fmla="*/ 319341 w 1916783"/>
              <a:gd name="connsiteY2" fmla="*/ 2322708 h 4006735"/>
              <a:gd name="connsiteX3" fmla="*/ 0 w 1916783"/>
              <a:gd name="connsiteY3" fmla="*/ 2003367 h 4006735"/>
              <a:gd name="connsiteX4" fmla="*/ 319341 w 1916783"/>
              <a:gd name="connsiteY4" fmla="*/ 1684026 h 4006735"/>
              <a:gd name="connsiteX5" fmla="*/ 319341 w 1916783"/>
              <a:gd name="connsiteY5" fmla="*/ 319341 h 4006735"/>
              <a:gd name="connsiteX6" fmla="*/ 638682 w 1916783"/>
              <a:gd name="connsiteY6" fmla="*/ 0 h 4006735"/>
              <a:gd name="connsiteX7" fmla="*/ 1916783 w 1916783"/>
              <a:gd name="connsiteY7" fmla="*/ 319341 h 4006735"/>
              <a:gd name="connsiteX8" fmla="*/ 638682 w 1916783"/>
              <a:gd name="connsiteY8" fmla="*/ 4006735 h 4006735"/>
              <a:gd name="connsiteX9" fmla="*/ 1916783 w 1916783"/>
              <a:gd name="connsiteY9" fmla="*/ 319341 h 4006735"/>
              <a:gd name="connsiteX0" fmla="*/ 1597442 w 1916783"/>
              <a:gd name="connsiteY0" fmla="*/ 0 h 4077616"/>
              <a:gd name="connsiteX1" fmla="*/ 1916783 w 1916783"/>
              <a:gd name="connsiteY1" fmla="*/ 319341 h 4077616"/>
              <a:gd name="connsiteX2" fmla="*/ 1916783 w 1916783"/>
              <a:gd name="connsiteY2" fmla="*/ 3687394 h 4077616"/>
              <a:gd name="connsiteX3" fmla="*/ 638682 w 1916783"/>
              <a:gd name="connsiteY3" fmla="*/ 4006735 h 4077616"/>
              <a:gd name="connsiteX4" fmla="*/ 319341 w 1916783"/>
              <a:gd name="connsiteY4" fmla="*/ 3687394 h 4077616"/>
              <a:gd name="connsiteX5" fmla="*/ 319341 w 1916783"/>
              <a:gd name="connsiteY5" fmla="*/ 2322708 h 4077616"/>
              <a:gd name="connsiteX6" fmla="*/ 0 w 1916783"/>
              <a:gd name="connsiteY6" fmla="*/ 2003367 h 4077616"/>
              <a:gd name="connsiteX7" fmla="*/ 319341 w 1916783"/>
              <a:gd name="connsiteY7" fmla="*/ 1684026 h 4077616"/>
              <a:gd name="connsiteX8" fmla="*/ 319341 w 1916783"/>
              <a:gd name="connsiteY8" fmla="*/ 319341 h 4077616"/>
              <a:gd name="connsiteX9" fmla="*/ 638682 w 1916783"/>
              <a:gd name="connsiteY9" fmla="*/ 0 h 4077616"/>
              <a:gd name="connsiteX10" fmla="*/ 1688882 w 1916783"/>
              <a:gd name="connsiteY10" fmla="*/ 91440 h 4077616"/>
              <a:gd name="connsiteX0" fmla="*/ 638682 w 1916783"/>
              <a:gd name="connsiteY0" fmla="*/ 4006735 h 4077616"/>
              <a:gd name="connsiteX1" fmla="*/ 319341 w 1916783"/>
              <a:gd name="connsiteY1" fmla="*/ 3687394 h 4077616"/>
              <a:gd name="connsiteX2" fmla="*/ 319341 w 1916783"/>
              <a:gd name="connsiteY2" fmla="*/ 2322708 h 4077616"/>
              <a:gd name="connsiteX3" fmla="*/ 0 w 1916783"/>
              <a:gd name="connsiteY3" fmla="*/ 2003367 h 4077616"/>
              <a:gd name="connsiteX4" fmla="*/ 319341 w 1916783"/>
              <a:gd name="connsiteY4" fmla="*/ 1684026 h 4077616"/>
              <a:gd name="connsiteX5" fmla="*/ 319341 w 1916783"/>
              <a:gd name="connsiteY5" fmla="*/ 319341 h 4077616"/>
              <a:gd name="connsiteX6" fmla="*/ 638682 w 1916783"/>
              <a:gd name="connsiteY6" fmla="*/ 0 h 4077616"/>
              <a:gd name="connsiteX7" fmla="*/ 1916783 w 1916783"/>
              <a:gd name="connsiteY7" fmla="*/ 319341 h 4077616"/>
              <a:gd name="connsiteX8" fmla="*/ 638682 w 1916783"/>
              <a:gd name="connsiteY8" fmla="*/ 4006735 h 4077616"/>
              <a:gd name="connsiteX9" fmla="*/ 1916783 w 1916783"/>
              <a:gd name="connsiteY9" fmla="*/ 319341 h 4077616"/>
              <a:gd name="connsiteX0" fmla="*/ 1597442 w 1916783"/>
              <a:gd name="connsiteY0" fmla="*/ 0 h 4077616"/>
              <a:gd name="connsiteX1" fmla="*/ 1916783 w 1916783"/>
              <a:gd name="connsiteY1" fmla="*/ 319341 h 4077616"/>
              <a:gd name="connsiteX2" fmla="*/ 1916783 w 1916783"/>
              <a:gd name="connsiteY2" fmla="*/ 3687394 h 4077616"/>
              <a:gd name="connsiteX3" fmla="*/ 638682 w 1916783"/>
              <a:gd name="connsiteY3" fmla="*/ 4006735 h 4077616"/>
              <a:gd name="connsiteX4" fmla="*/ 319341 w 1916783"/>
              <a:gd name="connsiteY4" fmla="*/ 3687394 h 4077616"/>
              <a:gd name="connsiteX5" fmla="*/ 319341 w 1916783"/>
              <a:gd name="connsiteY5" fmla="*/ 2322708 h 4077616"/>
              <a:gd name="connsiteX6" fmla="*/ 0 w 1916783"/>
              <a:gd name="connsiteY6" fmla="*/ 2003367 h 4077616"/>
              <a:gd name="connsiteX7" fmla="*/ 319341 w 1916783"/>
              <a:gd name="connsiteY7" fmla="*/ 1684026 h 4077616"/>
              <a:gd name="connsiteX8" fmla="*/ 319341 w 1916783"/>
              <a:gd name="connsiteY8" fmla="*/ 319341 h 4077616"/>
              <a:gd name="connsiteX9" fmla="*/ 638682 w 1916783"/>
              <a:gd name="connsiteY9" fmla="*/ 0 h 4077616"/>
              <a:gd name="connsiteX10" fmla="*/ 1688882 w 1916783"/>
              <a:gd name="connsiteY10" fmla="*/ 91440 h 4077616"/>
              <a:gd name="connsiteX0" fmla="*/ 638682 w 1916783"/>
              <a:gd name="connsiteY0" fmla="*/ 4006735 h 4077616"/>
              <a:gd name="connsiteX1" fmla="*/ 319341 w 1916783"/>
              <a:gd name="connsiteY1" fmla="*/ 3687394 h 4077616"/>
              <a:gd name="connsiteX2" fmla="*/ 319341 w 1916783"/>
              <a:gd name="connsiteY2" fmla="*/ 2322708 h 4077616"/>
              <a:gd name="connsiteX3" fmla="*/ 0 w 1916783"/>
              <a:gd name="connsiteY3" fmla="*/ 2003367 h 4077616"/>
              <a:gd name="connsiteX4" fmla="*/ 319341 w 1916783"/>
              <a:gd name="connsiteY4" fmla="*/ 1684026 h 4077616"/>
              <a:gd name="connsiteX5" fmla="*/ 319341 w 1916783"/>
              <a:gd name="connsiteY5" fmla="*/ 319341 h 4077616"/>
              <a:gd name="connsiteX6" fmla="*/ 638682 w 1916783"/>
              <a:gd name="connsiteY6" fmla="*/ 0 h 4077616"/>
              <a:gd name="connsiteX7" fmla="*/ 1916783 w 1916783"/>
              <a:gd name="connsiteY7" fmla="*/ 319341 h 4077616"/>
              <a:gd name="connsiteX8" fmla="*/ 638682 w 1916783"/>
              <a:gd name="connsiteY8" fmla="*/ 4006735 h 4077616"/>
              <a:gd name="connsiteX9" fmla="*/ 1916783 w 1916783"/>
              <a:gd name="connsiteY9" fmla="*/ 319341 h 4077616"/>
              <a:gd name="connsiteX0" fmla="*/ 1597442 w 1916783"/>
              <a:gd name="connsiteY0" fmla="*/ 0 h 4006735"/>
              <a:gd name="connsiteX1" fmla="*/ 1916783 w 1916783"/>
              <a:gd name="connsiteY1" fmla="*/ 319341 h 4006735"/>
              <a:gd name="connsiteX2" fmla="*/ 638682 w 1916783"/>
              <a:gd name="connsiteY2" fmla="*/ 4006735 h 4006735"/>
              <a:gd name="connsiteX3" fmla="*/ 319341 w 1916783"/>
              <a:gd name="connsiteY3" fmla="*/ 3687394 h 4006735"/>
              <a:gd name="connsiteX4" fmla="*/ 319341 w 1916783"/>
              <a:gd name="connsiteY4" fmla="*/ 2322708 h 4006735"/>
              <a:gd name="connsiteX5" fmla="*/ 0 w 1916783"/>
              <a:gd name="connsiteY5" fmla="*/ 2003367 h 4006735"/>
              <a:gd name="connsiteX6" fmla="*/ 319341 w 1916783"/>
              <a:gd name="connsiteY6" fmla="*/ 1684026 h 4006735"/>
              <a:gd name="connsiteX7" fmla="*/ 319341 w 1916783"/>
              <a:gd name="connsiteY7" fmla="*/ 319341 h 4006735"/>
              <a:gd name="connsiteX8" fmla="*/ 638682 w 1916783"/>
              <a:gd name="connsiteY8" fmla="*/ 0 h 4006735"/>
              <a:gd name="connsiteX9" fmla="*/ 1688882 w 1916783"/>
              <a:gd name="connsiteY9" fmla="*/ 91440 h 4006735"/>
              <a:gd name="connsiteX0" fmla="*/ 638682 w 1916783"/>
              <a:gd name="connsiteY0" fmla="*/ 4006735 h 4006735"/>
              <a:gd name="connsiteX1" fmla="*/ 319341 w 1916783"/>
              <a:gd name="connsiteY1" fmla="*/ 3687394 h 4006735"/>
              <a:gd name="connsiteX2" fmla="*/ 319341 w 1916783"/>
              <a:gd name="connsiteY2" fmla="*/ 2322708 h 4006735"/>
              <a:gd name="connsiteX3" fmla="*/ 0 w 1916783"/>
              <a:gd name="connsiteY3" fmla="*/ 2003367 h 4006735"/>
              <a:gd name="connsiteX4" fmla="*/ 319341 w 1916783"/>
              <a:gd name="connsiteY4" fmla="*/ 1684026 h 4006735"/>
              <a:gd name="connsiteX5" fmla="*/ 319341 w 1916783"/>
              <a:gd name="connsiteY5" fmla="*/ 319341 h 4006735"/>
              <a:gd name="connsiteX6" fmla="*/ 638682 w 1916783"/>
              <a:gd name="connsiteY6" fmla="*/ 0 h 4006735"/>
              <a:gd name="connsiteX7" fmla="*/ 1916783 w 1916783"/>
              <a:gd name="connsiteY7" fmla="*/ 319341 h 4006735"/>
              <a:gd name="connsiteX8" fmla="*/ 638682 w 1916783"/>
              <a:gd name="connsiteY8" fmla="*/ 4006735 h 4006735"/>
              <a:gd name="connsiteX9" fmla="*/ 1916783 w 1916783"/>
              <a:gd name="connsiteY9" fmla="*/ 319341 h 4006735"/>
              <a:gd name="connsiteX0" fmla="*/ 1597442 w 1916783"/>
              <a:gd name="connsiteY0" fmla="*/ 0 h 4006735"/>
              <a:gd name="connsiteX1" fmla="*/ 1916783 w 1916783"/>
              <a:gd name="connsiteY1" fmla="*/ 319341 h 4006735"/>
              <a:gd name="connsiteX2" fmla="*/ 638682 w 1916783"/>
              <a:gd name="connsiteY2" fmla="*/ 4006735 h 4006735"/>
              <a:gd name="connsiteX3" fmla="*/ 319341 w 1916783"/>
              <a:gd name="connsiteY3" fmla="*/ 3687394 h 4006735"/>
              <a:gd name="connsiteX4" fmla="*/ 319341 w 1916783"/>
              <a:gd name="connsiteY4" fmla="*/ 2322708 h 4006735"/>
              <a:gd name="connsiteX5" fmla="*/ 0 w 1916783"/>
              <a:gd name="connsiteY5" fmla="*/ 2003367 h 4006735"/>
              <a:gd name="connsiteX6" fmla="*/ 319341 w 1916783"/>
              <a:gd name="connsiteY6" fmla="*/ 1684026 h 4006735"/>
              <a:gd name="connsiteX7" fmla="*/ 319341 w 1916783"/>
              <a:gd name="connsiteY7" fmla="*/ 319341 h 4006735"/>
              <a:gd name="connsiteX8" fmla="*/ 638682 w 1916783"/>
              <a:gd name="connsiteY8" fmla="*/ 0 h 4006735"/>
              <a:gd name="connsiteX9" fmla="*/ 1688882 w 1916783"/>
              <a:gd name="connsiteY9" fmla="*/ 91440 h 4006735"/>
              <a:gd name="connsiteX0" fmla="*/ 638682 w 1916783"/>
              <a:gd name="connsiteY0" fmla="*/ 4006735 h 4006735"/>
              <a:gd name="connsiteX1" fmla="*/ 319341 w 1916783"/>
              <a:gd name="connsiteY1" fmla="*/ 3687394 h 4006735"/>
              <a:gd name="connsiteX2" fmla="*/ 319341 w 1916783"/>
              <a:gd name="connsiteY2" fmla="*/ 2322708 h 4006735"/>
              <a:gd name="connsiteX3" fmla="*/ 0 w 1916783"/>
              <a:gd name="connsiteY3" fmla="*/ 2003367 h 4006735"/>
              <a:gd name="connsiteX4" fmla="*/ 319341 w 1916783"/>
              <a:gd name="connsiteY4" fmla="*/ 1684026 h 4006735"/>
              <a:gd name="connsiteX5" fmla="*/ 319341 w 1916783"/>
              <a:gd name="connsiteY5" fmla="*/ 319341 h 4006735"/>
              <a:gd name="connsiteX6" fmla="*/ 638682 w 1916783"/>
              <a:gd name="connsiteY6" fmla="*/ 0 h 4006735"/>
              <a:gd name="connsiteX0" fmla="*/ 1597442 w 1916783"/>
              <a:gd name="connsiteY0" fmla="*/ 0 h 4006735"/>
              <a:gd name="connsiteX1" fmla="*/ 1916783 w 1916783"/>
              <a:gd name="connsiteY1" fmla="*/ 319341 h 4006735"/>
              <a:gd name="connsiteX2" fmla="*/ 638682 w 1916783"/>
              <a:gd name="connsiteY2" fmla="*/ 4006735 h 4006735"/>
              <a:gd name="connsiteX3" fmla="*/ 319341 w 1916783"/>
              <a:gd name="connsiteY3" fmla="*/ 3687394 h 4006735"/>
              <a:gd name="connsiteX4" fmla="*/ 319341 w 1916783"/>
              <a:gd name="connsiteY4" fmla="*/ 2322708 h 4006735"/>
              <a:gd name="connsiteX5" fmla="*/ 0 w 1916783"/>
              <a:gd name="connsiteY5" fmla="*/ 2003367 h 4006735"/>
              <a:gd name="connsiteX6" fmla="*/ 319341 w 1916783"/>
              <a:gd name="connsiteY6" fmla="*/ 1684026 h 4006735"/>
              <a:gd name="connsiteX7" fmla="*/ 319341 w 1916783"/>
              <a:gd name="connsiteY7" fmla="*/ 319341 h 4006735"/>
              <a:gd name="connsiteX8" fmla="*/ 638682 w 1916783"/>
              <a:gd name="connsiteY8" fmla="*/ 0 h 4006735"/>
              <a:gd name="connsiteX0" fmla="*/ 638682 w 1916783"/>
              <a:gd name="connsiteY0" fmla="*/ 4006735 h 4006735"/>
              <a:gd name="connsiteX1" fmla="*/ 319341 w 1916783"/>
              <a:gd name="connsiteY1" fmla="*/ 3687394 h 4006735"/>
              <a:gd name="connsiteX2" fmla="*/ 319341 w 1916783"/>
              <a:gd name="connsiteY2" fmla="*/ 2322708 h 4006735"/>
              <a:gd name="connsiteX3" fmla="*/ 0 w 1916783"/>
              <a:gd name="connsiteY3" fmla="*/ 2003367 h 4006735"/>
              <a:gd name="connsiteX4" fmla="*/ 319341 w 1916783"/>
              <a:gd name="connsiteY4" fmla="*/ 1684026 h 4006735"/>
              <a:gd name="connsiteX5" fmla="*/ 319341 w 1916783"/>
              <a:gd name="connsiteY5" fmla="*/ 319341 h 4006735"/>
              <a:gd name="connsiteX6" fmla="*/ 638682 w 1916783"/>
              <a:gd name="connsiteY6" fmla="*/ 0 h 4006735"/>
              <a:gd name="connsiteX0" fmla="*/ 1916783 w 1916783"/>
              <a:gd name="connsiteY0" fmla="*/ 319341 h 4006735"/>
              <a:gd name="connsiteX1" fmla="*/ 638682 w 1916783"/>
              <a:gd name="connsiteY1" fmla="*/ 4006735 h 4006735"/>
              <a:gd name="connsiteX2" fmla="*/ 319341 w 1916783"/>
              <a:gd name="connsiteY2" fmla="*/ 3687394 h 4006735"/>
              <a:gd name="connsiteX3" fmla="*/ 319341 w 1916783"/>
              <a:gd name="connsiteY3" fmla="*/ 2322708 h 4006735"/>
              <a:gd name="connsiteX4" fmla="*/ 0 w 1916783"/>
              <a:gd name="connsiteY4" fmla="*/ 2003367 h 4006735"/>
              <a:gd name="connsiteX5" fmla="*/ 319341 w 1916783"/>
              <a:gd name="connsiteY5" fmla="*/ 1684026 h 4006735"/>
              <a:gd name="connsiteX6" fmla="*/ 319341 w 1916783"/>
              <a:gd name="connsiteY6" fmla="*/ 319341 h 4006735"/>
              <a:gd name="connsiteX7" fmla="*/ 638682 w 1916783"/>
              <a:gd name="connsiteY7" fmla="*/ 0 h 4006735"/>
              <a:gd name="connsiteX0" fmla="*/ 638682 w 1916783"/>
              <a:gd name="connsiteY0" fmla="*/ 4006735 h 4006735"/>
              <a:gd name="connsiteX1" fmla="*/ 319341 w 1916783"/>
              <a:gd name="connsiteY1" fmla="*/ 3687394 h 4006735"/>
              <a:gd name="connsiteX2" fmla="*/ 319341 w 1916783"/>
              <a:gd name="connsiteY2" fmla="*/ 2322708 h 4006735"/>
              <a:gd name="connsiteX3" fmla="*/ 0 w 1916783"/>
              <a:gd name="connsiteY3" fmla="*/ 2003367 h 4006735"/>
              <a:gd name="connsiteX4" fmla="*/ 319341 w 1916783"/>
              <a:gd name="connsiteY4" fmla="*/ 1684026 h 4006735"/>
              <a:gd name="connsiteX5" fmla="*/ 319341 w 1916783"/>
              <a:gd name="connsiteY5" fmla="*/ 319341 h 4006735"/>
              <a:gd name="connsiteX6" fmla="*/ 638682 w 1916783"/>
              <a:gd name="connsiteY6" fmla="*/ 0 h 4006735"/>
              <a:gd name="connsiteX0" fmla="*/ 638682 w 638682"/>
              <a:gd name="connsiteY0" fmla="*/ 4006735 h 4006735"/>
              <a:gd name="connsiteX1" fmla="*/ 319341 w 638682"/>
              <a:gd name="connsiteY1" fmla="*/ 3687394 h 4006735"/>
              <a:gd name="connsiteX2" fmla="*/ 319341 w 638682"/>
              <a:gd name="connsiteY2" fmla="*/ 2322708 h 4006735"/>
              <a:gd name="connsiteX3" fmla="*/ 0 w 638682"/>
              <a:gd name="connsiteY3" fmla="*/ 2003367 h 4006735"/>
              <a:gd name="connsiteX4" fmla="*/ 319341 w 638682"/>
              <a:gd name="connsiteY4" fmla="*/ 1684026 h 4006735"/>
              <a:gd name="connsiteX5" fmla="*/ 319341 w 638682"/>
              <a:gd name="connsiteY5" fmla="*/ 319341 h 4006735"/>
              <a:gd name="connsiteX6" fmla="*/ 638682 w 638682"/>
              <a:gd name="connsiteY6" fmla="*/ 0 h 4006735"/>
              <a:gd name="connsiteX0" fmla="*/ 638682 w 638682"/>
              <a:gd name="connsiteY0" fmla="*/ 4006735 h 4006735"/>
              <a:gd name="connsiteX1" fmla="*/ 319341 w 638682"/>
              <a:gd name="connsiteY1" fmla="*/ 3687394 h 4006735"/>
              <a:gd name="connsiteX2" fmla="*/ 319341 w 638682"/>
              <a:gd name="connsiteY2" fmla="*/ 2322708 h 4006735"/>
              <a:gd name="connsiteX3" fmla="*/ 0 w 638682"/>
              <a:gd name="connsiteY3" fmla="*/ 2003367 h 4006735"/>
              <a:gd name="connsiteX4" fmla="*/ 319341 w 638682"/>
              <a:gd name="connsiteY4" fmla="*/ 1684026 h 4006735"/>
              <a:gd name="connsiteX5" fmla="*/ 319341 w 638682"/>
              <a:gd name="connsiteY5" fmla="*/ 319341 h 4006735"/>
              <a:gd name="connsiteX6" fmla="*/ 638682 w 638682"/>
              <a:gd name="connsiteY6" fmla="*/ 0 h 40067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8682" h="4006735" stroke="0" extrusionOk="0">
                <a:moveTo>
                  <a:pt x="638682" y="4006735"/>
                </a:moveTo>
                <a:cubicBezTo>
                  <a:pt x="462315" y="4006735"/>
                  <a:pt x="319341" y="3863761"/>
                  <a:pt x="319341" y="3687394"/>
                </a:cubicBezTo>
                <a:lnTo>
                  <a:pt x="319341" y="2322708"/>
                </a:lnTo>
                <a:cubicBezTo>
                  <a:pt x="319341" y="2146341"/>
                  <a:pt x="176367" y="2003367"/>
                  <a:pt x="0" y="2003367"/>
                </a:cubicBezTo>
                <a:cubicBezTo>
                  <a:pt x="176367" y="2003367"/>
                  <a:pt x="319341" y="1860393"/>
                  <a:pt x="319341" y="1684026"/>
                </a:cubicBezTo>
                <a:lnTo>
                  <a:pt x="319341" y="319341"/>
                </a:lnTo>
                <a:cubicBezTo>
                  <a:pt x="319341" y="142974"/>
                  <a:pt x="462315" y="0"/>
                  <a:pt x="638682" y="0"/>
                </a:cubicBezTo>
              </a:path>
              <a:path w="638682" h="4006735" fill="none">
                <a:moveTo>
                  <a:pt x="638682" y="4006735"/>
                </a:moveTo>
                <a:cubicBezTo>
                  <a:pt x="462315" y="4006735"/>
                  <a:pt x="319341" y="3863761"/>
                  <a:pt x="319341" y="3687394"/>
                </a:cubicBezTo>
                <a:lnTo>
                  <a:pt x="319341" y="2322708"/>
                </a:lnTo>
                <a:cubicBezTo>
                  <a:pt x="319341" y="2146341"/>
                  <a:pt x="176367" y="2003367"/>
                  <a:pt x="0" y="2003367"/>
                </a:cubicBezTo>
                <a:cubicBezTo>
                  <a:pt x="176367" y="2003367"/>
                  <a:pt x="319341" y="1860393"/>
                  <a:pt x="319341" y="1684026"/>
                </a:cubicBezTo>
                <a:lnTo>
                  <a:pt x="319341" y="319341"/>
                </a:lnTo>
                <a:cubicBezTo>
                  <a:pt x="319341" y="142974"/>
                  <a:pt x="462315" y="0"/>
                  <a:pt x="638682" y="0"/>
                </a:cubicBezTo>
              </a:path>
            </a:pathLst>
          </a:cu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10" name="Rounded Rectangle 9"/>
          <p:cNvSpPr/>
          <p:nvPr/>
        </p:nvSpPr>
        <p:spPr>
          <a:xfrm>
            <a:off x="7349847" y="3045175"/>
            <a:ext cx="1695797" cy="1014153"/>
          </a:xfrm>
          <a:prstGeom prst="round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MSY reference points</a:t>
            </a:r>
            <a:endParaRPr lang="en-CA" dirty="0"/>
          </a:p>
        </p:txBody>
      </p:sp>
      <p:sp>
        <p:nvSpPr>
          <p:cNvPr id="11" name="Rounded Rectangle 10"/>
          <p:cNvSpPr/>
          <p:nvPr/>
        </p:nvSpPr>
        <p:spPr>
          <a:xfrm>
            <a:off x="2244435" y="3668683"/>
            <a:ext cx="1695797" cy="1014153"/>
          </a:xfrm>
          <a:prstGeom prst="round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Per-recruit calculations</a:t>
            </a:r>
            <a:endParaRPr lang="en-CA" dirty="0"/>
          </a:p>
        </p:txBody>
      </p:sp>
      <p:sp>
        <p:nvSpPr>
          <p:cNvPr id="12" name="Rounded Rectangle 11"/>
          <p:cNvSpPr/>
          <p:nvPr/>
        </p:nvSpPr>
        <p:spPr>
          <a:xfrm>
            <a:off x="4796442" y="629919"/>
            <a:ext cx="1695797" cy="10141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SRR</a:t>
            </a:r>
          </a:p>
          <a:p>
            <a:pPr algn="ctr"/>
            <a:r>
              <a:rPr lang="en-US" dirty="0"/>
              <a:t>(R</a:t>
            </a:r>
            <a:r>
              <a:rPr lang="en-US" baseline="-25000" dirty="0"/>
              <a:t>0</a:t>
            </a:r>
            <a:r>
              <a:rPr lang="en-US" dirty="0"/>
              <a:t>, h, and </a:t>
            </a:r>
            <a:r>
              <a:rPr lang="el-GR" dirty="0"/>
              <a:t>φ</a:t>
            </a:r>
            <a:r>
              <a:rPr lang="en-US" baseline="-25000" dirty="0"/>
              <a:t>0</a:t>
            </a:r>
            <a:r>
              <a:rPr lang="en-US" dirty="0"/>
              <a:t>) or (</a:t>
            </a:r>
            <a:r>
              <a:rPr lang="el-GR" dirty="0"/>
              <a:t>α</a:t>
            </a:r>
            <a:r>
              <a:rPr lang="en-US" dirty="0"/>
              <a:t> and </a:t>
            </a:r>
            <a:r>
              <a:rPr lang="el-GR" dirty="0"/>
              <a:t>β</a:t>
            </a:r>
            <a:r>
              <a:rPr lang="en-US" dirty="0"/>
              <a:t>)</a:t>
            </a:r>
            <a:endParaRPr lang="en-CA" dirty="0"/>
          </a:p>
        </p:txBody>
      </p:sp>
      <p:sp>
        <p:nvSpPr>
          <p:cNvPr id="3" name="TextBox 2"/>
          <p:cNvSpPr txBox="1"/>
          <p:nvPr/>
        </p:nvSpPr>
        <p:spPr>
          <a:xfrm>
            <a:off x="346619" y="328495"/>
            <a:ext cx="3356943" cy="1200329"/>
          </a:xfrm>
          <a:prstGeom prst="rect">
            <a:avLst/>
          </a:prstGeom>
          <a:noFill/>
        </p:spPr>
        <p:txBody>
          <a:bodyPr wrap="square" rtlCol="0">
            <a:spAutoFit/>
          </a:bodyPr>
          <a:lstStyle/>
          <a:p>
            <a:r>
              <a:rPr lang="en-US" sz="2400" dirty="0"/>
              <a:t>Data Requirements for Reference Points for Age- Structured Models</a:t>
            </a:r>
            <a:endParaRPr lang="en-CA" sz="2400" dirty="0"/>
          </a:p>
        </p:txBody>
      </p:sp>
    </p:spTree>
    <p:extLst>
      <p:ext uri="{BB962C8B-B14F-4D97-AF65-F5344CB8AC3E}">
        <p14:creationId xmlns:p14="http://schemas.microsoft.com/office/powerpoint/2010/main" val="380913589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 Points</a:t>
            </a:r>
            <a:endParaRPr lang="en-CA"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514350" indent="-514350">
                  <a:buFont typeface="Arial" panose="020B0604020202020204" pitchFamily="34" charset="0"/>
                  <a:buAutoNum type="arabicPeriod"/>
                </a:pPr>
                <a:r>
                  <a:rPr lang="en-US" dirty="0"/>
                  <a:t>Unfished Equilibrium Biomass </a:t>
                </a:r>
                <a14:m>
                  <m:oMath xmlns:m="http://schemas.openxmlformats.org/officeDocument/2006/math">
                    <m:r>
                      <a:rPr lang="en-US" i="1" dirty="0">
                        <a:latin typeface="Cambria Math" panose="02040503050406030204" pitchFamily="18" charset="0"/>
                      </a:rPr>
                      <m:t>𝐵</m:t>
                    </m:r>
                    <m:r>
                      <a:rPr lang="en-US" i="1" baseline="-25000" dirty="0">
                        <a:latin typeface="Cambria Math" panose="02040503050406030204" pitchFamily="18" charset="0"/>
                      </a:rPr>
                      <m:t>0</m:t>
                    </m:r>
                  </m:oMath>
                </a14:m>
                <a:endParaRPr lang="en-US" dirty="0"/>
              </a:p>
              <a:p>
                <a:pPr marL="514350" indent="-514350">
                  <a:buFont typeface="Arial" panose="020B0604020202020204" pitchFamily="34" charset="0"/>
                  <a:buAutoNum type="arabicPeriod"/>
                </a:pPr>
                <a:r>
                  <a:rPr lang="en-US" dirty="0"/>
                  <a:t>Equilibrium Biomass when fishing at </a:t>
                </a:r>
                <a14:m>
                  <m:oMath xmlns:m="http://schemas.openxmlformats.org/officeDocument/2006/math">
                    <m:r>
                      <a:rPr lang="en-US" i="1" dirty="0" smtClean="0">
                        <a:latin typeface="Cambria Math" panose="02040503050406030204" pitchFamily="18" charset="0"/>
                      </a:rPr>
                      <m:t>𝐹</m:t>
                    </m:r>
                  </m:oMath>
                </a14:m>
                <a:endParaRPr lang="en-US" dirty="0"/>
              </a:p>
              <a:p>
                <a:pPr marL="514350" indent="-514350">
                  <a:buFont typeface="Arial" panose="020B0604020202020204" pitchFamily="34" charset="0"/>
                  <a:buAutoNum type="arabicPeriod"/>
                </a:pPr>
                <a:r>
                  <a:rPr lang="en-US" dirty="0"/>
                  <a:t>MSY reference points</a:t>
                </a:r>
              </a:p>
              <a:p>
                <a:pPr marL="514350" indent="-514350">
                  <a:buAutoNum type="arabicPeriod"/>
                </a:pPr>
                <a:r>
                  <a:rPr lang="en-US" dirty="0"/>
                  <a:t>SPR reference points</a:t>
                </a:r>
              </a:p>
              <a:p>
                <a:endParaRPr lang="en-CA" dirty="0"/>
              </a:p>
              <a:p>
                <a:pPr lvl="1"/>
                <a:endParaRPr lang="en-CA"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217" t="-2381"/>
                </a:stretch>
              </a:blipFill>
            </p:spPr>
            <p:txBody>
              <a:bodyPr/>
              <a:lstStyle/>
              <a:p>
                <a:r>
                  <a:rPr lang="en-US">
                    <a:noFill/>
                  </a:rPr>
                  <a:t> </a:t>
                </a:r>
              </a:p>
            </p:txBody>
          </p:sp>
        </mc:Fallback>
      </mc:AlternateContent>
    </p:spTree>
    <p:extLst>
      <p:ext uri="{BB962C8B-B14F-4D97-AF65-F5344CB8AC3E}">
        <p14:creationId xmlns:p14="http://schemas.microsoft.com/office/powerpoint/2010/main" val="2328984409"/>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14:m>
                  <m:oMath xmlns:m="http://schemas.openxmlformats.org/officeDocument/2006/math">
                    <m:sSub>
                      <m:sSubPr>
                        <m:ctrlPr>
                          <a:rPr lang="en-CA"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𝐵</m:t>
                        </m:r>
                      </m:e>
                      <m:sub>
                        <m:r>
                          <a:rPr lang="en-US" i="1">
                            <a:latin typeface="Cambria Math" panose="02040503050406030204" pitchFamily="18" charset="0"/>
                          </a:rPr>
                          <m:t>0</m:t>
                        </m:r>
                      </m:sub>
                    </m:sSub>
                  </m:oMath>
                </a14:m>
                <a:r>
                  <a:rPr lang="en-CA" i="1" dirty="0"/>
                  <a:t> </a:t>
                </a:r>
                <a:r>
                  <a:rPr lang="en-CA" dirty="0"/>
                  <a:t>is the equilibrium unfished biomass, here we will use SSB</a:t>
                </a:r>
              </a:p>
              <a:p>
                <a14:m>
                  <m:oMath xmlns:m="http://schemas.openxmlformats.org/officeDocument/2006/math">
                    <m:sSub>
                      <m:sSubPr>
                        <m:ctrlPr>
                          <a:rPr lang="en-CA" i="1" smtClean="0">
                            <a:latin typeface="Cambria Math" panose="02040503050406030204" pitchFamily="18" charset="0"/>
                          </a:rPr>
                        </m:ctrlPr>
                      </m:sSubPr>
                      <m:e>
                        <m:r>
                          <a:rPr lang="en-US" b="0" i="1" smtClean="0">
                            <a:latin typeface="Cambria Math" panose="02040503050406030204" pitchFamily="18" charset="0"/>
                          </a:rPr>
                          <m:t>𝑆𝑆</m:t>
                        </m:r>
                        <m:r>
                          <a:rPr lang="en-US" b="0" i="1" smtClean="0">
                            <a:latin typeface="Cambria Math" panose="02040503050406030204" pitchFamily="18" charset="0"/>
                            <a:ea typeface="Cambria Math" panose="02040503050406030204" pitchFamily="18" charset="0"/>
                          </a:rPr>
                          <m:t>𝐵</m:t>
                        </m:r>
                      </m:e>
                      <m:sub>
                        <m:r>
                          <a:rPr lang="en-US" i="1">
                            <a:latin typeface="Cambria Math" panose="02040503050406030204" pitchFamily="18" charset="0"/>
                          </a:rPr>
                          <m:t>0</m:t>
                        </m:r>
                      </m:sub>
                    </m:sSub>
                  </m:oMath>
                </a14:m>
                <a:r>
                  <a:rPr lang="en-CA" dirty="0">
                    <a:latin typeface="Cambria Math" panose="02040503050406030204" pitchFamily="18" charset="0"/>
                  </a:rPr>
                  <a:t> </a:t>
                </a:r>
                <a:r>
                  <a:rPr lang="en-CA" dirty="0"/>
                  <a:t>is estimated from two pieces of information</a:t>
                </a:r>
              </a:p>
              <a:p>
                <a:pPr marL="914400" lvl="1" indent="-457200">
                  <a:buFont typeface="+mj-lt"/>
                  <a:buAutoNum type="alphaLcParenR"/>
                </a:pPr>
                <a:r>
                  <a:rPr lang="en-CA" dirty="0"/>
                  <a:t>the unfished SSB-per-recruit (</a:t>
                </a:r>
                <a14:m>
                  <m:oMath xmlns:m="http://schemas.openxmlformats.org/officeDocument/2006/math">
                    <m:sSub>
                      <m:sSubPr>
                        <m:ctrlPr>
                          <a:rPr lang="en-CA"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𝜑</m:t>
                        </m:r>
                      </m:e>
                      <m:sub>
                        <m:r>
                          <a:rPr lang="en-US" b="0" i="1" smtClean="0">
                            <a:latin typeface="Cambria Math" panose="02040503050406030204" pitchFamily="18" charset="0"/>
                            <a:ea typeface="Cambria Math" panose="02040503050406030204" pitchFamily="18" charset="0"/>
                          </a:rPr>
                          <m:t>𝐸</m:t>
                        </m:r>
                        <m:r>
                          <a:rPr lang="en-US" i="1">
                            <a:latin typeface="Cambria Math" panose="02040503050406030204" pitchFamily="18" charset="0"/>
                          </a:rPr>
                          <m:t>0</m:t>
                        </m:r>
                      </m:sub>
                    </m:sSub>
                  </m:oMath>
                </a14:m>
                <a:r>
                  <a:rPr lang="en-CA" dirty="0"/>
                  <a:t>) </a:t>
                </a:r>
              </a:p>
              <a:p>
                <a:pPr marL="914400" lvl="1" indent="-457200">
                  <a:buFont typeface="+mj-lt"/>
                  <a:buAutoNum type="alphaLcParenR"/>
                </a:pPr>
                <a:r>
                  <a:rPr lang="en-CA" dirty="0"/>
                  <a:t>the SRR (here we will use the BH SRR)</a:t>
                </a:r>
              </a:p>
              <a:p>
                <a:pPr marL="0" indent="0">
                  <a:buNone/>
                </a:pPr>
                <a:endParaRPr lang="en-CA"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t="-224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 name="Title 1"/>
              <p:cNvSpPr>
                <a:spLocks noGrp="1"/>
              </p:cNvSpPr>
              <p:nvPr>
                <p:ph type="title"/>
              </p:nvPr>
            </p:nvSpPr>
            <p:spPr/>
            <p:txBody>
              <a:bodyPr>
                <a:normAutofit/>
              </a:bodyPr>
              <a:lstStyle/>
              <a:p>
                <a:r>
                  <a:rPr lang="en-US" sz="3200" dirty="0"/>
                  <a:t>Reference Points </a:t>
                </a:r>
                <a:r>
                  <a:rPr lang="en-US" sz="3200" b="1" dirty="0">
                    <a:solidFill>
                      <a:schemeClr val="accent6">
                        <a:lumMod val="75000"/>
                      </a:schemeClr>
                    </a:solidFill>
                  </a:rPr>
                  <a:t>1. Unfished Equilibrium Biomass </a:t>
                </a:r>
                <a14:m>
                  <m:oMath xmlns:m="http://schemas.openxmlformats.org/officeDocument/2006/math">
                    <m:r>
                      <a:rPr lang="en-US" sz="3200" b="1" i="1" dirty="0" smtClean="0">
                        <a:solidFill>
                          <a:schemeClr val="accent6">
                            <a:lumMod val="75000"/>
                          </a:schemeClr>
                        </a:solidFill>
                        <a:latin typeface="Cambria Math" panose="02040503050406030204" pitchFamily="18" charset="0"/>
                      </a:rPr>
                      <m:t>𝑩</m:t>
                    </m:r>
                    <m:r>
                      <a:rPr lang="en-US" sz="3200" b="1" i="1" baseline="-25000" dirty="0" smtClean="0">
                        <a:solidFill>
                          <a:schemeClr val="accent6">
                            <a:lumMod val="75000"/>
                          </a:schemeClr>
                        </a:solidFill>
                        <a:latin typeface="Cambria Math" panose="02040503050406030204" pitchFamily="18" charset="0"/>
                      </a:rPr>
                      <m:t>𝟎</m:t>
                    </m:r>
                  </m:oMath>
                </a14:m>
                <a:endParaRPr lang="en-CA" sz="3200" b="1" baseline="-25000" dirty="0">
                  <a:solidFill>
                    <a:schemeClr val="accent6">
                      <a:lumMod val="75000"/>
                    </a:schemeClr>
                  </a:solidFill>
                </a:endParaRPr>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a:blip r:embed="rId3"/>
                <a:stretch>
                  <a:fillRect l="-150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0E8C9376-0743-42CE-BAEF-6FC7D39B5B32}"/>
                  </a:ext>
                </a:extLst>
              </p:cNvPr>
              <p:cNvSpPr txBox="1"/>
              <p:nvPr/>
            </p:nvSpPr>
            <p:spPr>
              <a:xfrm>
                <a:off x="1739246" y="4375549"/>
                <a:ext cx="2456057" cy="878382"/>
              </a:xfrm>
              <a:prstGeom prst="rect">
                <a:avLst/>
              </a:prstGeom>
              <a:noFill/>
            </p:spPr>
            <p:style>
              <a:lnRef idx="0">
                <a:scrgbClr r="0" g="0" b="0"/>
              </a:lnRef>
              <a:fillRef idx="0">
                <a:scrgbClr r="0" g="0" b="0"/>
              </a:fillRef>
              <a:effectRef idx="0">
                <a:scrgbClr r="0" g="0" b="0"/>
              </a:effectRef>
              <a:fontRef idx="minor">
                <a:schemeClr val="tx1"/>
              </a:fontRef>
            </p:style>
            <p:txBody>
              <a:bodyPr wrap="none" lIns="0" tIns="0" rIns="0" bIns="0"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sSub>
                        <m:sSubPr>
                          <m:ctrlPr>
                            <a:rPr lang="en-CA" sz="2000" i="1" smtClean="0">
                              <a:solidFill>
                                <a:schemeClr val="tx1"/>
                              </a:solidFill>
                              <a:effectLst/>
                              <a:latin typeface="Cambria Math" panose="02040503050406030204" pitchFamily="18" charset="0"/>
                            </a:rPr>
                          </m:ctrlPr>
                        </m:sSubPr>
                        <m:e>
                          <m:r>
                            <a:rPr lang="en-US" sz="2000" i="1" smtClean="0">
                              <a:solidFill>
                                <a:schemeClr val="tx1"/>
                              </a:solidFill>
                              <a:effectLst/>
                              <a:latin typeface="Cambria Math" panose="02040503050406030204" pitchFamily="18" charset="0"/>
                              <a:ea typeface="Cambria Math" panose="02040503050406030204" pitchFamily="18" charset="0"/>
                            </a:rPr>
                            <m:t>𝜑</m:t>
                          </m:r>
                        </m:e>
                        <m:sub>
                          <m:r>
                            <a:rPr lang="en-US" sz="2000" b="0" i="1" smtClean="0">
                              <a:solidFill>
                                <a:schemeClr val="tx1"/>
                              </a:solidFill>
                              <a:effectLst/>
                              <a:latin typeface="Cambria Math" panose="02040503050406030204" pitchFamily="18" charset="0"/>
                              <a:ea typeface="Cambria Math" panose="02040503050406030204" pitchFamily="18" charset="0"/>
                            </a:rPr>
                            <m:t>𝐸</m:t>
                          </m:r>
                          <m:r>
                            <a:rPr lang="en-US" sz="2000" b="0" i="1" smtClean="0">
                              <a:solidFill>
                                <a:schemeClr val="tx1"/>
                              </a:solidFill>
                              <a:effectLst/>
                              <a:latin typeface="Cambria Math" panose="02040503050406030204" pitchFamily="18" charset="0"/>
                              <a:ea typeface="Cambria Math" panose="02040503050406030204" pitchFamily="18" charset="0"/>
                            </a:rPr>
                            <m:t>0</m:t>
                          </m:r>
                        </m:sub>
                      </m:sSub>
                      <m:r>
                        <a:rPr lang="en-US" sz="2000" b="0" i="1" smtClean="0">
                          <a:solidFill>
                            <a:schemeClr val="tx1"/>
                          </a:solidFill>
                          <a:effectLst/>
                          <a:latin typeface="Cambria Math" panose="02040503050406030204" pitchFamily="18" charset="0"/>
                        </a:rPr>
                        <m:t>=</m:t>
                      </m:r>
                      <m:nary>
                        <m:naryPr>
                          <m:chr m:val="∑"/>
                          <m:ctrlPr>
                            <a:rPr lang="en-US" sz="2000" b="0" i="1" smtClean="0">
                              <a:solidFill>
                                <a:schemeClr val="tx1"/>
                              </a:solidFill>
                              <a:effectLst/>
                              <a:latin typeface="Cambria Math" panose="02040503050406030204" pitchFamily="18" charset="0"/>
                            </a:rPr>
                          </m:ctrlPr>
                        </m:naryPr>
                        <m:sub>
                          <m:sSub>
                            <m:sSubPr>
                              <m:ctrlPr>
                                <a:rPr lang="en-US" sz="2000" i="1">
                                  <a:latin typeface="Cambria Math" panose="02040503050406030204" pitchFamily="18" charset="0"/>
                                </a:rPr>
                              </m:ctrlPr>
                            </m:sSubPr>
                            <m:e>
                              <m:r>
                                <a:rPr lang="en-US" sz="2000" b="0" i="1" smtClean="0">
                                  <a:latin typeface="Cambria Math" panose="02040503050406030204" pitchFamily="18" charset="0"/>
                                </a:rPr>
                                <m:t>𝑎</m:t>
                              </m:r>
                              <m:r>
                                <a:rPr lang="en-US" sz="2000" b="0" i="1" smtClean="0">
                                  <a:latin typeface="Cambria Math" panose="02040503050406030204" pitchFamily="18" charset="0"/>
                                </a:rPr>
                                <m:t>=</m:t>
                              </m:r>
                              <m:r>
                                <a:rPr lang="en-US" sz="2000" i="1">
                                  <a:latin typeface="Cambria Math" panose="02040503050406030204" pitchFamily="18" charset="0"/>
                                </a:rPr>
                                <m:t>𝑎</m:t>
                              </m:r>
                            </m:e>
                            <m:sub>
                              <m:r>
                                <a:rPr lang="en-US" sz="2000" b="0" i="1" smtClean="0">
                                  <a:latin typeface="Cambria Math" panose="02040503050406030204" pitchFamily="18" charset="0"/>
                                </a:rPr>
                                <m:t>𝑟𝑒𝑐</m:t>
                              </m:r>
                            </m:sub>
                          </m:sSub>
                        </m:sub>
                        <m:sup>
                          <m:sSub>
                            <m:sSubPr>
                              <m:ctrlPr>
                                <a:rPr lang="en-US" sz="2000" b="0" i="1" smtClean="0">
                                  <a:solidFill>
                                    <a:schemeClr val="tx1"/>
                                  </a:solidFill>
                                  <a:effectLst/>
                                  <a:latin typeface="Cambria Math" panose="02040503050406030204" pitchFamily="18" charset="0"/>
                                </a:rPr>
                              </m:ctrlPr>
                            </m:sSubPr>
                            <m:e>
                              <m:r>
                                <a:rPr lang="en-US" sz="2000" b="0" i="1" smtClean="0">
                                  <a:solidFill>
                                    <a:schemeClr val="tx1"/>
                                  </a:solidFill>
                                  <a:effectLst/>
                                  <a:latin typeface="Cambria Math" panose="02040503050406030204" pitchFamily="18" charset="0"/>
                                </a:rPr>
                                <m:t>𝑎</m:t>
                              </m:r>
                            </m:e>
                            <m:sub>
                              <m:r>
                                <a:rPr lang="en-US" sz="2000" b="0" i="1" smtClean="0">
                                  <a:solidFill>
                                    <a:schemeClr val="tx1"/>
                                  </a:solidFill>
                                  <a:effectLst/>
                                  <a:latin typeface="Cambria Math" panose="02040503050406030204" pitchFamily="18" charset="0"/>
                                </a:rPr>
                                <m:t>𝑚𝑎𝑥</m:t>
                              </m:r>
                            </m:sub>
                          </m:sSub>
                        </m:sup>
                        <m:e>
                          <m:sSub>
                            <m:sSubPr>
                              <m:ctrlPr>
                                <a:rPr lang="en-US" sz="2000" b="0" i="1" smtClean="0">
                                  <a:solidFill>
                                    <a:srgbClr val="0000FF"/>
                                  </a:solidFill>
                                  <a:effectLst/>
                                  <a:latin typeface="Cambria Math" panose="02040503050406030204" pitchFamily="18" charset="0"/>
                                </a:rPr>
                              </m:ctrlPr>
                            </m:sSubPr>
                            <m:e>
                              <m:r>
                                <a:rPr lang="en-US" sz="2000" b="0" i="1" smtClean="0">
                                  <a:solidFill>
                                    <a:srgbClr val="0000FF"/>
                                  </a:solidFill>
                                  <a:effectLst/>
                                  <a:latin typeface="Cambria Math" panose="02040503050406030204" pitchFamily="18" charset="0"/>
                                </a:rPr>
                                <m:t>𝑙</m:t>
                              </m:r>
                            </m:e>
                            <m:sub>
                              <m:sSub>
                                <m:sSubPr>
                                  <m:ctrlPr>
                                    <a:rPr lang="en-US" sz="2000" b="0" i="1" smtClean="0">
                                      <a:solidFill>
                                        <a:srgbClr val="0000FF"/>
                                      </a:solidFill>
                                      <a:effectLst/>
                                      <a:latin typeface="Cambria Math" panose="02040503050406030204" pitchFamily="18" charset="0"/>
                                    </a:rPr>
                                  </m:ctrlPr>
                                </m:sSubPr>
                                <m:e>
                                  <m:r>
                                    <a:rPr lang="en-US" sz="2000" b="0" i="1" smtClean="0">
                                      <a:solidFill>
                                        <a:srgbClr val="0000FF"/>
                                      </a:solidFill>
                                      <a:effectLst/>
                                      <a:latin typeface="Cambria Math" panose="02040503050406030204" pitchFamily="18" charset="0"/>
                                    </a:rPr>
                                    <m:t>0</m:t>
                                  </m:r>
                                </m:e>
                                <m:sub>
                                  <m:r>
                                    <a:rPr lang="en-US" sz="2000" b="0" i="1" smtClean="0">
                                      <a:solidFill>
                                        <a:srgbClr val="0000FF"/>
                                      </a:solidFill>
                                      <a:effectLst/>
                                      <a:latin typeface="Cambria Math" panose="02040503050406030204" pitchFamily="18" charset="0"/>
                                    </a:rPr>
                                    <m:t>𝑎</m:t>
                                  </m:r>
                                </m:sub>
                              </m:sSub>
                            </m:sub>
                          </m:sSub>
                          <m:sSub>
                            <m:sSubPr>
                              <m:ctrlPr>
                                <a:rPr lang="en-US" sz="2000" i="1" smtClean="0">
                                  <a:solidFill>
                                    <a:srgbClr val="C00000"/>
                                  </a:solidFill>
                                  <a:latin typeface="Cambria Math" panose="02040503050406030204" pitchFamily="18" charset="0"/>
                                </a:rPr>
                              </m:ctrlPr>
                            </m:sSubPr>
                            <m:e>
                              <m:r>
                                <a:rPr lang="en-US" sz="2000" b="0" i="1" smtClean="0">
                                  <a:solidFill>
                                    <a:srgbClr val="C00000"/>
                                  </a:solidFill>
                                  <a:latin typeface="Cambria Math" panose="02040503050406030204" pitchFamily="18" charset="0"/>
                                </a:rPr>
                                <m:t>𝑤</m:t>
                              </m:r>
                            </m:e>
                            <m:sub>
                              <m:r>
                                <a:rPr lang="en-US" sz="2000" i="1">
                                  <a:solidFill>
                                    <a:srgbClr val="C00000"/>
                                  </a:solidFill>
                                  <a:latin typeface="Cambria Math" panose="02040503050406030204" pitchFamily="18" charset="0"/>
                                </a:rPr>
                                <m:t>𝑎</m:t>
                              </m:r>
                            </m:sub>
                          </m:sSub>
                          <m:sSub>
                            <m:sSubPr>
                              <m:ctrlPr>
                                <a:rPr lang="en-US" sz="2000" i="1" smtClean="0">
                                  <a:solidFill>
                                    <a:srgbClr val="7030A0"/>
                                  </a:solidFill>
                                  <a:latin typeface="Cambria Math" panose="02040503050406030204" pitchFamily="18" charset="0"/>
                                </a:rPr>
                              </m:ctrlPr>
                            </m:sSubPr>
                            <m:e>
                              <m:r>
                                <a:rPr lang="en-US" sz="2000" b="0" i="1" smtClean="0">
                                  <a:solidFill>
                                    <a:srgbClr val="7030A0"/>
                                  </a:solidFill>
                                  <a:latin typeface="Cambria Math" panose="02040503050406030204" pitchFamily="18" charset="0"/>
                                </a:rPr>
                                <m:t>𝑚</m:t>
                              </m:r>
                            </m:e>
                            <m:sub>
                              <m:r>
                                <a:rPr lang="en-US" sz="2000" i="1">
                                  <a:solidFill>
                                    <a:srgbClr val="7030A0"/>
                                  </a:solidFill>
                                  <a:latin typeface="Cambria Math" panose="02040503050406030204" pitchFamily="18" charset="0"/>
                                </a:rPr>
                                <m:t>𝑎</m:t>
                              </m:r>
                            </m:sub>
                          </m:sSub>
                        </m:e>
                      </m:nary>
                    </m:oMath>
                  </m:oMathPara>
                </a14:m>
                <a:endParaRPr lang="en-CA" sz="2000" dirty="0"/>
              </a:p>
            </p:txBody>
          </p:sp>
        </mc:Choice>
        <mc:Fallback xmlns="">
          <p:sp>
            <p:nvSpPr>
              <p:cNvPr id="9" name="TextBox 8">
                <a:extLst>
                  <a:ext uri="{FF2B5EF4-FFF2-40B4-BE49-F238E27FC236}">
                    <a16:creationId xmlns:a16="http://schemas.microsoft.com/office/drawing/2014/main" id="{0E8C9376-0743-42CE-BAEF-6FC7D39B5B32}"/>
                  </a:ext>
                </a:extLst>
              </p:cNvPr>
              <p:cNvSpPr txBox="1">
                <a:spLocks noRot="1" noChangeAspect="1" noMove="1" noResize="1" noEditPoints="1" noAdjustHandles="1" noChangeArrowheads="1" noChangeShapeType="1" noTextEdit="1"/>
              </p:cNvSpPr>
              <p:nvPr/>
            </p:nvSpPr>
            <p:spPr>
              <a:xfrm>
                <a:off x="1739246" y="4375549"/>
                <a:ext cx="2456057" cy="878382"/>
              </a:xfrm>
              <a:prstGeom prst="rect">
                <a:avLst/>
              </a:prstGeom>
              <a:blipFill>
                <a:blip r:embed="rId4"/>
                <a:stretch>
                  <a:fillRect/>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738CB284-1BB1-4A0D-B3F7-D73773006F29}"/>
              </a:ext>
            </a:extLst>
          </p:cNvPr>
          <p:cNvPicPr>
            <a:picLocks noChangeAspect="1"/>
          </p:cNvPicPr>
          <p:nvPr/>
        </p:nvPicPr>
        <p:blipFill>
          <a:blip r:embed="rId5"/>
          <a:stretch>
            <a:fillRect/>
          </a:stretch>
        </p:blipFill>
        <p:spPr>
          <a:xfrm>
            <a:off x="6153461" y="3645477"/>
            <a:ext cx="5200339" cy="2914141"/>
          </a:xfrm>
          <a:prstGeom prst="rect">
            <a:avLst/>
          </a:prstGeom>
        </p:spPr>
      </p:pic>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76CB469A-E1DC-4B26-89D8-01FAA6922494}"/>
                  </a:ext>
                </a:extLst>
              </p:cNvPr>
              <p:cNvSpPr txBox="1"/>
              <p:nvPr/>
            </p:nvSpPr>
            <p:spPr>
              <a:xfrm>
                <a:off x="0" y="5530781"/>
                <a:ext cx="3551806" cy="369332"/>
              </a:xfrm>
              <a:prstGeom prst="rect">
                <a:avLst/>
              </a:prstGeom>
              <a:noFill/>
            </p:spPr>
            <p:txBody>
              <a:bodyPr wrap="none" rtlCol="0">
                <a:spAutoFit/>
              </a:bodyPr>
              <a:lstStyle/>
              <a:p>
                <a:r>
                  <a:rPr lang="en-US" dirty="0">
                    <a:solidFill>
                      <a:srgbClr val="0000FF"/>
                    </a:solidFill>
                  </a:rPr>
                  <a:t>Survivorship-at-age (depends on </a:t>
                </a:r>
                <a14:m>
                  <m:oMath xmlns:m="http://schemas.openxmlformats.org/officeDocument/2006/math">
                    <m:r>
                      <a:rPr lang="en-US" i="1" dirty="0" smtClean="0">
                        <a:solidFill>
                          <a:srgbClr val="0000FF"/>
                        </a:solidFill>
                        <a:latin typeface="Cambria Math" panose="02040503050406030204" pitchFamily="18" charset="0"/>
                      </a:rPr>
                      <m:t>𝑀</m:t>
                    </m:r>
                  </m:oMath>
                </a14:m>
                <a:r>
                  <a:rPr lang="en-US" dirty="0">
                    <a:solidFill>
                      <a:srgbClr val="0000FF"/>
                    </a:solidFill>
                  </a:rPr>
                  <a:t>)</a:t>
                </a:r>
              </a:p>
            </p:txBody>
          </p:sp>
        </mc:Choice>
        <mc:Fallback xmlns="">
          <p:sp>
            <p:nvSpPr>
              <p:cNvPr id="6" name="TextBox 5">
                <a:extLst>
                  <a:ext uri="{FF2B5EF4-FFF2-40B4-BE49-F238E27FC236}">
                    <a16:creationId xmlns:a16="http://schemas.microsoft.com/office/drawing/2014/main" id="{76CB469A-E1DC-4B26-89D8-01FAA6922494}"/>
                  </a:ext>
                </a:extLst>
              </p:cNvPr>
              <p:cNvSpPr txBox="1">
                <a:spLocks noRot="1" noChangeAspect="1" noMove="1" noResize="1" noEditPoints="1" noAdjustHandles="1" noChangeArrowheads="1" noChangeShapeType="1" noTextEdit="1"/>
              </p:cNvSpPr>
              <p:nvPr/>
            </p:nvSpPr>
            <p:spPr>
              <a:xfrm>
                <a:off x="0" y="5530781"/>
                <a:ext cx="3551806" cy="369332"/>
              </a:xfrm>
              <a:prstGeom prst="rect">
                <a:avLst/>
              </a:prstGeom>
              <a:blipFill>
                <a:blip r:embed="rId6"/>
                <a:stretch>
                  <a:fillRect l="-1372" t="-8197" r="-515" b="-24590"/>
                </a:stretch>
              </a:blipFill>
            </p:spPr>
            <p:txBody>
              <a:bodyPr/>
              <a:lstStyle/>
              <a:p>
                <a:r>
                  <a:rPr lang="en-US">
                    <a:noFill/>
                  </a:rPr>
                  <a:t> </a:t>
                </a:r>
              </a:p>
            </p:txBody>
          </p:sp>
        </mc:Fallback>
      </mc:AlternateContent>
      <p:sp>
        <p:nvSpPr>
          <p:cNvPr id="16" name="TextBox 15">
            <a:extLst>
              <a:ext uri="{FF2B5EF4-FFF2-40B4-BE49-F238E27FC236}">
                <a16:creationId xmlns:a16="http://schemas.microsoft.com/office/drawing/2014/main" id="{E3640CD8-ED92-4F6C-860D-635745DD0E06}"/>
              </a:ext>
            </a:extLst>
          </p:cNvPr>
          <p:cNvSpPr txBox="1"/>
          <p:nvPr/>
        </p:nvSpPr>
        <p:spPr>
          <a:xfrm>
            <a:off x="2412611" y="5853872"/>
            <a:ext cx="1514967" cy="369332"/>
          </a:xfrm>
          <a:prstGeom prst="rect">
            <a:avLst/>
          </a:prstGeom>
          <a:noFill/>
        </p:spPr>
        <p:txBody>
          <a:bodyPr wrap="none" rtlCol="0">
            <a:spAutoFit/>
          </a:bodyPr>
          <a:lstStyle/>
          <a:p>
            <a:r>
              <a:rPr lang="en-US" dirty="0">
                <a:solidFill>
                  <a:srgbClr val="C00000"/>
                </a:solidFill>
              </a:rPr>
              <a:t>weight-at-age</a:t>
            </a:r>
          </a:p>
        </p:txBody>
      </p:sp>
      <p:sp>
        <p:nvSpPr>
          <p:cNvPr id="17" name="TextBox 16">
            <a:extLst>
              <a:ext uri="{FF2B5EF4-FFF2-40B4-BE49-F238E27FC236}">
                <a16:creationId xmlns:a16="http://schemas.microsoft.com/office/drawing/2014/main" id="{F1A213CF-60EB-4626-9027-7EE79A6CEB2F}"/>
              </a:ext>
            </a:extLst>
          </p:cNvPr>
          <p:cNvSpPr txBox="1"/>
          <p:nvPr/>
        </p:nvSpPr>
        <p:spPr>
          <a:xfrm>
            <a:off x="2655660" y="6190286"/>
            <a:ext cx="1650067" cy="369332"/>
          </a:xfrm>
          <a:prstGeom prst="rect">
            <a:avLst/>
          </a:prstGeom>
          <a:noFill/>
        </p:spPr>
        <p:txBody>
          <a:bodyPr wrap="none" rtlCol="0">
            <a:spAutoFit/>
          </a:bodyPr>
          <a:lstStyle/>
          <a:p>
            <a:r>
              <a:rPr lang="en-US" dirty="0">
                <a:solidFill>
                  <a:srgbClr val="7030A0"/>
                </a:solidFill>
              </a:rPr>
              <a:t>maturity-at-age</a:t>
            </a:r>
          </a:p>
        </p:txBody>
      </p:sp>
      <p:sp>
        <p:nvSpPr>
          <p:cNvPr id="8" name="TextBox 7">
            <a:extLst>
              <a:ext uri="{FF2B5EF4-FFF2-40B4-BE49-F238E27FC236}">
                <a16:creationId xmlns:a16="http://schemas.microsoft.com/office/drawing/2014/main" id="{87B678C8-A75C-4BA6-8051-0D2696084A18}"/>
              </a:ext>
            </a:extLst>
          </p:cNvPr>
          <p:cNvSpPr txBox="1"/>
          <p:nvPr/>
        </p:nvSpPr>
        <p:spPr>
          <a:xfrm>
            <a:off x="9656466" y="3898760"/>
            <a:ext cx="1385957" cy="369332"/>
          </a:xfrm>
          <a:prstGeom prst="rect">
            <a:avLst/>
          </a:prstGeom>
          <a:noFill/>
        </p:spPr>
        <p:txBody>
          <a:bodyPr wrap="none" rtlCol="0">
            <a:spAutoFit/>
          </a:bodyPr>
          <a:lstStyle/>
          <a:p>
            <a:r>
              <a:rPr lang="en-US" dirty="0"/>
              <a:t>Example SRR</a:t>
            </a:r>
          </a:p>
        </p:txBody>
      </p:sp>
    </p:spTree>
    <p:extLst>
      <p:ext uri="{BB962C8B-B14F-4D97-AF65-F5344CB8AC3E}">
        <p14:creationId xmlns:p14="http://schemas.microsoft.com/office/powerpoint/2010/main" val="31189026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6" grpId="0"/>
      <p:bldP spid="16" grpId="0"/>
      <p:bldP spid="17" grpId="0"/>
      <p:bldP spid="8" grpId="0"/>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825624"/>
                <a:ext cx="10515600" cy="4756045"/>
              </a:xfrm>
            </p:spPr>
            <p:txBody>
              <a:bodyPr>
                <a:normAutofit/>
              </a:bodyPr>
              <a:lstStyle/>
              <a:p>
                <a:endParaRPr lang="en-CA" dirty="0"/>
              </a:p>
              <a:p>
                <a:endParaRPr lang="en-CA" dirty="0"/>
              </a:p>
              <a:p>
                <a:endParaRPr lang="en-CA" dirty="0"/>
              </a:p>
              <a:p>
                <a:endParaRPr lang="en-CA" dirty="0"/>
              </a:p>
              <a:p>
                <a:pPr marL="0" indent="0">
                  <a:buNone/>
                </a:pPr>
                <a:r>
                  <a:rPr lang="en-CA" dirty="0"/>
                  <a:t>We can calculate </a:t>
                </a:r>
                <a14:m>
                  <m:oMath xmlns:m="http://schemas.openxmlformats.org/officeDocument/2006/math">
                    <m:sSub>
                      <m:sSubPr>
                        <m:ctrlPr>
                          <a:rPr lang="en-CA"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𝜑</m:t>
                        </m:r>
                      </m:e>
                      <m:sub>
                        <m:r>
                          <a:rPr lang="en-US" b="0" i="1" smtClean="0">
                            <a:latin typeface="Cambria Math" panose="02040503050406030204" pitchFamily="18" charset="0"/>
                            <a:ea typeface="Cambria Math" panose="02040503050406030204" pitchFamily="18" charset="0"/>
                          </a:rPr>
                          <m:t>𝐸</m:t>
                        </m:r>
                        <m:r>
                          <a:rPr lang="en-US" i="1">
                            <a:latin typeface="Cambria Math" panose="02040503050406030204" pitchFamily="18" charset="0"/>
                          </a:rPr>
                          <m:t>0</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sSub>
                          <m:sSubPr>
                            <m:ctrlPr>
                              <a:rPr lang="en-CA"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𝑆𝑆𝐵</m:t>
                            </m:r>
                          </m:e>
                          <m:sub>
                            <m:r>
                              <a:rPr lang="en-US" i="1">
                                <a:latin typeface="Cambria Math" panose="02040503050406030204" pitchFamily="18" charset="0"/>
                              </a:rPr>
                              <m:t>0</m:t>
                            </m:r>
                          </m:sub>
                        </m:sSub>
                      </m:num>
                      <m:den>
                        <m:sSub>
                          <m:sSubPr>
                            <m:ctrlPr>
                              <a:rPr lang="en-CA" i="1">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𝑅</m:t>
                            </m:r>
                          </m:e>
                          <m:sub>
                            <m:r>
                              <a:rPr lang="en-US" i="1">
                                <a:latin typeface="Cambria Math" panose="02040503050406030204" pitchFamily="18" charset="0"/>
                              </a:rPr>
                              <m:t>0</m:t>
                            </m:r>
                          </m:sub>
                        </m:sSub>
                      </m:den>
                    </m:f>
                  </m:oMath>
                </a14:m>
                <a:r>
                  <a:rPr lang="en-CA" dirty="0"/>
                  <a:t> 		</a:t>
                </a:r>
              </a:p>
              <a:p>
                <a:pPr marL="0" indent="0">
                  <a:buNone/>
                </a:pPr>
                <a:endParaRPr lang="en-CA" dirty="0"/>
              </a:p>
              <a:p>
                <a:pPr marL="0" indent="0">
                  <a:buNone/>
                </a:pPr>
                <a:r>
                  <a:rPr lang="en-CA" dirty="0"/>
                  <a:t>The point (</a:t>
                </a:r>
                <a14:m>
                  <m:oMath xmlns:m="http://schemas.openxmlformats.org/officeDocument/2006/math">
                    <m:sSub>
                      <m:sSubPr>
                        <m:ctrlPr>
                          <a:rPr lang="en-CA" i="1" smtClean="0">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𝑆𝑆𝐵</m:t>
                        </m:r>
                      </m:e>
                      <m:sub>
                        <m:r>
                          <a:rPr lang="en-US" i="1">
                            <a:latin typeface="Cambria Math" panose="02040503050406030204" pitchFamily="18" charset="0"/>
                          </a:rPr>
                          <m:t>0</m:t>
                        </m:r>
                      </m:sub>
                    </m:sSub>
                  </m:oMath>
                </a14:m>
                <a:r>
                  <a:rPr lang="en-CA" dirty="0"/>
                  <a:t>, </a:t>
                </a:r>
                <a14:m>
                  <m:oMath xmlns:m="http://schemas.openxmlformats.org/officeDocument/2006/math">
                    <m:sSub>
                      <m:sSubPr>
                        <m:ctrlPr>
                          <a:rPr lang="en-CA" i="1">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𝑅</m:t>
                        </m:r>
                      </m:e>
                      <m:sub>
                        <m:r>
                          <a:rPr lang="en-US" i="1">
                            <a:latin typeface="Cambria Math" panose="02040503050406030204" pitchFamily="18" charset="0"/>
                          </a:rPr>
                          <m:t>0</m:t>
                        </m:r>
                      </m:sub>
                    </m:sSub>
                  </m:oMath>
                </a14:m>
                <a:r>
                  <a:rPr lang="en-CA" dirty="0"/>
                  <a:t>) lies on the SRR so we know:</a:t>
                </a:r>
              </a:p>
              <a:p>
                <a:pPr marL="0" indent="0" algn="r">
                  <a:buNone/>
                </a:pPr>
                <a14:m>
                  <m:oMath xmlns:m="http://schemas.openxmlformats.org/officeDocument/2006/math">
                    <m:sSub>
                      <m:sSubPr>
                        <m:ctrlPr>
                          <a:rPr lang="en-CA"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𝑅</m:t>
                        </m:r>
                      </m:e>
                      <m:sub>
                        <m:r>
                          <a:rPr lang="en-US" i="1">
                            <a:latin typeface="Cambria Math" panose="02040503050406030204" pitchFamily="18" charset="0"/>
                          </a:rPr>
                          <m:t>0</m:t>
                        </m:r>
                      </m:sub>
                    </m:sSub>
                    <m:r>
                      <a:rPr lang="en-US" i="1">
                        <a:latin typeface="Cambria Math" panose="02040503050406030204" pitchFamily="18" charset="0"/>
                      </a:rPr>
                      <m:t>=</m:t>
                    </m:r>
                    <m:f>
                      <m:fPr>
                        <m:ctrlPr>
                          <a:rPr lang="en-US" i="1">
                            <a:latin typeface="Cambria Math" panose="02040503050406030204" pitchFamily="18" charset="0"/>
                          </a:rPr>
                        </m:ctrlPr>
                      </m:fPr>
                      <m:num>
                        <m:r>
                          <a:rPr lang="en-US" i="1" smtClean="0">
                            <a:latin typeface="Cambria Math" panose="02040503050406030204" pitchFamily="18" charset="0"/>
                            <a:ea typeface="Cambria Math" panose="02040503050406030204" pitchFamily="18" charset="0"/>
                          </a:rPr>
                          <m:t>𝛼</m:t>
                        </m:r>
                        <m:sSub>
                          <m:sSubPr>
                            <m:ctrlPr>
                              <a:rPr lang="en-CA"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𝑆𝑆𝐵</m:t>
                            </m:r>
                          </m:e>
                          <m:sub>
                            <m:r>
                              <a:rPr lang="en-US" i="1">
                                <a:latin typeface="Cambria Math" panose="02040503050406030204" pitchFamily="18" charset="0"/>
                              </a:rPr>
                              <m:t>0</m:t>
                            </m:r>
                          </m:sub>
                        </m:sSub>
                      </m:num>
                      <m:den>
                        <m:r>
                          <a:rPr lang="en-US" i="1">
                            <a:latin typeface="Cambria Math" panose="02040503050406030204" pitchFamily="18" charset="0"/>
                          </a:rPr>
                          <m:t>1+</m:t>
                        </m:r>
                        <m:r>
                          <a:rPr lang="en-US" i="1" smtClean="0">
                            <a:latin typeface="Cambria Math" panose="02040503050406030204" pitchFamily="18" charset="0"/>
                            <a:ea typeface="Cambria Math" panose="02040503050406030204" pitchFamily="18" charset="0"/>
                          </a:rPr>
                          <m:t>𝛽</m:t>
                        </m:r>
                        <m:sSub>
                          <m:sSubPr>
                            <m:ctrlPr>
                              <a:rPr lang="en-CA"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𝑆𝑆𝐵</m:t>
                            </m:r>
                          </m:e>
                          <m:sub>
                            <m:r>
                              <a:rPr lang="en-US" i="1">
                                <a:latin typeface="Cambria Math" panose="02040503050406030204" pitchFamily="18" charset="0"/>
                              </a:rPr>
                              <m:t>0</m:t>
                            </m:r>
                          </m:sub>
                        </m:sSub>
                      </m:den>
                    </m:f>
                  </m:oMath>
                </a14:m>
                <a:r>
                  <a:rPr lang="en-CA" dirty="0"/>
                  <a:t> 				</a:t>
                </a:r>
              </a:p>
              <a:p>
                <a:pPr marL="0" indent="0">
                  <a:buNone/>
                </a:pPr>
                <a:endParaRPr lang="en-CA"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825624"/>
                <a:ext cx="10515600" cy="4756045"/>
              </a:xfrm>
              <a:blipFill>
                <a:blip r:embed="rId2"/>
                <a:stretch>
                  <a:fillRect l="-12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 name="Title 1"/>
              <p:cNvSpPr>
                <a:spLocks noGrp="1"/>
              </p:cNvSpPr>
              <p:nvPr>
                <p:ph type="title"/>
              </p:nvPr>
            </p:nvSpPr>
            <p:spPr/>
            <p:txBody>
              <a:bodyPr>
                <a:normAutofit/>
              </a:bodyPr>
              <a:lstStyle/>
              <a:p>
                <a:r>
                  <a:rPr lang="en-US" sz="3200" dirty="0"/>
                  <a:t>Reference Points </a:t>
                </a:r>
                <a:r>
                  <a:rPr lang="en-US" sz="3200" b="1" dirty="0">
                    <a:solidFill>
                      <a:schemeClr val="accent6">
                        <a:lumMod val="75000"/>
                      </a:schemeClr>
                    </a:solidFill>
                  </a:rPr>
                  <a:t>1. Unfished Equilibrium Biomass </a:t>
                </a:r>
                <a14:m>
                  <m:oMath xmlns:m="http://schemas.openxmlformats.org/officeDocument/2006/math">
                    <m:r>
                      <a:rPr lang="en-US" sz="3200" b="1" i="1" dirty="0" smtClean="0">
                        <a:solidFill>
                          <a:schemeClr val="accent6">
                            <a:lumMod val="75000"/>
                          </a:schemeClr>
                        </a:solidFill>
                        <a:latin typeface="Cambria Math" panose="02040503050406030204" pitchFamily="18" charset="0"/>
                      </a:rPr>
                      <m:t>𝑩</m:t>
                    </m:r>
                    <m:r>
                      <a:rPr lang="en-US" sz="3200" b="1" i="1" baseline="-25000" dirty="0" smtClean="0">
                        <a:solidFill>
                          <a:schemeClr val="accent6">
                            <a:lumMod val="75000"/>
                          </a:schemeClr>
                        </a:solidFill>
                        <a:latin typeface="Cambria Math" panose="02040503050406030204" pitchFamily="18" charset="0"/>
                      </a:rPr>
                      <m:t>𝟎</m:t>
                    </m:r>
                  </m:oMath>
                </a14:m>
                <a:endParaRPr lang="en-CA" sz="3200" b="1" baseline="-25000" dirty="0">
                  <a:solidFill>
                    <a:schemeClr val="accent6">
                      <a:lumMod val="75000"/>
                    </a:schemeClr>
                  </a:solidFill>
                </a:endParaRPr>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a:blip r:embed="rId3"/>
                <a:stretch>
                  <a:fillRect l="-150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D4D13486-321C-40C4-BB62-DF840DD4E6E5}"/>
                  </a:ext>
                </a:extLst>
              </p:cNvPr>
              <p:cNvSpPr txBox="1"/>
              <p:nvPr/>
            </p:nvSpPr>
            <p:spPr>
              <a:xfrm>
                <a:off x="1739246" y="1973993"/>
                <a:ext cx="2456057" cy="878382"/>
              </a:xfrm>
              <a:prstGeom prst="rect">
                <a:avLst/>
              </a:prstGeom>
              <a:noFill/>
            </p:spPr>
            <p:style>
              <a:lnRef idx="0">
                <a:scrgbClr r="0" g="0" b="0"/>
              </a:lnRef>
              <a:fillRef idx="0">
                <a:scrgbClr r="0" g="0" b="0"/>
              </a:fillRef>
              <a:effectRef idx="0">
                <a:scrgbClr r="0" g="0" b="0"/>
              </a:effectRef>
              <a:fontRef idx="minor">
                <a:schemeClr val="tx1"/>
              </a:fontRef>
            </p:style>
            <p:txBody>
              <a:bodyPr wrap="none" lIns="0" tIns="0" rIns="0" bIns="0"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sSub>
                        <m:sSubPr>
                          <m:ctrlPr>
                            <a:rPr lang="en-CA" sz="2000" i="1" smtClean="0">
                              <a:solidFill>
                                <a:schemeClr val="tx1"/>
                              </a:solidFill>
                              <a:effectLst/>
                              <a:latin typeface="Cambria Math" panose="02040503050406030204" pitchFamily="18" charset="0"/>
                            </a:rPr>
                          </m:ctrlPr>
                        </m:sSubPr>
                        <m:e>
                          <m:r>
                            <a:rPr lang="en-US" sz="2000" i="1" smtClean="0">
                              <a:solidFill>
                                <a:schemeClr val="tx1"/>
                              </a:solidFill>
                              <a:effectLst/>
                              <a:latin typeface="Cambria Math" panose="02040503050406030204" pitchFamily="18" charset="0"/>
                              <a:ea typeface="Cambria Math" panose="02040503050406030204" pitchFamily="18" charset="0"/>
                            </a:rPr>
                            <m:t>𝜑</m:t>
                          </m:r>
                        </m:e>
                        <m:sub>
                          <m:r>
                            <a:rPr lang="en-US" sz="2000" b="0" i="1" smtClean="0">
                              <a:solidFill>
                                <a:schemeClr val="tx1"/>
                              </a:solidFill>
                              <a:effectLst/>
                              <a:latin typeface="Cambria Math" panose="02040503050406030204" pitchFamily="18" charset="0"/>
                              <a:ea typeface="Cambria Math" panose="02040503050406030204" pitchFamily="18" charset="0"/>
                            </a:rPr>
                            <m:t>𝐸</m:t>
                          </m:r>
                          <m:r>
                            <a:rPr lang="en-US" sz="2000" b="0" i="1" smtClean="0">
                              <a:solidFill>
                                <a:schemeClr val="tx1"/>
                              </a:solidFill>
                              <a:effectLst/>
                              <a:latin typeface="Cambria Math" panose="02040503050406030204" pitchFamily="18" charset="0"/>
                              <a:ea typeface="Cambria Math" panose="02040503050406030204" pitchFamily="18" charset="0"/>
                            </a:rPr>
                            <m:t>0</m:t>
                          </m:r>
                        </m:sub>
                      </m:sSub>
                      <m:r>
                        <a:rPr lang="en-US" sz="2000" b="0" i="1" smtClean="0">
                          <a:solidFill>
                            <a:schemeClr val="tx1"/>
                          </a:solidFill>
                          <a:effectLst/>
                          <a:latin typeface="Cambria Math" panose="02040503050406030204" pitchFamily="18" charset="0"/>
                        </a:rPr>
                        <m:t>=</m:t>
                      </m:r>
                      <m:nary>
                        <m:naryPr>
                          <m:chr m:val="∑"/>
                          <m:ctrlPr>
                            <a:rPr lang="en-US" sz="2000" b="0" i="1" smtClean="0">
                              <a:solidFill>
                                <a:schemeClr val="tx1"/>
                              </a:solidFill>
                              <a:effectLst/>
                              <a:latin typeface="Cambria Math" panose="02040503050406030204" pitchFamily="18" charset="0"/>
                            </a:rPr>
                          </m:ctrlPr>
                        </m:naryPr>
                        <m:sub>
                          <m:sSub>
                            <m:sSubPr>
                              <m:ctrlPr>
                                <a:rPr lang="en-US" sz="2000" i="1">
                                  <a:latin typeface="Cambria Math" panose="02040503050406030204" pitchFamily="18" charset="0"/>
                                </a:rPr>
                              </m:ctrlPr>
                            </m:sSubPr>
                            <m:e>
                              <m:r>
                                <a:rPr lang="en-US" sz="2000" b="0" i="1" smtClean="0">
                                  <a:latin typeface="Cambria Math" panose="02040503050406030204" pitchFamily="18" charset="0"/>
                                </a:rPr>
                                <m:t>𝑎</m:t>
                              </m:r>
                              <m:r>
                                <a:rPr lang="en-US" sz="2000" b="0" i="1" smtClean="0">
                                  <a:latin typeface="Cambria Math" panose="02040503050406030204" pitchFamily="18" charset="0"/>
                                </a:rPr>
                                <m:t>=</m:t>
                              </m:r>
                              <m:r>
                                <a:rPr lang="en-US" sz="2000" i="1">
                                  <a:latin typeface="Cambria Math" panose="02040503050406030204" pitchFamily="18" charset="0"/>
                                </a:rPr>
                                <m:t>𝑎</m:t>
                              </m:r>
                            </m:e>
                            <m:sub>
                              <m:r>
                                <a:rPr lang="en-US" sz="2000" b="0" i="1" smtClean="0">
                                  <a:latin typeface="Cambria Math" panose="02040503050406030204" pitchFamily="18" charset="0"/>
                                </a:rPr>
                                <m:t>𝑟𝑒𝑐</m:t>
                              </m:r>
                            </m:sub>
                          </m:sSub>
                        </m:sub>
                        <m:sup>
                          <m:sSub>
                            <m:sSubPr>
                              <m:ctrlPr>
                                <a:rPr lang="en-US" sz="2000" b="0" i="1" smtClean="0">
                                  <a:solidFill>
                                    <a:schemeClr val="tx1"/>
                                  </a:solidFill>
                                  <a:effectLst/>
                                  <a:latin typeface="Cambria Math" panose="02040503050406030204" pitchFamily="18" charset="0"/>
                                </a:rPr>
                              </m:ctrlPr>
                            </m:sSubPr>
                            <m:e>
                              <m:r>
                                <a:rPr lang="en-US" sz="2000" b="0" i="1" smtClean="0">
                                  <a:solidFill>
                                    <a:schemeClr val="tx1"/>
                                  </a:solidFill>
                                  <a:effectLst/>
                                  <a:latin typeface="Cambria Math" panose="02040503050406030204" pitchFamily="18" charset="0"/>
                                </a:rPr>
                                <m:t>𝑎</m:t>
                              </m:r>
                            </m:e>
                            <m:sub>
                              <m:r>
                                <a:rPr lang="en-US" sz="2000" b="0" i="1" smtClean="0">
                                  <a:solidFill>
                                    <a:schemeClr val="tx1"/>
                                  </a:solidFill>
                                  <a:effectLst/>
                                  <a:latin typeface="Cambria Math" panose="02040503050406030204" pitchFamily="18" charset="0"/>
                                </a:rPr>
                                <m:t>𝑚𝑎𝑥</m:t>
                              </m:r>
                            </m:sub>
                          </m:sSub>
                        </m:sup>
                        <m:e>
                          <m:sSub>
                            <m:sSubPr>
                              <m:ctrlPr>
                                <a:rPr lang="en-US" sz="2000" b="0" i="1" smtClean="0">
                                  <a:solidFill>
                                    <a:srgbClr val="0000FF"/>
                                  </a:solidFill>
                                  <a:effectLst/>
                                  <a:latin typeface="Cambria Math" panose="02040503050406030204" pitchFamily="18" charset="0"/>
                                </a:rPr>
                              </m:ctrlPr>
                            </m:sSubPr>
                            <m:e>
                              <m:r>
                                <a:rPr lang="en-US" sz="2000" b="0" i="1" smtClean="0">
                                  <a:solidFill>
                                    <a:srgbClr val="0000FF"/>
                                  </a:solidFill>
                                  <a:effectLst/>
                                  <a:latin typeface="Cambria Math" panose="02040503050406030204" pitchFamily="18" charset="0"/>
                                </a:rPr>
                                <m:t>𝑙</m:t>
                              </m:r>
                            </m:e>
                            <m:sub>
                              <m:sSub>
                                <m:sSubPr>
                                  <m:ctrlPr>
                                    <a:rPr lang="en-US" sz="2000" b="0" i="1" smtClean="0">
                                      <a:solidFill>
                                        <a:srgbClr val="0000FF"/>
                                      </a:solidFill>
                                      <a:effectLst/>
                                      <a:latin typeface="Cambria Math" panose="02040503050406030204" pitchFamily="18" charset="0"/>
                                    </a:rPr>
                                  </m:ctrlPr>
                                </m:sSubPr>
                                <m:e>
                                  <m:r>
                                    <a:rPr lang="en-US" sz="2000" b="0" i="1" smtClean="0">
                                      <a:solidFill>
                                        <a:srgbClr val="0000FF"/>
                                      </a:solidFill>
                                      <a:effectLst/>
                                      <a:latin typeface="Cambria Math" panose="02040503050406030204" pitchFamily="18" charset="0"/>
                                    </a:rPr>
                                    <m:t>0</m:t>
                                  </m:r>
                                </m:e>
                                <m:sub>
                                  <m:r>
                                    <a:rPr lang="en-US" sz="2000" b="0" i="1" smtClean="0">
                                      <a:solidFill>
                                        <a:srgbClr val="0000FF"/>
                                      </a:solidFill>
                                      <a:effectLst/>
                                      <a:latin typeface="Cambria Math" panose="02040503050406030204" pitchFamily="18" charset="0"/>
                                    </a:rPr>
                                    <m:t>𝑎</m:t>
                                  </m:r>
                                </m:sub>
                              </m:sSub>
                            </m:sub>
                          </m:sSub>
                          <m:sSub>
                            <m:sSubPr>
                              <m:ctrlPr>
                                <a:rPr lang="en-US" sz="2000" i="1" smtClean="0">
                                  <a:solidFill>
                                    <a:srgbClr val="C00000"/>
                                  </a:solidFill>
                                  <a:latin typeface="Cambria Math" panose="02040503050406030204" pitchFamily="18" charset="0"/>
                                </a:rPr>
                              </m:ctrlPr>
                            </m:sSubPr>
                            <m:e>
                              <m:r>
                                <a:rPr lang="en-US" sz="2000" b="0" i="1" smtClean="0">
                                  <a:solidFill>
                                    <a:srgbClr val="C00000"/>
                                  </a:solidFill>
                                  <a:latin typeface="Cambria Math" panose="02040503050406030204" pitchFamily="18" charset="0"/>
                                </a:rPr>
                                <m:t>𝑤</m:t>
                              </m:r>
                            </m:e>
                            <m:sub>
                              <m:r>
                                <a:rPr lang="en-US" sz="2000" i="1">
                                  <a:solidFill>
                                    <a:srgbClr val="C00000"/>
                                  </a:solidFill>
                                  <a:latin typeface="Cambria Math" panose="02040503050406030204" pitchFamily="18" charset="0"/>
                                </a:rPr>
                                <m:t>𝑎</m:t>
                              </m:r>
                            </m:sub>
                          </m:sSub>
                          <m:sSub>
                            <m:sSubPr>
                              <m:ctrlPr>
                                <a:rPr lang="en-US" sz="2000" i="1" smtClean="0">
                                  <a:solidFill>
                                    <a:srgbClr val="7030A0"/>
                                  </a:solidFill>
                                  <a:latin typeface="Cambria Math" panose="02040503050406030204" pitchFamily="18" charset="0"/>
                                </a:rPr>
                              </m:ctrlPr>
                            </m:sSubPr>
                            <m:e>
                              <m:r>
                                <a:rPr lang="en-US" sz="2000" b="0" i="1" smtClean="0">
                                  <a:solidFill>
                                    <a:srgbClr val="7030A0"/>
                                  </a:solidFill>
                                  <a:latin typeface="Cambria Math" panose="02040503050406030204" pitchFamily="18" charset="0"/>
                                </a:rPr>
                                <m:t>𝑚</m:t>
                              </m:r>
                            </m:e>
                            <m:sub>
                              <m:r>
                                <a:rPr lang="en-US" sz="2000" i="1">
                                  <a:solidFill>
                                    <a:srgbClr val="7030A0"/>
                                  </a:solidFill>
                                  <a:latin typeface="Cambria Math" panose="02040503050406030204" pitchFamily="18" charset="0"/>
                                </a:rPr>
                                <m:t>𝑎</m:t>
                              </m:r>
                            </m:sub>
                          </m:sSub>
                        </m:e>
                      </m:nary>
                    </m:oMath>
                  </m:oMathPara>
                </a14:m>
                <a:endParaRPr lang="en-CA" sz="2000" dirty="0"/>
              </a:p>
            </p:txBody>
          </p:sp>
        </mc:Choice>
        <mc:Fallback xmlns="">
          <p:sp>
            <p:nvSpPr>
              <p:cNvPr id="4" name="TextBox 3">
                <a:extLst>
                  <a:ext uri="{FF2B5EF4-FFF2-40B4-BE49-F238E27FC236}">
                    <a16:creationId xmlns:a16="http://schemas.microsoft.com/office/drawing/2014/main" id="{D4D13486-321C-40C4-BB62-DF840DD4E6E5}"/>
                  </a:ext>
                </a:extLst>
              </p:cNvPr>
              <p:cNvSpPr txBox="1">
                <a:spLocks noRot="1" noChangeAspect="1" noMove="1" noResize="1" noEditPoints="1" noAdjustHandles="1" noChangeArrowheads="1" noChangeShapeType="1" noTextEdit="1"/>
              </p:cNvSpPr>
              <p:nvPr/>
            </p:nvSpPr>
            <p:spPr>
              <a:xfrm>
                <a:off x="1739246" y="1973993"/>
                <a:ext cx="2456057" cy="878382"/>
              </a:xfrm>
              <a:prstGeom prst="rect">
                <a:avLst/>
              </a:prstGeom>
              <a:blipFill>
                <a:blip r:embed="rId4"/>
                <a:stretch>
                  <a:fillRect/>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8856B773-E5A1-4091-941D-549FE91D2B74}"/>
              </a:ext>
            </a:extLst>
          </p:cNvPr>
          <p:cNvPicPr>
            <a:picLocks noChangeAspect="1"/>
          </p:cNvPicPr>
          <p:nvPr/>
        </p:nvPicPr>
        <p:blipFill>
          <a:blip r:embed="rId5"/>
          <a:stretch>
            <a:fillRect/>
          </a:stretch>
        </p:blipFill>
        <p:spPr>
          <a:xfrm>
            <a:off x="6153461" y="1243921"/>
            <a:ext cx="5200339" cy="2914141"/>
          </a:xfrm>
          <a:prstGeom prst="rect">
            <a:avLst/>
          </a:prstGeom>
        </p:spPr>
      </p:pic>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3BC85535-5B60-41FC-A1EB-CEE1E4AE646A}"/>
                  </a:ext>
                </a:extLst>
              </p:cNvPr>
              <p:cNvSpPr txBox="1"/>
              <p:nvPr/>
            </p:nvSpPr>
            <p:spPr>
              <a:xfrm>
                <a:off x="9525000" y="4537214"/>
                <a:ext cx="1828800" cy="1323439"/>
              </a:xfrm>
              <a:prstGeom prst="rect">
                <a:avLst/>
              </a:prstGeom>
              <a:solidFill>
                <a:schemeClr val="accent1"/>
              </a:solidFill>
              <a:ln>
                <a:solidFill>
                  <a:schemeClr val="tx1"/>
                </a:solidFill>
              </a:ln>
            </p:spPr>
            <p:txBody>
              <a:bodyPr wrap="square" rtlCol="0">
                <a:spAutoFit/>
              </a:bodyPr>
              <a:lstStyle/>
              <a:p>
                <a:pPr algn="ctr"/>
                <a:r>
                  <a:rPr lang="en-CA" sz="2000" dirty="0"/>
                  <a:t>We have 2 equations and two unknowns (</a:t>
                </a:r>
                <a14:m>
                  <m:oMath xmlns:m="http://schemas.openxmlformats.org/officeDocument/2006/math">
                    <m:sSub>
                      <m:sSubPr>
                        <m:ctrlPr>
                          <a:rPr lang="en-CA" sz="2000" i="1" smtClean="0">
                            <a:latin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𝑅</m:t>
                        </m:r>
                      </m:e>
                      <m:sub>
                        <m:r>
                          <a:rPr lang="en-US" sz="2000" i="1">
                            <a:latin typeface="Cambria Math" panose="02040503050406030204" pitchFamily="18" charset="0"/>
                          </a:rPr>
                          <m:t>0</m:t>
                        </m:r>
                      </m:sub>
                    </m:sSub>
                  </m:oMath>
                </a14:m>
                <a:r>
                  <a:rPr lang="en-CA" sz="2000" dirty="0"/>
                  <a:t> and </a:t>
                </a:r>
                <a14:m>
                  <m:oMath xmlns:m="http://schemas.openxmlformats.org/officeDocument/2006/math">
                    <m:sSub>
                      <m:sSubPr>
                        <m:ctrlPr>
                          <a:rPr lang="en-CA" sz="2000" i="1">
                            <a:latin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𝑆𝑆𝐵</m:t>
                        </m:r>
                      </m:e>
                      <m:sub>
                        <m:r>
                          <a:rPr lang="en-US" sz="2000" i="1">
                            <a:latin typeface="Cambria Math" panose="02040503050406030204" pitchFamily="18" charset="0"/>
                          </a:rPr>
                          <m:t>0</m:t>
                        </m:r>
                      </m:sub>
                    </m:sSub>
                  </m:oMath>
                </a14:m>
                <a:r>
                  <a:rPr lang="en-CA" sz="2000" dirty="0"/>
                  <a:t>)</a:t>
                </a:r>
              </a:p>
            </p:txBody>
          </p:sp>
        </mc:Choice>
        <mc:Fallback xmlns="">
          <p:sp>
            <p:nvSpPr>
              <p:cNvPr id="6" name="TextBox 5">
                <a:extLst>
                  <a:ext uri="{FF2B5EF4-FFF2-40B4-BE49-F238E27FC236}">
                    <a16:creationId xmlns:a16="http://schemas.microsoft.com/office/drawing/2014/main" id="{3BC85535-5B60-41FC-A1EB-CEE1E4AE646A}"/>
                  </a:ext>
                </a:extLst>
              </p:cNvPr>
              <p:cNvSpPr txBox="1">
                <a:spLocks noRot="1" noChangeAspect="1" noMove="1" noResize="1" noEditPoints="1" noAdjustHandles="1" noChangeArrowheads="1" noChangeShapeType="1" noTextEdit="1"/>
              </p:cNvSpPr>
              <p:nvPr/>
            </p:nvSpPr>
            <p:spPr>
              <a:xfrm>
                <a:off x="9525000" y="4537214"/>
                <a:ext cx="1828800" cy="1323439"/>
              </a:xfrm>
              <a:prstGeom prst="rect">
                <a:avLst/>
              </a:prstGeom>
              <a:blipFill>
                <a:blip r:embed="rId6"/>
                <a:stretch>
                  <a:fillRect t="-1826" r="-2318" b="-6849"/>
                </a:stretch>
              </a:blipFill>
              <a:ln>
                <a:solidFill>
                  <a:schemeClr val="tx1"/>
                </a:solidFill>
              </a:ln>
            </p:spPr>
            <p:txBody>
              <a:bodyPr/>
              <a:lstStyle/>
              <a:p>
                <a:r>
                  <a:rPr lang="en-US">
                    <a:noFill/>
                  </a:rPr>
                  <a:t> </a:t>
                </a:r>
              </a:p>
            </p:txBody>
          </p:sp>
        </mc:Fallback>
      </mc:AlternateContent>
    </p:spTree>
    <p:extLst>
      <p:ext uri="{BB962C8B-B14F-4D97-AF65-F5344CB8AC3E}">
        <p14:creationId xmlns:p14="http://schemas.microsoft.com/office/powerpoint/2010/main" val="19269163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825625"/>
                <a:ext cx="10515600" cy="4667250"/>
              </a:xfrm>
            </p:spPr>
            <p:txBody>
              <a:bodyPr>
                <a:normAutofit/>
              </a:bodyPr>
              <a:lstStyle/>
              <a:p>
                <a:r>
                  <a:rPr lang="en-CA" dirty="0"/>
                  <a:t>Equation 1: </a:t>
                </a:r>
                <a14:m>
                  <m:oMath xmlns:m="http://schemas.openxmlformats.org/officeDocument/2006/math">
                    <m:sSub>
                      <m:sSubPr>
                        <m:ctrlPr>
                          <a:rPr lang="en-CA" i="1" smtClean="0">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𝜑</m:t>
                        </m:r>
                      </m:e>
                      <m:sub>
                        <m:r>
                          <a:rPr lang="en-US" b="0" i="1" smtClean="0">
                            <a:latin typeface="Cambria Math" panose="02040503050406030204" pitchFamily="18" charset="0"/>
                            <a:ea typeface="Cambria Math" panose="02040503050406030204" pitchFamily="18" charset="0"/>
                          </a:rPr>
                          <m:t>𝐸</m:t>
                        </m:r>
                        <m:r>
                          <a:rPr lang="en-US" i="1">
                            <a:latin typeface="Cambria Math" panose="02040503050406030204" pitchFamily="18" charset="0"/>
                          </a:rPr>
                          <m:t>0</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sSub>
                          <m:sSubPr>
                            <m:ctrlPr>
                              <a:rPr lang="en-CA"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𝑆𝑆𝐵</m:t>
                            </m:r>
                          </m:e>
                          <m:sub>
                            <m:r>
                              <a:rPr lang="en-US" i="1">
                                <a:latin typeface="Cambria Math" panose="02040503050406030204" pitchFamily="18" charset="0"/>
                              </a:rPr>
                              <m:t>0</m:t>
                            </m:r>
                          </m:sub>
                        </m:sSub>
                      </m:num>
                      <m:den>
                        <m:sSub>
                          <m:sSubPr>
                            <m:ctrlPr>
                              <a:rPr lang="en-CA" i="1">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𝑅</m:t>
                            </m:r>
                          </m:e>
                          <m:sub>
                            <m:r>
                              <a:rPr lang="en-US" i="1">
                                <a:latin typeface="Cambria Math" panose="02040503050406030204" pitchFamily="18" charset="0"/>
                              </a:rPr>
                              <m:t>0</m:t>
                            </m:r>
                          </m:sub>
                        </m:sSub>
                      </m:den>
                    </m:f>
                  </m:oMath>
                </a14:m>
                <a:r>
                  <a:rPr lang="en-CA" dirty="0"/>
                  <a:t> 		</a:t>
                </a:r>
                <a14:m>
                  <m:oMath xmlns:m="http://schemas.openxmlformats.org/officeDocument/2006/math">
                    <m:sSub>
                      <m:sSubPr>
                        <m:ctrlPr>
                          <a:rPr lang="en-CA"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𝑅</m:t>
                        </m:r>
                      </m:e>
                      <m:sub>
                        <m:r>
                          <a:rPr lang="en-US" i="1">
                            <a:latin typeface="Cambria Math" panose="02040503050406030204" pitchFamily="18" charset="0"/>
                          </a:rPr>
                          <m:t>0</m:t>
                        </m:r>
                      </m:sub>
                    </m:sSub>
                    <m:r>
                      <a:rPr lang="en-US" i="1">
                        <a:latin typeface="Cambria Math" panose="02040503050406030204" pitchFamily="18" charset="0"/>
                      </a:rPr>
                      <m:t>=</m:t>
                    </m:r>
                    <m:f>
                      <m:fPr>
                        <m:ctrlPr>
                          <a:rPr lang="en-US" i="1">
                            <a:latin typeface="Cambria Math" panose="02040503050406030204" pitchFamily="18" charset="0"/>
                          </a:rPr>
                        </m:ctrlPr>
                      </m:fPr>
                      <m:num>
                        <m:sSub>
                          <m:sSubPr>
                            <m:ctrlPr>
                              <a:rPr lang="en-CA"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𝑆𝑆𝐵</m:t>
                            </m:r>
                          </m:e>
                          <m:sub>
                            <m:r>
                              <a:rPr lang="en-US" i="1">
                                <a:latin typeface="Cambria Math" panose="02040503050406030204" pitchFamily="18" charset="0"/>
                              </a:rPr>
                              <m:t>0</m:t>
                            </m:r>
                          </m:sub>
                        </m:sSub>
                      </m:num>
                      <m:den>
                        <m:sSub>
                          <m:sSubPr>
                            <m:ctrlPr>
                              <a:rPr lang="en-CA"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𝜑</m:t>
                            </m:r>
                          </m:e>
                          <m:sub>
                            <m:r>
                              <a:rPr lang="en-US" i="1">
                                <a:latin typeface="Cambria Math" panose="02040503050406030204" pitchFamily="18" charset="0"/>
                              </a:rPr>
                              <m:t>0</m:t>
                            </m:r>
                          </m:sub>
                        </m:sSub>
                      </m:den>
                    </m:f>
                  </m:oMath>
                </a14:m>
                <a:r>
                  <a:rPr lang="en-CA" dirty="0"/>
                  <a:t>		</a:t>
                </a:r>
                <a:r>
                  <a:rPr lang="en-US" dirty="0"/>
                  <a:t> </a:t>
                </a:r>
                <a:r>
                  <a:rPr lang="en-CA" dirty="0"/>
                  <a:t>				     </a:t>
                </a:r>
              </a:p>
              <a:p>
                <a:r>
                  <a:rPr lang="en-CA" dirty="0"/>
                  <a:t>Equation 2:</a:t>
                </a:r>
                <a:r>
                  <a:rPr lang="en-US" dirty="0"/>
                  <a:t> </a:t>
                </a:r>
                <a14:m>
                  <m:oMath xmlns:m="http://schemas.openxmlformats.org/officeDocument/2006/math">
                    <m:sSub>
                      <m:sSubPr>
                        <m:ctrlPr>
                          <a:rPr lang="en-CA"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𝑅</m:t>
                        </m:r>
                      </m:e>
                      <m:sub>
                        <m:r>
                          <a:rPr lang="en-US" i="1">
                            <a:latin typeface="Cambria Math" panose="02040503050406030204" pitchFamily="18" charset="0"/>
                          </a:rPr>
                          <m:t>0</m:t>
                        </m:r>
                      </m:sub>
                    </m:sSub>
                    <m:r>
                      <a:rPr lang="en-US" b="0" i="1"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ea typeface="Cambria Math" panose="02040503050406030204" pitchFamily="18" charset="0"/>
                          </a:rPr>
                          <m:t>𝛼</m:t>
                        </m:r>
                        <m:sSub>
                          <m:sSubPr>
                            <m:ctrlPr>
                              <a:rPr lang="en-CA"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𝑆𝑆𝐵</m:t>
                            </m:r>
                          </m:e>
                          <m:sub>
                            <m:r>
                              <a:rPr lang="en-US" i="1">
                                <a:latin typeface="Cambria Math" panose="02040503050406030204" pitchFamily="18" charset="0"/>
                              </a:rPr>
                              <m:t>0</m:t>
                            </m:r>
                          </m:sub>
                        </m:sSub>
                      </m:num>
                      <m:den>
                        <m:r>
                          <a:rPr lang="en-US" i="1">
                            <a:latin typeface="Cambria Math" panose="02040503050406030204" pitchFamily="18" charset="0"/>
                          </a:rPr>
                          <m:t>1+</m:t>
                        </m:r>
                        <m:r>
                          <a:rPr lang="en-US" i="1">
                            <a:latin typeface="Cambria Math" panose="02040503050406030204" pitchFamily="18" charset="0"/>
                            <a:ea typeface="Cambria Math" panose="02040503050406030204" pitchFamily="18" charset="0"/>
                          </a:rPr>
                          <m:t>𝛽</m:t>
                        </m:r>
                        <m:sSub>
                          <m:sSubPr>
                            <m:ctrlPr>
                              <a:rPr lang="en-CA"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𝑆𝑆𝐵</m:t>
                            </m:r>
                          </m:e>
                          <m:sub>
                            <m:r>
                              <a:rPr lang="en-US" i="1">
                                <a:latin typeface="Cambria Math" panose="02040503050406030204" pitchFamily="18" charset="0"/>
                              </a:rPr>
                              <m:t>0</m:t>
                            </m:r>
                          </m:sub>
                        </m:sSub>
                      </m:den>
                    </m:f>
                  </m:oMath>
                </a14:m>
                <a:r>
                  <a:rPr lang="en-CA" dirty="0"/>
                  <a:t> </a:t>
                </a:r>
              </a:p>
              <a:p>
                <a:endParaRPr lang="en-CA" dirty="0"/>
              </a:p>
              <a:p>
                <a:endParaRPr lang="en-CA" dirty="0"/>
              </a:p>
              <a:p>
                <a:endParaRPr lang="en-CA" dirty="0"/>
              </a:p>
              <a:p>
                <a:pPr marL="0" indent="0">
                  <a:buNone/>
                </a:pPr>
                <a:endParaRPr lang="en-CA" dirty="0"/>
              </a:p>
              <a:p>
                <a:endParaRPr lang="en-CA"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825625"/>
                <a:ext cx="10515600" cy="4667250"/>
              </a:xfrm>
              <a:blipFill>
                <a:blip r:embed="rId2"/>
                <a:stretch>
                  <a:fillRect l="-1043" t="-26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 name="Title 1"/>
              <p:cNvSpPr>
                <a:spLocks noGrp="1"/>
              </p:cNvSpPr>
              <p:nvPr>
                <p:ph type="title"/>
              </p:nvPr>
            </p:nvSpPr>
            <p:spPr/>
            <p:txBody>
              <a:bodyPr>
                <a:normAutofit/>
              </a:bodyPr>
              <a:lstStyle/>
              <a:p>
                <a:r>
                  <a:rPr lang="en-US" sz="3200" dirty="0"/>
                  <a:t>Reference Points </a:t>
                </a:r>
                <a:r>
                  <a:rPr lang="en-US" sz="3200" b="1" dirty="0">
                    <a:solidFill>
                      <a:schemeClr val="accent6">
                        <a:lumMod val="75000"/>
                      </a:schemeClr>
                    </a:solidFill>
                  </a:rPr>
                  <a:t>1. Unfished Equilibrium Biomass </a:t>
                </a:r>
                <a14:m>
                  <m:oMath xmlns:m="http://schemas.openxmlformats.org/officeDocument/2006/math">
                    <m:r>
                      <a:rPr lang="en-US" sz="3200" b="1" i="1" dirty="0">
                        <a:solidFill>
                          <a:schemeClr val="accent6">
                            <a:lumMod val="75000"/>
                          </a:schemeClr>
                        </a:solidFill>
                        <a:latin typeface="Cambria Math" panose="02040503050406030204" pitchFamily="18" charset="0"/>
                      </a:rPr>
                      <m:t>𝑩</m:t>
                    </m:r>
                    <m:r>
                      <a:rPr lang="en-US" sz="3200" b="1" i="1" baseline="-25000" dirty="0">
                        <a:solidFill>
                          <a:schemeClr val="accent6">
                            <a:lumMod val="75000"/>
                          </a:schemeClr>
                        </a:solidFill>
                        <a:latin typeface="Cambria Math" panose="02040503050406030204" pitchFamily="18" charset="0"/>
                      </a:rPr>
                      <m:t>𝟎</m:t>
                    </m:r>
                  </m:oMath>
                </a14:m>
                <a:endParaRPr lang="en-CA" sz="3200" b="1"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a:blip r:embed="rId3"/>
                <a:stretch>
                  <a:fillRect l="-1507"/>
                </a:stretch>
              </a:blipFill>
            </p:spPr>
            <p:txBody>
              <a:bodyPr/>
              <a:lstStyle/>
              <a:p>
                <a:r>
                  <a:rPr lang="en-US">
                    <a:noFill/>
                  </a:rPr>
                  <a:t> </a:t>
                </a:r>
              </a:p>
            </p:txBody>
          </p:sp>
        </mc:Fallback>
      </mc:AlternateContent>
      <p:cxnSp>
        <p:nvCxnSpPr>
          <p:cNvPr id="5" name="Straight Arrow Connector 4">
            <a:extLst>
              <a:ext uri="{FF2B5EF4-FFF2-40B4-BE49-F238E27FC236}">
                <a16:creationId xmlns:a16="http://schemas.microsoft.com/office/drawing/2014/main" id="{49464A8E-261E-4C0D-B13E-254B2F12E63E}"/>
              </a:ext>
            </a:extLst>
          </p:cNvPr>
          <p:cNvCxnSpPr/>
          <p:nvPr/>
        </p:nvCxnSpPr>
        <p:spPr>
          <a:xfrm>
            <a:off x="4706224" y="2164360"/>
            <a:ext cx="45300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E844A98E-8995-4E45-9E36-03D02A337A45}"/>
              </a:ext>
            </a:extLst>
          </p:cNvPr>
          <p:cNvCxnSpPr/>
          <p:nvPr/>
        </p:nvCxnSpPr>
        <p:spPr>
          <a:xfrm>
            <a:off x="7097086" y="2164360"/>
            <a:ext cx="713064" cy="5536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9DB6D541-A281-4316-99EA-E403A94598E3}"/>
              </a:ext>
            </a:extLst>
          </p:cNvPr>
          <p:cNvCxnSpPr>
            <a:cxnSpLocks/>
          </p:cNvCxnSpPr>
          <p:nvPr/>
        </p:nvCxnSpPr>
        <p:spPr>
          <a:xfrm flipV="1">
            <a:off x="5234730" y="2785145"/>
            <a:ext cx="2575420" cy="5033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7CE00C02-011A-43FB-9ED7-A0A0DDA9929E}"/>
                  </a:ext>
                </a:extLst>
              </p:cNvPr>
              <p:cNvSpPr txBox="1"/>
              <p:nvPr/>
            </p:nvSpPr>
            <p:spPr>
              <a:xfrm>
                <a:off x="7931791" y="2441196"/>
                <a:ext cx="2424418" cy="760144"/>
              </a:xfrm>
              <a:prstGeom prst="rect">
                <a:avLst/>
              </a:prstGeom>
              <a:noFill/>
            </p:spPr>
            <p:txBody>
              <a:bodyPr wrap="square" rtlCol="0">
                <a:spAutoFit/>
              </a:bodyPr>
              <a:lstStyle/>
              <a:p>
                <a14:m>
                  <m:oMath xmlns:m="http://schemas.openxmlformats.org/officeDocument/2006/math">
                    <m:f>
                      <m:fPr>
                        <m:ctrlPr>
                          <a:rPr lang="en-US" sz="2800" i="1" smtClean="0">
                            <a:latin typeface="Cambria Math" panose="02040503050406030204" pitchFamily="18" charset="0"/>
                          </a:rPr>
                        </m:ctrlPr>
                      </m:fPr>
                      <m:num>
                        <m:sSub>
                          <m:sSubPr>
                            <m:ctrlPr>
                              <a:rPr lang="en-CA" sz="2800" i="1">
                                <a:latin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𝑆𝑆𝐵</m:t>
                            </m:r>
                          </m:e>
                          <m:sub>
                            <m:r>
                              <a:rPr lang="en-US" sz="2800" i="1">
                                <a:latin typeface="Cambria Math" panose="02040503050406030204" pitchFamily="18" charset="0"/>
                              </a:rPr>
                              <m:t>0</m:t>
                            </m:r>
                          </m:sub>
                        </m:sSub>
                      </m:num>
                      <m:den>
                        <m:sSub>
                          <m:sSubPr>
                            <m:ctrlPr>
                              <a:rPr lang="en-CA" sz="2800" i="1">
                                <a:latin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𝜑</m:t>
                            </m:r>
                          </m:e>
                          <m:sub>
                            <m:r>
                              <a:rPr lang="en-US" sz="2800" i="1">
                                <a:latin typeface="Cambria Math" panose="02040503050406030204" pitchFamily="18" charset="0"/>
                              </a:rPr>
                              <m:t>0</m:t>
                            </m:r>
                          </m:sub>
                        </m:sSub>
                      </m:den>
                    </m:f>
                    <m:r>
                      <a:rPr lang="en-US" sz="2800" b="0" i="1" smtClean="0">
                        <a:latin typeface="Cambria Math" panose="02040503050406030204" pitchFamily="18" charset="0"/>
                      </a:rPr>
                      <m:t>=</m:t>
                    </m:r>
                  </m:oMath>
                </a14:m>
                <a:r>
                  <a:rPr lang="en-US" sz="2800" dirty="0"/>
                  <a:t> </a:t>
                </a:r>
                <a14:m>
                  <m:oMath xmlns:m="http://schemas.openxmlformats.org/officeDocument/2006/math">
                    <m:f>
                      <m:fPr>
                        <m:ctrlPr>
                          <a:rPr lang="en-US" sz="2800" i="1">
                            <a:latin typeface="Cambria Math" panose="02040503050406030204" pitchFamily="18" charset="0"/>
                          </a:rPr>
                        </m:ctrlPr>
                      </m:fPr>
                      <m:num>
                        <m:r>
                          <a:rPr lang="en-US" sz="2800" i="1">
                            <a:latin typeface="Cambria Math" panose="02040503050406030204" pitchFamily="18" charset="0"/>
                            <a:ea typeface="Cambria Math" panose="02040503050406030204" pitchFamily="18" charset="0"/>
                          </a:rPr>
                          <m:t>𝛼</m:t>
                        </m:r>
                        <m:sSub>
                          <m:sSubPr>
                            <m:ctrlPr>
                              <a:rPr lang="en-CA" sz="2800" i="1">
                                <a:latin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𝑆𝑆𝐵</m:t>
                            </m:r>
                          </m:e>
                          <m:sub>
                            <m:r>
                              <a:rPr lang="en-US" sz="2800" i="1">
                                <a:latin typeface="Cambria Math" panose="02040503050406030204" pitchFamily="18" charset="0"/>
                              </a:rPr>
                              <m:t>0</m:t>
                            </m:r>
                          </m:sub>
                        </m:sSub>
                      </m:num>
                      <m:den>
                        <m:r>
                          <a:rPr lang="en-US" sz="2800" i="1">
                            <a:latin typeface="Cambria Math" panose="02040503050406030204" pitchFamily="18" charset="0"/>
                          </a:rPr>
                          <m:t>1+</m:t>
                        </m:r>
                        <m:r>
                          <a:rPr lang="en-US" sz="2800" i="1">
                            <a:latin typeface="Cambria Math" panose="02040503050406030204" pitchFamily="18" charset="0"/>
                            <a:ea typeface="Cambria Math" panose="02040503050406030204" pitchFamily="18" charset="0"/>
                          </a:rPr>
                          <m:t>𝛽</m:t>
                        </m:r>
                        <m:sSub>
                          <m:sSubPr>
                            <m:ctrlPr>
                              <a:rPr lang="en-CA" sz="2800" i="1">
                                <a:latin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𝑆𝑆𝐵</m:t>
                            </m:r>
                          </m:e>
                          <m:sub>
                            <m:r>
                              <a:rPr lang="en-US" sz="2800" i="1">
                                <a:latin typeface="Cambria Math" panose="02040503050406030204" pitchFamily="18" charset="0"/>
                              </a:rPr>
                              <m:t>0</m:t>
                            </m:r>
                          </m:sub>
                        </m:sSub>
                      </m:den>
                    </m:f>
                  </m:oMath>
                </a14:m>
                <a:endParaRPr lang="en-US" sz="2800" dirty="0"/>
              </a:p>
            </p:txBody>
          </p:sp>
        </mc:Choice>
        <mc:Fallback xmlns="">
          <p:sp>
            <p:nvSpPr>
              <p:cNvPr id="11" name="TextBox 10">
                <a:extLst>
                  <a:ext uri="{FF2B5EF4-FFF2-40B4-BE49-F238E27FC236}">
                    <a16:creationId xmlns:a16="http://schemas.microsoft.com/office/drawing/2014/main" id="{7CE00C02-011A-43FB-9ED7-A0A0DDA9929E}"/>
                  </a:ext>
                </a:extLst>
              </p:cNvPr>
              <p:cNvSpPr txBox="1">
                <a:spLocks noRot="1" noChangeAspect="1" noMove="1" noResize="1" noEditPoints="1" noAdjustHandles="1" noChangeArrowheads="1" noChangeShapeType="1" noTextEdit="1"/>
              </p:cNvSpPr>
              <p:nvPr/>
            </p:nvSpPr>
            <p:spPr>
              <a:xfrm>
                <a:off x="7931791" y="2441196"/>
                <a:ext cx="2424418" cy="760144"/>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F08508E5-82AA-4A5B-B062-B2753693E76C}"/>
                  </a:ext>
                </a:extLst>
              </p:cNvPr>
              <p:cNvSpPr txBox="1"/>
              <p:nvPr/>
            </p:nvSpPr>
            <p:spPr>
              <a:xfrm>
                <a:off x="8166683" y="3241150"/>
                <a:ext cx="2424418" cy="760144"/>
              </a:xfrm>
              <a:prstGeom prst="rect">
                <a:avLst/>
              </a:prstGeom>
              <a:noFill/>
            </p:spPr>
            <p:txBody>
              <a:bodyPr wrap="square" rtlCol="0">
                <a:spAutoFit/>
              </a:bodyPr>
              <a:lstStyle/>
              <a:p>
                <a14:m>
                  <m:oMath xmlns:m="http://schemas.openxmlformats.org/officeDocument/2006/math">
                    <m:f>
                      <m:fPr>
                        <m:ctrlPr>
                          <a:rPr lang="en-US" sz="2800" i="1" smtClean="0">
                            <a:latin typeface="Cambria Math" panose="02040503050406030204" pitchFamily="18" charset="0"/>
                          </a:rPr>
                        </m:ctrlPr>
                      </m:fPr>
                      <m:num>
                        <m:r>
                          <a:rPr lang="en-US" sz="2800" b="0" i="1" smtClean="0">
                            <a:latin typeface="Cambria Math" panose="02040503050406030204" pitchFamily="18" charset="0"/>
                          </a:rPr>
                          <m:t>1</m:t>
                        </m:r>
                      </m:num>
                      <m:den>
                        <m:sSub>
                          <m:sSubPr>
                            <m:ctrlPr>
                              <a:rPr lang="en-CA" sz="2800" i="1">
                                <a:latin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𝜑</m:t>
                            </m:r>
                          </m:e>
                          <m:sub>
                            <m:r>
                              <a:rPr lang="en-US" sz="2800" i="1">
                                <a:latin typeface="Cambria Math" panose="02040503050406030204" pitchFamily="18" charset="0"/>
                              </a:rPr>
                              <m:t>0</m:t>
                            </m:r>
                          </m:sub>
                        </m:sSub>
                      </m:den>
                    </m:f>
                    <m:r>
                      <a:rPr lang="en-US" sz="2800" b="0" i="1" smtClean="0">
                        <a:latin typeface="Cambria Math" panose="02040503050406030204" pitchFamily="18" charset="0"/>
                      </a:rPr>
                      <m:t>=</m:t>
                    </m:r>
                  </m:oMath>
                </a14:m>
                <a:r>
                  <a:rPr lang="en-US" sz="2800" dirty="0"/>
                  <a:t> </a:t>
                </a:r>
                <a14:m>
                  <m:oMath xmlns:m="http://schemas.openxmlformats.org/officeDocument/2006/math">
                    <m:f>
                      <m:fPr>
                        <m:ctrlPr>
                          <a:rPr lang="en-US" sz="2800" i="1">
                            <a:latin typeface="Cambria Math" panose="02040503050406030204" pitchFamily="18" charset="0"/>
                          </a:rPr>
                        </m:ctrlPr>
                      </m:fPr>
                      <m:num>
                        <m:r>
                          <a:rPr lang="en-US" sz="2800" i="1">
                            <a:latin typeface="Cambria Math" panose="02040503050406030204" pitchFamily="18" charset="0"/>
                            <a:ea typeface="Cambria Math" panose="02040503050406030204" pitchFamily="18" charset="0"/>
                          </a:rPr>
                          <m:t>𝛼</m:t>
                        </m:r>
                      </m:num>
                      <m:den>
                        <m:r>
                          <a:rPr lang="en-US" sz="2800" i="1">
                            <a:latin typeface="Cambria Math" panose="02040503050406030204" pitchFamily="18" charset="0"/>
                          </a:rPr>
                          <m:t>1+</m:t>
                        </m:r>
                        <m:r>
                          <a:rPr lang="en-US" sz="2800" i="1">
                            <a:latin typeface="Cambria Math" panose="02040503050406030204" pitchFamily="18" charset="0"/>
                            <a:ea typeface="Cambria Math" panose="02040503050406030204" pitchFamily="18" charset="0"/>
                          </a:rPr>
                          <m:t>𝛽</m:t>
                        </m:r>
                        <m:sSub>
                          <m:sSubPr>
                            <m:ctrlPr>
                              <a:rPr lang="en-CA" sz="2800" i="1">
                                <a:latin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𝑆𝑆𝐵</m:t>
                            </m:r>
                          </m:e>
                          <m:sub>
                            <m:r>
                              <a:rPr lang="en-US" sz="2800" i="1">
                                <a:latin typeface="Cambria Math" panose="02040503050406030204" pitchFamily="18" charset="0"/>
                              </a:rPr>
                              <m:t>0</m:t>
                            </m:r>
                          </m:sub>
                        </m:sSub>
                      </m:den>
                    </m:f>
                  </m:oMath>
                </a14:m>
                <a:endParaRPr lang="en-US" sz="2800" dirty="0"/>
              </a:p>
            </p:txBody>
          </p:sp>
        </mc:Choice>
        <mc:Fallback xmlns="">
          <p:sp>
            <p:nvSpPr>
              <p:cNvPr id="12" name="TextBox 11">
                <a:extLst>
                  <a:ext uri="{FF2B5EF4-FFF2-40B4-BE49-F238E27FC236}">
                    <a16:creationId xmlns:a16="http://schemas.microsoft.com/office/drawing/2014/main" id="{F08508E5-82AA-4A5B-B062-B2753693E76C}"/>
                  </a:ext>
                </a:extLst>
              </p:cNvPr>
              <p:cNvSpPr txBox="1">
                <a:spLocks noRot="1" noChangeAspect="1" noMove="1" noResize="1" noEditPoints="1" noAdjustHandles="1" noChangeArrowheads="1" noChangeShapeType="1" noTextEdit="1"/>
              </p:cNvSpPr>
              <p:nvPr/>
            </p:nvSpPr>
            <p:spPr>
              <a:xfrm>
                <a:off x="8166683" y="3241150"/>
                <a:ext cx="2424418" cy="760144"/>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201DA531-27FB-4E5D-A9E5-07D7D1BFAD59}"/>
                  </a:ext>
                </a:extLst>
              </p:cNvPr>
              <p:cNvSpPr txBox="1"/>
              <p:nvPr/>
            </p:nvSpPr>
            <p:spPr>
              <a:xfrm>
                <a:off x="7990514" y="4136231"/>
                <a:ext cx="2424418"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rPr>
                        <m:t>1+</m:t>
                      </m:r>
                      <m:r>
                        <a:rPr lang="en-US" sz="2000" i="1">
                          <a:latin typeface="Cambria Math" panose="02040503050406030204" pitchFamily="18" charset="0"/>
                          <a:ea typeface="Cambria Math" panose="02040503050406030204" pitchFamily="18" charset="0"/>
                        </a:rPr>
                        <m:t>𝛽</m:t>
                      </m:r>
                      <m:sSub>
                        <m:sSubPr>
                          <m:ctrlPr>
                            <a:rPr lang="en-CA" sz="2000" i="1">
                              <a:latin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𝑆𝑆𝐵</m:t>
                          </m:r>
                        </m:e>
                        <m:sub>
                          <m:r>
                            <a:rPr lang="en-US" sz="2000" i="1">
                              <a:latin typeface="Cambria Math" panose="02040503050406030204" pitchFamily="18" charset="0"/>
                            </a:rPr>
                            <m:t>0</m:t>
                          </m:r>
                        </m:sub>
                      </m:sSub>
                      <m:r>
                        <a:rPr lang="en-US" sz="2000" b="0" i="1" smtClean="0">
                          <a:latin typeface="Cambria Math" panose="02040503050406030204" pitchFamily="18" charset="0"/>
                        </a:rPr>
                        <m:t>=</m:t>
                      </m:r>
                      <m:r>
                        <a:rPr lang="en-US" sz="2000" i="1">
                          <a:latin typeface="Cambria Math" panose="02040503050406030204" pitchFamily="18" charset="0"/>
                          <a:ea typeface="Cambria Math" panose="02040503050406030204" pitchFamily="18" charset="0"/>
                        </a:rPr>
                        <m:t>𝛼</m:t>
                      </m:r>
                      <m:sSub>
                        <m:sSubPr>
                          <m:ctrlPr>
                            <a:rPr lang="en-CA" sz="2000" i="1">
                              <a:latin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𝜑</m:t>
                          </m:r>
                        </m:e>
                        <m:sub>
                          <m:r>
                            <a:rPr lang="en-US" sz="2000" i="1">
                              <a:latin typeface="Cambria Math" panose="02040503050406030204" pitchFamily="18" charset="0"/>
                            </a:rPr>
                            <m:t>0</m:t>
                          </m:r>
                        </m:sub>
                      </m:sSub>
                    </m:oMath>
                  </m:oMathPara>
                </a14:m>
                <a:endParaRPr lang="en-US" sz="2000" dirty="0"/>
              </a:p>
            </p:txBody>
          </p:sp>
        </mc:Choice>
        <mc:Fallback xmlns="">
          <p:sp>
            <p:nvSpPr>
              <p:cNvPr id="13" name="TextBox 12">
                <a:extLst>
                  <a:ext uri="{FF2B5EF4-FFF2-40B4-BE49-F238E27FC236}">
                    <a16:creationId xmlns:a16="http://schemas.microsoft.com/office/drawing/2014/main" id="{201DA531-27FB-4E5D-A9E5-07D7D1BFAD59}"/>
                  </a:ext>
                </a:extLst>
              </p:cNvPr>
              <p:cNvSpPr txBox="1">
                <a:spLocks noRot="1" noChangeAspect="1" noMove="1" noResize="1" noEditPoints="1" noAdjustHandles="1" noChangeArrowheads="1" noChangeShapeType="1" noTextEdit="1"/>
              </p:cNvSpPr>
              <p:nvPr/>
            </p:nvSpPr>
            <p:spPr>
              <a:xfrm>
                <a:off x="7990514" y="4136231"/>
                <a:ext cx="2424418" cy="400110"/>
              </a:xfrm>
              <a:prstGeom prst="rect">
                <a:avLst/>
              </a:prstGeom>
              <a:blipFill>
                <a:blip r:embed="rId6"/>
                <a:stretch>
                  <a:fillRect b="-1538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64F39F49-E8AE-42AB-A3B7-AF494B975353}"/>
                  </a:ext>
                </a:extLst>
              </p:cNvPr>
              <p:cNvSpPr txBox="1"/>
              <p:nvPr/>
            </p:nvSpPr>
            <p:spPr>
              <a:xfrm>
                <a:off x="7965716" y="4965193"/>
                <a:ext cx="2424418" cy="755528"/>
              </a:xfrm>
              <a:prstGeom prst="rect">
                <a:avLst/>
              </a:prstGeom>
              <a:solidFill>
                <a:schemeClr val="accent1"/>
              </a:solidFill>
              <a:ln>
                <a:solidFill>
                  <a:schemeClr val="tx1"/>
                </a:solidFill>
              </a:ln>
            </p:spPr>
            <p:txBody>
              <a:bodyPr wrap="square" rtlCol="0">
                <a:spAutoFit/>
              </a:bodyPr>
              <a:lstStyle/>
              <a:p>
                <a14:m>
                  <m:oMath xmlns:m="http://schemas.openxmlformats.org/officeDocument/2006/math">
                    <m:sSub>
                      <m:sSubPr>
                        <m:ctrlPr>
                          <a:rPr lang="en-CA" sz="2000" i="1" smtClean="0">
                            <a:latin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𝑆𝑆𝐵</m:t>
                        </m:r>
                      </m:e>
                      <m:sub>
                        <m:r>
                          <a:rPr lang="en-US" sz="2000" i="1">
                            <a:latin typeface="Cambria Math" panose="02040503050406030204" pitchFamily="18" charset="0"/>
                          </a:rPr>
                          <m:t>0</m:t>
                        </m:r>
                      </m:sub>
                    </m:sSub>
                    <m:r>
                      <a:rPr lang="en-US" sz="2000" b="0" i="1" smtClean="0">
                        <a:latin typeface="Cambria Math" panose="02040503050406030204" pitchFamily="18" charset="0"/>
                      </a:rPr>
                      <m:t>=</m:t>
                    </m:r>
                  </m:oMath>
                </a14:m>
                <a:r>
                  <a:rPr lang="en-US" sz="2800" dirty="0"/>
                  <a:t> </a:t>
                </a:r>
                <a14:m>
                  <m:oMath xmlns:m="http://schemas.openxmlformats.org/officeDocument/2006/math">
                    <m:f>
                      <m:fPr>
                        <m:ctrlPr>
                          <a:rPr lang="en-US" sz="2800" i="1">
                            <a:latin typeface="Cambria Math" panose="02040503050406030204" pitchFamily="18" charset="0"/>
                          </a:rPr>
                        </m:ctrlPr>
                      </m:fPr>
                      <m:num>
                        <m:r>
                          <a:rPr lang="en-US" sz="2800" i="1">
                            <a:latin typeface="Cambria Math" panose="02040503050406030204" pitchFamily="18" charset="0"/>
                            <a:ea typeface="Cambria Math" panose="02040503050406030204" pitchFamily="18" charset="0"/>
                          </a:rPr>
                          <m:t>𝛼</m:t>
                        </m:r>
                        <m:sSub>
                          <m:sSubPr>
                            <m:ctrlPr>
                              <a:rPr lang="en-CA" sz="2800" i="1">
                                <a:latin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𝜑</m:t>
                            </m:r>
                          </m:e>
                          <m:sub>
                            <m:r>
                              <a:rPr lang="en-US" sz="2800" b="0" i="1" smtClean="0">
                                <a:latin typeface="Cambria Math" panose="02040503050406030204" pitchFamily="18" charset="0"/>
                                <a:ea typeface="Cambria Math" panose="02040503050406030204" pitchFamily="18" charset="0"/>
                              </a:rPr>
                              <m:t>𝐸</m:t>
                            </m:r>
                            <m:r>
                              <a:rPr lang="en-US" sz="2800" i="1">
                                <a:latin typeface="Cambria Math" panose="02040503050406030204" pitchFamily="18" charset="0"/>
                              </a:rPr>
                              <m:t>0</m:t>
                            </m:r>
                          </m:sub>
                        </m:sSub>
                        <m:r>
                          <a:rPr lang="en-US" sz="2800" b="0" i="1" smtClean="0">
                            <a:latin typeface="Cambria Math" panose="02040503050406030204" pitchFamily="18" charset="0"/>
                          </a:rPr>
                          <m:t>−1</m:t>
                        </m:r>
                      </m:num>
                      <m:den>
                        <m:r>
                          <a:rPr lang="en-US" sz="2800" i="1">
                            <a:latin typeface="Cambria Math" panose="02040503050406030204" pitchFamily="18" charset="0"/>
                            <a:ea typeface="Cambria Math" panose="02040503050406030204" pitchFamily="18" charset="0"/>
                          </a:rPr>
                          <m:t>𝛽</m:t>
                        </m:r>
                      </m:den>
                    </m:f>
                  </m:oMath>
                </a14:m>
                <a:endParaRPr lang="en-US" sz="2800" dirty="0"/>
              </a:p>
            </p:txBody>
          </p:sp>
        </mc:Choice>
        <mc:Fallback xmlns="">
          <p:sp>
            <p:nvSpPr>
              <p:cNvPr id="15" name="TextBox 14">
                <a:extLst>
                  <a:ext uri="{FF2B5EF4-FFF2-40B4-BE49-F238E27FC236}">
                    <a16:creationId xmlns:a16="http://schemas.microsoft.com/office/drawing/2014/main" id="{64F39F49-E8AE-42AB-A3B7-AF494B975353}"/>
                  </a:ext>
                </a:extLst>
              </p:cNvPr>
              <p:cNvSpPr txBox="1">
                <a:spLocks noRot="1" noChangeAspect="1" noMove="1" noResize="1" noEditPoints="1" noAdjustHandles="1" noChangeArrowheads="1" noChangeShapeType="1" noTextEdit="1"/>
              </p:cNvSpPr>
              <p:nvPr/>
            </p:nvSpPr>
            <p:spPr>
              <a:xfrm>
                <a:off x="7965716" y="4965193"/>
                <a:ext cx="2424418" cy="755528"/>
              </a:xfrm>
              <a:prstGeom prst="rect">
                <a:avLst/>
              </a:prstGeom>
              <a:blipFill>
                <a:blip r:embed="rId7"/>
                <a:stretch>
                  <a:fillRect/>
                </a:stretch>
              </a:blipFill>
              <a:ln>
                <a:solidFill>
                  <a:schemeClr val="tx1"/>
                </a:solidFill>
              </a:ln>
            </p:spPr>
            <p:txBody>
              <a:bodyPr/>
              <a:lstStyle/>
              <a:p>
                <a:r>
                  <a:rPr lang="en-US">
                    <a:noFill/>
                  </a:rPr>
                  <a:t> </a:t>
                </a:r>
              </a:p>
            </p:txBody>
          </p:sp>
        </mc:Fallback>
      </mc:AlternateContent>
      <p:sp>
        <p:nvSpPr>
          <p:cNvPr id="16" name="TextBox 15">
            <a:extLst>
              <a:ext uri="{FF2B5EF4-FFF2-40B4-BE49-F238E27FC236}">
                <a16:creationId xmlns:a16="http://schemas.microsoft.com/office/drawing/2014/main" id="{6A298449-63A8-441F-99D7-5EC7D15187F6}"/>
              </a:ext>
            </a:extLst>
          </p:cNvPr>
          <p:cNvSpPr txBox="1"/>
          <p:nvPr/>
        </p:nvSpPr>
        <p:spPr>
          <a:xfrm>
            <a:off x="10414932" y="5158291"/>
            <a:ext cx="1189043" cy="369332"/>
          </a:xfrm>
          <a:prstGeom prst="rect">
            <a:avLst/>
          </a:prstGeom>
          <a:noFill/>
        </p:spPr>
        <p:txBody>
          <a:bodyPr wrap="none" rtlCol="0">
            <a:spAutoFit/>
          </a:bodyPr>
          <a:lstStyle/>
          <a:p>
            <a:r>
              <a:rPr lang="en-US" dirty="0"/>
              <a:t>Equation 3</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095A4248-A773-4DAC-A4F9-A80E9E10D1A8}"/>
                  </a:ext>
                </a:extLst>
              </p:cNvPr>
              <p:cNvSpPr txBox="1"/>
              <p:nvPr/>
            </p:nvSpPr>
            <p:spPr>
              <a:xfrm>
                <a:off x="838200" y="5321027"/>
                <a:ext cx="9146628" cy="1200329"/>
              </a:xfrm>
              <a:prstGeom prst="rect">
                <a:avLst/>
              </a:prstGeom>
              <a:noFill/>
            </p:spPr>
            <p:txBody>
              <a:bodyPr wrap="square" rtlCol="0">
                <a:spAutoFit/>
              </a:bodyPr>
              <a:lstStyle/>
              <a:p>
                <a:pPr marL="0" indent="0">
                  <a:buNone/>
                </a:pPr>
                <a14:m>
                  <m:oMath xmlns:m="http://schemas.openxmlformats.org/officeDocument/2006/math">
                    <m:sSub>
                      <m:sSubPr>
                        <m:ctrlPr>
                          <a:rPr lang="en-CA" sz="2400" i="1" smtClean="0">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𝐵</m:t>
                        </m:r>
                      </m:e>
                      <m:sub>
                        <m:r>
                          <a:rPr lang="en-US" sz="2400" i="1">
                            <a:latin typeface="Cambria Math" panose="02040503050406030204" pitchFamily="18" charset="0"/>
                          </a:rPr>
                          <m:t>0</m:t>
                        </m:r>
                      </m:sub>
                    </m:sSub>
                  </m:oMath>
                </a14:m>
                <a:r>
                  <a:rPr lang="en-CA" sz="2400" dirty="0"/>
                  <a:t> therefore depends on:</a:t>
                </a:r>
              </a:p>
              <a:p>
                <a:pPr marL="285750" indent="-285750">
                  <a:buFont typeface="Arial" panose="020B0604020202020204" pitchFamily="34" charset="0"/>
                  <a:buChar char="•"/>
                </a:pPr>
                <a:r>
                  <a:rPr lang="en-CA" sz="2400" dirty="0"/>
                  <a:t>SRR parameters </a:t>
                </a:r>
                <a14:m>
                  <m:oMath xmlns:m="http://schemas.openxmlformats.org/officeDocument/2006/math">
                    <m:r>
                      <a:rPr lang="en-US" sz="2400" i="1">
                        <a:latin typeface="Cambria Math" panose="02040503050406030204" pitchFamily="18" charset="0"/>
                        <a:ea typeface="Cambria Math" panose="02040503050406030204" pitchFamily="18" charset="0"/>
                      </a:rPr>
                      <m:t>𝛼</m:t>
                    </m:r>
                  </m:oMath>
                </a14:m>
                <a:r>
                  <a:rPr lang="en-CA" sz="2400" dirty="0"/>
                  <a:t> and </a:t>
                </a:r>
                <a14:m>
                  <m:oMath xmlns:m="http://schemas.openxmlformats.org/officeDocument/2006/math">
                    <m:r>
                      <a:rPr lang="en-US" sz="2400" i="1">
                        <a:latin typeface="Cambria Math" panose="02040503050406030204" pitchFamily="18" charset="0"/>
                        <a:ea typeface="Cambria Math" panose="02040503050406030204" pitchFamily="18" charset="0"/>
                      </a:rPr>
                      <m:t>𝛽</m:t>
                    </m:r>
                  </m:oMath>
                </a14:m>
                <a:endParaRPr lang="en-US" sz="2400" dirty="0">
                  <a:ea typeface="Cambria Math" panose="02040503050406030204" pitchFamily="18" charset="0"/>
                </a:endParaRPr>
              </a:p>
              <a:p>
                <a:pPr marL="285750" indent="-285750">
                  <a:buFont typeface="Arial" panose="020B0604020202020204" pitchFamily="34" charset="0"/>
                  <a:buChar char="•"/>
                </a:pPr>
                <a14:m>
                  <m:oMath xmlns:m="http://schemas.openxmlformats.org/officeDocument/2006/math">
                    <m:sSub>
                      <m:sSubPr>
                        <m:ctrlPr>
                          <a:rPr lang="en-CA" sz="2400" i="1" smtClean="0">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𝜑</m:t>
                        </m:r>
                      </m:e>
                      <m:sub>
                        <m:r>
                          <a:rPr lang="en-US" sz="2400" b="0" i="1" smtClean="0">
                            <a:latin typeface="Cambria Math" panose="02040503050406030204" pitchFamily="18" charset="0"/>
                            <a:ea typeface="Cambria Math" panose="02040503050406030204" pitchFamily="18" charset="0"/>
                          </a:rPr>
                          <m:t>𝐸</m:t>
                        </m:r>
                        <m:r>
                          <a:rPr lang="en-US" sz="2400" i="1">
                            <a:latin typeface="Cambria Math" panose="02040503050406030204" pitchFamily="18" charset="0"/>
                          </a:rPr>
                          <m:t>0</m:t>
                        </m:r>
                      </m:sub>
                    </m:sSub>
                  </m:oMath>
                </a14:m>
                <a:r>
                  <a:rPr lang="en-CA" sz="2400" dirty="0"/>
                  <a:t> (determined by </a:t>
                </a:r>
                <a14:m>
                  <m:oMath xmlns:m="http://schemas.openxmlformats.org/officeDocument/2006/math">
                    <m:r>
                      <a:rPr lang="en-CA" sz="2400" i="1" dirty="0" smtClean="0">
                        <a:latin typeface="Cambria Math" panose="02040503050406030204" pitchFamily="18" charset="0"/>
                      </a:rPr>
                      <m:t>𝑀</m:t>
                    </m:r>
                  </m:oMath>
                </a14:m>
                <a:r>
                  <a:rPr lang="en-CA" sz="2400" dirty="0"/>
                  <a:t>, </a:t>
                </a:r>
                <a14:m>
                  <m:oMath xmlns:m="http://schemas.openxmlformats.org/officeDocument/2006/math">
                    <m:r>
                      <a:rPr lang="en-CA" sz="2400" i="1" dirty="0" smtClean="0">
                        <a:latin typeface="Cambria Math" panose="02040503050406030204" pitchFamily="18" charset="0"/>
                      </a:rPr>
                      <m:t>𝑤𝑒𝑖𝑔h𝑡</m:t>
                    </m:r>
                  </m:oMath>
                </a14:m>
                <a:r>
                  <a:rPr lang="en-CA" sz="2400" i="0" dirty="0">
                    <a:latin typeface="+mj-lt"/>
                  </a:rPr>
                  <a:t>-</a:t>
                </a:r>
                <a14:m>
                  <m:oMath xmlns:m="http://schemas.openxmlformats.org/officeDocument/2006/math">
                    <m:r>
                      <a:rPr lang="en-CA" sz="2400" i="1" dirty="0" smtClean="0">
                        <a:latin typeface="Cambria Math" panose="02040503050406030204" pitchFamily="18" charset="0"/>
                      </a:rPr>
                      <m:t>𝑎𝑡</m:t>
                    </m:r>
                  </m:oMath>
                </a14:m>
                <a:r>
                  <a:rPr lang="en-CA" sz="2400" i="0" dirty="0">
                    <a:latin typeface="+mj-lt"/>
                  </a:rPr>
                  <a:t>-</a:t>
                </a:r>
                <a14:m>
                  <m:oMath xmlns:m="http://schemas.openxmlformats.org/officeDocument/2006/math">
                    <m:r>
                      <a:rPr lang="en-CA" sz="2400" i="1" dirty="0" smtClean="0">
                        <a:latin typeface="Cambria Math" panose="02040503050406030204" pitchFamily="18" charset="0"/>
                      </a:rPr>
                      <m:t>𝑎𝑔𝑒</m:t>
                    </m:r>
                  </m:oMath>
                </a14:m>
                <a:r>
                  <a:rPr lang="en-CA" sz="2400" dirty="0"/>
                  <a:t>, and </a:t>
                </a:r>
                <a14:m>
                  <m:oMath xmlns:m="http://schemas.openxmlformats.org/officeDocument/2006/math">
                    <m:r>
                      <a:rPr lang="en-CA" sz="2400" i="1" dirty="0" smtClean="0">
                        <a:latin typeface="Cambria Math" panose="02040503050406030204" pitchFamily="18" charset="0"/>
                      </a:rPr>
                      <m:t>𝑚𝑎𝑡𝑢𝑟𝑖𝑡𝑦</m:t>
                    </m:r>
                  </m:oMath>
                </a14:m>
                <a:r>
                  <a:rPr lang="en-CA" sz="2400" dirty="0"/>
                  <a:t>-</a:t>
                </a:r>
                <a14:m>
                  <m:oMath xmlns:m="http://schemas.openxmlformats.org/officeDocument/2006/math">
                    <m:r>
                      <a:rPr lang="en-CA" sz="2400" i="1" dirty="0" smtClean="0">
                        <a:latin typeface="Cambria Math" panose="02040503050406030204" pitchFamily="18" charset="0"/>
                      </a:rPr>
                      <m:t>𝑎𝑡</m:t>
                    </m:r>
                  </m:oMath>
                </a14:m>
                <a:r>
                  <a:rPr lang="en-CA" sz="2400" dirty="0"/>
                  <a:t>-</a:t>
                </a:r>
                <a14:m>
                  <m:oMath xmlns:m="http://schemas.openxmlformats.org/officeDocument/2006/math">
                    <m:r>
                      <a:rPr lang="en-CA" sz="2400" i="1" dirty="0" smtClean="0">
                        <a:latin typeface="Cambria Math" panose="02040503050406030204" pitchFamily="18" charset="0"/>
                      </a:rPr>
                      <m:t>𝑎𝑔𝑒</m:t>
                    </m:r>
                  </m:oMath>
                </a14:m>
                <a:r>
                  <a:rPr lang="en-CA" sz="2400" dirty="0"/>
                  <a:t>)</a:t>
                </a:r>
              </a:p>
            </p:txBody>
          </p:sp>
        </mc:Choice>
        <mc:Fallback xmlns="">
          <p:sp>
            <p:nvSpPr>
              <p:cNvPr id="4" name="TextBox 3">
                <a:extLst>
                  <a:ext uri="{FF2B5EF4-FFF2-40B4-BE49-F238E27FC236}">
                    <a16:creationId xmlns:a16="http://schemas.microsoft.com/office/drawing/2014/main" id="{095A4248-A773-4DAC-A4F9-A80E9E10D1A8}"/>
                  </a:ext>
                </a:extLst>
              </p:cNvPr>
              <p:cNvSpPr txBox="1">
                <a:spLocks noRot="1" noChangeAspect="1" noMove="1" noResize="1" noEditPoints="1" noAdjustHandles="1" noChangeArrowheads="1" noChangeShapeType="1" noTextEdit="1"/>
              </p:cNvSpPr>
              <p:nvPr/>
            </p:nvSpPr>
            <p:spPr>
              <a:xfrm>
                <a:off x="838200" y="5321027"/>
                <a:ext cx="9146628" cy="1200329"/>
              </a:xfrm>
              <a:prstGeom prst="rect">
                <a:avLst/>
              </a:prstGeom>
              <a:blipFill>
                <a:blip r:embed="rId8"/>
                <a:stretch>
                  <a:fillRect l="-933" t="-4061" b="-10660"/>
                </a:stretch>
              </a:blipFill>
            </p:spPr>
            <p:txBody>
              <a:bodyPr/>
              <a:lstStyle/>
              <a:p>
                <a:r>
                  <a:rPr lang="en-US">
                    <a:noFill/>
                  </a:rPr>
                  <a:t> </a:t>
                </a:r>
              </a:p>
            </p:txBody>
          </p:sp>
        </mc:Fallback>
      </mc:AlternateContent>
    </p:spTree>
    <p:extLst>
      <p:ext uri="{BB962C8B-B14F-4D97-AF65-F5344CB8AC3E}">
        <p14:creationId xmlns:p14="http://schemas.microsoft.com/office/powerpoint/2010/main" val="152339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199" y="1825625"/>
                <a:ext cx="11208391" cy="4351338"/>
              </a:xfrm>
            </p:spPr>
            <p:txBody>
              <a:bodyPr/>
              <a:lstStyle/>
              <a:p>
                <a14:m>
                  <m:oMath xmlns:m="http://schemas.openxmlformats.org/officeDocument/2006/math">
                    <m:sSub>
                      <m:sSubPr>
                        <m:ctrlPr>
                          <a:rPr lang="en-CA"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𝑆𝑆𝐵</m:t>
                        </m:r>
                      </m:e>
                      <m:sub>
                        <m:r>
                          <a:rPr lang="en-US" i="1">
                            <a:latin typeface="Cambria Math" panose="02040503050406030204" pitchFamily="18" charset="0"/>
                          </a:rPr>
                          <m:t>0</m:t>
                        </m:r>
                      </m:sub>
                    </m:sSub>
                  </m:oMath>
                </a14:m>
                <a:r>
                  <a:rPr lang="en-CA" dirty="0"/>
                  <a:t> occurs at the intersection of the SRR and a line through the origin with slope </a:t>
                </a:r>
                <a14:m>
                  <m:oMath xmlns:m="http://schemas.openxmlformats.org/officeDocument/2006/math">
                    <m:r>
                      <a:rPr lang="en-US" i="1" dirty="0">
                        <a:solidFill>
                          <a:srgbClr val="FF0000"/>
                        </a:solidFill>
                        <a:latin typeface="Cambria Math" panose="02040503050406030204" pitchFamily="18" charset="0"/>
                      </a:rPr>
                      <m:t>1/</m:t>
                    </m:r>
                    <m:sSub>
                      <m:sSubPr>
                        <m:ctrlPr>
                          <a:rPr lang="en-CA" i="1">
                            <a:solidFill>
                              <a:srgbClr val="FF0000"/>
                            </a:solidFill>
                            <a:latin typeface="Cambria Math" panose="02040503050406030204" pitchFamily="18" charset="0"/>
                          </a:rPr>
                        </m:ctrlPr>
                      </m:sSubPr>
                      <m:e>
                        <m:r>
                          <a:rPr lang="en-US" i="1">
                            <a:solidFill>
                              <a:srgbClr val="FF0000"/>
                            </a:solidFill>
                            <a:latin typeface="Cambria Math" panose="02040503050406030204" pitchFamily="18" charset="0"/>
                            <a:ea typeface="Cambria Math" panose="02040503050406030204" pitchFamily="18" charset="0"/>
                          </a:rPr>
                          <m:t>𝜑</m:t>
                        </m:r>
                      </m:e>
                      <m:sub>
                        <m:r>
                          <a:rPr lang="en-US" b="0" i="1" smtClean="0">
                            <a:solidFill>
                              <a:srgbClr val="FF0000"/>
                            </a:solidFill>
                            <a:latin typeface="Cambria Math" panose="02040503050406030204" pitchFamily="18" charset="0"/>
                            <a:ea typeface="Cambria Math" panose="02040503050406030204" pitchFamily="18" charset="0"/>
                          </a:rPr>
                          <m:t>𝐸</m:t>
                        </m:r>
                        <m:r>
                          <a:rPr lang="en-US" i="1">
                            <a:solidFill>
                              <a:srgbClr val="FF0000"/>
                            </a:solidFill>
                            <a:latin typeface="Cambria Math" panose="02040503050406030204" pitchFamily="18" charset="0"/>
                          </a:rPr>
                          <m:t>0</m:t>
                        </m:r>
                      </m:sub>
                    </m:sSub>
                  </m:oMath>
                </a14:m>
                <a:r>
                  <a:rPr lang="en-CA" dirty="0"/>
                  <a:t> </a:t>
                </a:r>
              </a:p>
              <a:p>
                <a:r>
                  <a:rPr lang="en-CA" dirty="0"/>
                  <a:t>Note the inverse of </a:t>
                </a:r>
                <a14:m>
                  <m:oMath xmlns:m="http://schemas.openxmlformats.org/officeDocument/2006/math">
                    <m:sSub>
                      <m:sSubPr>
                        <m:ctrlPr>
                          <a:rPr lang="en-CA" i="1" smtClean="0">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ea typeface="Cambria Math" panose="02040503050406030204" pitchFamily="18" charset="0"/>
                          </a:rPr>
                          <m:t>𝜑</m:t>
                        </m:r>
                      </m:e>
                      <m:sub>
                        <m:r>
                          <a:rPr lang="en-US" b="0" i="1" smtClean="0">
                            <a:solidFill>
                              <a:schemeClr val="tx1"/>
                            </a:solidFill>
                            <a:latin typeface="Cambria Math" panose="02040503050406030204" pitchFamily="18" charset="0"/>
                            <a:ea typeface="Cambria Math" panose="02040503050406030204" pitchFamily="18" charset="0"/>
                          </a:rPr>
                          <m:t>𝐸</m:t>
                        </m:r>
                        <m:r>
                          <a:rPr lang="en-US" i="1">
                            <a:solidFill>
                              <a:schemeClr val="tx1"/>
                            </a:solidFill>
                            <a:latin typeface="Cambria Math" panose="02040503050406030204" pitchFamily="18" charset="0"/>
                          </a:rPr>
                          <m:t>0</m:t>
                        </m:r>
                      </m:sub>
                    </m:sSub>
                  </m:oMath>
                </a14:m>
                <a:r>
                  <a:rPr lang="en-CA" dirty="0">
                    <a:solidFill>
                      <a:schemeClr val="tx1"/>
                    </a:solidFill>
                  </a:rPr>
                  <a:t> </a:t>
                </a:r>
                <a:r>
                  <a:rPr lang="en-CA" dirty="0"/>
                  <a:t>is </a:t>
                </a:r>
                <a14:m>
                  <m:oMath xmlns:m="http://schemas.openxmlformats.org/officeDocument/2006/math">
                    <m:r>
                      <a:rPr lang="en-US" b="0" i="1" dirty="0" smtClean="0">
                        <a:latin typeface="Cambria Math" panose="02040503050406030204" pitchFamily="18" charset="0"/>
                      </a:rPr>
                      <m:t>𝑅</m:t>
                    </m:r>
                    <m:r>
                      <a:rPr lang="en-US" i="1" baseline="-25000" dirty="0">
                        <a:latin typeface="Cambria Math" panose="02040503050406030204" pitchFamily="18" charset="0"/>
                      </a:rPr>
                      <m:t>0</m:t>
                    </m:r>
                    <m:r>
                      <a:rPr lang="en-US" b="0" i="1" dirty="0" smtClean="0">
                        <a:latin typeface="Cambria Math" panose="02040503050406030204" pitchFamily="18" charset="0"/>
                      </a:rPr>
                      <m:t>/</m:t>
                    </m:r>
                    <m:r>
                      <a:rPr lang="en-US" b="0" i="1" dirty="0" smtClean="0">
                        <a:latin typeface="Cambria Math" panose="02040503050406030204" pitchFamily="18" charset="0"/>
                      </a:rPr>
                      <m:t>𝑆𝑆𝐵</m:t>
                    </m:r>
                    <m:r>
                      <a:rPr lang="en-US" i="1" baseline="-25000" dirty="0">
                        <a:latin typeface="Cambria Math" panose="02040503050406030204" pitchFamily="18" charset="0"/>
                      </a:rPr>
                      <m:t>0</m:t>
                    </m:r>
                  </m:oMath>
                </a14:m>
                <a:r>
                  <a:rPr lang="en-CA" dirty="0"/>
                  <a:t> and </a:t>
                </a:r>
                <a14:m>
                  <m:oMath xmlns:m="http://schemas.openxmlformats.org/officeDocument/2006/math">
                    <m:r>
                      <a:rPr lang="en-US" b="0" i="1" dirty="0" smtClean="0">
                        <a:latin typeface="Cambria Math" panose="02040503050406030204" pitchFamily="18" charset="0"/>
                      </a:rPr>
                      <m:t>𝑅</m:t>
                    </m:r>
                    <m:r>
                      <a:rPr lang="en-US" i="1" baseline="-25000" dirty="0">
                        <a:latin typeface="Cambria Math" panose="02040503050406030204" pitchFamily="18" charset="0"/>
                      </a:rPr>
                      <m:t>0</m:t>
                    </m:r>
                  </m:oMath>
                </a14:m>
                <a:r>
                  <a:rPr lang="en-CA" dirty="0"/>
                  <a:t> = the unfished equilibrium recruitment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199" y="1825625"/>
                <a:ext cx="11208391" cy="4351338"/>
              </a:xfrm>
              <a:blipFill>
                <a:blip r:embed="rId2"/>
                <a:stretch>
                  <a:fillRect l="-924" t="-224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 name="Title 1"/>
              <p:cNvSpPr>
                <a:spLocks noGrp="1"/>
              </p:cNvSpPr>
              <p:nvPr>
                <p:ph type="title"/>
              </p:nvPr>
            </p:nvSpPr>
            <p:spPr/>
            <p:txBody>
              <a:bodyPr>
                <a:normAutofit/>
              </a:bodyPr>
              <a:lstStyle/>
              <a:p>
                <a:r>
                  <a:rPr lang="en-US" sz="3200" dirty="0"/>
                  <a:t>Reference Points </a:t>
                </a:r>
                <a:r>
                  <a:rPr lang="en-US" sz="3200" b="1" dirty="0">
                    <a:solidFill>
                      <a:schemeClr val="accent6">
                        <a:lumMod val="75000"/>
                      </a:schemeClr>
                    </a:solidFill>
                  </a:rPr>
                  <a:t>1. Unfished Equilibrium Biomass </a:t>
                </a:r>
                <a14:m>
                  <m:oMath xmlns:m="http://schemas.openxmlformats.org/officeDocument/2006/math">
                    <m:r>
                      <a:rPr lang="en-US" sz="3200" b="1" i="1" dirty="0">
                        <a:solidFill>
                          <a:schemeClr val="accent6">
                            <a:lumMod val="75000"/>
                          </a:schemeClr>
                        </a:solidFill>
                        <a:latin typeface="Cambria Math" panose="02040503050406030204" pitchFamily="18" charset="0"/>
                      </a:rPr>
                      <m:t>𝑩</m:t>
                    </m:r>
                    <m:r>
                      <a:rPr lang="en-US" sz="3200" b="1" i="1" baseline="-25000" dirty="0">
                        <a:solidFill>
                          <a:schemeClr val="accent6">
                            <a:lumMod val="75000"/>
                          </a:schemeClr>
                        </a:solidFill>
                        <a:latin typeface="Cambria Math" panose="02040503050406030204" pitchFamily="18" charset="0"/>
                      </a:rPr>
                      <m:t>𝟎</m:t>
                    </m:r>
                  </m:oMath>
                </a14:m>
                <a:endParaRPr lang="en-CA" sz="3200" b="1"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a:blip r:embed="rId3"/>
                <a:stretch>
                  <a:fillRect l="-1507"/>
                </a:stretch>
              </a:blipFill>
            </p:spPr>
            <p:txBody>
              <a:bodyPr/>
              <a:lstStyle/>
              <a:p>
                <a:r>
                  <a:rPr lang="en-US">
                    <a:noFill/>
                  </a:rPr>
                  <a:t> </a:t>
                </a:r>
              </a:p>
            </p:txBody>
          </p:sp>
        </mc:Fallback>
      </mc:AlternateContent>
      <p:grpSp>
        <p:nvGrpSpPr>
          <p:cNvPr id="9" name="Group 8"/>
          <p:cNvGrpSpPr/>
          <p:nvPr/>
        </p:nvGrpSpPr>
        <p:grpSpPr>
          <a:xfrm>
            <a:off x="3414027" y="3578734"/>
            <a:ext cx="5200339" cy="2914141"/>
            <a:chOff x="6981249" y="3943859"/>
            <a:chExt cx="5200339" cy="2914141"/>
          </a:xfrm>
        </p:grpSpPr>
        <p:pic>
          <p:nvPicPr>
            <p:cNvPr id="5" name="Picture 4"/>
            <p:cNvPicPr>
              <a:picLocks noChangeAspect="1"/>
            </p:cNvPicPr>
            <p:nvPr/>
          </p:nvPicPr>
          <p:blipFill>
            <a:blip r:embed="rId4"/>
            <a:stretch>
              <a:fillRect/>
            </a:stretch>
          </p:blipFill>
          <p:spPr>
            <a:xfrm>
              <a:off x="6981249" y="3943859"/>
              <a:ext cx="5200339" cy="2914141"/>
            </a:xfrm>
            <a:prstGeom prst="rect">
              <a:avLst/>
            </a:prstGeom>
          </p:spPr>
        </p:pic>
        <mc:AlternateContent xmlns:mc="http://schemas.openxmlformats.org/markup-compatibility/2006" xmlns:a14="http://schemas.microsoft.com/office/drawing/2010/main">
          <mc:Choice Requires="a14">
            <p:sp>
              <p:nvSpPr>
                <p:cNvPr id="6" name="TextBox 5"/>
                <p:cNvSpPr txBox="1"/>
                <p:nvPr/>
              </p:nvSpPr>
              <p:spPr>
                <a:xfrm>
                  <a:off x="10579496" y="5858123"/>
                  <a:ext cx="118539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m:t>
                        </m:r>
                        <m:r>
                          <a:rPr lang="en-US" i="1" dirty="0" smtClean="0">
                            <a:latin typeface="Cambria Math" panose="02040503050406030204" pitchFamily="18" charset="0"/>
                          </a:rPr>
                          <m:t>𝑆𝑆𝐵</m:t>
                        </m:r>
                        <m:r>
                          <a:rPr lang="en-US" i="1" baseline="-25000" dirty="0">
                            <a:latin typeface="Cambria Math" panose="02040503050406030204" pitchFamily="18" charset="0"/>
                          </a:rPr>
                          <m:t>0</m:t>
                        </m:r>
                        <m:r>
                          <a:rPr lang="en-US" i="1" dirty="0">
                            <a:latin typeface="Cambria Math" panose="02040503050406030204" pitchFamily="18" charset="0"/>
                          </a:rPr>
                          <m:t>,</m:t>
                        </m:r>
                        <m:r>
                          <a:rPr lang="en-US" i="1" dirty="0">
                            <a:latin typeface="Cambria Math" panose="02040503050406030204" pitchFamily="18" charset="0"/>
                          </a:rPr>
                          <m:t>𝑅</m:t>
                        </m:r>
                        <m:r>
                          <a:rPr lang="en-US" i="1" baseline="-25000" dirty="0">
                            <a:solidFill>
                              <a:schemeClr val="tx1"/>
                            </a:solidFill>
                            <a:latin typeface="Cambria Math" panose="02040503050406030204" pitchFamily="18" charset="0"/>
                          </a:rPr>
                          <m:t>0</m:t>
                        </m:r>
                        <m:r>
                          <a:rPr lang="en-US" i="1" dirty="0">
                            <a:solidFill>
                              <a:schemeClr val="tx1"/>
                            </a:solidFill>
                            <a:latin typeface="Cambria Math" panose="02040503050406030204" pitchFamily="18" charset="0"/>
                          </a:rPr>
                          <m:t>)</m:t>
                        </m:r>
                      </m:oMath>
                    </m:oMathPara>
                  </a14:m>
                  <a:endParaRPr lang="en-CA" dirty="0">
                    <a:solidFill>
                      <a:schemeClr val="tx1"/>
                    </a:solidFill>
                  </a:endParaRPr>
                </a:p>
              </p:txBody>
            </p:sp>
          </mc:Choice>
          <mc:Fallback xmlns="">
            <p:sp>
              <p:nvSpPr>
                <p:cNvPr id="6" name="TextBox 5"/>
                <p:cNvSpPr txBox="1">
                  <a:spLocks noRot="1" noChangeAspect="1" noMove="1" noResize="1" noEditPoints="1" noAdjustHandles="1" noChangeArrowheads="1" noChangeShapeType="1" noTextEdit="1"/>
                </p:cNvSpPr>
                <p:nvPr/>
              </p:nvSpPr>
              <p:spPr>
                <a:xfrm>
                  <a:off x="10579496" y="5858123"/>
                  <a:ext cx="1185399" cy="369332"/>
                </a:xfrm>
                <a:prstGeom prst="rect">
                  <a:avLst/>
                </a:prstGeom>
                <a:blipFill>
                  <a:blip r:embed="rId5"/>
                  <a:stretch>
                    <a:fillRect l="-515" r="-1031" b="-13115"/>
                  </a:stretch>
                </a:blipFill>
              </p:spPr>
              <p:txBody>
                <a:bodyPr/>
                <a:lstStyle/>
                <a:p>
                  <a:r>
                    <a:rPr lang="en-US">
                      <a:noFill/>
                    </a:rPr>
                    <a:t> </a:t>
                  </a:r>
                </a:p>
              </p:txBody>
            </p:sp>
          </mc:Fallback>
        </mc:AlternateContent>
      </p:grpSp>
      <p:cxnSp>
        <p:nvCxnSpPr>
          <p:cNvPr id="7" name="Straight Connector 6">
            <a:extLst>
              <a:ext uri="{FF2B5EF4-FFF2-40B4-BE49-F238E27FC236}">
                <a16:creationId xmlns:a16="http://schemas.microsoft.com/office/drawing/2014/main" id="{83955FC7-4603-4317-B47A-24C8CA3798D1}"/>
              </a:ext>
            </a:extLst>
          </p:cNvPr>
          <p:cNvCxnSpPr/>
          <p:nvPr/>
        </p:nvCxnSpPr>
        <p:spPr>
          <a:xfrm flipV="1">
            <a:off x="3983480" y="5347699"/>
            <a:ext cx="4337109" cy="59587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CEAA7337-45E7-4B78-AF29-CE19215A7431}"/>
                  </a:ext>
                </a:extLst>
              </p:cNvPr>
              <p:cNvSpPr txBox="1"/>
              <p:nvPr/>
            </p:nvSpPr>
            <p:spPr>
              <a:xfrm>
                <a:off x="8320589" y="5104816"/>
                <a:ext cx="2523320" cy="369332"/>
              </a:xfrm>
              <a:prstGeom prst="rect">
                <a:avLst/>
              </a:prstGeom>
              <a:noFill/>
            </p:spPr>
            <p:txBody>
              <a:bodyPr wrap="square" rtlCol="0">
                <a:spAutoFit/>
              </a:bodyPr>
              <a:lstStyle/>
              <a:p>
                <a:r>
                  <a:rPr lang="en-US" dirty="0">
                    <a:solidFill>
                      <a:srgbClr val="FF0000"/>
                    </a:solidFill>
                  </a:rPr>
                  <a:t>Line with slope </a:t>
                </a:r>
                <a14:m>
                  <m:oMath xmlns:m="http://schemas.openxmlformats.org/officeDocument/2006/math">
                    <m:r>
                      <a:rPr lang="en-US" b="0" i="1" dirty="0" smtClean="0">
                        <a:solidFill>
                          <a:srgbClr val="FF0000"/>
                        </a:solidFill>
                        <a:latin typeface="Cambria Math" panose="02040503050406030204" pitchFamily="18" charset="0"/>
                      </a:rPr>
                      <m:t>1/</m:t>
                    </m:r>
                    <m:sSub>
                      <m:sSubPr>
                        <m:ctrlPr>
                          <a:rPr lang="en-CA" i="1">
                            <a:solidFill>
                              <a:srgbClr val="FF0000"/>
                            </a:solidFill>
                            <a:latin typeface="Cambria Math" panose="02040503050406030204" pitchFamily="18" charset="0"/>
                          </a:rPr>
                        </m:ctrlPr>
                      </m:sSubPr>
                      <m:e>
                        <m:r>
                          <a:rPr lang="en-US" i="1">
                            <a:solidFill>
                              <a:srgbClr val="FF0000"/>
                            </a:solidFill>
                            <a:latin typeface="Cambria Math" panose="02040503050406030204" pitchFamily="18" charset="0"/>
                            <a:ea typeface="Cambria Math" panose="02040503050406030204" pitchFamily="18" charset="0"/>
                          </a:rPr>
                          <m:t>𝜑</m:t>
                        </m:r>
                      </m:e>
                      <m:sub>
                        <m:r>
                          <a:rPr lang="en-US" b="0" i="1" smtClean="0">
                            <a:solidFill>
                              <a:srgbClr val="FF0000"/>
                            </a:solidFill>
                            <a:latin typeface="Cambria Math" panose="02040503050406030204" pitchFamily="18" charset="0"/>
                            <a:ea typeface="Cambria Math" panose="02040503050406030204" pitchFamily="18" charset="0"/>
                          </a:rPr>
                          <m:t>𝐸</m:t>
                        </m:r>
                        <m:r>
                          <a:rPr lang="en-US" i="1">
                            <a:solidFill>
                              <a:srgbClr val="FF0000"/>
                            </a:solidFill>
                            <a:latin typeface="Cambria Math" panose="02040503050406030204" pitchFamily="18" charset="0"/>
                          </a:rPr>
                          <m:t>0</m:t>
                        </m:r>
                      </m:sub>
                    </m:sSub>
                  </m:oMath>
                </a14:m>
                <a:endParaRPr lang="en-CA" dirty="0">
                  <a:solidFill>
                    <a:srgbClr val="FF0000"/>
                  </a:solidFill>
                </a:endParaRPr>
              </a:p>
            </p:txBody>
          </p:sp>
        </mc:Choice>
        <mc:Fallback xmlns="">
          <p:sp>
            <p:nvSpPr>
              <p:cNvPr id="12" name="TextBox 11">
                <a:extLst>
                  <a:ext uri="{FF2B5EF4-FFF2-40B4-BE49-F238E27FC236}">
                    <a16:creationId xmlns:a16="http://schemas.microsoft.com/office/drawing/2014/main" id="{CEAA7337-45E7-4B78-AF29-CE19215A7431}"/>
                  </a:ext>
                </a:extLst>
              </p:cNvPr>
              <p:cNvSpPr txBox="1">
                <a:spLocks noRot="1" noChangeAspect="1" noMove="1" noResize="1" noEditPoints="1" noAdjustHandles="1" noChangeArrowheads="1" noChangeShapeType="1" noTextEdit="1"/>
              </p:cNvSpPr>
              <p:nvPr/>
            </p:nvSpPr>
            <p:spPr>
              <a:xfrm>
                <a:off x="8320589" y="5104816"/>
                <a:ext cx="2523320" cy="369332"/>
              </a:xfrm>
              <a:prstGeom prst="rect">
                <a:avLst/>
              </a:prstGeom>
              <a:blipFill>
                <a:blip r:embed="rId6"/>
                <a:stretch>
                  <a:fillRect l="-2174" t="-8197" b="-24590"/>
                </a:stretch>
              </a:blipFill>
            </p:spPr>
            <p:txBody>
              <a:bodyPr/>
              <a:lstStyle/>
              <a:p>
                <a:r>
                  <a:rPr lang="en-US">
                    <a:noFill/>
                  </a:rPr>
                  <a:t> </a:t>
                </a:r>
              </a:p>
            </p:txBody>
          </p:sp>
        </mc:Fallback>
      </mc:AlternateContent>
    </p:spTree>
    <p:extLst>
      <p:ext uri="{BB962C8B-B14F-4D97-AF65-F5344CB8AC3E}">
        <p14:creationId xmlns:p14="http://schemas.microsoft.com/office/powerpoint/2010/main" val="1003520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730623" y="1825625"/>
                <a:ext cx="10515600" cy="4351338"/>
              </a:xfrm>
            </p:spPr>
            <p:txBody>
              <a:bodyPr>
                <a:normAutofit/>
              </a:bodyPr>
              <a:lstStyle/>
              <a:p>
                <a:r>
                  <a:rPr lang="en-US" dirty="0"/>
                  <a:t>To calculate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𝐵</m:t>
                        </m:r>
                      </m:e>
                      <m:sub>
                        <m:r>
                          <a:rPr lang="en-US" b="0" i="1" smtClean="0">
                            <a:latin typeface="Cambria Math" panose="02040503050406030204" pitchFamily="18" charset="0"/>
                          </a:rPr>
                          <m:t>0</m:t>
                        </m:r>
                      </m:sub>
                    </m:sSub>
                    <m:r>
                      <a:rPr lang="en-US" i="1">
                        <a:latin typeface="Cambria Math" panose="02040503050406030204" pitchFamily="18" charset="0"/>
                      </a:rPr>
                      <m:t> </m:t>
                    </m:r>
                  </m:oMath>
                </a14:m>
                <a:r>
                  <a:rPr lang="en-US" dirty="0"/>
                  <a:t>we needed the SSB-per-recruit and the SRR</a:t>
                </a:r>
              </a:p>
              <a:p>
                <a:r>
                  <a:rPr lang="en-US" dirty="0"/>
                  <a:t>To calculate an equilibrium biomass from fishing at a constant specified </a:t>
                </a:r>
                <a14:m>
                  <m:oMath xmlns:m="http://schemas.openxmlformats.org/officeDocument/2006/math">
                    <m:r>
                      <a:rPr lang="en-US" i="1" dirty="0" smtClean="0">
                        <a:latin typeface="Cambria Math" panose="02040503050406030204" pitchFamily="18" charset="0"/>
                      </a:rPr>
                      <m:t>𝐹</m:t>
                    </m:r>
                  </m:oMath>
                </a14:m>
                <a:r>
                  <a:rPr lang="en-US" dirty="0"/>
                  <a:t> (e.g.,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𝐵</m:t>
                        </m:r>
                      </m:e>
                      <m:sub>
                        <m:r>
                          <a:rPr lang="en-US" b="0" i="1" smtClean="0">
                            <a:latin typeface="Cambria Math" panose="02040503050406030204" pitchFamily="18" charset="0"/>
                          </a:rPr>
                          <m:t>𝑀𝑆𝑌</m:t>
                        </m:r>
                      </m:sub>
                    </m:sSub>
                  </m:oMath>
                </a14:m>
                <a:r>
                  <a:rPr lang="en-US" dirty="0"/>
                  <a:t>) we will also use SSB-per-recruit and the SRR</a:t>
                </a:r>
              </a:p>
              <a:p>
                <a:endParaRPr lang="en-US" dirty="0"/>
              </a:p>
              <a:p>
                <a:r>
                  <a:rPr lang="en-US" dirty="0"/>
                  <a:t>When </a:t>
                </a:r>
                <a14:m>
                  <m:oMath xmlns:m="http://schemas.openxmlformats.org/officeDocument/2006/math">
                    <m:r>
                      <a:rPr lang="en-US" i="1" dirty="0">
                        <a:latin typeface="Cambria Math" panose="02040503050406030204" pitchFamily="18" charset="0"/>
                      </a:rPr>
                      <m:t>𝐹</m:t>
                    </m:r>
                  </m:oMath>
                </a14:m>
                <a:r>
                  <a:rPr lang="en-US" dirty="0"/>
                  <a:t> increases from 0, the SSB-per-recruit (</a:t>
                </a:r>
                <a14:m>
                  <m:oMath xmlns:m="http://schemas.openxmlformats.org/officeDocument/2006/math">
                    <m:sSub>
                      <m:sSubPr>
                        <m:ctrlPr>
                          <a:rPr lang="en-CA"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𝜑</m:t>
                        </m:r>
                      </m:e>
                      <m:sub>
                        <m:r>
                          <a:rPr lang="en-US" b="0" i="1" smtClean="0">
                            <a:latin typeface="Cambria Math" panose="02040503050406030204" pitchFamily="18" charset="0"/>
                          </a:rPr>
                          <m:t>𝐹</m:t>
                        </m:r>
                      </m:sub>
                    </m:sSub>
                  </m:oMath>
                </a14:m>
                <a:r>
                  <a:rPr lang="en-US" dirty="0"/>
                  <a:t>) decreases from the unfished </a:t>
                </a:r>
                <a14:m>
                  <m:oMath xmlns:m="http://schemas.openxmlformats.org/officeDocument/2006/math">
                    <m:sSub>
                      <m:sSubPr>
                        <m:ctrlPr>
                          <a:rPr lang="en-CA"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𝜑</m:t>
                        </m:r>
                      </m:e>
                      <m:sub>
                        <m:r>
                          <a:rPr lang="en-US" b="0" i="1" smtClean="0">
                            <a:latin typeface="Cambria Math" panose="02040503050406030204" pitchFamily="18" charset="0"/>
                            <a:ea typeface="Cambria Math" panose="02040503050406030204" pitchFamily="18" charset="0"/>
                          </a:rPr>
                          <m:t>𝐸</m:t>
                        </m:r>
                        <m:r>
                          <a:rPr lang="en-US" b="0" i="1" smtClean="0">
                            <a:latin typeface="Cambria Math" panose="02040503050406030204" pitchFamily="18" charset="0"/>
                          </a:rPr>
                          <m:t>0</m:t>
                        </m:r>
                      </m:sub>
                    </m:sSub>
                  </m:oMath>
                </a14:m>
                <a:endParaRPr lang="en-US" b="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730623" y="1825625"/>
                <a:ext cx="10515600" cy="4351338"/>
              </a:xfrm>
              <a:blipFill>
                <a:blip r:embed="rId2"/>
                <a:stretch>
                  <a:fillRect l="-1043" t="-2241"/>
                </a:stretch>
              </a:blipFill>
            </p:spPr>
            <p:txBody>
              <a:bodyPr/>
              <a:lstStyle/>
              <a:p>
                <a:r>
                  <a:rPr lang="en-US">
                    <a:noFill/>
                  </a:rPr>
                  <a:t> </a:t>
                </a:r>
              </a:p>
            </p:txBody>
          </p:sp>
        </mc:Fallback>
      </mc:AlternateContent>
      <p:sp>
        <p:nvSpPr>
          <p:cNvPr id="2" name="Title 1"/>
          <p:cNvSpPr>
            <a:spLocks noGrp="1"/>
          </p:cNvSpPr>
          <p:nvPr>
            <p:ph type="title"/>
          </p:nvPr>
        </p:nvSpPr>
        <p:spPr/>
        <p:txBody>
          <a:bodyPr>
            <a:normAutofit/>
          </a:bodyPr>
          <a:lstStyle/>
          <a:p>
            <a:r>
              <a:rPr lang="en-US" dirty="0"/>
              <a:t>Reference Points </a:t>
            </a:r>
            <a:r>
              <a:rPr lang="en-US" b="1" dirty="0">
                <a:solidFill>
                  <a:srgbClr val="0000FF"/>
                </a:solidFill>
              </a:rPr>
              <a:t>2. Equilibrium Biomass and Recruitment </a:t>
            </a:r>
            <a:endParaRPr lang="en-CA" b="1" dirty="0"/>
          </a:p>
        </p:txBody>
      </p:sp>
    </p:spTree>
    <p:extLst>
      <p:ext uri="{BB962C8B-B14F-4D97-AF65-F5344CB8AC3E}">
        <p14:creationId xmlns:p14="http://schemas.microsoft.com/office/powerpoint/2010/main" val="36098073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0882" y="364044"/>
            <a:ext cx="10515600" cy="1325563"/>
          </a:xfrm>
        </p:spPr>
        <p:txBody>
          <a:bodyPr/>
          <a:lstStyle/>
          <a:p>
            <a:r>
              <a:rPr lang="en-US" dirty="0"/>
              <a:t>What are reference points?</a:t>
            </a:r>
          </a:p>
        </p:txBody>
      </p:sp>
      <p:sp>
        <p:nvSpPr>
          <p:cNvPr id="3" name="Content Placeholder 2"/>
          <p:cNvSpPr>
            <a:spLocks noGrp="1"/>
          </p:cNvSpPr>
          <p:nvPr>
            <p:ph idx="1"/>
          </p:nvPr>
        </p:nvSpPr>
        <p:spPr>
          <a:xfrm>
            <a:off x="477811" y="2578307"/>
            <a:ext cx="10681741" cy="3551413"/>
          </a:xfrm>
          <a:ln w="19050">
            <a:solidFill>
              <a:schemeClr val="tx2"/>
            </a:solidFill>
          </a:ln>
        </p:spPr>
        <p:txBody>
          <a:bodyPr/>
          <a:lstStyle/>
          <a:p>
            <a:pPr marL="0" indent="0">
              <a:buNone/>
            </a:pPr>
            <a:r>
              <a:rPr lang="en-US" dirty="0">
                <a:solidFill>
                  <a:schemeClr val="tx2"/>
                </a:solidFill>
              </a:rPr>
              <a:t>“Reference points are </a:t>
            </a:r>
            <a:r>
              <a:rPr lang="en-US" b="1" dirty="0">
                <a:solidFill>
                  <a:schemeClr val="tx2"/>
                </a:solidFill>
              </a:rPr>
              <a:t>operational or measurable benchmarks </a:t>
            </a:r>
            <a:r>
              <a:rPr lang="en-US" dirty="0">
                <a:solidFill>
                  <a:schemeClr val="tx2"/>
                </a:solidFill>
              </a:rPr>
              <a:t>that identify </a:t>
            </a:r>
            <a:r>
              <a:rPr lang="en-US" b="1" dirty="0">
                <a:solidFill>
                  <a:schemeClr val="tx2"/>
                </a:solidFill>
              </a:rPr>
              <a:t>targets</a:t>
            </a:r>
            <a:r>
              <a:rPr lang="en-US" dirty="0">
                <a:solidFill>
                  <a:schemeClr val="tx2"/>
                </a:solidFill>
              </a:rPr>
              <a:t> </a:t>
            </a:r>
            <a:r>
              <a:rPr lang="en-US" b="1" dirty="0">
                <a:solidFill>
                  <a:schemeClr val="tx2"/>
                </a:solidFill>
              </a:rPr>
              <a:t>to be achieved </a:t>
            </a:r>
            <a:r>
              <a:rPr lang="en-US" dirty="0">
                <a:solidFill>
                  <a:schemeClr val="tx2"/>
                </a:solidFill>
              </a:rPr>
              <a:t>on average, </a:t>
            </a:r>
            <a:r>
              <a:rPr lang="en-US" b="1" dirty="0">
                <a:solidFill>
                  <a:schemeClr val="tx2"/>
                </a:solidFill>
              </a:rPr>
              <a:t>limits</a:t>
            </a:r>
            <a:r>
              <a:rPr lang="en-US" dirty="0">
                <a:solidFill>
                  <a:schemeClr val="tx2"/>
                </a:solidFill>
              </a:rPr>
              <a:t> </a:t>
            </a:r>
            <a:r>
              <a:rPr lang="en-US" b="1" dirty="0">
                <a:solidFill>
                  <a:schemeClr val="tx2"/>
                </a:solidFill>
              </a:rPr>
              <a:t>to be avoided</a:t>
            </a:r>
            <a:r>
              <a:rPr lang="en-US" dirty="0">
                <a:solidFill>
                  <a:schemeClr val="tx2"/>
                </a:solidFill>
              </a:rPr>
              <a:t>, or </a:t>
            </a:r>
            <a:r>
              <a:rPr lang="en-US" b="1" dirty="0">
                <a:solidFill>
                  <a:schemeClr val="tx2"/>
                </a:solidFill>
              </a:rPr>
              <a:t>triggers</a:t>
            </a:r>
            <a:r>
              <a:rPr lang="en-US" dirty="0">
                <a:solidFill>
                  <a:schemeClr val="tx2"/>
                </a:solidFill>
              </a:rPr>
              <a:t> to initiate specific management responses. </a:t>
            </a:r>
          </a:p>
          <a:p>
            <a:pPr marL="0" indent="0">
              <a:buNone/>
            </a:pPr>
            <a:r>
              <a:rPr lang="en-US" dirty="0">
                <a:solidFill>
                  <a:schemeClr val="tx2"/>
                </a:solidFill>
              </a:rPr>
              <a:t>A fishery is expected to approach or fluctuate around a target reference point, to have a very high probability (</a:t>
            </a:r>
            <a:r>
              <a:rPr lang="en-US" dirty="0">
                <a:solidFill>
                  <a:srgbClr val="FF0000"/>
                </a:solidFill>
              </a:rPr>
              <a:t>e.g., </a:t>
            </a:r>
            <a:r>
              <a:rPr lang="en-US" dirty="0">
                <a:solidFill>
                  <a:schemeClr val="tx2"/>
                </a:solidFill>
              </a:rPr>
              <a:t>at least 90%) of not violating a limit reference point, and to have trigger reference points (Operational Control Points) and planned management responses that achieve these two outcomes.”</a:t>
            </a:r>
          </a:p>
        </p:txBody>
      </p:sp>
      <p:pic>
        <p:nvPicPr>
          <p:cNvPr id="5" name="Picture 4"/>
          <p:cNvPicPr>
            <a:picLocks noChangeAspect="1"/>
          </p:cNvPicPr>
          <p:nvPr/>
        </p:nvPicPr>
        <p:blipFill>
          <a:blip r:embed="rId2"/>
          <a:stretch>
            <a:fillRect/>
          </a:stretch>
        </p:blipFill>
        <p:spPr>
          <a:xfrm>
            <a:off x="7997252" y="1"/>
            <a:ext cx="4194748" cy="2326178"/>
          </a:xfrm>
          <a:prstGeom prst="rect">
            <a:avLst/>
          </a:prstGeom>
        </p:spPr>
      </p:pic>
    </p:spTree>
    <p:extLst>
      <p:ext uri="{BB962C8B-B14F-4D97-AF65-F5344CB8AC3E}">
        <p14:creationId xmlns:p14="http://schemas.microsoft.com/office/powerpoint/2010/main" val="3644529777"/>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199" y="1825625"/>
                <a:ext cx="10687259" cy="4351338"/>
              </a:xfrm>
            </p:spPr>
            <p:txBody>
              <a:bodyPr/>
              <a:lstStyle/>
              <a:p>
                <a:r>
                  <a:rPr lang="en-US" dirty="0"/>
                  <a:t>A line with slope </a:t>
                </a:r>
                <a:r>
                  <a:rPr lang="en-US" dirty="0">
                    <a:solidFill>
                      <a:srgbClr val="0000FF"/>
                    </a:solidFill>
                  </a:rPr>
                  <a:t>1/</a:t>
                </a:r>
                <a14:m>
                  <m:oMath xmlns:m="http://schemas.openxmlformats.org/officeDocument/2006/math">
                    <m:sSub>
                      <m:sSubPr>
                        <m:ctrlPr>
                          <a:rPr lang="en-CA" i="1">
                            <a:solidFill>
                              <a:srgbClr val="0000FF"/>
                            </a:solidFill>
                            <a:latin typeface="Cambria Math" panose="02040503050406030204" pitchFamily="18" charset="0"/>
                          </a:rPr>
                        </m:ctrlPr>
                      </m:sSubPr>
                      <m:e>
                        <m:r>
                          <a:rPr lang="en-US" i="1">
                            <a:solidFill>
                              <a:srgbClr val="0000FF"/>
                            </a:solidFill>
                            <a:latin typeface="Cambria Math" panose="02040503050406030204" pitchFamily="18" charset="0"/>
                            <a:ea typeface="Cambria Math" panose="02040503050406030204" pitchFamily="18" charset="0"/>
                          </a:rPr>
                          <m:t>𝜑</m:t>
                        </m:r>
                      </m:e>
                      <m:sub>
                        <m:r>
                          <a:rPr lang="en-US" i="1">
                            <a:solidFill>
                              <a:srgbClr val="0000FF"/>
                            </a:solidFill>
                            <a:latin typeface="Cambria Math" panose="02040503050406030204" pitchFamily="18" charset="0"/>
                          </a:rPr>
                          <m:t>𝐹</m:t>
                        </m:r>
                      </m:sub>
                    </m:sSub>
                  </m:oMath>
                </a14:m>
                <a:r>
                  <a:rPr lang="en-US" dirty="0">
                    <a:solidFill>
                      <a:srgbClr val="0000FF"/>
                    </a:solidFill>
                  </a:rPr>
                  <a:t> </a:t>
                </a:r>
                <a:r>
                  <a:rPr lang="en-US" dirty="0"/>
                  <a:t>that represents the recruits per spawning biomass (</a:t>
                </a:r>
                <a14:m>
                  <m:oMath xmlns:m="http://schemas.openxmlformats.org/officeDocument/2006/math">
                    <m:r>
                      <a:rPr lang="en-US" i="1" dirty="0">
                        <a:solidFill>
                          <a:srgbClr val="0000FF"/>
                        </a:solidFill>
                        <a:latin typeface="Cambria Math" panose="02040503050406030204" pitchFamily="18" charset="0"/>
                      </a:rPr>
                      <m:t>𝑅</m:t>
                    </m:r>
                    <m:r>
                      <a:rPr lang="en-US" i="1" baseline="-25000" dirty="0">
                        <a:solidFill>
                          <a:srgbClr val="0000FF"/>
                        </a:solidFill>
                        <a:latin typeface="Cambria Math" panose="02040503050406030204" pitchFamily="18" charset="0"/>
                      </a:rPr>
                      <m:t>𝐹</m:t>
                    </m:r>
                  </m:oMath>
                </a14:m>
                <a:r>
                  <a:rPr lang="en-US" dirty="0"/>
                  <a:t>/</a:t>
                </a:r>
                <a14:m>
                  <m:oMath xmlns:m="http://schemas.openxmlformats.org/officeDocument/2006/math">
                    <m:r>
                      <a:rPr lang="en-US" i="1" dirty="0">
                        <a:solidFill>
                          <a:srgbClr val="0000FF"/>
                        </a:solidFill>
                        <a:latin typeface="Cambria Math" panose="02040503050406030204" pitchFamily="18" charset="0"/>
                      </a:rPr>
                      <m:t>𝑆𝑆𝐵</m:t>
                    </m:r>
                    <m:r>
                      <a:rPr lang="en-US" i="1" baseline="-25000" dirty="0">
                        <a:solidFill>
                          <a:srgbClr val="0000FF"/>
                        </a:solidFill>
                        <a:latin typeface="Cambria Math" panose="02040503050406030204" pitchFamily="18" charset="0"/>
                      </a:rPr>
                      <m:t>𝐹</m:t>
                    </m:r>
                  </m:oMath>
                </a14:m>
                <a:r>
                  <a:rPr lang="en-US" dirty="0"/>
                  <a:t>) is steeper than </a:t>
                </a:r>
                <a:r>
                  <a:rPr lang="en-US" dirty="0">
                    <a:solidFill>
                      <a:srgbClr val="FF0000"/>
                    </a:solidFill>
                  </a:rPr>
                  <a:t>1/</a:t>
                </a:r>
                <a14:m>
                  <m:oMath xmlns:m="http://schemas.openxmlformats.org/officeDocument/2006/math">
                    <m:sSub>
                      <m:sSubPr>
                        <m:ctrlPr>
                          <a:rPr lang="en-CA" i="1">
                            <a:solidFill>
                              <a:srgbClr val="FF0000"/>
                            </a:solidFill>
                            <a:latin typeface="Cambria Math" panose="02040503050406030204" pitchFamily="18" charset="0"/>
                          </a:rPr>
                        </m:ctrlPr>
                      </m:sSubPr>
                      <m:e>
                        <m:r>
                          <a:rPr lang="en-US" i="1">
                            <a:solidFill>
                              <a:srgbClr val="FF0000"/>
                            </a:solidFill>
                            <a:latin typeface="Cambria Math" panose="02040503050406030204" pitchFamily="18" charset="0"/>
                            <a:ea typeface="Cambria Math" panose="02040503050406030204" pitchFamily="18" charset="0"/>
                          </a:rPr>
                          <m:t>𝜑</m:t>
                        </m:r>
                      </m:e>
                      <m:sub>
                        <m:r>
                          <a:rPr lang="en-US" i="1">
                            <a:solidFill>
                              <a:srgbClr val="FF0000"/>
                            </a:solidFill>
                            <a:latin typeface="Cambria Math" panose="02040503050406030204" pitchFamily="18" charset="0"/>
                            <a:ea typeface="Cambria Math" panose="02040503050406030204" pitchFamily="18" charset="0"/>
                          </a:rPr>
                          <m:t>𝐸</m:t>
                        </m:r>
                        <m:r>
                          <a:rPr lang="en-US" i="1">
                            <a:solidFill>
                              <a:srgbClr val="FF0000"/>
                            </a:solidFill>
                            <a:latin typeface="Cambria Math" panose="02040503050406030204" pitchFamily="18" charset="0"/>
                          </a:rPr>
                          <m:t>0</m:t>
                        </m:r>
                      </m:sub>
                    </m:sSub>
                  </m:oMath>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199" y="1825625"/>
                <a:ext cx="10687259" cy="4351338"/>
              </a:xfrm>
              <a:blipFill>
                <a:blip r:embed="rId2"/>
                <a:stretch>
                  <a:fillRect l="-969" t="-2241"/>
                </a:stretch>
              </a:blipFill>
            </p:spPr>
            <p:txBody>
              <a:bodyPr/>
              <a:lstStyle/>
              <a:p>
                <a:r>
                  <a:rPr lang="en-US">
                    <a:noFill/>
                  </a:rPr>
                  <a:t> </a:t>
                </a:r>
              </a:p>
            </p:txBody>
          </p:sp>
        </mc:Fallback>
      </mc:AlternateContent>
      <p:sp>
        <p:nvSpPr>
          <p:cNvPr id="2" name="Title 1"/>
          <p:cNvSpPr>
            <a:spLocks noGrp="1"/>
          </p:cNvSpPr>
          <p:nvPr>
            <p:ph type="title"/>
          </p:nvPr>
        </p:nvSpPr>
        <p:spPr/>
        <p:txBody>
          <a:bodyPr>
            <a:normAutofit/>
          </a:bodyPr>
          <a:lstStyle/>
          <a:p>
            <a:r>
              <a:rPr lang="en-US" dirty="0"/>
              <a:t>Reference Points </a:t>
            </a:r>
            <a:r>
              <a:rPr lang="en-US" b="1" dirty="0">
                <a:solidFill>
                  <a:srgbClr val="0000FF"/>
                </a:solidFill>
              </a:rPr>
              <a:t>2. Equilibrium Biomass and Recruitment </a:t>
            </a:r>
            <a:endParaRPr lang="en-CA" b="1" dirty="0"/>
          </a:p>
        </p:txBody>
      </p:sp>
      <p:grpSp>
        <p:nvGrpSpPr>
          <p:cNvPr id="19" name="Group 18"/>
          <p:cNvGrpSpPr/>
          <p:nvPr/>
        </p:nvGrpSpPr>
        <p:grpSpPr>
          <a:xfrm>
            <a:off x="6991661" y="3206988"/>
            <a:ext cx="5200339" cy="3285887"/>
            <a:chOff x="3495830" y="2888662"/>
            <a:chExt cx="5200339" cy="3285887"/>
          </a:xfrm>
        </p:grpSpPr>
        <p:pic>
          <p:nvPicPr>
            <p:cNvPr id="12" name="Picture 11"/>
            <p:cNvPicPr>
              <a:picLocks noChangeAspect="1"/>
            </p:cNvPicPr>
            <p:nvPr/>
          </p:nvPicPr>
          <p:blipFill>
            <a:blip r:embed="rId3"/>
            <a:stretch>
              <a:fillRect/>
            </a:stretch>
          </p:blipFill>
          <p:spPr>
            <a:xfrm>
              <a:off x="3495830" y="3260408"/>
              <a:ext cx="5200339" cy="2914141"/>
            </a:xfrm>
            <a:prstGeom prst="rect">
              <a:avLst/>
            </a:prstGeom>
          </p:spPr>
        </p:pic>
        <mc:AlternateContent xmlns:mc="http://schemas.openxmlformats.org/markup-compatibility/2006" xmlns:a14="http://schemas.microsoft.com/office/drawing/2010/main">
          <mc:Choice Requires="a14">
            <p:sp>
              <p:nvSpPr>
                <p:cNvPr id="13" name="TextBox 12"/>
                <p:cNvSpPr txBox="1"/>
                <p:nvPr/>
              </p:nvSpPr>
              <p:spPr>
                <a:xfrm>
                  <a:off x="7096876" y="2888662"/>
                  <a:ext cx="1185399" cy="369332"/>
                </a:xfrm>
                <a:prstGeom prst="rect">
                  <a:avLst/>
                </a:prstGeom>
                <a:noFill/>
              </p:spPr>
              <p:txBody>
                <a:bodyPr wrap="square" rtlCol="0">
                  <a:spAutoFit/>
                </a:bodyPr>
                <a:lstStyle/>
                <a:p>
                  <a:r>
                    <a:rPr lang="en-US" dirty="0">
                      <a:solidFill>
                        <a:srgbClr val="FF0000"/>
                      </a:solidFill>
                    </a:rPr>
                    <a:t>(</a:t>
                  </a:r>
                  <a14:m>
                    <m:oMath xmlns:m="http://schemas.openxmlformats.org/officeDocument/2006/math">
                      <m:r>
                        <a:rPr lang="en-US" i="1" dirty="0" smtClean="0">
                          <a:solidFill>
                            <a:srgbClr val="FF0000"/>
                          </a:solidFill>
                          <a:latin typeface="Cambria Math" panose="02040503050406030204" pitchFamily="18" charset="0"/>
                        </a:rPr>
                        <m:t>𝑆𝑆𝐵</m:t>
                      </m:r>
                      <m:r>
                        <a:rPr lang="en-US" i="1" baseline="-25000" dirty="0" smtClean="0">
                          <a:solidFill>
                            <a:srgbClr val="FF0000"/>
                          </a:solidFill>
                          <a:latin typeface="Cambria Math" panose="02040503050406030204" pitchFamily="18" charset="0"/>
                        </a:rPr>
                        <m:t>0</m:t>
                      </m:r>
                    </m:oMath>
                  </a14:m>
                  <a:r>
                    <a:rPr lang="en-US" dirty="0">
                      <a:solidFill>
                        <a:srgbClr val="FF0000"/>
                      </a:solidFill>
                    </a:rPr>
                    <a:t>,</a:t>
                  </a:r>
                  <a14:m>
                    <m:oMath xmlns:m="http://schemas.openxmlformats.org/officeDocument/2006/math">
                      <m:r>
                        <a:rPr lang="en-US" i="1" dirty="0" smtClean="0">
                          <a:solidFill>
                            <a:srgbClr val="FF0000"/>
                          </a:solidFill>
                          <a:latin typeface="Cambria Math" panose="02040503050406030204" pitchFamily="18" charset="0"/>
                        </a:rPr>
                        <m:t>𝑅</m:t>
                      </m:r>
                      <m:r>
                        <a:rPr lang="en-US" i="1" baseline="-25000" dirty="0" smtClean="0">
                          <a:solidFill>
                            <a:srgbClr val="FF0000"/>
                          </a:solidFill>
                          <a:latin typeface="Cambria Math" panose="02040503050406030204" pitchFamily="18" charset="0"/>
                        </a:rPr>
                        <m:t>0</m:t>
                      </m:r>
                    </m:oMath>
                  </a14:m>
                  <a:r>
                    <a:rPr lang="en-US" dirty="0">
                      <a:solidFill>
                        <a:srgbClr val="FF0000"/>
                      </a:solidFill>
                    </a:rPr>
                    <a:t>)</a:t>
                  </a:r>
                  <a:endParaRPr lang="en-CA" dirty="0">
                    <a:solidFill>
                      <a:srgbClr val="FF0000"/>
                    </a:solidFill>
                  </a:endParaRPr>
                </a:p>
              </p:txBody>
            </p:sp>
          </mc:Choice>
          <mc:Fallback xmlns="">
            <p:sp>
              <p:nvSpPr>
                <p:cNvPr id="13" name="TextBox 12"/>
                <p:cNvSpPr txBox="1">
                  <a:spLocks noRot="1" noChangeAspect="1" noMove="1" noResize="1" noEditPoints="1" noAdjustHandles="1" noChangeArrowheads="1" noChangeShapeType="1" noTextEdit="1"/>
                </p:cNvSpPr>
                <p:nvPr/>
              </p:nvSpPr>
              <p:spPr>
                <a:xfrm>
                  <a:off x="7096876" y="2888662"/>
                  <a:ext cx="1185399" cy="369332"/>
                </a:xfrm>
                <a:prstGeom prst="rect">
                  <a:avLst/>
                </a:prstGeom>
                <a:blipFill>
                  <a:blip r:embed="rId4"/>
                  <a:stretch>
                    <a:fillRect l="-4639" t="-8197" b="-24590"/>
                  </a:stretch>
                </a:blipFill>
              </p:spPr>
              <p:txBody>
                <a:bodyPr/>
                <a:lstStyle/>
                <a:p>
                  <a:r>
                    <a:rPr lang="en-US">
                      <a:noFill/>
                    </a:rPr>
                    <a:t> </a:t>
                  </a:r>
                </a:p>
              </p:txBody>
            </p:sp>
          </mc:Fallback>
        </mc:AlternateContent>
        <p:cxnSp>
          <p:nvCxnSpPr>
            <p:cNvPr id="15" name="Straight Arrow Connector 14"/>
            <p:cNvCxnSpPr/>
            <p:nvPr/>
          </p:nvCxnSpPr>
          <p:spPr>
            <a:xfrm>
              <a:off x="7664211" y="3257994"/>
              <a:ext cx="1" cy="177120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 name="Oval 6"/>
            <p:cNvSpPr/>
            <p:nvPr/>
          </p:nvSpPr>
          <p:spPr>
            <a:xfrm>
              <a:off x="6081925" y="5138411"/>
              <a:ext cx="91440" cy="91440"/>
            </a:xfrm>
            <a:prstGeom prst="ellipse">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cxnSp>
        <p:nvCxnSpPr>
          <p:cNvPr id="11" name="Straight Connector 10">
            <a:extLst>
              <a:ext uri="{FF2B5EF4-FFF2-40B4-BE49-F238E27FC236}">
                <a16:creationId xmlns:a16="http://schemas.microsoft.com/office/drawing/2014/main" id="{F2FD1728-DD8A-40A0-AFD4-1E64BF0398DA}"/>
              </a:ext>
            </a:extLst>
          </p:cNvPr>
          <p:cNvCxnSpPr/>
          <p:nvPr/>
        </p:nvCxnSpPr>
        <p:spPr>
          <a:xfrm flipV="1">
            <a:off x="7536874" y="5347526"/>
            <a:ext cx="4337109" cy="59587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D9A62BFA-BB3D-4D10-869E-C49EDDD81EC4}"/>
              </a:ext>
            </a:extLst>
          </p:cNvPr>
          <p:cNvCxnSpPr>
            <a:cxnSpLocks/>
          </p:cNvCxnSpPr>
          <p:nvPr/>
        </p:nvCxnSpPr>
        <p:spPr>
          <a:xfrm flipV="1">
            <a:off x="7536874" y="4969163"/>
            <a:ext cx="4337109" cy="1002095"/>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40034BE5-A61D-4D88-8A54-F94B8DCCDDD7}"/>
                  </a:ext>
                </a:extLst>
              </p:cNvPr>
              <p:cNvSpPr txBox="1"/>
              <p:nvPr/>
            </p:nvSpPr>
            <p:spPr>
              <a:xfrm rot="21091142">
                <a:off x="9451112" y="5506860"/>
                <a:ext cx="2523320" cy="369332"/>
              </a:xfrm>
              <a:prstGeom prst="rect">
                <a:avLst/>
              </a:prstGeom>
              <a:noFill/>
            </p:spPr>
            <p:txBody>
              <a:bodyPr wrap="square" rtlCol="0">
                <a:spAutoFit/>
              </a:bodyPr>
              <a:lstStyle/>
              <a:p>
                <a:r>
                  <a:rPr lang="en-US" dirty="0">
                    <a:solidFill>
                      <a:srgbClr val="FF0000"/>
                    </a:solidFill>
                  </a:rPr>
                  <a:t>Line with slope </a:t>
                </a:r>
                <a14:m>
                  <m:oMath xmlns:m="http://schemas.openxmlformats.org/officeDocument/2006/math">
                    <m:r>
                      <a:rPr lang="en-US" b="0" i="1" dirty="0" smtClean="0">
                        <a:solidFill>
                          <a:srgbClr val="FF0000"/>
                        </a:solidFill>
                        <a:latin typeface="Cambria Math" panose="02040503050406030204" pitchFamily="18" charset="0"/>
                      </a:rPr>
                      <m:t>1/</m:t>
                    </m:r>
                    <m:sSub>
                      <m:sSubPr>
                        <m:ctrlPr>
                          <a:rPr lang="en-CA" i="1">
                            <a:solidFill>
                              <a:srgbClr val="FF0000"/>
                            </a:solidFill>
                            <a:latin typeface="Cambria Math" panose="02040503050406030204" pitchFamily="18" charset="0"/>
                          </a:rPr>
                        </m:ctrlPr>
                      </m:sSubPr>
                      <m:e>
                        <m:r>
                          <a:rPr lang="en-US" i="1">
                            <a:solidFill>
                              <a:srgbClr val="FF0000"/>
                            </a:solidFill>
                            <a:latin typeface="Cambria Math" panose="02040503050406030204" pitchFamily="18" charset="0"/>
                            <a:ea typeface="Cambria Math" panose="02040503050406030204" pitchFamily="18" charset="0"/>
                          </a:rPr>
                          <m:t>𝜑</m:t>
                        </m:r>
                      </m:e>
                      <m:sub>
                        <m:r>
                          <a:rPr lang="en-US" b="0" i="1" smtClean="0">
                            <a:solidFill>
                              <a:srgbClr val="FF0000"/>
                            </a:solidFill>
                            <a:latin typeface="Cambria Math" panose="02040503050406030204" pitchFamily="18" charset="0"/>
                            <a:ea typeface="Cambria Math" panose="02040503050406030204" pitchFamily="18" charset="0"/>
                          </a:rPr>
                          <m:t>𝐸</m:t>
                        </m:r>
                        <m:r>
                          <a:rPr lang="en-US" i="1">
                            <a:solidFill>
                              <a:srgbClr val="FF0000"/>
                            </a:solidFill>
                            <a:latin typeface="Cambria Math" panose="02040503050406030204" pitchFamily="18" charset="0"/>
                          </a:rPr>
                          <m:t>0</m:t>
                        </m:r>
                      </m:sub>
                    </m:sSub>
                  </m:oMath>
                </a14:m>
                <a:endParaRPr lang="en-CA" dirty="0">
                  <a:solidFill>
                    <a:srgbClr val="FF0000"/>
                  </a:solidFill>
                </a:endParaRPr>
              </a:p>
            </p:txBody>
          </p:sp>
        </mc:Choice>
        <mc:Fallback xmlns="">
          <p:sp>
            <p:nvSpPr>
              <p:cNvPr id="17" name="TextBox 16">
                <a:extLst>
                  <a:ext uri="{FF2B5EF4-FFF2-40B4-BE49-F238E27FC236}">
                    <a16:creationId xmlns:a16="http://schemas.microsoft.com/office/drawing/2014/main" id="{40034BE5-A61D-4D88-8A54-F94B8DCCDDD7}"/>
                  </a:ext>
                </a:extLst>
              </p:cNvPr>
              <p:cNvSpPr txBox="1">
                <a:spLocks noRot="1" noChangeAspect="1" noMove="1" noResize="1" noEditPoints="1" noAdjustHandles="1" noChangeArrowheads="1" noChangeShapeType="1" noTextEdit="1"/>
              </p:cNvSpPr>
              <p:nvPr/>
            </p:nvSpPr>
            <p:spPr>
              <a:xfrm rot="21091142">
                <a:off x="9451112" y="5506860"/>
                <a:ext cx="2523320" cy="369332"/>
              </a:xfrm>
              <a:prstGeom prst="rect">
                <a:avLst/>
              </a:prstGeom>
              <a:blipFill>
                <a:blip r:embed="rId5"/>
                <a:stretch>
                  <a:fillRect l="-2148" b="-131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7B867E5C-D5DA-4D68-9785-10D97A0A3662}"/>
                  </a:ext>
                </a:extLst>
              </p:cNvPr>
              <p:cNvSpPr txBox="1"/>
              <p:nvPr/>
            </p:nvSpPr>
            <p:spPr>
              <a:xfrm rot="20786035">
                <a:off x="9717508" y="4796614"/>
                <a:ext cx="2523320" cy="369332"/>
              </a:xfrm>
              <a:prstGeom prst="rect">
                <a:avLst/>
              </a:prstGeom>
              <a:noFill/>
            </p:spPr>
            <p:txBody>
              <a:bodyPr wrap="square" rtlCol="0">
                <a:spAutoFit/>
              </a:bodyPr>
              <a:lstStyle/>
              <a:p>
                <a:r>
                  <a:rPr lang="en-US" dirty="0">
                    <a:solidFill>
                      <a:srgbClr val="0000FF"/>
                    </a:solidFill>
                  </a:rPr>
                  <a:t>Line with slope </a:t>
                </a:r>
                <a14:m>
                  <m:oMath xmlns:m="http://schemas.openxmlformats.org/officeDocument/2006/math">
                    <m:r>
                      <a:rPr lang="en-US" b="0" i="1" dirty="0" smtClean="0">
                        <a:solidFill>
                          <a:srgbClr val="0000FF"/>
                        </a:solidFill>
                        <a:latin typeface="Cambria Math" panose="02040503050406030204" pitchFamily="18" charset="0"/>
                      </a:rPr>
                      <m:t>1/</m:t>
                    </m:r>
                    <m:sSub>
                      <m:sSubPr>
                        <m:ctrlPr>
                          <a:rPr lang="en-CA" i="1">
                            <a:solidFill>
                              <a:srgbClr val="0000FF"/>
                            </a:solidFill>
                            <a:latin typeface="Cambria Math" panose="02040503050406030204" pitchFamily="18" charset="0"/>
                          </a:rPr>
                        </m:ctrlPr>
                      </m:sSubPr>
                      <m:e>
                        <m:r>
                          <a:rPr lang="en-US" i="1">
                            <a:solidFill>
                              <a:srgbClr val="0000FF"/>
                            </a:solidFill>
                            <a:latin typeface="Cambria Math" panose="02040503050406030204" pitchFamily="18" charset="0"/>
                            <a:ea typeface="Cambria Math" panose="02040503050406030204" pitchFamily="18" charset="0"/>
                          </a:rPr>
                          <m:t>𝜑</m:t>
                        </m:r>
                      </m:e>
                      <m:sub>
                        <m:r>
                          <a:rPr lang="en-US" b="0" i="1" smtClean="0">
                            <a:solidFill>
                              <a:srgbClr val="0000FF"/>
                            </a:solidFill>
                            <a:latin typeface="Cambria Math" panose="02040503050406030204" pitchFamily="18" charset="0"/>
                            <a:ea typeface="Cambria Math" panose="02040503050406030204" pitchFamily="18" charset="0"/>
                          </a:rPr>
                          <m:t>𝐹</m:t>
                        </m:r>
                      </m:sub>
                    </m:sSub>
                  </m:oMath>
                </a14:m>
                <a:endParaRPr lang="en-CA" dirty="0">
                  <a:solidFill>
                    <a:srgbClr val="0000FF"/>
                  </a:solidFill>
                </a:endParaRPr>
              </a:p>
            </p:txBody>
          </p:sp>
        </mc:Choice>
        <mc:Fallback xmlns="">
          <p:sp>
            <p:nvSpPr>
              <p:cNvPr id="20" name="TextBox 19">
                <a:extLst>
                  <a:ext uri="{FF2B5EF4-FFF2-40B4-BE49-F238E27FC236}">
                    <a16:creationId xmlns:a16="http://schemas.microsoft.com/office/drawing/2014/main" id="{7B867E5C-D5DA-4D68-9785-10D97A0A3662}"/>
                  </a:ext>
                </a:extLst>
              </p:cNvPr>
              <p:cNvSpPr txBox="1">
                <a:spLocks noRot="1" noChangeAspect="1" noMove="1" noResize="1" noEditPoints="1" noAdjustHandles="1" noChangeArrowheads="1" noChangeShapeType="1" noTextEdit="1"/>
              </p:cNvSpPr>
              <p:nvPr/>
            </p:nvSpPr>
            <p:spPr>
              <a:xfrm rot="20786035">
                <a:off x="9717508" y="4796614"/>
                <a:ext cx="2523320" cy="369332"/>
              </a:xfrm>
              <a:prstGeom prst="rect">
                <a:avLst/>
              </a:prstGeom>
              <a:blipFill>
                <a:blip r:embed="rId6"/>
                <a:stretch>
                  <a:fillRect l="-2153" b="-10191"/>
                </a:stretch>
              </a:blipFill>
            </p:spPr>
            <p:txBody>
              <a:bodyPr/>
              <a:lstStyle/>
              <a:p>
                <a:r>
                  <a:rPr lang="en-US">
                    <a:noFill/>
                  </a:rPr>
                  <a:t> </a:t>
                </a:r>
              </a:p>
            </p:txBody>
          </p:sp>
        </mc:Fallback>
      </mc:AlternateContent>
    </p:spTree>
    <p:extLst>
      <p:ext uri="{BB962C8B-B14F-4D97-AF65-F5344CB8AC3E}">
        <p14:creationId xmlns:p14="http://schemas.microsoft.com/office/powerpoint/2010/main" val="2061831693"/>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199" y="1825625"/>
                <a:ext cx="10687259" cy="4351338"/>
              </a:xfrm>
            </p:spPr>
            <p:txBody>
              <a:bodyPr/>
              <a:lstStyle/>
              <a:p>
                <a:r>
                  <a:rPr lang="en-US" dirty="0"/>
                  <a:t>A line with slope </a:t>
                </a:r>
                <a:r>
                  <a:rPr lang="en-US" dirty="0">
                    <a:solidFill>
                      <a:srgbClr val="0000FF"/>
                    </a:solidFill>
                  </a:rPr>
                  <a:t>1/</a:t>
                </a:r>
                <a14:m>
                  <m:oMath xmlns:m="http://schemas.openxmlformats.org/officeDocument/2006/math">
                    <m:sSub>
                      <m:sSubPr>
                        <m:ctrlPr>
                          <a:rPr lang="en-CA" i="1">
                            <a:solidFill>
                              <a:srgbClr val="0000FF"/>
                            </a:solidFill>
                            <a:latin typeface="Cambria Math" panose="02040503050406030204" pitchFamily="18" charset="0"/>
                          </a:rPr>
                        </m:ctrlPr>
                      </m:sSubPr>
                      <m:e>
                        <m:r>
                          <a:rPr lang="en-US" i="1">
                            <a:solidFill>
                              <a:srgbClr val="0000FF"/>
                            </a:solidFill>
                            <a:latin typeface="Cambria Math" panose="02040503050406030204" pitchFamily="18" charset="0"/>
                            <a:ea typeface="Cambria Math" panose="02040503050406030204" pitchFamily="18" charset="0"/>
                          </a:rPr>
                          <m:t>𝜑</m:t>
                        </m:r>
                      </m:e>
                      <m:sub>
                        <m:r>
                          <a:rPr lang="en-US" i="1">
                            <a:solidFill>
                              <a:srgbClr val="0000FF"/>
                            </a:solidFill>
                            <a:latin typeface="Cambria Math" panose="02040503050406030204" pitchFamily="18" charset="0"/>
                          </a:rPr>
                          <m:t>𝐹</m:t>
                        </m:r>
                      </m:sub>
                    </m:sSub>
                  </m:oMath>
                </a14:m>
                <a:r>
                  <a:rPr lang="en-US" dirty="0">
                    <a:solidFill>
                      <a:srgbClr val="0000FF"/>
                    </a:solidFill>
                  </a:rPr>
                  <a:t> </a:t>
                </a:r>
                <a:r>
                  <a:rPr lang="en-US" dirty="0"/>
                  <a:t>that represents the recruits per spawning biomass (</a:t>
                </a:r>
                <a14:m>
                  <m:oMath xmlns:m="http://schemas.openxmlformats.org/officeDocument/2006/math">
                    <m:r>
                      <a:rPr lang="en-US" i="1" dirty="0">
                        <a:solidFill>
                          <a:srgbClr val="0000FF"/>
                        </a:solidFill>
                        <a:latin typeface="Cambria Math" panose="02040503050406030204" pitchFamily="18" charset="0"/>
                      </a:rPr>
                      <m:t>𝑅</m:t>
                    </m:r>
                    <m:r>
                      <a:rPr lang="en-US" i="1" baseline="-25000" dirty="0">
                        <a:solidFill>
                          <a:srgbClr val="0000FF"/>
                        </a:solidFill>
                        <a:latin typeface="Cambria Math" panose="02040503050406030204" pitchFamily="18" charset="0"/>
                      </a:rPr>
                      <m:t>𝐹</m:t>
                    </m:r>
                  </m:oMath>
                </a14:m>
                <a:r>
                  <a:rPr lang="en-US" dirty="0"/>
                  <a:t>/</a:t>
                </a:r>
                <a14:m>
                  <m:oMath xmlns:m="http://schemas.openxmlformats.org/officeDocument/2006/math">
                    <m:r>
                      <a:rPr lang="en-US" i="1" dirty="0">
                        <a:solidFill>
                          <a:srgbClr val="0000FF"/>
                        </a:solidFill>
                        <a:latin typeface="Cambria Math" panose="02040503050406030204" pitchFamily="18" charset="0"/>
                      </a:rPr>
                      <m:t>𝑆𝑆𝐵</m:t>
                    </m:r>
                    <m:r>
                      <a:rPr lang="en-US" i="1" baseline="-25000" dirty="0">
                        <a:solidFill>
                          <a:srgbClr val="0000FF"/>
                        </a:solidFill>
                        <a:latin typeface="Cambria Math" panose="02040503050406030204" pitchFamily="18" charset="0"/>
                      </a:rPr>
                      <m:t>𝐹</m:t>
                    </m:r>
                  </m:oMath>
                </a14:m>
                <a:r>
                  <a:rPr lang="en-US" dirty="0"/>
                  <a:t>) is steeper than </a:t>
                </a:r>
                <a:r>
                  <a:rPr lang="en-US" dirty="0">
                    <a:solidFill>
                      <a:srgbClr val="FF0000"/>
                    </a:solidFill>
                  </a:rPr>
                  <a:t>1/</a:t>
                </a:r>
                <a14:m>
                  <m:oMath xmlns:m="http://schemas.openxmlformats.org/officeDocument/2006/math">
                    <m:sSub>
                      <m:sSubPr>
                        <m:ctrlPr>
                          <a:rPr lang="en-CA" i="1">
                            <a:solidFill>
                              <a:srgbClr val="FF0000"/>
                            </a:solidFill>
                            <a:latin typeface="Cambria Math" panose="02040503050406030204" pitchFamily="18" charset="0"/>
                          </a:rPr>
                        </m:ctrlPr>
                      </m:sSubPr>
                      <m:e>
                        <m:r>
                          <a:rPr lang="en-US" i="1">
                            <a:solidFill>
                              <a:srgbClr val="FF0000"/>
                            </a:solidFill>
                            <a:latin typeface="Cambria Math" panose="02040503050406030204" pitchFamily="18" charset="0"/>
                            <a:ea typeface="Cambria Math" panose="02040503050406030204" pitchFamily="18" charset="0"/>
                          </a:rPr>
                          <m:t>𝜑</m:t>
                        </m:r>
                      </m:e>
                      <m:sub>
                        <m:r>
                          <a:rPr lang="en-US" i="1">
                            <a:solidFill>
                              <a:srgbClr val="FF0000"/>
                            </a:solidFill>
                            <a:latin typeface="Cambria Math" panose="02040503050406030204" pitchFamily="18" charset="0"/>
                            <a:ea typeface="Cambria Math" panose="02040503050406030204" pitchFamily="18" charset="0"/>
                          </a:rPr>
                          <m:t>𝐸</m:t>
                        </m:r>
                        <m:r>
                          <a:rPr lang="en-US" i="1">
                            <a:solidFill>
                              <a:srgbClr val="FF0000"/>
                            </a:solidFill>
                            <a:latin typeface="Cambria Math" panose="02040503050406030204" pitchFamily="18" charset="0"/>
                          </a:rPr>
                          <m:t>0</m:t>
                        </m:r>
                      </m:sub>
                    </m:sSub>
                  </m:oMath>
                </a14:m>
                <a:r>
                  <a:rPr lang="en-US" dirty="0"/>
                  <a:t> </a:t>
                </a:r>
              </a:p>
              <a:p>
                <a:r>
                  <a:rPr lang="en-US" dirty="0"/>
                  <a:t>This line intersects the SRR at a lower biomass (</a:t>
                </a:r>
                <a14:m>
                  <m:oMath xmlns:m="http://schemas.openxmlformats.org/officeDocument/2006/math">
                    <m:r>
                      <a:rPr lang="en-US" i="1" dirty="0">
                        <a:solidFill>
                          <a:srgbClr val="0000FF"/>
                        </a:solidFill>
                        <a:latin typeface="Cambria Math" panose="02040503050406030204" pitchFamily="18" charset="0"/>
                      </a:rPr>
                      <m:t>𝑆𝑆𝐵</m:t>
                    </m:r>
                    <m:r>
                      <a:rPr lang="en-US" i="1" baseline="-25000" dirty="0">
                        <a:solidFill>
                          <a:srgbClr val="0000FF"/>
                        </a:solidFill>
                        <a:latin typeface="Cambria Math" panose="02040503050406030204" pitchFamily="18" charset="0"/>
                      </a:rPr>
                      <m:t>𝐹</m:t>
                    </m:r>
                  </m:oMath>
                </a14:m>
                <a:r>
                  <a:rPr lang="en-US" dirty="0"/>
                  <a:t>) than </a:t>
                </a:r>
                <a14:m>
                  <m:oMath xmlns:m="http://schemas.openxmlformats.org/officeDocument/2006/math">
                    <m:r>
                      <a:rPr lang="en-US" i="1" dirty="0">
                        <a:solidFill>
                          <a:srgbClr val="FF0000"/>
                        </a:solidFill>
                        <a:latin typeface="Cambria Math" panose="02040503050406030204" pitchFamily="18" charset="0"/>
                      </a:rPr>
                      <m:t>𝑆𝑆𝐵</m:t>
                    </m:r>
                    <m:r>
                      <a:rPr lang="en-US" i="1" baseline="-25000" dirty="0">
                        <a:solidFill>
                          <a:srgbClr val="FF0000"/>
                        </a:solidFill>
                        <a:latin typeface="Cambria Math" panose="02040503050406030204" pitchFamily="18" charset="0"/>
                      </a:rPr>
                      <m:t>0</m:t>
                    </m:r>
                  </m:oMath>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199" y="1825625"/>
                <a:ext cx="10687259" cy="4351338"/>
              </a:xfrm>
              <a:blipFill>
                <a:blip r:embed="rId2"/>
                <a:stretch>
                  <a:fillRect l="-969" t="-2241"/>
                </a:stretch>
              </a:blipFill>
            </p:spPr>
            <p:txBody>
              <a:bodyPr/>
              <a:lstStyle/>
              <a:p>
                <a:r>
                  <a:rPr lang="en-US">
                    <a:noFill/>
                  </a:rPr>
                  <a:t> </a:t>
                </a:r>
              </a:p>
            </p:txBody>
          </p:sp>
        </mc:Fallback>
      </mc:AlternateContent>
      <p:sp>
        <p:nvSpPr>
          <p:cNvPr id="2" name="Title 1"/>
          <p:cNvSpPr>
            <a:spLocks noGrp="1"/>
          </p:cNvSpPr>
          <p:nvPr>
            <p:ph type="title"/>
          </p:nvPr>
        </p:nvSpPr>
        <p:spPr/>
        <p:txBody>
          <a:bodyPr>
            <a:normAutofit/>
          </a:bodyPr>
          <a:lstStyle/>
          <a:p>
            <a:r>
              <a:rPr lang="en-US" dirty="0"/>
              <a:t>Reference Points </a:t>
            </a:r>
            <a:r>
              <a:rPr lang="en-US" b="1" dirty="0">
                <a:solidFill>
                  <a:srgbClr val="0000FF"/>
                </a:solidFill>
              </a:rPr>
              <a:t>2. Equilibrium Biomass and Recruitment </a:t>
            </a:r>
            <a:endParaRPr lang="en-CA" b="1" dirty="0"/>
          </a:p>
        </p:txBody>
      </p:sp>
      <p:grpSp>
        <p:nvGrpSpPr>
          <p:cNvPr id="19" name="Group 18"/>
          <p:cNvGrpSpPr/>
          <p:nvPr/>
        </p:nvGrpSpPr>
        <p:grpSpPr>
          <a:xfrm>
            <a:off x="6991661" y="3206988"/>
            <a:ext cx="5200339" cy="3285887"/>
            <a:chOff x="3495830" y="2888662"/>
            <a:chExt cx="5200339" cy="3285887"/>
          </a:xfrm>
        </p:grpSpPr>
        <p:pic>
          <p:nvPicPr>
            <p:cNvPr id="12" name="Picture 11"/>
            <p:cNvPicPr>
              <a:picLocks noChangeAspect="1"/>
            </p:cNvPicPr>
            <p:nvPr/>
          </p:nvPicPr>
          <p:blipFill>
            <a:blip r:embed="rId3"/>
            <a:stretch>
              <a:fillRect/>
            </a:stretch>
          </p:blipFill>
          <p:spPr>
            <a:xfrm>
              <a:off x="3495830" y="3260408"/>
              <a:ext cx="5200339" cy="2914141"/>
            </a:xfrm>
            <a:prstGeom prst="rect">
              <a:avLst/>
            </a:prstGeom>
          </p:spPr>
        </p:pic>
        <mc:AlternateContent xmlns:mc="http://schemas.openxmlformats.org/markup-compatibility/2006" xmlns:a14="http://schemas.microsoft.com/office/drawing/2010/main">
          <mc:Choice Requires="a14">
            <p:sp>
              <p:nvSpPr>
                <p:cNvPr id="13" name="TextBox 12"/>
                <p:cNvSpPr txBox="1"/>
                <p:nvPr/>
              </p:nvSpPr>
              <p:spPr>
                <a:xfrm>
                  <a:off x="7096876" y="2888662"/>
                  <a:ext cx="1185399" cy="369332"/>
                </a:xfrm>
                <a:prstGeom prst="rect">
                  <a:avLst/>
                </a:prstGeom>
                <a:noFill/>
              </p:spPr>
              <p:txBody>
                <a:bodyPr wrap="square" rtlCol="0">
                  <a:spAutoFit/>
                </a:bodyPr>
                <a:lstStyle/>
                <a:p>
                  <a:r>
                    <a:rPr lang="en-US" dirty="0">
                      <a:solidFill>
                        <a:srgbClr val="FF0000"/>
                      </a:solidFill>
                    </a:rPr>
                    <a:t>(</a:t>
                  </a:r>
                  <a14:m>
                    <m:oMath xmlns:m="http://schemas.openxmlformats.org/officeDocument/2006/math">
                      <m:r>
                        <a:rPr lang="en-US" i="1" dirty="0" smtClean="0">
                          <a:solidFill>
                            <a:srgbClr val="FF0000"/>
                          </a:solidFill>
                          <a:latin typeface="Cambria Math" panose="02040503050406030204" pitchFamily="18" charset="0"/>
                        </a:rPr>
                        <m:t>𝑆𝑆𝐵</m:t>
                      </m:r>
                      <m:r>
                        <a:rPr lang="en-US" i="1" baseline="-25000" dirty="0" smtClean="0">
                          <a:solidFill>
                            <a:srgbClr val="FF0000"/>
                          </a:solidFill>
                          <a:latin typeface="Cambria Math" panose="02040503050406030204" pitchFamily="18" charset="0"/>
                        </a:rPr>
                        <m:t>0</m:t>
                      </m:r>
                    </m:oMath>
                  </a14:m>
                  <a:r>
                    <a:rPr lang="en-US" dirty="0">
                      <a:solidFill>
                        <a:srgbClr val="FF0000"/>
                      </a:solidFill>
                    </a:rPr>
                    <a:t>,</a:t>
                  </a:r>
                  <a14:m>
                    <m:oMath xmlns:m="http://schemas.openxmlformats.org/officeDocument/2006/math">
                      <m:r>
                        <a:rPr lang="en-US" i="1" dirty="0" smtClean="0">
                          <a:solidFill>
                            <a:srgbClr val="FF0000"/>
                          </a:solidFill>
                          <a:latin typeface="Cambria Math" panose="02040503050406030204" pitchFamily="18" charset="0"/>
                        </a:rPr>
                        <m:t>𝑅</m:t>
                      </m:r>
                      <m:r>
                        <a:rPr lang="en-US" i="1" baseline="-25000" dirty="0" smtClean="0">
                          <a:solidFill>
                            <a:srgbClr val="FF0000"/>
                          </a:solidFill>
                          <a:latin typeface="Cambria Math" panose="02040503050406030204" pitchFamily="18" charset="0"/>
                        </a:rPr>
                        <m:t>0</m:t>
                      </m:r>
                    </m:oMath>
                  </a14:m>
                  <a:r>
                    <a:rPr lang="en-US" dirty="0">
                      <a:solidFill>
                        <a:srgbClr val="FF0000"/>
                      </a:solidFill>
                    </a:rPr>
                    <a:t>)</a:t>
                  </a:r>
                  <a:endParaRPr lang="en-CA" dirty="0">
                    <a:solidFill>
                      <a:srgbClr val="FF0000"/>
                    </a:solidFill>
                  </a:endParaRPr>
                </a:p>
              </p:txBody>
            </p:sp>
          </mc:Choice>
          <mc:Fallback xmlns="">
            <p:sp>
              <p:nvSpPr>
                <p:cNvPr id="13" name="TextBox 12"/>
                <p:cNvSpPr txBox="1">
                  <a:spLocks noRot="1" noChangeAspect="1" noMove="1" noResize="1" noEditPoints="1" noAdjustHandles="1" noChangeArrowheads="1" noChangeShapeType="1" noTextEdit="1"/>
                </p:cNvSpPr>
                <p:nvPr/>
              </p:nvSpPr>
              <p:spPr>
                <a:xfrm>
                  <a:off x="7096876" y="2888662"/>
                  <a:ext cx="1185399" cy="369332"/>
                </a:xfrm>
                <a:prstGeom prst="rect">
                  <a:avLst/>
                </a:prstGeom>
                <a:blipFill>
                  <a:blip r:embed="rId4"/>
                  <a:stretch>
                    <a:fillRect l="-4639" t="-8197" b="-24590"/>
                  </a:stretch>
                </a:blipFill>
              </p:spPr>
              <p:txBody>
                <a:bodyPr/>
                <a:lstStyle/>
                <a:p>
                  <a:r>
                    <a:rPr lang="en-US">
                      <a:noFill/>
                    </a:rPr>
                    <a:t> </a:t>
                  </a:r>
                </a:p>
              </p:txBody>
            </p:sp>
          </mc:Fallback>
        </mc:AlternateContent>
        <p:cxnSp>
          <p:nvCxnSpPr>
            <p:cNvPr id="15" name="Straight Arrow Connector 14"/>
            <p:cNvCxnSpPr/>
            <p:nvPr/>
          </p:nvCxnSpPr>
          <p:spPr>
            <a:xfrm>
              <a:off x="7664211" y="3257994"/>
              <a:ext cx="1" cy="177120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cxnSpLocks/>
            </p:cNvCxnSpPr>
            <p:nvPr/>
          </p:nvCxnSpPr>
          <p:spPr>
            <a:xfrm flipH="1">
              <a:off x="6126982" y="3284005"/>
              <a:ext cx="12326" cy="1817931"/>
            </a:xfrm>
            <a:prstGeom prst="straightConnector1">
              <a:avLst/>
            </a:prstGeom>
            <a:ln>
              <a:solidFill>
                <a:srgbClr val="0000FF"/>
              </a:solidFill>
              <a:tailEnd type="triangle"/>
            </a:ln>
          </p:spPr>
          <p:style>
            <a:lnRef idx="1">
              <a:schemeClr val="accent1"/>
            </a:lnRef>
            <a:fillRef idx="0">
              <a:schemeClr val="accent1"/>
            </a:fillRef>
            <a:effectRef idx="0">
              <a:schemeClr val="accent1"/>
            </a:effectRef>
            <a:fontRef idx="minor">
              <a:schemeClr val="tx1"/>
            </a:fontRef>
          </p:style>
        </p:cxnSp>
        <p:sp>
          <p:nvSpPr>
            <p:cNvPr id="7" name="Oval 6"/>
            <p:cNvSpPr/>
            <p:nvPr/>
          </p:nvSpPr>
          <p:spPr>
            <a:xfrm>
              <a:off x="6081925" y="5138411"/>
              <a:ext cx="91440" cy="91440"/>
            </a:xfrm>
            <a:prstGeom prst="ellipse">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AE1B525F-F264-44B8-BB8B-E5B47407AF2C}"/>
                  </a:ext>
                </a:extLst>
              </p:cNvPr>
              <p:cNvSpPr txBox="1"/>
              <p:nvPr/>
            </p:nvSpPr>
            <p:spPr>
              <a:xfrm>
                <a:off x="9069195" y="3214762"/>
                <a:ext cx="1185399" cy="369332"/>
              </a:xfrm>
              <a:prstGeom prst="rect">
                <a:avLst/>
              </a:prstGeom>
              <a:noFill/>
            </p:spPr>
            <p:txBody>
              <a:bodyPr wrap="square" rtlCol="0">
                <a:spAutoFit/>
              </a:bodyPr>
              <a:lstStyle/>
              <a:p>
                <a:r>
                  <a:rPr lang="en-US" dirty="0">
                    <a:solidFill>
                      <a:srgbClr val="0000FF"/>
                    </a:solidFill>
                  </a:rPr>
                  <a:t>(</a:t>
                </a:r>
                <a14:m>
                  <m:oMath xmlns:m="http://schemas.openxmlformats.org/officeDocument/2006/math">
                    <m:r>
                      <a:rPr lang="en-US" i="1" dirty="0" smtClean="0">
                        <a:solidFill>
                          <a:srgbClr val="0000FF"/>
                        </a:solidFill>
                        <a:latin typeface="Cambria Math" panose="02040503050406030204" pitchFamily="18" charset="0"/>
                      </a:rPr>
                      <m:t>𝑆𝑆𝐵</m:t>
                    </m:r>
                    <m:r>
                      <a:rPr lang="en-US" b="0" i="1" baseline="-25000" dirty="0" smtClean="0">
                        <a:solidFill>
                          <a:srgbClr val="0000FF"/>
                        </a:solidFill>
                        <a:latin typeface="Cambria Math" panose="02040503050406030204" pitchFamily="18" charset="0"/>
                      </a:rPr>
                      <m:t>𝐹</m:t>
                    </m:r>
                  </m:oMath>
                </a14:m>
                <a:r>
                  <a:rPr lang="en-US" dirty="0">
                    <a:solidFill>
                      <a:srgbClr val="0000FF"/>
                    </a:solidFill>
                  </a:rPr>
                  <a:t>,</a:t>
                </a:r>
                <a14:m>
                  <m:oMath xmlns:m="http://schemas.openxmlformats.org/officeDocument/2006/math">
                    <m:r>
                      <a:rPr lang="en-US" i="1" dirty="0" smtClean="0">
                        <a:solidFill>
                          <a:srgbClr val="0000FF"/>
                        </a:solidFill>
                        <a:latin typeface="Cambria Math" panose="02040503050406030204" pitchFamily="18" charset="0"/>
                      </a:rPr>
                      <m:t>𝑅</m:t>
                    </m:r>
                    <m:r>
                      <a:rPr lang="en-US" b="0" i="1" baseline="-25000" dirty="0" smtClean="0">
                        <a:solidFill>
                          <a:srgbClr val="0000FF"/>
                        </a:solidFill>
                        <a:latin typeface="Cambria Math" panose="02040503050406030204" pitchFamily="18" charset="0"/>
                      </a:rPr>
                      <m:t>𝐹</m:t>
                    </m:r>
                  </m:oMath>
                </a14:m>
                <a:r>
                  <a:rPr lang="en-US" dirty="0">
                    <a:solidFill>
                      <a:srgbClr val="0000FF"/>
                    </a:solidFill>
                  </a:rPr>
                  <a:t>)</a:t>
                </a:r>
                <a:endParaRPr lang="en-CA" dirty="0">
                  <a:solidFill>
                    <a:srgbClr val="0000FF"/>
                  </a:solidFill>
                </a:endParaRPr>
              </a:p>
            </p:txBody>
          </p:sp>
        </mc:Choice>
        <mc:Fallback xmlns="">
          <p:sp>
            <p:nvSpPr>
              <p:cNvPr id="16" name="TextBox 15">
                <a:extLst>
                  <a:ext uri="{FF2B5EF4-FFF2-40B4-BE49-F238E27FC236}">
                    <a16:creationId xmlns:a16="http://schemas.microsoft.com/office/drawing/2014/main" id="{AE1B525F-F264-44B8-BB8B-E5B47407AF2C}"/>
                  </a:ext>
                </a:extLst>
              </p:cNvPr>
              <p:cNvSpPr txBox="1">
                <a:spLocks noRot="1" noChangeAspect="1" noMove="1" noResize="1" noEditPoints="1" noAdjustHandles="1" noChangeArrowheads="1" noChangeShapeType="1" noTextEdit="1"/>
              </p:cNvSpPr>
              <p:nvPr/>
            </p:nvSpPr>
            <p:spPr>
              <a:xfrm>
                <a:off x="9069195" y="3214762"/>
                <a:ext cx="1185399" cy="369332"/>
              </a:xfrm>
              <a:prstGeom prst="rect">
                <a:avLst/>
              </a:prstGeom>
              <a:blipFill>
                <a:blip r:embed="rId5"/>
                <a:stretch>
                  <a:fillRect l="-4639" t="-8197" b="-24590"/>
                </a:stretch>
              </a:blipFill>
            </p:spPr>
            <p:txBody>
              <a:bodyPr/>
              <a:lstStyle/>
              <a:p>
                <a:r>
                  <a:rPr lang="en-US">
                    <a:noFill/>
                  </a:rPr>
                  <a:t> </a:t>
                </a:r>
              </a:p>
            </p:txBody>
          </p:sp>
        </mc:Fallback>
      </mc:AlternateContent>
      <p:cxnSp>
        <p:nvCxnSpPr>
          <p:cNvPr id="11" name="Straight Connector 10">
            <a:extLst>
              <a:ext uri="{FF2B5EF4-FFF2-40B4-BE49-F238E27FC236}">
                <a16:creationId xmlns:a16="http://schemas.microsoft.com/office/drawing/2014/main" id="{F2FD1728-DD8A-40A0-AFD4-1E64BF0398DA}"/>
              </a:ext>
            </a:extLst>
          </p:cNvPr>
          <p:cNvCxnSpPr/>
          <p:nvPr/>
        </p:nvCxnSpPr>
        <p:spPr>
          <a:xfrm flipV="1">
            <a:off x="7536874" y="5347526"/>
            <a:ext cx="4337109" cy="59587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D9A62BFA-BB3D-4D10-869E-C49EDDD81EC4}"/>
              </a:ext>
            </a:extLst>
          </p:cNvPr>
          <p:cNvCxnSpPr>
            <a:cxnSpLocks/>
          </p:cNvCxnSpPr>
          <p:nvPr/>
        </p:nvCxnSpPr>
        <p:spPr>
          <a:xfrm flipV="1">
            <a:off x="7536874" y="4969163"/>
            <a:ext cx="4337109" cy="1002095"/>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40034BE5-A61D-4D88-8A54-F94B8DCCDDD7}"/>
                  </a:ext>
                </a:extLst>
              </p:cNvPr>
              <p:cNvSpPr txBox="1"/>
              <p:nvPr/>
            </p:nvSpPr>
            <p:spPr>
              <a:xfrm rot="21091142">
                <a:off x="9451112" y="5506860"/>
                <a:ext cx="2523320" cy="369332"/>
              </a:xfrm>
              <a:prstGeom prst="rect">
                <a:avLst/>
              </a:prstGeom>
              <a:noFill/>
            </p:spPr>
            <p:txBody>
              <a:bodyPr wrap="square" rtlCol="0">
                <a:spAutoFit/>
              </a:bodyPr>
              <a:lstStyle/>
              <a:p>
                <a:r>
                  <a:rPr lang="en-US" dirty="0">
                    <a:solidFill>
                      <a:srgbClr val="FF0000"/>
                    </a:solidFill>
                  </a:rPr>
                  <a:t>Line with slope </a:t>
                </a:r>
                <a14:m>
                  <m:oMath xmlns:m="http://schemas.openxmlformats.org/officeDocument/2006/math">
                    <m:r>
                      <a:rPr lang="en-US" b="0" i="1" dirty="0" smtClean="0">
                        <a:solidFill>
                          <a:srgbClr val="FF0000"/>
                        </a:solidFill>
                        <a:latin typeface="Cambria Math" panose="02040503050406030204" pitchFamily="18" charset="0"/>
                      </a:rPr>
                      <m:t>1/</m:t>
                    </m:r>
                    <m:sSub>
                      <m:sSubPr>
                        <m:ctrlPr>
                          <a:rPr lang="en-CA" i="1">
                            <a:solidFill>
                              <a:srgbClr val="FF0000"/>
                            </a:solidFill>
                            <a:latin typeface="Cambria Math" panose="02040503050406030204" pitchFamily="18" charset="0"/>
                          </a:rPr>
                        </m:ctrlPr>
                      </m:sSubPr>
                      <m:e>
                        <m:r>
                          <a:rPr lang="en-US" i="1">
                            <a:solidFill>
                              <a:srgbClr val="FF0000"/>
                            </a:solidFill>
                            <a:latin typeface="Cambria Math" panose="02040503050406030204" pitchFamily="18" charset="0"/>
                            <a:ea typeface="Cambria Math" panose="02040503050406030204" pitchFamily="18" charset="0"/>
                          </a:rPr>
                          <m:t>𝜑</m:t>
                        </m:r>
                      </m:e>
                      <m:sub>
                        <m:r>
                          <a:rPr lang="en-US" b="0" i="1" smtClean="0">
                            <a:solidFill>
                              <a:srgbClr val="FF0000"/>
                            </a:solidFill>
                            <a:latin typeface="Cambria Math" panose="02040503050406030204" pitchFamily="18" charset="0"/>
                            <a:ea typeface="Cambria Math" panose="02040503050406030204" pitchFamily="18" charset="0"/>
                          </a:rPr>
                          <m:t>𝐸</m:t>
                        </m:r>
                        <m:r>
                          <a:rPr lang="en-US" i="1">
                            <a:solidFill>
                              <a:srgbClr val="FF0000"/>
                            </a:solidFill>
                            <a:latin typeface="Cambria Math" panose="02040503050406030204" pitchFamily="18" charset="0"/>
                          </a:rPr>
                          <m:t>0</m:t>
                        </m:r>
                      </m:sub>
                    </m:sSub>
                  </m:oMath>
                </a14:m>
                <a:endParaRPr lang="en-CA" dirty="0">
                  <a:solidFill>
                    <a:srgbClr val="FF0000"/>
                  </a:solidFill>
                </a:endParaRPr>
              </a:p>
            </p:txBody>
          </p:sp>
        </mc:Choice>
        <mc:Fallback xmlns="">
          <p:sp>
            <p:nvSpPr>
              <p:cNvPr id="17" name="TextBox 16">
                <a:extLst>
                  <a:ext uri="{FF2B5EF4-FFF2-40B4-BE49-F238E27FC236}">
                    <a16:creationId xmlns:a16="http://schemas.microsoft.com/office/drawing/2014/main" id="{40034BE5-A61D-4D88-8A54-F94B8DCCDDD7}"/>
                  </a:ext>
                </a:extLst>
              </p:cNvPr>
              <p:cNvSpPr txBox="1">
                <a:spLocks noRot="1" noChangeAspect="1" noMove="1" noResize="1" noEditPoints="1" noAdjustHandles="1" noChangeArrowheads="1" noChangeShapeType="1" noTextEdit="1"/>
              </p:cNvSpPr>
              <p:nvPr/>
            </p:nvSpPr>
            <p:spPr>
              <a:xfrm rot="21091142">
                <a:off x="9451112" y="5506860"/>
                <a:ext cx="2523320" cy="369332"/>
              </a:xfrm>
              <a:prstGeom prst="rect">
                <a:avLst/>
              </a:prstGeom>
              <a:blipFill>
                <a:blip r:embed="rId6"/>
                <a:stretch>
                  <a:fillRect l="-2148" b="-131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7B867E5C-D5DA-4D68-9785-10D97A0A3662}"/>
                  </a:ext>
                </a:extLst>
              </p:cNvPr>
              <p:cNvSpPr txBox="1"/>
              <p:nvPr/>
            </p:nvSpPr>
            <p:spPr>
              <a:xfrm rot="20786035">
                <a:off x="9717508" y="4796614"/>
                <a:ext cx="2523320" cy="369332"/>
              </a:xfrm>
              <a:prstGeom prst="rect">
                <a:avLst/>
              </a:prstGeom>
              <a:noFill/>
            </p:spPr>
            <p:txBody>
              <a:bodyPr wrap="square" rtlCol="0">
                <a:spAutoFit/>
              </a:bodyPr>
              <a:lstStyle/>
              <a:p>
                <a:r>
                  <a:rPr lang="en-US" dirty="0">
                    <a:solidFill>
                      <a:srgbClr val="0000FF"/>
                    </a:solidFill>
                  </a:rPr>
                  <a:t>Line with slope </a:t>
                </a:r>
                <a14:m>
                  <m:oMath xmlns:m="http://schemas.openxmlformats.org/officeDocument/2006/math">
                    <m:r>
                      <a:rPr lang="en-US" b="0" i="1" dirty="0" smtClean="0">
                        <a:solidFill>
                          <a:srgbClr val="0000FF"/>
                        </a:solidFill>
                        <a:latin typeface="Cambria Math" panose="02040503050406030204" pitchFamily="18" charset="0"/>
                      </a:rPr>
                      <m:t>1/</m:t>
                    </m:r>
                    <m:sSub>
                      <m:sSubPr>
                        <m:ctrlPr>
                          <a:rPr lang="en-CA" i="1">
                            <a:solidFill>
                              <a:srgbClr val="0000FF"/>
                            </a:solidFill>
                            <a:latin typeface="Cambria Math" panose="02040503050406030204" pitchFamily="18" charset="0"/>
                          </a:rPr>
                        </m:ctrlPr>
                      </m:sSubPr>
                      <m:e>
                        <m:r>
                          <a:rPr lang="en-US" i="1">
                            <a:solidFill>
                              <a:srgbClr val="0000FF"/>
                            </a:solidFill>
                            <a:latin typeface="Cambria Math" panose="02040503050406030204" pitchFamily="18" charset="0"/>
                            <a:ea typeface="Cambria Math" panose="02040503050406030204" pitchFamily="18" charset="0"/>
                          </a:rPr>
                          <m:t>𝜑</m:t>
                        </m:r>
                      </m:e>
                      <m:sub>
                        <m:r>
                          <a:rPr lang="en-US" b="0" i="1" smtClean="0">
                            <a:solidFill>
                              <a:srgbClr val="0000FF"/>
                            </a:solidFill>
                            <a:latin typeface="Cambria Math" panose="02040503050406030204" pitchFamily="18" charset="0"/>
                            <a:ea typeface="Cambria Math" panose="02040503050406030204" pitchFamily="18" charset="0"/>
                          </a:rPr>
                          <m:t>𝐹</m:t>
                        </m:r>
                      </m:sub>
                    </m:sSub>
                  </m:oMath>
                </a14:m>
                <a:endParaRPr lang="en-CA" dirty="0">
                  <a:solidFill>
                    <a:srgbClr val="0000FF"/>
                  </a:solidFill>
                </a:endParaRPr>
              </a:p>
            </p:txBody>
          </p:sp>
        </mc:Choice>
        <mc:Fallback xmlns="">
          <p:sp>
            <p:nvSpPr>
              <p:cNvPr id="20" name="TextBox 19">
                <a:extLst>
                  <a:ext uri="{FF2B5EF4-FFF2-40B4-BE49-F238E27FC236}">
                    <a16:creationId xmlns:a16="http://schemas.microsoft.com/office/drawing/2014/main" id="{7B867E5C-D5DA-4D68-9785-10D97A0A3662}"/>
                  </a:ext>
                </a:extLst>
              </p:cNvPr>
              <p:cNvSpPr txBox="1">
                <a:spLocks noRot="1" noChangeAspect="1" noMove="1" noResize="1" noEditPoints="1" noAdjustHandles="1" noChangeArrowheads="1" noChangeShapeType="1" noTextEdit="1"/>
              </p:cNvSpPr>
              <p:nvPr/>
            </p:nvSpPr>
            <p:spPr>
              <a:xfrm rot="20786035">
                <a:off x="9717508" y="4796614"/>
                <a:ext cx="2523320" cy="369332"/>
              </a:xfrm>
              <a:prstGeom prst="rect">
                <a:avLst/>
              </a:prstGeom>
              <a:blipFill>
                <a:blip r:embed="rId7"/>
                <a:stretch>
                  <a:fillRect l="-2153" b="-10191"/>
                </a:stretch>
              </a:blipFill>
            </p:spPr>
            <p:txBody>
              <a:bodyPr/>
              <a:lstStyle/>
              <a:p>
                <a:r>
                  <a:rPr lang="en-US">
                    <a:noFill/>
                  </a:rPr>
                  <a:t> </a:t>
                </a:r>
              </a:p>
            </p:txBody>
          </p:sp>
        </mc:Fallback>
      </mc:AlternateContent>
    </p:spTree>
    <p:extLst>
      <p:ext uri="{BB962C8B-B14F-4D97-AF65-F5344CB8AC3E}">
        <p14:creationId xmlns:p14="http://schemas.microsoft.com/office/powerpoint/2010/main" val="3994123570"/>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199" y="1825625"/>
                <a:ext cx="10687259" cy="4351338"/>
              </a:xfrm>
            </p:spPr>
            <p:txBody>
              <a:bodyPr/>
              <a:lstStyle/>
              <a:p>
                <a:r>
                  <a:rPr lang="en-US" dirty="0"/>
                  <a:t>The equilibrium SSB at </a:t>
                </a:r>
                <a14:m>
                  <m:oMath xmlns:m="http://schemas.openxmlformats.org/officeDocument/2006/math">
                    <m:r>
                      <a:rPr lang="en-US" i="1" dirty="0" smtClean="0">
                        <a:latin typeface="Cambria Math" panose="02040503050406030204" pitchFamily="18" charset="0"/>
                      </a:rPr>
                      <m:t>𝐹</m:t>
                    </m:r>
                    <m:r>
                      <a:rPr lang="en-US" i="1" dirty="0" smtClean="0">
                        <a:latin typeface="Cambria Math" panose="02040503050406030204" pitchFamily="18" charset="0"/>
                      </a:rPr>
                      <m:t> </m:t>
                    </m:r>
                  </m:oMath>
                </a14:m>
                <a:r>
                  <a:rPr lang="en-US" dirty="0"/>
                  <a:t>is </a:t>
                </a:r>
                <a14:m>
                  <m:oMath xmlns:m="http://schemas.openxmlformats.org/officeDocument/2006/math">
                    <m:r>
                      <a:rPr lang="en-US" i="1" dirty="0" smtClean="0">
                        <a:solidFill>
                          <a:srgbClr val="0000FF"/>
                        </a:solidFill>
                        <a:latin typeface="Cambria Math" panose="02040503050406030204" pitchFamily="18" charset="0"/>
                      </a:rPr>
                      <m:t>𝑆𝑆𝐵</m:t>
                    </m:r>
                    <m:r>
                      <a:rPr lang="en-US" i="1" baseline="-25000" dirty="0" smtClean="0">
                        <a:solidFill>
                          <a:srgbClr val="0000FF"/>
                        </a:solidFill>
                        <a:latin typeface="Cambria Math" panose="02040503050406030204" pitchFamily="18" charset="0"/>
                      </a:rPr>
                      <m:t>𝐹</m:t>
                    </m:r>
                  </m:oMath>
                </a14:m>
                <a:endParaRPr lang="en-US" baseline="-25000" dirty="0">
                  <a:solidFill>
                    <a:srgbClr val="0000FF"/>
                  </a:solidFill>
                </a:endParaRPr>
              </a:p>
              <a:p>
                <a:r>
                  <a:rPr lang="en-US" dirty="0"/>
                  <a:t>The equilibrium recruitment at </a:t>
                </a:r>
                <a14:m>
                  <m:oMath xmlns:m="http://schemas.openxmlformats.org/officeDocument/2006/math">
                    <m:r>
                      <a:rPr lang="en-US" i="1" dirty="0" smtClean="0">
                        <a:latin typeface="Cambria Math" panose="02040503050406030204" pitchFamily="18" charset="0"/>
                      </a:rPr>
                      <m:t>𝐹</m:t>
                    </m:r>
                    <m:r>
                      <a:rPr lang="en-US" i="1" dirty="0" smtClean="0">
                        <a:latin typeface="Cambria Math" panose="02040503050406030204" pitchFamily="18" charset="0"/>
                      </a:rPr>
                      <m:t> </m:t>
                    </m:r>
                  </m:oMath>
                </a14:m>
                <a:r>
                  <a:rPr lang="en-US" dirty="0"/>
                  <a:t>is </a:t>
                </a:r>
                <a14:m>
                  <m:oMath xmlns:m="http://schemas.openxmlformats.org/officeDocument/2006/math">
                    <m:r>
                      <a:rPr lang="en-US" b="0" i="1" dirty="0" smtClean="0">
                        <a:solidFill>
                          <a:srgbClr val="0000FF"/>
                        </a:solidFill>
                        <a:latin typeface="Cambria Math" panose="02040503050406030204" pitchFamily="18" charset="0"/>
                      </a:rPr>
                      <m:t>𝑅</m:t>
                    </m:r>
                    <m:r>
                      <a:rPr lang="en-US" i="1" baseline="-25000" dirty="0" smtClean="0">
                        <a:solidFill>
                          <a:srgbClr val="0000FF"/>
                        </a:solidFill>
                        <a:latin typeface="Cambria Math" panose="02040503050406030204" pitchFamily="18" charset="0"/>
                      </a:rPr>
                      <m:t>𝐹</m:t>
                    </m:r>
                  </m:oMath>
                </a14:m>
                <a:endParaRPr lang="en-US" baseline="-25000" dirty="0"/>
              </a:p>
              <a:p>
                <a:endParaRPr lang="en-US" baseline="-25000" dirty="0"/>
              </a:p>
              <a:p>
                <a14:m>
                  <m:oMath xmlns:m="http://schemas.openxmlformats.org/officeDocument/2006/math">
                    <m:r>
                      <a:rPr lang="en-US" i="1" dirty="0" smtClean="0">
                        <a:solidFill>
                          <a:srgbClr val="0000FF"/>
                        </a:solidFill>
                        <a:latin typeface="Cambria Math" panose="02040503050406030204" pitchFamily="18" charset="0"/>
                      </a:rPr>
                      <m:t>𝑆𝑆𝐵</m:t>
                    </m:r>
                    <m:r>
                      <a:rPr lang="en-US" i="1" baseline="-25000" dirty="0" smtClean="0">
                        <a:solidFill>
                          <a:srgbClr val="0000FF"/>
                        </a:solidFill>
                        <a:latin typeface="Cambria Math" panose="02040503050406030204" pitchFamily="18" charset="0"/>
                      </a:rPr>
                      <m:t>𝐹</m:t>
                    </m:r>
                  </m:oMath>
                </a14:m>
                <a:r>
                  <a:rPr lang="en-US" baseline="-25000" dirty="0"/>
                  <a:t> </a:t>
                </a:r>
                <a:r>
                  <a:rPr lang="en-US" dirty="0"/>
                  <a:t>and</a:t>
                </a:r>
                <a:r>
                  <a:rPr lang="en-US" baseline="-25000" dirty="0"/>
                  <a:t> </a:t>
                </a:r>
                <a14:m>
                  <m:oMath xmlns:m="http://schemas.openxmlformats.org/officeDocument/2006/math">
                    <m:r>
                      <a:rPr lang="en-US" i="1" dirty="0">
                        <a:solidFill>
                          <a:srgbClr val="0000FF"/>
                        </a:solidFill>
                        <a:latin typeface="Cambria Math" panose="02040503050406030204" pitchFamily="18" charset="0"/>
                      </a:rPr>
                      <m:t>𝑅</m:t>
                    </m:r>
                    <m:r>
                      <a:rPr lang="en-US" i="1" baseline="-25000" dirty="0">
                        <a:solidFill>
                          <a:srgbClr val="0000FF"/>
                        </a:solidFill>
                        <a:latin typeface="Cambria Math" panose="02040503050406030204" pitchFamily="18" charset="0"/>
                      </a:rPr>
                      <m:t>𝐹</m:t>
                    </m:r>
                  </m:oMath>
                </a14:m>
                <a:r>
                  <a:rPr lang="en-US" baseline="-25000" dirty="0"/>
                  <a:t> </a:t>
                </a:r>
                <a:r>
                  <a:rPr lang="en-US" dirty="0"/>
                  <a:t>can be calculated for any </a:t>
                </a:r>
                <a14:m>
                  <m:oMath xmlns:m="http://schemas.openxmlformats.org/officeDocument/2006/math">
                    <m:r>
                      <a:rPr lang="en-US" i="1" dirty="0" smtClean="0">
                        <a:latin typeface="Cambria Math" panose="02040503050406030204" pitchFamily="18" charset="0"/>
                      </a:rPr>
                      <m:t>𝐹</m:t>
                    </m:r>
                  </m:oMath>
                </a14:m>
                <a:endParaRPr lang="en-US" baseline="-250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199" y="1825625"/>
                <a:ext cx="10687259" cy="4351338"/>
              </a:xfrm>
              <a:blipFill>
                <a:blip r:embed="rId2"/>
                <a:stretch>
                  <a:fillRect l="-969" t="-2241"/>
                </a:stretch>
              </a:blipFill>
            </p:spPr>
            <p:txBody>
              <a:bodyPr/>
              <a:lstStyle/>
              <a:p>
                <a:r>
                  <a:rPr lang="en-US">
                    <a:noFill/>
                  </a:rPr>
                  <a:t> </a:t>
                </a:r>
              </a:p>
            </p:txBody>
          </p:sp>
        </mc:Fallback>
      </mc:AlternateContent>
      <p:sp>
        <p:nvSpPr>
          <p:cNvPr id="2" name="Title 1"/>
          <p:cNvSpPr>
            <a:spLocks noGrp="1"/>
          </p:cNvSpPr>
          <p:nvPr>
            <p:ph type="title"/>
          </p:nvPr>
        </p:nvSpPr>
        <p:spPr/>
        <p:txBody>
          <a:bodyPr>
            <a:normAutofit/>
          </a:bodyPr>
          <a:lstStyle/>
          <a:p>
            <a:r>
              <a:rPr lang="en-US" dirty="0"/>
              <a:t>Reference Points </a:t>
            </a:r>
            <a:r>
              <a:rPr lang="en-US" b="1" dirty="0">
                <a:solidFill>
                  <a:srgbClr val="0000FF"/>
                </a:solidFill>
              </a:rPr>
              <a:t>2. Equilibrium Biomass and Recruitment </a:t>
            </a:r>
            <a:endParaRPr lang="en-CA" b="1" dirty="0"/>
          </a:p>
        </p:txBody>
      </p:sp>
      <p:grpSp>
        <p:nvGrpSpPr>
          <p:cNvPr id="19" name="Group 18"/>
          <p:cNvGrpSpPr/>
          <p:nvPr/>
        </p:nvGrpSpPr>
        <p:grpSpPr>
          <a:xfrm>
            <a:off x="6991661" y="3206988"/>
            <a:ext cx="5200339" cy="3285887"/>
            <a:chOff x="3495830" y="2888662"/>
            <a:chExt cx="5200339" cy="3285887"/>
          </a:xfrm>
        </p:grpSpPr>
        <p:pic>
          <p:nvPicPr>
            <p:cNvPr id="12" name="Picture 11"/>
            <p:cNvPicPr>
              <a:picLocks noChangeAspect="1"/>
            </p:cNvPicPr>
            <p:nvPr/>
          </p:nvPicPr>
          <p:blipFill>
            <a:blip r:embed="rId3"/>
            <a:stretch>
              <a:fillRect/>
            </a:stretch>
          </p:blipFill>
          <p:spPr>
            <a:xfrm>
              <a:off x="3495830" y="3260408"/>
              <a:ext cx="5200339" cy="2914141"/>
            </a:xfrm>
            <a:prstGeom prst="rect">
              <a:avLst/>
            </a:prstGeom>
          </p:spPr>
        </p:pic>
        <mc:AlternateContent xmlns:mc="http://schemas.openxmlformats.org/markup-compatibility/2006" xmlns:a14="http://schemas.microsoft.com/office/drawing/2010/main">
          <mc:Choice Requires="a14">
            <p:sp>
              <p:nvSpPr>
                <p:cNvPr id="13" name="TextBox 12"/>
                <p:cNvSpPr txBox="1"/>
                <p:nvPr/>
              </p:nvSpPr>
              <p:spPr>
                <a:xfrm>
                  <a:off x="7096876" y="2888662"/>
                  <a:ext cx="1185399" cy="369332"/>
                </a:xfrm>
                <a:prstGeom prst="rect">
                  <a:avLst/>
                </a:prstGeom>
                <a:noFill/>
              </p:spPr>
              <p:txBody>
                <a:bodyPr wrap="square" rtlCol="0">
                  <a:spAutoFit/>
                </a:bodyPr>
                <a:lstStyle/>
                <a:p>
                  <a:r>
                    <a:rPr lang="en-US" dirty="0">
                      <a:solidFill>
                        <a:srgbClr val="FF0000"/>
                      </a:solidFill>
                    </a:rPr>
                    <a:t>(</a:t>
                  </a:r>
                  <a14:m>
                    <m:oMath xmlns:m="http://schemas.openxmlformats.org/officeDocument/2006/math">
                      <m:r>
                        <a:rPr lang="en-US" i="1" dirty="0" smtClean="0">
                          <a:solidFill>
                            <a:srgbClr val="FF0000"/>
                          </a:solidFill>
                          <a:latin typeface="Cambria Math" panose="02040503050406030204" pitchFamily="18" charset="0"/>
                        </a:rPr>
                        <m:t>𝑆𝑆𝐵</m:t>
                      </m:r>
                      <m:r>
                        <a:rPr lang="en-US" i="1" baseline="-25000" dirty="0" smtClean="0">
                          <a:solidFill>
                            <a:srgbClr val="FF0000"/>
                          </a:solidFill>
                          <a:latin typeface="Cambria Math" panose="02040503050406030204" pitchFamily="18" charset="0"/>
                        </a:rPr>
                        <m:t>0</m:t>
                      </m:r>
                    </m:oMath>
                  </a14:m>
                  <a:r>
                    <a:rPr lang="en-US" dirty="0">
                      <a:solidFill>
                        <a:srgbClr val="FF0000"/>
                      </a:solidFill>
                    </a:rPr>
                    <a:t>,</a:t>
                  </a:r>
                  <a14:m>
                    <m:oMath xmlns:m="http://schemas.openxmlformats.org/officeDocument/2006/math">
                      <m:r>
                        <a:rPr lang="en-US" i="1" dirty="0" smtClean="0">
                          <a:solidFill>
                            <a:srgbClr val="FF0000"/>
                          </a:solidFill>
                          <a:latin typeface="Cambria Math" panose="02040503050406030204" pitchFamily="18" charset="0"/>
                        </a:rPr>
                        <m:t>𝑅</m:t>
                      </m:r>
                      <m:r>
                        <a:rPr lang="en-US" i="1" baseline="-25000" dirty="0" smtClean="0">
                          <a:solidFill>
                            <a:srgbClr val="FF0000"/>
                          </a:solidFill>
                          <a:latin typeface="Cambria Math" panose="02040503050406030204" pitchFamily="18" charset="0"/>
                        </a:rPr>
                        <m:t>0</m:t>
                      </m:r>
                    </m:oMath>
                  </a14:m>
                  <a:r>
                    <a:rPr lang="en-US" dirty="0">
                      <a:solidFill>
                        <a:srgbClr val="FF0000"/>
                      </a:solidFill>
                    </a:rPr>
                    <a:t>)</a:t>
                  </a:r>
                  <a:endParaRPr lang="en-CA" dirty="0">
                    <a:solidFill>
                      <a:srgbClr val="FF0000"/>
                    </a:solidFill>
                  </a:endParaRPr>
                </a:p>
              </p:txBody>
            </p:sp>
          </mc:Choice>
          <mc:Fallback xmlns="">
            <p:sp>
              <p:nvSpPr>
                <p:cNvPr id="13" name="TextBox 12"/>
                <p:cNvSpPr txBox="1">
                  <a:spLocks noRot="1" noChangeAspect="1" noMove="1" noResize="1" noEditPoints="1" noAdjustHandles="1" noChangeArrowheads="1" noChangeShapeType="1" noTextEdit="1"/>
                </p:cNvSpPr>
                <p:nvPr/>
              </p:nvSpPr>
              <p:spPr>
                <a:xfrm>
                  <a:off x="7096876" y="2888662"/>
                  <a:ext cx="1185399" cy="369332"/>
                </a:xfrm>
                <a:prstGeom prst="rect">
                  <a:avLst/>
                </a:prstGeom>
                <a:blipFill>
                  <a:blip r:embed="rId4"/>
                  <a:stretch>
                    <a:fillRect l="-4639" t="-9836" b="-24590"/>
                  </a:stretch>
                </a:blipFill>
              </p:spPr>
              <p:txBody>
                <a:bodyPr/>
                <a:lstStyle/>
                <a:p>
                  <a:r>
                    <a:rPr lang="en-US">
                      <a:noFill/>
                    </a:rPr>
                    <a:t> </a:t>
                  </a:r>
                </a:p>
              </p:txBody>
            </p:sp>
          </mc:Fallback>
        </mc:AlternateContent>
        <p:cxnSp>
          <p:nvCxnSpPr>
            <p:cNvPr id="15" name="Straight Arrow Connector 14"/>
            <p:cNvCxnSpPr/>
            <p:nvPr/>
          </p:nvCxnSpPr>
          <p:spPr>
            <a:xfrm>
              <a:off x="7664211" y="3257994"/>
              <a:ext cx="1" cy="177120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cxnSpLocks/>
            </p:cNvCxnSpPr>
            <p:nvPr/>
          </p:nvCxnSpPr>
          <p:spPr>
            <a:xfrm flipH="1">
              <a:off x="6126982" y="3284005"/>
              <a:ext cx="12326" cy="1817931"/>
            </a:xfrm>
            <a:prstGeom prst="straightConnector1">
              <a:avLst/>
            </a:prstGeom>
            <a:ln>
              <a:solidFill>
                <a:srgbClr val="0000FF"/>
              </a:solidFill>
              <a:tailEnd type="triangle"/>
            </a:ln>
          </p:spPr>
          <p:style>
            <a:lnRef idx="1">
              <a:schemeClr val="accent1"/>
            </a:lnRef>
            <a:fillRef idx="0">
              <a:schemeClr val="accent1"/>
            </a:fillRef>
            <a:effectRef idx="0">
              <a:schemeClr val="accent1"/>
            </a:effectRef>
            <a:fontRef idx="minor">
              <a:schemeClr val="tx1"/>
            </a:fontRef>
          </p:style>
        </p:cxnSp>
        <p:sp>
          <p:nvSpPr>
            <p:cNvPr id="7" name="Oval 6"/>
            <p:cNvSpPr/>
            <p:nvPr/>
          </p:nvSpPr>
          <p:spPr>
            <a:xfrm>
              <a:off x="6081925" y="5138411"/>
              <a:ext cx="91440" cy="91440"/>
            </a:xfrm>
            <a:prstGeom prst="ellipse">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AE1B525F-F264-44B8-BB8B-E5B47407AF2C}"/>
                  </a:ext>
                </a:extLst>
              </p:cNvPr>
              <p:cNvSpPr txBox="1"/>
              <p:nvPr/>
            </p:nvSpPr>
            <p:spPr>
              <a:xfrm>
                <a:off x="9069195" y="3214762"/>
                <a:ext cx="1185399" cy="369332"/>
              </a:xfrm>
              <a:prstGeom prst="rect">
                <a:avLst/>
              </a:prstGeom>
              <a:noFill/>
            </p:spPr>
            <p:txBody>
              <a:bodyPr wrap="square" rtlCol="0">
                <a:spAutoFit/>
              </a:bodyPr>
              <a:lstStyle/>
              <a:p>
                <a:r>
                  <a:rPr lang="en-US" dirty="0">
                    <a:solidFill>
                      <a:srgbClr val="0000FF"/>
                    </a:solidFill>
                  </a:rPr>
                  <a:t>(</a:t>
                </a:r>
                <a14:m>
                  <m:oMath xmlns:m="http://schemas.openxmlformats.org/officeDocument/2006/math">
                    <m:r>
                      <a:rPr lang="en-US" i="1" dirty="0" smtClean="0">
                        <a:solidFill>
                          <a:srgbClr val="0000FF"/>
                        </a:solidFill>
                        <a:latin typeface="Cambria Math" panose="02040503050406030204" pitchFamily="18" charset="0"/>
                      </a:rPr>
                      <m:t>𝑆𝑆𝐵</m:t>
                    </m:r>
                    <m:r>
                      <a:rPr lang="en-US" b="0" i="1" baseline="-25000" dirty="0" smtClean="0">
                        <a:solidFill>
                          <a:srgbClr val="0000FF"/>
                        </a:solidFill>
                        <a:latin typeface="Cambria Math" panose="02040503050406030204" pitchFamily="18" charset="0"/>
                      </a:rPr>
                      <m:t>𝐹</m:t>
                    </m:r>
                  </m:oMath>
                </a14:m>
                <a:r>
                  <a:rPr lang="en-US" dirty="0">
                    <a:solidFill>
                      <a:srgbClr val="0000FF"/>
                    </a:solidFill>
                  </a:rPr>
                  <a:t>,</a:t>
                </a:r>
                <a14:m>
                  <m:oMath xmlns:m="http://schemas.openxmlformats.org/officeDocument/2006/math">
                    <m:r>
                      <a:rPr lang="en-US" i="1" dirty="0" smtClean="0">
                        <a:solidFill>
                          <a:srgbClr val="0000FF"/>
                        </a:solidFill>
                        <a:latin typeface="Cambria Math" panose="02040503050406030204" pitchFamily="18" charset="0"/>
                      </a:rPr>
                      <m:t>𝑅</m:t>
                    </m:r>
                    <m:r>
                      <a:rPr lang="en-US" b="0" i="1" baseline="-25000" dirty="0" smtClean="0">
                        <a:solidFill>
                          <a:srgbClr val="0000FF"/>
                        </a:solidFill>
                        <a:latin typeface="Cambria Math" panose="02040503050406030204" pitchFamily="18" charset="0"/>
                      </a:rPr>
                      <m:t>𝐹</m:t>
                    </m:r>
                  </m:oMath>
                </a14:m>
                <a:r>
                  <a:rPr lang="en-US" dirty="0">
                    <a:solidFill>
                      <a:srgbClr val="0000FF"/>
                    </a:solidFill>
                  </a:rPr>
                  <a:t>)</a:t>
                </a:r>
                <a:endParaRPr lang="en-CA" dirty="0">
                  <a:solidFill>
                    <a:srgbClr val="0000FF"/>
                  </a:solidFill>
                </a:endParaRPr>
              </a:p>
            </p:txBody>
          </p:sp>
        </mc:Choice>
        <mc:Fallback xmlns="">
          <p:sp>
            <p:nvSpPr>
              <p:cNvPr id="16" name="TextBox 15">
                <a:extLst>
                  <a:ext uri="{FF2B5EF4-FFF2-40B4-BE49-F238E27FC236}">
                    <a16:creationId xmlns:a16="http://schemas.microsoft.com/office/drawing/2014/main" id="{AE1B525F-F264-44B8-BB8B-E5B47407AF2C}"/>
                  </a:ext>
                </a:extLst>
              </p:cNvPr>
              <p:cNvSpPr txBox="1">
                <a:spLocks noRot="1" noChangeAspect="1" noMove="1" noResize="1" noEditPoints="1" noAdjustHandles="1" noChangeArrowheads="1" noChangeShapeType="1" noTextEdit="1"/>
              </p:cNvSpPr>
              <p:nvPr/>
            </p:nvSpPr>
            <p:spPr>
              <a:xfrm>
                <a:off x="9069195" y="3214762"/>
                <a:ext cx="1185399" cy="369332"/>
              </a:xfrm>
              <a:prstGeom prst="rect">
                <a:avLst/>
              </a:prstGeom>
              <a:blipFill>
                <a:blip r:embed="rId5"/>
                <a:stretch>
                  <a:fillRect l="-4639" t="-8197" b="-24590"/>
                </a:stretch>
              </a:blipFill>
            </p:spPr>
            <p:txBody>
              <a:bodyPr/>
              <a:lstStyle/>
              <a:p>
                <a:r>
                  <a:rPr lang="en-US">
                    <a:noFill/>
                  </a:rPr>
                  <a:t> </a:t>
                </a:r>
              </a:p>
            </p:txBody>
          </p:sp>
        </mc:Fallback>
      </mc:AlternateContent>
      <p:cxnSp>
        <p:nvCxnSpPr>
          <p:cNvPr id="11" name="Straight Connector 10">
            <a:extLst>
              <a:ext uri="{FF2B5EF4-FFF2-40B4-BE49-F238E27FC236}">
                <a16:creationId xmlns:a16="http://schemas.microsoft.com/office/drawing/2014/main" id="{F2FD1728-DD8A-40A0-AFD4-1E64BF0398DA}"/>
              </a:ext>
            </a:extLst>
          </p:cNvPr>
          <p:cNvCxnSpPr/>
          <p:nvPr/>
        </p:nvCxnSpPr>
        <p:spPr>
          <a:xfrm flipV="1">
            <a:off x="7536874" y="5347526"/>
            <a:ext cx="4337109" cy="59587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D9A62BFA-BB3D-4D10-869E-C49EDDD81EC4}"/>
              </a:ext>
            </a:extLst>
          </p:cNvPr>
          <p:cNvCxnSpPr>
            <a:cxnSpLocks/>
          </p:cNvCxnSpPr>
          <p:nvPr/>
        </p:nvCxnSpPr>
        <p:spPr>
          <a:xfrm flipV="1">
            <a:off x="7536874" y="4969163"/>
            <a:ext cx="4337109" cy="1002095"/>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40034BE5-A61D-4D88-8A54-F94B8DCCDDD7}"/>
                  </a:ext>
                </a:extLst>
              </p:cNvPr>
              <p:cNvSpPr txBox="1"/>
              <p:nvPr/>
            </p:nvSpPr>
            <p:spPr>
              <a:xfrm rot="21091142">
                <a:off x="9451112" y="5506860"/>
                <a:ext cx="2523320" cy="369332"/>
              </a:xfrm>
              <a:prstGeom prst="rect">
                <a:avLst/>
              </a:prstGeom>
              <a:noFill/>
            </p:spPr>
            <p:txBody>
              <a:bodyPr wrap="square" rtlCol="0">
                <a:spAutoFit/>
              </a:bodyPr>
              <a:lstStyle/>
              <a:p>
                <a:r>
                  <a:rPr lang="en-US" dirty="0">
                    <a:solidFill>
                      <a:srgbClr val="FF0000"/>
                    </a:solidFill>
                  </a:rPr>
                  <a:t>Line with slope </a:t>
                </a:r>
                <a14:m>
                  <m:oMath xmlns:m="http://schemas.openxmlformats.org/officeDocument/2006/math">
                    <m:r>
                      <a:rPr lang="en-US" b="0" i="1" dirty="0" smtClean="0">
                        <a:solidFill>
                          <a:srgbClr val="FF0000"/>
                        </a:solidFill>
                        <a:latin typeface="Cambria Math" panose="02040503050406030204" pitchFamily="18" charset="0"/>
                      </a:rPr>
                      <m:t>1/</m:t>
                    </m:r>
                    <m:sSub>
                      <m:sSubPr>
                        <m:ctrlPr>
                          <a:rPr lang="en-CA" i="1">
                            <a:solidFill>
                              <a:srgbClr val="FF0000"/>
                            </a:solidFill>
                            <a:latin typeface="Cambria Math" panose="02040503050406030204" pitchFamily="18" charset="0"/>
                          </a:rPr>
                        </m:ctrlPr>
                      </m:sSubPr>
                      <m:e>
                        <m:r>
                          <a:rPr lang="en-US" i="1">
                            <a:solidFill>
                              <a:srgbClr val="FF0000"/>
                            </a:solidFill>
                            <a:latin typeface="Cambria Math" panose="02040503050406030204" pitchFamily="18" charset="0"/>
                            <a:ea typeface="Cambria Math" panose="02040503050406030204" pitchFamily="18" charset="0"/>
                          </a:rPr>
                          <m:t>𝜑</m:t>
                        </m:r>
                      </m:e>
                      <m:sub>
                        <m:r>
                          <a:rPr lang="en-US" b="0" i="1" smtClean="0">
                            <a:solidFill>
                              <a:srgbClr val="FF0000"/>
                            </a:solidFill>
                            <a:latin typeface="Cambria Math" panose="02040503050406030204" pitchFamily="18" charset="0"/>
                            <a:ea typeface="Cambria Math" panose="02040503050406030204" pitchFamily="18" charset="0"/>
                          </a:rPr>
                          <m:t>𝐸</m:t>
                        </m:r>
                        <m:r>
                          <a:rPr lang="en-US" i="1">
                            <a:solidFill>
                              <a:srgbClr val="FF0000"/>
                            </a:solidFill>
                            <a:latin typeface="Cambria Math" panose="02040503050406030204" pitchFamily="18" charset="0"/>
                          </a:rPr>
                          <m:t>0</m:t>
                        </m:r>
                      </m:sub>
                    </m:sSub>
                  </m:oMath>
                </a14:m>
                <a:endParaRPr lang="en-CA" dirty="0">
                  <a:solidFill>
                    <a:srgbClr val="FF0000"/>
                  </a:solidFill>
                </a:endParaRPr>
              </a:p>
            </p:txBody>
          </p:sp>
        </mc:Choice>
        <mc:Fallback xmlns="">
          <p:sp>
            <p:nvSpPr>
              <p:cNvPr id="17" name="TextBox 16">
                <a:extLst>
                  <a:ext uri="{FF2B5EF4-FFF2-40B4-BE49-F238E27FC236}">
                    <a16:creationId xmlns:a16="http://schemas.microsoft.com/office/drawing/2014/main" id="{40034BE5-A61D-4D88-8A54-F94B8DCCDDD7}"/>
                  </a:ext>
                </a:extLst>
              </p:cNvPr>
              <p:cNvSpPr txBox="1">
                <a:spLocks noRot="1" noChangeAspect="1" noMove="1" noResize="1" noEditPoints="1" noAdjustHandles="1" noChangeArrowheads="1" noChangeShapeType="1" noTextEdit="1"/>
              </p:cNvSpPr>
              <p:nvPr/>
            </p:nvSpPr>
            <p:spPr>
              <a:xfrm rot="21091142">
                <a:off x="9451112" y="5506860"/>
                <a:ext cx="2523320" cy="369332"/>
              </a:xfrm>
              <a:prstGeom prst="rect">
                <a:avLst/>
              </a:prstGeom>
              <a:blipFill>
                <a:blip r:embed="rId6"/>
                <a:stretch>
                  <a:fillRect l="-2148" b="-131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7B867E5C-D5DA-4D68-9785-10D97A0A3662}"/>
                  </a:ext>
                </a:extLst>
              </p:cNvPr>
              <p:cNvSpPr txBox="1"/>
              <p:nvPr/>
            </p:nvSpPr>
            <p:spPr>
              <a:xfrm rot="20786035">
                <a:off x="9717508" y="4796614"/>
                <a:ext cx="2523320" cy="369332"/>
              </a:xfrm>
              <a:prstGeom prst="rect">
                <a:avLst/>
              </a:prstGeom>
              <a:noFill/>
            </p:spPr>
            <p:txBody>
              <a:bodyPr wrap="square" rtlCol="0">
                <a:spAutoFit/>
              </a:bodyPr>
              <a:lstStyle/>
              <a:p>
                <a:r>
                  <a:rPr lang="en-US" dirty="0">
                    <a:solidFill>
                      <a:srgbClr val="0000FF"/>
                    </a:solidFill>
                  </a:rPr>
                  <a:t>Line with slope </a:t>
                </a:r>
                <a14:m>
                  <m:oMath xmlns:m="http://schemas.openxmlformats.org/officeDocument/2006/math">
                    <m:r>
                      <a:rPr lang="en-US" b="0" i="1" dirty="0" smtClean="0">
                        <a:solidFill>
                          <a:srgbClr val="0000FF"/>
                        </a:solidFill>
                        <a:latin typeface="Cambria Math" panose="02040503050406030204" pitchFamily="18" charset="0"/>
                      </a:rPr>
                      <m:t>1/</m:t>
                    </m:r>
                    <m:sSub>
                      <m:sSubPr>
                        <m:ctrlPr>
                          <a:rPr lang="en-CA" i="1">
                            <a:solidFill>
                              <a:srgbClr val="0000FF"/>
                            </a:solidFill>
                            <a:latin typeface="Cambria Math" panose="02040503050406030204" pitchFamily="18" charset="0"/>
                          </a:rPr>
                        </m:ctrlPr>
                      </m:sSubPr>
                      <m:e>
                        <m:r>
                          <a:rPr lang="en-US" i="1">
                            <a:solidFill>
                              <a:srgbClr val="0000FF"/>
                            </a:solidFill>
                            <a:latin typeface="Cambria Math" panose="02040503050406030204" pitchFamily="18" charset="0"/>
                            <a:ea typeface="Cambria Math" panose="02040503050406030204" pitchFamily="18" charset="0"/>
                          </a:rPr>
                          <m:t>𝜑</m:t>
                        </m:r>
                      </m:e>
                      <m:sub>
                        <m:r>
                          <a:rPr lang="en-US" b="0" i="1" smtClean="0">
                            <a:solidFill>
                              <a:srgbClr val="0000FF"/>
                            </a:solidFill>
                            <a:latin typeface="Cambria Math" panose="02040503050406030204" pitchFamily="18" charset="0"/>
                            <a:ea typeface="Cambria Math" panose="02040503050406030204" pitchFamily="18" charset="0"/>
                          </a:rPr>
                          <m:t>𝐹</m:t>
                        </m:r>
                      </m:sub>
                    </m:sSub>
                  </m:oMath>
                </a14:m>
                <a:endParaRPr lang="en-CA" dirty="0">
                  <a:solidFill>
                    <a:srgbClr val="0000FF"/>
                  </a:solidFill>
                </a:endParaRPr>
              </a:p>
            </p:txBody>
          </p:sp>
        </mc:Choice>
        <mc:Fallback xmlns="">
          <p:sp>
            <p:nvSpPr>
              <p:cNvPr id="20" name="TextBox 19">
                <a:extLst>
                  <a:ext uri="{FF2B5EF4-FFF2-40B4-BE49-F238E27FC236}">
                    <a16:creationId xmlns:a16="http://schemas.microsoft.com/office/drawing/2014/main" id="{7B867E5C-D5DA-4D68-9785-10D97A0A3662}"/>
                  </a:ext>
                </a:extLst>
              </p:cNvPr>
              <p:cNvSpPr txBox="1">
                <a:spLocks noRot="1" noChangeAspect="1" noMove="1" noResize="1" noEditPoints="1" noAdjustHandles="1" noChangeArrowheads="1" noChangeShapeType="1" noTextEdit="1"/>
              </p:cNvSpPr>
              <p:nvPr/>
            </p:nvSpPr>
            <p:spPr>
              <a:xfrm rot="20786035">
                <a:off x="9717508" y="4796614"/>
                <a:ext cx="2523320" cy="369332"/>
              </a:xfrm>
              <a:prstGeom prst="rect">
                <a:avLst/>
              </a:prstGeom>
              <a:blipFill>
                <a:blip r:embed="rId7"/>
                <a:stretch>
                  <a:fillRect l="-2153" b="-10191"/>
                </a:stretch>
              </a:blipFill>
            </p:spPr>
            <p:txBody>
              <a:bodyPr/>
              <a:lstStyle/>
              <a:p>
                <a:r>
                  <a:rPr lang="en-US">
                    <a:noFill/>
                  </a:rPr>
                  <a:t> </a:t>
                </a:r>
              </a:p>
            </p:txBody>
          </p:sp>
        </mc:Fallback>
      </mc:AlternateContent>
    </p:spTree>
    <p:extLst>
      <p:ext uri="{BB962C8B-B14F-4D97-AF65-F5344CB8AC3E}">
        <p14:creationId xmlns:p14="http://schemas.microsoft.com/office/powerpoint/2010/main" val="3956018984"/>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730623" y="1825625"/>
                <a:ext cx="11025948" cy="4351338"/>
              </a:xfrm>
            </p:spPr>
            <p:txBody>
              <a:bodyPr>
                <a:normAutofit/>
              </a:bodyPr>
              <a:lstStyle/>
              <a:p>
                <a:r>
                  <a:rPr lang="en-US" dirty="0"/>
                  <a:t>The equilibrium SSB (</a:t>
                </a:r>
                <a14:m>
                  <m:oMath xmlns:m="http://schemas.openxmlformats.org/officeDocument/2006/math">
                    <m:r>
                      <a:rPr lang="en-US" i="1" dirty="0">
                        <a:solidFill>
                          <a:srgbClr val="0000FF"/>
                        </a:solidFill>
                        <a:latin typeface="Cambria Math" panose="02040503050406030204" pitchFamily="18" charset="0"/>
                      </a:rPr>
                      <m:t>𝑆𝑆𝐵</m:t>
                    </m:r>
                    <m:r>
                      <a:rPr lang="en-US" i="1" baseline="-25000" dirty="0">
                        <a:solidFill>
                          <a:srgbClr val="0000FF"/>
                        </a:solidFill>
                        <a:latin typeface="Cambria Math" panose="02040503050406030204" pitchFamily="18" charset="0"/>
                      </a:rPr>
                      <m:t>𝐹</m:t>
                    </m:r>
                  </m:oMath>
                </a14:m>
                <a:r>
                  <a:rPr lang="en-US" dirty="0"/>
                  <a:t>) for </a:t>
                </a:r>
                <a14:m>
                  <m:oMath xmlns:m="http://schemas.openxmlformats.org/officeDocument/2006/math">
                    <m:sSub>
                      <m:sSubPr>
                        <m:ctrlPr>
                          <a:rPr lang="en-CA"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𝜑</m:t>
                        </m:r>
                      </m:e>
                      <m:sub>
                        <m:r>
                          <a:rPr lang="en-US" i="1">
                            <a:latin typeface="Cambria Math" panose="02040503050406030204" pitchFamily="18" charset="0"/>
                          </a:rPr>
                          <m:t>𝐹</m:t>
                        </m:r>
                      </m:sub>
                    </m:sSub>
                  </m:oMath>
                </a14:m>
                <a:r>
                  <a:rPr lang="en-CA" dirty="0"/>
                  <a:t> from Equation 3 is: </a:t>
                </a:r>
                <a14:m>
                  <m:oMath xmlns:m="http://schemas.openxmlformats.org/officeDocument/2006/math">
                    <m:sSub>
                      <m:sSubPr>
                        <m:ctrlPr>
                          <a:rPr lang="en-CA" sz="2000" i="1">
                            <a:latin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𝑆𝑆𝐵</m:t>
                        </m:r>
                      </m:e>
                      <m:sub>
                        <m:r>
                          <a:rPr lang="en-US" sz="2000" b="0" i="1" smtClean="0">
                            <a:latin typeface="Cambria Math" panose="02040503050406030204" pitchFamily="18" charset="0"/>
                          </a:rPr>
                          <m:t>𝐹</m:t>
                        </m:r>
                      </m:sub>
                    </m:sSub>
                    <m:r>
                      <a:rPr lang="en-US" sz="2000" i="1">
                        <a:latin typeface="Cambria Math" panose="02040503050406030204" pitchFamily="18" charset="0"/>
                      </a:rPr>
                      <m:t>=</m:t>
                    </m:r>
                  </m:oMath>
                </a14:m>
                <a:r>
                  <a:rPr lang="en-US" dirty="0"/>
                  <a:t>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ea typeface="Cambria Math" panose="02040503050406030204" pitchFamily="18" charset="0"/>
                          </a:rPr>
                          <m:t>𝛼</m:t>
                        </m:r>
                        <m:sSub>
                          <m:sSubPr>
                            <m:ctrlPr>
                              <a:rPr lang="en-CA"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𝜑</m:t>
                            </m:r>
                          </m:e>
                          <m:sub>
                            <m:r>
                              <a:rPr lang="en-US" b="0" i="1" smtClean="0">
                                <a:latin typeface="Cambria Math" panose="02040503050406030204" pitchFamily="18" charset="0"/>
                                <a:ea typeface="Cambria Math" panose="02040503050406030204" pitchFamily="18" charset="0"/>
                              </a:rPr>
                              <m:t>𝐹</m:t>
                            </m:r>
                          </m:sub>
                        </m:sSub>
                        <m:r>
                          <a:rPr lang="en-US" i="1">
                            <a:latin typeface="Cambria Math" panose="02040503050406030204" pitchFamily="18" charset="0"/>
                          </a:rPr>
                          <m:t>−1</m:t>
                        </m:r>
                      </m:num>
                      <m:den>
                        <m:r>
                          <a:rPr lang="en-US" i="1">
                            <a:latin typeface="Cambria Math" panose="02040503050406030204" pitchFamily="18" charset="0"/>
                            <a:ea typeface="Cambria Math" panose="02040503050406030204" pitchFamily="18" charset="0"/>
                          </a:rPr>
                          <m:t>𝛽</m:t>
                        </m:r>
                      </m:den>
                    </m:f>
                  </m:oMath>
                </a14:m>
                <a:endParaRPr lang="en-US" dirty="0"/>
              </a:p>
              <a:p>
                <a:endParaRPr lang="en-US" dirty="0"/>
              </a:p>
              <a:p>
                <a:r>
                  <a:rPr lang="en-US" dirty="0"/>
                  <a:t>The equilibrium recruitment (</a:t>
                </a:r>
                <a14:m>
                  <m:oMath xmlns:m="http://schemas.openxmlformats.org/officeDocument/2006/math">
                    <m:r>
                      <a:rPr lang="en-US" b="0" i="1" dirty="0" smtClean="0">
                        <a:solidFill>
                          <a:srgbClr val="0000FF"/>
                        </a:solidFill>
                        <a:latin typeface="Cambria Math" panose="02040503050406030204" pitchFamily="18" charset="0"/>
                      </a:rPr>
                      <m:t>𝑅</m:t>
                    </m:r>
                    <m:r>
                      <a:rPr lang="en-US" i="1" baseline="-25000" dirty="0">
                        <a:solidFill>
                          <a:srgbClr val="0000FF"/>
                        </a:solidFill>
                        <a:latin typeface="Cambria Math" panose="02040503050406030204" pitchFamily="18" charset="0"/>
                      </a:rPr>
                      <m:t>𝐹</m:t>
                    </m:r>
                  </m:oMath>
                </a14:m>
                <a:r>
                  <a:rPr lang="en-US" dirty="0"/>
                  <a:t>) for </a:t>
                </a:r>
                <a14:m>
                  <m:oMath xmlns:m="http://schemas.openxmlformats.org/officeDocument/2006/math">
                    <m:sSub>
                      <m:sSubPr>
                        <m:ctrlPr>
                          <a:rPr lang="en-CA"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𝜑</m:t>
                        </m:r>
                      </m:e>
                      <m:sub>
                        <m:r>
                          <a:rPr lang="en-US" i="1">
                            <a:latin typeface="Cambria Math" panose="02040503050406030204" pitchFamily="18" charset="0"/>
                          </a:rPr>
                          <m:t>𝐹</m:t>
                        </m:r>
                      </m:sub>
                    </m:sSub>
                  </m:oMath>
                </a14:m>
                <a:r>
                  <a:rPr lang="en-CA" dirty="0"/>
                  <a:t> from Equation 1 is: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𝑅</m:t>
                        </m:r>
                      </m:e>
                      <m:sub>
                        <m:r>
                          <a:rPr lang="en-US" i="1">
                            <a:latin typeface="Cambria Math" panose="02040503050406030204" pitchFamily="18" charset="0"/>
                          </a:rPr>
                          <m:t>𝐹</m:t>
                        </m:r>
                      </m:sub>
                    </m:sSub>
                    <m:r>
                      <a:rPr lang="en-US" i="1">
                        <a:latin typeface="Cambria Math" panose="02040503050406030204" pitchFamily="18" charset="0"/>
                      </a:rPr>
                      <m:t>=</m:t>
                    </m:r>
                    <m:f>
                      <m:fPr>
                        <m:ctrlPr>
                          <a:rPr lang="en-US" i="1" smtClean="0">
                            <a:latin typeface="Cambria Math" panose="02040503050406030204" pitchFamily="18" charset="0"/>
                            <a:ea typeface="Cambria Math" panose="02040503050406030204" pitchFamily="18" charset="0"/>
                          </a:rPr>
                        </m:ctrlPr>
                      </m:fPr>
                      <m:num>
                        <m:sSub>
                          <m:sSubPr>
                            <m:ctrlPr>
                              <a:rPr lang="en-CA"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𝑆𝑆𝐵</m:t>
                            </m:r>
                          </m:e>
                          <m:sub>
                            <m:r>
                              <a:rPr lang="en-US" i="1">
                                <a:latin typeface="Cambria Math" panose="02040503050406030204" pitchFamily="18" charset="0"/>
                                <a:ea typeface="Cambria Math" panose="02040503050406030204" pitchFamily="18" charset="0"/>
                              </a:rPr>
                              <m:t>𝐹</m:t>
                            </m:r>
                          </m:sub>
                        </m:sSub>
                      </m:num>
                      <m:den>
                        <m:sSub>
                          <m:sSubPr>
                            <m:ctrlPr>
                              <a:rPr lang="en-CA"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𝜑</m:t>
                            </m:r>
                          </m:e>
                          <m:sub>
                            <m:r>
                              <a:rPr lang="en-US" i="1">
                                <a:latin typeface="Cambria Math" panose="02040503050406030204" pitchFamily="18" charset="0"/>
                              </a:rPr>
                              <m:t>𝐹</m:t>
                            </m:r>
                          </m:sub>
                        </m:sSub>
                      </m:den>
                    </m:f>
                  </m:oMath>
                </a14:m>
                <a:endParaRPr lang="en-CA" dirty="0"/>
              </a:p>
              <a:p>
                <a:endParaRPr lang="en-CA"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730623" y="1825625"/>
                <a:ext cx="11025948" cy="4351338"/>
              </a:xfrm>
              <a:blipFill>
                <a:blip r:embed="rId2"/>
                <a:stretch>
                  <a:fillRect l="-995" t="-420"/>
                </a:stretch>
              </a:blipFill>
            </p:spPr>
            <p:txBody>
              <a:bodyPr/>
              <a:lstStyle/>
              <a:p>
                <a:r>
                  <a:rPr lang="en-US">
                    <a:noFill/>
                  </a:rPr>
                  <a:t> </a:t>
                </a:r>
              </a:p>
            </p:txBody>
          </p:sp>
        </mc:Fallback>
      </mc:AlternateContent>
      <p:sp>
        <p:nvSpPr>
          <p:cNvPr id="2" name="Title 1"/>
          <p:cNvSpPr>
            <a:spLocks noGrp="1"/>
          </p:cNvSpPr>
          <p:nvPr>
            <p:ph type="title"/>
          </p:nvPr>
        </p:nvSpPr>
        <p:spPr/>
        <p:txBody>
          <a:bodyPr>
            <a:normAutofit/>
          </a:bodyPr>
          <a:lstStyle/>
          <a:p>
            <a:r>
              <a:rPr lang="en-US" dirty="0"/>
              <a:t>Reference Points </a:t>
            </a:r>
            <a:r>
              <a:rPr lang="en-US" b="1" dirty="0">
                <a:solidFill>
                  <a:srgbClr val="0000FF"/>
                </a:solidFill>
              </a:rPr>
              <a:t>2. Equilibrium Biomass and Recruitment </a:t>
            </a:r>
            <a:endParaRPr lang="en-CA" b="1" dirty="0"/>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0FDCB193-92AE-478B-93E6-5073A9DD598C}"/>
                  </a:ext>
                </a:extLst>
              </p:cNvPr>
              <p:cNvSpPr txBox="1"/>
              <p:nvPr/>
            </p:nvSpPr>
            <p:spPr>
              <a:xfrm>
                <a:off x="1989574" y="4551904"/>
                <a:ext cx="8681776" cy="1077218"/>
              </a:xfrm>
              <a:prstGeom prst="rect">
                <a:avLst/>
              </a:prstGeom>
              <a:solidFill>
                <a:schemeClr val="accent1"/>
              </a:solidFill>
              <a:ln>
                <a:solidFill>
                  <a:schemeClr val="tx1"/>
                </a:solidFill>
              </a:ln>
            </p:spPr>
            <p:txBody>
              <a:bodyPr wrap="square" rtlCol="0">
                <a:spAutoFit/>
              </a:bodyPr>
              <a:lstStyle/>
              <a:p>
                <a:pPr algn="ctr"/>
                <a:r>
                  <a:rPr lang="en-CA" sz="3200" dirty="0"/>
                  <a:t>Now that we can calculate the </a:t>
                </a:r>
                <a:r>
                  <a:rPr lang="en-US" sz="3200" dirty="0"/>
                  <a:t>equilibrium SSB for any </a:t>
                </a:r>
                <a14:m>
                  <m:oMath xmlns:m="http://schemas.openxmlformats.org/officeDocument/2006/math">
                    <m:r>
                      <a:rPr lang="en-US" sz="3200" i="1" dirty="0" smtClean="0">
                        <a:latin typeface="Cambria Math" panose="02040503050406030204" pitchFamily="18" charset="0"/>
                      </a:rPr>
                      <m:t>𝐹</m:t>
                    </m:r>
                  </m:oMath>
                </a14:m>
                <a:r>
                  <a:rPr lang="en-US" sz="3200" dirty="0"/>
                  <a:t>, we can calculate the MSY reference points</a:t>
                </a:r>
                <a:endParaRPr lang="en-CA" sz="3200" dirty="0"/>
              </a:p>
            </p:txBody>
          </p:sp>
        </mc:Choice>
        <mc:Fallback xmlns="">
          <p:sp>
            <p:nvSpPr>
              <p:cNvPr id="4" name="TextBox 3">
                <a:extLst>
                  <a:ext uri="{FF2B5EF4-FFF2-40B4-BE49-F238E27FC236}">
                    <a16:creationId xmlns:a16="http://schemas.microsoft.com/office/drawing/2014/main" id="{0FDCB193-92AE-478B-93E6-5073A9DD598C}"/>
                  </a:ext>
                </a:extLst>
              </p:cNvPr>
              <p:cNvSpPr txBox="1">
                <a:spLocks noRot="1" noChangeAspect="1" noMove="1" noResize="1" noEditPoints="1" noAdjustHandles="1" noChangeArrowheads="1" noChangeShapeType="1" noTextEdit="1"/>
              </p:cNvSpPr>
              <p:nvPr/>
            </p:nvSpPr>
            <p:spPr>
              <a:xfrm>
                <a:off x="1989574" y="4551904"/>
                <a:ext cx="8681776" cy="1077218"/>
              </a:xfrm>
              <a:prstGeom prst="rect">
                <a:avLst/>
              </a:prstGeom>
              <a:blipFill>
                <a:blip r:embed="rId3"/>
                <a:stretch>
                  <a:fillRect l="-140" t="-6742" r="-1191" b="-17978"/>
                </a:stretch>
              </a:blipFill>
              <a:ln>
                <a:solidFill>
                  <a:schemeClr val="tx1"/>
                </a:solidFill>
              </a:ln>
            </p:spPr>
            <p:txBody>
              <a:bodyPr/>
              <a:lstStyle/>
              <a:p>
                <a:r>
                  <a:rPr lang="en-US">
                    <a:noFill/>
                  </a:rPr>
                  <a:t> </a:t>
                </a:r>
              </a:p>
            </p:txBody>
          </p:sp>
        </mc:Fallback>
      </mc:AlternateContent>
    </p:spTree>
    <p:extLst>
      <p:ext uri="{BB962C8B-B14F-4D97-AF65-F5344CB8AC3E}">
        <p14:creationId xmlns:p14="http://schemas.microsoft.com/office/powerpoint/2010/main" val="1877015029"/>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 Points </a:t>
            </a:r>
            <a:r>
              <a:rPr lang="en-US" b="1" dirty="0">
                <a:solidFill>
                  <a:srgbClr val="C00000"/>
                </a:solidFill>
              </a:rPr>
              <a:t>3. MSY</a:t>
            </a:r>
            <a:endParaRPr lang="en-CA" b="1" dirty="0">
              <a:solidFill>
                <a:srgbClr val="C00000"/>
              </a:solidFill>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825625"/>
                <a:ext cx="10515600" cy="1931728"/>
              </a:xfrm>
            </p:spPr>
            <p:txBody>
              <a:bodyPr>
                <a:normAutofit fontScale="92500"/>
              </a:bodyPr>
              <a:lstStyle/>
              <a:p>
                <a:r>
                  <a:rPr lang="en-US" dirty="0"/>
                  <a:t>Equilibrium MSY reference points can be determined from calculating: </a:t>
                </a:r>
              </a:p>
              <a:p>
                <a:pPr lvl="1"/>
                <a:r>
                  <a:rPr lang="en-US" u="sng" dirty="0"/>
                  <a:t>Yield</a:t>
                </a:r>
                <a:r>
                  <a:rPr lang="en-US" dirty="0"/>
                  <a:t> = YPR × Equilibrium Recruitment, and </a:t>
                </a:r>
              </a:p>
              <a:p>
                <a:pPr lvl="1"/>
                <a:r>
                  <a:rPr lang="en-US" u="sng" dirty="0"/>
                  <a:t>Equilibrium SSB</a:t>
                </a:r>
                <a:r>
                  <a:rPr lang="en-US" dirty="0"/>
                  <a:t> </a:t>
                </a:r>
              </a:p>
              <a:p>
                <a:pPr marL="0" indent="0">
                  <a:buNone/>
                </a:pPr>
                <a:r>
                  <a:rPr lang="en-US" dirty="0"/>
                  <a:t>over a range of </a:t>
                </a:r>
                <a14:m>
                  <m:oMath xmlns:m="http://schemas.openxmlformats.org/officeDocument/2006/math">
                    <m:r>
                      <a:rPr lang="en-US" i="1" dirty="0" smtClean="0">
                        <a:latin typeface="Cambria Math" panose="02040503050406030204" pitchFamily="18" charset="0"/>
                      </a:rPr>
                      <m:t>𝐹</m:t>
                    </m:r>
                  </m:oMath>
                </a14:m>
                <a:r>
                  <a:rPr lang="en-US" dirty="0"/>
                  <a:t> values using the formulas presented on previous slides.</a:t>
                </a:r>
              </a:p>
              <a:p>
                <a:endParaRPr lang="en-CA" baseline="-25000" dirty="0"/>
              </a:p>
              <a:p>
                <a:endParaRPr lang="en-CA"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825625"/>
                <a:ext cx="10515600" cy="1931728"/>
              </a:xfrm>
              <a:blipFill>
                <a:blip r:embed="rId2"/>
                <a:stretch>
                  <a:fillRect l="-1043" t="-4732"/>
                </a:stretch>
              </a:blipFill>
            </p:spPr>
            <p:txBody>
              <a:bodyPr/>
              <a:lstStyle/>
              <a:p>
                <a:r>
                  <a:rPr lang="en-US">
                    <a:noFill/>
                  </a:rPr>
                  <a:t> </a:t>
                </a:r>
              </a:p>
            </p:txBody>
          </p:sp>
        </mc:Fallback>
      </mc:AlternateContent>
      <p:pic>
        <p:nvPicPr>
          <p:cNvPr id="7" name="Picture 6"/>
          <p:cNvPicPr>
            <a:picLocks noChangeAspect="1"/>
          </p:cNvPicPr>
          <p:nvPr/>
        </p:nvPicPr>
        <p:blipFill>
          <a:blip r:embed="rId3"/>
          <a:stretch>
            <a:fillRect/>
          </a:stretch>
        </p:blipFill>
        <p:spPr>
          <a:xfrm>
            <a:off x="838200" y="3892290"/>
            <a:ext cx="4572396" cy="2712955"/>
          </a:xfrm>
          <a:prstGeom prst="rect">
            <a:avLst/>
          </a:prstGeom>
        </p:spPr>
      </p:pic>
      <p:pic>
        <p:nvPicPr>
          <p:cNvPr id="25" name="Picture 24"/>
          <p:cNvPicPr>
            <a:picLocks noChangeAspect="1"/>
          </p:cNvPicPr>
          <p:nvPr/>
        </p:nvPicPr>
        <p:blipFill>
          <a:blip r:embed="rId4"/>
          <a:stretch>
            <a:fillRect/>
          </a:stretch>
        </p:blipFill>
        <p:spPr>
          <a:xfrm>
            <a:off x="6781404" y="3892289"/>
            <a:ext cx="4572396" cy="2712955"/>
          </a:xfrm>
          <a:prstGeom prst="rect">
            <a:avLst/>
          </a:prstGeom>
        </p:spPr>
      </p:pic>
    </p:spTree>
    <p:extLst>
      <p:ext uri="{BB962C8B-B14F-4D97-AF65-F5344CB8AC3E}">
        <p14:creationId xmlns:p14="http://schemas.microsoft.com/office/powerpoint/2010/main" val="2994321002"/>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 Points </a:t>
            </a:r>
            <a:r>
              <a:rPr lang="en-US" b="1" dirty="0">
                <a:solidFill>
                  <a:srgbClr val="C00000"/>
                </a:solidFill>
              </a:rPr>
              <a:t>3. MSY</a:t>
            </a:r>
            <a:endParaRPr lang="en-CA" dirty="0">
              <a:solidFill>
                <a:srgbClr val="C00000"/>
              </a:solidFill>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825625"/>
                <a:ext cx="10515600" cy="1931728"/>
              </a:xfrm>
            </p:spPr>
            <p:txBody>
              <a:bodyPr>
                <a:normAutofit fontScale="85000" lnSpcReduction="10000"/>
              </a:bodyPr>
              <a:lstStyle/>
              <a:p>
                <a14:m>
                  <m:oMath xmlns:m="http://schemas.openxmlformats.org/officeDocument/2006/math">
                    <m:r>
                      <a:rPr lang="en-CA" i="1" dirty="0" smtClean="0">
                        <a:solidFill>
                          <a:schemeClr val="accent2"/>
                        </a:solidFill>
                        <a:latin typeface="Cambria Math" panose="02040503050406030204" pitchFamily="18" charset="0"/>
                      </a:rPr>
                      <m:t>𝐹</m:t>
                    </m:r>
                    <m:r>
                      <a:rPr lang="en-CA" i="1" baseline="-25000" dirty="0">
                        <a:solidFill>
                          <a:schemeClr val="accent2"/>
                        </a:solidFill>
                        <a:latin typeface="Cambria Math" panose="02040503050406030204" pitchFamily="18" charset="0"/>
                      </a:rPr>
                      <m:t>𝑀𝑆𝑌</m:t>
                    </m:r>
                    <m:r>
                      <m:rPr>
                        <m:nor/>
                      </m:rPr>
                      <a:rPr lang="en-CA" baseline="-25000" dirty="0"/>
                      <m:t> </m:t>
                    </m:r>
                    <m:r>
                      <m:rPr>
                        <m:nor/>
                      </m:rPr>
                      <a:rPr lang="en-CA" dirty="0"/>
                      <m:t>= </m:t>
                    </m:r>
                    <m:r>
                      <m:rPr>
                        <m:nor/>
                      </m:rPr>
                      <a:rPr lang="en-CA" dirty="0"/>
                      <m:t>Fishing</m:t>
                    </m:r>
                    <m:r>
                      <m:rPr>
                        <m:nor/>
                      </m:rPr>
                      <a:rPr lang="en-CA" dirty="0"/>
                      <m:t> </m:t>
                    </m:r>
                    <m:r>
                      <m:rPr>
                        <m:nor/>
                      </m:rPr>
                      <a:rPr lang="en-CA" dirty="0"/>
                      <m:t>mortality</m:t>
                    </m:r>
                    <m:r>
                      <m:rPr>
                        <m:nor/>
                      </m:rPr>
                      <a:rPr lang="en-CA" dirty="0"/>
                      <m:t> </m:t>
                    </m:r>
                    <m:r>
                      <m:rPr>
                        <m:nor/>
                      </m:rPr>
                      <a:rPr lang="en-CA" dirty="0"/>
                      <m:t>rate</m:t>
                    </m:r>
                    <m:r>
                      <m:rPr>
                        <m:nor/>
                      </m:rPr>
                      <a:rPr lang="en-CA" dirty="0"/>
                      <m:t> </m:t>
                    </m:r>
                    <m:r>
                      <m:rPr>
                        <m:nor/>
                      </m:rPr>
                      <a:rPr lang="en-CA" dirty="0"/>
                      <m:t>that</m:t>
                    </m:r>
                    <m:r>
                      <m:rPr>
                        <m:nor/>
                      </m:rPr>
                      <a:rPr lang="en-CA" dirty="0"/>
                      <m:t> </m:t>
                    </m:r>
                    <m:r>
                      <m:rPr>
                        <m:nor/>
                      </m:rPr>
                      <a:rPr lang="en-CA" dirty="0"/>
                      <m:t>results</m:t>
                    </m:r>
                    <m:r>
                      <m:rPr>
                        <m:nor/>
                      </m:rPr>
                      <a:rPr lang="en-CA" dirty="0"/>
                      <m:t> </m:t>
                    </m:r>
                    <m:r>
                      <m:rPr>
                        <m:nor/>
                      </m:rPr>
                      <a:rPr lang="en-CA" dirty="0"/>
                      <m:t>in</m:t>
                    </m:r>
                    <m:r>
                      <m:rPr>
                        <m:nor/>
                      </m:rPr>
                      <a:rPr lang="en-CA" dirty="0"/>
                      <m:t> </m:t>
                    </m:r>
                    <m:r>
                      <m:rPr>
                        <m:nor/>
                      </m:rPr>
                      <a:rPr lang="en-US" dirty="0"/>
                      <m:t>maximum</m:t>
                    </m:r>
                    <m:r>
                      <m:rPr>
                        <m:nor/>
                      </m:rPr>
                      <a:rPr lang="en-US" dirty="0"/>
                      <m:t> </m:t>
                    </m:r>
                    <m:r>
                      <m:rPr>
                        <m:nor/>
                      </m:rPr>
                      <a:rPr lang="en-US" dirty="0"/>
                      <m:t>yield</m:t>
                    </m:r>
                    <m:r>
                      <m:rPr>
                        <m:nor/>
                      </m:rPr>
                      <a:rPr lang="en-CA" dirty="0"/>
                      <m:t> </m:t>
                    </m:r>
                    <m:r>
                      <m:rPr>
                        <m:nor/>
                      </m:rPr>
                      <a:rPr lang="en-CA" dirty="0"/>
                      <m:t>over</m:t>
                    </m:r>
                    <m:r>
                      <m:rPr>
                        <m:nor/>
                      </m:rPr>
                      <a:rPr lang="en-CA" dirty="0"/>
                      <m:t> </m:t>
                    </m:r>
                    <m:r>
                      <m:rPr>
                        <m:nor/>
                      </m:rPr>
                      <a:rPr lang="en-CA" dirty="0"/>
                      <m:t>the</m:t>
                    </m:r>
                    <m:r>
                      <m:rPr>
                        <m:nor/>
                      </m:rPr>
                      <a:rPr lang="en-CA" dirty="0"/>
                      <m:t> </m:t>
                    </m:r>
                    <m:r>
                      <m:rPr>
                        <m:nor/>
                      </m:rPr>
                      <a:rPr lang="en-CA" dirty="0"/>
                      <m:t>long</m:t>
                    </m:r>
                    <m:r>
                      <m:rPr>
                        <m:nor/>
                      </m:rPr>
                      <a:rPr lang="en-CA" dirty="0"/>
                      <m:t> </m:t>
                    </m:r>
                    <m:r>
                      <m:rPr>
                        <m:nor/>
                      </m:rPr>
                      <a:rPr lang="en-CA" dirty="0"/>
                      <m:t>term</m:t>
                    </m:r>
                  </m:oMath>
                </a14:m>
                <a:endParaRPr lang="en-US" baseline="-25000" dirty="0"/>
              </a:p>
              <a:p>
                <a14:m>
                  <m:oMath xmlns:m="http://schemas.openxmlformats.org/officeDocument/2006/math">
                    <m:r>
                      <a:rPr lang="en-CA" i="1" dirty="0">
                        <a:solidFill>
                          <a:srgbClr val="C00000"/>
                        </a:solidFill>
                        <a:latin typeface="Cambria Math" panose="02040503050406030204" pitchFamily="18" charset="0"/>
                      </a:rPr>
                      <m:t>𝑀𝑆𝑌</m:t>
                    </m:r>
                    <m:r>
                      <m:rPr>
                        <m:nor/>
                      </m:rPr>
                      <a:rPr lang="en-CA" dirty="0"/>
                      <m:t> = </m:t>
                    </m:r>
                    <m:r>
                      <m:rPr>
                        <m:nor/>
                      </m:rPr>
                      <a:rPr lang="en-CA" dirty="0"/>
                      <m:t>the</m:t>
                    </m:r>
                    <m:r>
                      <m:rPr>
                        <m:nor/>
                      </m:rPr>
                      <a:rPr lang="en-CA" dirty="0"/>
                      <m:t> </m:t>
                    </m:r>
                    <m:r>
                      <m:rPr>
                        <m:nor/>
                      </m:rPr>
                      <a:rPr lang="en-CA" dirty="0"/>
                      <m:t>largest</m:t>
                    </m:r>
                    <m:r>
                      <m:rPr>
                        <m:nor/>
                      </m:rPr>
                      <a:rPr lang="en-CA" dirty="0"/>
                      <m:t> </m:t>
                    </m:r>
                    <m:r>
                      <m:rPr>
                        <m:nor/>
                      </m:rPr>
                      <a:rPr lang="en-CA" dirty="0"/>
                      <m:t>catch</m:t>
                    </m:r>
                    <m:r>
                      <m:rPr>
                        <m:nor/>
                      </m:rPr>
                      <a:rPr lang="en-CA" dirty="0"/>
                      <m:t> </m:t>
                    </m:r>
                    <m:r>
                      <m:rPr>
                        <m:nor/>
                      </m:rPr>
                      <a:rPr lang="en-US" b="0" i="0" dirty="0" smtClean="0"/>
                      <m:t>(</m:t>
                    </m:r>
                    <m:r>
                      <m:rPr>
                        <m:nor/>
                      </m:rPr>
                      <a:rPr lang="en-US" b="0" i="0" dirty="0" smtClean="0"/>
                      <m:t>yield</m:t>
                    </m:r>
                    <m:r>
                      <m:rPr>
                        <m:nor/>
                      </m:rPr>
                      <a:rPr lang="en-US" b="0" i="0" dirty="0" smtClean="0"/>
                      <m:t>) </m:t>
                    </m:r>
                    <m:r>
                      <m:rPr>
                        <m:nor/>
                      </m:rPr>
                      <a:rPr lang="en-CA" dirty="0"/>
                      <m:t>that</m:t>
                    </m:r>
                    <m:r>
                      <m:rPr>
                        <m:nor/>
                      </m:rPr>
                      <a:rPr lang="en-CA" dirty="0"/>
                      <m:t> </m:t>
                    </m:r>
                    <m:r>
                      <m:rPr>
                        <m:nor/>
                      </m:rPr>
                      <a:rPr lang="en-CA" dirty="0"/>
                      <m:t>can</m:t>
                    </m:r>
                    <m:r>
                      <m:rPr>
                        <m:nor/>
                      </m:rPr>
                      <a:rPr lang="en-CA" dirty="0"/>
                      <m:t> </m:t>
                    </m:r>
                    <m:r>
                      <m:rPr>
                        <m:nor/>
                      </m:rPr>
                      <a:rPr lang="en-CA" dirty="0"/>
                      <m:t>be</m:t>
                    </m:r>
                    <m:r>
                      <m:rPr>
                        <m:nor/>
                      </m:rPr>
                      <a:rPr lang="en-CA" dirty="0"/>
                      <m:t> </m:t>
                    </m:r>
                    <m:r>
                      <m:rPr>
                        <m:nor/>
                      </m:rPr>
                      <a:rPr lang="en-CA" dirty="0"/>
                      <m:t>continuously</m:t>
                    </m:r>
                    <m:r>
                      <m:rPr>
                        <m:nor/>
                      </m:rPr>
                      <a:rPr lang="en-CA" dirty="0"/>
                      <m:t> </m:t>
                    </m:r>
                    <m:r>
                      <m:rPr>
                        <m:nor/>
                      </m:rPr>
                      <a:rPr lang="en-CA" dirty="0"/>
                      <m:t>removed</m:t>
                    </m:r>
                    <m:r>
                      <m:rPr>
                        <m:nor/>
                      </m:rPr>
                      <a:rPr lang="en-CA" dirty="0"/>
                      <m:t> </m:t>
                    </m:r>
                    <m:r>
                      <m:rPr>
                        <m:nor/>
                      </m:rPr>
                      <a:rPr lang="en-CA" dirty="0"/>
                      <m:t>from</m:t>
                    </m:r>
                    <m:r>
                      <m:rPr>
                        <m:nor/>
                      </m:rPr>
                      <a:rPr lang="en-CA" dirty="0"/>
                      <m:t> </m:t>
                    </m:r>
                    <m:r>
                      <m:rPr>
                        <m:nor/>
                      </m:rPr>
                      <a:rPr lang="en-CA" dirty="0"/>
                      <m:t>the</m:t>
                    </m:r>
                    <m:r>
                      <m:rPr>
                        <m:nor/>
                      </m:rPr>
                      <a:rPr lang="en-CA" dirty="0"/>
                      <m:t> </m:t>
                    </m:r>
                    <m:r>
                      <m:rPr>
                        <m:nor/>
                      </m:rPr>
                      <a:rPr lang="en-CA" dirty="0"/>
                      <m:t>stock</m:t>
                    </m:r>
                    <m:r>
                      <m:rPr>
                        <m:nor/>
                      </m:rPr>
                      <a:rPr lang="en-CA" dirty="0"/>
                      <m:t> </m:t>
                    </m:r>
                    <m:r>
                      <m:rPr>
                        <m:nor/>
                      </m:rPr>
                      <a:rPr lang="en-CA" dirty="0"/>
                      <m:t>assuming</m:t>
                    </m:r>
                    <m:r>
                      <m:rPr>
                        <m:nor/>
                      </m:rPr>
                      <a:rPr lang="en-CA" dirty="0"/>
                      <m:t> </m:t>
                    </m:r>
                    <m:r>
                      <m:rPr>
                        <m:nor/>
                      </m:rPr>
                      <a:rPr lang="en-CA" dirty="0"/>
                      <m:t>constant</m:t>
                    </m:r>
                    <m:r>
                      <m:rPr>
                        <m:nor/>
                      </m:rPr>
                      <a:rPr lang="en-CA" dirty="0"/>
                      <m:t> </m:t>
                    </m:r>
                    <m:r>
                      <m:rPr>
                        <m:nor/>
                      </m:rPr>
                      <a:rPr lang="en-CA" dirty="0"/>
                      <m:t>environmental</m:t>
                    </m:r>
                    <m:r>
                      <m:rPr>
                        <m:nor/>
                      </m:rPr>
                      <a:rPr lang="en-CA" dirty="0"/>
                      <m:t> </m:t>
                    </m:r>
                    <m:r>
                      <m:rPr>
                        <m:nor/>
                      </m:rPr>
                      <a:rPr lang="en-CA" dirty="0"/>
                      <m:t>conditions</m:t>
                    </m:r>
                    <m:r>
                      <m:rPr>
                        <m:nor/>
                      </m:rPr>
                      <a:rPr lang="en-CA" dirty="0"/>
                      <m:t> (</m:t>
                    </m:r>
                    <m:r>
                      <m:rPr>
                        <m:nor/>
                      </m:rPr>
                      <a:rPr lang="en-CA" dirty="0"/>
                      <m:t>equilibrium</m:t>
                    </m:r>
                    <m:r>
                      <m:rPr>
                        <m:nor/>
                      </m:rPr>
                      <a:rPr lang="en-CA" dirty="0"/>
                      <m:t>)</m:t>
                    </m:r>
                  </m:oMath>
                </a14:m>
                <a:endParaRPr lang="en-CA" dirty="0"/>
              </a:p>
              <a:p>
                <a14:m>
                  <m:oMath xmlns:m="http://schemas.openxmlformats.org/officeDocument/2006/math">
                    <m:r>
                      <a:rPr lang="en-CA" i="1" dirty="0" smtClean="0">
                        <a:solidFill>
                          <a:srgbClr val="0000FF"/>
                        </a:solidFill>
                        <a:latin typeface="Cambria Math" panose="02040503050406030204" pitchFamily="18" charset="0"/>
                      </a:rPr>
                      <m:t>𝐵</m:t>
                    </m:r>
                    <m:r>
                      <a:rPr lang="en-CA" i="1" baseline="-25000" dirty="0">
                        <a:solidFill>
                          <a:srgbClr val="0000FF"/>
                        </a:solidFill>
                        <a:latin typeface="Cambria Math" panose="02040503050406030204" pitchFamily="18" charset="0"/>
                      </a:rPr>
                      <m:t>𝑀𝑆𝑌</m:t>
                    </m:r>
                  </m:oMath>
                </a14:m>
                <a:r>
                  <a:rPr lang="en-CA" dirty="0"/>
                  <a:t> = average long-term biomass (SSB) from fishing at a constant </a:t>
                </a:r>
                <a14:m>
                  <m:oMath xmlns:m="http://schemas.openxmlformats.org/officeDocument/2006/math">
                    <m:r>
                      <a:rPr lang="en-CA" i="1" dirty="0" smtClean="0">
                        <a:latin typeface="Cambria Math" panose="02040503050406030204" pitchFamily="18" charset="0"/>
                      </a:rPr>
                      <m:t>𝐹</m:t>
                    </m:r>
                    <m:r>
                      <a:rPr lang="en-CA" i="1" baseline="-25000" dirty="0">
                        <a:latin typeface="Cambria Math" panose="02040503050406030204" pitchFamily="18" charset="0"/>
                      </a:rPr>
                      <m:t>𝑀𝑆𝑌</m:t>
                    </m:r>
                  </m:oMath>
                </a14:m>
                <a:r>
                  <a:rPr lang="en-CA" dirty="0"/>
                  <a:t> over the long term</a:t>
                </a:r>
              </a:p>
              <a:p>
                <a:endParaRPr lang="en-US" dirty="0"/>
              </a:p>
              <a:p>
                <a:endParaRPr lang="en-CA" baseline="-25000" dirty="0"/>
              </a:p>
              <a:p>
                <a:endParaRPr lang="en-CA"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825625"/>
                <a:ext cx="10515600" cy="1931728"/>
              </a:xfrm>
              <a:blipFill>
                <a:blip r:embed="rId2"/>
                <a:stretch>
                  <a:fillRect l="-812" t="-3155" b="-5994"/>
                </a:stretch>
              </a:blipFill>
            </p:spPr>
            <p:txBody>
              <a:bodyPr/>
              <a:lstStyle/>
              <a:p>
                <a:r>
                  <a:rPr lang="en-US">
                    <a:noFill/>
                  </a:rPr>
                  <a:t> </a:t>
                </a:r>
              </a:p>
            </p:txBody>
          </p:sp>
        </mc:Fallback>
      </mc:AlternateContent>
      <p:pic>
        <p:nvPicPr>
          <p:cNvPr id="7" name="Picture 6"/>
          <p:cNvPicPr>
            <a:picLocks noChangeAspect="1"/>
          </p:cNvPicPr>
          <p:nvPr/>
        </p:nvPicPr>
        <p:blipFill>
          <a:blip r:embed="rId3"/>
          <a:stretch>
            <a:fillRect/>
          </a:stretch>
        </p:blipFill>
        <p:spPr>
          <a:xfrm>
            <a:off x="838200" y="3892290"/>
            <a:ext cx="4572396" cy="2712955"/>
          </a:xfrm>
          <a:prstGeom prst="rect">
            <a:avLst/>
          </a:prstGeom>
        </p:spPr>
      </p:pic>
      <p:cxnSp>
        <p:nvCxnSpPr>
          <p:cNvPr id="9" name="Straight Arrow Connector 8"/>
          <p:cNvCxnSpPr/>
          <p:nvPr/>
        </p:nvCxnSpPr>
        <p:spPr>
          <a:xfrm flipH="1">
            <a:off x="1392580" y="4148051"/>
            <a:ext cx="266009" cy="0"/>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pic>
        <p:nvPicPr>
          <p:cNvPr id="25" name="Picture 24"/>
          <p:cNvPicPr>
            <a:picLocks noChangeAspect="1"/>
          </p:cNvPicPr>
          <p:nvPr/>
        </p:nvPicPr>
        <p:blipFill>
          <a:blip r:embed="rId4"/>
          <a:stretch>
            <a:fillRect/>
          </a:stretch>
        </p:blipFill>
        <p:spPr>
          <a:xfrm>
            <a:off x="6781404" y="3892289"/>
            <a:ext cx="4572396" cy="2712955"/>
          </a:xfrm>
          <a:prstGeom prst="rect">
            <a:avLst/>
          </a:prstGeom>
        </p:spPr>
      </p:pic>
      <p:cxnSp>
        <p:nvCxnSpPr>
          <p:cNvPr id="28" name="Straight Arrow Connector 27"/>
          <p:cNvCxnSpPr/>
          <p:nvPr/>
        </p:nvCxnSpPr>
        <p:spPr>
          <a:xfrm flipH="1">
            <a:off x="7314013" y="5497484"/>
            <a:ext cx="266009" cy="0"/>
          </a:xfrm>
          <a:prstGeom prst="straightConnector1">
            <a:avLst/>
          </a:prstGeom>
          <a:ln w="19050">
            <a:solidFill>
              <a:srgbClr val="0000FF"/>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04548724"/>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txBox="1">
            <a:spLocks/>
          </p:cNvSpPr>
          <p:nvPr/>
        </p:nvSpPr>
        <p:spPr>
          <a:xfrm>
            <a:off x="838200" y="367829"/>
            <a:ext cx="10540943" cy="1325563"/>
          </a:xfrm>
          <a:prstGeom prst="rect">
            <a:avLst/>
          </a:prstGeom>
          <a:ln w="38100">
            <a:no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Reference Points </a:t>
            </a:r>
            <a:r>
              <a:rPr lang="en-US" b="1" dirty="0">
                <a:solidFill>
                  <a:srgbClr val="C00000"/>
                </a:solidFill>
              </a:rPr>
              <a:t>3. MSY</a:t>
            </a:r>
            <a:endParaRPr lang="en-CA"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825625"/>
                <a:ext cx="11112062" cy="1931728"/>
              </a:xfrm>
            </p:spPr>
            <p:txBody>
              <a:bodyPr>
                <a:normAutofit fontScale="92500"/>
              </a:bodyPr>
              <a:lstStyle/>
              <a:p>
                <a:endParaRPr lang="en-US" dirty="0"/>
              </a:p>
              <a:p>
                <a14:m>
                  <m:oMath xmlns:m="http://schemas.openxmlformats.org/officeDocument/2006/math">
                    <m:r>
                      <a:rPr lang="en-US" sz="2600" i="1" dirty="0" smtClean="0">
                        <a:solidFill>
                          <a:srgbClr val="C00000"/>
                        </a:solidFill>
                        <a:latin typeface="Cambria Math" panose="02040503050406030204" pitchFamily="18" charset="0"/>
                      </a:rPr>
                      <m:t>𝑌𝑖𝑒𝑙𝑑</m:t>
                    </m:r>
                    <m:r>
                      <a:rPr lang="en-US" sz="2600" i="1" baseline="-25000" dirty="0" err="1">
                        <a:solidFill>
                          <a:srgbClr val="C00000"/>
                        </a:solidFill>
                        <a:latin typeface="Cambria Math" panose="02040503050406030204" pitchFamily="18" charset="0"/>
                      </a:rPr>
                      <m:t>𝐹</m:t>
                    </m:r>
                    <m:r>
                      <a:rPr lang="en-US" sz="2600" i="1" dirty="0">
                        <a:latin typeface="Cambria Math" panose="02040503050406030204" pitchFamily="18" charset="0"/>
                      </a:rPr>
                      <m:t> = </m:t>
                    </m:r>
                    <m:r>
                      <a:rPr lang="en-US" sz="2600" i="1" dirty="0">
                        <a:solidFill>
                          <a:schemeClr val="accent6">
                            <a:lumMod val="75000"/>
                          </a:schemeClr>
                        </a:solidFill>
                        <a:latin typeface="Cambria Math" panose="02040503050406030204" pitchFamily="18" charset="0"/>
                      </a:rPr>
                      <m:t>𝑌𝑃𝑅</m:t>
                    </m:r>
                    <m:r>
                      <a:rPr lang="en-US" sz="2600" i="1" baseline="-25000" dirty="0">
                        <a:solidFill>
                          <a:schemeClr val="accent6">
                            <a:lumMod val="75000"/>
                          </a:schemeClr>
                        </a:solidFill>
                        <a:latin typeface="Cambria Math" panose="02040503050406030204" pitchFamily="18" charset="0"/>
                      </a:rPr>
                      <m:t>𝐹</m:t>
                    </m:r>
                    <m:r>
                      <a:rPr lang="en-US" sz="2600" i="1" dirty="0">
                        <a:solidFill>
                          <a:schemeClr val="accent6">
                            <a:lumMod val="75000"/>
                          </a:schemeClr>
                        </a:solidFill>
                        <a:latin typeface="Cambria Math" panose="02040503050406030204" pitchFamily="18" charset="0"/>
                      </a:rPr>
                      <m:t> </m:t>
                    </m:r>
                    <m:r>
                      <a:rPr lang="en-US" sz="2600" i="1" dirty="0">
                        <a:latin typeface="Cambria Math" panose="02040503050406030204" pitchFamily="18" charset="0"/>
                      </a:rPr>
                      <m:t>× </m:t>
                    </m:r>
                    <m:r>
                      <a:rPr lang="en-US" sz="2600" i="1" dirty="0">
                        <a:solidFill>
                          <a:srgbClr val="7030A0"/>
                        </a:solidFill>
                        <a:latin typeface="Cambria Math" panose="02040503050406030204" pitchFamily="18" charset="0"/>
                      </a:rPr>
                      <m:t>𝑅</m:t>
                    </m:r>
                    <m:r>
                      <a:rPr lang="en-US" sz="2600" i="1" baseline="-25000" dirty="0">
                        <a:solidFill>
                          <a:srgbClr val="7030A0"/>
                        </a:solidFill>
                        <a:latin typeface="Cambria Math" panose="02040503050406030204" pitchFamily="18" charset="0"/>
                      </a:rPr>
                      <m:t>𝐹</m:t>
                    </m:r>
                  </m:oMath>
                </a14:m>
                <a:endParaRPr lang="en-US" sz="2600" baseline="-25000" dirty="0">
                  <a:solidFill>
                    <a:srgbClr val="7030A0"/>
                  </a:solidFill>
                </a:endParaRPr>
              </a:p>
              <a:p>
                <a:endParaRPr lang="en-US" baseline="-25000" dirty="0">
                  <a:solidFill>
                    <a:srgbClr val="7030A0"/>
                  </a:solidFill>
                </a:endParaRPr>
              </a:p>
              <a:p>
                <a14:m>
                  <m:oMath xmlns:m="http://schemas.openxmlformats.org/officeDocument/2006/math">
                    <m:r>
                      <a:rPr lang="en-CA" sz="2600" i="1" dirty="0">
                        <a:solidFill>
                          <a:schemeClr val="accent2"/>
                        </a:solidFill>
                        <a:latin typeface="Cambria Math" panose="02040503050406030204" pitchFamily="18" charset="0"/>
                      </a:rPr>
                      <m:t>𝐹</m:t>
                    </m:r>
                    <m:r>
                      <a:rPr lang="en-CA" sz="2600" i="1" baseline="-25000" dirty="0">
                        <a:solidFill>
                          <a:schemeClr val="accent2"/>
                        </a:solidFill>
                        <a:latin typeface="Cambria Math" panose="02040503050406030204" pitchFamily="18" charset="0"/>
                      </a:rPr>
                      <m:t>𝑀𝑆𝑌</m:t>
                    </m:r>
                    <m:r>
                      <m:rPr>
                        <m:nor/>
                      </m:rPr>
                      <a:rPr lang="en-CA" sz="2600" baseline="-25000" dirty="0"/>
                      <m:t> </m:t>
                    </m:r>
                  </m:oMath>
                </a14:m>
                <a:r>
                  <a:rPr lang="en-US" sz="2600" dirty="0"/>
                  <a:t>: calculate yield for various </a:t>
                </a:r>
                <a14:m>
                  <m:oMath xmlns:m="http://schemas.openxmlformats.org/officeDocument/2006/math">
                    <m:r>
                      <a:rPr lang="en-US" sz="2600" i="1" dirty="0" smtClean="0">
                        <a:latin typeface="Cambria Math" panose="02040503050406030204" pitchFamily="18" charset="0"/>
                      </a:rPr>
                      <m:t>𝐹</m:t>
                    </m:r>
                  </m:oMath>
                </a14:m>
                <a:r>
                  <a:rPr lang="en-US" sz="2600" dirty="0"/>
                  <a:t> and identify the </a:t>
                </a:r>
                <a14:m>
                  <m:oMath xmlns:m="http://schemas.openxmlformats.org/officeDocument/2006/math">
                    <m:r>
                      <a:rPr lang="en-US" sz="2600" i="1" dirty="0">
                        <a:latin typeface="Cambria Math" panose="02040503050406030204" pitchFamily="18" charset="0"/>
                      </a:rPr>
                      <m:t>𝐹</m:t>
                    </m:r>
                  </m:oMath>
                </a14:m>
                <a:r>
                  <a:rPr lang="en-US" sz="2600" dirty="0"/>
                  <a:t> where yield is at its maximum</a:t>
                </a:r>
                <a:endParaRPr lang="en-CA" sz="26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825625"/>
                <a:ext cx="11112062" cy="1931728"/>
              </a:xfrm>
              <a:blipFill>
                <a:blip r:embed="rId2"/>
                <a:stretch>
                  <a:fillRect l="-768"/>
                </a:stretch>
              </a:blipFill>
            </p:spPr>
            <p:txBody>
              <a:bodyPr/>
              <a:lstStyle/>
              <a:p>
                <a:r>
                  <a:rPr lang="en-US">
                    <a:noFill/>
                  </a:rPr>
                  <a:t> </a:t>
                </a:r>
              </a:p>
            </p:txBody>
          </p:sp>
        </mc:Fallback>
      </mc:AlternateContent>
      <p:pic>
        <p:nvPicPr>
          <p:cNvPr id="7" name="Picture 6"/>
          <p:cNvPicPr>
            <a:picLocks noChangeAspect="1"/>
          </p:cNvPicPr>
          <p:nvPr/>
        </p:nvPicPr>
        <p:blipFill>
          <a:blip r:embed="rId3"/>
          <a:stretch>
            <a:fillRect/>
          </a:stretch>
        </p:blipFill>
        <p:spPr>
          <a:xfrm>
            <a:off x="838200" y="3892290"/>
            <a:ext cx="4572396" cy="2712955"/>
          </a:xfrm>
          <a:prstGeom prst="rect">
            <a:avLst/>
          </a:prstGeom>
        </p:spPr>
      </p:pic>
      <mc:AlternateContent xmlns:mc="http://schemas.openxmlformats.org/markup-compatibility/2006" xmlns:a14="http://schemas.microsoft.com/office/drawing/2010/main">
        <mc:Choice Requires="a14">
          <p:sp>
            <p:nvSpPr>
              <p:cNvPr id="4" name="TextBox 3"/>
              <p:cNvSpPr txBox="1"/>
              <p:nvPr/>
            </p:nvSpPr>
            <p:spPr>
              <a:xfrm>
                <a:off x="5081035" y="1825625"/>
                <a:ext cx="3752008" cy="369332"/>
              </a:xfrm>
              <a:prstGeom prst="rect">
                <a:avLst/>
              </a:prstGeom>
              <a:noFill/>
            </p:spPr>
            <p:txBody>
              <a:bodyPr wrap="square" rtlCol="0">
                <a:spAutoFit/>
              </a:bodyPr>
              <a:lstStyle/>
              <a:p>
                <a:r>
                  <a:rPr lang="en-US" dirty="0">
                    <a:solidFill>
                      <a:srgbClr val="C00000"/>
                    </a:solidFill>
                  </a:rPr>
                  <a:t>Equilibrium Yield at a specified </a:t>
                </a:r>
                <a14:m>
                  <m:oMath xmlns:m="http://schemas.openxmlformats.org/officeDocument/2006/math">
                    <m:r>
                      <a:rPr lang="en-US" i="1" dirty="0" smtClean="0">
                        <a:solidFill>
                          <a:srgbClr val="C00000"/>
                        </a:solidFill>
                        <a:latin typeface="Cambria Math" panose="02040503050406030204" pitchFamily="18" charset="0"/>
                      </a:rPr>
                      <m:t>𝐹</m:t>
                    </m:r>
                  </m:oMath>
                </a14:m>
                <a:endParaRPr lang="en-CA" dirty="0">
                  <a:solidFill>
                    <a:srgbClr val="C00000"/>
                  </a:solidFill>
                </a:endParaRPr>
              </a:p>
            </p:txBody>
          </p:sp>
        </mc:Choice>
        <mc:Fallback xmlns="">
          <p:sp>
            <p:nvSpPr>
              <p:cNvPr id="4" name="TextBox 3"/>
              <p:cNvSpPr txBox="1">
                <a:spLocks noRot="1" noChangeAspect="1" noMove="1" noResize="1" noEditPoints="1" noAdjustHandles="1" noChangeArrowheads="1" noChangeShapeType="1" noTextEdit="1"/>
              </p:cNvSpPr>
              <p:nvPr/>
            </p:nvSpPr>
            <p:spPr>
              <a:xfrm>
                <a:off x="5081035" y="1825625"/>
                <a:ext cx="3752008" cy="369332"/>
              </a:xfrm>
              <a:prstGeom prst="rect">
                <a:avLst/>
              </a:prstGeom>
              <a:blipFill>
                <a:blip r:embed="rId6"/>
                <a:stretch>
                  <a:fillRect l="-1463" t="-8197"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5081035" y="2225018"/>
                <a:ext cx="3752008" cy="369332"/>
              </a:xfrm>
              <a:prstGeom prst="rect">
                <a:avLst/>
              </a:prstGeom>
              <a:noFill/>
            </p:spPr>
            <p:txBody>
              <a:bodyPr wrap="square" rtlCol="0">
                <a:spAutoFit/>
              </a:bodyPr>
              <a:lstStyle/>
              <a:p>
                <a:r>
                  <a:rPr lang="en-US" dirty="0">
                    <a:solidFill>
                      <a:schemeClr val="accent6">
                        <a:lumMod val="75000"/>
                      </a:schemeClr>
                    </a:solidFill>
                  </a:rPr>
                  <a:t>Yield-per-recruit at a specified </a:t>
                </a:r>
                <a14:m>
                  <m:oMath xmlns:m="http://schemas.openxmlformats.org/officeDocument/2006/math">
                    <m:r>
                      <a:rPr lang="en-US" i="1" dirty="0" smtClean="0">
                        <a:solidFill>
                          <a:schemeClr val="accent6">
                            <a:lumMod val="75000"/>
                          </a:schemeClr>
                        </a:solidFill>
                        <a:latin typeface="Cambria Math" panose="02040503050406030204" pitchFamily="18" charset="0"/>
                      </a:rPr>
                      <m:t>𝐹</m:t>
                    </m:r>
                  </m:oMath>
                </a14:m>
                <a:endParaRPr lang="en-CA" dirty="0">
                  <a:solidFill>
                    <a:schemeClr val="accent6">
                      <a:lumMod val="75000"/>
                    </a:schemeClr>
                  </a:solidFill>
                </a:endParaRPr>
              </a:p>
            </p:txBody>
          </p:sp>
        </mc:Choice>
        <mc:Fallback xmlns="">
          <p:sp>
            <p:nvSpPr>
              <p:cNvPr id="10" name="TextBox 9"/>
              <p:cNvSpPr txBox="1">
                <a:spLocks noRot="1" noChangeAspect="1" noMove="1" noResize="1" noEditPoints="1" noAdjustHandles="1" noChangeArrowheads="1" noChangeShapeType="1" noTextEdit="1"/>
              </p:cNvSpPr>
              <p:nvPr/>
            </p:nvSpPr>
            <p:spPr>
              <a:xfrm>
                <a:off x="5081035" y="2225018"/>
                <a:ext cx="3752008" cy="369332"/>
              </a:xfrm>
              <a:prstGeom prst="rect">
                <a:avLst/>
              </a:prstGeom>
              <a:blipFill>
                <a:blip r:embed="rId7"/>
                <a:stretch>
                  <a:fillRect l="-1463" t="-9836"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p:cNvSpPr txBox="1"/>
              <p:nvPr/>
            </p:nvSpPr>
            <p:spPr>
              <a:xfrm>
                <a:off x="4840508" y="2683773"/>
                <a:ext cx="3992535" cy="369332"/>
              </a:xfrm>
              <a:prstGeom prst="rect">
                <a:avLst/>
              </a:prstGeom>
              <a:noFill/>
            </p:spPr>
            <p:txBody>
              <a:bodyPr wrap="square" rtlCol="0">
                <a:spAutoFit/>
              </a:bodyPr>
              <a:lstStyle/>
              <a:p>
                <a:r>
                  <a:rPr lang="en-US" dirty="0">
                    <a:solidFill>
                      <a:srgbClr val="7030A0"/>
                    </a:solidFill>
                  </a:rPr>
                  <a:t>Equilibrium Recruitment at a specified </a:t>
                </a:r>
                <a14:m>
                  <m:oMath xmlns:m="http://schemas.openxmlformats.org/officeDocument/2006/math">
                    <m:r>
                      <a:rPr lang="en-US" i="1" dirty="0" smtClean="0">
                        <a:solidFill>
                          <a:srgbClr val="7030A0"/>
                        </a:solidFill>
                        <a:latin typeface="Cambria Math" panose="02040503050406030204" pitchFamily="18" charset="0"/>
                      </a:rPr>
                      <m:t>𝐹</m:t>
                    </m:r>
                  </m:oMath>
                </a14:m>
                <a:endParaRPr lang="en-CA" dirty="0">
                  <a:solidFill>
                    <a:srgbClr val="7030A0"/>
                  </a:solidFill>
                </a:endParaRPr>
              </a:p>
            </p:txBody>
          </p:sp>
        </mc:Choice>
        <mc:Fallback xmlns="">
          <p:sp>
            <p:nvSpPr>
              <p:cNvPr id="11" name="TextBox 10"/>
              <p:cNvSpPr txBox="1">
                <a:spLocks noRot="1" noChangeAspect="1" noMove="1" noResize="1" noEditPoints="1" noAdjustHandles="1" noChangeArrowheads="1" noChangeShapeType="1" noTextEdit="1"/>
              </p:cNvSpPr>
              <p:nvPr/>
            </p:nvSpPr>
            <p:spPr>
              <a:xfrm>
                <a:off x="4840508" y="2683773"/>
                <a:ext cx="3992535" cy="369332"/>
              </a:xfrm>
              <a:prstGeom prst="rect">
                <a:avLst/>
              </a:prstGeom>
              <a:blipFill>
                <a:blip r:embed="rId8"/>
                <a:stretch>
                  <a:fillRect l="-1221" t="-8197"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FEB33063-9281-4394-9697-76A6095A8767}"/>
                  </a:ext>
                </a:extLst>
              </p:cNvPr>
              <p:cNvSpPr txBox="1"/>
              <p:nvPr/>
            </p:nvSpPr>
            <p:spPr>
              <a:xfrm>
                <a:off x="1392580" y="6103222"/>
                <a:ext cx="58844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dirty="0" smtClean="0">
                              <a:solidFill>
                                <a:schemeClr val="accent2"/>
                              </a:solidFill>
                              <a:latin typeface="Cambria Math" panose="02040503050406030204" pitchFamily="18" charset="0"/>
                            </a:rPr>
                          </m:ctrlPr>
                        </m:sSubPr>
                        <m:e>
                          <m:r>
                            <a:rPr lang="en-US" b="0" i="1" dirty="0" smtClean="0">
                              <a:solidFill>
                                <a:schemeClr val="accent2"/>
                              </a:solidFill>
                              <a:latin typeface="Cambria Math" panose="02040503050406030204" pitchFamily="18" charset="0"/>
                            </a:rPr>
                            <m:t>𝐹</m:t>
                          </m:r>
                        </m:e>
                        <m:sub>
                          <m:r>
                            <a:rPr lang="en-US" b="0" i="1" dirty="0" smtClean="0">
                              <a:solidFill>
                                <a:schemeClr val="accent2"/>
                              </a:solidFill>
                              <a:latin typeface="Cambria Math" panose="02040503050406030204" pitchFamily="18" charset="0"/>
                            </a:rPr>
                            <m:t>𝑀𝑆𝑌</m:t>
                          </m:r>
                        </m:sub>
                      </m:sSub>
                    </m:oMath>
                  </m:oMathPara>
                </a14:m>
                <a:endParaRPr lang="en-CA" dirty="0">
                  <a:solidFill>
                    <a:schemeClr val="accent2"/>
                  </a:solidFill>
                </a:endParaRPr>
              </a:p>
            </p:txBody>
          </p:sp>
        </mc:Choice>
        <mc:Fallback xmlns="">
          <p:sp>
            <p:nvSpPr>
              <p:cNvPr id="14" name="TextBox 13">
                <a:extLst>
                  <a:ext uri="{FF2B5EF4-FFF2-40B4-BE49-F238E27FC236}">
                    <a16:creationId xmlns:a16="http://schemas.microsoft.com/office/drawing/2014/main" id="{FEB33063-9281-4394-9697-76A6095A8767}"/>
                  </a:ext>
                </a:extLst>
              </p:cNvPr>
              <p:cNvSpPr txBox="1">
                <a:spLocks noRot="1" noChangeAspect="1" noMove="1" noResize="1" noEditPoints="1" noAdjustHandles="1" noChangeArrowheads="1" noChangeShapeType="1" noTextEdit="1"/>
              </p:cNvSpPr>
              <p:nvPr/>
            </p:nvSpPr>
            <p:spPr>
              <a:xfrm>
                <a:off x="1392580" y="6103222"/>
                <a:ext cx="588442" cy="369332"/>
              </a:xfrm>
              <a:prstGeom prst="rect">
                <a:avLst/>
              </a:prstGeom>
              <a:blipFill>
                <a:blip r:embed="rId9"/>
                <a:stretch>
                  <a:fillRect r="-4124"/>
                </a:stretch>
              </a:blipFill>
            </p:spPr>
            <p:txBody>
              <a:bodyPr/>
              <a:lstStyle/>
              <a:p>
                <a:r>
                  <a:rPr lang="en-US">
                    <a:noFill/>
                  </a:rPr>
                  <a:t> </a:t>
                </a:r>
              </a:p>
            </p:txBody>
          </p:sp>
        </mc:Fallback>
      </mc:AlternateContent>
    </p:spTree>
    <p:extLst>
      <p:ext uri="{BB962C8B-B14F-4D97-AF65-F5344CB8AC3E}">
        <p14:creationId xmlns:p14="http://schemas.microsoft.com/office/powerpoint/2010/main" val="18716202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txBox="1">
            <a:spLocks/>
          </p:cNvSpPr>
          <p:nvPr/>
        </p:nvSpPr>
        <p:spPr>
          <a:xfrm>
            <a:off x="838200" y="367829"/>
            <a:ext cx="10540943" cy="1325563"/>
          </a:xfrm>
          <a:prstGeom prst="rect">
            <a:avLst/>
          </a:prstGeom>
          <a:ln w="38100">
            <a:no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Reference Points </a:t>
            </a:r>
            <a:r>
              <a:rPr lang="en-US" b="1" dirty="0">
                <a:solidFill>
                  <a:srgbClr val="C00000"/>
                </a:solidFill>
              </a:rPr>
              <a:t>3. MSY</a:t>
            </a:r>
            <a:endParaRPr lang="en-CA"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825625"/>
                <a:ext cx="10515600" cy="1931728"/>
              </a:xfrm>
            </p:spPr>
            <p:txBody>
              <a:bodyPr>
                <a:normAutofit/>
              </a:bodyPr>
              <a:lstStyle/>
              <a:p>
                <a14:m>
                  <m:oMath xmlns:m="http://schemas.openxmlformats.org/officeDocument/2006/math">
                    <m:r>
                      <m:rPr>
                        <m:sty m:val="p"/>
                      </m:rPr>
                      <a:rPr lang="en-US" i="0" dirty="0" smtClean="0">
                        <a:solidFill>
                          <a:srgbClr val="C00000"/>
                        </a:solidFill>
                        <a:latin typeface="Cambria Math" panose="02040503050406030204" pitchFamily="18" charset="0"/>
                      </a:rPr>
                      <m:t>MSY</m:t>
                    </m:r>
                    <m:r>
                      <a:rPr lang="en-US" b="0" i="0" dirty="0" smtClean="0">
                        <a:solidFill>
                          <a:schemeClr val="tx1"/>
                        </a:solidFill>
                        <a:latin typeface="Cambria Math" panose="02040503050406030204" pitchFamily="18" charset="0"/>
                      </a:rPr>
                      <m:t>=</m:t>
                    </m:r>
                  </m:oMath>
                </a14:m>
                <a:r>
                  <a:rPr lang="en-US" dirty="0"/>
                  <a:t> yield at </a:t>
                </a:r>
                <a14:m>
                  <m:oMath xmlns:m="http://schemas.openxmlformats.org/officeDocument/2006/math">
                    <m:r>
                      <a:rPr lang="en-CA" i="1" dirty="0" smtClean="0">
                        <a:solidFill>
                          <a:schemeClr val="accent2"/>
                        </a:solidFill>
                        <a:latin typeface="Cambria Math" panose="02040503050406030204" pitchFamily="18" charset="0"/>
                      </a:rPr>
                      <m:t>𝐹</m:t>
                    </m:r>
                    <m:r>
                      <a:rPr lang="en-CA" i="1" baseline="-25000" dirty="0">
                        <a:solidFill>
                          <a:schemeClr val="accent2"/>
                        </a:solidFill>
                        <a:latin typeface="Cambria Math" panose="02040503050406030204" pitchFamily="18" charset="0"/>
                      </a:rPr>
                      <m:t>𝑀𝑆𝑌</m:t>
                    </m:r>
                  </m:oMath>
                </a14:m>
                <a:endParaRPr lang="en-US" dirty="0"/>
              </a:p>
              <a:p>
                <a14:m>
                  <m:oMath xmlns:m="http://schemas.openxmlformats.org/officeDocument/2006/math">
                    <m:sSub>
                      <m:sSubPr>
                        <m:ctrlPr>
                          <a:rPr lang="en-US" i="1" dirty="0" smtClean="0">
                            <a:solidFill>
                              <a:srgbClr val="0000FF"/>
                            </a:solidFill>
                            <a:latin typeface="Cambria Math" panose="02040503050406030204" pitchFamily="18" charset="0"/>
                          </a:rPr>
                        </m:ctrlPr>
                      </m:sSubPr>
                      <m:e>
                        <m:r>
                          <a:rPr lang="en-US" b="0" i="1" dirty="0" smtClean="0">
                            <a:solidFill>
                              <a:srgbClr val="0000FF"/>
                            </a:solidFill>
                            <a:latin typeface="Cambria Math" panose="02040503050406030204" pitchFamily="18" charset="0"/>
                          </a:rPr>
                          <m:t>𝑆𝑆𝐵</m:t>
                        </m:r>
                      </m:e>
                      <m:sub>
                        <m:r>
                          <m:rPr>
                            <m:sty m:val="p"/>
                          </m:rPr>
                          <a:rPr lang="en-US" b="0" i="0" dirty="0" smtClean="0">
                            <a:solidFill>
                              <a:srgbClr val="0000FF"/>
                            </a:solidFill>
                            <a:latin typeface="Cambria Math" panose="02040503050406030204" pitchFamily="18" charset="0"/>
                          </a:rPr>
                          <m:t>MSY</m:t>
                        </m:r>
                      </m:sub>
                    </m:sSub>
                    <m:r>
                      <a:rPr lang="en-US" b="0" i="0" dirty="0" smtClean="0">
                        <a:solidFill>
                          <a:schemeClr val="tx1"/>
                        </a:solidFill>
                        <a:latin typeface="Cambria Math" panose="02040503050406030204" pitchFamily="18" charset="0"/>
                      </a:rPr>
                      <m:t>=</m:t>
                    </m:r>
                  </m:oMath>
                </a14:m>
                <a:r>
                  <a:rPr lang="en-US" baseline="-25000" dirty="0">
                    <a:solidFill>
                      <a:schemeClr val="tx1"/>
                    </a:solidFill>
                  </a:rPr>
                  <a:t> </a:t>
                </a:r>
                <a:r>
                  <a:rPr lang="en-US" dirty="0">
                    <a:solidFill>
                      <a:schemeClr val="tx1"/>
                    </a:solidFill>
                  </a:rPr>
                  <a:t>equilibrium biomass at </a:t>
                </a:r>
                <a14:m>
                  <m:oMath xmlns:m="http://schemas.openxmlformats.org/officeDocument/2006/math">
                    <m:r>
                      <a:rPr lang="en-CA" i="1" dirty="0">
                        <a:solidFill>
                          <a:schemeClr val="accent2"/>
                        </a:solidFill>
                        <a:latin typeface="Cambria Math" panose="02040503050406030204" pitchFamily="18" charset="0"/>
                      </a:rPr>
                      <m:t>𝐹</m:t>
                    </m:r>
                    <m:r>
                      <a:rPr lang="en-CA" i="1" baseline="-25000" dirty="0">
                        <a:solidFill>
                          <a:schemeClr val="accent2"/>
                        </a:solidFill>
                        <a:latin typeface="Cambria Math" panose="02040503050406030204" pitchFamily="18" charset="0"/>
                      </a:rPr>
                      <m:t>𝑀𝑆𝑌</m:t>
                    </m:r>
                  </m:oMath>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825625"/>
                <a:ext cx="10515600" cy="1931728"/>
              </a:xfrm>
              <a:blipFill>
                <a:blip r:embed="rId2"/>
                <a:stretch>
                  <a:fillRect t="-5047"/>
                </a:stretch>
              </a:blipFill>
            </p:spPr>
            <p:txBody>
              <a:bodyPr/>
              <a:lstStyle/>
              <a:p>
                <a:r>
                  <a:rPr lang="en-US">
                    <a:noFill/>
                  </a:rPr>
                  <a:t> </a:t>
                </a:r>
              </a:p>
            </p:txBody>
          </p:sp>
        </mc:Fallback>
      </mc:AlternateContent>
      <p:pic>
        <p:nvPicPr>
          <p:cNvPr id="7" name="Picture 6"/>
          <p:cNvPicPr>
            <a:picLocks noChangeAspect="1"/>
          </p:cNvPicPr>
          <p:nvPr/>
        </p:nvPicPr>
        <p:blipFill>
          <a:blip r:embed="rId3"/>
          <a:stretch>
            <a:fillRect/>
          </a:stretch>
        </p:blipFill>
        <p:spPr>
          <a:xfrm>
            <a:off x="838200" y="3892290"/>
            <a:ext cx="4572396" cy="2712955"/>
          </a:xfrm>
          <a:prstGeom prst="rect">
            <a:avLst/>
          </a:prstGeom>
        </p:spPr>
      </p:pic>
      <p:cxnSp>
        <p:nvCxnSpPr>
          <p:cNvPr id="9" name="Straight Arrow Connector 8"/>
          <p:cNvCxnSpPr/>
          <p:nvPr/>
        </p:nvCxnSpPr>
        <p:spPr>
          <a:xfrm flipH="1">
            <a:off x="1392580" y="4148051"/>
            <a:ext cx="266009" cy="0"/>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pic>
        <p:nvPicPr>
          <p:cNvPr id="25" name="Picture 24"/>
          <p:cNvPicPr>
            <a:picLocks noChangeAspect="1"/>
          </p:cNvPicPr>
          <p:nvPr/>
        </p:nvPicPr>
        <p:blipFill>
          <a:blip r:embed="rId4"/>
          <a:stretch>
            <a:fillRect/>
          </a:stretch>
        </p:blipFill>
        <p:spPr>
          <a:xfrm>
            <a:off x="6781404" y="3892289"/>
            <a:ext cx="4572396" cy="2712955"/>
          </a:xfrm>
          <a:prstGeom prst="rect">
            <a:avLst/>
          </a:prstGeom>
        </p:spPr>
      </p:pic>
      <p:cxnSp>
        <p:nvCxnSpPr>
          <p:cNvPr id="28" name="Straight Arrow Connector 27"/>
          <p:cNvCxnSpPr/>
          <p:nvPr/>
        </p:nvCxnSpPr>
        <p:spPr>
          <a:xfrm flipH="1">
            <a:off x="7314013" y="5497484"/>
            <a:ext cx="266009" cy="0"/>
          </a:xfrm>
          <a:prstGeom prst="straightConnector1">
            <a:avLst/>
          </a:prstGeom>
          <a:ln w="19050">
            <a:solidFill>
              <a:srgbClr val="0000FF"/>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970D57F6-36A4-4091-9911-27AA5154FC66}"/>
              </a:ext>
            </a:extLst>
          </p:cNvPr>
          <p:cNvSpPr txBox="1"/>
          <p:nvPr/>
        </p:nvSpPr>
        <p:spPr>
          <a:xfrm>
            <a:off x="838200" y="3963385"/>
            <a:ext cx="3752008" cy="369332"/>
          </a:xfrm>
          <a:prstGeom prst="rect">
            <a:avLst/>
          </a:prstGeom>
          <a:noFill/>
        </p:spPr>
        <p:txBody>
          <a:bodyPr wrap="square" rtlCol="0">
            <a:spAutoFit/>
          </a:bodyPr>
          <a:lstStyle/>
          <a:p>
            <a:r>
              <a:rPr lang="en-US" dirty="0">
                <a:solidFill>
                  <a:srgbClr val="C00000"/>
                </a:solidFill>
              </a:rPr>
              <a:t>MSY</a:t>
            </a:r>
            <a:endParaRPr lang="en-CA" dirty="0">
              <a:solidFill>
                <a:srgbClr val="C00000"/>
              </a:solidFill>
            </a:endParaRPr>
          </a:p>
        </p:txBody>
      </p: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FEB33063-9281-4394-9697-76A6095A8767}"/>
                  </a:ext>
                </a:extLst>
              </p:cNvPr>
              <p:cNvSpPr txBox="1"/>
              <p:nvPr/>
            </p:nvSpPr>
            <p:spPr>
              <a:xfrm>
                <a:off x="1392580" y="6103222"/>
                <a:ext cx="58844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dirty="0" smtClean="0">
                              <a:solidFill>
                                <a:schemeClr val="accent2"/>
                              </a:solidFill>
                              <a:latin typeface="Cambria Math" panose="02040503050406030204" pitchFamily="18" charset="0"/>
                            </a:rPr>
                          </m:ctrlPr>
                        </m:sSubPr>
                        <m:e>
                          <m:r>
                            <a:rPr lang="en-US" b="0" i="1" dirty="0" smtClean="0">
                              <a:solidFill>
                                <a:schemeClr val="accent2"/>
                              </a:solidFill>
                              <a:latin typeface="Cambria Math" panose="02040503050406030204" pitchFamily="18" charset="0"/>
                            </a:rPr>
                            <m:t>𝐹</m:t>
                          </m:r>
                        </m:e>
                        <m:sub>
                          <m:r>
                            <a:rPr lang="en-US" b="0" i="1" dirty="0" smtClean="0">
                              <a:solidFill>
                                <a:schemeClr val="accent2"/>
                              </a:solidFill>
                              <a:latin typeface="Cambria Math" panose="02040503050406030204" pitchFamily="18" charset="0"/>
                            </a:rPr>
                            <m:t>𝑀𝑆𝑌</m:t>
                          </m:r>
                        </m:sub>
                      </m:sSub>
                    </m:oMath>
                  </m:oMathPara>
                </a14:m>
                <a:endParaRPr lang="en-CA" dirty="0">
                  <a:solidFill>
                    <a:schemeClr val="accent2"/>
                  </a:solidFill>
                </a:endParaRPr>
              </a:p>
            </p:txBody>
          </p:sp>
        </mc:Choice>
        <mc:Fallback xmlns="">
          <p:sp>
            <p:nvSpPr>
              <p:cNvPr id="14" name="TextBox 13">
                <a:extLst>
                  <a:ext uri="{FF2B5EF4-FFF2-40B4-BE49-F238E27FC236}">
                    <a16:creationId xmlns:a16="http://schemas.microsoft.com/office/drawing/2014/main" id="{FEB33063-9281-4394-9697-76A6095A8767}"/>
                  </a:ext>
                </a:extLst>
              </p:cNvPr>
              <p:cNvSpPr txBox="1">
                <a:spLocks noRot="1" noChangeAspect="1" noMove="1" noResize="1" noEditPoints="1" noAdjustHandles="1" noChangeArrowheads="1" noChangeShapeType="1" noTextEdit="1"/>
              </p:cNvSpPr>
              <p:nvPr/>
            </p:nvSpPr>
            <p:spPr>
              <a:xfrm>
                <a:off x="1392580" y="6103222"/>
                <a:ext cx="588442" cy="369332"/>
              </a:xfrm>
              <a:prstGeom prst="rect">
                <a:avLst/>
              </a:prstGeom>
              <a:blipFill>
                <a:blip r:embed="rId9"/>
                <a:stretch>
                  <a:fillRect r="-412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0FCA2943-3989-49E1-A702-DF8FF7A3DA64}"/>
                  </a:ext>
                </a:extLst>
              </p:cNvPr>
              <p:cNvSpPr txBox="1"/>
              <p:nvPr/>
            </p:nvSpPr>
            <p:spPr>
              <a:xfrm>
                <a:off x="7285801" y="6103222"/>
                <a:ext cx="58844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dirty="0" smtClean="0">
                              <a:solidFill>
                                <a:schemeClr val="accent2"/>
                              </a:solidFill>
                              <a:latin typeface="Cambria Math" panose="02040503050406030204" pitchFamily="18" charset="0"/>
                            </a:rPr>
                          </m:ctrlPr>
                        </m:sSubPr>
                        <m:e>
                          <m:r>
                            <a:rPr lang="en-US" b="0" i="1" dirty="0" smtClean="0">
                              <a:solidFill>
                                <a:schemeClr val="accent2"/>
                              </a:solidFill>
                              <a:latin typeface="Cambria Math" panose="02040503050406030204" pitchFamily="18" charset="0"/>
                            </a:rPr>
                            <m:t>𝐹</m:t>
                          </m:r>
                        </m:e>
                        <m:sub>
                          <m:r>
                            <a:rPr lang="en-US" b="0" i="1" dirty="0" smtClean="0">
                              <a:solidFill>
                                <a:schemeClr val="accent2"/>
                              </a:solidFill>
                              <a:latin typeface="Cambria Math" panose="02040503050406030204" pitchFamily="18" charset="0"/>
                            </a:rPr>
                            <m:t>𝑀𝑆𝑌</m:t>
                          </m:r>
                        </m:sub>
                      </m:sSub>
                    </m:oMath>
                  </m:oMathPara>
                </a14:m>
                <a:endParaRPr lang="en-CA" dirty="0">
                  <a:solidFill>
                    <a:schemeClr val="accent2"/>
                  </a:solidFill>
                </a:endParaRPr>
              </a:p>
            </p:txBody>
          </p:sp>
        </mc:Choice>
        <mc:Fallback xmlns="">
          <p:sp>
            <p:nvSpPr>
              <p:cNvPr id="15" name="TextBox 14">
                <a:extLst>
                  <a:ext uri="{FF2B5EF4-FFF2-40B4-BE49-F238E27FC236}">
                    <a16:creationId xmlns:a16="http://schemas.microsoft.com/office/drawing/2014/main" id="{0FCA2943-3989-49E1-A702-DF8FF7A3DA64}"/>
                  </a:ext>
                </a:extLst>
              </p:cNvPr>
              <p:cNvSpPr txBox="1">
                <a:spLocks noRot="1" noChangeAspect="1" noMove="1" noResize="1" noEditPoints="1" noAdjustHandles="1" noChangeArrowheads="1" noChangeShapeType="1" noTextEdit="1"/>
              </p:cNvSpPr>
              <p:nvPr/>
            </p:nvSpPr>
            <p:spPr>
              <a:xfrm>
                <a:off x="7285801" y="6103222"/>
                <a:ext cx="588442" cy="369332"/>
              </a:xfrm>
              <a:prstGeom prst="rect">
                <a:avLst/>
              </a:prstGeom>
              <a:blipFill>
                <a:blip r:embed="rId10"/>
                <a:stretch>
                  <a:fillRect r="-412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72C38F24-4EAB-4A60-8FF0-8A2040D9AF24}"/>
                  </a:ext>
                </a:extLst>
              </p:cNvPr>
              <p:cNvSpPr txBox="1"/>
              <p:nvPr/>
            </p:nvSpPr>
            <p:spPr>
              <a:xfrm>
                <a:off x="7593780" y="5312818"/>
                <a:ext cx="90426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dirty="0" smtClean="0">
                              <a:solidFill>
                                <a:srgbClr val="0000FF"/>
                              </a:solidFill>
                              <a:latin typeface="Cambria Math" panose="02040503050406030204" pitchFamily="18" charset="0"/>
                            </a:rPr>
                          </m:ctrlPr>
                        </m:sSubPr>
                        <m:e>
                          <m:r>
                            <a:rPr lang="en-US" b="0" i="1" dirty="0" smtClean="0">
                              <a:solidFill>
                                <a:srgbClr val="0000FF"/>
                              </a:solidFill>
                              <a:latin typeface="Cambria Math" panose="02040503050406030204" pitchFamily="18" charset="0"/>
                            </a:rPr>
                            <m:t>𝑆𝑆𝐵</m:t>
                          </m:r>
                        </m:e>
                        <m:sub>
                          <m:r>
                            <a:rPr lang="en-US" b="0" i="1" dirty="0" smtClean="0">
                              <a:solidFill>
                                <a:srgbClr val="0000FF"/>
                              </a:solidFill>
                              <a:latin typeface="Cambria Math" panose="02040503050406030204" pitchFamily="18" charset="0"/>
                            </a:rPr>
                            <m:t>𝑀𝑆𝑌</m:t>
                          </m:r>
                        </m:sub>
                      </m:sSub>
                    </m:oMath>
                  </m:oMathPara>
                </a14:m>
                <a:endParaRPr lang="en-CA" dirty="0">
                  <a:solidFill>
                    <a:srgbClr val="0000FF"/>
                  </a:solidFill>
                </a:endParaRPr>
              </a:p>
            </p:txBody>
          </p:sp>
        </mc:Choice>
        <mc:Fallback xmlns="">
          <p:sp>
            <p:nvSpPr>
              <p:cNvPr id="16" name="TextBox 15">
                <a:extLst>
                  <a:ext uri="{FF2B5EF4-FFF2-40B4-BE49-F238E27FC236}">
                    <a16:creationId xmlns:a16="http://schemas.microsoft.com/office/drawing/2014/main" id="{72C38F24-4EAB-4A60-8FF0-8A2040D9AF24}"/>
                  </a:ext>
                </a:extLst>
              </p:cNvPr>
              <p:cNvSpPr txBox="1">
                <a:spLocks noRot="1" noChangeAspect="1" noMove="1" noResize="1" noEditPoints="1" noAdjustHandles="1" noChangeArrowheads="1" noChangeShapeType="1" noTextEdit="1"/>
              </p:cNvSpPr>
              <p:nvPr/>
            </p:nvSpPr>
            <p:spPr>
              <a:xfrm>
                <a:off x="7593780" y="5312818"/>
                <a:ext cx="904267" cy="369332"/>
              </a:xfrm>
              <a:prstGeom prst="rect">
                <a:avLst/>
              </a:prstGeom>
              <a:blipFill>
                <a:blip r:embed="rId11"/>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8059493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8"/>
                                        </p:tgtEl>
                                        <p:attrNameLst>
                                          <p:attrName>style.visibility</p:attrName>
                                        </p:attrNameLst>
                                      </p:cBhvr>
                                      <p:to>
                                        <p:strVal val="visible"/>
                                      </p:to>
                                    </p:set>
                                  </p:childTnLst>
                                </p:cTn>
                              </p:par>
                            </p:childTnLst>
                          </p:cTn>
                        </p:par>
                        <p:par>
                          <p:cTn id="9" fill="hold">
                            <p:stCondLst>
                              <p:cond delay="0"/>
                            </p:stCondLst>
                            <p:childTnLst>
                              <p:par>
                                <p:cTn id="10" presetID="1" presetClass="entr" presetSubtype="0" fill="hold" grpId="0" nodeType="afterEffect">
                                  <p:stCondLst>
                                    <p:cond delay="0"/>
                                  </p:stCondLst>
                                  <p:childTnLst>
                                    <p:set>
                                      <p:cBhvr>
                                        <p:cTn id="11" dur="1" fill="hold">
                                          <p:stCondLst>
                                            <p:cond delay="0"/>
                                          </p:stCondLst>
                                        </p:cTn>
                                        <p:tgtEl>
                                          <p:spTgt spid="15"/>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txBox="1">
            <a:spLocks/>
          </p:cNvSpPr>
          <p:nvPr/>
        </p:nvSpPr>
        <p:spPr>
          <a:xfrm>
            <a:off x="838200" y="367829"/>
            <a:ext cx="10540943" cy="1325563"/>
          </a:xfrm>
          <a:prstGeom prst="rect">
            <a:avLst/>
          </a:prstGeom>
          <a:ln w="38100">
            <a:no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Exercise 2 and 3</a:t>
            </a:r>
            <a:endParaRPr lang="en-CA" dirty="0"/>
          </a:p>
        </p:txBody>
      </p:sp>
      <p:sp>
        <p:nvSpPr>
          <p:cNvPr id="3" name="Content Placeholder 2"/>
          <p:cNvSpPr>
            <a:spLocks noGrp="1"/>
          </p:cNvSpPr>
          <p:nvPr>
            <p:ph idx="1"/>
          </p:nvPr>
        </p:nvSpPr>
        <p:spPr>
          <a:xfrm>
            <a:off x="838200" y="1825625"/>
            <a:ext cx="10515600" cy="1931728"/>
          </a:xfrm>
        </p:spPr>
        <p:txBody>
          <a:bodyPr>
            <a:normAutofit/>
          </a:bodyPr>
          <a:lstStyle/>
          <a:p>
            <a:r>
              <a:rPr lang="en-US" dirty="0"/>
              <a:t>Let’s explore these calculations in R in Exercise 2</a:t>
            </a:r>
          </a:p>
          <a:p>
            <a:endParaRPr lang="en-US" dirty="0"/>
          </a:p>
          <a:p>
            <a:r>
              <a:rPr lang="en-US" dirty="0"/>
              <a:t>Exercise 3 can be done on your own prior to the Nov 22 session</a:t>
            </a:r>
          </a:p>
        </p:txBody>
      </p:sp>
    </p:spTree>
    <p:extLst>
      <p:ext uri="{BB962C8B-B14F-4D97-AF65-F5344CB8AC3E}">
        <p14:creationId xmlns:p14="http://schemas.microsoft.com/office/powerpoint/2010/main" val="722564799"/>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sz="4000" dirty="0"/>
              <a:t>Reference Points </a:t>
            </a:r>
            <a:r>
              <a:rPr lang="en-CA" sz="4000" b="1" dirty="0">
                <a:solidFill>
                  <a:srgbClr val="7030A0"/>
                </a:solidFill>
              </a:rPr>
              <a:t>4. </a:t>
            </a:r>
            <a:r>
              <a:rPr lang="en-US" sz="4000" b="1" dirty="0">
                <a:solidFill>
                  <a:srgbClr val="7030A0"/>
                </a:solidFill>
              </a:rPr>
              <a:t>Spawning Potential Ratio (SPR)</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825624"/>
                <a:ext cx="10515600" cy="3955743"/>
              </a:xfrm>
            </p:spPr>
            <p:txBody>
              <a:bodyPr/>
              <a:lstStyle/>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𝑆𝑃𝑅</m:t>
                        </m:r>
                      </m:e>
                      <m:sub>
                        <m:r>
                          <a:rPr lang="en-US" b="0" i="1" smtClean="0">
                            <a:latin typeface="Cambria Math" panose="02040503050406030204" pitchFamily="18" charset="0"/>
                          </a:rPr>
                          <m:t>𝐹</m:t>
                        </m:r>
                      </m:sub>
                    </m:sSub>
                    <m:r>
                      <a:rPr lang="en-US" b="0" i="0" smtClean="0">
                        <a:latin typeface="Cambria Math" panose="02040503050406030204" pitchFamily="18" charset="0"/>
                      </a:rPr>
                      <m:t>=</m:t>
                    </m:r>
                    <m:f>
                      <m:fPr>
                        <m:ctrlPr>
                          <a:rPr lang="en-CA" i="1" smtClean="0">
                            <a:latin typeface="Cambria Math" panose="02040503050406030204" pitchFamily="18" charset="0"/>
                          </a:rPr>
                        </m:ctrlPr>
                      </m:fPr>
                      <m:num>
                        <m:sSub>
                          <m:sSubPr>
                            <m:ctrlPr>
                              <a:rPr lang="en-CA" i="1" smtClean="0">
                                <a:latin typeface="Cambria Math" panose="02040503050406030204" pitchFamily="18" charset="0"/>
                              </a:rPr>
                            </m:ctrlPr>
                          </m:sSubPr>
                          <m:e>
                            <m:r>
                              <m:rPr>
                                <m:sty m:val="p"/>
                              </m:rPr>
                              <a:rPr lang="el-GR" i="1" smtClean="0">
                                <a:latin typeface="Cambria Math" panose="02040503050406030204" pitchFamily="18" charset="0"/>
                              </a:rPr>
                              <m:t>φ</m:t>
                            </m:r>
                          </m:e>
                          <m:sub>
                            <m:r>
                              <a:rPr lang="en-US" b="0" i="1" smtClean="0">
                                <a:latin typeface="Cambria Math" panose="02040503050406030204" pitchFamily="18" charset="0"/>
                              </a:rPr>
                              <m:t>𝐹</m:t>
                            </m:r>
                          </m:sub>
                        </m:sSub>
                      </m:num>
                      <m:den>
                        <m:sSub>
                          <m:sSubPr>
                            <m:ctrlPr>
                              <a:rPr lang="en-CA" i="1" smtClean="0">
                                <a:latin typeface="Cambria Math" panose="02040503050406030204" pitchFamily="18" charset="0"/>
                              </a:rPr>
                            </m:ctrlPr>
                          </m:sSubPr>
                          <m:e>
                            <m:r>
                              <m:rPr>
                                <m:sty m:val="p"/>
                              </m:rPr>
                              <a:rPr lang="el-GR" i="1" smtClean="0">
                                <a:latin typeface="Cambria Math" panose="02040503050406030204" pitchFamily="18" charset="0"/>
                              </a:rPr>
                              <m:t>φ</m:t>
                            </m:r>
                          </m:e>
                          <m:sub>
                            <m:r>
                              <a:rPr lang="en-US" b="0" i="1" smtClean="0">
                                <a:latin typeface="Cambria Math" panose="02040503050406030204" pitchFamily="18" charset="0"/>
                              </a:rPr>
                              <m:t>𝐸</m:t>
                            </m:r>
                            <m:r>
                              <a:rPr lang="en-US" b="0" i="1" smtClean="0">
                                <a:latin typeface="Cambria Math" panose="02040503050406030204" pitchFamily="18" charset="0"/>
                              </a:rPr>
                              <m:t>0</m:t>
                            </m:r>
                          </m:sub>
                        </m:sSub>
                      </m:den>
                    </m:f>
                  </m:oMath>
                </a14:m>
                <a:endParaRPr lang="en-CA" dirty="0"/>
              </a:p>
              <a:p>
                <a:pPr lvl="1"/>
                <a14:m>
                  <m:oMath xmlns:m="http://schemas.openxmlformats.org/officeDocument/2006/math">
                    <m:sSub>
                      <m:sSubPr>
                        <m:ctrlPr>
                          <a:rPr lang="en-CA" i="1" smtClean="0">
                            <a:latin typeface="Cambria Math" panose="02040503050406030204" pitchFamily="18" charset="0"/>
                          </a:rPr>
                        </m:ctrlPr>
                      </m:sSubPr>
                      <m:e>
                        <m:r>
                          <m:rPr>
                            <m:sty m:val="p"/>
                          </m:rPr>
                          <a:rPr lang="el-GR" i="1" smtClean="0">
                            <a:latin typeface="Cambria Math" panose="02040503050406030204" pitchFamily="18" charset="0"/>
                          </a:rPr>
                          <m:t>φ</m:t>
                        </m:r>
                      </m:e>
                      <m:sub>
                        <m:r>
                          <a:rPr lang="en-US" b="0" i="1" smtClean="0">
                            <a:latin typeface="Cambria Math" panose="02040503050406030204" pitchFamily="18" charset="0"/>
                          </a:rPr>
                          <m:t>𝐹</m:t>
                        </m:r>
                      </m:sub>
                    </m:sSub>
                  </m:oMath>
                </a14:m>
                <a:r>
                  <a:rPr lang="en-CA" dirty="0"/>
                  <a:t> = SSB-per-recruit when fishing at </a:t>
                </a:r>
                <a14:m>
                  <m:oMath xmlns:m="http://schemas.openxmlformats.org/officeDocument/2006/math">
                    <m:r>
                      <a:rPr lang="en-US" i="1">
                        <a:latin typeface="Cambria Math" panose="02040503050406030204" pitchFamily="18" charset="0"/>
                      </a:rPr>
                      <m:t>𝐹</m:t>
                    </m:r>
                    <m:r>
                      <a:rPr lang="en-US" b="0" i="1" smtClean="0">
                        <a:latin typeface="Cambria Math" panose="02040503050406030204" pitchFamily="18" charset="0"/>
                      </a:rPr>
                      <m:t>=</m:t>
                    </m:r>
                    <m:r>
                      <a:rPr lang="en-US" b="0" i="1" smtClean="0">
                        <a:latin typeface="Cambria Math" panose="02040503050406030204" pitchFamily="18" charset="0"/>
                      </a:rPr>
                      <m:t>𝐹</m:t>
                    </m:r>
                    <m:r>
                      <a:rPr lang="en-US" i="1">
                        <a:latin typeface="Cambria Math" panose="02040503050406030204" pitchFamily="18" charset="0"/>
                      </a:rPr>
                      <m:t> </m:t>
                    </m:r>
                  </m:oMath>
                </a14:m>
                <a:endParaRPr lang="en-CA" dirty="0"/>
              </a:p>
              <a:p>
                <a:pPr lvl="1"/>
                <a14:m>
                  <m:oMath xmlns:m="http://schemas.openxmlformats.org/officeDocument/2006/math">
                    <m:sSub>
                      <m:sSubPr>
                        <m:ctrlPr>
                          <a:rPr lang="en-CA" i="1" smtClean="0">
                            <a:latin typeface="Cambria Math" panose="02040503050406030204" pitchFamily="18" charset="0"/>
                          </a:rPr>
                        </m:ctrlPr>
                      </m:sSubPr>
                      <m:e>
                        <m:r>
                          <m:rPr>
                            <m:sty m:val="p"/>
                          </m:rPr>
                          <a:rPr lang="el-GR" i="1" smtClean="0">
                            <a:latin typeface="Cambria Math" panose="02040503050406030204" pitchFamily="18" charset="0"/>
                          </a:rPr>
                          <m:t>φ</m:t>
                        </m:r>
                      </m:e>
                      <m:sub>
                        <m:r>
                          <a:rPr lang="en-US" b="0" i="1" smtClean="0">
                            <a:latin typeface="Cambria Math" panose="02040503050406030204" pitchFamily="18" charset="0"/>
                          </a:rPr>
                          <m:t>𝐸</m:t>
                        </m:r>
                        <m:r>
                          <a:rPr lang="en-US" b="0" i="1" smtClean="0">
                            <a:latin typeface="Cambria Math" panose="02040503050406030204" pitchFamily="18" charset="0"/>
                          </a:rPr>
                          <m:t>0</m:t>
                        </m:r>
                      </m:sub>
                    </m:sSub>
                  </m:oMath>
                </a14:m>
                <a:r>
                  <a:rPr lang="en-CA" dirty="0"/>
                  <a:t> = unfished SSB-per-recruit (i.e., </a:t>
                </a:r>
                <a14:m>
                  <m:oMath xmlns:m="http://schemas.openxmlformats.org/officeDocument/2006/math">
                    <m:r>
                      <a:rPr lang="en-US" b="0" i="0" smtClean="0">
                        <a:latin typeface="Cambria Math" panose="02040503050406030204" pitchFamily="18" charset="0"/>
                      </a:rPr>
                      <m:t> </m:t>
                    </m:r>
                    <m:r>
                      <a:rPr lang="en-US" i="1">
                        <a:latin typeface="Cambria Math" panose="02040503050406030204" pitchFamily="18" charset="0"/>
                      </a:rPr>
                      <m:t>𝐹</m:t>
                    </m:r>
                    <m:r>
                      <a:rPr lang="en-US" b="0" i="1" smtClean="0">
                        <a:latin typeface="Cambria Math" panose="02040503050406030204" pitchFamily="18" charset="0"/>
                      </a:rPr>
                      <m:t>=0</m:t>
                    </m:r>
                  </m:oMath>
                </a14:m>
                <a:r>
                  <a:rPr lang="en-US" b="0" dirty="0"/>
                  <a:t>)</a:t>
                </a:r>
              </a:p>
              <a:p>
                <a:r>
                  <a:rPr lang="en-US" dirty="0"/>
                  <a:t>Reference points based on SPR and independent of the SRR and are common proxies for </a:t>
                </a:r>
                <a14:m>
                  <m:oMath xmlns:m="http://schemas.openxmlformats.org/officeDocument/2006/math">
                    <m:r>
                      <a:rPr lang="en-US" i="1" dirty="0" smtClean="0">
                        <a:latin typeface="Cambria Math" panose="02040503050406030204" pitchFamily="18" charset="0"/>
                      </a:rPr>
                      <m:t>𝐹</m:t>
                    </m:r>
                    <m:r>
                      <a:rPr lang="en-US" i="1" baseline="-25000" dirty="0">
                        <a:latin typeface="Cambria Math" panose="02040503050406030204" pitchFamily="18" charset="0"/>
                      </a:rPr>
                      <m:t>𝑀𝑆𝑌</m:t>
                    </m:r>
                  </m:oMath>
                </a14:m>
                <a:r>
                  <a:rPr lang="en-US" dirty="0"/>
                  <a:t> and </a:t>
                </a:r>
                <a14:m>
                  <m:oMath xmlns:m="http://schemas.openxmlformats.org/officeDocument/2006/math">
                    <m:r>
                      <a:rPr lang="en-US" i="1" dirty="0" smtClean="0">
                        <a:latin typeface="Cambria Math" panose="02040503050406030204" pitchFamily="18" charset="0"/>
                      </a:rPr>
                      <m:t>𝑆𝑆𝐵</m:t>
                    </m:r>
                    <m:r>
                      <a:rPr lang="en-US" i="1" baseline="-25000" dirty="0">
                        <a:latin typeface="Cambria Math" panose="02040503050406030204" pitchFamily="18" charset="0"/>
                      </a:rPr>
                      <m:t>𝑀𝑆𝑌</m:t>
                    </m:r>
                  </m:oMath>
                </a14:m>
                <a:endParaRPr lang="en-CA" baseline="-25000" dirty="0"/>
              </a:p>
              <a:p>
                <a:endParaRPr lang="en-CA" dirty="0"/>
              </a:p>
              <a:p>
                <a:pPr lvl="1"/>
                <a:endParaRPr lang="en-CA"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825624"/>
                <a:ext cx="10515600" cy="3955743"/>
              </a:xfrm>
              <a:blipFill>
                <a:blip r:embed="rId2"/>
                <a:stretch>
                  <a:fillRect l="-1043"/>
                </a:stretch>
              </a:blipFill>
            </p:spPr>
            <p:txBody>
              <a:bodyPr/>
              <a:lstStyle/>
              <a:p>
                <a:r>
                  <a:rPr lang="en-US">
                    <a:noFill/>
                  </a:rPr>
                  <a:t> </a:t>
                </a:r>
              </a:p>
            </p:txBody>
          </p:sp>
        </mc:Fallback>
      </mc:AlternateContent>
    </p:spTree>
    <p:extLst>
      <p:ext uri="{BB962C8B-B14F-4D97-AF65-F5344CB8AC3E}">
        <p14:creationId xmlns:p14="http://schemas.microsoft.com/office/powerpoint/2010/main" val="28804941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17136</TotalTime>
  <Words>7451</Words>
  <Application>Microsoft Office PowerPoint</Application>
  <PresentationFormat>Widescreen</PresentationFormat>
  <Paragraphs>867</Paragraphs>
  <Slides>114</Slides>
  <Notes>7</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114</vt:i4>
      </vt:variant>
    </vt:vector>
  </HeadingPairs>
  <TitlesOfParts>
    <vt:vector size="123" baseType="lpstr">
      <vt:lpstr>Arial</vt:lpstr>
      <vt:lpstr>Calibri</vt:lpstr>
      <vt:lpstr>Calibri Light</vt:lpstr>
      <vt:lpstr>Cambria Math</vt:lpstr>
      <vt:lpstr>Century Gothic</vt:lpstr>
      <vt:lpstr>Noto Sans</vt:lpstr>
      <vt:lpstr>Times New Roman</vt:lpstr>
      <vt:lpstr>Office Theme</vt:lpstr>
      <vt:lpstr>Equation</vt:lpstr>
      <vt:lpstr>Reference Points 101</vt:lpstr>
      <vt:lpstr>Objectives</vt:lpstr>
      <vt:lpstr>Objectives</vt:lpstr>
      <vt:lpstr>Exercises</vt:lpstr>
      <vt:lpstr>Outline – Day 1</vt:lpstr>
      <vt:lpstr>Outline – Day 1 (hide)</vt:lpstr>
      <vt:lpstr>Outline – Day 2 (Hide)</vt:lpstr>
      <vt:lpstr>1. What are Reference Points?</vt:lpstr>
      <vt:lpstr>What are reference points?</vt:lpstr>
      <vt:lpstr>What are reference points?</vt:lpstr>
      <vt:lpstr>What are reference points?</vt:lpstr>
      <vt:lpstr>What are reference points?</vt:lpstr>
      <vt:lpstr>DFO: Reference Points (PA Framework)</vt:lpstr>
      <vt:lpstr>DFO: Reference Points (PA Framework)</vt:lpstr>
      <vt:lpstr>DFO: Reference Points (PA Framework)</vt:lpstr>
      <vt:lpstr>DFO: Reference Points (PA Framework)</vt:lpstr>
      <vt:lpstr>DFO: Reference Points (PA Framework)</vt:lpstr>
      <vt:lpstr>Roles of Reference Points</vt:lpstr>
      <vt:lpstr>Roles of Reference Points</vt:lpstr>
      <vt:lpstr>Reference points in stock assessment</vt:lpstr>
      <vt:lpstr>2. Equilibrium Assumptions</vt:lpstr>
      <vt:lpstr>Equilibrium reference points</vt:lpstr>
      <vt:lpstr>What is Equilibrium?</vt:lpstr>
      <vt:lpstr>What is Equilibrium?</vt:lpstr>
      <vt:lpstr>3. What is MSY?</vt:lpstr>
      <vt:lpstr>Maximum Sustainable Yield (MSY)</vt:lpstr>
      <vt:lpstr>Surplus Production Models</vt:lpstr>
      <vt:lpstr>Surplus Production (SP) Models</vt:lpstr>
      <vt:lpstr>Surplus Production Curve</vt:lpstr>
      <vt:lpstr>MSY Theory</vt:lpstr>
      <vt:lpstr>MSY Theory</vt:lpstr>
      <vt:lpstr>MSY as target/limit</vt:lpstr>
      <vt:lpstr>MSY as target/limit</vt:lpstr>
      <vt:lpstr>MSY in Canadian Policy</vt:lpstr>
      <vt:lpstr>References</vt:lpstr>
      <vt:lpstr>4. Reference Points in Surplus Production Models</vt:lpstr>
      <vt:lpstr>Reference points from the Schaefer Model1</vt:lpstr>
      <vt:lpstr>Reference points from the Schaefer Model</vt:lpstr>
      <vt:lpstr>BMSY from the Schaefer Model</vt:lpstr>
      <vt:lpstr>MSY from the Schaefer Model</vt:lpstr>
      <vt:lpstr>UMSY from the Schaefer Model</vt:lpstr>
      <vt:lpstr>Reference points from the Schaefer Model1</vt:lpstr>
      <vt:lpstr>Exercise 1</vt:lpstr>
      <vt:lpstr>5. Recruitment Productivity</vt:lpstr>
      <vt:lpstr>PowerPoint Presentation</vt:lpstr>
      <vt:lpstr>Productivity</vt:lpstr>
      <vt:lpstr>Productivity is a composite function of:</vt:lpstr>
      <vt:lpstr>Density dependence in juvenile survival (recruitment compensation)</vt:lpstr>
      <vt:lpstr>Density dependence in juvenile survival</vt:lpstr>
      <vt:lpstr>Linear density dependence in juvenile natural mortality predicts asymptotic stock-recruit relationships</vt:lpstr>
      <vt:lpstr>Recruitment compensation (Beverton-Holt SRR)</vt:lpstr>
      <vt:lpstr>Recruitment compensation (Beverton-Holt SRR)</vt:lpstr>
      <vt:lpstr>Recruitment compensation (Beverton-Holt SRR)</vt:lpstr>
      <vt:lpstr>Steepness (h)</vt:lpstr>
      <vt:lpstr>Steepness and CR are analytically related</vt:lpstr>
      <vt:lpstr>6. Reference Points in Age-structured Models</vt:lpstr>
      <vt:lpstr>Limitations of Surplus Production Models</vt:lpstr>
      <vt:lpstr>Examples of Limit Reference Points</vt:lpstr>
      <vt:lpstr>Some Equilibrium Reference Points</vt:lpstr>
      <vt:lpstr>Per-recruit Calculations</vt:lpstr>
      <vt:lpstr>Per-recruit Calculations</vt:lpstr>
      <vt:lpstr>Per-Recruit Calculations 1. Mortality Rates</vt:lpstr>
      <vt:lpstr>Per-Recruit Calculations 1. Mortality Rates</vt:lpstr>
      <vt:lpstr>Per-Recruit Reference Points 1. Mortality Rates</vt:lpstr>
      <vt:lpstr>Per-Recruit Calculations 1. Mortality Rates</vt:lpstr>
      <vt:lpstr>Per-Recruit Calculations 1. Mortality Rates</vt:lpstr>
      <vt:lpstr>Per-Recruit Calculations 1. Mortality Rates</vt:lpstr>
      <vt:lpstr>Per-Recruit Calculations 1. Mortality Rates</vt:lpstr>
      <vt:lpstr>Per-Recruit Calculations 2. Survivorship</vt:lpstr>
      <vt:lpstr>Per-Recruit Calculations 2. Unfished Survivorship</vt:lpstr>
      <vt:lpstr>Per-Recruit Calculations 2. Unfished Survivorship</vt:lpstr>
      <vt:lpstr>Per-Recruit Calculations 2. Unfished Survivorship</vt:lpstr>
      <vt:lpstr>Per-Recruit Calculations 2. Survivorship</vt:lpstr>
      <vt:lpstr>Per-Recruit Calculations 3. Unfished SSB-per-Recruit</vt:lpstr>
      <vt:lpstr>Per-Recruit Calculations 3. SSB-per-Recruit</vt:lpstr>
      <vt:lpstr>Per-Recruit Calculations 3. Eggs-per-Recruit</vt:lpstr>
      <vt:lpstr>Per-Recruit Calculations 3. SSB-per-Recruit or Eggs-per-Recruit</vt:lpstr>
      <vt:lpstr>Per-Recruit Reference Points 4. Yield-per-Recruit (YPR)</vt:lpstr>
      <vt:lpstr>Per-Recruit Reference Points 4. Yield-per-Recruit (YPR)</vt:lpstr>
      <vt:lpstr>Per-Recruit Reference Points 4. Yield-per-Recruit (YPR)</vt:lpstr>
      <vt:lpstr>Next step: Yield-per-Recruit  Yield </vt:lpstr>
      <vt:lpstr>Reference Point Calculations</vt:lpstr>
      <vt:lpstr>PowerPoint Presentation</vt:lpstr>
      <vt:lpstr>Reference Points</vt:lpstr>
      <vt:lpstr>Reference Points 1. Unfished Equilibrium Biomass B0</vt:lpstr>
      <vt:lpstr>Reference Points 1. Unfished Equilibrium Biomass B0</vt:lpstr>
      <vt:lpstr>Reference Points 1. Unfished Equilibrium Biomass B0</vt:lpstr>
      <vt:lpstr>Reference Points 1. Unfished Equilibrium Biomass B0</vt:lpstr>
      <vt:lpstr>Reference Points 2. Equilibrium Biomass and Recruitment </vt:lpstr>
      <vt:lpstr>Reference Points 2. Equilibrium Biomass and Recruitment </vt:lpstr>
      <vt:lpstr>Reference Points 2. Equilibrium Biomass and Recruitment </vt:lpstr>
      <vt:lpstr>Reference Points 2. Equilibrium Biomass and Recruitment </vt:lpstr>
      <vt:lpstr>Reference Points 2. Equilibrium Biomass and Recruitment </vt:lpstr>
      <vt:lpstr>Reference Points 3. MSY</vt:lpstr>
      <vt:lpstr>Reference Points 3. MSY</vt:lpstr>
      <vt:lpstr>PowerPoint Presentation</vt:lpstr>
      <vt:lpstr>PowerPoint Presentation</vt:lpstr>
      <vt:lpstr>PowerPoint Presentation</vt:lpstr>
      <vt:lpstr>Reference Points 4. Spawning Potential Ratio (SPR)</vt:lpstr>
      <vt:lpstr>Reference Points 4. Spawning Potential Ratio (SPR)</vt:lpstr>
      <vt:lpstr>Reference Points 4. Spawning Potential Ratio (SPR)</vt:lpstr>
      <vt:lpstr>PowerPoint Presentation</vt:lpstr>
      <vt:lpstr>End day 1 – move SPR to day 2 if we run out of time.</vt:lpstr>
      <vt:lpstr>7. Approaches for Data-limited Stocks</vt:lpstr>
      <vt:lpstr>Approaches for Data-limited Stocks</vt:lpstr>
      <vt:lpstr>Theoretical Proxies for BMSY</vt:lpstr>
      <vt:lpstr>Theoretical Proxies for FMSY</vt:lpstr>
      <vt:lpstr>Historical, Empirical, or Other Proxies for B0 and BMSY</vt:lpstr>
      <vt:lpstr>Catch-only Approaches</vt:lpstr>
      <vt:lpstr>Closed-loop Simulation</vt:lpstr>
      <vt:lpstr>Closed-loop Simulation</vt:lpstr>
      <vt:lpstr>8. Approaches using Multiple Models</vt:lpstr>
      <vt:lpstr>Stock Status from Multiple Models</vt:lpstr>
      <vt:lpstr>Something on multiple OMs in MSE</vt:lpstr>
    </vt:vector>
  </TitlesOfParts>
  <Company>DFO-MPO</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TESA/NOG LRP Workshop</dc:title>
  <dc:creator>Barrett, Tim</dc:creator>
  <cp:lastModifiedBy>Barrett, Tim</cp:lastModifiedBy>
  <cp:revision>272</cp:revision>
  <dcterms:created xsi:type="dcterms:W3CDTF">2021-10-28T18:18:48Z</dcterms:created>
  <dcterms:modified xsi:type="dcterms:W3CDTF">2022-11-10T20:24:27Z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1bfb733f-faef-464c-9b6d-731b56f94973_Enabled">
    <vt:lpwstr>true</vt:lpwstr>
  </property>
  <property fmtid="{D5CDD505-2E9C-101B-9397-08002B2CF9AE}" pid="3" name="MSIP_Label_1bfb733f-faef-464c-9b6d-731b56f94973_SetDate">
    <vt:lpwstr>2021-10-29T19:01:47Z</vt:lpwstr>
  </property>
  <property fmtid="{D5CDD505-2E9C-101B-9397-08002B2CF9AE}" pid="4" name="MSIP_Label_1bfb733f-faef-464c-9b6d-731b56f94973_Method">
    <vt:lpwstr>Standard</vt:lpwstr>
  </property>
  <property fmtid="{D5CDD505-2E9C-101B-9397-08002B2CF9AE}" pid="5" name="MSIP_Label_1bfb733f-faef-464c-9b6d-731b56f94973_Name">
    <vt:lpwstr>Unclass - Non-Classifié</vt:lpwstr>
  </property>
  <property fmtid="{D5CDD505-2E9C-101B-9397-08002B2CF9AE}" pid="6" name="MSIP_Label_1bfb733f-faef-464c-9b6d-731b56f94973_SiteId">
    <vt:lpwstr>1594fdae-a1d9-4405-915d-011467234338</vt:lpwstr>
  </property>
  <property fmtid="{D5CDD505-2E9C-101B-9397-08002B2CF9AE}" pid="7" name="MSIP_Label_1bfb733f-faef-464c-9b6d-731b56f94973_ActionId">
    <vt:lpwstr>87e431e7-9cbb-4d92-a417-0000612a18d4</vt:lpwstr>
  </property>
</Properties>
</file>