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4"/>
  </p:notesMasterIdLst>
  <p:sldIdLst>
    <p:sldId id="256" r:id="rId2"/>
    <p:sldId id="359" r:id="rId3"/>
    <p:sldId id="327" r:id="rId4"/>
    <p:sldId id="371" r:id="rId5"/>
    <p:sldId id="310" r:id="rId6"/>
    <p:sldId id="266" r:id="rId7"/>
    <p:sldId id="369" r:id="rId8"/>
    <p:sldId id="370" r:id="rId9"/>
    <p:sldId id="408" r:id="rId10"/>
    <p:sldId id="259" r:id="rId11"/>
    <p:sldId id="260" r:id="rId12"/>
    <p:sldId id="261" r:id="rId13"/>
    <p:sldId id="262" r:id="rId14"/>
    <p:sldId id="326" r:id="rId15"/>
    <p:sldId id="399" r:id="rId16"/>
    <p:sldId id="328" r:id="rId17"/>
    <p:sldId id="336" r:id="rId18"/>
    <p:sldId id="409" r:id="rId19"/>
    <p:sldId id="339" r:id="rId20"/>
    <p:sldId id="410" r:id="rId21"/>
    <p:sldId id="267" r:id="rId22"/>
    <p:sldId id="362" r:id="rId23"/>
    <p:sldId id="388" r:id="rId24"/>
    <p:sldId id="400" r:id="rId25"/>
    <p:sldId id="401" r:id="rId26"/>
    <p:sldId id="402" r:id="rId27"/>
    <p:sldId id="405" r:id="rId28"/>
    <p:sldId id="406" r:id="rId29"/>
    <p:sldId id="391" r:id="rId30"/>
    <p:sldId id="392" r:id="rId31"/>
    <p:sldId id="393" r:id="rId32"/>
    <p:sldId id="397" r:id="rId33"/>
    <p:sldId id="396" r:id="rId34"/>
    <p:sldId id="407" r:id="rId35"/>
    <p:sldId id="263" r:id="rId36"/>
    <p:sldId id="372" r:id="rId37"/>
    <p:sldId id="411" r:id="rId38"/>
    <p:sldId id="375" r:id="rId39"/>
    <p:sldId id="376" r:id="rId40"/>
    <p:sldId id="377" r:id="rId41"/>
    <p:sldId id="379" r:id="rId42"/>
    <p:sldId id="382" r:id="rId43"/>
    <p:sldId id="383" r:id="rId44"/>
    <p:sldId id="386" r:id="rId45"/>
    <p:sldId id="338" r:id="rId46"/>
    <p:sldId id="387" r:id="rId47"/>
    <p:sldId id="344" r:id="rId48"/>
    <p:sldId id="368" r:id="rId49"/>
    <p:sldId id="275" r:id="rId50"/>
    <p:sldId id="257" r:id="rId51"/>
    <p:sldId id="288" r:id="rId52"/>
    <p:sldId id="289" r:id="rId53"/>
    <p:sldId id="312" r:id="rId54"/>
    <p:sldId id="356" r:id="rId55"/>
    <p:sldId id="313" r:id="rId56"/>
    <p:sldId id="314" r:id="rId57"/>
    <p:sldId id="316" r:id="rId58"/>
    <p:sldId id="317" r:id="rId59"/>
    <p:sldId id="320" r:id="rId60"/>
    <p:sldId id="272" r:id="rId61"/>
    <p:sldId id="273" r:id="rId62"/>
    <p:sldId id="279" r:id="rId63"/>
    <p:sldId id="281" r:id="rId64"/>
    <p:sldId id="278" r:id="rId65"/>
    <p:sldId id="274" r:id="rId66"/>
    <p:sldId id="276" r:id="rId67"/>
    <p:sldId id="290" r:id="rId68"/>
    <p:sldId id="357" r:id="rId69"/>
    <p:sldId id="270" r:id="rId70"/>
    <p:sldId id="277" r:id="rId71"/>
    <p:sldId id="282" r:id="rId72"/>
    <p:sldId id="283" r:id="rId73"/>
    <p:sldId id="293" r:id="rId74"/>
    <p:sldId id="298" r:id="rId75"/>
    <p:sldId id="297" r:id="rId76"/>
    <p:sldId id="296" r:id="rId77"/>
    <p:sldId id="295" r:id="rId78"/>
    <p:sldId id="299" r:id="rId79"/>
    <p:sldId id="303" r:id="rId80"/>
    <p:sldId id="304" r:id="rId81"/>
    <p:sldId id="305" r:id="rId82"/>
    <p:sldId id="300" r:id="rId83"/>
    <p:sldId id="335" r:id="rId84"/>
    <p:sldId id="334" r:id="rId85"/>
    <p:sldId id="302" r:id="rId86"/>
    <p:sldId id="306" r:id="rId87"/>
    <p:sldId id="321" r:id="rId88"/>
    <p:sldId id="322" r:id="rId89"/>
    <p:sldId id="358" r:id="rId90"/>
    <p:sldId id="294" r:id="rId91"/>
    <p:sldId id="307" r:id="rId92"/>
    <p:sldId id="345" r:id="rId93"/>
    <p:sldId id="347" r:id="rId94"/>
    <p:sldId id="349" r:id="rId95"/>
    <p:sldId id="350" r:id="rId96"/>
    <p:sldId id="351" r:id="rId97"/>
    <p:sldId id="352" r:id="rId98"/>
    <p:sldId id="353" r:id="rId99"/>
    <p:sldId id="354" r:id="rId100"/>
    <p:sldId id="346" r:id="rId101"/>
    <p:sldId id="348" r:id="rId102"/>
    <p:sldId id="360" r:id="rId1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7" userDrawn="1">
          <p15:clr>
            <a:srgbClr val="A4A3A4"/>
          </p15:clr>
        </p15:guide>
        <p15:guide id="2"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3399"/>
    <a:srgbClr val="CC00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49" autoAdjust="0"/>
    <p:restoredTop sz="94660"/>
  </p:normalViewPr>
  <p:slideViewPr>
    <p:cSldViewPr snapToGrid="0">
      <p:cViewPr varScale="1">
        <p:scale>
          <a:sx n="110" d="100"/>
          <a:sy n="110" d="100"/>
        </p:scale>
        <p:origin x="86" y="82"/>
      </p:cViewPr>
      <p:guideLst>
        <p:guide orient="horz" pos="867"/>
        <p:guide pos="960"/>
      </p:guideLst>
    </p:cSldViewPr>
  </p:slideViewPr>
  <p:notesTextViewPr>
    <p:cViewPr>
      <p:scale>
        <a:sx n="1" d="1"/>
        <a:sy n="1" d="1"/>
      </p:scale>
      <p:origin x="0" y="0"/>
    </p:cViewPr>
  </p:notesTextViewPr>
  <p:notesViewPr>
    <p:cSldViewPr snapToGrid="0">
      <p:cViewPr varScale="1">
        <p:scale>
          <a:sx n="88" d="100"/>
          <a:sy n="88" d="100"/>
        </p:scale>
        <p:origin x="2964"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EFBA6D-BD8D-4319-9B8F-54D25DEE77D2}" type="datetimeFigureOut">
              <a:rPr lang="en-CA" smtClean="0"/>
              <a:t>2022-11-09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027DB-7AC7-40AC-A4F9-E9E9D764A625}" type="slidenum">
              <a:rPr lang="en-CA" smtClean="0"/>
              <a:t>‹#›</a:t>
            </a:fld>
            <a:endParaRPr lang="en-CA"/>
          </a:p>
        </p:txBody>
      </p:sp>
    </p:spTree>
    <p:extLst>
      <p:ext uri="{BB962C8B-B14F-4D97-AF65-F5344CB8AC3E}">
        <p14:creationId xmlns:p14="http://schemas.microsoft.com/office/powerpoint/2010/main" val="625222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B5BD85D0-661F-4C31-B875-64933B7810A9}" type="slidenum">
              <a:rPr lang="en-AU" altLang="en-US" sz="1200">
                <a:latin typeface="Arial" panose="020B0604020202020204" pitchFamily="34" charset="0"/>
              </a:rPr>
              <a:pPr/>
              <a:t>38</a:t>
            </a:fld>
            <a:endParaRPr lang="en-AU" altLang="en-US" sz="1200">
              <a:latin typeface="Arial" panose="020B0604020202020204"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r>
              <a:rPr lang="en-CA" altLang="en-US"/>
              <a:t>MYERS:Stock-recruitment data are much like Hobbes’ view of primitive man: Nasty, brutish and short (outliers, bias, short time series)</a:t>
            </a:r>
          </a:p>
          <a:p>
            <a:pPr eaLnBrk="1" hangingPunct="1"/>
            <a:endParaRPr lang="en-US" altLang="en-US" b="1"/>
          </a:p>
          <a:p>
            <a:pPr eaLnBrk="1" hangingPunct="1"/>
            <a:endParaRPr lang="en-US" altLang="en-US" b="1"/>
          </a:p>
          <a:p>
            <a:pPr eaLnBrk="1" hangingPunct="1"/>
            <a:r>
              <a:rPr lang="en-US" altLang="en-US" b="1"/>
              <a:t>Productivity is the fundamental determinant of a fish population’s resilience to fishing</a:t>
            </a:r>
          </a:p>
          <a:p>
            <a:pPr eaLnBrk="1" hangingPunct="1"/>
            <a:r>
              <a:rPr lang="en-US" altLang="en-US" b="1"/>
              <a:t>Productivity determines important reference points for management</a:t>
            </a:r>
          </a:p>
          <a:p>
            <a:pPr eaLnBrk="1" hangingPunct="1"/>
            <a:r>
              <a:rPr lang="en-US" altLang="en-US" b="1"/>
              <a:t>Estimation of recruitment productivity parameters </a:t>
            </a:r>
            <a:r>
              <a:rPr lang="en-CA" altLang="en-US" b="1">
                <a:cs typeface="Arial" panose="020B0604020202020204" pitchFamily="34" charset="0"/>
              </a:rPr>
              <a:t>a principal concern in stock assessment</a:t>
            </a:r>
            <a:endParaRPr lang="en-US" altLang="en-US" b="1">
              <a:cs typeface="Arial" panose="020B0604020202020204" pitchFamily="34" charset="0"/>
            </a:endParaRPr>
          </a:p>
          <a:p>
            <a:pPr eaLnBrk="1" hangingPunct="1"/>
            <a:endParaRPr lang="en-US" altLang="en-US" b="1"/>
          </a:p>
        </p:txBody>
      </p:sp>
    </p:spTree>
    <p:extLst>
      <p:ext uri="{BB962C8B-B14F-4D97-AF65-F5344CB8AC3E}">
        <p14:creationId xmlns:p14="http://schemas.microsoft.com/office/powerpoint/2010/main" val="3159799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7B8D3291-F89C-4E32-87DE-B393D9CBB0FD}" type="slidenum">
              <a:rPr lang="en-AU" altLang="en-US" sz="1200">
                <a:latin typeface="Arial" panose="020B0604020202020204" pitchFamily="34" charset="0"/>
              </a:rPr>
              <a:pPr/>
              <a:t>39</a:t>
            </a:fld>
            <a:endParaRPr lang="en-AU" altLang="en-US"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r>
              <a:rPr lang="en-CA" altLang="en-US"/>
              <a:t>Mechanism for recruitment productivity</a:t>
            </a:r>
            <a:endParaRPr lang="en-AU" altLang="en-US"/>
          </a:p>
        </p:txBody>
      </p:sp>
    </p:spTree>
    <p:extLst>
      <p:ext uri="{BB962C8B-B14F-4D97-AF65-F5344CB8AC3E}">
        <p14:creationId xmlns:p14="http://schemas.microsoft.com/office/powerpoint/2010/main" val="1121104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480D8B1F-8B8E-4D81-B31A-25B5169A4372}" type="slidenum">
              <a:rPr lang="en-AU" altLang="en-US" sz="1200">
                <a:latin typeface="Arial" panose="020B0604020202020204" pitchFamily="34" charset="0"/>
              </a:rPr>
              <a:pPr/>
              <a:t>40</a:t>
            </a:fld>
            <a:endParaRPr lang="en-AU" altLang="en-US" sz="1200">
              <a:latin typeface="Arial" panose="020B0604020202020204"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438817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E6540ABF-4EC2-49CD-9BEE-62CBD63C0021}" type="slidenum">
              <a:rPr lang="en-AU" altLang="en-US" sz="1200">
                <a:latin typeface="Arial" panose="020B0604020202020204" pitchFamily="34" charset="0"/>
              </a:rPr>
              <a:pPr/>
              <a:t>41</a:t>
            </a:fld>
            <a:endParaRPr lang="en-AU" altLang="en-US" sz="1200">
              <a:latin typeface="Arial" panose="020B0604020202020204"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spcBef>
                <a:spcPct val="50000"/>
              </a:spcBef>
            </a:pPr>
            <a:r>
              <a:rPr lang="en-CA" altLang="en-US" b="1">
                <a:solidFill>
                  <a:srgbClr val="FF0000"/>
                </a:solidFill>
              </a:rPr>
              <a:t>Flat stock recruit relationships seem to be ubiquitous in fish populations (Myers database)</a:t>
            </a:r>
            <a:br>
              <a:rPr lang="en-CA" altLang="en-US" b="1">
                <a:solidFill>
                  <a:srgbClr val="FF0000"/>
                </a:solidFill>
              </a:rPr>
            </a:br>
            <a:r>
              <a:rPr lang="en-CA" altLang="en-US" b="1"/>
              <a:t>www.mscs.dal.ca/~myers/welcome.html</a:t>
            </a:r>
          </a:p>
          <a:p>
            <a:pPr eaLnBrk="1" hangingPunct="1">
              <a:spcBef>
                <a:spcPct val="50000"/>
              </a:spcBef>
            </a:pPr>
            <a:r>
              <a:rPr lang="en-CA" altLang="en-US" b="1"/>
              <a:t>JUVENILES</a:t>
            </a:r>
          </a:p>
          <a:p>
            <a:pPr eaLnBrk="1" hangingPunct="1"/>
            <a:endParaRPr lang="en-CA" altLang="en-US" b="1" i="1">
              <a:solidFill>
                <a:schemeClr val="accent2"/>
              </a:solidFill>
            </a:endParaRPr>
          </a:p>
          <a:p>
            <a:pPr eaLnBrk="1" hangingPunct="1"/>
            <a:endParaRPr lang="en-CA" altLang="en-US" b="1" i="1">
              <a:solidFill>
                <a:schemeClr val="accent2"/>
              </a:solidFill>
            </a:endParaRPr>
          </a:p>
          <a:p>
            <a:pPr eaLnBrk="1" hangingPunct="1"/>
            <a:r>
              <a:rPr lang="en-CA" altLang="en-US" b="1" i="1">
                <a:solidFill>
                  <a:schemeClr val="accent2"/>
                </a:solidFill>
              </a:rPr>
              <a:t>1. M</a:t>
            </a:r>
            <a:r>
              <a:rPr lang="en-CA" altLang="en-US" b="1">
                <a:solidFill>
                  <a:schemeClr val="accent2"/>
                </a:solidFill>
              </a:rPr>
              <a:t> = </a:t>
            </a:r>
            <a:r>
              <a:rPr lang="en-CA" altLang="en-US" b="1" i="1">
                <a:solidFill>
                  <a:schemeClr val="accent2"/>
                </a:solidFill>
              </a:rPr>
              <a:t>M</a:t>
            </a:r>
            <a:r>
              <a:rPr lang="en-CA" altLang="en-US" b="1">
                <a:solidFill>
                  <a:schemeClr val="accent2"/>
                </a:solidFill>
              </a:rPr>
              <a:t>0 + </a:t>
            </a:r>
            <a:r>
              <a:rPr lang="en-CA" altLang="en-US" b="1" i="1">
                <a:solidFill>
                  <a:schemeClr val="accent2"/>
                </a:solidFill>
              </a:rPr>
              <a:t>M</a:t>
            </a:r>
            <a:r>
              <a:rPr lang="en-CA" altLang="en-US" b="1">
                <a:solidFill>
                  <a:schemeClr val="accent2"/>
                </a:solidFill>
              </a:rPr>
              <a:t>1N</a:t>
            </a:r>
          </a:p>
          <a:p>
            <a:pPr eaLnBrk="1" hangingPunct="1"/>
            <a:r>
              <a:rPr lang="en-CA" altLang="en-US" b="1" i="1">
                <a:solidFill>
                  <a:schemeClr val="accent2"/>
                </a:solidFill>
              </a:rPr>
              <a:t>2</a:t>
            </a:r>
            <a:r>
              <a:rPr lang="en-CA" altLang="en-US" b="1">
                <a:solidFill>
                  <a:schemeClr val="accent2"/>
                </a:solidFill>
              </a:rPr>
              <a:t>. d</a:t>
            </a:r>
            <a:r>
              <a:rPr lang="en-CA" altLang="en-US" b="1" i="1">
                <a:solidFill>
                  <a:schemeClr val="accent2"/>
                </a:solidFill>
              </a:rPr>
              <a:t>N</a:t>
            </a:r>
            <a:r>
              <a:rPr lang="en-CA" altLang="en-US" b="1">
                <a:solidFill>
                  <a:schemeClr val="accent2"/>
                </a:solidFill>
              </a:rPr>
              <a:t>/d</a:t>
            </a:r>
            <a:r>
              <a:rPr lang="en-CA" altLang="en-US" b="1" i="1">
                <a:solidFill>
                  <a:schemeClr val="accent2"/>
                </a:solidFill>
              </a:rPr>
              <a:t>t</a:t>
            </a:r>
            <a:r>
              <a:rPr lang="en-CA" altLang="en-US" b="1">
                <a:solidFill>
                  <a:schemeClr val="accent2"/>
                </a:solidFill>
              </a:rPr>
              <a:t> = -</a:t>
            </a:r>
            <a:r>
              <a:rPr lang="en-CA" altLang="en-US" b="1" i="1">
                <a:solidFill>
                  <a:schemeClr val="accent2"/>
                </a:solidFill>
              </a:rPr>
              <a:t>MNt = (M</a:t>
            </a:r>
            <a:r>
              <a:rPr lang="en-CA" altLang="en-US" b="1">
                <a:solidFill>
                  <a:schemeClr val="accent2"/>
                </a:solidFill>
              </a:rPr>
              <a:t>0 + </a:t>
            </a:r>
            <a:r>
              <a:rPr lang="en-CA" altLang="en-US" b="1" i="1">
                <a:solidFill>
                  <a:schemeClr val="accent2"/>
                </a:solidFill>
              </a:rPr>
              <a:t>M</a:t>
            </a:r>
            <a:r>
              <a:rPr lang="en-CA" altLang="en-US" b="1">
                <a:solidFill>
                  <a:schemeClr val="accent2"/>
                </a:solidFill>
              </a:rPr>
              <a:t>1</a:t>
            </a:r>
            <a:r>
              <a:rPr lang="en-CA" altLang="en-US" b="1" i="1">
                <a:solidFill>
                  <a:schemeClr val="accent2"/>
                </a:solidFill>
              </a:rPr>
              <a:t>Nt</a:t>
            </a:r>
            <a:r>
              <a:rPr lang="en-CA" altLang="en-US" b="1">
                <a:solidFill>
                  <a:schemeClr val="accent2"/>
                </a:solidFill>
              </a:rPr>
              <a:t>)</a:t>
            </a:r>
            <a:r>
              <a:rPr lang="en-CA" altLang="en-US" b="1" i="1">
                <a:solidFill>
                  <a:schemeClr val="accent2"/>
                </a:solidFill>
              </a:rPr>
              <a:t>Nt</a:t>
            </a:r>
          </a:p>
          <a:p>
            <a:pPr eaLnBrk="1" hangingPunct="1"/>
            <a:r>
              <a:rPr lang="en-CA" altLang="en-US" b="1" i="1">
                <a:solidFill>
                  <a:schemeClr val="accent2"/>
                </a:solidFill>
              </a:rPr>
              <a:t>3. </a:t>
            </a:r>
            <a:r>
              <a:rPr lang="en-CA" altLang="en-US" b="1">
                <a:solidFill>
                  <a:schemeClr val="accent2"/>
                </a:solidFill>
              </a:rPr>
              <a:t>Integrate </a:t>
            </a:r>
            <a:r>
              <a:rPr lang="en-CA" altLang="en-US" b="1" i="1">
                <a:solidFill>
                  <a:schemeClr val="accent2"/>
                </a:solidFill>
              </a:rPr>
              <a:t>2</a:t>
            </a:r>
            <a:r>
              <a:rPr lang="en-CA" altLang="en-US" b="1">
                <a:solidFill>
                  <a:schemeClr val="accent2"/>
                </a:solidFill>
              </a:rPr>
              <a:t> to get</a:t>
            </a:r>
            <a:r>
              <a:rPr lang="en-CA" altLang="en-US" b="1" i="1">
                <a:solidFill>
                  <a:schemeClr val="accent2"/>
                </a:solidFill>
              </a:rPr>
              <a:t> Nt+1</a:t>
            </a:r>
          </a:p>
          <a:p>
            <a:pPr eaLnBrk="1" hangingPunct="1"/>
            <a:r>
              <a:rPr lang="en-CA" altLang="en-US" b="1" i="1">
                <a:solidFill>
                  <a:schemeClr val="accent2"/>
                </a:solidFill>
              </a:rPr>
              <a:t>4. </a:t>
            </a:r>
            <a:r>
              <a:rPr lang="en-CA" altLang="en-US" b="1">
                <a:solidFill>
                  <a:schemeClr val="accent2"/>
                </a:solidFill>
              </a:rPr>
              <a:t>Gives equation of Beverton-Holt form</a:t>
            </a:r>
          </a:p>
          <a:p>
            <a:pPr eaLnBrk="1" hangingPunct="1"/>
            <a:endParaRPr lang="en-US" altLang="en-US" b="1" i="1">
              <a:solidFill>
                <a:schemeClr val="accent2"/>
              </a:solidFill>
            </a:endParaRPr>
          </a:p>
        </p:txBody>
      </p:sp>
    </p:spTree>
    <p:extLst>
      <p:ext uri="{BB962C8B-B14F-4D97-AF65-F5344CB8AC3E}">
        <p14:creationId xmlns:p14="http://schemas.microsoft.com/office/powerpoint/2010/main" val="3500325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DA68EF54-AE41-4E34-84FA-E75CD9571F5C}" type="slidenum">
              <a:rPr lang="en-AU" altLang="en-US" sz="1200">
                <a:latin typeface="Arial" panose="020B0604020202020204" pitchFamily="34" charset="0"/>
              </a:rPr>
              <a:pPr/>
              <a:t>42</a:t>
            </a:fld>
            <a:endParaRPr lang="en-AU" altLang="en-US" sz="1200">
              <a:latin typeface="Arial" panose="020B060402020202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buFontTx/>
              <a:buChar char="•"/>
            </a:pPr>
            <a:r>
              <a:rPr lang="en-CA" altLang="en-US">
                <a:cs typeface="Arial" panose="020B0604020202020204" pitchFamily="34" charset="0"/>
              </a:rPr>
              <a:t>Assume compensatory relationship between stock size and juvenile survival</a:t>
            </a:r>
          </a:p>
          <a:p>
            <a:pPr eaLnBrk="1" hangingPunct="1">
              <a:buFontTx/>
              <a:buChar char="•"/>
            </a:pPr>
            <a:r>
              <a:rPr lang="en-CA" altLang="en-US">
                <a:cs typeface="Arial" panose="020B0604020202020204" pitchFamily="34" charset="0"/>
              </a:rPr>
              <a:t>Alpha maximum juvenile survival rate</a:t>
            </a:r>
          </a:p>
          <a:p>
            <a:pPr eaLnBrk="1" hangingPunct="1">
              <a:buFontTx/>
              <a:buChar char="•"/>
            </a:pPr>
            <a:r>
              <a:rPr lang="en-CA" altLang="en-US">
                <a:cs typeface="Arial" panose="020B0604020202020204" pitchFamily="34" charset="0"/>
              </a:rPr>
              <a:t>Biologically meaningful – emerges from risk-sensitive foraging behaviour of juvenile fish at different densities</a:t>
            </a:r>
          </a:p>
          <a:p>
            <a:pPr eaLnBrk="1" hangingPunct="1">
              <a:buFontTx/>
              <a:buChar char="•"/>
            </a:pPr>
            <a:r>
              <a:rPr lang="en-CA" altLang="en-US">
                <a:cs typeface="Arial" panose="020B0604020202020204" pitchFamily="34" charset="0"/>
              </a:rPr>
              <a:t>More resources available at lower density</a:t>
            </a:r>
          </a:p>
          <a:p>
            <a:pPr eaLnBrk="1" hangingPunct="1">
              <a:buFontTx/>
              <a:buChar char="•"/>
            </a:pPr>
            <a:r>
              <a:rPr lang="en-CA" altLang="en-US">
                <a:cs typeface="Arial" panose="020B0604020202020204" pitchFamily="34" charset="0"/>
              </a:rPr>
              <a:t>Alpha not comparable among species</a:t>
            </a:r>
          </a:p>
          <a:p>
            <a:pPr eaLnBrk="1" hangingPunct="1">
              <a:buFontTx/>
              <a:buChar char="•"/>
            </a:pPr>
            <a:r>
              <a:rPr lang="en-CA" altLang="en-US">
                <a:cs typeface="Arial" panose="020B0604020202020204" pitchFamily="34" charset="0"/>
              </a:rPr>
              <a:t>Usually standardised to CR or Steepness</a:t>
            </a:r>
          </a:p>
          <a:p>
            <a:pPr eaLnBrk="1" hangingPunct="1">
              <a:buFontTx/>
              <a:buChar char="•"/>
            </a:pPr>
            <a:r>
              <a:rPr lang="en-CA" altLang="en-US">
                <a:cs typeface="Arial" panose="020B0604020202020204" pitchFamily="34" charset="0"/>
              </a:rPr>
              <a:t>Compensation ratio represents maximum possible improvement in juvenile survival as stock size is reduced by fishing</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ALPHA and CR commonly stated as the principal determinant of sustainable harvest rate</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In this thesis I quantify the relative effects of CR and other parameters on Umsy</a:t>
            </a: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r>
              <a:rPr lang="en-AU" altLang="en-US"/>
              <a:t>Goodyear, C.P. 1977. Assessing the impact of power plant mortality on the compensatory reserve of fish populations. </a:t>
            </a:r>
            <a:r>
              <a:rPr lang="en-AU" altLang="en-US" i="1"/>
              <a:t>In: Proceedings of the Conference on Assessing the Effects of Power Plant Induced Mortality on Fish Populations</a:t>
            </a:r>
            <a:r>
              <a:rPr lang="en-AU" altLang="en-US"/>
              <a:t>, Gatlinburg, Tennessee, 3–6 May 1997. Pergamon Press, New York. pp. 186–195.</a:t>
            </a:r>
          </a:p>
          <a:p>
            <a:pPr eaLnBrk="1" hangingPunct="1"/>
            <a:endParaRPr lang="en-AU" altLang="en-US"/>
          </a:p>
          <a:p>
            <a:pPr eaLnBrk="1" hangingPunct="1"/>
            <a:r>
              <a:rPr lang="el-GR" altLang="en-US">
                <a:cs typeface="Arial" panose="020B0604020202020204" pitchFamily="34" charset="0"/>
              </a:rPr>
              <a:t>α</a:t>
            </a:r>
            <a:r>
              <a:rPr lang="en-CA" altLang="en-US">
                <a:cs typeface="Arial" panose="020B0604020202020204" pitchFamily="34" charset="0"/>
              </a:rPr>
              <a:t> = recruit survival rate at very low stock size</a:t>
            </a:r>
          </a:p>
          <a:p>
            <a:pPr eaLnBrk="1" hangingPunct="1"/>
            <a:r>
              <a:rPr lang="el-GR" altLang="en-US">
                <a:cs typeface="Arial" panose="020B0604020202020204" pitchFamily="34" charset="0"/>
              </a:rPr>
              <a:t>β</a:t>
            </a:r>
            <a:r>
              <a:rPr lang="en-CA" altLang="en-US">
                <a:cs typeface="Arial" panose="020B0604020202020204" pitchFamily="34" charset="0"/>
              </a:rPr>
              <a:t> = 1/maximum recruits as E →∞</a:t>
            </a:r>
          </a:p>
          <a:p>
            <a:pPr eaLnBrk="1" hangingPunct="1"/>
            <a:endParaRPr lang="en-CA" altLang="en-US"/>
          </a:p>
        </p:txBody>
      </p:sp>
    </p:spTree>
    <p:extLst>
      <p:ext uri="{BB962C8B-B14F-4D97-AF65-F5344CB8AC3E}">
        <p14:creationId xmlns:p14="http://schemas.microsoft.com/office/powerpoint/2010/main" val="1275771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DA68EF54-AE41-4E34-84FA-E75CD9571F5C}" type="slidenum">
              <a:rPr lang="en-AU" altLang="en-US" sz="1200">
                <a:latin typeface="Arial" panose="020B0604020202020204" pitchFamily="34" charset="0"/>
              </a:rPr>
              <a:pPr/>
              <a:t>43</a:t>
            </a:fld>
            <a:endParaRPr lang="en-AU" altLang="en-US" sz="1200">
              <a:latin typeface="Arial" panose="020B060402020202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buFontTx/>
              <a:buChar char="•"/>
            </a:pPr>
            <a:r>
              <a:rPr lang="en-CA" altLang="en-US">
                <a:cs typeface="Arial" panose="020B0604020202020204" pitchFamily="34" charset="0"/>
              </a:rPr>
              <a:t>Assume compensatory relationship between stock size and juvenile survival</a:t>
            </a:r>
          </a:p>
          <a:p>
            <a:pPr eaLnBrk="1" hangingPunct="1">
              <a:buFontTx/>
              <a:buChar char="•"/>
            </a:pPr>
            <a:r>
              <a:rPr lang="en-CA" altLang="en-US">
                <a:cs typeface="Arial" panose="020B0604020202020204" pitchFamily="34" charset="0"/>
              </a:rPr>
              <a:t>Alpha maximum juvenile survival rate</a:t>
            </a:r>
          </a:p>
          <a:p>
            <a:pPr eaLnBrk="1" hangingPunct="1">
              <a:buFontTx/>
              <a:buChar char="•"/>
            </a:pPr>
            <a:r>
              <a:rPr lang="en-CA" altLang="en-US">
                <a:cs typeface="Arial" panose="020B0604020202020204" pitchFamily="34" charset="0"/>
              </a:rPr>
              <a:t>Biologically meaningful – emerges from risk-sensitive foraging behaviour of juvenile fish at different densities</a:t>
            </a:r>
          </a:p>
          <a:p>
            <a:pPr eaLnBrk="1" hangingPunct="1">
              <a:buFontTx/>
              <a:buChar char="•"/>
            </a:pPr>
            <a:r>
              <a:rPr lang="en-CA" altLang="en-US">
                <a:cs typeface="Arial" panose="020B0604020202020204" pitchFamily="34" charset="0"/>
              </a:rPr>
              <a:t>More resources available at lower density</a:t>
            </a:r>
          </a:p>
          <a:p>
            <a:pPr eaLnBrk="1" hangingPunct="1">
              <a:buFontTx/>
              <a:buChar char="•"/>
            </a:pPr>
            <a:r>
              <a:rPr lang="en-CA" altLang="en-US">
                <a:cs typeface="Arial" panose="020B0604020202020204" pitchFamily="34" charset="0"/>
              </a:rPr>
              <a:t>Alpha not comparable among species</a:t>
            </a:r>
          </a:p>
          <a:p>
            <a:pPr eaLnBrk="1" hangingPunct="1">
              <a:buFontTx/>
              <a:buChar char="•"/>
            </a:pPr>
            <a:r>
              <a:rPr lang="en-CA" altLang="en-US">
                <a:cs typeface="Arial" panose="020B0604020202020204" pitchFamily="34" charset="0"/>
              </a:rPr>
              <a:t>Usually standardised to CR or Steepness</a:t>
            </a:r>
          </a:p>
          <a:p>
            <a:pPr eaLnBrk="1" hangingPunct="1">
              <a:buFontTx/>
              <a:buChar char="•"/>
            </a:pPr>
            <a:r>
              <a:rPr lang="en-CA" altLang="en-US">
                <a:cs typeface="Arial" panose="020B0604020202020204" pitchFamily="34" charset="0"/>
              </a:rPr>
              <a:t>Compensation ratio represents maximum possible improvement in juvenile survival as stock size is reduced by fishing</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ALPHA and CR commonly stated as the principal determinant of sustainable harvest rate</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In this thesis I quantify the relative effects of CR and other parameters on Umsy</a:t>
            </a: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r>
              <a:rPr lang="en-AU" altLang="en-US"/>
              <a:t>Goodyear, C.P. 1977. Assessing the impact of power plant mortality on the compensatory reserve of fish populations. </a:t>
            </a:r>
            <a:r>
              <a:rPr lang="en-AU" altLang="en-US" i="1"/>
              <a:t>In: Proceedings of the Conference on Assessing the Effects of Power Plant Induced Mortality on Fish Populations</a:t>
            </a:r>
            <a:r>
              <a:rPr lang="en-AU" altLang="en-US"/>
              <a:t>, Gatlinburg, Tennessee, 3–6 May 1997. Pergamon Press, New York. pp. 186–195.</a:t>
            </a:r>
          </a:p>
          <a:p>
            <a:pPr eaLnBrk="1" hangingPunct="1"/>
            <a:endParaRPr lang="en-AU" altLang="en-US"/>
          </a:p>
          <a:p>
            <a:pPr eaLnBrk="1" hangingPunct="1"/>
            <a:r>
              <a:rPr lang="el-GR" altLang="en-US">
                <a:cs typeface="Arial" panose="020B0604020202020204" pitchFamily="34" charset="0"/>
              </a:rPr>
              <a:t>α</a:t>
            </a:r>
            <a:r>
              <a:rPr lang="en-CA" altLang="en-US">
                <a:cs typeface="Arial" panose="020B0604020202020204" pitchFamily="34" charset="0"/>
              </a:rPr>
              <a:t> = recruit survival rate at very low stock size</a:t>
            </a:r>
          </a:p>
          <a:p>
            <a:pPr eaLnBrk="1" hangingPunct="1"/>
            <a:r>
              <a:rPr lang="el-GR" altLang="en-US">
                <a:cs typeface="Arial" panose="020B0604020202020204" pitchFamily="34" charset="0"/>
              </a:rPr>
              <a:t>β</a:t>
            </a:r>
            <a:r>
              <a:rPr lang="en-CA" altLang="en-US">
                <a:cs typeface="Arial" panose="020B0604020202020204" pitchFamily="34" charset="0"/>
              </a:rPr>
              <a:t> = 1/maximum recruits as E →∞</a:t>
            </a:r>
          </a:p>
          <a:p>
            <a:pPr eaLnBrk="1" hangingPunct="1"/>
            <a:endParaRPr lang="en-CA" altLang="en-US"/>
          </a:p>
        </p:txBody>
      </p:sp>
    </p:spTree>
    <p:extLst>
      <p:ext uri="{BB962C8B-B14F-4D97-AF65-F5344CB8AC3E}">
        <p14:creationId xmlns:p14="http://schemas.microsoft.com/office/powerpoint/2010/main" val="3421360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DA68EF54-AE41-4E34-84FA-E75CD9571F5C}" type="slidenum">
              <a:rPr lang="en-AU" altLang="en-US" sz="1200">
                <a:latin typeface="Arial" panose="020B0604020202020204" pitchFamily="34" charset="0"/>
              </a:rPr>
              <a:pPr/>
              <a:t>44</a:t>
            </a:fld>
            <a:endParaRPr lang="en-AU" altLang="en-US" sz="1200">
              <a:latin typeface="Arial" panose="020B060402020202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buFontTx/>
              <a:buChar char="•"/>
            </a:pPr>
            <a:r>
              <a:rPr lang="en-CA" altLang="en-US">
                <a:cs typeface="Arial" panose="020B0604020202020204" pitchFamily="34" charset="0"/>
              </a:rPr>
              <a:t>Assume compensatory relationship between stock size and juvenile survival</a:t>
            </a:r>
          </a:p>
          <a:p>
            <a:pPr eaLnBrk="1" hangingPunct="1">
              <a:buFontTx/>
              <a:buChar char="•"/>
            </a:pPr>
            <a:r>
              <a:rPr lang="en-CA" altLang="en-US">
                <a:cs typeface="Arial" panose="020B0604020202020204" pitchFamily="34" charset="0"/>
              </a:rPr>
              <a:t>Alpha maximum juvenile survival rate</a:t>
            </a:r>
          </a:p>
          <a:p>
            <a:pPr eaLnBrk="1" hangingPunct="1">
              <a:buFontTx/>
              <a:buChar char="•"/>
            </a:pPr>
            <a:r>
              <a:rPr lang="en-CA" altLang="en-US">
                <a:cs typeface="Arial" panose="020B0604020202020204" pitchFamily="34" charset="0"/>
              </a:rPr>
              <a:t>Biologically meaningful – emerges from risk-sensitive foraging behaviour of juvenile fish at different densities</a:t>
            </a:r>
          </a:p>
          <a:p>
            <a:pPr eaLnBrk="1" hangingPunct="1">
              <a:buFontTx/>
              <a:buChar char="•"/>
            </a:pPr>
            <a:r>
              <a:rPr lang="en-CA" altLang="en-US">
                <a:cs typeface="Arial" panose="020B0604020202020204" pitchFamily="34" charset="0"/>
              </a:rPr>
              <a:t>More resources available at lower density</a:t>
            </a:r>
          </a:p>
          <a:p>
            <a:pPr eaLnBrk="1" hangingPunct="1">
              <a:buFontTx/>
              <a:buChar char="•"/>
            </a:pPr>
            <a:r>
              <a:rPr lang="en-CA" altLang="en-US">
                <a:cs typeface="Arial" panose="020B0604020202020204" pitchFamily="34" charset="0"/>
              </a:rPr>
              <a:t>Alpha not comparable among species</a:t>
            </a:r>
          </a:p>
          <a:p>
            <a:pPr eaLnBrk="1" hangingPunct="1">
              <a:buFontTx/>
              <a:buChar char="•"/>
            </a:pPr>
            <a:r>
              <a:rPr lang="en-CA" altLang="en-US">
                <a:cs typeface="Arial" panose="020B0604020202020204" pitchFamily="34" charset="0"/>
              </a:rPr>
              <a:t>Usually standardised to CR or Steepness</a:t>
            </a:r>
          </a:p>
          <a:p>
            <a:pPr eaLnBrk="1" hangingPunct="1">
              <a:buFontTx/>
              <a:buChar char="•"/>
            </a:pPr>
            <a:r>
              <a:rPr lang="en-CA" altLang="en-US">
                <a:cs typeface="Arial" panose="020B0604020202020204" pitchFamily="34" charset="0"/>
              </a:rPr>
              <a:t>Compensation ratio represents maximum possible improvement in juvenile survival as stock size is reduced by fishing</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ALPHA and CR commonly stated as the principal determinant of sustainable harvest rate</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In this thesis I quantify the relative effects of CR and other parameters on Umsy</a:t>
            </a: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r>
              <a:rPr lang="en-AU" altLang="en-US"/>
              <a:t>Goodyear, C.P. 1977. Assessing the impact of power plant mortality on the compensatory reserve of fish populations. </a:t>
            </a:r>
            <a:r>
              <a:rPr lang="en-AU" altLang="en-US" i="1"/>
              <a:t>In: Proceedings of the Conference on Assessing the Effects of Power Plant Induced Mortality on Fish Populations</a:t>
            </a:r>
            <a:r>
              <a:rPr lang="en-AU" altLang="en-US"/>
              <a:t>, Gatlinburg, Tennessee, 3–6 May 1997. Pergamon Press, New York. pp. 186–195.</a:t>
            </a:r>
          </a:p>
          <a:p>
            <a:pPr eaLnBrk="1" hangingPunct="1"/>
            <a:endParaRPr lang="en-AU" altLang="en-US"/>
          </a:p>
          <a:p>
            <a:pPr eaLnBrk="1" hangingPunct="1"/>
            <a:r>
              <a:rPr lang="el-GR" altLang="en-US">
                <a:cs typeface="Arial" panose="020B0604020202020204" pitchFamily="34" charset="0"/>
              </a:rPr>
              <a:t>α</a:t>
            </a:r>
            <a:r>
              <a:rPr lang="en-CA" altLang="en-US">
                <a:cs typeface="Arial" panose="020B0604020202020204" pitchFamily="34" charset="0"/>
              </a:rPr>
              <a:t> = recruit survival rate at very low stock size</a:t>
            </a:r>
          </a:p>
          <a:p>
            <a:pPr eaLnBrk="1" hangingPunct="1"/>
            <a:r>
              <a:rPr lang="el-GR" altLang="en-US">
                <a:cs typeface="Arial" panose="020B0604020202020204" pitchFamily="34" charset="0"/>
              </a:rPr>
              <a:t>β</a:t>
            </a:r>
            <a:r>
              <a:rPr lang="en-CA" altLang="en-US">
                <a:cs typeface="Arial" panose="020B0604020202020204" pitchFamily="34" charset="0"/>
              </a:rPr>
              <a:t> = 1/maximum recruits as E →∞</a:t>
            </a:r>
          </a:p>
          <a:p>
            <a:pPr eaLnBrk="1" hangingPunct="1"/>
            <a:endParaRPr lang="en-CA" altLang="en-US"/>
          </a:p>
        </p:txBody>
      </p:sp>
    </p:spTree>
    <p:extLst>
      <p:ext uri="{BB962C8B-B14F-4D97-AF65-F5344CB8AC3E}">
        <p14:creationId xmlns:p14="http://schemas.microsoft.com/office/powerpoint/2010/main" val="3958548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C10D6541-6A28-4C84-AE9F-73751BB3182A}" type="datetimeFigureOut">
              <a:rPr lang="en-CA" smtClean="0"/>
              <a:t>2022-11-09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5392173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10D6541-6A28-4C84-AE9F-73751BB3182A}" type="datetimeFigureOut">
              <a:rPr lang="en-CA" smtClean="0"/>
              <a:t>2022-11-09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488334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10D6541-6A28-4C84-AE9F-73751BB3182A}" type="datetimeFigureOut">
              <a:rPr lang="en-CA" smtClean="0"/>
              <a:t>2022-11-09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2174939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10D6541-6A28-4C84-AE9F-73751BB3182A}" type="datetimeFigureOut">
              <a:rPr lang="en-CA" smtClean="0"/>
              <a:t>2022-11-09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3006926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0D6541-6A28-4C84-AE9F-73751BB3182A}" type="datetimeFigureOut">
              <a:rPr lang="en-CA" smtClean="0"/>
              <a:t>2022-11-09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pic>
        <p:nvPicPr>
          <p:cNvPr id="8" name="Picture 10" descr="Image result for fisheries and oceans canada"/>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0" y="6535498"/>
            <a:ext cx="3048000" cy="32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95103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C10D6541-6A28-4C84-AE9F-73751BB3182A}" type="datetimeFigureOut">
              <a:rPr lang="en-CA" smtClean="0"/>
              <a:t>2022-11-09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EDFA2F9-C25F-4A63-B46B-7B5C200A39D1}" type="slidenum">
              <a:rPr lang="en-CA" smtClean="0"/>
              <a:t>‹#›</a:t>
            </a:fld>
            <a:endParaRPr lang="en-CA"/>
          </a:p>
        </p:txBody>
      </p:sp>
      <p:pic>
        <p:nvPicPr>
          <p:cNvPr id="9" name="Picture 10" descr="Image result for fisheries and oceans canada"/>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0" y="6535498"/>
            <a:ext cx="3048000" cy="32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35173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C10D6541-6A28-4C84-AE9F-73751BB3182A}" type="datetimeFigureOut">
              <a:rPr lang="en-CA" smtClean="0"/>
              <a:t>2022-11-09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EDFA2F9-C25F-4A63-B46B-7B5C200A39D1}" type="slidenum">
              <a:rPr lang="en-CA" smtClean="0"/>
              <a:t>‹#›</a:t>
            </a:fld>
            <a:endParaRPr lang="en-CA"/>
          </a:p>
        </p:txBody>
      </p:sp>
      <p:pic>
        <p:nvPicPr>
          <p:cNvPr id="11" name="Picture 10" descr="Image result for fisheries and oceans canada"/>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0" y="6535498"/>
            <a:ext cx="3048000" cy="32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63768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C10D6541-6A28-4C84-AE9F-73751BB3182A}" type="datetimeFigureOut">
              <a:rPr lang="en-CA" smtClean="0"/>
              <a:t>2022-11-09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2326342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0D6541-6A28-4C84-AE9F-73751BB3182A}" type="datetimeFigureOut">
              <a:rPr lang="en-CA" smtClean="0"/>
              <a:t>2022-11-09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345966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0D6541-6A28-4C84-AE9F-73751BB3182A}" type="datetimeFigureOut">
              <a:rPr lang="en-CA" smtClean="0"/>
              <a:t>2022-11-09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3151129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0D6541-6A28-4C84-AE9F-73751BB3182A}" type="datetimeFigureOut">
              <a:rPr lang="en-CA" smtClean="0"/>
              <a:t>2022-11-09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1504216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0D6541-6A28-4C84-AE9F-73751BB3182A}" type="datetimeFigureOut">
              <a:rPr lang="en-CA" smtClean="0"/>
              <a:t>2022-11-09</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FA2F9-C25F-4A63-B46B-7B5C200A39D1}" type="slidenum">
              <a:rPr lang="en-CA" smtClean="0"/>
              <a:t>‹#›</a:t>
            </a:fld>
            <a:endParaRPr lang="en-CA"/>
          </a:p>
        </p:txBody>
      </p:sp>
    </p:spTree>
    <p:extLst>
      <p:ext uri="{BB962C8B-B14F-4D97-AF65-F5344CB8AC3E}">
        <p14:creationId xmlns:p14="http://schemas.microsoft.com/office/powerpoint/2010/main" val="3692151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dfo-mpo.gc.ca/reports-rapports/regs/sff-cpd/precaution-back-fiche-eng.ht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TESA-workshops/LR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0.png"/><Relationship Id="rId1" Type="http://schemas.openxmlformats.org/officeDocument/2006/relationships/slideLayout" Target="../slideLayouts/slideLayout2.xml"/><Relationship Id="rId5" Type="http://schemas.openxmlformats.org/officeDocument/2006/relationships/image" Target="../media/image180.png"/><Relationship Id="rId4" Type="http://schemas.openxmlformats.org/officeDocument/2006/relationships/image" Target="../media/image17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3.jpeg"/><Relationship Id="rId7" Type="http://schemas.openxmlformats.org/officeDocument/2006/relationships/image" Target="../media/image27.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 Id="rId9" Type="http://schemas.openxmlformats.org/officeDocument/2006/relationships/image" Target="../media/image29.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TESA-workshops/LRP"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2.wmf"/><Relationship Id="rId5" Type="http://schemas.openxmlformats.org/officeDocument/2006/relationships/oleObject" Target="../embeddings/oleObject1.bin"/><Relationship Id="rId4" Type="http://schemas.openxmlformats.org/officeDocument/2006/relationships/image" Target="../media/image31.emf"/></Relationships>
</file>

<file path=ppt/slides/_rels/slide4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5.wmf"/><Relationship Id="rId5" Type="http://schemas.openxmlformats.org/officeDocument/2006/relationships/oleObject" Target="../embeddings/oleObject3.bin"/><Relationship Id="rId4" Type="http://schemas.openxmlformats.org/officeDocument/2006/relationships/image" Target="../media/image34.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61.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0.png"/><Relationship Id="rId1" Type="http://schemas.openxmlformats.org/officeDocument/2006/relationships/slideLayout" Target="../slideLayouts/slideLayout2.xml"/><Relationship Id="rId4" Type="http://schemas.openxmlformats.org/officeDocument/2006/relationships/image" Target="../media/image29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8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6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s://www.pnas.org/doi/epdf/10.1073/pnas.2100695118" TargetMode="Externa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6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7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4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7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570.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0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340.png"/><Relationship Id="rId1" Type="http://schemas.openxmlformats.org/officeDocument/2006/relationships/slideLayout" Target="../slideLayouts/slideLayout2.xml"/><Relationship Id="rId4" Type="http://schemas.openxmlformats.org/officeDocument/2006/relationships/image" Target="../media/image620.png"/></Relationships>
</file>

<file path=ppt/slides/_rels/slide7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370.png"/></Relationships>
</file>

<file path=ppt/slides/_rels/slide79.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410.png"/><Relationship Id="rId4" Type="http://schemas.openxmlformats.org/officeDocument/2006/relationships/image" Target="../media/image400.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420.png"/><Relationship Id="rId7" Type="http://schemas.openxmlformats.org/officeDocument/2006/relationships/image" Target="../media/image680.png"/><Relationship Id="rId2" Type="http://schemas.openxmlformats.org/officeDocument/2006/relationships/image" Target="../media/image640.png"/><Relationship Id="rId1" Type="http://schemas.openxmlformats.org/officeDocument/2006/relationships/slideLayout" Target="../slideLayouts/slideLayout2.xml"/><Relationship Id="rId6" Type="http://schemas.openxmlformats.org/officeDocument/2006/relationships/image" Target="../media/image670.png"/><Relationship Id="rId5" Type="http://schemas.openxmlformats.org/officeDocument/2006/relationships/image" Target="../media/image660.png"/><Relationship Id="rId4" Type="http://schemas.openxmlformats.org/officeDocument/2006/relationships/image" Target="../media/image69.png"/><Relationship Id="rId9" Type="http://schemas.openxmlformats.org/officeDocument/2006/relationships/image" Target="../media/image690.png"/></Relationships>
</file>

<file path=ppt/slides/_rels/slide8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61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710.png"/><Relationship Id="rId7" Type="http://schemas.openxmlformats.org/officeDocument/2006/relationships/image" Target="../media/image76.png"/><Relationship Id="rId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84.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69.png"/></Relationships>
</file>

<file path=ppt/slides/_rels/slide8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81.png"/><Relationship Id="rId1"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image" Target="../media/image82.png"/></Relationships>
</file>

<file path=ppt/slides/_rels/slide8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89.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9.png"/><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91.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90.png"/><Relationship Id="rId7" Type="http://schemas.openxmlformats.org/officeDocument/2006/relationships/image" Target="../media/image92.png"/><Relationship Id="rId12" Type="http://schemas.openxmlformats.org/officeDocument/2006/relationships/image" Target="../media/image97.png"/><Relationship Id="rId2" Type="http://schemas.openxmlformats.org/officeDocument/2006/relationships/image" Target="../media/image890.png"/><Relationship Id="rId1" Type="http://schemas.openxmlformats.org/officeDocument/2006/relationships/slideLayout" Target="../slideLayouts/slideLayout2.xml"/><Relationship Id="rId6" Type="http://schemas.openxmlformats.org/officeDocument/2006/relationships/image" Target="../media/image91.png"/><Relationship Id="rId11" Type="http://schemas.openxmlformats.org/officeDocument/2006/relationships/image" Target="../media/image96.png"/><Relationship Id="rId5" Type="http://schemas.openxmlformats.org/officeDocument/2006/relationships/image" Target="../media/image88.png"/><Relationship Id="rId10" Type="http://schemas.openxmlformats.org/officeDocument/2006/relationships/image" Target="../media/image95.png"/><Relationship Id="rId4" Type="http://schemas.openxmlformats.org/officeDocument/2006/relationships/image" Target="../media/image87.png"/><Relationship Id="rId9" Type="http://schemas.openxmlformats.org/officeDocument/2006/relationships/image" Target="../media/image94.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498289"/>
          </a:xfrm>
        </p:spPr>
        <p:txBody>
          <a:bodyPr/>
          <a:lstStyle/>
          <a:p>
            <a:r>
              <a:rPr lang="en-US" dirty="0"/>
              <a:t>Reference Points 101</a:t>
            </a:r>
            <a:endParaRPr lang="en-CA" dirty="0"/>
          </a:p>
        </p:txBody>
      </p:sp>
      <p:sp>
        <p:nvSpPr>
          <p:cNvPr id="3" name="Subtitle 2"/>
          <p:cNvSpPr>
            <a:spLocks noGrp="1"/>
          </p:cNvSpPr>
          <p:nvPr>
            <p:ph type="subTitle" idx="1"/>
          </p:nvPr>
        </p:nvSpPr>
        <p:spPr>
          <a:xfrm>
            <a:off x="1524000" y="2866747"/>
            <a:ext cx="9144000" cy="1655762"/>
          </a:xfrm>
        </p:spPr>
        <p:txBody>
          <a:bodyPr>
            <a:normAutofit lnSpcReduction="10000"/>
          </a:bodyPr>
          <a:lstStyle/>
          <a:p>
            <a:r>
              <a:rPr lang="en-US" dirty="0"/>
              <a:t>Robyn Forrest and Tim Barrett</a:t>
            </a:r>
          </a:p>
          <a:p>
            <a:r>
              <a:rPr lang="en-US" dirty="0"/>
              <a:t>Nov 15 and 22, 2022</a:t>
            </a:r>
          </a:p>
          <a:p>
            <a:endParaRPr lang="en-US" dirty="0"/>
          </a:p>
          <a:p>
            <a:r>
              <a:rPr lang="en-US" b="1" dirty="0"/>
              <a:t>Technical Expertise in Stock Assessment (TESA) Webinar</a:t>
            </a:r>
            <a:endParaRPr lang="en-CA" b="1" dirty="0"/>
          </a:p>
        </p:txBody>
      </p:sp>
      <p:pic>
        <p:nvPicPr>
          <p:cNvPr id="4" name="Picture 10" descr="Image result for fisheries and oceans canada"/>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80426" y="5878285"/>
            <a:ext cx="7231147" cy="765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061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78BBF18-4DE9-4572-AD54-9BDD4799144D}"/>
              </a:ext>
            </a:extLst>
          </p:cNvPr>
          <p:cNvPicPr>
            <a:picLocks noChangeAspect="1"/>
          </p:cNvPicPr>
          <p:nvPr/>
        </p:nvPicPr>
        <p:blipFill>
          <a:blip r:embed="rId2"/>
          <a:stretch>
            <a:fillRect/>
          </a:stretch>
        </p:blipFill>
        <p:spPr>
          <a:xfrm>
            <a:off x="3573677" y="3698795"/>
            <a:ext cx="5044646" cy="3026788"/>
          </a:xfrm>
          <a:prstGeom prst="rect">
            <a:avLst/>
          </a:prstGeom>
        </p:spPr>
      </p:pic>
      <p:sp>
        <p:nvSpPr>
          <p:cNvPr id="2" name="Title 1"/>
          <p:cNvSpPr>
            <a:spLocks noGrp="1"/>
          </p:cNvSpPr>
          <p:nvPr>
            <p:ph type="title"/>
          </p:nvPr>
        </p:nvSpPr>
        <p:spPr>
          <a:xfrm>
            <a:off x="838200" y="132417"/>
            <a:ext cx="10515600" cy="1325563"/>
          </a:xfrm>
        </p:spPr>
        <p:txBody>
          <a:bodyPr/>
          <a:lstStyle/>
          <a:p>
            <a:r>
              <a:rPr lang="en-US" dirty="0"/>
              <a:t>What are reference points?</a:t>
            </a:r>
            <a:endParaRPr lang="en-US" dirty="0"/>
          </a:p>
        </p:txBody>
      </p:sp>
      <p:sp>
        <p:nvSpPr>
          <p:cNvPr id="3" name="Content Placeholder 2"/>
          <p:cNvSpPr>
            <a:spLocks noGrp="1"/>
          </p:cNvSpPr>
          <p:nvPr>
            <p:ph idx="1"/>
          </p:nvPr>
        </p:nvSpPr>
        <p:spPr>
          <a:xfrm>
            <a:off x="687370" y="1297724"/>
            <a:ext cx="10515600" cy="2633799"/>
          </a:xfrm>
        </p:spPr>
        <p:txBody>
          <a:bodyPr>
            <a:normAutofit lnSpcReduction="10000"/>
          </a:bodyPr>
          <a:lstStyle/>
          <a:p>
            <a:pPr fontAlgn="base"/>
            <a:r>
              <a:rPr lang="en-US" dirty="0">
                <a:solidFill>
                  <a:srgbClr val="00B050"/>
                </a:solidFill>
              </a:rPr>
              <a:t>Target Reference Point (TRP)</a:t>
            </a:r>
            <a:r>
              <a:rPr lang="en-US" dirty="0"/>
              <a:t> – desirable target stock state (stock may  fluctuate around this point)</a:t>
            </a:r>
          </a:p>
          <a:p>
            <a:pPr fontAlgn="base"/>
            <a:r>
              <a:rPr lang="en-US" dirty="0">
                <a:solidFill>
                  <a:srgbClr val="FF0000"/>
                </a:solidFill>
              </a:rPr>
              <a:t>Limit Reference Point (LRP) </a:t>
            </a:r>
            <a:r>
              <a:rPr lang="en-US" dirty="0"/>
              <a:t>– placed above threshold of an undesirable state / point of serious harm</a:t>
            </a:r>
          </a:p>
          <a:p>
            <a:pPr fontAlgn="base"/>
            <a:r>
              <a:rPr lang="en-US" dirty="0"/>
              <a:t>Reference points are generally defined based on spawning stock biomass (SSB) or the instantaneous fishing mortality rate (</a:t>
            </a:r>
            <a:r>
              <a:rPr lang="en-US" i="1" dirty="0"/>
              <a:t>F</a:t>
            </a:r>
            <a:r>
              <a:rPr lang="en-US" dirty="0"/>
              <a:t>)</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DDBEEC8F-D1D5-4D6C-86D1-29CC9FE0EB02}"/>
              </a:ext>
            </a:extLst>
          </p:cNvPr>
          <p:cNvPicPr>
            <a:picLocks noChangeAspect="1"/>
          </p:cNvPicPr>
          <p:nvPr/>
        </p:nvPicPr>
        <p:blipFill>
          <a:blip r:embed="rId3"/>
          <a:stretch>
            <a:fillRect/>
          </a:stretch>
        </p:blipFill>
        <p:spPr>
          <a:xfrm>
            <a:off x="3573677" y="3698795"/>
            <a:ext cx="5044646" cy="3026788"/>
          </a:xfrm>
          <a:prstGeom prst="rect">
            <a:avLst/>
          </a:prstGeom>
        </p:spPr>
      </p:pic>
    </p:spTree>
    <p:extLst>
      <p:ext uri="{BB962C8B-B14F-4D97-AF65-F5344CB8AC3E}">
        <p14:creationId xmlns:p14="http://schemas.microsoft.com/office/powerpoint/2010/main" val="101204024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8. Approaches using Multiple Models</a:t>
            </a:r>
          </a:p>
        </p:txBody>
      </p:sp>
      <p:sp>
        <p:nvSpPr>
          <p:cNvPr id="4" name="TextBox 3">
            <a:extLst>
              <a:ext uri="{FF2B5EF4-FFF2-40B4-BE49-F238E27FC236}">
                <a16:creationId xmlns:a16="http://schemas.microsoft.com/office/drawing/2014/main" id="{02A356B6-F582-4700-86DC-20C0A9ABB979}"/>
              </a:ext>
            </a:extLst>
          </p:cNvPr>
          <p:cNvSpPr txBox="1"/>
          <p:nvPr/>
        </p:nvSpPr>
        <p:spPr>
          <a:xfrm>
            <a:off x="3057832" y="4218039"/>
            <a:ext cx="6105833" cy="646331"/>
          </a:xfrm>
          <a:prstGeom prst="rect">
            <a:avLst/>
          </a:prstGeom>
          <a:noFill/>
        </p:spPr>
        <p:txBody>
          <a:bodyPr wrap="square" rtlCol="0">
            <a:spAutoFit/>
          </a:bodyPr>
          <a:lstStyle/>
          <a:p>
            <a:r>
              <a:rPr lang="en-US" dirty="0">
                <a:solidFill>
                  <a:srgbClr val="FF0000"/>
                </a:solidFill>
              </a:rPr>
              <a:t>I think this should be a very gentle introduction to what options are available?</a:t>
            </a:r>
          </a:p>
        </p:txBody>
      </p:sp>
    </p:spTree>
    <p:extLst>
      <p:ext uri="{BB962C8B-B14F-4D97-AF65-F5344CB8AC3E}">
        <p14:creationId xmlns:p14="http://schemas.microsoft.com/office/powerpoint/2010/main" val="25775840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442E9-B5D4-4531-A4CA-969BFCED0A61}"/>
              </a:ext>
            </a:extLst>
          </p:cNvPr>
          <p:cNvSpPr>
            <a:spLocks noGrp="1"/>
          </p:cNvSpPr>
          <p:nvPr>
            <p:ph type="title"/>
          </p:nvPr>
        </p:nvSpPr>
        <p:spPr/>
        <p:txBody>
          <a:bodyPr/>
          <a:lstStyle/>
          <a:p>
            <a:r>
              <a:rPr lang="en-US" dirty="0"/>
              <a:t>Stock Status from Multiple Models</a:t>
            </a:r>
          </a:p>
        </p:txBody>
      </p:sp>
      <p:sp>
        <p:nvSpPr>
          <p:cNvPr id="3" name="Content Placeholder 2">
            <a:extLst>
              <a:ext uri="{FF2B5EF4-FFF2-40B4-BE49-F238E27FC236}">
                <a16:creationId xmlns:a16="http://schemas.microsoft.com/office/drawing/2014/main" id="{BAEA506C-3D09-4A13-849A-5181B9F98155}"/>
              </a:ext>
            </a:extLst>
          </p:cNvPr>
          <p:cNvSpPr>
            <a:spLocks noGrp="1"/>
          </p:cNvSpPr>
          <p:nvPr>
            <p:ph idx="1"/>
          </p:nvPr>
        </p:nvSpPr>
        <p:spPr/>
        <p:txBody>
          <a:bodyPr/>
          <a:lstStyle/>
          <a:p>
            <a:r>
              <a:rPr lang="en-US" dirty="0"/>
              <a:t>Model averaging (ensemble approach)</a:t>
            </a:r>
          </a:p>
          <a:p>
            <a:pPr lvl="1"/>
            <a:r>
              <a:rPr lang="en-US" dirty="0"/>
              <a:t>100% weight on one model (model selection); </a:t>
            </a:r>
          </a:p>
          <a:p>
            <a:pPr lvl="1"/>
            <a:r>
              <a:rPr lang="en-US" dirty="0"/>
              <a:t>equal weighting;</a:t>
            </a:r>
          </a:p>
          <a:p>
            <a:pPr lvl="1"/>
            <a:r>
              <a:rPr lang="en-US" dirty="0"/>
              <a:t>tactical weighting (e.g., based on expert opinion or historical performance); </a:t>
            </a:r>
          </a:p>
          <a:p>
            <a:pPr lvl="1"/>
            <a:r>
              <a:rPr lang="en-US" dirty="0"/>
              <a:t>weighting based on model probabilities (e.g., Bayes factors); </a:t>
            </a:r>
          </a:p>
          <a:p>
            <a:pPr lvl="1"/>
            <a:r>
              <a:rPr lang="en-US" dirty="0"/>
              <a:t>weighting based on information theoretic values (e.g., AIC); or </a:t>
            </a:r>
          </a:p>
          <a:p>
            <a:pPr lvl="1"/>
            <a:r>
              <a:rPr lang="en-US" dirty="0"/>
              <a:t>weighting based on predictive ability</a:t>
            </a:r>
          </a:p>
          <a:p>
            <a:r>
              <a:rPr lang="en-US" dirty="0"/>
              <a:t>Empirical Approaches</a:t>
            </a:r>
          </a:p>
          <a:p>
            <a:pPr lvl="1"/>
            <a:r>
              <a:rPr lang="en-US" dirty="0"/>
              <a:t>Reference points based on empirical indicators</a:t>
            </a:r>
          </a:p>
        </p:txBody>
      </p:sp>
    </p:spTree>
    <p:extLst>
      <p:ext uri="{BB962C8B-B14F-4D97-AF65-F5344CB8AC3E}">
        <p14:creationId xmlns:p14="http://schemas.microsoft.com/office/powerpoint/2010/main" val="113912251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Something on multiple OMs in MSE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62064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358" y="236111"/>
            <a:ext cx="10515600" cy="1325563"/>
          </a:xfrm>
        </p:spPr>
        <p:txBody>
          <a:bodyPr/>
          <a:lstStyle/>
          <a:p>
            <a:r>
              <a:rPr lang="en-US" dirty="0"/>
              <a:t>DFO: Reference Points (PA Framework)</a:t>
            </a:r>
          </a:p>
        </p:txBody>
      </p:sp>
      <p:sp>
        <p:nvSpPr>
          <p:cNvPr id="3" name="Content Placeholder 2"/>
          <p:cNvSpPr>
            <a:spLocks noGrp="1"/>
          </p:cNvSpPr>
          <p:nvPr>
            <p:ph idx="1"/>
          </p:nvPr>
        </p:nvSpPr>
        <p:spPr>
          <a:xfrm>
            <a:off x="621384" y="1561674"/>
            <a:ext cx="6298609" cy="4351338"/>
          </a:xfrm>
        </p:spPr>
        <p:txBody>
          <a:bodyPr>
            <a:normAutofit/>
          </a:bodyPr>
          <a:lstStyle/>
          <a:p>
            <a:r>
              <a:rPr lang="en-US" dirty="0"/>
              <a:t>A general fishery decision-making framework (</a:t>
            </a:r>
            <a:r>
              <a:rPr lang="en-US" dirty="0">
                <a:hlinkClick r:id="rId2"/>
              </a:rPr>
              <a:t>DFO 2009</a:t>
            </a:r>
            <a:r>
              <a:rPr lang="en-US" dirty="0"/>
              <a:t>) for implementing harvest strategies that incorporate the precautionary approach</a:t>
            </a:r>
          </a:p>
          <a:p>
            <a:r>
              <a:rPr lang="en-US" dirty="0"/>
              <a:t>Includes </a:t>
            </a:r>
            <a:r>
              <a:rPr lang="en-CA" u="sng" dirty="0"/>
              <a:t>reference points </a:t>
            </a:r>
            <a:r>
              <a:rPr lang="en-CA" dirty="0"/>
              <a:t>and stock status zones</a:t>
            </a:r>
          </a:p>
          <a:p>
            <a:endParaRPr lang="en-US" dirty="0"/>
          </a:p>
          <a:p>
            <a:pPr marL="0" indent="0">
              <a:buNone/>
            </a:pPr>
            <a:endParaRPr lang="en-US" dirty="0"/>
          </a:p>
        </p:txBody>
      </p:sp>
      <p:pic>
        <p:nvPicPr>
          <p:cNvPr id="5" name="Picture 2" descr="Reference Points and Stock Status Zones"/>
          <p:cNvPicPr>
            <a:picLocks noChangeAspect="1" noChangeArrowheads="1"/>
          </p:cNvPicPr>
          <p:nvPr/>
        </p:nvPicPr>
        <p:blipFill rotWithShape="1">
          <a:blip r:embed="rId3">
            <a:extLst>
              <a:ext uri="{28A0092B-C50C-407E-A947-70E740481C1C}">
                <a14:useLocalDpi xmlns:a14="http://schemas.microsoft.com/office/drawing/2010/main" val="0"/>
              </a:ext>
            </a:extLst>
          </a:blip>
          <a:srcRect l="-1" r="-183"/>
          <a:stretch/>
        </p:blipFill>
        <p:spPr bwMode="auto">
          <a:xfrm>
            <a:off x="7192651" y="1482209"/>
            <a:ext cx="5165889" cy="423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5809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DFO: Reference Points (PA Framework)</a:t>
            </a:r>
          </a:p>
        </p:txBody>
      </p:sp>
      <p:sp>
        <p:nvSpPr>
          <p:cNvPr id="3" name="Content Placeholder 2"/>
          <p:cNvSpPr>
            <a:spLocks noGrp="1"/>
          </p:cNvSpPr>
          <p:nvPr>
            <p:ph idx="1"/>
          </p:nvPr>
        </p:nvSpPr>
        <p:spPr>
          <a:xfrm>
            <a:off x="333722" y="1599382"/>
            <a:ext cx="6623259" cy="4351338"/>
          </a:xfrm>
        </p:spPr>
        <p:txBody>
          <a:bodyPr>
            <a:normAutofit/>
          </a:bodyPr>
          <a:lstStyle/>
          <a:p>
            <a:r>
              <a:rPr lang="en-CA" dirty="0">
                <a:solidFill>
                  <a:srgbClr val="FF0000"/>
                </a:solidFill>
              </a:rPr>
              <a:t>LRP</a:t>
            </a:r>
            <a:r>
              <a:rPr lang="en-CA" dirty="0"/>
              <a:t>: “</a:t>
            </a:r>
            <a:r>
              <a:rPr lang="en-US" i="1" dirty="0"/>
              <a:t>represents the stock level below which there is a high probability that the stock’s productivity is so impaired that serious harm will occur”</a:t>
            </a:r>
            <a:endParaRPr lang="en-CA" i="1" dirty="0"/>
          </a:p>
          <a:p>
            <a:r>
              <a:rPr lang="en-US" i="1" dirty="0"/>
              <a:t>“At this stock status level, there may also be resultant impacts to the ecosystem, associated species and a long-term loss of fishing opportunities”</a:t>
            </a:r>
          </a:p>
          <a:p>
            <a:r>
              <a:rPr lang="en-CA" dirty="0"/>
              <a:t>The </a:t>
            </a:r>
            <a:r>
              <a:rPr lang="en-CA" dirty="0">
                <a:solidFill>
                  <a:srgbClr val="FF0000"/>
                </a:solidFill>
              </a:rPr>
              <a:t>LRP</a:t>
            </a:r>
            <a:r>
              <a:rPr lang="en-CA" dirty="0"/>
              <a:t> is defined by DFO Science through a CSAS peer-review process</a:t>
            </a:r>
            <a:endParaRPr lang="en-US" dirty="0"/>
          </a:p>
        </p:txBody>
      </p:sp>
      <p:pic>
        <p:nvPicPr>
          <p:cNvPr id="4" name="Picture 2" descr="Reference Points and Stock Status Zones"/>
          <p:cNvPicPr>
            <a:picLocks noChangeAspect="1" noChangeArrowheads="1"/>
          </p:cNvPicPr>
          <p:nvPr/>
        </p:nvPicPr>
        <p:blipFill rotWithShape="1">
          <a:blip r:embed="rId2">
            <a:extLst>
              <a:ext uri="{28A0092B-C50C-407E-A947-70E740481C1C}">
                <a14:useLocalDpi xmlns:a14="http://schemas.microsoft.com/office/drawing/2010/main" val="0"/>
              </a:ext>
            </a:extLst>
          </a:blip>
          <a:srcRect l="-1" r="-183"/>
          <a:stretch/>
        </p:blipFill>
        <p:spPr bwMode="auto">
          <a:xfrm>
            <a:off x="7192651" y="1482209"/>
            <a:ext cx="5165889" cy="423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a:off x="8282046" y="1925359"/>
            <a:ext cx="11050" cy="29681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860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Reference Points and Stock Status Zones"/>
          <p:cNvPicPr>
            <a:picLocks noChangeAspect="1" noChangeArrowheads="1"/>
          </p:cNvPicPr>
          <p:nvPr/>
        </p:nvPicPr>
        <p:blipFill rotWithShape="1">
          <a:blip r:embed="rId2">
            <a:extLst>
              <a:ext uri="{28A0092B-C50C-407E-A947-70E740481C1C}">
                <a14:useLocalDpi xmlns:a14="http://schemas.microsoft.com/office/drawing/2010/main" val="0"/>
              </a:ext>
            </a:extLst>
          </a:blip>
          <a:srcRect l="-1" r="-183"/>
          <a:stretch/>
        </p:blipFill>
        <p:spPr bwMode="auto">
          <a:xfrm>
            <a:off x="7192651" y="1482209"/>
            <a:ext cx="5165889" cy="423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DFO: Reference Points (PA Framework)</a:t>
            </a:r>
          </a:p>
        </p:txBody>
      </p:sp>
      <p:sp>
        <p:nvSpPr>
          <p:cNvPr id="3" name="Content Placeholder 2"/>
          <p:cNvSpPr>
            <a:spLocks noGrp="1"/>
          </p:cNvSpPr>
          <p:nvPr>
            <p:ph idx="1"/>
          </p:nvPr>
        </p:nvSpPr>
        <p:spPr>
          <a:xfrm>
            <a:off x="432848" y="1732253"/>
            <a:ext cx="6231903" cy="4168926"/>
          </a:xfrm>
        </p:spPr>
        <p:txBody>
          <a:bodyPr/>
          <a:lstStyle/>
          <a:p>
            <a:r>
              <a:rPr lang="en-US" dirty="0">
                <a:solidFill>
                  <a:srgbClr val="0000FF"/>
                </a:solidFill>
              </a:rPr>
              <a:t>USR</a:t>
            </a:r>
            <a:r>
              <a:rPr lang="en-US" dirty="0"/>
              <a:t> – “</a:t>
            </a:r>
            <a:r>
              <a:rPr lang="en-CA" i="1" dirty="0"/>
              <a:t>a level below which removals must be progressively reduced so the LRP can be avoided” </a:t>
            </a:r>
            <a:r>
              <a:rPr lang="en-CA" dirty="0"/>
              <a:t>OR</a:t>
            </a:r>
            <a:r>
              <a:rPr lang="en-CA" i="1" dirty="0"/>
              <a:t> “</a:t>
            </a:r>
            <a:r>
              <a:rPr lang="en-US" i="1" dirty="0"/>
              <a:t>a target reference point</a:t>
            </a:r>
            <a:r>
              <a:rPr lang="en-US" dirty="0"/>
              <a:t>”</a:t>
            </a:r>
          </a:p>
          <a:p>
            <a:r>
              <a:rPr lang="en-US" dirty="0"/>
              <a:t>“</a:t>
            </a:r>
            <a:r>
              <a:rPr lang="en-US" i="1" dirty="0">
                <a:solidFill>
                  <a:srgbClr val="0000FF"/>
                </a:solidFill>
              </a:rPr>
              <a:t>USR</a:t>
            </a:r>
            <a:r>
              <a:rPr lang="en-US" i="1" dirty="0"/>
              <a:t> is defined by resource management, in consultation with stakeholders and with advice and input from DFO Science</a:t>
            </a:r>
            <a:r>
              <a:rPr lang="en-US" dirty="0"/>
              <a:t>” </a:t>
            </a:r>
          </a:p>
          <a:p>
            <a:endParaRPr lang="en-US" dirty="0"/>
          </a:p>
        </p:txBody>
      </p:sp>
      <p:cxnSp>
        <p:nvCxnSpPr>
          <p:cNvPr id="5" name="Straight Connector 4"/>
          <p:cNvCxnSpPr/>
          <p:nvPr/>
        </p:nvCxnSpPr>
        <p:spPr>
          <a:xfrm>
            <a:off x="8291960" y="1930216"/>
            <a:ext cx="0" cy="29717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665988" y="1930216"/>
            <a:ext cx="0" cy="297172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416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Reference Points and Stock Status Zones"/>
          <p:cNvPicPr>
            <a:picLocks noChangeAspect="1" noChangeArrowheads="1"/>
          </p:cNvPicPr>
          <p:nvPr/>
        </p:nvPicPr>
        <p:blipFill rotWithShape="1">
          <a:blip r:embed="rId2">
            <a:extLst>
              <a:ext uri="{28A0092B-C50C-407E-A947-70E740481C1C}">
                <a14:useLocalDpi xmlns:a14="http://schemas.microsoft.com/office/drawing/2010/main" val="0"/>
              </a:ext>
            </a:extLst>
          </a:blip>
          <a:srcRect l="-1" r="-183"/>
          <a:stretch/>
        </p:blipFill>
        <p:spPr bwMode="auto">
          <a:xfrm>
            <a:off x="7192651" y="1482209"/>
            <a:ext cx="5165889" cy="423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DFO: Reference Points (PA Framework)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90629" y="1816198"/>
                <a:ext cx="6077816" cy="4351338"/>
              </a:xfrm>
            </p:spPr>
            <p:txBody>
              <a:bodyPr/>
              <a:lstStyle/>
              <a:p>
                <a:r>
                  <a:rPr lang="en-US" dirty="0">
                    <a:solidFill>
                      <a:srgbClr val="7030A0"/>
                    </a:solidFill>
                  </a:rPr>
                  <a:t>Removal Reference </a:t>
                </a:r>
                <a:r>
                  <a:rPr lang="en-US" dirty="0"/>
                  <a:t>– limit on the fishing mortality rate (</a:t>
                </a:r>
                <a14:m>
                  <m:oMath xmlns:m="http://schemas.openxmlformats.org/officeDocument/2006/math">
                    <m:r>
                      <a:rPr lang="en-US" i="1" dirty="0" smtClean="0">
                        <a:latin typeface="Cambria Math" panose="02040503050406030204" pitchFamily="18" charset="0"/>
                      </a:rPr>
                      <m:t>𝐹</m:t>
                    </m:r>
                  </m:oMath>
                </a14:m>
                <a:r>
                  <a:rPr lang="en-US" dirty="0"/>
                  <a:t>)</a:t>
                </a:r>
              </a:p>
              <a:p>
                <a:endParaRPr lang="en-US" dirty="0"/>
              </a:p>
              <a:p>
                <a:r>
                  <a:rPr lang="en-US" dirty="0">
                    <a:solidFill>
                      <a:srgbClr val="00B050"/>
                    </a:solidFill>
                  </a:rPr>
                  <a:t>Target Reference Point </a:t>
                </a:r>
                <a:r>
                  <a:rPr lang="en-US" dirty="0"/>
                  <a:t>– desirable state to have the stock approach and fluctuate around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90629" y="1816198"/>
                <a:ext cx="6077816" cy="4351338"/>
              </a:xfrm>
              <a:blipFill>
                <a:blip r:embed="rId3"/>
                <a:stretch>
                  <a:fillRect l="-1805" t="-2381"/>
                </a:stretch>
              </a:blipFill>
            </p:spPr>
            <p:txBody>
              <a:bodyPr/>
              <a:lstStyle/>
              <a:p>
                <a:r>
                  <a:rPr lang="en-US">
                    <a:noFill/>
                  </a:rPr>
                  <a:t> </a:t>
                </a:r>
              </a:p>
            </p:txBody>
          </p:sp>
        </mc:Fallback>
      </mc:AlternateContent>
      <p:cxnSp>
        <p:nvCxnSpPr>
          <p:cNvPr id="5" name="Straight Connector 4"/>
          <p:cNvCxnSpPr/>
          <p:nvPr/>
        </p:nvCxnSpPr>
        <p:spPr>
          <a:xfrm>
            <a:off x="8300428" y="1911362"/>
            <a:ext cx="0" cy="298114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684841" y="1939643"/>
            <a:ext cx="0" cy="295286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702523" y="3505485"/>
            <a:ext cx="2231811"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F8F370D-BE3F-43E2-95B8-15BD1295EB14}"/>
              </a:ext>
            </a:extLst>
          </p:cNvPr>
          <p:cNvCxnSpPr>
            <a:cxnSpLocks/>
          </p:cNvCxnSpPr>
          <p:nvPr/>
        </p:nvCxnSpPr>
        <p:spPr>
          <a:xfrm>
            <a:off x="10242806" y="1939643"/>
            <a:ext cx="0" cy="295286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0720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98242-A4D1-42BE-9FFB-DE9673E9F2D1}"/>
              </a:ext>
            </a:extLst>
          </p:cNvPr>
          <p:cNvSpPr>
            <a:spLocks noGrp="1"/>
          </p:cNvSpPr>
          <p:nvPr>
            <p:ph type="title"/>
          </p:nvPr>
        </p:nvSpPr>
        <p:spPr/>
        <p:txBody>
          <a:bodyPr/>
          <a:lstStyle/>
          <a:p>
            <a:r>
              <a:rPr lang="en-US" dirty="0"/>
              <a:t>DFO: Reference Points (PA Framework)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D6C03E6-B3D0-4730-959B-C58289DFC613}"/>
                  </a:ext>
                </a:extLst>
              </p:cNvPr>
              <p:cNvSpPr>
                <a:spLocks noGrp="1"/>
              </p:cNvSpPr>
              <p:nvPr>
                <p:ph idx="1"/>
              </p:nvPr>
            </p:nvSpPr>
            <p:spPr/>
            <p:txBody>
              <a:bodyPr/>
              <a:lstStyle/>
              <a:p>
                <a:r>
                  <a:rPr lang="en-US" dirty="0"/>
                  <a:t>LRP and USRs in Canadian policy are typically defined in terms of biomass (</a:t>
                </a:r>
                <a14:m>
                  <m:oMath xmlns:m="http://schemas.openxmlformats.org/officeDocument/2006/math">
                    <m:r>
                      <a:rPr lang="en-US" i="1" dirty="0" smtClean="0">
                        <a:latin typeface="Cambria Math" panose="02040503050406030204" pitchFamily="18" charset="0"/>
                      </a:rPr>
                      <m:t>𝐵</m:t>
                    </m:r>
                  </m:oMath>
                </a14:m>
                <a:r>
                  <a:rPr lang="en-US" dirty="0"/>
                  <a:t>), particularly spawning stock biomass (</a:t>
                </a:r>
                <a14:m>
                  <m:oMath xmlns:m="http://schemas.openxmlformats.org/officeDocument/2006/math">
                    <m:r>
                      <a:rPr lang="en-US" i="1" dirty="0" smtClean="0">
                        <a:latin typeface="Cambria Math" panose="02040503050406030204" pitchFamily="18" charset="0"/>
                      </a:rPr>
                      <m:t>𝑆𝑆𝐵</m:t>
                    </m:r>
                  </m:oMath>
                </a14:m>
                <a:r>
                  <a:rPr lang="en-US" dirty="0"/>
                  <a:t>), abundance, or a proxy for these</a:t>
                </a:r>
              </a:p>
              <a:p>
                <a:pPr lvl="1"/>
                <a:r>
                  <a:rPr lang="en-US" dirty="0" smtClean="0"/>
                  <a:t>Other </a:t>
                </a:r>
                <a:r>
                  <a:rPr lang="en-US" dirty="0"/>
                  <a:t>metrics that represent the reproductive capacity (e.g., total egg production) of the stock may be used</a:t>
                </a:r>
              </a:p>
              <a:p>
                <a:pPr lvl="1"/>
                <a:r>
                  <a:rPr lang="en-US" dirty="0" smtClean="0"/>
                  <a:t>In this case, t</a:t>
                </a:r>
                <a:r>
                  <a:rPr lang="en-US" dirty="0" smtClean="0"/>
                  <a:t>he </a:t>
                </a:r>
                <a:r>
                  <a:rPr lang="en-US" dirty="0"/>
                  <a:t>metric chosen should </a:t>
                </a:r>
                <a:r>
                  <a:rPr lang="en-US" dirty="0" smtClean="0"/>
                  <a:t>best represent </a:t>
                </a:r>
                <a:r>
                  <a:rPr lang="en-US" dirty="0"/>
                  <a:t>the reproductive capacity of the stock, depending on the type of analytical assessment (e.g., age-structured vs. surplus production model) and data availability</a:t>
                </a:r>
              </a:p>
            </p:txBody>
          </p:sp>
        </mc:Choice>
        <mc:Fallback>
          <p:sp>
            <p:nvSpPr>
              <p:cNvPr id="3" name="Content Placeholder 2">
                <a:extLst>
                  <a:ext uri="{FF2B5EF4-FFF2-40B4-BE49-F238E27FC236}">
                    <a16:creationId xmlns:a16="http://schemas.microsoft.com/office/drawing/2014/main" id="{AD6C03E6-B3D0-4730-959B-C58289DFC61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920090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B0C8-2CA6-49C7-BA42-E425D5AFE97B}"/>
              </a:ext>
            </a:extLst>
          </p:cNvPr>
          <p:cNvSpPr>
            <a:spLocks noGrp="1"/>
          </p:cNvSpPr>
          <p:nvPr>
            <p:ph type="title"/>
          </p:nvPr>
        </p:nvSpPr>
        <p:spPr/>
        <p:txBody>
          <a:bodyPr/>
          <a:lstStyle/>
          <a:p>
            <a:r>
              <a:rPr lang="en-US" dirty="0"/>
              <a:t>Roles of Reference Points</a:t>
            </a:r>
          </a:p>
        </p:txBody>
      </p:sp>
      <p:sp>
        <p:nvSpPr>
          <p:cNvPr id="3" name="Content Placeholder 2">
            <a:extLst>
              <a:ext uri="{FF2B5EF4-FFF2-40B4-BE49-F238E27FC236}">
                <a16:creationId xmlns:a16="http://schemas.microsoft.com/office/drawing/2014/main" id="{77114D86-EC39-4E3E-93AA-D32B0785D02C}"/>
              </a:ext>
            </a:extLst>
          </p:cNvPr>
          <p:cNvSpPr>
            <a:spLocks noGrp="1"/>
          </p:cNvSpPr>
          <p:nvPr>
            <p:ph idx="1"/>
          </p:nvPr>
        </p:nvSpPr>
        <p:spPr>
          <a:xfrm>
            <a:off x="677945" y="1690688"/>
            <a:ext cx="10515600" cy="4351338"/>
          </a:xfrm>
        </p:spPr>
        <p:txBody>
          <a:bodyPr>
            <a:normAutofit/>
          </a:bodyPr>
          <a:lstStyle/>
          <a:p>
            <a:pPr marL="457200" indent="-457200">
              <a:buFont typeface="+mj-lt"/>
              <a:buAutoNum type="arabicPeriod"/>
            </a:pPr>
            <a:r>
              <a:rPr lang="en-US" sz="3200" dirty="0"/>
              <a:t>Components of objectives and performance metrics for decision making</a:t>
            </a:r>
          </a:p>
          <a:p>
            <a:pPr marL="457200" indent="-457200">
              <a:buFont typeface="+mj-lt"/>
              <a:buAutoNum type="arabicPeriod"/>
            </a:pPr>
            <a:r>
              <a:rPr lang="en-US" sz="3200" dirty="0"/>
              <a:t>Determining stock status by comparing estimated SSB or </a:t>
            </a:r>
            <a:r>
              <a:rPr lang="en-US" sz="3200" i="1" dirty="0"/>
              <a:t>F</a:t>
            </a:r>
            <a:r>
              <a:rPr lang="en-US" sz="3200" dirty="0"/>
              <a:t> to reference points</a:t>
            </a:r>
          </a:p>
          <a:p>
            <a:pPr lvl="1"/>
            <a:r>
              <a:rPr lang="en-US" sz="2800" dirty="0">
                <a:solidFill>
                  <a:srgbClr val="FF0000"/>
                </a:solidFill>
              </a:rPr>
              <a:t>LRP</a:t>
            </a:r>
            <a:r>
              <a:rPr lang="en-US" sz="2800" dirty="0"/>
              <a:t> separates the critical and cautious zones</a:t>
            </a:r>
          </a:p>
          <a:p>
            <a:pPr lvl="1"/>
            <a:r>
              <a:rPr lang="en-US" sz="2800" dirty="0">
                <a:solidFill>
                  <a:srgbClr val="0000FF"/>
                </a:solidFill>
              </a:rPr>
              <a:t>USR</a:t>
            </a:r>
            <a:r>
              <a:rPr lang="en-US" sz="2800" dirty="0"/>
              <a:t> separates the cautious and healthy </a:t>
            </a:r>
            <a:r>
              <a:rPr lang="en-US" sz="2800" dirty="0" smtClean="0"/>
              <a:t>zones</a:t>
            </a:r>
          </a:p>
          <a:p>
            <a:pPr marL="536575" indent="-536575">
              <a:buNone/>
            </a:pPr>
            <a:r>
              <a:rPr lang="en-US" sz="3200" dirty="0" smtClean="0"/>
              <a:t>3.  The </a:t>
            </a:r>
            <a:r>
              <a:rPr lang="en-US" sz="3200" dirty="0"/>
              <a:t>LRP also has a legislated role in triggering the need for a </a:t>
            </a:r>
            <a:r>
              <a:rPr lang="en-US" sz="3200" u="sng" dirty="0"/>
              <a:t>rebuilding plan</a:t>
            </a:r>
            <a:r>
              <a:rPr lang="en-US" sz="3200" dirty="0"/>
              <a:t> under the Fish Stocks Provisions</a:t>
            </a:r>
          </a:p>
          <a:p>
            <a:pPr lvl="1"/>
            <a:endParaRPr lang="en-US" sz="2800" dirty="0" smtClean="0"/>
          </a:p>
          <a:p>
            <a:endParaRPr lang="en-US" sz="3200" dirty="0"/>
          </a:p>
        </p:txBody>
      </p:sp>
    </p:spTree>
    <p:extLst>
      <p:ext uri="{BB962C8B-B14F-4D97-AF65-F5344CB8AC3E}">
        <p14:creationId xmlns:p14="http://schemas.microsoft.com/office/powerpoint/2010/main" val="1085195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B0C8-2CA6-49C7-BA42-E425D5AFE97B}"/>
              </a:ext>
            </a:extLst>
          </p:cNvPr>
          <p:cNvSpPr>
            <a:spLocks noGrp="1"/>
          </p:cNvSpPr>
          <p:nvPr>
            <p:ph type="title"/>
          </p:nvPr>
        </p:nvSpPr>
        <p:spPr>
          <a:xfrm>
            <a:off x="743932" y="378258"/>
            <a:ext cx="10515600" cy="1325563"/>
          </a:xfrm>
        </p:spPr>
        <p:txBody>
          <a:bodyPr/>
          <a:lstStyle/>
          <a:p>
            <a:r>
              <a:rPr lang="en-US" dirty="0"/>
              <a:t>Roles of Reference Points</a:t>
            </a:r>
          </a:p>
        </p:txBody>
      </p:sp>
      <p:sp>
        <p:nvSpPr>
          <p:cNvPr id="3" name="Content Placeholder 2">
            <a:extLst>
              <a:ext uri="{FF2B5EF4-FFF2-40B4-BE49-F238E27FC236}">
                <a16:creationId xmlns:a16="http://schemas.microsoft.com/office/drawing/2014/main" id="{77114D86-EC39-4E3E-93AA-D32B0785D02C}"/>
              </a:ext>
            </a:extLst>
          </p:cNvPr>
          <p:cNvSpPr>
            <a:spLocks noGrp="1"/>
          </p:cNvSpPr>
          <p:nvPr>
            <p:ph idx="1"/>
          </p:nvPr>
        </p:nvSpPr>
        <p:spPr>
          <a:xfrm>
            <a:off x="743932" y="1603571"/>
            <a:ext cx="10515600" cy="1063555"/>
          </a:xfrm>
        </p:spPr>
        <p:txBody>
          <a:bodyPr>
            <a:normAutofit/>
          </a:bodyPr>
          <a:lstStyle/>
          <a:p>
            <a:pPr marL="514350" indent="-514350">
              <a:buFont typeface="+mj-lt"/>
              <a:buAutoNum type="arabicPeriod" startAt="4"/>
            </a:pPr>
            <a:r>
              <a:rPr lang="en-US" sz="3200" u="sng" dirty="0"/>
              <a:t>Can be</a:t>
            </a:r>
            <a:r>
              <a:rPr lang="en-US" sz="3200" dirty="0"/>
              <a:t> and are often used as </a:t>
            </a:r>
            <a:r>
              <a:rPr lang="en-US" sz="3200" dirty="0" smtClean="0"/>
              <a:t>triggers (operational </a:t>
            </a:r>
            <a:r>
              <a:rPr lang="en-US" sz="3200" dirty="0"/>
              <a:t>control </a:t>
            </a:r>
            <a:r>
              <a:rPr lang="en-US" sz="3200" dirty="0" smtClean="0"/>
              <a:t>points) </a:t>
            </a:r>
            <a:r>
              <a:rPr lang="en-US" sz="3200" dirty="0"/>
              <a:t>in harvest control </a:t>
            </a:r>
            <a:r>
              <a:rPr lang="en-US" sz="3200" dirty="0" smtClean="0"/>
              <a:t>rules (HCRs)</a:t>
            </a:r>
            <a:endParaRPr lang="en-US" dirty="0"/>
          </a:p>
        </p:txBody>
      </p:sp>
      <p:pic>
        <p:nvPicPr>
          <p:cNvPr id="2050" name="Picture 2">
            <a:extLst>
              <a:ext uri="{FF2B5EF4-FFF2-40B4-BE49-F238E27FC236}">
                <a16:creationId xmlns:a16="http://schemas.microsoft.com/office/drawing/2014/main" id="{AA5C3D3E-CBE1-4B74-8D19-5AA1E7C7EB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890" y="2667126"/>
            <a:ext cx="5168736" cy="310124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3B90EEF-4650-48C9-BC0D-A2C036451D44}"/>
              </a:ext>
            </a:extLst>
          </p:cNvPr>
          <p:cNvSpPr txBox="1"/>
          <p:nvPr/>
        </p:nvSpPr>
        <p:spPr>
          <a:xfrm>
            <a:off x="8066477" y="2835371"/>
            <a:ext cx="3876139" cy="2677656"/>
          </a:xfrm>
          <a:prstGeom prst="rect">
            <a:avLst/>
          </a:prstGeom>
          <a:noFill/>
        </p:spPr>
        <p:txBody>
          <a:bodyPr wrap="square" rtlCol="0">
            <a:spAutoFit/>
          </a:bodyPr>
          <a:lstStyle/>
          <a:p>
            <a:r>
              <a:rPr lang="en-US" sz="2400" b="0" i="0" u="none" strike="noStrike" dirty="0">
                <a:solidFill>
                  <a:srgbClr val="C00000"/>
                </a:solidFill>
                <a:effectLst/>
                <a:latin typeface="Calibri" panose="020F0502020204030204" pitchFamily="34" charset="0"/>
              </a:rPr>
              <a:t>OCPs = points where pre-defined management actions take place (e.g., change in </a:t>
            </a:r>
            <a:r>
              <a:rPr lang="en-US" sz="2400" b="0" i="1" u="none" strike="noStrike" dirty="0">
                <a:solidFill>
                  <a:srgbClr val="C00000"/>
                </a:solidFill>
                <a:effectLst/>
                <a:latin typeface="Calibri" panose="020F0502020204030204" pitchFamily="34" charset="0"/>
              </a:rPr>
              <a:t>F</a:t>
            </a:r>
            <a:r>
              <a:rPr lang="en-US" sz="2400" b="0" i="0" u="none" strike="noStrike" dirty="0">
                <a:solidFill>
                  <a:srgbClr val="C00000"/>
                </a:solidFill>
                <a:effectLst/>
                <a:latin typeface="Calibri" panose="020F0502020204030204" pitchFamily="34" charset="0"/>
              </a:rPr>
              <a:t> in a HCR</a:t>
            </a:r>
            <a:r>
              <a:rPr lang="en-US" sz="2400" b="0" i="0" u="none" strike="noStrike" dirty="0" smtClean="0">
                <a:solidFill>
                  <a:srgbClr val="C00000"/>
                </a:solidFill>
                <a:effectLst/>
                <a:latin typeface="Calibri" panose="020F0502020204030204" pitchFamily="34" charset="0"/>
              </a:rPr>
              <a:t>)</a:t>
            </a:r>
          </a:p>
          <a:p>
            <a:endParaRPr lang="en-US" sz="2400" dirty="0">
              <a:solidFill>
                <a:srgbClr val="C00000"/>
              </a:solidFill>
              <a:latin typeface="Calibri" panose="020F0502020204030204" pitchFamily="34" charset="0"/>
            </a:endParaRPr>
          </a:p>
          <a:p>
            <a:r>
              <a:rPr lang="en-US" sz="2400" dirty="0" smtClean="0">
                <a:solidFill>
                  <a:srgbClr val="C00000"/>
                </a:solidFill>
                <a:latin typeface="Calibri" panose="020F0502020204030204" pitchFamily="34" charset="0"/>
              </a:rPr>
              <a:t>OCPs are components of the Management Procedure</a:t>
            </a:r>
            <a:endParaRPr lang="en-US" sz="2400" dirty="0">
              <a:solidFill>
                <a:srgbClr val="C00000"/>
              </a:solidFill>
            </a:endParaRPr>
          </a:p>
        </p:txBody>
      </p:sp>
      <p:cxnSp>
        <p:nvCxnSpPr>
          <p:cNvPr id="9" name="Straight Arrow Connector 8">
            <a:extLst>
              <a:ext uri="{FF2B5EF4-FFF2-40B4-BE49-F238E27FC236}">
                <a16:creationId xmlns:a16="http://schemas.microsoft.com/office/drawing/2014/main" id="{CD4B1783-74F3-4745-820B-7D9408C7C9A5}"/>
              </a:ext>
            </a:extLst>
          </p:cNvPr>
          <p:cNvCxnSpPr>
            <a:cxnSpLocks/>
          </p:cNvCxnSpPr>
          <p:nvPr/>
        </p:nvCxnSpPr>
        <p:spPr>
          <a:xfrm flipH="1" flipV="1">
            <a:off x="4307478" y="3158537"/>
            <a:ext cx="3684729" cy="432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6194DBE-7A16-4F8E-B369-DD14804B7BAC}"/>
              </a:ext>
            </a:extLst>
          </p:cNvPr>
          <p:cNvCxnSpPr>
            <a:cxnSpLocks/>
          </p:cNvCxnSpPr>
          <p:nvPr/>
        </p:nvCxnSpPr>
        <p:spPr>
          <a:xfrm flipH="1">
            <a:off x="3012161" y="3591299"/>
            <a:ext cx="4980046" cy="1088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990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635848" y="1131032"/>
            <a:ext cx="1199065" cy="47609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0156" y="79477"/>
            <a:ext cx="11165500" cy="1325563"/>
          </a:xfrm>
        </p:spPr>
        <p:txBody>
          <a:bodyPr/>
          <a:lstStyle/>
          <a:p>
            <a:r>
              <a:rPr lang="en-US" dirty="0" smtClean="0"/>
              <a:t>Reference points in stock assessment</a:t>
            </a:r>
            <a:endParaRPr lang="en-US" dirty="0"/>
          </a:p>
        </p:txBody>
      </p:sp>
      <p:sp>
        <p:nvSpPr>
          <p:cNvPr id="4" name="Rectangle 3"/>
          <p:cNvSpPr/>
          <p:nvPr/>
        </p:nvSpPr>
        <p:spPr>
          <a:xfrm>
            <a:off x="568088" y="2379959"/>
            <a:ext cx="1566872" cy="344600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57738" y="2388020"/>
            <a:ext cx="2945905" cy="34460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 name="Rectangle 5"/>
          <p:cNvSpPr/>
          <p:nvPr/>
        </p:nvSpPr>
        <p:spPr>
          <a:xfrm>
            <a:off x="5330854" y="2388020"/>
            <a:ext cx="1374729" cy="34460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832795" y="2388020"/>
            <a:ext cx="1260780" cy="34460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199976" y="2366633"/>
            <a:ext cx="1305519" cy="34460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00156" y="2919759"/>
            <a:ext cx="1458505" cy="1015663"/>
          </a:xfrm>
          <a:prstGeom prst="rect">
            <a:avLst/>
          </a:prstGeom>
          <a:noFill/>
        </p:spPr>
        <p:txBody>
          <a:bodyPr wrap="square" rtlCol="0">
            <a:spAutoFit/>
          </a:bodyPr>
          <a:lstStyle/>
          <a:p>
            <a:r>
              <a:rPr lang="en-US" sz="2000" dirty="0" smtClean="0">
                <a:solidFill>
                  <a:srgbClr val="002060"/>
                </a:solidFill>
              </a:rPr>
              <a:t>Priors on model </a:t>
            </a:r>
            <a:r>
              <a:rPr lang="en-US" sz="2000" dirty="0">
                <a:solidFill>
                  <a:srgbClr val="002060"/>
                </a:solidFill>
              </a:rPr>
              <a:t>parameters</a:t>
            </a:r>
          </a:p>
        </p:txBody>
      </p:sp>
      <p:sp>
        <p:nvSpPr>
          <p:cNvPr id="11" name="TextBox 10"/>
          <p:cNvSpPr txBox="1"/>
          <p:nvPr/>
        </p:nvSpPr>
        <p:spPr>
          <a:xfrm>
            <a:off x="2534113" y="2919759"/>
            <a:ext cx="2764621" cy="707886"/>
          </a:xfrm>
          <a:prstGeom prst="rect">
            <a:avLst/>
          </a:prstGeom>
          <a:noFill/>
        </p:spPr>
        <p:txBody>
          <a:bodyPr wrap="square" rtlCol="0">
            <a:spAutoFit/>
          </a:bodyPr>
          <a:lstStyle/>
          <a:p>
            <a:r>
              <a:rPr lang="en-US" sz="2000" dirty="0" smtClean="0">
                <a:solidFill>
                  <a:srgbClr val="002060"/>
                </a:solidFill>
              </a:rPr>
              <a:t>Population and fishery dynamics</a:t>
            </a:r>
            <a:endParaRPr lang="en-US" sz="2000" dirty="0">
              <a:solidFill>
                <a:srgbClr val="002060"/>
              </a:solidFill>
            </a:endParaRPr>
          </a:p>
        </p:txBody>
      </p:sp>
      <p:sp>
        <p:nvSpPr>
          <p:cNvPr id="12" name="TextBox 11"/>
          <p:cNvSpPr txBox="1"/>
          <p:nvPr/>
        </p:nvSpPr>
        <p:spPr>
          <a:xfrm>
            <a:off x="5313841" y="2888269"/>
            <a:ext cx="1580668" cy="707886"/>
          </a:xfrm>
          <a:prstGeom prst="rect">
            <a:avLst/>
          </a:prstGeom>
          <a:noFill/>
        </p:spPr>
        <p:txBody>
          <a:bodyPr wrap="square" rtlCol="0">
            <a:spAutoFit/>
          </a:bodyPr>
          <a:lstStyle/>
          <a:p>
            <a:r>
              <a:rPr lang="en-US" sz="2000" dirty="0" smtClean="0">
                <a:solidFill>
                  <a:srgbClr val="002060"/>
                </a:solidFill>
              </a:rPr>
              <a:t>Observation models</a:t>
            </a:r>
            <a:endParaRPr lang="en-US" sz="2000" dirty="0">
              <a:solidFill>
                <a:srgbClr val="002060"/>
              </a:solidFill>
            </a:endParaRPr>
          </a:p>
        </p:txBody>
      </p:sp>
      <p:sp>
        <p:nvSpPr>
          <p:cNvPr id="13" name="TextBox 12"/>
          <p:cNvSpPr txBox="1"/>
          <p:nvPr/>
        </p:nvSpPr>
        <p:spPr>
          <a:xfrm>
            <a:off x="8230203" y="2786617"/>
            <a:ext cx="1275291" cy="1015663"/>
          </a:xfrm>
          <a:prstGeom prst="rect">
            <a:avLst/>
          </a:prstGeom>
          <a:noFill/>
        </p:spPr>
        <p:txBody>
          <a:bodyPr wrap="square" rtlCol="0">
            <a:spAutoFit/>
          </a:bodyPr>
          <a:lstStyle/>
          <a:p>
            <a:r>
              <a:rPr lang="en-US" sz="2000" dirty="0" smtClean="0">
                <a:solidFill>
                  <a:srgbClr val="002060"/>
                </a:solidFill>
              </a:rPr>
              <a:t>Posterior parameter estimates</a:t>
            </a:r>
            <a:endParaRPr lang="en-US" sz="2000" dirty="0">
              <a:solidFill>
                <a:srgbClr val="002060"/>
              </a:solidFill>
            </a:endParaRPr>
          </a:p>
        </p:txBody>
      </p:sp>
      <p:sp>
        <p:nvSpPr>
          <p:cNvPr id="14" name="TextBox 13"/>
          <p:cNvSpPr txBox="1"/>
          <p:nvPr/>
        </p:nvSpPr>
        <p:spPr>
          <a:xfrm>
            <a:off x="6839704" y="2894339"/>
            <a:ext cx="1360272" cy="400110"/>
          </a:xfrm>
          <a:prstGeom prst="rect">
            <a:avLst/>
          </a:prstGeom>
          <a:noFill/>
        </p:spPr>
        <p:txBody>
          <a:bodyPr wrap="square" rtlCol="0">
            <a:spAutoFit/>
          </a:bodyPr>
          <a:lstStyle/>
          <a:p>
            <a:r>
              <a:rPr lang="en-US" sz="2000" dirty="0" smtClean="0">
                <a:solidFill>
                  <a:srgbClr val="002060"/>
                </a:solidFill>
              </a:rPr>
              <a:t>Likelihood</a:t>
            </a:r>
            <a:endParaRPr lang="en-US" sz="2000" dirty="0">
              <a:solidFill>
                <a:srgbClr val="002060"/>
              </a:solidFill>
            </a:endParaRPr>
          </a:p>
        </p:txBody>
      </p:sp>
      <p:sp>
        <p:nvSpPr>
          <p:cNvPr id="16" name="Rectangle 15"/>
          <p:cNvSpPr/>
          <p:nvPr/>
        </p:nvSpPr>
        <p:spPr>
          <a:xfrm>
            <a:off x="6970080" y="6200834"/>
            <a:ext cx="1199065" cy="580991"/>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150208" y="6283221"/>
            <a:ext cx="838808" cy="369332"/>
          </a:xfrm>
          <a:prstGeom prst="rect">
            <a:avLst/>
          </a:prstGeom>
          <a:noFill/>
        </p:spPr>
        <p:txBody>
          <a:bodyPr wrap="square" rtlCol="0">
            <a:spAutoFit/>
          </a:bodyPr>
          <a:lstStyle/>
          <a:p>
            <a:r>
              <a:rPr lang="en-US" dirty="0" smtClean="0"/>
              <a:t>DATA</a:t>
            </a:r>
            <a:endParaRPr lang="en-US" dirty="0"/>
          </a:p>
        </p:txBody>
      </p:sp>
      <p:sp>
        <p:nvSpPr>
          <p:cNvPr id="17" name="Right Arrow 16"/>
          <p:cNvSpPr/>
          <p:nvPr/>
        </p:nvSpPr>
        <p:spPr>
          <a:xfrm rot="16200000">
            <a:off x="7384750" y="5911002"/>
            <a:ext cx="270181" cy="21285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629551" y="2366633"/>
            <a:ext cx="1260780" cy="34460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689031" y="2837600"/>
            <a:ext cx="1360272" cy="707886"/>
          </a:xfrm>
          <a:prstGeom prst="rect">
            <a:avLst/>
          </a:prstGeom>
          <a:noFill/>
        </p:spPr>
        <p:txBody>
          <a:bodyPr wrap="square" rtlCol="0">
            <a:spAutoFit/>
          </a:bodyPr>
          <a:lstStyle/>
          <a:p>
            <a:r>
              <a:rPr lang="en-US" sz="2000" dirty="0" smtClean="0">
                <a:solidFill>
                  <a:srgbClr val="002060"/>
                </a:solidFill>
              </a:rPr>
              <a:t>Reference</a:t>
            </a:r>
          </a:p>
          <a:p>
            <a:r>
              <a:rPr lang="en-US" sz="2000" dirty="0" smtClean="0">
                <a:solidFill>
                  <a:srgbClr val="002060"/>
                </a:solidFill>
              </a:rPr>
              <a:t>points</a:t>
            </a:r>
            <a:endParaRPr lang="en-US" sz="2000" dirty="0">
              <a:solidFill>
                <a:srgbClr val="002060"/>
              </a:solidFill>
            </a:endParaRPr>
          </a:p>
        </p:txBody>
      </p:sp>
      <p:sp>
        <p:nvSpPr>
          <p:cNvPr id="21" name="Right Arrow 20"/>
          <p:cNvSpPr/>
          <p:nvPr/>
        </p:nvSpPr>
        <p:spPr>
          <a:xfrm rot="5400000">
            <a:off x="10058061" y="1704309"/>
            <a:ext cx="270181" cy="21285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9629551" y="1197201"/>
            <a:ext cx="1205362" cy="369332"/>
          </a:xfrm>
          <a:prstGeom prst="rect">
            <a:avLst/>
          </a:prstGeom>
          <a:noFill/>
        </p:spPr>
        <p:txBody>
          <a:bodyPr wrap="square" rtlCol="0">
            <a:spAutoFit/>
          </a:bodyPr>
          <a:lstStyle/>
          <a:p>
            <a:r>
              <a:rPr lang="en-US" dirty="0" smtClean="0"/>
              <a:t>Objectives</a:t>
            </a:r>
            <a:endParaRPr lang="en-US" dirty="0"/>
          </a:p>
        </p:txBody>
      </p:sp>
      <p:sp>
        <p:nvSpPr>
          <p:cNvPr id="23" name="Rectangle 22"/>
          <p:cNvSpPr/>
          <p:nvPr/>
        </p:nvSpPr>
        <p:spPr>
          <a:xfrm>
            <a:off x="9505494" y="6211755"/>
            <a:ext cx="1790383" cy="59716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10181531" y="5893947"/>
            <a:ext cx="270181" cy="21285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9663327" y="6141041"/>
            <a:ext cx="1652416" cy="707886"/>
          </a:xfrm>
          <a:prstGeom prst="rect">
            <a:avLst/>
          </a:prstGeom>
          <a:noFill/>
        </p:spPr>
        <p:txBody>
          <a:bodyPr wrap="square" rtlCol="0">
            <a:spAutoFit/>
          </a:bodyPr>
          <a:lstStyle/>
          <a:p>
            <a:r>
              <a:rPr lang="en-US" sz="2000" dirty="0" smtClean="0"/>
              <a:t>Performance metrics</a:t>
            </a:r>
            <a:endParaRPr lang="en-US" sz="2000" dirty="0"/>
          </a:p>
        </p:txBody>
      </p:sp>
      <p:sp>
        <p:nvSpPr>
          <p:cNvPr id="28" name="Right Arrow 27"/>
          <p:cNvSpPr/>
          <p:nvPr/>
        </p:nvSpPr>
        <p:spPr>
          <a:xfrm>
            <a:off x="1974697" y="3935422"/>
            <a:ext cx="475452" cy="296512"/>
          </a:xfrm>
          <a:prstGeom prst="rightArrow">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5061008" y="3954705"/>
            <a:ext cx="475452" cy="296512"/>
          </a:xfrm>
          <a:prstGeom prst="rightArrow">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6565226" y="3935422"/>
            <a:ext cx="475452" cy="296512"/>
          </a:xfrm>
          <a:prstGeom prst="rightArrow">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a:off x="7931419" y="3943710"/>
            <a:ext cx="475452" cy="296512"/>
          </a:xfrm>
          <a:prstGeom prst="rightArrow">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a:off x="9297612" y="3925752"/>
            <a:ext cx="475452" cy="296512"/>
          </a:xfrm>
          <a:prstGeom prst="rightArrow">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257737" y="2011564"/>
            <a:ext cx="4447845" cy="27018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68089" y="2011564"/>
            <a:ext cx="1566872" cy="27018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828358" y="2021210"/>
            <a:ext cx="2677136" cy="27018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9629551" y="2021210"/>
            <a:ext cx="1260780" cy="27018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47089" y="6110034"/>
            <a:ext cx="4117267" cy="707886"/>
          </a:xfrm>
          <a:prstGeom prst="rect">
            <a:avLst/>
          </a:prstGeom>
          <a:noFill/>
        </p:spPr>
        <p:txBody>
          <a:bodyPr wrap="square" rtlCol="0">
            <a:spAutoFit/>
          </a:bodyPr>
          <a:lstStyle/>
          <a:p>
            <a:r>
              <a:rPr lang="en-US" sz="2000" b="1" dirty="0" smtClean="0">
                <a:solidFill>
                  <a:srgbClr val="00B050"/>
                </a:solidFill>
              </a:rPr>
              <a:t>Green bar = Easier</a:t>
            </a:r>
          </a:p>
          <a:p>
            <a:r>
              <a:rPr lang="en-US" sz="2000" b="1" dirty="0" smtClean="0">
                <a:solidFill>
                  <a:srgbClr val="FF0000"/>
                </a:solidFill>
              </a:rPr>
              <a:t>Red bar     = Hard!</a:t>
            </a:r>
            <a:endParaRPr lang="en-US" sz="2000" b="1" dirty="0">
              <a:solidFill>
                <a:srgbClr val="FF0000"/>
              </a:solidFill>
            </a:endParaRPr>
          </a:p>
        </p:txBody>
      </p:sp>
      <p:grpSp>
        <p:nvGrpSpPr>
          <p:cNvPr id="46" name="Group 45"/>
          <p:cNvGrpSpPr/>
          <p:nvPr/>
        </p:nvGrpSpPr>
        <p:grpSpPr>
          <a:xfrm>
            <a:off x="9486296" y="1945827"/>
            <a:ext cx="1547289" cy="3919456"/>
            <a:chOff x="9486296" y="1945827"/>
            <a:chExt cx="1547289" cy="3919456"/>
          </a:xfrm>
        </p:grpSpPr>
        <p:sp>
          <p:nvSpPr>
            <p:cNvPr id="42" name="Rectangle 41"/>
            <p:cNvSpPr/>
            <p:nvPr/>
          </p:nvSpPr>
          <p:spPr>
            <a:xfrm>
              <a:off x="9486296" y="1945827"/>
              <a:ext cx="1547289" cy="391945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9611896" y="3522626"/>
              <a:ext cx="1360272" cy="369332"/>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We are here</a:t>
              </a:r>
              <a:endParaRPr lang="en-US" b="1"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2269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2. Equilibrium Assumptions</a:t>
            </a:r>
          </a:p>
        </p:txBody>
      </p:sp>
    </p:spTree>
    <p:extLst>
      <p:ext uri="{BB962C8B-B14F-4D97-AF65-F5344CB8AC3E}">
        <p14:creationId xmlns:p14="http://schemas.microsoft.com/office/powerpoint/2010/main" val="10792650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838200" y="1545996"/>
            <a:ext cx="10515600" cy="5137608"/>
          </a:xfrm>
        </p:spPr>
        <p:txBody>
          <a:bodyPr>
            <a:noAutofit/>
          </a:bodyPr>
          <a:lstStyle/>
          <a:p>
            <a:r>
              <a:rPr lang="en-US" dirty="0"/>
              <a:t>This webinar comes after the 2021 joint TESA/National Operational Guidelines (NOG) Taskforce workshop on “</a:t>
            </a:r>
            <a:r>
              <a:rPr lang="en-US" i="1" dirty="0"/>
              <a:t>Limit Reference Points and the Fish Stocks Provisions</a:t>
            </a:r>
            <a:r>
              <a:rPr lang="en-US" dirty="0"/>
              <a:t>”.</a:t>
            </a:r>
          </a:p>
          <a:p>
            <a:r>
              <a:rPr lang="en-US" dirty="0"/>
              <a:t>Feedback from the workshop indicated a desire for more training in the theory and calculation of reference points.</a:t>
            </a:r>
          </a:p>
          <a:p>
            <a:r>
              <a:rPr lang="en-US" dirty="0"/>
              <a:t>This webinar tries to address this gap by focusing on the more technical aspects of calculating reference points. </a:t>
            </a:r>
          </a:p>
          <a:p>
            <a:r>
              <a:rPr lang="en-US" dirty="0"/>
              <a:t>Participants are invited to review the materials from the 2021 workshop for a deeper dive into considerations for selecting LRPs</a:t>
            </a:r>
          </a:p>
          <a:p>
            <a:pPr lvl="1"/>
            <a:r>
              <a:rPr lang="en-US" dirty="0">
                <a:hlinkClick r:id="rId2"/>
              </a:rPr>
              <a:t>https://github.com/TESA-workshops/LRP</a:t>
            </a:r>
            <a:endParaRPr lang="en-US" dirty="0"/>
          </a:p>
          <a:p>
            <a:pPr lvl="1"/>
            <a:r>
              <a:rPr lang="en-US" dirty="0"/>
              <a:t>The proceedings from the 2021 workshop will be published as a DFO Technical Report</a:t>
            </a:r>
          </a:p>
        </p:txBody>
      </p:sp>
    </p:spTree>
    <p:extLst>
      <p:ext uri="{BB962C8B-B14F-4D97-AF65-F5344CB8AC3E}">
        <p14:creationId xmlns:p14="http://schemas.microsoft.com/office/powerpoint/2010/main" val="608481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Equilibrium reference points</a:t>
            </a:r>
            <a:endParaRPr lang="en-US" dirty="0"/>
          </a:p>
        </p:txBody>
      </p:sp>
      <p:sp>
        <p:nvSpPr>
          <p:cNvPr id="3" name="Content Placeholder 2"/>
          <p:cNvSpPr>
            <a:spLocks noGrp="1"/>
          </p:cNvSpPr>
          <p:nvPr>
            <p:ph idx="1"/>
          </p:nvPr>
        </p:nvSpPr>
        <p:spPr/>
        <p:txBody>
          <a:bodyPr>
            <a:normAutofit/>
          </a:bodyPr>
          <a:lstStyle/>
          <a:p>
            <a:r>
              <a:rPr lang="en-US" sz="3200" dirty="0" smtClean="0"/>
              <a:t>Many common reference points are based on </a:t>
            </a:r>
            <a:r>
              <a:rPr lang="en-US" sz="3200" b="1" dirty="0" smtClean="0"/>
              <a:t>equilibrium</a:t>
            </a:r>
            <a:r>
              <a:rPr lang="en-US" sz="3200" dirty="0" smtClean="0"/>
              <a:t> (or steady state) assumptions</a:t>
            </a:r>
          </a:p>
          <a:p>
            <a:r>
              <a:rPr lang="en-US" sz="3200" dirty="0" smtClean="0"/>
              <a:t>These include reference points based on:</a:t>
            </a:r>
          </a:p>
          <a:p>
            <a:pPr lvl="1"/>
            <a:r>
              <a:rPr lang="en-US" sz="2800" dirty="0" smtClean="0">
                <a:solidFill>
                  <a:schemeClr val="tx2">
                    <a:lumMod val="75000"/>
                  </a:schemeClr>
                </a:solidFill>
              </a:rPr>
              <a:t>Maximum Sustainable Yield (MSY)</a:t>
            </a:r>
          </a:p>
          <a:p>
            <a:pPr lvl="1"/>
            <a:r>
              <a:rPr lang="en-US" sz="2800" dirty="0" smtClean="0">
                <a:solidFill>
                  <a:schemeClr val="tx2">
                    <a:lumMod val="75000"/>
                  </a:schemeClr>
                </a:solidFill>
              </a:rPr>
              <a:t>Unfished Spawning Biomass (</a:t>
            </a:r>
            <a:r>
              <a:rPr lang="en-US" sz="2800" i="1" dirty="0">
                <a:solidFill>
                  <a:schemeClr val="tx2">
                    <a:lumMod val="75000"/>
                  </a:schemeClr>
                </a:solidFill>
              </a:rPr>
              <a:t>B</a:t>
            </a:r>
            <a:r>
              <a:rPr lang="en-US" sz="2800" baseline="-25000" dirty="0">
                <a:solidFill>
                  <a:schemeClr val="tx2">
                    <a:lumMod val="75000"/>
                  </a:schemeClr>
                </a:solidFill>
              </a:rPr>
              <a:t>0 </a:t>
            </a:r>
            <a:r>
              <a:rPr lang="en-US" sz="2800" dirty="0" smtClean="0">
                <a:solidFill>
                  <a:schemeClr val="tx2">
                    <a:lumMod val="75000"/>
                  </a:schemeClr>
                </a:solidFill>
              </a:rPr>
              <a:t>or SSB</a:t>
            </a:r>
            <a:r>
              <a:rPr lang="en-US" sz="2800" baseline="-25000" dirty="0" smtClean="0">
                <a:solidFill>
                  <a:schemeClr val="tx2">
                    <a:lumMod val="75000"/>
                  </a:schemeClr>
                </a:solidFill>
              </a:rPr>
              <a:t>0</a:t>
            </a:r>
            <a:r>
              <a:rPr lang="en-US" sz="2800" dirty="0" smtClean="0">
                <a:solidFill>
                  <a:schemeClr val="tx2">
                    <a:lumMod val="75000"/>
                  </a:schemeClr>
                </a:solidFill>
              </a:rPr>
              <a:t>)</a:t>
            </a:r>
          </a:p>
          <a:p>
            <a:pPr lvl="1"/>
            <a:r>
              <a:rPr lang="en-US" sz="2800" dirty="0" smtClean="0">
                <a:solidFill>
                  <a:schemeClr val="tx2">
                    <a:lumMod val="75000"/>
                  </a:schemeClr>
                </a:solidFill>
              </a:rPr>
              <a:t>The Spawning Potential Ratio (SPR)</a:t>
            </a:r>
            <a:endParaRPr lang="en-US" sz="2800" dirty="0">
              <a:solidFill>
                <a:schemeClr val="tx2">
                  <a:lumMod val="75000"/>
                </a:schemeClr>
              </a:solidFill>
            </a:endParaRPr>
          </a:p>
        </p:txBody>
      </p:sp>
    </p:spTree>
    <p:extLst>
      <p:ext uri="{BB962C8B-B14F-4D97-AF65-F5344CB8AC3E}">
        <p14:creationId xmlns:p14="http://schemas.microsoft.com/office/powerpoint/2010/main" val="42273941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is Equilibrium?</a:t>
            </a:r>
          </a:p>
        </p:txBody>
      </p:sp>
      <p:sp>
        <p:nvSpPr>
          <p:cNvPr id="3" name="Content Placeholder 2"/>
          <p:cNvSpPr>
            <a:spLocks noGrp="1"/>
          </p:cNvSpPr>
          <p:nvPr>
            <p:ph idx="1"/>
          </p:nvPr>
        </p:nvSpPr>
        <p:spPr>
          <a:xfrm>
            <a:off x="574250" y="1580528"/>
            <a:ext cx="10515600" cy="5121930"/>
          </a:xfrm>
        </p:spPr>
        <p:txBody>
          <a:bodyPr>
            <a:noAutofit/>
          </a:bodyPr>
          <a:lstStyle/>
          <a:p>
            <a:r>
              <a:rPr lang="en-US" sz="2400" dirty="0"/>
              <a:t>A tool to help understand effects of fishing on fish populations</a:t>
            </a:r>
          </a:p>
          <a:p>
            <a:r>
              <a:rPr lang="en-US" sz="2400" dirty="0"/>
              <a:t>A theoretical model state that arises when the following are constant  in time:</a:t>
            </a:r>
          </a:p>
          <a:p>
            <a:pPr lvl="1"/>
            <a:r>
              <a:rPr lang="en-US" sz="2000" b="1" dirty="0"/>
              <a:t>Fishing mortality </a:t>
            </a:r>
            <a:r>
              <a:rPr lang="en-US" sz="2000" dirty="0"/>
              <a:t>(</a:t>
            </a:r>
            <a:r>
              <a:rPr lang="en-US" sz="2000" i="1" dirty="0"/>
              <a:t>F</a:t>
            </a:r>
            <a:r>
              <a:rPr lang="en-US" sz="2000" dirty="0"/>
              <a:t>)</a:t>
            </a:r>
          </a:p>
          <a:p>
            <a:pPr lvl="1"/>
            <a:r>
              <a:rPr lang="en-US" sz="2000" dirty="0"/>
              <a:t>Fishery or stock characteristics (</a:t>
            </a:r>
            <a:r>
              <a:rPr lang="en-US" sz="2000" b="1" dirty="0"/>
              <a:t>growth, natural mortality </a:t>
            </a:r>
            <a:r>
              <a:rPr lang="en-US" sz="2000" dirty="0"/>
              <a:t>(</a:t>
            </a:r>
            <a:r>
              <a:rPr lang="en-US" sz="2000" i="1" dirty="0"/>
              <a:t>M</a:t>
            </a:r>
            <a:r>
              <a:rPr lang="en-US" sz="2000" dirty="0"/>
              <a:t>)</a:t>
            </a:r>
            <a:r>
              <a:rPr lang="en-US" sz="2000" b="1" dirty="0"/>
              <a:t>, recruitment, selectivity</a:t>
            </a:r>
            <a:r>
              <a:rPr lang="en-US" sz="2000" dirty="0"/>
              <a:t>)</a:t>
            </a:r>
          </a:p>
          <a:p>
            <a:r>
              <a:rPr lang="en-CA" sz="2400" dirty="0"/>
              <a:t>Simplifying assumptions:</a:t>
            </a:r>
          </a:p>
          <a:p>
            <a:pPr lvl="1"/>
            <a:r>
              <a:rPr lang="en-CA" sz="2000" dirty="0"/>
              <a:t>Births = Deaths</a:t>
            </a:r>
          </a:p>
          <a:p>
            <a:pPr lvl="1"/>
            <a:r>
              <a:rPr lang="en-CA" sz="2000" dirty="0"/>
              <a:t>A fish population harvested at a constant </a:t>
            </a:r>
            <a:r>
              <a:rPr lang="en-CA" sz="2000" i="1" dirty="0"/>
              <a:t>rate</a:t>
            </a:r>
            <a:r>
              <a:rPr lang="en-CA" sz="2000" dirty="0"/>
              <a:t> for many years will achieve equilibrium (“steady state”)</a:t>
            </a:r>
            <a:r>
              <a:rPr lang="en-US" sz="2000" dirty="0"/>
              <a:t> </a:t>
            </a:r>
          </a:p>
          <a:p>
            <a:r>
              <a:rPr lang="en-CA" u="sng" dirty="0"/>
              <a:t>Reality:</a:t>
            </a:r>
          </a:p>
          <a:p>
            <a:pPr lvl="1"/>
            <a:r>
              <a:rPr lang="en-CA" sz="2000" dirty="0"/>
              <a:t>Annual variability “noise” (e.g., variable recruitment) – this is accounted for in annual stock assessments</a:t>
            </a:r>
            <a:endParaRPr lang="en-US" sz="2000" dirty="0"/>
          </a:p>
          <a:p>
            <a:pPr lvl="1"/>
            <a:r>
              <a:rPr lang="en-US" sz="2000" dirty="0"/>
              <a:t>Effects of time-varying processes on assessments and reference points can be challenging and are not always well-understood</a:t>
            </a:r>
          </a:p>
        </p:txBody>
      </p:sp>
    </p:spTree>
    <p:extLst>
      <p:ext uri="{BB962C8B-B14F-4D97-AF65-F5344CB8AC3E}">
        <p14:creationId xmlns:p14="http://schemas.microsoft.com/office/powerpoint/2010/main" val="36694903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rPr>
              <a:t>A couple of slides from the exercises (Ex 1 and 2)</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2450282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3. What is MSY?</a:t>
            </a:r>
          </a:p>
        </p:txBody>
      </p:sp>
    </p:spTree>
    <p:extLst>
      <p:ext uri="{BB962C8B-B14F-4D97-AF65-F5344CB8AC3E}">
        <p14:creationId xmlns:p14="http://schemas.microsoft.com/office/powerpoint/2010/main" val="14770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Sustainable Yield (MSY)</a:t>
            </a:r>
          </a:p>
        </p:txBody>
      </p:sp>
      <p:sp>
        <p:nvSpPr>
          <p:cNvPr id="3" name="Content Placeholder 2"/>
          <p:cNvSpPr>
            <a:spLocks noGrp="1"/>
          </p:cNvSpPr>
          <p:nvPr>
            <p:ph idx="1"/>
          </p:nvPr>
        </p:nvSpPr>
        <p:spPr/>
        <p:txBody>
          <a:bodyPr/>
          <a:lstStyle/>
          <a:p>
            <a:r>
              <a:rPr lang="en-US" dirty="0"/>
              <a:t>We begin by exploring yield in a simple surplus production model</a:t>
            </a:r>
          </a:p>
          <a:p>
            <a:r>
              <a:rPr lang="en-US" dirty="0"/>
              <a:t>We then define the theoretical concept of maximum sustainable yield</a:t>
            </a:r>
          </a:p>
          <a:p>
            <a:r>
              <a:rPr lang="en-US" dirty="0"/>
              <a:t>We then move to exploring yield in age-structured models (Section 6)</a:t>
            </a:r>
          </a:p>
        </p:txBody>
      </p:sp>
    </p:spTree>
    <p:extLst>
      <p:ext uri="{BB962C8B-B14F-4D97-AF65-F5344CB8AC3E}">
        <p14:creationId xmlns:p14="http://schemas.microsoft.com/office/powerpoint/2010/main" val="18215121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p:txBody>
          <a:bodyPr/>
          <a:lstStyle/>
          <a:p>
            <a:r>
              <a:rPr lang="en-US" dirty="0"/>
              <a:t>Surplus Production Models</a:t>
            </a:r>
            <a:endParaRPr lang="en-US" dirty="0">
              <a:solidFill>
                <a:srgbClr val="FF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200" y="1527142"/>
                <a:ext cx="10515600" cy="4440025"/>
              </a:xfrm>
            </p:spPr>
            <p:txBody>
              <a:bodyPr/>
              <a:lstStyle/>
              <a:p>
                <a:r>
                  <a:rPr lang="en-US" dirty="0"/>
                  <a:t>Schaefer Model</a:t>
                </a:r>
                <a:r>
                  <a:rPr lang="en-US" baseline="30000" dirty="0"/>
                  <a:t>1</a:t>
                </a:r>
                <a:r>
                  <a:rPr lang="en-US" dirty="0"/>
                  <a:t>: </a:t>
                </a:r>
                <a:endParaRPr lang="en-US" i="1" dirty="0">
                  <a:effectLst/>
                  <a:latin typeface="Cambria Math" panose="02040503050406030204" pitchFamily="18" charset="0"/>
                  <a:ea typeface="Cambria Math" panose="02040503050406030204" pitchFamily="18" charset="0"/>
                  <a:cs typeface="Cambria Math" panose="02040503050406030204" pitchFamily="18" charset="0"/>
                </a:endParaRPr>
              </a:p>
              <a:p>
                <a:pPr marL="0" indent="0" algn="ctr">
                  <a:buNone/>
                </a:pPr>
                <a14:m>
                  <m:oMath xmlns:m="http://schemas.openxmlformats.org/officeDocument/2006/math">
                    <m:sSub>
                      <m:sSubPr>
                        <m:ctrlPr>
                          <a:rPr lang="en-US" sz="54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r>
                      <a:rPr lang="en-US" sz="400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sz="400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𝐶</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sz="4000" dirty="0">
                    <a:effectLst/>
                    <a:latin typeface="Arial" panose="020B0604020202020204" pitchFamily="34" charset="0"/>
                    <a:ea typeface="Times New Roman" panose="02020603050405020304" pitchFamily="18" charset="0"/>
                    <a:cs typeface="Times New Roman" panose="02020603050405020304" pitchFamily="18" charset="0"/>
                  </a:rPr>
                  <a:t> 	</a:t>
                </a:r>
              </a:p>
              <a:p>
                <a:pPr marL="0" indent="0" algn="ctr">
                  <a:buNone/>
                </a:pPr>
                <a:endParaRPr lang="en-US"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14:m>
                  <m:oMath xmlns:m="http://schemas.openxmlformats.org/officeDocument/2006/math">
                    <m:r>
                      <a:rPr lang="en-US" sz="2400" i="1" smtClean="0">
                        <a:effectLst/>
                        <a:latin typeface="Cambria Math" panose="02040503050406030204" pitchFamily="18" charset="0"/>
                        <a:ea typeface="Cambria Math" panose="02040503050406030204" pitchFamily="18" charset="0"/>
                        <a:cs typeface="Cambria Math" panose="02040503050406030204" pitchFamily="18" charset="0"/>
                      </a:rPr>
                      <m:t>𝐵</m:t>
                    </m:r>
                  </m:oMath>
                </a14:m>
                <a:r>
                  <a:rPr lang="en-US" sz="2400" dirty="0">
                    <a:latin typeface="Arial" panose="020B0604020202020204" pitchFamily="34" charset="0"/>
                    <a:cs typeface="Times New Roman" panose="02020603050405020304" pitchFamily="18" charset="0"/>
                  </a:rPr>
                  <a:t> = biomass, </a:t>
                </a:r>
                <a14:m>
                  <m:oMath xmlns:m="http://schemas.openxmlformats.org/officeDocument/2006/math">
                    <m:r>
                      <a:rPr lang="en-US" sz="2400" b="0" i="1" smtClean="0">
                        <a:effectLst/>
                        <a:latin typeface="Cambria Math" panose="02040503050406030204" pitchFamily="18" charset="0"/>
                        <a:ea typeface="Cambria Math" panose="02040503050406030204" pitchFamily="18" charset="0"/>
                        <a:cs typeface="Cambria Math" panose="02040503050406030204" pitchFamily="18" charset="0"/>
                      </a:rPr>
                      <m:t>𝐶</m:t>
                    </m:r>
                  </m:oMath>
                </a14:m>
                <a:r>
                  <a:rPr lang="en-US" sz="2400" dirty="0">
                    <a:latin typeface="Arial" panose="020B0604020202020204" pitchFamily="34" charset="0"/>
                    <a:cs typeface="Times New Roman" panose="02020603050405020304" pitchFamily="18" charset="0"/>
                  </a:rPr>
                  <a:t> = catch</a:t>
                </a:r>
              </a:p>
              <a:p>
                <a:pPr marL="0" indent="0">
                  <a:buNone/>
                </a:pPr>
                <a14:m>
                  <m:oMath xmlns:m="http://schemas.openxmlformats.org/officeDocument/2006/math">
                    <m:r>
                      <m:rPr>
                        <m:sty m:val="p"/>
                      </m:rPr>
                      <a:rPr lang="en-US" sz="2400" b="0" i="0"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r</m:t>
                    </m:r>
                  </m:oMath>
                </a14:m>
                <a:r>
                  <a:rPr lang="en-US" sz="2400" dirty="0">
                    <a:solidFill>
                      <a:srgbClr val="7030A0"/>
                    </a:solidFill>
                    <a:latin typeface="Arial" panose="020B0604020202020204" pitchFamily="34" charset="0"/>
                    <a:cs typeface="Times New Roman" panose="02020603050405020304" pitchFamily="18" charset="0"/>
                  </a:rPr>
                  <a:t> = intrinsic rate of population growth </a:t>
                </a:r>
              </a:p>
              <a:p>
                <a:pPr marL="0" indent="0">
                  <a:buNone/>
                </a:pPr>
                <a:endParaRPr lang="en-US" sz="2400" b="0" i="0" dirty="0">
                  <a:solidFill>
                    <a:srgbClr val="C00000"/>
                  </a:solidFill>
                  <a:latin typeface="Cambria Math" panose="02040503050406030204" pitchFamily="18" charset="0"/>
                  <a:ea typeface="Cambria Math" panose="02040503050406030204" pitchFamily="18" charset="0"/>
                  <a:cs typeface="Cambria Math" panose="02040503050406030204" pitchFamily="18" charset="0"/>
                </a:endParaRPr>
              </a:p>
              <a:p>
                <a:pPr marL="0" indent="0">
                  <a:buNone/>
                </a:pPr>
                <a14:m>
                  <m:oMath xmlns:m="http://schemas.openxmlformats.org/officeDocument/2006/math">
                    <m:r>
                      <m:rPr>
                        <m:sty m:val="p"/>
                      </m:rPr>
                      <a:rPr lang="en-US" sz="2400" b="0" i="0"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K</m:t>
                    </m:r>
                  </m:oMath>
                </a14:m>
                <a:r>
                  <a:rPr lang="en-US" sz="2400" dirty="0">
                    <a:solidFill>
                      <a:srgbClr val="C00000"/>
                    </a:solidFill>
                    <a:latin typeface="Arial" panose="020B0604020202020204" pitchFamily="34" charset="0"/>
                    <a:cs typeface="Times New Roman" panose="02020603050405020304" pitchFamily="18" charset="0"/>
                  </a:rPr>
                  <a:t> = carrying capacity</a:t>
                </a:r>
              </a:p>
              <a:p>
                <a:pPr marL="0" indent="0">
                  <a:buNone/>
                </a:pPr>
                <a14:m>
                  <m:oMath xmlns:m="http://schemas.openxmlformats.org/officeDocument/2006/math">
                    <m:r>
                      <a:rPr lang="en-US" sz="2400" i="1" smtClean="0">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𝑡</m:t>
                    </m:r>
                  </m:oMath>
                </a14:m>
                <a:r>
                  <a:rPr lang="en-US" sz="2400" dirty="0">
                    <a:solidFill>
                      <a:schemeClr val="tx1"/>
                    </a:solidFill>
                    <a:latin typeface="Arial" panose="020B0604020202020204" pitchFamily="34" charset="0"/>
                    <a:cs typeface="Times New Roman" panose="02020603050405020304" pitchFamily="18" charset="0"/>
                  </a:rPr>
                  <a:t> = discrete time step</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200" y="1527142"/>
                <a:ext cx="10515600" cy="4440025"/>
              </a:xfrm>
              <a:blipFill>
                <a:blip r:embed="rId2"/>
                <a:stretch>
                  <a:fillRect l="-1043" t="-2335" b="-2198"/>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FF8491E8-67DA-45AB-90EA-D514FE32718E}"/>
              </a:ext>
            </a:extLst>
          </p:cNvPr>
          <p:cNvCxnSpPr/>
          <p:nvPr/>
        </p:nvCxnSpPr>
        <p:spPr>
          <a:xfrm flipH="1" flipV="1">
            <a:off x="5924302" y="4354642"/>
            <a:ext cx="2260282" cy="1383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2B4CE33-1B16-4A86-935C-14ABCBEFDF9C}"/>
                  </a:ext>
                </a:extLst>
              </p:cNvPr>
              <p:cNvSpPr txBox="1"/>
              <p:nvPr/>
            </p:nvSpPr>
            <p:spPr>
              <a:xfrm>
                <a:off x="8277551" y="3594223"/>
                <a:ext cx="3722771" cy="1200329"/>
              </a:xfrm>
              <a:prstGeom prst="rect">
                <a:avLst/>
              </a:prstGeom>
              <a:noFill/>
            </p:spPr>
            <p:txBody>
              <a:bodyPr wrap="square" rtlCol="0">
                <a:spAutoFit/>
              </a:bodyPr>
              <a:lstStyle/>
              <a:p>
                <a:r>
                  <a:rPr lang="en-US" sz="2400" dirty="0">
                    <a:solidFill>
                      <a:srgbClr val="7030A0"/>
                    </a:solidFill>
                  </a:rPr>
                  <a:t>Combined effects of recruitment, growth, and </a:t>
                </a:r>
                <a:r>
                  <a:rPr lang="en-US" sz="2400" i="1" dirty="0">
                    <a:solidFill>
                      <a:srgbClr val="7030A0"/>
                    </a:solidFill>
                  </a:rPr>
                  <a:t>M</a:t>
                </a:r>
                <a:r>
                  <a:rPr lang="en-US" sz="2400" dirty="0">
                    <a:solidFill>
                      <a:srgbClr val="7030A0"/>
                    </a:solidFill>
                  </a:rPr>
                  <a:t> in a single parameter </a:t>
                </a:r>
                <a14:m>
                  <m:oMath xmlns:m="http://schemas.openxmlformats.org/officeDocument/2006/math">
                    <m:r>
                      <m:rPr>
                        <m:sty m:val="p"/>
                      </m:rPr>
                      <a:rPr lang="en-US" sz="2400" b="0" i="0"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r</m:t>
                    </m:r>
                  </m:oMath>
                </a14:m>
                <a:r>
                  <a:rPr lang="en-US" sz="2400" dirty="0">
                    <a:solidFill>
                      <a:srgbClr val="7030A0"/>
                    </a:solidFill>
                  </a:rPr>
                  <a:t> </a:t>
                </a:r>
              </a:p>
            </p:txBody>
          </p:sp>
        </mc:Choice>
        <mc:Fallback xmlns="">
          <p:sp>
            <p:nvSpPr>
              <p:cNvPr id="6" name="TextBox 5">
                <a:extLst>
                  <a:ext uri="{FF2B5EF4-FFF2-40B4-BE49-F238E27FC236}">
                    <a16:creationId xmlns:a16="http://schemas.microsoft.com/office/drawing/2014/main" id="{42B4CE33-1B16-4A86-935C-14ABCBEFDF9C}"/>
                  </a:ext>
                </a:extLst>
              </p:cNvPr>
              <p:cNvSpPr txBox="1">
                <a:spLocks noRot="1" noChangeAspect="1" noMove="1" noResize="1" noEditPoints="1" noAdjustHandles="1" noChangeArrowheads="1" noChangeShapeType="1" noTextEdit="1"/>
              </p:cNvSpPr>
              <p:nvPr/>
            </p:nvSpPr>
            <p:spPr>
              <a:xfrm>
                <a:off x="8277551" y="3594223"/>
                <a:ext cx="3722771" cy="1200329"/>
              </a:xfrm>
              <a:prstGeom prst="rect">
                <a:avLst/>
              </a:prstGeom>
              <a:blipFill>
                <a:blip r:embed="rId3"/>
                <a:stretch>
                  <a:fillRect l="-2619" t="-4061" b="-10660"/>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3088F1B3-8E26-4A29-A338-DBDA3DF8943B}"/>
              </a:ext>
            </a:extLst>
          </p:cNvPr>
          <p:cNvCxnSpPr>
            <a:cxnSpLocks/>
          </p:cNvCxnSpPr>
          <p:nvPr/>
        </p:nvCxnSpPr>
        <p:spPr>
          <a:xfrm flipH="1">
            <a:off x="3949832" y="5282071"/>
            <a:ext cx="4234752" cy="1301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FC7F7E1-5CF9-4AB0-835E-F495788CAB75}"/>
              </a:ext>
            </a:extLst>
          </p:cNvPr>
          <p:cNvSpPr txBox="1"/>
          <p:nvPr/>
        </p:nvSpPr>
        <p:spPr>
          <a:xfrm>
            <a:off x="8277551" y="4794552"/>
            <a:ext cx="3653640" cy="830997"/>
          </a:xfrm>
          <a:prstGeom prst="rect">
            <a:avLst/>
          </a:prstGeom>
          <a:noFill/>
        </p:spPr>
        <p:txBody>
          <a:bodyPr wrap="square" rtlCol="0">
            <a:spAutoFit/>
          </a:bodyPr>
          <a:lstStyle/>
          <a:p>
            <a:r>
              <a:rPr lang="en-US" sz="2400" dirty="0">
                <a:solidFill>
                  <a:srgbClr val="C00000"/>
                </a:solidFill>
              </a:rPr>
              <a:t>Maximum population size, “unfished biomass”</a:t>
            </a:r>
          </a:p>
        </p:txBody>
      </p:sp>
      <p:sp>
        <p:nvSpPr>
          <p:cNvPr id="12" name="TextBox 11"/>
          <p:cNvSpPr txBox="1"/>
          <p:nvPr/>
        </p:nvSpPr>
        <p:spPr>
          <a:xfrm>
            <a:off x="260808" y="6176963"/>
            <a:ext cx="11670383" cy="646331"/>
          </a:xfrm>
          <a:prstGeom prst="rect">
            <a:avLst/>
          </a:prstGeom>
          <a:solidFill>
            <a:schemeClr val="accent1">
              <a:alpha val="25000"/>
            </a:schemeClr>
          </a:solidFill>
          <a:ln>
            <a:solidFill>
              <a:schemeClr val="accent1">
                <a:lumMod val="50000"/>
              </a:schemeClr>
            </a:solidFill>
          </a:ln>
        </p:spPr>
        <p:txBody>
          <a:bodyPr wrap="square" rtlCol="0">
            <a:spAutoFit/>
          </a:bodyPr>
          <a:lstStyle/>
          <a:p>
            <a:r>
              <a:rPr lang="en-US" dirty="0">
                <a:solidFill>
                  <a:schemeClr val="tx2"/>
                </a:solidFill>
              </a:rPr>
              <a:t>1. Schaefer, M.B. 1954. Some aspects of the dynamics of the populations important to the management of the commercial marine fisheries. Inter-American Tropical Tuna Commission, 1: 27-56. </a:t>
            </a:r>
          </a:p>
        </p:txBody>
      </p:sp>
    </p:spTree>
    <p:extLst>
      <p:ext uri="{BB962C8B-B14F-4D97-AF65-F5344CB8AC3E}">
        <p14:creationId xmlns:p14="http://schemas.microsoft.com/office/powerpoint/2010/main" val="396080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p:txBody>
          <a:bodyPr/>
          <a:lstStyle/>
          <a:p>
            <a:r>
              <a:rPr lang="en-US" dirty="0"/>
              <a:t>Surplus Production (SP)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200" y="1853905"/>
                <a:ext cx="11152695" cy="4714675"/>
              </a:xfrm>
            </p:spPr>
            <p:txBody>
              <a:bodyPr>
                <a:normAutofit fontScale="92500"/>
              </a:bodyPr>
              <a:lstStyle/>
              <a:p>
                <a:r>
                  <a:rPr lang="en-US" dirty="0"/>
                  <a:t>Schaefer Model: </a:t>
                </a:r>
              </a:p>
              <a:p>
                <a:pPr marL="0" indent="0" algn="ctr">
                  <a:buNone/>
                </a:pPr>
                <a14:m>
                  <m:oMath xmlns:m="http://schemas.openxmlformats.org/officeDocument/2006/math">
                    <m:sSub>
                      <m:sSubPr>
                        <m:ctrlPr>
                          <a:rPr lang="en-US" sz="54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sz="4000" b="0" i="1" smtClean="0">
                        <a:effectLst/>
                        <a:latin typeface="Cambria Math" panose="02040503050406030204" pitchFamily="18" charset="0"/>
                        <a:ea typeface="Cambria Math" panose="02040503050406030204" pitchFamily="18" charset="0"/>
                        <a:cs typeface="Cambria Math" panose="02040503050406030204" pitchFamily="18" charset="0"/>
                      </a:rPr>
                      <m:t>     </m:t>
                    </m:r>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r>
                      <a:rPr lang="en-US" sz="4000" b="0" i="1" smtClean="0">
                        <a:effectLst/>
                        <a:latin typeface="Cambria Math" panose="02040503050406030204" pitchFamily="18" charset="0"/>
                        <a:ea typeface="Cambria Math" panose="02040503050406030204" pitchFamily="18" charset="0"/>
                        <a:cs typeface="Cambria Math" panose="02040503050406030204" pitchFamily="18" charset="0"/>
                      </a:rPr>
                      <m:t>       </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sz="4000" b="0" i="1" smtClean="0">
                        <a:effectLst/>
                        <a:latin typeface="Cambria Math" panose="02040503050406030204" pitchFamily="18" charset="0"/>
                        <a:ea typeface="Cambria Math" panose="02040503050406030204" pitchFamily="18" charset="0"/>
                        <a:cs typeface="Cambria Math" panose="02040503050406030204" pitchFamily="18" charset="0"/>
                      </a:rPr>
                      <m:t>      + </m:t>
                    </m:r>
                    <m:r>
                      <a:rPr lang="en-US" sz="400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5400" i="1" smtClean="0">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sz="400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r>
                      <a:rPr lang="en-US" sz="4000" b="0" i="1" smtClean="0">
                        <a:effectLst/>
                        <a:latin typeface="Cambria Math" panose="02040503050406030204" pitchFamily="18" charset="0"/>
                        <a:ea typeface="Cambria Math" panose="02040503050406030204" pitchFamily="18" charset="0"/>
                        <a:cs typeface="Cambria Math" panose="02040503050406030204" pitchFamily="18" charset="0"/>
                      </a:rPr>
                      <m:t>     </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𝐶</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p>
              <a:p>
                <a:pPr marL="0" indent="0" algn="ctr">
                  <a:buNone/>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r>
                  <a:rPr lang="en-US" sz="4000" dirty="0">
                    <a:effectLst/>
                    <a:ea typeface="Cambria Math" panose="02040503050406030204" pitchFamily="18" charset="0"/>
                    <a:cs typeface="Cambria Math" panose="02040503050406030204" pitchFamily="18" charset="0"/>
                  </a:rPr>
                  <a:t>      </a:t>
                </a:r>
                <a14:m>
                  <m:oMath xmlns:m="http://schemas.openxmlformats.org/officeDocument/2006/math">
                    <m:r>
                      <a:rPr lang="en-US" sz="4000" i="1" dirty="0" smtClean="0">
                        <a:effectLst/>
                        <a:latin typeface="Cambria Math" panose="02040503050406030204" pitchFamily="18" charset="0"/>
                        <a:ea typeface="Cambria Math" panose="02040503050406030204" pitchFamily="18" charset="0"/>
                        <a:cs typeface="Cambria Math" panose="02040503050406030204" pitchFamily="18" charset="0"/>
                      </a:rPr>
                      <m:t>𝐵</m:t>
                    </m:r>
                    <m:r>
                      <a:rPr lang="en-US" sz="4000" i="1" baseline="-25000" dirty="0" err="1" smtClean="0">
                        <a:latin typeface="Cambria Math" panose="02040503050406030204" pitchFamily="18" charset="0"/>
                        <a:cs typeface="Times New Roman" panose="02020603050405020304" pitchFamily="18" charset="0"/>
                      </a:rPr>
                      <m:t>𝑛𝑒𝑥𝑡</m:t>
                    </m:r>
                    <m:r>
                      <a:rPr lang="en-US" sz="4000" i="1" baseline="-25000" dirty="0" smtClean="0">
                        <a:latin typeface="Cambria Math" panose="02040503050406030204" pitchFamily="18" charset="0"/>
                        <a:cs typeface="Times New Roman" panose="02020603050405020304" pitchFamily="18" charset="0"/>
                      </a:rPr>
                      <m:t> </m:t>
                    </m:r>
                    <m:r>
                      <a:rPr lang="en-US" sz="4000" i="1" baseline="-25000" dirty="0">
                        <a:latin typeface="Cambria Math" panose="02040503050406030204" pitchFamily="18" charset="0"/>
                        <a:cs typeface="Times New Roman" panose="02020603050405020304" pitchFamily="18" charset="0"/>
                      </a:rPr>
                      <m:t>𝑦𝑒𝑎𝑟</m:t>
                    </m:r>
                    <m:r>
                      <a:rPr lang="en-US" sz="4000" i="1" dirty="0">
                        <a:latin typeface="Cambria Math" panose="02040503050406030204" pitchFamily="18" charset="0"/>
                        <a:cs typeface="Times New Roman" panose="02020603050405020304" pitchFamily="18" charset="0"/>
                      </a:rPr>
                      <m:t> = </m:t>
                    </m:r>
                    <m:r>
                      <a:rPr lang="en-US" sz="4000" i="1" dirty="0" err="1" smtClean="0">
                        <a:latin typeface="Cambria Math" panose="02040503050406030204" pitchFamily="18" charset="0"/>
                        <a:ea typeface="Cambria Math" panose="02040503050406030204" pitchFamily="18" charset="0"/>
                        <a:cs typeface="Cambria Math" panose="02040503050406030204" pitchFamily="18" charset="0"/>
                      </a:rPr>
                      <m:t>𝐵</m:t>
                    </m:r>
                    <m:r>
                      <a:rPr lang="en-US" sz="4000" i="1" baseline="-25000" dirty="0" err="1" smtClean="0">
                        <a:latin typeface="Cambria Math" panose="02040503050406030204" pitchFamily="18" charset="0"/>
                        <a:cs typeface="Times New Roman" panose="02020603050405020304" pitchFamily="18" charset="0"/>
                      </a:rPr>
                      <m:t>𝑡h𝑖𝑠</m:t>
                    </m:r>
                    <m:r>
                      <a:rPr lang="en-US" sz="4000" i="1" baseline="-25000" dirty="0" smtClean="0">
                        <a:latin typeface="Cambria Math" panose="02040503050406030204" pitchFamily="18" charset="0"/>
                        <a:cs typeface="Times New Roman" panose="02020603050405020304" pitchFamily="18" charset="0"/>
                      </a:rPr>
                      <m:t> </m:t>
                    </m:r>
                    <m:r>
                      <a:rPr lang="en-US" sz="4000" i="1" baseline="-25000" dirty="0">
                        <a:latin typeface="Cambria Math" panose="02040503050406030204" pitchFamily="18" charset="0"/>
                        <a:cs typeface="Times New Roman" panose="02020603050405020304" pitchFamily="18" charset="0"/>
                      </a:rPr>
                      <m:t>𝑦𝑒𝑎𝑟</m:t>
                    </m:r>
                    <m:r>
                      <a:rPr lang="en-US" sz="4000" i="1" baseline="-25000" dirty="0">
                        <a:latin typeface="Cambria Math" panose="02040503050406030204" pitchFamily="18" charset="0"/>
                        <a:cs typeface="Times New Roman" panose="02020603050405020304" pitchFamily="18" charset="0"/>
                      </a:rPr>
                      <m:t> +     </m:t>
                    </m:r>
                    <m:r>
                      <a:rPr lang="en-US" sz="4000" i="1" dirty="0" err="1" smtClean="0">
                        <a:latin typeface="Cambria Math" panose="02040503050406030204" pitchFamily="18" charset="0"/>
                        <a:ea typeface="Cambria Math" panose="02040503050406030204" pitchFamily="18" charset="0"/>
                        <a:cs typeface="Cambria Math" panose="02040503050406030204" pitchFamily="18" charset="0"/>
                      </a:rPr>
                      <m:t>𝑆𝑃</m:t>
                    </m:r>
                    <m:r>
                      <a:rPr lang="en-US" sz="4000" i="1" baseline="-25000" dirty="0" err="1" smtClean="0">
                        <a:latin typeface="Cambria Math" panose="02040503050406030204" pitchFamily="18" charset="0"/>
                        <a:cs typeface="Times New Roman" panose="02020603050405020304" pitchFamily="18" charset="0"/>
                      </a:rPr>
                      <m:t>𝑡h𝑖𝑠</m:t>
                    </m:r>
                    <m:r>
                      <a:rPr lang="en-US" sz="4000" i="1" baseline="-25000" dirty="0" smtClean="0">
                        <a:latin typeface="Cambria Math" panose="02040503050406030204" pitchFamily="18" charset="0"/>
                        <a:cs typeface="Times New Roman" panose="02020603050405020304" pitchFamily="18" charset="0"/>
                      </a:rPr>
                      <m:t> </m:t>
                    </m:r>
                    <m:r>
                      <a:rPr lang="en-US" sz="4000" i="1" baseline="-25000" dirty="0" smtClean="0">
                        <a:latin typeface="Cambria Math" panose="02040503050406030204" pitchFamily="18" charset="0"/>
                        <a:cs typeface="Times New Roman" panose="02020603050405020304" pitchFamily="18" charset="0"/>
                      </a:rPr>
                      <m:t>𝑦𝑒𝑎𝑟</m:t>
                    </m:r>
                    <m:r>
                      <a:rPr lang="en-US" sz="4000" i="1" baseline="-25000" dirty="0" smtClean="0">
                        <a:latin typeface="Cambria Math" panose="02040503050406030204" pitchFamily="18" charset="0"/>
                        <a:cs typeface="Times New Roman" panose="02020603050405020304" pitchFamily="18" charset="0"/>
                      </a:rPr>
                      <m:t>      −</m:t>
                    </m:r>
                    <m:r>
                      <a:rPr lang="en-US" sz="4000" i="1" dirty="0" err="1" smtClean="0">
                        <a:latin typeface="Cambria Math" panose="02040503050406030204" pitchFamily="18" charset="0"/>
                        <a:ea typeface="Cambria Math" panose="02040503050406030204" pitchFamily="18" charset="0"/>
                        <a:cs typeface="Cambria Math" panose="02040503050406030204" pitchFamily="18" charset="0"/>
                      </a:rPr>
                      <m:t>𝐶</m:t>
                    </m:r>
                    <m:r>
                      <a:rPr lang="en-US" sz="4000" i="1" baseline="-25000" dirty="0" err="1" smtClean="0">
                        <a:latin typeface="Cambria Math" panose="02040503050406030204" pitchFamily="18" charset="0"/>
                        <a:cs typeface="Times New Roman" panose="02020603050405020304" pitchFamily="18" charset="0"/>
                      </a:rPr>
                      <m:t>𝑡h𝑖𝑠</m:t>
                    </m:r>
                    <m:r>
                      <a:rPr lang="en-US" sz="4000" i="1" baseline="-25000" dirty="0" smtClean="0">
                        <a:latin typeface="Cambria Math" panose="02040503050406030204" pitchFamily="18" charset="0"/>
                        <a:cs typeface="Times New Roman" panose="02020603050405020304" pitchFamily="18" charset="0"/>
                      </a:rPr>
                      <m:t> </m:t>
                    </m:r>
                    <m:r>
                      <a:rPr lang="en-US" sz="4000" i="1" baseline="-25000" dirty="0">
                        <a:latin typeface="Cambria Math" panose="02040503050406030204" pitchFamily="18" charset="0"/>
                        <a:cs typeface="Times New Roman" panose="02020603050405020304" pitchFamily="18" charset="0"/>
                      </a:rPr>
                      <m:t>𝑦𝑒𝑎𝑟</m:t>
                    </m:r>
                  </m:oMath>
                </a14:m>
                <a:endParaRPr lang="en-US" sz="4000" baseline="-25000" dirty="0">
                  <a:latin typeface="Arial" panose="020B0604020202020204" pitchFamily="34" charset="0"/>
                  <a:cs typeface="Times New Roman" panose="02020603050405020304" pitchFamily="18" charset="0"/>
                </a:endParaRPr>
              </a:p>
              <a:p>
                <a:pPr marL="0" indent="0">
                  <a:buNone/>
                </a:pPr>
                <a:endParaRPr lang="en-US" b="0" i="1" dirty="0">
                  <a:latin typeface="Cambria Math" panose="02040503050406030204" pitchFamily="18" charset="0"/>
                  <a:ea typeface="Cambria Math" panose="02040503050406030204" pitchFamily="18" charset="0"/>
                  <a:cs typeface="Cambria Math" panose="02040503050406030204" pitchFamily="18" charset="0"/>
                </a:endParaRPr>
              </a:p>
              <a:p>
                <a:pPr marL="0" indent="0">
                  <a:buNone/>
                </a:pPr>
                <a:r>
                  <a:rPr lang="en-US" b="0" dirty="0">
                    <a:ea typeface="Cambria Math" panose="02040503050406030204" pitchFamily="18" charset="0"/>
                    <a:cs typeface="Cambria Math" panose="02040503050406030204" pitchFamily="18" charset="0"/>
                  </a:rPr>
                  <a:t>Observations:</a:t>
                </a:r>
                <a:endParaRPr lang="en-US" b="0" i="1" dirty="0">
                  <a:latin typeface="Cambria Math" panose="02040503050406030204" pitchFamily="18" charset="0"/>
                  <a:ea typeface="Cambria Math" panose="02040503050406030204" pitchFamily="18" charset="0"/>
                  <a:cs typeface="Cambria Math" panose="02040503050406030204" pitchFamily="18" charset="0"/>
                </a:endParaRPr>
              </a:p>
              <a:p>
                <a14:m>
                  <m:oMath xmlns:m="http://schemas.openxmlformats.org/officeDocument/2006/math">
                    <m:r>
                      <a:rPr lang="en-US" b="0" i="1" dirty="0" smtClean="0">
                        <a:latin typeface="Cambria Math" panose="02040503050406030204" pitchFamily="18" charset="0"/>
                        <a:ea typeface="Cambria Math" panose="02040503050406030204" pitchFamily="18" charset="0"/>
                        <a:cs typeface="Cambria Math" panose="02040503050406030204" pitchFamily="18" charset="0"/>
                      </a:rPr>
                      <m:t>𝑆𝑃</m:t>
                    </m:r>
                    <m:r>
                      <a:rPr lang="en-US" b="0" i="1" baseline="-25000" dirty="0" err="1" smtClean="0">
                        <a:latin typeface="Cambria Math" panose="02040503050406030204" pitchFamily="18" charset="0"/>
                        <a:cs typeface="Times New Roman" panose="02020603050405020304" pitchFamily="18" charset="0"/>
                      </a:rPr>
                      <m:t>𝑡</m:t>
                    </m:r>
                  </m:oMath>
                </a14:m>
                <a:r>
                  <a:rPr lang="en-US" dirty="0">
                    <a:latin typeface="Arial" panose="020B0604020202020204" pitchFamily="34" charset="0"/>
                    <a:cs typeface="Times New Roman" panose="02020603050405020304" pitchFamily="18" charset="0"/>
                  </a:rPr>
                  <a:t> </a:t>
                </a:r>
                <a:r>
                  <a:rPr lang="en-US" dirty="0">
                    <a:cs typeface="Times New Roman" panose="02020603050405020304" pitchFamily="18" charset="0"/>
                  </a:rPr>
                  <a:t>depends on </a:t>
                </a:r>
                <a14:m>
                  <m:oMath xmlns:m="http://schemas.openxmlformats.org/officeDocument/2006/math">
                    <m:r>
                      <a:rPr lang="en-US" b="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oMath>
                </a14:m>
                <a:r>
                  <a:rPr lang="en-US" dirty="0">
                    <a:latin typeface="Arial" panose="020B0604020202020204" pitchFamily="34" charset="0"/>
                    <a:cs typeface="Times New Roman" panose="02020603050405020304" pitchFamily="18" charset="0"/>
                  </a:rPr>
                  <a:t> </a:t>
                </a:r>
                <a:r>
                  <a:rPr lang="en-US" dirty="0">
                    <a:cs typeface="Times New Roman" panose="02020603050405020304" pitchFamily="18" charset="0"/>
                  </a:rPr>
                  <a:t>and the position of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b="0" i="1">
                            <a:latin typeface="Cambria Math" panose="02040503050406030204" pitchFamily="18" charset="0"/>
                            <a:ea typeface="Cambria Math" panose="02040503050406030204" pitchFamily="18" charset="0"/>
                            <a:cs typeface="Cambria Math" panose="02040503050406030204" pitchFamily="18" charset="0"/>
                          </a:rPr>
                          <m:t>𝐵</m:t>
                        </m:r>
                      </m:e>
                      <m:sub>
                        <m:r>
                          <a:rPr lang="en-US" b="0" i="1">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dirty="0">
                    <a:latin typeface="Arial" panose="020B0604020202020204" pitchFamily="34" charset="0"/>
                    <a:cs typeface="Times New Roman" panose="02020603050405020304" pitchFamily="18" charset="0"/>
                  </a:rPr>
                  <a:t> </a:t>
                </a:r>
                <a:r>
                  <a:rPr lang="en-US" dirty="0">
                    <a:cs typeface="Times New Roman" panose="02020603050405020304" pitchFamily="18" charset="0"/>
                  </a:rPr>
                  <a:t>relative to </a:t>
                </a:r>
                <a14:m>
                  <m:oMath xmlns:m="http://schemas.openxmlformats.org/officeDocument/2006/math">
                    <m:r>
                      <a:rPr lang="en-US" b="0"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oMath>
                </a14:m>
                <a:endParaRPr lang="en-US" dirty="0">
                  <a:latin typeface="Arial" panose="020B0604020202020204" pitchFamily="34" charset="0"/>
                  <a:cs typeface="Times New Roman" panose="02020603050405020304" pitchFamily="18" charset="0"/>
                </a:endParaRPr>
              </a:p>
              <a:p>
                <a:r>
                  <a:rPr lang="en-US" dirty="0">
                    <a:cs typeface="Times New Roman" panose="02020603050405020304" pitchFamily="18" charset="0"/>
                  </a:rPr>
                  <a:t>We can see that if </a:t>
                </a:r>
                <a14:m>
                  <m:oMath xmlns:m="http://schemas.openxmlformats.org/officeDocument/2006/math">
                    <m:r>
                      <a:rPr lang="en-US" b="0" i="1" smtClean="0">
                        <a:latin typeface="Cambria Math" panose="02040503050406030204" pitchFamily="18" charset="0"/>
                        <a:ea typeface="Cambria Math" panose="02040503050406030204" pitchFamily="18" charset="0"/>
                        <a:cs typeface="Cambria Math" panose="02040503050406030204" pitchFamily="18" charset="0"/>
                      </a:rPr>
                      <m:t>𝐵</m:t>
                    </m:r>
                  </m:oMath>
                </a14:m>
                <a:r>
                  <a:rPr lang="en-US" dirty="0">
                    <a:latin typeface="Arial" panose="020B0604020202020204" pitchFamily="34" charset="0"/>
                    <a:cs typeface="Times New Roman" panose="02020603050405020304" pitchFamily="18" charset="0"/>
                  </a:rPr>
                  <a:t> </a:t>
                </a:r>
                <a:r>
                  <a:rPr lang="en-US" dirty="0">
                    <a:cs typeface="Times New Roman" panose="02020603050405020304" pitchFamily="18" charset="0"/>
                  </a:rPr>
                  <a:t>is constant over time then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b="0" i="1">
                            <a:latin typeface="Cambria Math" panose="02040503050406030204" pitchFamily="18" charset="0"/>
                            <a:ea typeface="Cambria Math" panose="02040503050406030204" pitchFamily="18" charset="0"/>
                            <a:cs typeface="Cambria Math" panose="02040503050406030204" pitchFamily="18" charset="0"/>
                          </a:rPr>
                          <m:t>𝑆𝑃</m:t>
                        </m:r>
                      </m:e>
                      <m:sub>
                        <m:r>
                          <a:rPr lang="en-US" b="0" i="1">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dirty="0">
                    <a:latin typeface="Arial" panose="020B0604020202020204" pitchFamily="34" charset="0"/>
                    <a:cs typeface="Times New Roman" panose="02020603050405020304" pitchFamily="18" charset="0"/>
                  </a:rPr>
                  <a:t> = </a:t>
                </a:r>
                <a14:m>
                  <m:oMath xmlns:m="http://schemas.openxmlformats.org/officeDocument/2006/math">
                    <m:sSub>
                      <m:sSubPr>
                        <m:ctrlPr>
                          <a:rPr lang="en-US" sz="4000" i="1">
                            <a:latin typeface="Cambria Math" panose="02040503050406030204" pitchFamily="18" charset="0"/>
                            <a:ea typeface="Cambria Math" panose="02040503050406030204" pitchFamily="18" charset="0"/>
                            <a:cs typeface="Cambria Math" panose="02040503050406030204" pitchFamily="18" charset="0"/>
                          </a:rPr>
                        </m:ctrlPr>
                      </m:sSubPr>
                      <m:e>
                        <m:r>
                          <a:rPr lang="en-US" b="0" i="1">
                            <a:latin typeface="Cambria Math" panose="02040503050406030204" pitchFamily="18" charset="0"/>
                            <a:ea typeface="Cambria Math" panose="02040503050406030204" pitchFamily="18" charset="0"/>
                            <a:cs typeface="Cambria Math" panose="02040503050406030204" pitchFamily="18" charset="0"/>
                          </a:rPr>
                          <m:t>𝐶</m:t>
                        </m:r>
                      </m:e>
                      <m:sub>
                        <m:r>
                          <a:rPr lang="en-US" b="0" i="1">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sz="1200" dirty="0">
                    <a:latin typeface="Arial" panose="020B0604020202020204" pitchFamily="34" charset="0"/>
                    <a:ea typeface="Times New Roman" panose="02020603050405020304" pitchFamily="18" charset="0"/>
                    <a:cs typeface="Times New Roman" panose="02020603050405020304" pitchFamily="18" charset="0"/>
                  </a:rPr>
                  <a:t> </a:t>
                </a:r>
                <a:endParaRPr lang="en-US" dirty="0">
                  <a:latin typeface="Arial" panose="020B0604020202020204" pitchFamily="34" charset="0"/>
                  <a:cs typeface="Times New Roman" panose="020206030504050203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200" y="1853905"/>
                <a:ext cx="11152695" cy="4714675"/>
              </a:xfrm>
              <a:blipFill>
                <a:blip r:embed="rId2"/>
                <a:stretch>
                  <a:fillRect l="-984" t="-1938" b="-2067"/>
                </a:stretch>
              </a:blipFill>
            </p:spPr>
            <p:txBody>
              <a:bodyPr/>
              <a:lstStyle/>
              <a:p>
                <a:r>
                  <a:rPr lang="en-US">
                    <a:noFill/>
                  </a:rPr>
                  <a:t> </a:t>
                </a:r>
              </a:p>
            </p:txBody>
          </p:sp>
        </mc:Fallback>
      </mc:AlternateContent>
      <p:sp>
        <p:nvSpPr>
          <p:cNvPr id="4" name="Left Brace 3">
            <a:extLst>
              <a:ext uri="{FF2B5EF4-FFF2-40B4-BE49-F238E27FC236}">
                <a16:creationId xmlns:a16="http://schemas.microsoft.com/office/drawing/2014/main" id="{E1E4E841-0F10-4335-B2E1-470C8952C1C8}"/>
              </a:ext>
            </a:extLst>
          </p:cNvPr>
          <p:cNvSpPr/>
          <p:nvPr/>
        </p:nvSpPr>
        <p:spPr>
          <a:xfrm rot="5400000">
            <a:off x="7538672" y="858950"/>
            <a:ext cx="411060" cy="2659310"/>
          </a:xfrm>
          <a:prstGeom prst="leftBrace">
            <a:avLst>
              <a:gd name="adj1" fmla="val 42858"/>
              <a:gd name="adj2" fmla="val 4970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8E463208-F18A-4FF1-BCB2-42DB371EDD38}"/>
                  </a:ext>
                </a:extLst>
              </p:cNvPr>
              <p:cNvSpPr txBox="1"/>
              <p:nvPr/>
            </p:nvSpPr>
            <p:spPr>
              <a:xfrm>
                <a:off x="7165659" y="1398300"/>
                <a:ext cx="1199627"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3200"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sz="3200" i="1">
                              <a:effectLst/>
                              <a:latin typeface="Cambria Math" panose="02040503050406030204" pitchFamily="18" charset="0"/>
                              <a:ea typeface="Cambria Math" panose="02040503050406030204" pitchFamily="18" charset="0"/>
                              <a:cs typeface="Cambria Math" panose="02040503050406030204" pitchFamily="18" charset="0"/>
                            </a:rPr>
                            <m:t>𝑡</m:t>
                          </m:r>
                        </m:sub>
                      </m:sSub>
                    </m:oMath>
                  </m:oMathPara>
                </a14:m>
                <a:endParaRPr lang="en-US" sz="3200" dirty="0"/>
              </a:p>
            </p:txBody>
          </p:sp>
        </mc:Choice>
        <mc:Fallback>
          <p:sp>
            <p:nvSpPr>
              <p:cNvPr id="10" name="TextBox 9">
                <a:extLst>
                  <a:ext uri="{FF2B5EF4-FFF2-40B4-BE49-F238E27FC236}">
                    <a16:creationId xmlns:a16="http://schemas.microsoft.com/office/drawing/2014/main" id="{8E463208-F18A-4FF1-BCB2-42DB371EDD38}"/>
                  </a:ext>
                </a:extLst>
              </p:cNvPr>
              <p:cNvSpPr txBox="1">
                <a:spLocks noRot="1" noChangeAspect="1" noMove="1" noResize="1" noEditPoints="1" noAdjustHandles="1" noChangeArrowheads="1" noChangeShapeType="1" noTextEdit="1"/>
              </p:cNvSpPr>
              <p:nvPr/>
            </p:nvSpPr>
            <p:spPr>
              <a:xfrm>
                <a:off x="7165659" y="1398300"/>
                <a:ext cx="1199627" cy="58477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003381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6"/>
            <a:ext cx="10515600" cy="1182660"/>
          </a:xfrm>
        </p:spPr>
        <p:txBody>
          <a:bodyPr>
            <a:normAutofit/>
          </a:bodyPr>
          <a:lstStyle/>
          <a:p>
            <a:r>
              <a:rPr lang="en-US" dirty="0"/>
              <a:t>Surplus Production Curve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199" y="1547786"/>
                <a:ext cx="11038815" cy="5033377"/>
              </a:xfrm>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sSub>
                        <m:sSub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oMath>
                  </m:oMathPara>
                </a14:m>
                <a:endParaRPr lang="en-US" sz="3600" dirty="0">
                  <a:effectLst/>
                  <a:ea typeface="Times New Roman" panose="02020603050405020304" pitchFamily="18" charset="0"/>
                  <a:cs typeface="Times New Roman" panose="02020603050405020304" pitchFamily="18" charset="0"/>
                </a:endParaRPr>
              </a:p>
              <a:p>
                <a:r>
                  <a:rPr lang="en-US" dirty="0">
                    <a:effectLst/>
                    <a:ea typeface="Cambria Math" panose="02040503050406030204" pitchFamily="18" charset="0"/>
                    <a:cs typeface="Cambria Math" panose="02040503050406030204" pitchFamily="18" charset="0"/>
                  </a:rPr>
                  <a:t>The </a:t>
                </a:r>
                <a14:m>
                  <m:oMath xmlns:m="http://schemas.openxmlformats.org/officeDocument/2006/math">
                    <m:r>
                      <a:rPr lang="en-US"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oMath>
                </a14:m>
                <a:r>
                  <a:rPr lang="en-US" dirty="0">
                    <a:effectLst/>
                    <a:ea typeface="Times New Roman" panose="02020603050405020304" pitchFamily="18" charset="0"/>
                    <a:cs typeface="Times New Roman" panose="02020603050405020304" pitchFamily="18" charset="0"/>
                  </a:rPr>
                  <a:t> and </a:t>
                </a:r>
                <a14:m>
                  <m:oMath xmlns:m="http://schemas.openxmlformats.org/officeDocument/2006/math">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oMath>
                </a14:m>
                <a:r>
                  <a:rPr lang="en-US" dirty="0">
                    <a:effectLst/>
                    <a:ea typeface="Times New Roman" panose="02020603050405020304" pitchFamily="18" charset="0"/>
                    <a:cs typeface="Times New Roman" panose="02020603050405020304" pitchFamily="18" charset="0"/>
                  </a:rPr>
                  <a:t> model parameters are estimated when the model is fit. We can see that </a:t>
                </a:r>
                <a14:m>
                  <m:oMath xmlns:m="http://schemas.openxmlformats.org/officeDocument/2006/math">
                    <m:sSub>
                      <m:sSubPr>
                        <m:ctrlPr>
                          <a:rPr lang="en-US" sz="4000"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𝑆𝑃</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dirty="0">
                    <a:effectLst/>
                    <a:ea typeface="Times New Roman" panose="02020603050405020304" pitchFamily="18" charset="0"/>
                    <a:cs typeface="Times New Roman" panose="02020603050405020304" pitchFamily="18" charset="0"/>
                  </a:rPr>
                  <a:t> is a quadratic function of </a:t>
                </a:r>
                <a14:m>
                  <m:oMath xmlns:m="http://schemas.openxmlformats.org/officeDocument/2006/math">
                    <m:sSub>
                      <m:sSubPr>
                        <m:ctrlPr>
                          <a:rPr lang="en-US" sz="4000"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dirty="0"/>
                  <a:t>.</a:t>
                </a:r>
              </a:p>
              <a:p>
                <a:r>
                  <a:rPr lang="en-US" dirty="0"/>
                  <a:t>We can plot this relationship (standardized to the </a:t>
                </a:r>
              </a:p>
              <a:p>
                <a:pPr marL="0" indent="0">
                  <a:buNone/>
                </a:pPr>
                <a:r>
                  <a:rPr lang="en-US" dirty="0"/>
                  <a:t>maximum </a:t>
                </a:r>
                <a14:m>
                  <m:oMath xmlns:m="http://schemas.openxmlformats.org/officeDocument/2006/math">
                    <m:r>
                      <a:rPr lang="en-US" i="1" dirty="0" smtClean="0">
                        <a:latin typeface="Cambria Math" panose="02040503050406030204" pitchFamily="18" charset="0"/>
                      </a:rPr>
                      <m:t>𝑆𝑃</m:t>
                    </m:r>
                  </m:oMath>
                </a14:m>
                <a:r>
                  <a:rPr lang="en-US" dirty="0"/>
                  <a:t> and maximum biomass)</a:t>
                </a:r>
              </a:p>
              <a:p>
                <a:r>
                  <a:rPr lang="en-US" dirty="0"/>
                  <a:t>Observations:</a:t>
                </a:r>
              </a:p>
              <a:p>
                <a:pPr lvl="1"/>
                <a:r>
                  <a:rPr lang="en-US" dirty="0"/>
                  <a:t>There is a single maximum value of </a:t>
                </a:r>
                <a14:m>
                  <m:oMath xmlns:m="http://schemas.openxmlformats.org/officeDocument/2006/math">
                    <m:r>
                      <a:rPr lang="en-US" i="1" dirty="0" smtClean="0">
                        <a:latin typeface="Cambria Math" panose="02040503050406030204" pitchFamily="18" charset="0"/>
                      </a:rPr>
                      <m:t>𝑆𝑃</m:t>
                    </m:r>
                  </m:oMath>
                </a14:m>
                <a:r>
                  <a:rPr lang="en-US" dirty="0"/>
                  <a:t> (MSY) that </a:t>
                </a:r>
              </a:p>
              <a:p>
                <a:pPr marL="457200" lvl="1" indent="0">
                  <a:buNone/>
                </a:pPr>
                <a:r>
                  <a:rPr lang="en-US" dirty="0"/>
                  <a:t>occurs as an intermediate level of biomass</a:t>
                </a:r>
              </a:p>
              <a:p>
                <a:pPr lvl="1"/>
                <a:endParaRPr lang="en-US" dirty="0"/>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199" y="1547786"/>
                <a:ext cx="11038815" cy="5033377"/>
              </a:xfrm>
              <a:blipFill>
                <a:blip r:embed="rId2"/>
                <a:stretch>
                  <a:fillRect l="-1104"/>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6A1B7CE7-CFA0-4F48-AC0F-3B82EBAED1C0}"/>
              </a:ext>
            </a:extLst>
          </p:cNvPr>
          <p:cNvPicPr>
            <a:picLocks noChangeAspect="1"/>
          </p:cNvPicPr>
          <p:nvPr/>
        </p:nvPicPr>
        <p:blipFill>
          <a:blip r:embed="rId3"/>
          <a:stretch>
            <a:fillRect/>
          </a:stretch>
        </p:blipFill>
        <p:spPr>
          <a:xfrm>
            <a:off x="8578808" y="3755781"/>
            <a:ext cx="3613192" cy="3108866"/>
          </a:xfrm>
          <a:prstGeom prst="rect">
            <a:avLst/>
          </a:prstGeom>
        </p:spPr>
      </p:pic>
    </p:spTree>
    <p:extLst>
      <p:ext uri="{BB962C8B-B14F-4D97-AF65-F5344CB8AC3E}">
        <p14:creationId xmlns:p14="http://schemas.microsoft.com/office/powerpoint/2010/main" val="2023983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B7AEF-74C2-4ADB-A09F-F6E8351CCEE8}"/>
              </a:ext>
            </a:extLst>
          </p:cNvPr>
          <p:cNvSpPr>
            <a:spLocks noGrp="1"/>
          </p:cNvSpPr>
          <p:nvPr>
            <p:ph type="title"/>
          </p:nvPr>
        </p:nvSpPr>
        <p:spPr/>
        <p:txBody>
          <a:bodyPr/>
          <a:lstStyle/>
          <a:p>
            <a:r>
              <a:rPr lang="en-US" dirty="0"/>
              <a:t>MSY 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E4F30B-5E05-4E1F-9793-53C05C001C38}"/>
                  </a:ext>
                </a:extLst>
              </p:cNvPr>
              <p:cNvSpPr>
                <a:spLocks noGrp="1"/>
              </p:cNvSpPr>
              <p:nvPr>
                <p:ph idx="1"/>
              </p:nvPr>
            </p:nvSpPr>
            <p:spPr/>
            <p:txBody>
              <a:bodyPr/>
              <a:lstStyle/>
              <a:p>
                <a:r>
                  <a:rPr lang="en-US" dirty="0"/>
                  <a:t>MSY = maximum long-term yield that the stock can produce, given constant life history and selectivity parameters (i.e., equilibrium conditions).</a:t>
                </a:r>
              </a:p>
              <a:p>
                <a:r>
                  <a:rPr lang="en-US" dirty="0"/>
                  <a:t>MSY occurs at an intermediate harvest rate (</a:t>
                </a:r>
                <a14:m>
                  <m:oMath xmlns:m="http://schemas.openxmlformats.org/officeDocument/2006/math">
                    <m:r>
                      <a:rPr lang="en-US" i="1" dirty="0" smtClean="0">
                        <a:latin typeface="Cambria Math" panose="02040503050406030204" pitchFamily="18" charset="0"/>
                      </a:rPr>
                      <m:t>𝑢</m:t>
                    </m:r>
                  </m:oMath>
                </a14:m>
                <a:r>
                  <a:rPr lang="en-US" dirty="0"/>
                  <a:t>) between </a:t>
                </a:r>
                <a14:m>
                  <m:oMath xmlns:m="http://schemas.openxmlformats.org/officeDocument/2006/math">
                    <m:r>
                      <a:rPr lang="en-US" i="1" dirty="0" smtClean="0">
                        <a:latin typeface="Cambria Math" panose="02040503050406030204" pitchFamily="18" charset="0"/>
                      </a:rPr>
                      <m:t>𝑢</m:t>
                    </m:r>
                    <m:r>
                      <a:rPr lang="en-US" b="0" i="1" dirty="0" smtClean="0">
                        <a:latin typeface="Cambria Math" panose="02040503050406030204" pitchFamily="18" charset="0"/>
                      </a:rPr>
                      <m:t>=0</m:t>
                    </m:r>
                  </m:oMath>
                </a14:m>
                <a:r>
                  <a:rPr lang="en-US" dirty="0"/>
                  <a:t> and a </a:t>
                </a:r>
                <a14:m>
                  <m:oMath xmlns:m="http://schemas.openxmlformats.org/officeDocument/2006/math">
                    <m:r>
                      <a:rPr lang="en-US" i="1" dirty="0">
                        <a:latin typeface="Cambria Math" panose="02040503050406030204" pitchFamily="18" charset="0"/>
                      </a:rPr>
                      <m:t>𝑢</m:t>
                    </m:r>
                  </m:oMath>
                </a14:m>
                <a:r>
                  <a:rPr lang="en-US" dirty="0"/>
                  <a:t> that crashes the stock, and at a biomass below carrying capacity </a:t>
                </a:r>
                <a14:m>
                  <m:oMath xmlns:m="http://schemas.openxmlformats.org/officeDocument/2006/math">
                    <m:r>
                      <a:rPr lang="en-US" i="1" dirty="0" smtClean="0">
                        <a:latin typeface="Cambria Math" panose="02040503050406030204" pitchFamily="18" charset="0"/>
                      </a:rPr>
                      <m:t>𝐾</m:t>
                    </m:r>
                  </m:oMath>
                </a14:m>
                <a:r>
                  <a:rPr lang="en-US" dirty="0"/>
                  <a: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62E4F30B-5E05-4E1F-9793-53C05C001C38}"/>
                  </a:ext>
                </a:extLst>
              </p:cNvPr>
              <p:cNvSpPr>
                <a:spLocks noGrp="1" noRot="1" noChangeAspect="1" noMove="1" noResize="1" noEditPoints="1" noAdjustHandles="1" noChangeArrowheads="1" noChangeShapeType="1" noTextEdit="1"/>
              </p:cNvSpPr>
              <p:nvPr>
                <p:ph idx="1"/>
              </p:nvPr>
            </p:nvSpPr>
            <p:spPr>
              <a:blipFill>
                <a:blip r:embed="rId2"/>
                <a:stretch>
                  <a:fillRect l="-1043" t="-2241" r="-58"/>
                </a:stretch>
              </a:blipFill>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0909909A-71B5-4143-8C48-29CAA45853F2}"/>
              </a:ext>
            </a:extLst>
          </p:cNvPr>
          <p:cNvGrpSpPr/>
          <p:nvPr/>
        </p:nvGrpSpPr>
        <p:grpSpPr>
          <a:xfrm>
            <a:off x="4395831" y="4001294"/>
            <a:ext cx="4199071" cy="2870462"/>
            <a:chOff x="4463376" y="3846135"/>
            <a:chExt cx="4199071" cy="2870462"/>
          </a:xfrm>
        </p:grpSpPr>
        <p:pic>
          <p:nvPicPr>
            <p:cNvPr id="26626" name="Picture 2">
              <a:extLst>
                <a:ext uri="{FF2B5EF4-FFF2-40B4-BE49-F238E27FC236}">
                  <a16:creationId xmlns:a16="http://schemas.microsoft.com/office/drawing/2014/main" id="{896C1C39-F90C-46E8-A025-AC503C22A73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3800" y="3846135"/>
              <a:ext cx="4018647" cy="287046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8CE0DAEA-2CA7-4DEE-9D09-1A87025BB598}"/>
                </a:ext>
              </a:extLst>
            </p:cNvPr>
            <p:cNvCxnSpPr/>
            <p:nvPr/>
          </p:nvCxnSpPr>
          <p:spPr>
            <a:xfrm flipH="1">
              <a:off x="5109328" y="4609707"/>
              <a:ext cx="986672"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3A58933-1AD3-4527-8198-224D71F98FAE}"/>
                </a:ext>
              </a:extLst>
            </p:cNvPr>
            <p:cNvSpPr txBox="1"/>
            <p:nvPr/>
          </p:nvSpPr>
          <p:spPr>
            <a:xfrm>
              <a:off x="4463376" y="4425041"/>
              <a:ext cx="645952" cy="369332"/>
            </a:xfrm>
            <a:prstGeom prst="rect">
              <a:avLst/>
            </a:prstGeom>
            <a:noFill/>
          </p:spPr>
          <p:txBody>
            <a:bodyPr wrap="square" rtlCol="0">
              <a:spAutoFit/>
            </a:bodyPr>
            <a:lstStyle/>
            <a:p>
              <a:r>
                <a:rPr lang="en-US" dirty="0">
                  <a:solidFill>
                    <a:schemeClr val="accent2"/>
                  </a:solidFill>
                </a:rPr>
                <a:t>MSY</a:t>
              </a:r>
            </a:p>
          </p:txBody>
        </p:sp>
      </p:grpSp>
      <p:sp>
        <p:nvSpPr>
          <p:cNvPr id="9" name="TextBox 8">
            <a:extLst>
              <a:ext uri="{FF2B5EF4-FFF2-40B4-BE49-F238E27FC236}">
                <a16:creationId xmlns:a16="http://schemas.microsoft.com/office/drawing/2014/main" id="{F5CAB1D5-8FB9-4C15-BCE0-BBF05BC8800C}"/>
              </a:ext>
            </a:extLst>
          </p:cNvPr>
          <p:cNvSpPr txBox="1"/>
          <p:nvPr/>
        </p:nvSpPr>
        <p:spPr>
          <a:xfrm>
            <a:off x="2072081" y="4077050"/>
            <a:ext cx="2323750" cy="369332"/>
          </a:xfrm>
          <a:prstGeom prst="rect">
            <a:avLst/>
          </a:prstGeom>
          <a:noFill/>
        </p:spPr>
        <p:txBody>
          <a:bodyPr wrap="square" rtlCol="0">
            <a:spAutoFit/>
          </a:bodyPr>
          <a:lstStyle/>
          <a:p>
            <a:r>
              <a:rPr lang="en-US" dirty="0"/>
              <a:t>Example yield curve:</a:t>
            </a:r>
          </a:p>
        </p:txBody>
      </p:sp>
    </p:spTree>
    <p:extLst>
      <p:ext uri="{BB962C8B-B14F-4D97-AF65-F5344CB8AC3E}">
        <p14:creationId xmlns:p14="http://schemas.microsoft.com/office/powerpoint/2010/main" val="3062780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0467-7722-42B0-8B7E-F61DF5F69746}"/>
              </a:ext>
            </a:extLst>
          </p:cNvPr>
          <p:cNvSpPr>
            <a:spLocks noGrp="1"/>
          </p:cNvSpPr>
          <p:nvPr>
            <p:ph type="title"/>
          </p:nvPr>
        </p:nvSpPr>
        <p:spPr/>
        <p:txBody>
          <a:bodyPr/>
          <a:lstStyle/>
          <a:p>
            <a:r>
              <a:rPr lang="en-US" dirty="0"/>
              <a:t>MSY 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FD856F-919C-479E-9FDD-4DE1FCFE4CB7}"/>
                  </a:ext>
                </a:extLst>
              </p:cNvPr>
              <p:cNvSpPr>
                <a:spLocks noGrp="1"/>
              </p:cNvSpPr>
              <p:nvPr>
                <p:ph idx="1"/>
              </p:nvPr>
            </p:nvSpPr>
            <p:spPr>
              <a:xfrm>
                <a:off x="785247" y="1652515"/>
                <a:ext cx="10515600" cy="4351338"/>
              </a:xfrm>
            </p:spPr>
            <p:txBody>
              <a:bodyPr/>
              <a:lstStyle/>
              <a:p>
                <a:r>
                  <a:rPr lang="en-US" dirty="0"/>
                  <a:t>Theory: with increasing long-term </a:t>
                </a:r>
                <a14:m>
                  <m:oMath xmlns:m="http://schemas.openxmlformats.org/officeDocument/2006/math">
                    <m:r>
                      <a:rPr lang="en-US" i="1" dirty="0" smtClean="0">
                        <a:latin typeface="Cambria Math" panose="02040503050406030204" pitchFamily="18" charset="0"/>
                      </a:rPr>
                      <m:t>𝐹</m:t>
                    </m:r>
                  </m:oMath>
                </a14:m>
                <a:r>
                  <a:rPr lang="en-US" dirty="0"/>
                  <a:t>, the abundance and mean age of a population decreases and the per-capita growth rate of the population increases as a result of reduced competition or similar effects as the biomass reduces from </a:t>
                </a:r>
                <a14:m>
                  <m:oMath xmlns:m="http://schemas.openxmlformats.org/officeDocument/2006/math">
                    <m:r>
                      <a:rPr lang="en-US" i="1" dirty="0" smtClean="0">
                        <a:latin typeface="Cambria Math" panose="02040503050406030204" pitchFamily="18" charset="0"/>
                      </a:rPr>
                      <m:t>𝐾</m:t>
                    </m:r>
                  </m:oMath>
                </a14:m>
                <a:r>
                  <a:rPr lang="en-US" dirty="0"/>
                  <a:t> to </a:t>
                </a:r>
                <a14:m>
                  <m:oMath xmlns:m="http://schemas.openxmlformats.org/officeDocument/2006/math">
                    <m:r>
                      <a:rPr lang="en-US" i="1" dirty="0" smtClean="0">
                        <a:latin typeface="Cambria Math" panose="02040503050406030204" pitchFamily="18" charset="0"/>
                      </a:rPr>
                      <m:t>𝐵</m:t>
                    </m:r>
                  </m:oMath>
                </a14:m>
                <a:r>
                  <a:rPr lang="en-US" baseline="-25000" dirty="0"/>
                  <a:t>MSY </a:t>
                </a:r>
              </a:p>
              <a:p>
                <a:endParaRPr lang="en-US" dirty="0"/>
              </a:p>
            </p:txBody>
          </p:sp>
        </mc:Choice>
        <mc:Fallback xmlns="">
          <p:sp>
            <p:nvSpPr>
              <p:cNvPr id="3" name="Content Placeholder 2">
                <a:extLst>
                  <a:ext uri="{FF2B5EF4-FFF2-40B4-BE49-F238E27FC236}">
                    <a16:creationId xmlns:a16="http://schemas.microsoft.com/office/drawing/2014/main" id="{17FD856F-919C-479E-9FDD-4DE1FCFE4CB7}"/>
                  </a:ext>
                </a:extLst>
              </p:cNvPr>
              <p:cNvSpPr>
                <a:spLocks noGrp="1" noRot="1" noChangeAspect="1" noMove="1" noResize="1" noEditPoints="1" noAdjustHandles="1" noChangeArrowheads="1" noChangeShapeType="1" noTextEdit="1"/>
              </p:cNvSpPr>
              <p:nvPr>
                <p:ph idx="1"/>
              </p:nvPr>
            </p:nvSpPr>
            <p:spPr>
              <a:xfrm>
                <a:off x="785247" y="1652515"/>
                <a:ext cx="10515600" cy="4351338"/>
              </a:xfrm>
              <a:blipFill>
                <a:blip r:embed="rId2"/>
                <a:stretch>
                  <a:fillRect l="-1043" t="-2241" r="-115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BC9B770-E1D0-4994-B055-C695F699CF2F}"/>
              </a:ext>
            </a:extLst>
          </p:cNvPr>
          <p:cNvPicPr>
            <a:picLocks noChangeAspect="1"/>
          </p:cNvPicPr>
          <p:nvPr/>
        </p:nvPicPr>
        <p:blipFill>
          <a:blip r:embed="rId3"/>
          <a:stretch>
            <a:fillRect/>
          </a:stretch>
        </p:blipFill>
        <p:spPr>
          <a:xfrm>
            <a:off x="3934436" y="3757222"/>
            <a:ext cx="4541267" cy="2860701"/>
          </a:xfrm>
          <a:prstGeom prst="rect">
            <a:avLst/>
          </a:prstGeom>
        </p:spPr>
      </p:pic>
      <p:sp>
        <p:nvSpPr>
          <p:cNvPr id="6" name="TextBox 5">
            <a:extLst>
              <a:ext uri="{FF2B5EF4-FFF2-40B4-BE49-F238E27FC236}">
                <a16:creationId xmlns:a16="http://schemas.microsoft.com/office/drawing/2014/main" id="{05EB9193-4E78-477F-953D-2AEF37737F72}"/>
              </a:ext>
            </a:extLst>
          </p:cNvPr>
          <p:cNvSpPr txBox="1"/>
          <p:nvPr/>
        </p:nvSpPr>
        <p:spPr>
          <a:xfrm>
            <a:off x="6974994" y="4360551"/>
            <a:ext cx="1863951" cy="507104"/>
          </a:xfrm>
          <a:prstGeom prst="rect">
            <a:avLst/>
          </a:prstGeom>
          <a:noFill/>
        </p:spPr>
        <p:txBody>
          <a:bodyPr wrap="none" rtlCol="0">
            <a:spAutoFit/>
          </a:bodyPr>
          <a:lstStyle/>
          <a:p>
            <a:r>
              <a:rPr lang="en-US" dirty="0">
                <a:solidFill>
                  <a:srgbClr val="3333FF"/>
                </a:solidFill>
              </a:rPr>
              <a:t>Maximum population </a:t>
            </a:r>
          </a:p>
          <a:p>
            <a:r>
              <a:rPr lang="en-US" dirty="0">
                <a:solidFill>
                  <a:srgbClr val="3333FF"/>
                </a:solidFill>
              </a:rPr>
              <a:t>growth rate</a:t>
            </a:r>
            <a:endParaRPr lang="en-CA" dirty="0">
              <a:solidFill>
                <a:srgbClr val="3333FF"/>
              </a:solidFill>
            </a:endParaRPr>
          </a:p>
        </p:txBody>
      </p:sp>
      <p:cxnSp>
        <p:nvCxnSpPr>
          <p:cNvPr id="7" name="Straight Arrow Connector 6">
            <a:extLst>
              <a:ext uri="{FF2B5EF4-FFF2-40B4-BE49-F238E27FC236}">
                <a16:creationId xmlns:a16="http://schemas.microsoft.com/office/drawing/2014/main" id="{FBAB630E-5C5C-4D18-8155-C7C4BA26F88D}"/>
              </a:ext>
            </a:extLst>
          </p:cNvPr>
          <p:cNvCxnSpPr/>
          <p:nvPr/>
        </p:nvCxnSpPr>
        <p:spPr>
          <a:xfrm flipH="1">
            <a:off x="6043047" y="4504035"/>
            <a:ext cx="870275" cy="397847"/>
          </a:xfrm>
          <a:prstGeom prst="straightConnector1">
            <a:avLst/>
          </a:prstGeom>
          <a:ln>
            <a:solidFill>
              <a:srgbClr val="3333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3BFA8CF-E5A0-4846-98B9-07C940F31B66}"/>
                  </a:ext>
                </a:extLst>
              </p:cNvPr>
              <p:cNvSpPr txBox="1"/>
              <p:nvPr/>
            </p:nvSpPr>
            <p:spPr>
              <a:xfrm>
                <a:off x="4953541" y="3538410"/>
                <a:ext cx="3423990" cy="369332"/>
              </a:xfrm>
              <a:prstGeom prst="rect">
                <a:avLst/>
              </a:prstGeom>
              <a:noFill/>
            </p:spPr>
            <p:txBody>
              <a:bodyPr wrap="square" rtlCol="0">
                <a:spAutoFit/>
              </a:bodyPr>
              <a:lstStyle/>
              <a:p>
                <a:r>
                  <a:rPr lang="en-US" dirty="0">
                    <a:solidFill>
                      <a:srgbClr val="7030A0"/>
                    </a:solidFill>
                  </a:rPr>
                  <a:t>Carrying capacity </a:t>
                </a:r>
                <a14:m>
                  <m:oMath xmlns:m="http://schemas.openxmlformats.org/officeDocument/2006/math">
                    <m:r>
                      <a:rPr lang="en-US" i="1" dirty="0" smtClean="0">
                        <a:solidFill>
                          <a:srgbClr val="7030A0"/>
                        </a:solidFill>
                        <a:latin typeface="Cambria Math" panose="02040503050406030204" pitchFamily="18" charset="0"/>
                      </a:rPr>
                      <m:t>𝐾</m:t>
                    </m:r>
                  </m:oMath>
                </a14:m>
                <a:endParaRPr lang="en-CA" dirty="0">
                  <a:solidFill>
                    <a:srgbClr val="7030A0"/>
                  </a:solidFill>
                </a:endParaRPr>
              </a:p>
            </p:txBody>
          </p:sp>
        </mc:Choice>
        <mc:Fallback xmlns="">
          <p:sp>
            <p:nvSpPr>
              <p:cNvPr id="8" name="TextBox 7">
                <a:extLst>
                  <a:ext uri="{FF2B5EF4-FFF2-40B4-BE49-F238E27FC236}">
                    <a16:creationId xmlns:a16="http://schemas.microsoft.com/office/drawing/2014/main" id="{D3BFA8CF-E5A0-4846-98B9-07C940F31B66}"/>
                  </a:ext>
                </a:extLst>
              </p:cNvPr>
              <p:cNvSpPr txBox="1">
                <a:spLocks noRot="1" noChangeAspect="1" noMove="1" noResize="1" noEditPoints="1" noAdjustHandles="1" noChangeArrowheads="1" noChangeShapeType="1" noTextEdit="1"/>
              </p:cNvSpPr>
              <p:nvPr/>
            </p:nvSpPr>
            <p:spPr>
              <a:xfrm>
                <a:off x="4953541" y="3538410"/>
                <a:ext cx="3423990" cy="369332"/>
              </a:xfrm>
              <a:prstGeom prst="rect">
                <a:avLst/>
              </a:prstGeom>
              <a:blipFill>
                <a:blip r:embed="rId4"/>
                <a:stretch>
                  <a:fillRect l="-1604"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1433290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02B9A-394D-45C2-8EAC-C043D4A3A4E8}"/>
              </a:ext>
            </a:extLst>
          </p:cNvPr>
          <p:cNvSpPr>
            <a:spLocks noGrp="1"/>
          </p:cNvSpPr>
          <p:nvPr>
            <p:ph type="title"/>
          </p:nvPr>
        </p:nvSpPr>
        <p:spPr>
          <a:xfrm>
            <a:off x="630811" y="157735"/>
            <a:ext cx="10515600" cy="1325563"/>
          </a:xfrm>
        </p:spPr>
        <p:txBody>
          <a:bodyPr/>
          <a:lstStyle/>
          <a:p>
            <a:r>
              <a:rPr lang="en-US" dirty="0"/>
              <a:t>Objectives</a:t>
            </a:r>
          </a:p>
        </p:txBody>
      </p:sp>
      <p:sp>
        <p:nvSpPr>
          <p:cNvPr id="3" name="Content Placeholder 2">
            <a:extLst>
              <a:ext uri="{FF2B5EF4-FFF2-40B4-BE49-F238E27FC236}">
                <a16:creationId xmlns:a16="http://schemas.microsoft.com/office/drawing/2014/main" id="{D0F71045-0561-430B-9CD6-2B67780AF3CE}"/>
              </a:ext>
            </a:extLst>
          </p:cNvPr>
          <p:cNvSpPr>
            <a:spLocks noGrp="1"/>
          </p:cNvSpPr>
          <p:nvPr>
            <p:ph idx="1"/>
          </p:nvPr>
        </p:nvSpPr>
        <p:spPr>
          <a:xfrm>
            <a:off x="630810" y="1335431"/>
            <a:ext cx="11237535" cy="4351338"/>
          </a:xfrm>
        </p:spPr>
        <p:txBody>
          <a:bodyPr>
            <a:noAutofit/>
          </a:bodyPr>
          <a:lstStyle/>
          <a:p>
            <a:pPr marL="0" indent="0" rtl="0">
              <a:lnSpc>
                <a:spcPct val="100000"/>
              </a:lnSpc>
              <a:spcBef>
                <a:spcPts val="1200"/>
              </a:spcBef>
              <a:spcAft>
                <a:spcPts val="1200"/>
              </a:spcAft>
              <a:buNone/>
            </a:pPr>
            <a:r>
              <a:rPr lang="en-US" b="0" i="0" u="none" strike="noStrike" dirty="0" smtClean="0">
                <a:solidFill>
                  <a:srgbClr val="000000"/>
                </a:solidFill>
                <a:effectLst/>
              </a:rPr>
              <a:t>Explore some </a:t>
            </a:r>
            <a:r>
              <a:rPr lang="en-US" b="0" i="0" u="none" strike="noStrike" dirty="0">
                <a:solidFill>
                  <a:srgbClr val="000000"/>
                </a:solidFill>
                <a:effectLst/>
              </a:rPr>
              <a:t>of the practical aspects (and challenges) of calculating reference points. By the end of the webinars, participants should have:</a:t>
            </a:r>
            <a:endParaRPr lang="en-US" sz="4000" b="0" dirty="0">
              <a:effectLst/>
            </a:endParaRPr>
          </a:p>
          <a:p>
            <a:pPr marL="1041400" lvl="1" indent="-457200">
              <a:lnSpc>
                <a:spcPct val="100000"/>
              </a:lnSpc>
              <a:spcBef>
                <a:spcPts val="0"/>
              </a:spcBef>
              <a:buFont typeface="+mj-lt"/>
              <a:buAutoNum type="arabicPeriod"/>
            </a:pPr>
            <a:r>
              <a:rPr lang="en-US" b="0" i="0" u="none" strike="noStrike" dirty="0" smtClean="0">
                <a:solidFill>
                  <a:srgbClr val="000000"/>
                </a:solidFill>
                <a:effectLst/>
              </a:rPr>
              <a:t>An </a:t>
            </a:r>
            <a:r>
              <a:rPr lang="en-US" b="0" i="0" u="none" strike="noStrike" dirty="0">
                <a:solidFill>
                  <a:srgbClr val="000000"/>
                </a:solidFill>
                <a:effectLst/>
              </a:rPr>
              <a:t>understanding of the concept of equilibrium as it relates to reference points;</a:t>
            </a:r>
            <a:endParaRPr lang="en-US" sz="3600" dirty="0"/>
          </a:p>
          <a:p>
            <a:pPr marL="1041400" lvl="1" indent="-457200">
              <a:lnSpc>
                <a:spcPct val="100000"/>
              </a:lnSpc>
              <a:spcBef>
                <a:spcPts val="0"/>
              </a:spcBef>
              <a:buFont typeface="+mj-lt"/>
              <a:buAutoNum type="arabicPeriod"/>
            </a:pPr>
            <a:r>
              <a:rPr lang="en-US" b="0" i="0" u="none" strike="noStrike" dirty="0" smtClean="0">
                <a:solidFill>
                  <a:srgbClr val="000000"/>
                </a:solidFill>
                <a:effectLst/>
              </a:rPr>
              <a:t>An </a:t>
            </a:r>
            <a:r>
              <a:rPr lang="en-US" b="0" i="0" u="none" strike="noStrike" dirty="0">
                <a:solidFill>
                  <a:srgbClr val="000000"/>
                </a:solidFill>
                <a:effectLst/>
              </a:rPr>
              <a:t>understanding of calculation of equilibrium reference points based on </a:t>
            </a:r>
            <a:r>
              <a:rPr lang="en-US" b="0" i="1" u="none" strike="noStrike" dirty="0">
                <a:solidFill>
                  <a:srgbClr val="000000"/>
                </a:solidFill>
                <a:effectLst/>
              </a:rPr>
              <a:t>B</a:t>
            </a:r>
            <a:r>
              <a:rPr lang="en-US" b="0" i="0" u="none" strike="noStrike" baseline="-25000" dirty="0">
                <a:solidFill>
                  <a:srgbClr val="000000"/>
                </a:solidFill>
                <a:effectLst/>
              </a:rPr>
              <a:t>0</a:t>
            </a:r>
            <a:r>
              <a:rPr lang="en-US" b="0" i="0" u="none" strike="noStrike" dirty="0">
                <a:solidFill>
                  <a:srgbClr val="000000"/>
                </a:solidFill>
                <a:effectLst/>
              </a:rPr>
              <a:t>, MSY, and the spawning potential ratio (SPR);</a:t>
            </a:r>
            <a:endParaRPr lang="en-US" sz="3600" dirty="0"/>
          </a:p>
          <a:p>
            <a:pPr marL="1041400" lvl="1" indent="-457200">
              <a:lnSpc>
                <a:spcPct val="100000"/>
              </a:lnSpc>
              <a:spcBef>
                <a:spcPts val="0"/>
              </a:spcBef>
              <a:buFont typeface="+mj-lt"/>
              <a:buAutoNum type="arabicPeriod"/>
            </a:pPr>
            <a:r>
              <a:rPr lang="en-US" b="0" i="0" u="none" strike="noStrike" dirty="0" smtClean="0">
                <a:solidFill>
                  <a:srgbClr val="000000"/>
                </a:solidFill>
                <a:effectLst/>
              </a:rPr>
              <a:t>Awareness </a:t>
            </a:r>
            <a:r>
              <a:rPr lang="en-US" b="0" i="0" u="none" strike="noStrike" dirty="0">
                <a:solidFill>
                  <a:srgbClr val="000000"/>
                </a:solidFill>
                <a:effectLst/>
              </a:rPr>
              <a:t>of non-equilibrium reference points (e.g., minimum historical biomass, index-based approaches, dynamic </a:t>
            </a:r>
            <a:r>
              <a:rPr lang="en-US" b="0" i="1" u="none" strike="noStrike" dirty="0">
                <a:solidFill>
                  <a:srgbClr val="000000"/>
                </a:solidFill>
                <a:effectLst/>
              </a:rPr>
              <a:t>B</a:t>
            </a:r>
            <a:r>
              <a:rPr lang="en-US" b="0" i="0" u="none" strike="noStrike" baseline="-25000" dirty="0">
                <a:solidFill>
                  <a:srgbClr val="000000"/>
                </a:solidFill>
                <a:effectLst/>
              </a:rPr>
              <a:t>0</a:t>
            </a:r>
            <a:r>
              <a:rPr lang="en-US" b="0" i="0" u="none" strike="noStrike" dirty="0">
                <a:solidFill>
                  <a:srgbClr val="000000"/>
                </a:solidFill>
                <a:effectLst/>
              </a:rPr>
              <a:t>); and</a:t>
            </a:r>
            <a:endParaRPr lang="en-US" sz="3600" dirty="0"/>
          </a:p>
          <a:p>
            <a:pPr marL="1041400" lvl="1" indent="-457200">
              <a:lnSpc>
                <a:spcPct val="100000"/>
              </a:lnSpc>
              <a:spcBef>
                <a:spcPts val="0"/>
              </a:spcBef>
              <a:buFont typeface="+mj-lt"/>
              <a:buAutoNum type="arabicPeriod"/>
            </a:pPr>
            <a:r>
              <a:rPr lang="en-US" b="0" i="0" u="none" strike="noStrike" dirty="0" smtClean="0">
                <a:solidFill>
                  <a:srgbClr val="000000"/>
                </a:solidFill>
                <a:effectLst/>
              </a:rPr>
              <a:t>Awareness </a:t>
            </a:r>
            <a:r>
              <a:rPr lang="en-US" b="0" i="0" u="none" strike="noStrike" dirty="0">
                <a:solidFill>
                  <a:srgbClr val="000000"/>
                </a:solidFill>
                <a:effectLst/>
              </a:rPr>
              <a:t>of some approaches for data-limited stocks.</a:t>
            </a:r>
          </a:p>
          <a:p>
            <a:pPr marL="0" indent="0">
              <a:lnSpc>
                <a:spcPct val="100000"/>
              </a:lnSpc>
              <a:spcBef>
                <a:spcPts val="1200"/>
              </a:spcBef>
              <a:spcAft>
                <a:spcPts val="1200"/>
              </a:spcAft>
              <a:buNone/>
            </a:pPr>
            <a:r>
              <a:rPr lang="en-US" dirty="0">
                <a:solidFill>
                  <a:srgbClr val="000000"/>
                </a:solidFill>
              </a:rPr>
              <a:t>Lecture material will be supported by R code, </a:t>
            </a:r>
            <a:r>
              <a:rPr lang="en-US" dirty="0" smtClean="0">
                <a:solidFill>
                  <a:srgbClr val="000000"/>
                </a:solidFill>
              </a:rPr>
              <a:t>provided</a:t>
            </a:r>
            <a:endParaRPr lang="en-US" dirty="0">
              <a:solidFill>
                <a:srgbClr val="000000"/>
              </a:solidFill>
            </a:endParaRPr>
          </a:p>
        </p:txBody>
      </p:sp>
    </p:spTree>
    <p:extLst>
      <p:ext uri="{BB962C8B-B14F-4D97-AF65-F5344CB8AC3E}">
        <p14:creationId xmlns:p14="http://schemas.microsoft.com/office/powerpoint/2010/main" val="394080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Notes on MSY as target/limit</a:t>
            </a:r>
          </a:p>
        </p:txBody>
      </p:sp>
      <p:sp>
        <p:nvSpPr>
          <p:cNvPr id="3" name="Content Placeholder 2"/>
          <p:cNvSpPr>
            <a:spLocks noGrp="1"/>
          </p:cNvSpPr>
          <p:nvPr>
            <p:ph idx="1"/>
          </p:nvPr>
        </p:nvSpPr>
        <p:spPr/>
        <p:txBody>
          <a:bodyPr/>
          <a:lstStyle/>
          <a:p>
            <a:r>
              <a:rPr lang="en-US" dirty="0"/>
              <a:t>Links to papers and/or ref to Ex 1</a:t>
            </a:r>
          </a:p>
          <a:p>
            <a:endParaRPr lang="en-US" dirty="0"/>
          </a:p>
          <a:p>
            <a:r>
              <a:rPr lang="en-US" dirty="0">
                <a:solidFill>
                  <a:srgbClr val="FF0000"/>
                </a:solidFill>
              </a:rPr>
              <a:t>Tim to add text from WP2 (e.g., Larkin paper)</a:t>
            </a:r>
          </a:p>
        </p:txBody>
      </p:sp>
    </p:spTree>
    <p:extLst>
      <p:ext uri="{BB962C8B-B14F-4D97-AF65-F5344CB8AC3E}">
        <p14:creationId xmlns:p14="http://schemas.microsoft.com/office/powerpoint/2010/main" val="25973014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4. Reference Points in Surplus Production Models</a:t>
            </a:r>
          </a:p>
        </p:txBody>
      </p:sp>
    </p:spTree>
    <p:extLst>
      <p:ext uri="{BB962C8B-B14F-4D97-AF65-F5344CB8AC3E}">
        <p14:creationId xmlns:p14="http://schemas.microsoft.com/office/powerpoint/2010/main" val="12999660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5"/>
            <a:ext cx="10832184" cy="1325563"/>
          </a:xfrm>
        </p:spPr>
        <p:txBody>
          <a:bodyPr/>
          <a:lstStyle/>
          <a:p>
            <a:r>
              <a:rPr lang="en-US" dirty="0"/>
              <a:t>Reference points from the Schaefer Model</a:t>
            </a:r>
            <a:r>
              <a:rPr lang="en-US" baseline="30000" dirty="0"/>
              <a:t>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928884" y="1556057"/>
                <a:ext cx="10515600" cy="4755538"/>
              </a:xfrm>
            </p:spPr>
            <p:txBody>
              <a:bodyPr>
                <a:normAutofit/>
              </a:bodyPr>
              <a:lstStyle/>
              <a:p>
                <a:pPr marL="0" indent="0" algn="ctr">
                  <a:buNone/>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14:m>
                  <m:oMath xmlns:m="http://schemas.openxmlformats.org/officeDocument/2006/math">
                    <m:sSub>
                      <m:sSubPr>
                        <m:ctrlPr>
                          <a:rPr lang="en-US" sz="3600" i="1">
                            <a:latin typeface="Cambria Math" panose="02040503050406030204" pitchFamily="18" charset="0"/>
                            <a:ea typeface="Cambria Math" panose="02040503050406030204" pitchFamily="18" charset="0"/>
                            <a:cs typeface="Cambria Math" panose="02040503050406030204" pitchFamily="18" charset="0"/>
                          </a:rPr>
                        </m:ctrlPr>
                      </m:sSubPr>
                      <m:e>
                        <m:r>
                          <a:rPr lang="en-US" sz="3600" i="1">
                            <a:latin typeface="Cambria Math" panose="02040503050406030204" pitchFamily="18" charset="0"/>
                            <a:ea typeface="Cambria Math" panose="02040503050406030204" pitchFamily="18" charset="0"/>
                            <a:cs typeface="Cambria Math" panose="02040503050406030204" pitchFamily="18" charset="0"/>
                          </a:rPr>
                          <m:t>𝐵</m:t>
                        </m:r>
                      </m:e>
                      <m:sub>
                        <m:r>
                          <a:rPr lang="en-US" sz="3600" i="1">
                            <a:latin typeface="Cambria Math" panose="02040503050406030204" pitchFamily="18" charset="0"/>
                            <a:ea typeface="Cambria Math" panose="02040503050406030204" pitchFamily="18" charset="0"/>
                            <a:cs typeface="Cambria Math" panose="02040503050406030204" pitchFamily="18" charset="0"/>
                          </a:rPr>
                          <m:t>𝑀𝑆𝑌</m:t>
                        </m:r>
                      </m:sub>
                    </m:sSub>
                    <m:r>
                      <a:rPr lang="en-US" sz="3600" i="1">
                        <a:latin typeface="Cambria Math" panose="02040503050406030204" pitchFamily="18" charset="0"/>
                        <a:ea typeface="Cambria Math" panose="02040503050406030204" pitchFamily="18" charset="0"/>
                        <a:cs typeface="Cambria Math" panose="02040503050406030204" pitchFamily="18" charset="0"/>
                      </a:rPr>
                      <m:t>=</m:t>
                    </m:r>
                  </m:oMath>
                </a14:m>
                <a:r>
                  <a:rPr lang="en-US" sz="3600" dirty="0">
                    <a:ea typeface="Cambria Math" panose="02040503050406030204" pitchFamily="18" charset="0"/>
                    <a:cs typeface="Cambria Math" panose="02040503050406030204" pitchFamily="18" charset="0"/>
                  </a:rPr>
                  <a:t> </a:t>
                </a:r>
                <a14:m>
                  <m:oMath xmlns:m="http://schemas.openxmlformats.org/officeDocument/2006/math">
                    <m:f>
                      <m:fPr>
                        <m:ctrlPr>
                          <a:rPr lang="en-US" sz="360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sz="3600" b="0" i="1"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sz="3600"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2</m:t>
                        </m:r>
                      </m:den>
                    </m:f>
                  </m:oMath>
                </a14:m>
                <a:endParaRPr lang="en-US" sz="3600" dirty="0"/>
              </a:p>
              <a:p>
                <a:pPr marL="0" indent="0">
                  <a:buNone/>
                </a:pPr>
                <a:r>
                  <a:rPr lang="en-US" sz="3600" dirty="0">
                    <a:latin typeface="Cambria Math" panose="02040503050406030204" pitchFamily="18" charset="0"/>
                    <a:ea typeface="Cambria Math" panose="02040503050406030204" pitchFamily="18" charset="0"/>
                  </a:rPr>
                  <a:t>MSY</a:t>
                </a:r>
                <a:r>
                  <a:rPr lang="en-US" sz="3600" dirty="0">
                    <a:ea typeface="Cambria Math" panose="02040503050406030204" pitchFamily="18" charset="0"/>
                    <a:cs typeface="Cambria Math" panose="02040503050406030204" pitchFamily="18" charset="0"/>
                  </a:rPr>
                  <a:t> </a:t>
                </a:r>
                <a14:m>
                  <m:oMath xmlns:m="http://schemas.openxmlformats.org/officeDocument/2006/math">
                    <m:r>
                      <a:rPr lang="en-US" sz="3600" i="1">
                        <a:latin typeface="Cambria Math" panose="02040503050406030204" pitchFamily="18" charset="0"/>
                        <a:ea typeface="Cambria Math" panose="02040503050406030204" pitchFamily="18" charset="0"/>
                        <a:cs typeface="Cambria Math" panose="02040503050406030204" pitchFamily="18" charset="0"/>
                      </a:rPr>
                      <m:t>=</m:t>
                    </m:r>
                  </m:oMath>
                </a14:m>
                <a:r>
                  <a:rPr lang="en-US" sz="3600" dirty="0">
                    <a:ea typeface="Cambria Math" panose="02040503050406030204" pitchFamily="18" charset="0"/>
                    <a:cs typeface="Cambria Math" panose="02040503050406030204" pitchFamily="18" charset="0"/>
                  </a:rPr>
                  <a:t> </a:t>
                </a:r>
                <a14:m>
                  <m:oMath xmlns:m="http://schemas.openxmlformats.org/officeDocument/2006/math">
                    <m:f>
                      <m:fPr>
                        <m:ctrlPr>
                          <a:rPr lang="en-US" sz="3600" i="1">
                            <a:latin typeface="Cambria Math" panose="02040503050406030204" pitchFamily="18" charset="0"/>
                            <a:ea typeface="Cambria Math" panose="02040503050406030204" pitchFamily="18" charset="0"/>
                            <a:cs typeface="Cambria Math" panose="02040503050406030204" pitchFamily="18" charset="0"/>
                          </a:rPr>
                        </m:ctrlPr>
                      </m:fPr>
                      <m:num>
                        <m:r>
                          <a:rPr lang="en-US" sz="3600"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sz="3600"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sz="3600"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4</m:t>
                        </m:r>
                      </m:den>
                    </m:f>
                  </m:oMath>
                </a14:m>
                <a:endParaRPr lang="en-US" sz="3600" dirty="0"/>
              </a:p>
              <a:p>
                <a:pPr marL="0" indent="0">
                  <a:buNone/>
                </a:pPr>
                <a14:m>
                  <m:oMath xmlns:m="http://schemas.openxmlformats.org/officeDocument/2006/math">
                    <m:sSub>
                      <m:sSubPr>
                        <m:ctrlPr>
                          <a:rPr lang="en-US" sz="3600" i="1">
                            <a:latin typeface="Cambria Math" panose="02040503050406030204" pitchFamily="18" charset="0"/>
                            <a:ea typeface="Cambria Math" panose="02040503050406030204" pitchFamily="18" charset="0"/>
                            <a:cs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cs typeface="Cambria Math" panose="02040503050406030204" pitchFamily="18" charset="0"/>
                          </a:rPr>
                          <m:t>𝑈</m:t>
                        </m:r>
                      </m:e>
                      <m:sub>
                        <m:r>
                          <a:rPr lang="en-US" sz="3600" i="1">
                            <a:latin typeface="Cambria Math" panose="02040503050406030204" pitchFamily="18" charset="0"/>
                            <a:ea typeface="Cambria Math" panose="02040503050406030204" pitchFamily="18" charset="0"/>
                            <a:cs typeface="Cambria Math" panose="02040503050406030204" pitchFamily="18" charset="0"/>
                          </a:rPr>
                          <m:t>𝑀𝑆𝑌</m:t>
                        </m:r>
                      </m:sub>
                    </m:sSub>
                    <m:r>
                      <a:rPr lang="en-US" sz="3600"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t>
                    </m:r>
                  </m:oMath>
                </a14:m>
                <a:r>
                  <a:rPr lang="en-US" sz="3600" dirty="0">
                    <a:ea typeface="Cambria Math" panose="02040503050406030204" pitchFamily="18" charset="0"/>
                    <a:cs typeface="Cambria Math" panose="02040503050406030204" pitchFamily="18" charset="0"/>
                  </a:rPr>
                  <a:t> </a:t>
                </a:r>
                <a14:m>
                  <m:oMath xmlns:m="http://schemas.openxmlformats.org/officeDocument/2006/math">
                    <m:f>
                      <m:fPr>
                        <m:ctrlPr>
                          <a:rPr lang="en-US" sz="3600" i="1">
                            <a:latin typeface="Cambria Math" panose="02040503050406030204" pitchFamily="18" charset="0"/>
                            <a:ea typeface="Cambria Math" panose="02040503050406030204" pitchFamily="18" charset="0"/>
                            <a:cs typeface="Cambria Math" panose="02040503050406030204" pitchFamily="18" charset="0"/>
                          </a:rPr>
                        </m:ctrlPr>
                      </m:fPr>
                      <m:num>
                        <m:r>
                          <a:rPr lang="en-US" sz="3600"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num>
                      <m:den>
                        <m:r>
                          <a:rPr lang="en-US" sz="3600"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2</m:t>
                        </m:r>
                      </m:den>
                    </m:f>
                  </m:oMath>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928884" y="1556057"/>
                <a:ext cx="10515600" cy="4755538"/>
              </a:xfrm>
              <a:blipFill>
                <a:blip r:embed="rId2"/>
                <a:stretch>
                  <a:fillRect l="-1739"/>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6A1B7CE7-CFA0-4F48-AC0F-3B82EBAED1C0}"/>
              </a:ext>
            </a:extLst>
          </p:cNvPr>
          <p:cNvPicPr>
            <a:picLocks noChangeAspect="1"/>
          </p:cNvPicPr>
          <p:nvPr/>
        </p:nvPicPr>
        <p:blipFill>
          <a:blip r:embed="rId3"/>
          <a:stretch>
            <a:fillRect/>
          </a:stretch>
        </p:blipFill>
        <p:spPr>
          <a:xfrm>
            <a:off x="5883220" y="2270364"/>
            <a:ext cx="4849957" cy="4173005"/>
          </a:xfrm>
          <a:prstGeom prst="rect">
            <a:avLst/>
          </a:prstGeom>
        </p:spPr>
      </p:pic>
      <p:cxnSp>
        <p:nvCxnSpPr>
          <p:cNvPr id="12" name="Straight Connector 11">
            <a:extLst>
              <a:ext uri="{FF2B5EF4-FFF2-40B4-BE49-F238E27FC236}">
                <a16:creationId xmlns:a16="http://schemas.microsoft.com/office/drawing/2014/main" id="{AC0904DA-F6AE-4E32-9577-07E4C268D4B2}"/>
              </a:ext>
            </a:extLst>
          </p:cNvPr>
          <p:cNvCxnSpPr/>
          <p:nvPr/>
        </p:nvCxnSpPr>
        <p:spPr>
          <a:xfrm flipH="1">
            <a:off x="6827921" y="2497633"/>
            <a:ext cx="181293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577F582-DA8F-4912-9655-6D2FF2F603EB}"/>
              </a:ext>
            </a:extLst>
          </p:cNvPr>
          <p:cNvCxnSpPr>
            <a:cxnSpLocks/>
          </p:cNvCxnSpPr>
          <p:nvPr/>
        </p:nvCxnSpPr>
        <p:spPr>
          <a:xfrm>
            <a:off x="8640858" y="2507060"/>
            <a:ext cx="0" cy="314167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DFA7CB5-4F47-41EF-B18D-29D435CA5342}"/>
                  </a:ext>
                </a:extLst>
              </p:cNvPr>
              <p:cNvSpPr txBox="1"/>
              <p:nvPr/>
            </p:nvSpPr>
            <p:spPr>
              <a:xfrm>
                <a:off x="7079597" y="1686853"/>
                <a:ext cx="1561261" cy="701859"/>
              </a:xfrm>
              <a:prstGeom prst="rect">
                <a:avLst/>
              </a:prstGeom>
              <a:noFill/>
            </p:spPr>
            <p:txBody>
              <a:bodyPr wrap="none" rtlCol="0">
                <a:spAutoFit/>
              </a:bodyPr>
              <a:lstStyle/>
              <a:p>
                <a:r>
                  <a:rPr lang="en-US" sz="2800" dirty="0">
                    <a:solidFill>
                      <a:schemeClr val="accent2"/>
                    </a:solidFill>
                  </a:rPr>
                  <a:t>MSY =</a:t>
                </a:r>
                <a:r>
                  <a:rPr lang="en-US" sz="2800" dirty="0">
                    <a:solidFill>
                      <a:schemeClr val="accent2"/>
                    </a:solidFill>
                    <a:ea typeface="Cambria Math" panose="02040503050406030204" pitchFamily="18" charset="0"/>
                    <a:cs typeface="Cambria Math" panose="02040503050406030204" pitchFamily="18" charset="0"/>
                  </a:rPr>
                  <a:t> </a:t>
                </a:r>
                <a14:m>
                  <m:oMath xmlns:m="http://schemas.openxmlformats.org/officeDocument/2006/math">
                    <m:f>
                      <m:fPr>
                        <m:ctrlP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𝑟𝐾</m:t>
                        </m:r>
                      </m:num>
                      <m:den>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4</m:t>
                        </m:r>
                      </m:den>
                    </m:f>
                  </m:oMath>
                </a14:m>
                <a:r>
                  <a:rPr lang="en-US" dirty="0">
                    <a:solidFill>
                      <a:schemeClr val="accent2"/>
                    </a:solidFill>
                  </a:rPr>
                  <a:t> </a:t>
                </a:r>
              </a:p>
            </p:txBody>
          </p:sp>
        </mc:Choice>
        <mc:Fallback xmlns="">
          <p:sp>
            <p:nvSpPr>
              <p:cNvPr id="16" name="TextBox 15">
                <a:extLst>
                  <a:ext uri="{FF2B5EF4-FFF2-40B4-BE49-F238E27FC236}">
                    <a16:creationId xmlns:a16="http://schemas.microsoft.com/office/drawing/2014/main" id="{EDFA7CB5-4F47-41EF-B18D-29D435CA5342}"/>
                  </a:ext>
                </a:extLst>
              </p:cNvPr>
              <p:cNvSpPr txBox="1">
                <a:spLocks noRot="1" noChangeAspect="1" noMove="1" noResize="1" noEditPoints="1" noAdjustHandles="1" noChangeArrowheads="1" noChangeShapeType="1" noTextEdit="1"/>
              </p:cNvSpPr>
              <p:nvPr/>
            </p:nvSpPr>
            <p:spPr>
              <a:xfrm>
                <a:off x="7079597" y="1686853"/>
                <a:ext cx="1561261" cy="701859"/>
              </a:xfrm>
              <a:prstGeom prst="rect">
                <a:avLst/>
              </a:prstGeom>
              <a:blipFill>
                <a:blip r:embed="rId4"/>
                <a:stretch>
                  <a:fillRect l="-7813" b="-121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E0086CD-8219-4FAD-9E1C-A6CBF8D47105}"/>
                  </a:ext>
                </a:extLst>
              </p:cNvPr>
              <p:cNvSpPr txBox="1"/>
              <p:nvPr/>
            </p:nvSpPr>
            <p:spPr>
              <a:xfrm>
                <a:off x="8640858" y="5125511"/>
                <a:ext cx="1886029" cy="523220"/>
              </a:xfrm>
              <a:prstGeom prst="rect">
                <a:avLst/>
              </a:prstGeom>
              <a:noFill/>
            </p:spPr>
            <p:txBody>
              <a:bodyPr wrap="none" rtlCol="0">
                <a:spAutoFit/>
              </a:bodyPr>
              <a:lstStyle/>
              <a:p>
                <a:r>
                  <a:rPr lang="en-US" sz="2800" i="1" dirty="0">
                    <a:solidFill>
                      <a:schemeClr val="accent2"/>
                    </a:solidFill>
                  </a:rPr>
                  <a:t>B</a:t>
                </a:r>
                <a:r>
                  <a:rPr lang="en-US" sz="2800" baseline="-25000" dirty="0">
                    <a:solidFill>
                      <a:schemeClr val="accent2"/>
                    </a:solidFill>
                  </a:rPr>
                  <a:t>MSY</a:t>
                </a:r>
                <a:r>
                  <a:rPr lang="en-US" sz="2800" dirty="0">
                    <a:solidFill>
                      <a:schemeClr val="accent2"/>
                    </a:solidFill>
                  </a:rPr>
                  <a:t> =</a:t>
                </a:r>
                <a:r>
                  <a:rPr lang="en-US" sz="2800" dirty="0">
                    <a:solidFill>
                      <a:schemeClr val="accent2"/>
                    </a:solidFill>
                    <a:ea typeface="Cambria Math" panose="02040503050406030204" pitchFamily="18" charset="0"/>
                    <a:cs typeface="Cambria Math" panose="02040503050406030204" pitchFamily="18" charset="0"/>
                  </a:rPr>
                  <a:t> </a:t>
                </a:r>
                <a14:m>
                  <m:oMath xmlns:m="http://schemas.openxmlformats.org/officeDocument/2006/math">
                    <m:r>
                      <a:rPr lang="en-US" sz="2800" b="0" i="0"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0.5</m:t>
                    </m:r>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𝐾</m:t>
                    </m:r>
                  </m:oMath>
                </a14:m>
                <a:endParaRPr lang="en-US" sz="2800" dirty="0">
                  <a:solidFill>
                    <a:schemeClr val="accent2"/>
                  </a:solidFill>
                </a:endParaRPr>
              </a:p>
            </p:txBody>
          </p:sp>
        </mc:Choice>
        <mc:Fallback xmlns="">
          <p:sp>
            <p:nvSpPr>
              <p:cNvPr id="17" name="TextBox 16">
                <a:extLst>
                  <a:ext uri="{FF2B5EF4-FFF2-40B4-BE49-F238E27FC236}">
                    <a16:creationId xmlns:a16="http://schemas.microsoft.com/office/drawing/2014/main" id="{BE0086CD-8219-4FAD-9E1C-A6CBF8D47105}"/>
                  </a:ext>
                </a:extLst>
              </p:cNvPr>
              <p:cNvSpPr txBox="1">
                <a:spLocks noRot="1" noChangeAspect="1" noMove="1" noResize="1" noEditPoints="1" noAdjustHandles="1" noChangeArrowheads="1" noChangeShapeType="1" noTextEdit="1"/>
              </p:cNvSpPr>
              <p:nvPr/>
            </p:nvSpPr>
            <p:spPr>
              <a:xfrm>
                <a:off x="8640858" y="5125511"/>
                <a:ext cx="1886029" cy="523220"/>
              </a:xfrm>
              <a:prstGeom prst="rect">
                <a:avLst/>
              </a:prstGeom>
              <a:blipFill>
                <a:blip r:embed="rId5"/>
                <a:stretch>
                  <a:fillRect l="-6452" t="-11628" b="-32558"/>
                </a:stretch>
              </a:blipFill>
            </p:spPr>
            <p:txBody>
              <a:bodyPr/>
              <a:lstStyle/>
              <a:p>
                <a:r>
                  <a:rPr lang="en-US">
                    <a:noFill/>
                  </a:rPr>
                  <a:t> </a:t>
                </a:r>
              </a:p>
            </p:txBody>
          </p:sp>
        </mc:Fallback>
      </mc:AlternateContent>
      <p:sp>
        <p:nvSpPr>
          <p:cNvPr id="14" name="TextBox 13"/>
          <p:cNvSpPr txBox="1"/>
          <p:nvPr/>
        </p:nvSpPr>
        <p:spPr>
          <a:xfrm>
            <a:off x="260808" y="6176963"/>
            <a:ext cx="11670383" cy="646331"/>
          </a:xfrm>
          <a:prstGeom prst="rect">
            <a:avLst/>
          </a:prstGeom>
          <a:solidFill>
            <a:schemeClr val="accent1">
              <a:alpha val="25000"/>
            </a:schemeClr>
          </a:solidFill>
          <a:ln>
            <a:solidFill>
              <a:schemeClr val="accent1">
                <a:lumMod val="50000"/>
              </a:schemeClr>
            </a:solidFill>
          </a:ln>
        </p:spPr>
        <p:txBody>
          <a:bodyPr wrap="square" rtlCol="0">
            <a:spAutoFit/>
          </a:bodyPr>
          <a:lstStyle/>
          <a:p>
            <a:pPr marL="342900" indent="-342900">
              <a:buAutoNum type="arabicPeriod"/>
            </a:pPr>
            <a:r>
              <a:rPr lang="en-US" dirty="0">
                <a:solidFill>
                  <a:schemeClr val="tx2"/>
                </a:solidFill>
              </a:rPr>
              <a:t>Hilborn R. and Walters, C.J. 1992. Quantitative fisheries stock assessment: choice, dynamics and uncertainty. Chapman and Hall, New York. 570 pp.</a:t>
            </a:r>
          </a:p>
        </p:txBody>
      </p:sp>
      <p:sp>
        <p:nvSpPr>
          <p:cNvPr id="6" name="TextBox 5"/>
          <p:cNvSpPr txBox="1"/>
          <p:nvPr/>
        </p:nvSpPr>
        <p:spPr>
          <a:xfrm>
            <a:off x="329938" y="4864231"/>
            <a:ext cx="5486400" cy="1200329"/>
          </a:xfrm>
          <a:prstGeom prst="rect">
            <a:avLst/>
          </a:prstGeom>
          <a:noFill/>
        </p:spPr>
        <p:txBody>
          <a:bodyPr wrap="square" rtlCol="0">
            <a:spAutoFit/>
          </a:bodyPr>
          <a:lstStyle/>
          <a:p>
            <a:r>
              <a:rPr lang="en-US" sz="2400" i="1" dirty="0"/>
              <a:t>For three-parameter models with non-symmetrical yield curves (e.g., Fox, Pella-Tomlinson), see 1. </a:t>
            </a:r>
          </a:p>
        </p:txBody>
      </p:sp>
    </p:spTree>
    <p:extLst>
      <p:ext uri="{BB962C8B-B14F-4D97-AF65-F5344CB8AC3E}">
        <p14:creationId xmlns:p14="http://schemas.microsoft.com/office/powerpoint/2010/main" val="4134301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6"/>
            <a:ext cx="10515600" cy="1182660"/>
          </a:xfrm>
        </p:spPr>
        <p:txBody>
          <a:bodyPr>
            <a:normAutofit/>
          </a:bodyPr>
          <a:lstStyle/>
          <a:p>
            <a:r>
              <a:rPr lang="en-US" dirty="0"/>
              <a:t>Reference points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199" y="1547786"/>
                <a:ext cx="11038815" cy="5033377"/>
              </a:xfrm>
            </p:spPr>
            <p:txBody>
              <a:bodyPr>
                <a:normAutofit/>
              </a:bodyPr>
              <a:lstStyle/>
              <a:p>
                <a:pPr marL="0" indent="0" algn="ctr">
                  <a:buNone/>
                </a:pPr>
                <a14:m>
                  <m:oMath xmlns:m="http://schemas.openxmlformats.org/officeDocument/2006/math">
                    <m:sSub>
                      <m:sSub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oMath>
                </a14:m>
                <a:r>
                  <a:rPr lang="en-US" sz="3600" dirty="0">
                    <a:effectLst/>
                    <a:latin typeface="Arial" panose="020B0604020202020204" pitchFamily="34" charset="0"/>
                    <a:ea typeface="Times New Roman" panose="02020603050405020304" pitchFamily="18" charset="0"/>
                    <a:cs typeface="Times New Roman" panose="02020603050405020304" pitchFamily="18" charset="0"/>
                  </a:rPr>
                  <a:t>	</a:t>
                </a:r>
              </a:p>
              <a:p>
                <a:pPr marL="0" indent="0">
                  <a:buNone/>
                </a:pPr>
                <a:endParaRPr lang="en-US" sz="1800" dirty="0"/>
              </a:p>
              <a:p>
                <a:pPr marL="0" indent="0">
                  <a:buNone/>
                </a:pPr>
                <a:r>
                  <a:rPr lang="en-US" b="1" dirty="0"/>
                  <a:t>What stock biomass maximizes production?</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d>
                          <m:dPr>
                            <m:ctrlPr>
                              <a:rPr lang="en-US" b="0" i="1" smtClean="0">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𝑆𝑃</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e>
                        </m:d>
                      </m:num>
                      <m:den>
                        <m: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e>
                        </m:d>
                      </m:den>
                    </m:f>
                    <m:r>
                      <a:rPr lang="en-US" b="0" i="1" smtClean="0">
                        <a:latin typeface="Cambria Math" panose="02040503050406030204" pitchFamily="18" charset="0"/>
                      </a:rPr>
                      <m:t> = </m:t>
                    </m:r>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cs typeface="Cambria Math" panose="02040503050406030204" pitchFamily="18" charset="0"/>
                              </a:rPr>
                              <m:t>2</m:t>
                            </m:r>
                            <m:r>
                              <a:rPr lang="en-US" b="0" i="1"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den>
                    </m:f>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=0</m:t>
                    </m:r>
                  </m:oMath>
                </a14:m>
                <a:r>
                  <a:rPr lang="en-US" dirty="0"/>
                  <a:t> 	     </a:t>
                </a:r>
                <a:r>
                  <a:rPr lang="en-US" dirty="0">
                    <a:solidFill>
                      <a:srgbClr val="7030A0"/>
                    </a:solidFill>
                    <a:ea typeface="Cambria Math" panose="02040503050406030204" pitchFamily="18" charset="0"/>
                    <a:cs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2</m:t>
                        </m:r>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dirty="0"/>
                  <a:t> </a:t>
                </a:r>
                <a:r>
                  <a:rPr lang="en-US" dirty="0">
                    <a:solidFill>
                      <a:srgbClr val="7030A0"/>
                    </a:solidFill>
                    <a:ea typeface="Cambria Math" panose="02040503050406030204" pitchFamily="18" charset="0"/>
                    <a:cs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cs typeface="Cambria Math" panose="02040503050406030204" pitchFamily="18" charset="0"/>
                      </a:rPr>
                      <m:t>=</m:t>
                    </m:r>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oMath>
                </a14:m>
                <a:r>
                  <a:rPr lang="en-US" dirty="0"/>
                  <a:t>		</a:t>
                </a:r>
                <a:r>
                  <a:rPr lang="en-US" dirty="0">
                    <a:ea typeface="Cambria Math" panose="02040503050406030204" pitchFamily="18" charset="0"/>
                    <a:cs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r>
                      <a:rPr lang="en-US" i="1">
                        <a:latin typeface="Cambria Math" panose="02040503050406030204" pitchFamily="18" charset="0"/>
                        <a:ea typeface="Cambria Math" panose="02040503050406030204" pitchFamily="18" charset="0"/>
                        <a:cs typeface="Cambria Math" panose="02040503050406030204" pitchFamily="18" charset="0"/>
                      </a:rPr>
                      <m:t> =</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b="0" i="1"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2</m:t>
                        </m:r>
                      </m:den>
                    </m:f>
                  </m:oMath>
                </a14:m>
                <a:r>
                  <a:rPr lang="en-US" dirty="0"/>
                  <a:t>            (</a:t>
                </a:r>
                <a14:m>
                  <m:oMath xmlns:m="http://schemas.openxmlformats.org/officeDocument/2006/math">
                    <m:sSub>
                      <m:sSubPr>
                        <m:ctrlPr>
                          <a:rPr lang="en-US" b="1" i="1">
                            <a:latin typeface="Cambria Math" panose="02040503050406030204" pitchFamily="18" charset="0"/>
                            <a:ea typeface="Cambria Math" panose="02040503050406030204" pitchFamily="18" charset="0"/>
                            <a:cs typeface="Cambria Math" panose="02040503050406030204" pitchFamily="18" charset="0"/>
                          </a:rPr>
                        </m:ctrlPr>
                      </m:sSubPr>
                      <m:e>
                        <m:r>
                          <a:rPr lang="en-US" b="1" i="1">
                            <a:latin typeface="Cambria Math" panose="02040503050406030204" pitchFamily="18" charset="0"/>
                            <a:ea typeface="Cambria Math" panose="02040503050406030204" pitchFamily="18" charset="0"/>
                            <a:cs typeface="Cambria Math" panose="02040503050406030204" pitchFamily="18" charset="0"/>
                          </a:rPr>
                          <m:t>𝑩</m:t>
                        </m:r>
                      </m:e>
                      <m:sub>
                        <m:r>
                          <a:rPr lang="en-US" b="1" i="0">
                            <a:latin typeface="Cambria Math" panose="02040503050406030204" pitchFamily="18" charset="0"/>
                            <a:ea typeface="Cambria Math" panose="02040503050406030204" pitchFamily="18" charset="0"/>
                            <a:cs typeface="Cambria Math" panose="02040503050406030204" pitchFamily="18" charset="0"/>
                          </a:rPr>
                          <m:t>𝐌𝐒𝐘</m:t>
                        </m:r>
                      </m:sub>
                    </m:sSub>
                  </m:oMath>
                </a14:m>
                <a:r>
                  <a:rPr lang="en-US" dirty="0"/>
                  <a:t>)</a:t>
                </a:r>
              </a:p>
              <a:p>
                <a:pPr marL="0" indent="0">
                  <a:buNone/>
                </a:pPr>
                <a:endParaRPr lang="en-US" dirty="0"/>
              </a:p>
              <a:p>
                <a:pPr marL="0" indent="0">
                  <a:buNone/>
                </a:pPr>
                <a:r>
                  <a:rPr lang="en-US" b="1" dirty="0"/>
                  <a:t>What is the maximum</a:t>
                </a:r>
                <a:r>
                  <a:rPr lang="en-US" b="1" dirty="0">
                    <a:effectLst/>
                    <a:ea typeface="Cambria Math" panose="02040503050406030204" pitchFamily="18" charset="0"/>
                    <a:cs typeface="Cambria Math" panose="02040503050406030204" pitchFamily="18" charset="0"/>
                  </a:rPr>
                  <a:t> </a:t>
                </a:r>
                <a14:m>
                  <m:oMath xmlns:m="http://schemas.openxmlformats.org/officeDocument/2006/math">
                    <m:sSub>
                      <m:sSubPr>
                        <m:ctrlPr>
                          <a:rPr lang="en-US" b="1"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800" b="1" i="1" smtClean="0">
                            <a:effectLst/>
                            <a:latin typeface="Cambria Math" panose="02040503050406030204" pitchFamily="18" charset="0"/>
                            <a:ea typeface="Cambria Math" panose="02040503050406030204" pitchFamily="18" charset="0"/>
                            <a:cs typeface="Cambria Math" panose="02040503050406030204" pitchFamily="18" charset="0"/>
                          </a:rPr>
                          <m:t>𝑺𝑷</m:t>
                        </m:r>
                      </m:e>
                      <m:sub>
                        <m:r>
                          <a:rPr lang="en-US" sz="2800" b="1" i="1">
                            <a:effectLst/>
                            <a:latin typeface="Cambria Math" panose="02040503050406030204" pitchFamily="18" charset="0"/>
                            <a:ea typeface="Cambria Math" panose="02040503050406030204" pitchFamily="18" charset="0"/>
                            <a:cs typeface="Cambria Math" panose="02040503050406030204" pitchFamily="18" charset="0"/>
                          </a:rPr>
                          <m:t>𝒕</m:t>
                        </m:r>
                      </m:sub>
                    </m:sSub>
                  </m:oMath>
                </a14:m>
                <a:r>
                  <a:rPr lang="en-US" b="1" dirty="0"/>
                  <a:t>?</a:t>
                </a:r>
                <a:r>
                  <a:rPr lang="en-US" dirty="0"/>
                  <a:t>          </a:t>
                </a:r>
                <a14:m>
                  <m:oMath xmlns:m="http://schemas.openxmlformats.org/officeDocument/2006/math">
                    <m:sSub>
                      <m:sSubPr>
                        <m:ctrlPr>
                          <a:rPr lang="en-US"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800"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sz="2800"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2800" i="1" smtClean="0">
                            <a:effectLst/>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i="1">
                                <a:latin typeface="Cambria Math" panose="02040503050406030204" pitchFamily="18" charset="0"/>
                                <a:ea typeface="Cambria Math" panose="02040503050406030204" pitchFamily="18" charset="0"/>
                                <a:cs typeface="Cambria Math" panose="02040503050406030204" pitchFamily="18" charset="0"/>
                              </a:rPr>
                              <m:t>2</m:t>
                            </m:r>
                          </m:den>
                        </m:f>
                      </m:e>
                    </m:d>
                    <m:r>
                      <a:rPr lang="en-US" sz="2800"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sz="280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i="1">
                            <a:latin typeface="Cambria Math" panose="02040503050406030204" pitchFamily="18" charset="0"/>
                            <a:ea typeface="Cambria Math" panose="02040503050406030204" pitchFamily="18" charset="0"/>
                            <a:cs typeface="Cambria Math" panose="02040503050406030204" pitchFamily="18" charset="0"/>
                          </a:rPr>
                          <m:t>2</m:t>
                        </m:r>
                      </m:den>
                    </m:f>
                    <m:d>
                      <m:dPr>
                        <m:ctrlPr>
                          <a:rPr lang="en-US"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2800"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i="1" smtClean="0">
                                <a:effectLst/>
                                <a:latin typeface="Cambria Math" panose="02040503050406030204" pitchFamily="18" charset="0"/>
                                <a:ea typeface="Cambria Math" panose="02040503050406030204" pitchFamily="18" charset="0"/>
                                <a:cs typeface="Cambria Math" panose="02040503050406030204" pitchFamily="18" charset="0"/>
                              </a:rPr>
                            </m:ctrlPr>
                          </m:fPr>
                          <m:num>
                            <m:r>
                              <a:rPr lang="en-US" b="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num>
                          <m:den>
                            <m:r>
                              <a:rPr lang="en-US" sz="2800" b="0" i="1" smtClean="0">
                                <a:effectLst/>
                                <a:latin typeface="Cambria Math" panose="02040503050406030204" pitchFamily="18" charset="0"/>
                                <a:ea typeface="Cambria Math" panose="02040503050406030204" pitchFamily="18" charset="0"/>
                                <a:cs typeface="Cambria Math" panose="02040503050406030204" pitchFamily="18" charset="0"/>
                              </a:rPr>
                              <m:t>2</m:t>
                            </m:r>
                            <m:r>
                              <a:rPr lang="en-US" sz="280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oMath>
                </a14:m>
                <a:r>
                  <a:rPr lang="en-US" dirty="0">
                    <a:ea typeface="Cambria Math" panose="02040503050406030204" pitchFamily="18" charset="0"/>
                    <a:cs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cs typeface="Cambria Math" panose="02040503050406030204" pitchFamily="18" charset="0"/>
                      </a:rPr>
                      <m:t>=</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4</m:t>
                        </m:r>
                      </m:den>
                    </m:f>
                  </m:oMath>
                </a14:m>
                <a:r>
                  <a:rPr lang="en-US" dirty="0"/>
                  <a:t>     (</a:t>
                </a:r>
                <a14:m>
                  <m:oMath xmlns:m="http://schemas.openxmlformats.org/officeDocument/2006/math">
                    <m:r>
                      <a:rPr lang="en-US" b="1" i="0">
                        <a:latin typeface="Cambria Math" panose="02040503050406030204" pitchFamily="18" charset="0"/>
                        <a:ea typeface="Cambria Math" panose="02040503050406030204" pitchFamily="18" charset="0"/>
                        <a:cs typeface="Cambria Math" panose="02040503050406030204" pitchFamily="18" charset="0"/>
                      </a:rPr>
                      <m:t>𝐌𝐒𝐘</m:t>
                    </m:r>
                  </m:oMath>
                </a14:m>
                <a:r>
                  <a:rPr lang="en-US" dirty="0"/>
                  <a:t>)</a:t>
                </a:r>
              </a:p>
              <a:p>
                <a:pPr marL="0" indent="0">
                  <a:buNone/>
                </a:pPr>
                <a:endParaRPr lang="en-US" dirty="0"/>
              </a:p>
              <a:p>
                <a:pPr marL="0" indent="0">
                  <a:buNone/>
                </a:pPr>
                <a:r>
                  <a:rPr lang="en-US" b="1" dirty="0">
                    <a:ea typeface="Cambria Math" panose="02040503050406030204" pitchFamily="18" charset="0"/>
                    <a:cs typeface="Cambria Math" panose="02040503050406030204" pitchFamily="18" charset="0"/>
                  </a:rPr>
                  <a:t>What is the harvest rate at MSY? </a:t>
                </a:r>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𝑀𝑆𝑌</m:t>
                        </m:r>
                      </m:num>
                      <m:den>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𝑀𝑆𝑌</m:t>
                            </m:r>
                          </m:sub>
                        </m:sSub>
                      </m:den>
                    </m:f>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num>
                      <m:den>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2</m:t>
                        </m:r>
                      </m:den>
                    </m:f>
                  </m:oMath>
                </a14:m>
                <a:r>
                  <a:rPr lang="en-US" dirty="0"/>
                  <a:t>                     (</a:t>
                </a:r>
                <a14:m>
                  <m:oMath xmlns:m="http://schemas.openxmlformats.org/officeDocument/2006/math">
                    <m:sSub>
                      <m:sSubPr>
                        <m:ctrlPr>
                          <a:rPr lang="en-US" b="1" i="1">
                            <a:latin typeface="Cambria Math" panose="02040503050406030204" pitchFamily="18" charset="0"/>
                            <a:ea typeface="Cambria Math" panose="02040503050406030204" pitchFamily="18" charset="0"/>
                            <a:cs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cs typeface="Cambria Math" panose="02040503050406030204" pitchFamily="18" charset="0"/>
                          </a:rPr>
                          <m:t>𝑼</m:t>
                        </m:r>
                      </m:e>
                      <m:sub>
                        <m:r>
                          <a:rPr lang="en-US" b="1">
                            <a:latin typeface="Cambria Math" panose="02040503050406030204" pitchFamily="18" charset="0"/>
                            <a:ea typeface="Cambria Math" panose="02040503050406030204" pitchFamily="18" charset="0"/>
                            <a:cs typeface="Cambria Math" panose="02040503050406030204" pitchFamily="18" charset="0"/>
                          </a:rPr>
                          <m:t>𝐌𝐒𝐘</m:t>
                        </m:r>
                      </m:sub>
                    </m:sSub>
                  </m:oMath>
                </a14:m>
                <a:r>
                  <a:rPr lang="en-US" dirty="0"/>
                  <a: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199" y="1547786"/>
                <a:ext cx="11038815" cy="5033377"/>
              </a:xfrm>
              <a:blipFill>
                <a:blip r:embed="rId2"/>
                <a:stretch>
                  <a:fillRect l="-1104" b="-121"/>
                </a:stretch>
              </a:blipFill>
            </p:spPr>
            <p:txBody>
              <a:bodyPr/>
              <a:lstStyle/>
              <a:p>
                <a:r>
                  <a:rPr lang="en-US">
                    <a:noFill/>
                  </a:rPr>
                  <a:t> </a:t>
                </a:r>
              </a:p>
            </p:txBody>
          </p:sp>
        </mc:Fallback>
      </mc:AlternateContent>
      <p:sp>
        <p:nvSpPr>
          <p:cNvPr id="5" name="Arrow: Right 4">
            <a:extLst>
              <a:ext uri="{FF2B5EF4-FFF2-40B4-BE49-F238E27FC236}">
                <a16:creationId xmlns:a16="http://schemas.microsoft.com/office/drawing/2014/main" id="{54F8DD62-2A0B-413D-8865-E27E027B7B0C}"/>
              </a:ext>
            </a:extLst>
          </p:cNvPr>
          <p:cNvSpPr/>
          <p:nvPr/>
        </p:nvSpPr>
        <p:spPr>
          <a:xfrm>
            <a:off x="4311942" y="3699546"/>
            <a:ext cx="553673" cy="1006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DC16A0A0-2E5E-4AB7-A9CC-DBBB4F8C650C}"/>
              </a:ext>
            </a:extLst>
          </p:cNvPr>
          <p:cNvSpPr/>
          <p:nvPr/>
        </p:nvSpPr>
        <p:spPr>
          <a:xfrm>
            <a:off x="7276053" y="3691870"/>
            <a:ext cx="553673" cy="1006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A1B7CE7-CFA0-4F48-AC0F-3B82EBAED1C0}"/>
              </a:ext>
            </a:extLst>
          </p:cNvPr>
          <p:cNvPicPr>
            <a:picLocks noChangeAspect="1"/>
          </p:cNvPicPr>
          <p:nvPr/>
        </p:nvPicPr>
        <p:blipFill>
          <a:blip r:embed="rId3"/>
          <a:stretch>
            <a:fillRect/>
          </a:stretch>
        </p:blipFill>
        <p:spPr>
          <a:xfrm>
            <a:off x="8439325" y="127813"/>
            <a:ext cx="3613192" cy="3108866"/>
          </a:xfrm>
          <a:prstGeom prst="rect">
            <a:avLst/>
          </a:prstGeom>
        </p:spPr>
      </p:pic>
      <p:cxnSp>
        <p:nvCxnSpPr>
          <p:cNvPr id="12" name="Straight Connector 11">
            <a:extLst>
              <a:ext uri="{FF2B5EF4-FFF2-40B4-BE49-F238E27FC236}">
                <a16:creationId xmlns:a16="http://schemas.microsoft.com/office/drawing/2014/main" id="{AC0904DA-F6AE-4E32-9577-07E4C268D4B2}"/>
              </a:ext>
            </a:extLst>
          </p:cNvPr>
          <p:cNvCxnSpPr/>
          <p:nvPr/>
        </p:nvCxnSpPr>
        <p:spPr>
          <a:xfrm flipH="1">
            <a:off x="9135611" y="276837"/>
            <a:ext cx="13506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577F582-DA8F-4912-9655-6D2FF2F603EB}"/>
              </a:ext>
            </a:extLst>
          </p:cNvPr>
          <p:cNvCxnSpPr>
            <a:cxnSpLocks/>
          </p:cNvCxnSpPr>
          <p:nvPr/>
        </p:nvCxnSpPr>
        <p:spPr>
          <a:xfrm>
            <a:off x="10486239" y="276837"/>
            <a:ext cx="0" cy="234052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DFA7CB5-4F47-41EF-B18D-29D435CA5342}"/>
                  </a:ext>
                </a:extLst>
              </p:cNvPr>
              <p:cNvSpPr txBox="1"/>
              <p:nvPr/>
            </p:nvSpPr>
            <p:spPr>
              <a:xfrm>
                <a:off x="7916110" y="70506"/>
                <a:ext cx="1088375" cy="484172"/>
              </a:xfrm>
              <a:prstGeom prst="rect">
                <a:avLst/>
              </a:prstGeom>
              <a:noFill/>
            </p:spPr>
            <p:txBody>
              <a:bodyPr wrap="none" rtlCol="0">
                <a:spAutoFit/>
              </a:bodyPr>
              <a:lstStyle/>
              <a:p>
                <a:r>
                  <a:rPr lang="en-US" dirty="0">
                    <a:solidFill>
                      <a:schemeClr val="accent2"/>
                    </a:solidFill>
                  </a:rPr>
                  <a:t>MSY =</a:t>
                </a:r>
                <a:r>
                  <a:rPr lang="en-US" dirty="0">
                    <a:solidFill>
                      <a:schemeClr val="accent2"/>
                    </a:solidFill>
                    <a:ea typeface="Cambria Math" panose="02040503050406030204" pitchFamily="18" charset="0"/>
                    <a:cs typeface="Cambria Math" panose="02040503050406030204" pitchFamily="18" charset="0"/>
                  </a:rPr>
                  <a:t> </a:t>
                </a:r>
                <a14:m>
                  <m:oMath xmlns:m="http://schemas.openxmlformats.org/officeDocument/2006/math">
                    <m:f>
                      <m:fPr>
                        <m:ctrlPr>
                          <a:rPr lang="en-US"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𝑟𝐾</m:t>
                        </m:r>
                      </m:num>
                      <m:den>
                        <m:r>
                          <a:rPr lang="en-US"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4</m:t>
                        </m:r>
                      </m:den>
                    </m:f>
                  </m:oMath>
                </a14:m>
                <a:r>
                  <a:rPr lang="en-US" dirty="0">
                    <a:solidFill>
                      <a:schemeClr val="accent2"/>
                    </a:solidFill>
                  </a:rPr>
                  <a:t> </a:t>
                </a:r>
              </a:p>
            </p:txBody>
          </p:sp>
        </mc:Choice>
        <mc:Fallback xmlns="">
          <p:sp>
            <p:nvSpPr>
              <p:cNvPr id="16" name="TextBox 15">
                <a:extLst>
                  <a:ext uri="{FF2B5EF4-FFF2-40B4-BE49-F238E27FC236}">
                    <a16:creationId xmlns:a16="http://schemas.microsoft.com/office/drawing/2014/main" id="{EDFA7CB5-4F47-41EF-B18D-29D435CA5342}"/>
                  </a:ext>
                </a:extLst>
              </p:cNvPr>
              <p:cNvSpPr txBox="1">
                <a:spLocks noRot="1" noChangeAspect="1" noMove="1" noResize="1" noEditPoints="1" noAdjustHandles="1" noChangeArrowheads="1" noChangeShapeType="1" noTextEdit="1"/>
              </p:cNvSpPr>
              <p:nvPr/>
            </p:nvSpPr>
            <p:spPr>
              <a:xfrm>
                <a:off x="7916110" y="70506"/>
                <a:ext cx="1088375" cy="484172"/>
              </a:xfrm>
              <a:prstGeom prst="rect">
                <a:avLst/>
              </a:prstGeom>
              <a:blipFill>
                <a:blip r:embed="rId4"/>
                <a:stretch>
                  <a:fillRect l="-5056" b="-88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E0086CD-8219-4FAD-9E1C-A6CBF8D47105}"/>
                  </a:ext>
                </a:extLst>
              </p:cNvPr>
              <p:cNvSpPr txBox="1"/>
              <p:nvPr/>
            </p:nvSpPr>
            <p:spPr>
              <a:xfrm>
                <a:off x="10486239" y="2313978"/>
                <a:ext cx="1280222" cy="369332"/>
              </a:xfrm>
              <a:prstGeom prst="rect">
                <a:avLst/>
              </a:prstGeom>
              <a:noFill/>
            </p:spPr>
            <p:txBody>
              <a:bodyPr wrap="none" rtlCol="0">
                <a:spAutoFit/>
              </a:bodyPr>
              <a:lstStyle/>
              <a:p>
                <a:r>
                  <a:rPr lang="en-US" dirty="0">
                    <a:solidFill>
                      <a:schemeClr val="accent2"/>
                    </a:solidFill>
                  </a:rPr>
                  <a:t>B</a:t>
                </a:r>
                <a:r>
                  <a:rPr lang="en-US" baseline="-25000" dirty="0">
                    <a:solidFill>
                      <a:schemeClr val="accent2"/>
                    </a:solidFill>
                  </a:rPr>
                  <a:t>MSY</a:t>
                </a:r>
                <a:r>
                  <a:rPr lang="en-US" dirty="0">
                    <a:solidFill>
                      <a:schemeClr val="accent2"/>
                    </a:solidFill>
                  </a:rPr>
                  <a:t> =</a:t>
                </a:r>
                <a:r>
                  <a:rPr lang="en-US" dirty="0">
                    <a:solidFill>
                      <a:schemeClr val="accent2"/>
                    </a:solidFill>
                    <a:ea typeface="Cambria Math" panose="02040503050406030204" pitchFamily="18" charset="0"/>
                    <a:cs typeface="Cambria Math" panose="02040503050406030204" pitchFamily="18" charset="0"/>
                  </a:rPr>
                  <a:t> </a:t>
                </a:r>
                <a14:m>
                  <m:oMath xmlns:m="http://schemas.openxmlformats.org/officeDocument/2006/math">
                    <m:r>
                      <a:rPr lang="en-US" b="0" i="0"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0.5</m:t>
                    </m:r>
                    <m:r>
                      <a:rPr lang="en-US"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𝐾</m:t>
                    </m:r>
                  </m:oMath>
                </a14:m>
                <a:endParaRPr lang="en-US" dirty="0">
                  <a:solidFill>
                    <a:schemeClr val="accent2"/>
                  </a:solidFill>
                </a:endParaRPr>
              </a:p>
            </p:txBody>
          </p:sp>
        </mc:Choice>
        <mc:Fallback xmlns="">
          <p:sp>
            <p:nvSpPr>
              <p:cNvPr id="17" name="TextBox 16">
                <a:extLst>
                  <a:ext uri="{FF2B5EF4-FFF2-40B4-BE49-F238E27FC236}">
                    <a16:creationId xmlns:a16="http://schemas.microsoft.com/office/drawing/2014/main" id="{BE0086CD-8219-4FAD-9E1C-A6CBF8D47105}"/>
                  </a:ext>
                </a:extLst>
              </p:cNvPr>
              <p:cNvSpPr txBox="1">
                <a:spLocks noRot="1" noChangeAspect="1" noMove="1" noResize="1" noEditPoints="1" noAdjustHandles="1" noChangeArrowheads="1" noChangeShapeType="1" noTextEdit="1"/>
              </p:cNvSpPr>
              <p:nvPr/>
            </p:nvSpPr>
            <p:spPr>
              <a:xfrm>
                <a:off x="10486239" y="2313978"/>
                <a:ext cx="1280222" cy="369332"/>
              </a:xfrm>
              <a:prstGeom prst="rect">
                <a:avLst/>
              </a:prstGeom>
              <a:blipFill>
                <a:blip r:embed="rId5"/>
                <a:stretch>
                  <a:fillRect l="-3810" t="-10000" b="-2666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09495902-733C-401A-97D4-8E4A266FA563}"/>
              </a:ext>
            </a:extLst>
          </p:cNvPr>
          <p:cNvSpPr txBox="1"/>
          <p:nvPr/>
        </p:nvSpPr>
        <p:spPr>
          <a:xfrm>
            <a:off x="1191236" y="1838234"/>
            <a:ext cx="2829621" cy="369332"/>
          </a:xfrm>
          <a:prstGeom prst="rect">
            <a:avLst/>
          </a:prstGeom>
          <a:noFill/>
        </p:spPr>
        <p:txBody>
          <a:bodyPr wrap="none" rtlCol="0">
            <a:spAutoFit/>
          </a:bodyPr>
          <a:lstStyle/>
          <a:p>
            <a:r>
              <a:rPr lang="en-US" dirty="0">
                <a:solidFill>
                  <a:srgbClr val="FF0000"/>
                </a:solidFill>
              </a:rPr>
              <a:t>Tim to break up into 3 slides</a:t>
            </a:r>
          </a:p>
        </p:txBody>
      </p:sp>
    </p:spTree>
    <p:extLst>
      <p:ext uri="{BB962C8B-B14F-4D97-AF65-F5344CB8AC3E}">
        <p14:creationId xmlns:p14="http://schemas.microsoft.com/office/powerpoint/2010/main" val="11542805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F9E7A-4D68-4842-8FE8-881ECF4CCF33}"/>
              </a:ext>
            </a:extLst>
          </p:cNvPr>
          <p:cNvSpPr>
            <a:spLocks noGrp="1"/>
          </p:cNvSpPr>
          <p:nvPr>
            <p:ph type="title"/>
          </p:nvPr>
        </p:nvSpPr>
        <p:spPr/>
        <p:txBody>
          <a:bodyPr/>
          <a:lstStyle/>
          <a:p>
            <a:r>
              <a:rPr lang="en-US" dirty="0">
                <a:solidFill>
                  <a:srgbClr val="FF0000"/>
                </a:solidFill>
              </a:rPr>
              <a:t>Go to Ex 1</a:t>
            </a:r>
          </a:p>
        </p:txBody>
      </p:sp>
      <p:sp>
        <p:nvSpPr>
          <p:cNvPr id="3" name="Content Placeholder 2">
            <a:extLst>
              <a:ext uri="{FF2B5EF4-FFF2-40B4-BE49-F238E27FC236}">
                <a16:creationId xmlns:a16="http://schemas.microsoft.com/office/drawing/2014/main" id="{13CE60F7-4403-4236-8C3C-D5C7E06DD94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938515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5. </a:t>
            </a:r>
            <a:r>
              <a:rPr lang="en-US" sz="5400" dirty="0" smtClean="0">
                <a:solidFill>
                  <a:schemeClr val="bg1"/>
                </a:solidFill>
                <a:latin typeface="+mn-lt"/>
              </a:rPr>
              <a:t>Recruitment Productivity</a:t>
            </a:r>
            <a:endParaRPr lang="en-US" sz="5400" dirty="0">
              <a:solidFill>
                <a:schemeClr val="bg1"/>
              </a:solidFill>
              <a:latin typeface="+mn-lt"/>
            </a:endParaRPr>
          </a:p>
        </p:txBody>
      </p:sp>
    </p:spTree>
    <p:extLst>
      <p:ext uri="{BB962C8B-B14F-4D97-AF65-F5344CB8AC3E}">
        <p14:creationId xmlns:p14="http://schemas.microsoft.com/office/powerpoint/2010/main" val="1053189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264" y="782665"/>
            <a:ext cx="6399509" cy="3355382"/>
          </a:xfrm>
        </p:spPr>
        <p:txBody>
          <a:bodyPr>
            <a:noAutofit/>
          </a:bodyPr>
          <a:lstStyle/>
          <a:p>
            <a:r>
              <a:rPr lang="en-US" sz="4000" dirty="0"/>
              <a:t>The productivity of a fish stock is the key determinant of how hard it can be fished sustainably</a:t>
            </a:r>
          </a:p>
          <a:p>
            <a:endParaRPr lang="en-US" sz="4000" dirty="0"/>
          </a:p>
          <a:p>
            <a:r>
              <a:rPr lang="en-US" sz="4000" b="1" dirty="0"/>
              <a:t>Therefore productivity is the key determinant of reference points</a:t>
            </a:r>
          </a:p>
        </p:txBody>
      </p:sp>
      <p:pic>
        <p:nvPicPr>
          <p:cNvPr id="4" name="Picture 3"/>
          <p:cNvPicPr>
            <a:picLocks noChangeAspect="1"/>
          </p:cNvPicPr>
          <p:nvPr/>
        </p:nvPicPr>
        <p:blipFill>
          <a:blip r:embed="rId2"/>
          <a:stretch>
            <a:fillRect/>
          </a:stretch>
        </p:blipFill>
        <p:spPr>
          <a:xfrm>
            <a:off x="6528062" y="675323"/>
            <a:ext cx="5474682" cy="4663844"/>
          </a:xfrm>
          <a:prstGeom prst="rect">
            <a:avLst/>
          </a:prstGeom>
        </p:spPr>
      </p:pic>
    </p:spTree>
    <p:extLst>
      <p:ext uri="{BB962C8B-B14F-4D97-AF65-F5344CB8AC3E}">
        <p14:creationId xmlns:p14="http://schemas.microsoft.com/office/powerpoint/2010/main" val="6391769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Productivity</a:t>
            </a:r>
            <a:endParaRPr lang="en-US" dirty="0"/>
          </a:p>
        </p:txBody>
      </p:sp>
      <p:sp>
        <p:nvSpPr>
          <p:cNvPr id="3" name="Content Placeholder 2"/>
          <p:cNvSpPr>
            <a:spLocks noGrp="1"/>
          </p:cNvSpPr>
          <p:nvPr>
            <p:ph idx="1"/>
          </p:nvPr>
        </p:nvSpPr>
        <p:spPr/>
        <p:txBody>
          <a:bodyPr/>
          <a:lstStyle/>
          <a:p>
            <a:r>
              <a:rPr lang="en-US" dirty="0" smtClean="0"/>
              <a:t>In surplus production models the productivity is captured in a composite parameter </a:t>
            </a:r>
            <a:r>
              <a:rPr lang="en-US" dirty="0" smtClean="0">
                <a:solidFill>
                  <a:srgbClr val="FF0000"/>
                </a:solidFill>
              </a:rPr>
              <a:t>r</a:t>
            </a:r>
            <a:endParaRPr lang="en-US" dirty="0">
              <a:solidFill>
                <a:srgbClr val="FF0000"/>
              </a:solidFill>
            </a:endParaRPr>
          </a:p>
          <a:p>
            <a:r>
              <a:rPr lang="en-US" dirty="0" smtClean="0"/>
              <a:t>Age structured models represent different components of productivity separately</a:t>
            </a:r>
            <a:endParaRPr lang="en-US" dirty="0"/>
          </a:p>
        </p:txBody>
      </p:sp>
    </p:spTree>
    <p:extLst>
      <p:ext uri="{BB962C8B-B14F-4D97-AF65-F5344CB8AC3E}">
        <p14:creationId xmlns:p14="http://schemas.microsoft.com/office/powerpoint/2010/main" val="19867402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body" idx="1"/>
          </p:nvPr>
        </p:nvSpPr>
        <p:spPr>
          <a:xfrm>
            <a:off x="779768" y="1967746"/>
            <a:ext cx="9142412" cy="2969401"/>
          </a:xfrm>
        </p:spPr>
        <p:txBody>
          <a:bodyPr>
            <a:normAutofit/>
          </a:bodyPr>
          <a:lstStyle/>
          <a:p>
            <a:pPr marL="715963" indent="-450850"/>
            <a:r>
              <a:rPr lang="en-US" altLang="en-US" sz="3600" dirty="0"/>
              <a:t>Growth of individuals</a:t>
            </a:r>
          </a:p>
          <a:p>
            <a:pPr marL="715963" indent="-450850"/>
            <a:r>
              <a:rPr lang="en-US" altLang="en-US" sz="3600" dirty="0"/>
              <a:t>Natural mortality rate</a:t>
            </a:r>
          </a:p>
          <a:p>
            <a:pPr marL="715963" indent="-450850"/>
            <a:r>
              <a:rPr lang="en-US" altLang="en-US" sz="3600" dirty="0"/>
              <a:t>Recruitment (</a:t>
            </a:r>
            <a:r>
              <a:rPr lang="en-US" altLang="en-US" sz="3600" u="sng" dirty="0"/>
              <a:t>survival</a:t>
            </a:r>
            <a:r>
              <a:rPr lang="en-US" altLang="en-US" sz="3600" dirty="0"/>
              <a:t> of juveniles)</a:t>
            </a:r>
          </a:p>
        </p:txBody>
      </p:sp>
      <p:pic>
        <p:nvPicPr>
          <p:cNvPr id="25604" name="Picture 3" descr="giant-trevally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3220" y="4803950"/>
            <a:ext cx="2369901" cy="113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4"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3163" y="5265326"/>
            <a:ext cx="5508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5"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44886" y="5930326"/>
            <a:ext cx="5508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6"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7836" y="5624746"/>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0" name="Picture 9"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26620" y="5638926"/>
            <a:ext cx="5508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1" name="Picture 10"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9480" y="5337558"/>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2" name="Picture 11"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71795" y="5624746"/>
            <a:ext cx="5508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3" name="Picture 12"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69249" y="5869085"/>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4" name="Picture 13" descr="giant-trevally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3992" y="5088855"/>
            <a:ext cx="1278527" cy="497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5" name="Picture 14" descr="giant-trevally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0819" y="5787576"/>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p:cNvGrpSpPr/>
          <p:nvPr/>
        </p:nvGrpSpPr>
        <p:grpSpPr>
          <a:xfrm>
            <a:off x="1440571" y="5777937"/>
            <a:ext cx="985607" cy="568833"/>
            <a:chOff x="1315892" y="5809742"/>
            <a:chExt cx="985607" cy="568833"/>
          </a:xfrm>
        </p:grpSpPr>
        <p:pic>
          <p:nvPicPr>
            <p:cNvPr id="25608"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9"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6"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7"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8"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5619" name="Picture 18"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94024" y="5384170"/>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0" name="Rectangle 19"/>
          <p:cNvSpPr>
            <a:spLocks noGrp="1" noChangeArrowheads="1"/>
          </p:cNvSpPr>
          <p:nvPr>
            <p:ph type="title"/>
          </p:nvPr>
        </p:nvSpPr>
        <p:spPr/>
        <p:txBody>
          <a:bodyPr/>
          <a:lstStyle/>
          <a:p>
            <a:pPr eaLnBrk="1" hangingPunct="1"/>
            <a:r>
              <a:rPr lang="en-AU" altLang="en-US" dirty="0"/>
              <a:t>Productivity is a composite function of:</a:t>
            </a:r>
            <a:endParaRPr lang="en-US" altLang="en-US" dirty="0"/>
          </a:p>
        </p:txBody>
      </p:sp>
      <p:grpSp>
        <p:nvGrpSpPr>
          <p:cNvPr id="22" name="Group 21"/>
          <p:cNvGrpSpPr/>
          <p:nvPr/>
        </p:nvGrpSpPr>
        <p:grpSpPr>
          <a:xfrm>
            <a:off x="2227608" y="5899643"/>
            <a:ext cx="985607" cy="568833"/>
            <a:chOff x="1315892" y="5809742"/>
            <a:chExt cx="985607" cy="568833"/>
          </a:xfrm>
        </p:grpSpPr>
        <p:pic>
          <p:nvPicPr>
            <p:cNvPr id="23"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Group 27"/>
          <p:cNvGrpSpPr/>
          <p:nvPr/>
        </p:nvGrpSpPr>
        <p:grpSpPr>
          <a:xfrm>
            <a:off x="2390719" y="5348016"/>
            <a:ext cx="985607" cy="568833"/>
            <a:chOff x="1315892" y="5809742"/>
            <a:chExt cx="985607" cy="568833"/>
          </a:xfrm>
        </p:grpSpPr>
        <p:pic>
          <p:nvPicPr>
            <p:cNvPr id="29"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 name="Group 33"/>
          <p:cNvGrpSpPr/>
          <p:nvPr/>
        </p:nvGrpSpPr>
        <p:grpSpPr>
          <a:xfrm>
            <a:off x="1529873" y="5189022"/>
            <a:ext cx="985607" cy="568833"/>
            <a:chOff x="1315892" y="5809742"/>
            <a:chExt cx="985607" cy="568833"/>
          </a:xfrm>
        </p:grpSpPr>
        <p:pic>
          <p:nvPicPr>
            <p:cNvPr id="35"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 name="Group 39"/>
          <p:cNvGrpSpPr/>
          <p:nvPr/>
        </p:nvGrpSpPr>
        <p:grpSpPr>
          <a:xfrm>
            <a:off x="625107" y="5540880"/>
            <a:ext cx="985607" cy="568833"/>
            <a:chOff x="1315892" y="5809742"/>
            <a:chExt cx="985607" cy="568833"/>
          </a:xfrm>
        </p:grpSpPr>
        <p:pic>
          <p:nvPicPr>
            <p:cNvPr id="41"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 name="Group 45"/>
          <p:cNvGrpSpPr/>
          <p:nvPr/>
        </p:nvGrpSpPr>
        <p:grpSpPr>
          <a:xfrm>
            <a:off x="790159" y="4905918"/>
            <a:ext cx="985607" cy="568833"/>
            <a:chOff x="1315892" y="5809742"/>
            <a:chExt cx="985607" cy="568833"/>
          </a:xfrm>
        </p:grpSpPr>
        <p:pic>
          <p:nvPicPr>
            <p:cNvPr id="47"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2" name="Group 51"/>
          <p:cNvGrpSpPr/>
          <p:nvPr/>
        </p:nvGrpSpPr>
        <p:grpSpPr>
          <a:xfrm>
            <a:off x="27907" y="6075315"/>
            <a:ext cx="985607" cy="568833"/>
            <a:chOff x="1315892" y="5809742"/>
            <a:chExt cx="985607" cy="568833"/>
          </a:xfrm>
        </p:grpSpPr>
        <p:pic>
          <p:nvPicPr>
            <p:cNvPr id="53"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48211" y="5328977"/>
            <a:ext cx="985607" cy="568833"/>
            <a:chOff x="1315892" y="5809742"/>
            <a:chExt cx="985607" cy="568833"/>
          </a:xfrm>
        </p:grpSpPr>
        <p:pic>
          <p:nvPicPr>
            <p:cNvPr id="59"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4" name="Picture 5"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2249" y="5869085"/>
            <a:ext cx="5508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14" descr="giant-trevally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0441" y="5258851"/>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14" descr="giant-trevally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1419" y="6059119"/>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13" descr="giant-trevally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5067" y="5600673"/>
            <a:ext cx="986921" cy="383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14" descr="giant-trevally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1835" y="5578945"/>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14" descr="giant-trevally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1457" y="5050220"/>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12"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93818" y="6213935"/>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 name="Group 70"/>
          <p:cNvGrpSpPr/>
          <p:nvPr/>
        </p:nvGrpSpPr>
        <p:grpSpPr>
          <a:xfrm>
            <a:off x="2547013" y="4784565"/>
            <a:ext cx="985607" cy="568833"/>
            <a:chOff x="1315892" y="5809742"/>
            <a:chExt cx="985607" cy="568833"/>
          </a:xfrm>
        </p:grpSpPr>
        <p:pic>
          <p:nvPicPr>
            <p:cNvPr id="72"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7" name="Group 76"/>
          <p:cNvGrpSpPr/>
          <p:nvPr/>
        </p:nvGrpSpPr>
        <p:grpSpPr>
          <a:xfrm>
            <a:off x="1702207" y="4600617"/>
            <a:ext cx="985607" cy="568833"/>
            <a:chOff x="1315892" y="5809742"/>
            <a:chExt cx="985607" cy="568833"/>
          </a:xfrm>
        </p:grpSpPr>
        <p:pic>
          <p:nvPicPr>
            <p:cNvPr id="78"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3" name="Group 82"/>
          <p:cNvGrpSpPr/>
          <p:nvPr/>
        </p:nvGrpSpPr>
        <p:grpSpPr>
          <a:xfrm>
            <a:off x="760243" y="6189090"/>
            <a:ext cx="985607" cy="568833"/>
            <a:chOff x="1315892" y="5809742"/>
            <a:chExt cx="985607" cy="568833"/>
          </a:xfrm>
        </p:grpSpPr>
        <p:pic>
          <p:nvPicPr>
            <p:cNvPr id="84"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0"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98794" y="665714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32792" y="647309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04491" y="669284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98293" y="6539915"/>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667708" y="644867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 name="Picture 5"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7828" y="6197039"/>
            <a:ext cx="5508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51969" y="6319490"/>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32087" y="5150647"/>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 name="Picture 12"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2689" y="6106354"/>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8184997"/>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body" idx="1"/>
          </p:nvPr>
        </p:nvSpPr>
        <p:spPr>
          <a:xfrm>
            <a:off x="350110" y="2151358"/>
            <a:ext cx="11320113" cy="1196276"/>
          </a:xfrm>
        </p:spPr>
        <p:txBody>
          <a:bodyPr>
            <a:noAutofit/>
          </a:bodyPr>
          <a:lstStyle/>
          <a:p>
            <a:pPr marL="0" indent="0">
              <a:lnSpc>
                <a:spcPct val="100000"/>
              </a:lnSpc>
              <a:spcAft>
                <a:spcPts val="1200"/>
              </a:spcAft>
              <a:buNone/>
            </a:pPr>
            <a:r>
              <a:rPr lang="en-CA" altLang="en-US" dirty="0"/>
              <a:t>In many animal populations, the </a:t>
            </a:r>
            <a:r>
              <a:rPr lang="en-CA" altLang="en-US" u="sng" dirty="0"/>
              <a:t>juvenile survival rate </a:t>
            </a:r>
            <a:r>
              <a:rPr lang="en-CA" altLang="en-US" dirty="0"/>
              <a:t>improves as population size is reduced. This can be due to:</a:t>
            </a:r>
          </a:p>
          <a:p>
            <a:pPr marL="534988" indent="-263525">
              <a:lnSpc>
                <a:spcPct val="100000"/>
              </a:lnSpc>
              <a:spcAft>
                <a:spcPts val="1200"/>
              </a:spcAft>
            </a:pPr>
            <a:r>
              <a:rPr lang="en-CA" altLang="en-US" dirty="0"/>
              <a:t>Reduced competition for resources in smaller populations;</a:t>
            </a:r>
          </a:p>
          <a:p>
            <a:pPr marL="534988" indent="-263525">
              <a:lnSpc>
                <a:spcPct val="100000"/>
              </a:lnSpc>
              <a:spcAft>
                <a:spcPts val="1200"/>
              </a:spcAft>
            </a:pPr>
            <a:r>
              <a:rPr lang="en-CA" altLang="en-US" dirty="0"/>
              <a:t>Territorial behaviour at larger population sizes;</a:t>
            </a:r>
          </a:p>
          <a:p>
            <a:pPr marL="534988" indent="-263525">
              <a:lnSpc>
                <a:spcPct val="100000"/>
              </a:lnSpc>
              <a:spcAft>
                <a:spcPts val="1200"/>
              </a:spcAft>
            </a:pPr>
            <a:r>
              <a:rPr lang="en-CA" altLang="en-US" dirty="0"/>
              <a:t>Reduced predation risk (foraging arena theory).</a:t>
            </a:r>
          </a:p>
        </p:txBody>
      </p:sp>
      <p:sp>
        <p:nvSpPr>
          <p:cNvPr id="27654" name="Rectangle 5"/>
          <p:cNvSpPr>
            <a:spLocks noGrp="1" noChangeArrowheads="1"/>
          </p:cNvSpPr>
          <p:nvPr>
            <p:ph type="title"/>
          </p:nvPr>
        </p:nvSpPr>
        <p:spPr>
          <a:xfrm>
            <a:off x="288010" y="309561"/>
            <a:ext cx="10515600" cy="1325563"/>
          </a:xfrm>
        </p:spPr>
        <p:txBody>
          <a:bodyPr>
            <a:normAutofit/>
          </a:bodyPr>
          <a:lstStyle/>
          <a:p>
            <a:pPr eaLnBrk="1" hangingPunct="1"/>
            <a:r>
              <a:rPr lang="en-US" altLang="en-US" dirty="0"/>
              <a:t>Density dependence in juvenile survival (recruitment compensation)</a:t>
            </a:r>
          </a:p>
        </p:txBody>
      </p:sp>
    </p:spTree>
    <p:extLst>
      <p:ext uri="{BB962C8B-B14F-4D97-AF65-F5344CB8AC3E}">
        <p14:creationId xmlns:p14="http://schemas.microsoft.com/office/powerpoint/2010/main" val="92661265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p>
        </p:txBody>
      </p:sp>
      <p:sp>
        <p:nvSpPr>
          <p:cNvPr id="3" name="Content Placeholder 2"/>
          <p:cNvSpPr>
            <a:spLocks noGrp="1"/>
          </p:cNvSpPr>
          <p:nvPr>
            <p:ph idx="1"/>
          </p:nvPr>
        </p:nvSpPr>
        <p:spPr>
          <a:xfrm>
            <a:off x="838200" y="1825625"/>
            <a:ext cx="10875188" cy="4351338"/>
          </a:xfrm>
        </p:spPr>
        <p:txBody>
          <a:bodyPr>
            <a:normAutofit lnSpcReduction="10000"/>
          </a:bodyPr>
          <a:lstStyle/>
          <a:p>
            <a:r>
              <a:rPr lang="en-US" dirty="0" smtClean="0"/>
              <a:t>Five </a:t>
            </a:r>
            <a:r>
              <a:rPr lang="en-US" dirty="0"/>
              <a:t>exercises are provided with the source code </a:t>
            </a:r>
            <a:r>
              <a:rPr lang="en-US" dirty="0" smtClean="0"/>
              <a:t>written in </a:t>
            </a:r>
            <a:r>
              <a:rPr lang="en-US" dirty="0" err="1" smtClean="0"/>
              <a:t>Rmarkdown</a:t>
            </a:r>
            <a:r>
              <a:rPr lang="en-US" dirty="0"/>
              <a:t>. </a:t>
            </a:r>
          </a:p>
          <a:p>
            <a:r>
              <a:rPr lang="en-US" dirty="0"/>
              <a:t>The exercises can be downloaded from </a:t>
            </a:r>
            <a:r>
              <a:rPr lang="en-US" dirty="0" err="1"/>
              <a:t>github</a:t>
            </a:r>
            <a:r>
              <a:rPr lang="en-US" dirty="0"/>
              <a:t>:</a:t>
            </a:r>
          </a:p>
          <a:p>
            <a:pPr lvl="1"/>
            <a:r>
              <a:rPr lang="en-US" dirty="0">
                <a:hlinkClick r:id="rId2"/>
              </a:rPr>
              <a:t>https://</a:t>
            </a:r>
            <a:r>
              <a:rPr lang="en-US" dirty="0" smtClean="0">
                <a:hlinkClick r:id="rId2"/>
              </a:rPr>
              <a:t>github.com/TESA-workshops/LRP</a:t>
            </a:r>
            <a:endParaRPr lang="en-US" dirty="0" smtClean="0"/>
          </a:p>
          <a:p>
            <a:pPr lvl="1"/>
            <a:r>
              <a:rPr lang="en-US" dirty="0" smtClean="0"/>
              <a:t>Or shared as a zip file</a:t>
            </a:r>
            <a:endParaRPr lang="en-US" dirty="0"/>
          </a:p>
          <a:p>
            <a:r>
              <a:rPr lang="en-US" dirty="0"/>
              <a:t>We will provide a </a:t>
            </a:r>
            <a:r>
              <a:rPr lang="en-US" dirty="0" smtClean="0"/>
              <a:t>demonstration and </a:t>
            </a:r>
            <a:r>
              <a:rPr lang="en-US" dirty="0"/>
              <a:t>some </a:t>
            </a:r>
            <a:r>
              <a:rPr lang="en-US" dirty="0"/>
              <a:t>guidance on using </a:t>
            </a:r>
            <a:r>
              <a:rPr lang="en-US" dirty="0" err="1"/>
              <a:t>Rmarkdown</a:t>
            </a:r>
            <a:r>
              <a:rPr lang="en-US" dirty="0"/>
              <a:t> during this session.</a:t>
            </a:r>
          </a:p>
          <a:p>
            <a:r>
              <a:rPr lang="en-US" dirty="0"/>
              <a:t>We will complete some of the exercises as a group </a:t>
            </a:r>
            <a:r>
              <a:rPr lang="en-US" dirty="0" smtClean="0"/>
              <a:t>and </a:t>
            </a:r>
            <a:r>
              <a:rPr lang="en-US" dirty="0"/>
              <a:t>the remaining exercises can be completed on your own before the second session (Nov 22)</a:t>
            </a:r>
          </a:p>
          <a:p>
            <a:endParaRPr lang="en-US" dirty="0"/>
          </a:p>
        </p:txBody>
      </p:sp>
    </p:spTree>
    <p:extLst>
      <p:ext uri="{BB962C8B-B14F-4D97-AF65-F5344CB8AC3E}">
        <p14:creationId xmlns:p14="http://schemas.microsoft.com/office/powerpoint/2010/main" val="25495312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1"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5031" t="8476" r="11829" b="10341"/>
          <a:stretch/>
        </p:blipFill>
        <p:spPr bwMode="auto">
          <a:xfrm>
            <a:off x="7411163" y="1522278"/>
            <a:ext cx="4780837" cy="2524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699" name="Rectangle 2"/>
          <p:cNvSpPr>
            <a:spLocks noGrp="1" noChangeArrowheads="1"/>
          </p:cNvSpPr>
          <p:nvPr>
            <p:ph type="title"/>
          </p:nvPr>
        </p:nvSpPr>
        <p:spPr>
          <a:xfrm>
            <a:off x="311259" y="41604"/>
            <a:ext cx="10515600" cy="1325563"/>
          </a:xfrm>
        </p:spPr>
        <p:txBody>
          <a:bodyPr>
            <a:normAutofit/>
          </a:bodyPr>
          <a:lstStyle/>
          <a:p>
            <a:pPr eaLnBrk="1" hangingPunct="1"/>
            <a:r>
              <a:rPr lang="en-US" altLang="en-US" dirty="0"/>
              <a:t>Density dependence in juvenile survival</a:t>
            </a:r>
          </a:p>
        </p:txBody>
      </p:sp>
      <p:sp>
        <p:nvSpPr>
          <p:cNvPr id="29700" name="Rectangle 3"/>
          <p:cNvSpPr>
            <a:spLocks noGrp="1" noChangeArrowheads="1"/>
          </p:cNvSpPr>
          <p:nvPr>
            <p:ph type="body" idx="1"/>
          </p:nvPr>
        </p:nvSpPr>
        <p:spPr>
          <a:xfrm>
            <a:off x="442913" y="1761357"/>
            <a:ext cx="10568848" cy="1857375"/>
          </a:xfrm>
        </p:spPr>
        <p:txBody>
          <a:bodyPr>
            <a:noAutofit/>
          </a:bodyPr>
          <a:lstStyle/>
          <a:p>
            <a:pPr eaLnBrk="1" hangingPunct="1">
              <a:buFontTx/>
              <a:buNone/>
            </a:pPr>
            <a:r>
              <a:rPr lang="en-US" altLang="en-US" b="1" dirty="0"/>
              <a:t>Foraging arena theory</a:t>
            </a:r>
          </a:p>
          <a:p>
            <a:pPr eaLnBrk="1" hangingPunct="1"/>
            <a:r>
              <a:rPr lang="en-US" altLang="en-US" dirty="0"/>
              <a:t>As density increases, fewer safe refuges</a:t>
            </a:r>
          </a:p>
          <a:p>
            <a:pPr eaLnBrk="1" hangingPunct="1"/>
            <a:r>
              <a:rPr lang="en-US" altLang="en-US" dirty="0"/>
              <a:t>More individuals must feed in unsafe areas</a:t>
            </a:r>
          </a:p>
          <a:p>
            <a:pPr eaLnBrk="1" hangingPunct="1"/>
            <a:r>
              <a:rPr lang="en-US" altLang="en-US" dirty="0"/>
              <a:t>As density increases, rate of juvenile survival decreases</a:t>
            </a:r>
          </a:p>
          <a:p>
            <a:pPr eaLnBrk="1" hangingPunct="1"/>
            <a:r>
              <a:rPr lang="en-US" altLang="en-US" dirty="0"/>
              <a:t>Number of survivors similar across wide range of stock sizes </a:t>
            </a:r>
          </a:p>
        </p:txBody>
      </p:sp>
      <p:sp>
        <p:nvSpPr>
          <p:cNvPr id="29702" name="Rectangle 5"/>
          <p:cNvSpPr>
            <a:spLocks noChangeArrowheads="1"/>
          </p:cNvSpPr>
          <p:nvPr/>
        </p:nvSpPr>
        <p:spPr bwMode="auto">
          <a:xfrm>
            <a:off x="9723719" y="4046396"/>
            <a:ext cx="25760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30000"/>
              </a:spcBef>
            </a:pPr>
            <a:r>
              <a:rPr lang="en-CA" altLang="en-US" b="1" i="1" dirty="0">
                <a:solidFill>
                  <a:schemeClr val="tx2"/>
                </a:solidFill>
                <a:latin typeface="+mj-lt"/>
              </a:rPr>
              <a:t>Source:</a:t>
            </a:r>
            <a:r>
              <a:rPr lang="en-CA" altLang="en-US" b="1" dirty="0">
                <a:solidFill>
                  <a:schemeClr val="tx2"/>
                </a:solidFill>
                <a:latin typeface="+mj-lt"/>
              </a:rPr>
              <a:t> Walters and </a:t>
            </a:r>
            <a:r>
              <a:rPr lang="en-CA" altLang="en-US" b="1" dirty="0" err="1">
                <a:solidFill>
                  <a:schemeClr val="tx2"/>
                </a:solidFill>
                <a:latin typeface="+mj-lt"/>
              </a:rPr>
              <a:t>Juanes</a:t>
            </a:r>
            <a:r>
              <a:rPr lang="en-CA" altLang="en-US" b="1" dirty="0">
                <a:solidFill>
                  <a:schemeClr val="tx2"/>
                </a:solidFill>
                <a:latin typeface="+mj-lt"/>
              </a:rPr>
              <a:t> 1993</a:t>
            </a:r>
            <a:endParaRPr lang="en-AU" altLang="en-US" b="1" dirty="0">
              <a:solidFill>
                <a:schemeClr val="tx2"/>
              </a:solidFill>
              <a:latin typeface="+mj-lt"/>
            </a:endParaRPr>
          </a:p>
        </p:txBody>
      </p:sp>
      <p:sp>
        <p:nvSpPr>
          <p:cNvPr id="7" name="Rectangle 3"/>
          <p:cNvSpPr>
            <a:spLocks noChangeArrowheads="1"/>
          </p:cNvSpPr>
          <p:nvPr/>
        </p:nvSpPr>
        <p:spPr bwMode="auto">
          <a:xfrm>
            <a:off x="102083" y="5405746"/>
            <a:ext cx="11754173" cy="1354217"/>
          </a:xfrm>
          <a:prstGeom prst="rect">
            <a:avLst/>
          </a:prstGeom>
          <a:solidFill>
            <a:schemeClr val="accent1">
              <a:alpha val="25000"/>
            </a:schemeClr>
          </a:solidFill>
          <a:ln>
            <a:solidFill>
              <a:schemeClr val="accent1">
                <a:lumMod val="50000"/>
              </a:schemeClr>
            </a:solidFill>
          </a:ln>
        </p:spPr>
        <p:txBody>
          <a:bodyPr wrap="square" rtlCol="0">
            <a:spAutoFit/>
          </a:bodyPr>
          <a:lstStyle/>
          <a:p>
            <a:pPr marL="534988" indent="-534988"/>
            <a:r>
              <a:rPr lang="en-US" altLang="en-US" sz="1600" dirty="0">
                <a:solidFill>
                  <a:schemeClr val="tx2"/>
                </a:solidFill>
              </a:rPr>
              <a:t>Walters, C.J. and </a:t>
            </a:r>
            <a:r>
              <a:rPr lang="en-US" altLang="en-US" sz="1600" dirty="0" err="1">
                <a:solidFill>
                  <a:schemeClr val="tx2"/>
                </a:solidFill>
              </a:rPr>
              <a:t>Juanes</a:t>
            </a:r>
            <a:r>
              <a:rPr lang="en-US" altLang="en-US" sz="1600" dirty="0">
                <a:solidFill>
                  <a:schemeClr val="tx2"/>
                </a:solidFill>
              </a:rPr>
              <a:t>, F. 1993. Recruitment limitation as a consequence of natural selection for use of restricted feeding habitats and predation risk taking by juvenile fishes. Can. J. Fish. </a:t>
            </a:r>
            <a:r>
              <a:rPr lang="en-US" altLang="en-US" sz="1600" dirty="0" err="1">
                <a:solidFill>
                  <a:schemeClr val="tx2"/>
                </a:solidFill>
              </a:rPr>
              <a:t>Aquat</a:t>
            </a:r>
            <a:r>
              <a:rPr lang="en-US" altLang="en-US" sz="1600" dirty="0">
                <a:solidFill>
                  <a:schemeClr val="tx2"/>
                </a:solidFill>
              </a:rPr>
              <a:t>. Sci. 50(10): 2058-2070.</a:t>
            </a:r>
          </a:p>
          <a:p>
            <a:pPr marL="534988" indent="-534988"/>
            <a:r>
              <a:rPr lang="en-US" altLang="en-US" sz="1600" dirty="0">
                <a:solidFill>
                  <a:schemeClr val="tx2"/>
                </a:solidFill>
              </a:rPr>
              <a:t>Walters, C.J. and </a:t>
            </a:r>
            <a:r>
              <a:rPr lang="en-US" altLang="en-US" sz="1600" dirty="0" err="1">
                <a:solidFill>
                  <a:schemeClr val="tx2"/>
                </a:solidFill>
              </a:rPr>
              <a:t>Korman</a:t>
            </a:r>
            <a:r>
              <a:rPr lang="en-US" altLang="en-US" sz="1600" dirty="0">
                <a:solidFill>
                  <a:schemeClr val="tx2"/>
                </a:solidFill>
              </a:rPr>
              <a:t>, J. 1999. Linking recruitment to trophic factors: revisiting the </a:t>
            </a:r>
            <a:r>
              <a:rPr lang="en-US" altLang="en-US" sz="1600" dirty="0" err="1">
                <a:solidFill>
                  <a:schemeClr val="tx2"/>
                </a:solidFill>
              </a:rPr>
              <a:t>Beverton</a:t>
            </a:r>
            <a:r>
              <a:rPr lang="en-US" altLang="en-US" sz="1600" dirty="0">
                <a:solidFill>
                  <a:schemeClr val="tx2"/>
                </a:solidFill>
              </a:rPr>
              <a:t>−Holt recruitment model from a life history and multispecies perspective. Rev. Fish. Biol. Fish. 9, 187–202.</a:t>
            </a:r>
          </a:p>
          <a:p>
            <a:pPr marL="534988" indent="-534988"/>
            <a:r>
              <a:rPr lang="en-AU" altLang="en-US" sz="1600" dirty="0">
                <a:solidFill>
                  <a:schemeClr val="tx2"/>
                </a:solidFill>
              </a:rPr>
              <a:t>Walters, C.J. and Martell, S.J.D. 2004. Fisheries Ecology and Management. Princeton University Press, Princeton, 399 pp.</a:t>
            </a:r>
          </a:p>
        </p:txBody>
      </p:sp>
    </p:spTree>
    <p:extLst>
      <p:ext uri="{BB962C8B-B14F-4D97-AF65-F5344CB8AC3E}">
        <p14:creationId xmlns:p14="http://schemas.microsoft.com/office/powerpoint/2010/main" val="13138840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377575" y="127866"/>
            <a:ext cx="11468746" cy="1325563"/>
          </a:xfrm>
        </p:spPr>
        <p:txBody>
          <a:bodyPr>
            <a:noAutofit/>
          </a:bodyPr>
          <a:lstStyle/>
          <a:p>
            <a:pPr eaLnBrk="1" hangingPunct="1"/>
            <a:r>
              <a:rPr lang="en-CA" altLang="en-US" sz="4000" dirty="0"/>
              <a:t>Linear density dependence in juvenile natural mortality predicts asymptotic stock-recruit relationships</a:t>
            </a:r>
          </a:p>
        </p:txBody>
      </p:sp>
      <p:sp>
        <p:nvSpPr>
          <p:cNvPr id="32775" name="Rectangle 24"/>
          <p:cNvSpPr>
            <a:spLocks noChangeArrowheads="1"/>
          </p:cNvSpPr>
          <p:nvPr/>
        </p:nvSpPr>
        <p:spPr bwMode="auto">
          <a:xfrm>
            <a:off x="5627688" y="2243138"/>
            <a:ext cx="144462"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32776" name="Rectangle 25"/>
          <p:cNvSpPr>
            <a:spLocks noChangeArrowheads="1"/>
          </p:cNvSpPr>
          <p:nvPr/>
        </p:nvSpPr>
        <p:spPr bwMode="auto">
          <a:xfrm>
            <a:off x="5303838" y="1954213"/>
            <a:ext cx="144462"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US" altLang="en-US"/>
          </a:p>
        </p:txBody>
      </p:sp>
      <p:sp>
        <p:nvSpPr>
          <p:cNvPr id="32779" name="Text Box 33"/>
          <p:cNvSpPr txBox="1">
            <a:spLocks noChangeArrowheads="1"/>
          </p:cNvSpPr>
          <p:nvPr/>
        </p:nvSpPr>
        <p:spPr bwMode="auto">
          <a:xfrm>
            <a:off x="102445" y="5845772"/>
            <a:ext cx="12019005" cy="954107"/>
          </a:xfrm>
          <a:prstGeom prst="rect">
            <a:avLst/>
          </a:prstGeom>
          <a:solidFill>
            <a:schemeClr val="accent1">
              <a:alpha val="25000"/>
            </a:schemeClr>
          </a:solidFill>
          <a:ln>
            <a:solidFill>
              <a:schemeClr val="accent1">
                <a:lumMod val="50000"/>
              </a:schemeClr>
            </a:solidFill>
          </a:ln>
        </p:spPr>
        <p:txBody>
          <a:bodyPr wrap="square" rtlCol="0">
            <a:spAutoFit/>
          </a:bodyPr>
          <a:lstStyle>
            <a:defPPr>
              <a:defRPr lang="en-US"/>
            </a:defPPr>
            <a:lvl1pPr marL="357188" indent="-357188">
              <a:defRPr>
                <a:solidFill>
                  <a:schemeClr val="tx2"/>
                </a:solidFill>
              </a:defRPr>
            </a:lvl1pPr>
          </a:lstStyle>
          <a:p>
            <a:r>
              <a:rPr lang="en-US" altLang="en-US" sz="1400" dirty="0" err="1"/>
              <a:t>Beverton</a:t>
            </a:r>
            <a:r>
              <a:rPr lang="en-US" altLang="en-US" sz="1400" dirty="0"/>
              <a:t>, R.J.H. and Holt, S.J. 1957. On the dynamics of exploited fish populations. Fisheries Investment Series 2, Vol. 19. U.K. Min. Agriculture &amp; Fisheries, London.</a:t>
            </a:r>
            <a:endParaRPr lang="en-AU" altLang="en-US" sz="1400" dirty="0"/>
          </a:p>
          <a:p>
            <a:r>
              <a:rPr lang="en-AU" altLang="en-US" sz="1400" dirty="0"/>
              <a:t>Walters, C.J. and </a:t>
            </a:r>
            <a:r>
              <a:rPr lang="en-AU" altLang="en-US" sz="1400" dirty="0" err="1"/>
              <a:t>Korman</a:t>
            </a:r>
            <a:r>
              <a:rPr lang="en-AU" altLang="en-US" sz="1400" dirty="0"/>
              <a:t>, J. 1999. Linking recruitment to trophic factors: revisiting the </a:t>
            </a:r>
            <a:r>
              <a:rPr lang="en-AU" altLang="en-US" sz="1400" dirty="0" err="1"/>
              <a:t>Beverton</a:t>
            </a:r>
            <a:r>
              <a:rPr lang="en-AU" altLang="en-US" sz="1400" dirty="0"/>
              <a:t>−Holt recruitment model from a life history and multispecies perspective. Rev. Fish. Biol. Fish. 9, 187–202.</a:t>
            </a:r>
          </a:p>
          <a:p>
            <a:r>
              <a:rPr lang="en-AU" altLang="en-US" sz="1400" b="1" dirty="0"/>
              <a:t>*Walters, C.J. and Martell, S.J.D. 2004. Fisheries Ecology and Management. Princeton University Press, Princeton, pp. 128 - 132.</a:t>
            </a:r>
            <a:endParaRPr lang="en-CA" altLang="en-US" sz="1400" b="1" dirty="0"/>
          </a:p>
        </p:txBody>
      </p:sp>
      <p:sp>
        <p:nvSpPr>
          <p:cNvPr id="32783" name="Text Box 37"/>
          <p:cNvSpPr txBox="1">
            <a:spLocks noChangeArrowheads="1"/>
          </p:cNvSpPr>
          <p:nvPr/>
        </p:nvSpPr>
        <p:spPr bwMode="auto">
          <a:xfrm>
            <a:off x="442913" y="557762"/>
            <a:ext cx="8748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endParaRPr lang="en-CA" altLang="en-US" sz="2400" b="1">
              <a:latin typeface="Arial" panose="020B0604020202020204" pitchFamily="34" charset="0"/>
            </a:endParaRPr>
          </a:p>
        </p:txBody>
      </p:sp>
      <p:sp>
        <p:nvSpPr>
          <p:cNvPr id="32785" name="Text Box 39"/>
          <p:cNvSpPr txBox="1">
            <a:spLocks noChangeArrowheads="1"/>
          </p:cNvSpPr>
          <p:nvPr/>
        </p:nvSpPr>
        <p:spPr bwMode="auto">
          <a:xfrm>
            <a:off x="5807076" y="5373688"/>
            <a:ext cx="4537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endParaRPr lang="en-CA" altLang="en-US" sz="1800" b="1">
              <a:solidFill>
                <a:schemeClr val="accent2"/>
              </a:solidFill>
            </a:endParaRPr>
          </a:p>
        </p:txBody>
      </p:sp>
      <p:grpSp>
        <p:nvGrpSpPr>
          <p:cNvPr id="2" name="Group 1"/>
          <p:cNvGrpSpPr/>
          <p:nvPr/>
        </p:nvGrpSpPr>
        <p:grpSpPr>
          <a:xfrm>
            <a:off x="1337131" y="2306504"/>
            <a:ext cx="8063539" cy="3419659"/>
            <a:chOff x="1557484" y="2420938"/>
            <a:chExt cx="8846991" cy="3751911"/>
          </a:xfrm>
        </p:grpSpPr>
        <p:grpSp>
          <p:nvGrpSpPr>
            <p:cNvPr id="32772" name="Group 9"/>
            <p:cNvGrpSpPr>
              <a:grpSpLocks/>
            </p:cNvGrpSpPr>
            <p:nvPr/>
          </p:nvGrpSpPr>
          <p:grpSpPr bwMode="auto">
            <a:xfrm>
              <a:off x="2281239" y="3135313"/>
              <a:ext cx="2879725" cy="2520950"/>
              <a:chOff x="340" y="1525"/>
              <a:chExt cx="1814" cy="1588"/>
            </a:xfrm>
          </p:grpSpPr>
          <p:sp>
            <p:nvSpPr>
              <p:cNvPr id="32789" name="Line 6"/>
              <p:cNvSpPr>
                <a:spLocks noChangeShapeType="1"/>
              </p:cNvSpPr>
              <p:nvPr/>
            </p:nvSpPr>
            <p:spPr bwMode="auto">
              <a:xfrm>
                <a:off x="340" y="1525"/>
                <a:ext cx="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0" name="Line 8"/>
              <p:cNvSpPr>
                <a:spLocks noChangeShapeType="1"/>
              </p:cNvSpPr>
              <p:nvPr/>
            </p:nvSpPr>
            <p:spPr bwMode="auto">
              <a:xfrm>
                <a:off x="340" y="3113"/>
                <a:ext cx="181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2773" name="Line 10"/>
            <p:cNvSpPr>
              <a:spLocks noChangeShapeType="1"/>
            </p:cNvSpPr>
            <p:nvPr/>
          </p:nvSpPr>
          <p:spPr bwMode="auto">
            <a:xfrm flipV="1">
              <a:off x="2281239" y="3638550"/>
              <a:ext cx="2592387" cy="1728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2774" name="Picture 16"/>
            <p:cNvPicPr>
              <a:picLocks noChangeAspect="1" noChangeArrowheads="1"/>
            </p:cNvPicPr>
            <p:nvPr/>
          </p:nvPicPr>
          <p:blipFill>
            <a:blip r:embed="rId3">
              <a:extLst>
                <a:ext uri="{28A0092B-C50C-407E-A947-70E740481C1C}">
                  <a14:useLocalDpi xmlns:a14="http://schemas.microsoft.com/office/drawing/2010/main" val="0"/>
                </a:ext>
              </a:extLst>
            </a:blip>
            <a:srcRect l="10988" b="12724"/>
            <a:stretch>
              <a:fillRect/>
            </a:stretch>
          </p:blipFill>
          <p:spPr bwMode="auto">
            <a:xfrm>
              <a:off x="6456363" y="2924176"/>
              <a:ext cx="3948112" cy="285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7" name="Text Box 31"/>
            <p:cNvSpPr txBox="1">
              <a:spLocks noChangeArrowheads="1"/>
            </p:cNvSpPr>
            <p:nvPr/>
          </p:nvSpPr>
          <p:spPr bwMode="auto">
            <a:xfrm>
              <a:off x="3001964" y="5801401"/>
              <a:ext cx="2159000" cy="371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CA" altLang="en-US" sz="1600" b="1">
                  <a:solidFill>
                    <a:srgbClr val="0033CC"/>
                  </a:solidFill>
                  <a:latin typeface="Arial" panose="020B0604020202020204" pitchFamily="34" charset="0"/>
                </a:rPr>
                <a:t>Numbers </a:t>
              </a:r>
              <a:r>
                <a:rPr lang="en-CA" altLang="en-US" sz="1600" b="1" i="1">
                  <a:solidFill>
                    <a:srgbClr val="0033CC"/>
                  </a:solidFill>
                  <a:latin typeface="Arial" panose="020B0604020202020204" pitchFamily="34" charset="0"/>
                </a:rPr>
                <a:t>N</a:t>
              </a:r>
            </a:p>
          </p:txBody>
        </p:sp>
        <p:sp>
          <p:nvSpPr>
            <p:cNvPr id="32778" name="Text Box 32"/>
            <p:cNvSpPr txBox="1">
              <a:spLocks noChangeArrowheads="1"/>
            </p:cNvSpPr>
            <p:nvPr/>
          </p:nvSpPr>
          <p:spPr bwMode="auto">
            <a:xfrm rot="16200000">
              <a:off x="528959" y="3994549"/>
              <a:ext cx="23316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CA" altLang="en-US" sz="1600" b="1" dirty="0">
                  <a:solidFill>
                    <a:srgbClr val="0033CC"/>
                  </a:solidFill>
                  <a:latin typeface="Arial" panose="020B0604020202020204" pitchFamily="34" charset="0"/>
                </a:rPr>
                <a:t>Juvenile mortality </a:t>
              </a:r>
              <a:r>
                <a:rPr lang="en-CA" altLang="en-US" sz="1600" b="1" i="1" dirty="0">
                  <a:solidFill>
                    <a:srgbClr val="0033CC"/>
                  </a:solidFill>
                  <a:latin typeface="Arial" panose="020B0604020202020204" pitchFamily="34" charset="0"/>
                </a:rPr>
                <a:t>M</a:t>
              </a:r>
              <a:endParaRPr lang="en-CA" altLang="en-US" sz="1600" b="1" dirty="0">
                <a:solidFill>
                  <a:srgbClr val="0033CC"/>
                </a:solidFill>
                <a:latin typeface="Arial" panose="020B0604020202020204" pitchFamily="34" charset="0"/>
              </a:endParaRPr>
            </a:p>
          </p:txBody>
        </p:sp>
        <p:sp>
          <p:nvSpPr>
            <p:cNvPr id="32780" name="AutoShape 34"/>
            <p:cNvSpPr>
              <a:spLocks noChangeArrowheads="1"/>
            </p:cNvSpPr>
            <p:nvPr/>
          </p:nvSpPr>
          <p:spPr bwMode="auto">
            <a:xfrm>
              <a:off x="4925183" y="4359276"/>
              <a:ext cx="1081088" cy="144463"/>
            </a:xfrm>
            <a:prstGeom prst="rightArrow">
              <a:avLst>
                <a:gd name="adj1" fmla="val 50000"/>
                <a:gd name="adj2" fmla="val 187087"/>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CA" altLang="en-US"/>
            </a:p>
          </p:txBody>
        </p:sp>
        <p:sp>
          <p:nvSpPr>
            <p:cNvPr id="32781" name="Text Box 35"/>
            <p:cNvSpPr txBox="1">
              <a:spLocks noChangeArrowheads="1"/>
            </p:cNvSpPr>
            <p:nvPr/>
          </p:nvSpPr>
          <p:spPr bwMode="auto">
            <a:xfrm>
              <a:off x="7678738" y="5799138"/>
              <a:ext cx="2017712" cy="371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CA" altLang="en-US" sz="1600" b="1">
                  <a:solidFill>
                    <a:srgbClr val="0033CC"/>
                  </a:solidFill>
                  <a:latin typeface="Arial" panose="020B0604020202020204" pitchFamily="34" charset="0"/>
                </a:rPr>
                <a:t>Numbers </a:t>
              </a:r>
              <a:r>
                <a:rPr lang="en-CA" altLang="en-US" sz="1600" b="1" i="1">
                  <a:solidFill>
                    <a:srgbClr val="0033CC"/>
                  </a:solidFill>
                  <a:latin typeface="Arial" panose="020B0604020202020204" pitchFamily="34" charset="0"/>
                </a:rPr>
                <a:t>N</a:t>
              </a:r>
            </a:p>
          </p:txBody>
        </p:sp>
        <p:sp>
          <p:nvSpPr>
            <p:cNvPr id="32782" name="Text Box 36"/>
            <p:cNvSpPr txBox="1">
              <a:spLocks noChangeArrowheads="1"/>
            </p:cNvSpPr>
            <p:nvPr/>
          </p:nvSpPr>
          <p:spPr bwMode="auto">
            <a:xfrm rot="16200000">
              <a:off x="4519614" y="3779058"/>
              <a:ext cx="3087687" cy="371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CA" altLang="en-US" sz="1600" b="1" dirty="0">
                  <a:solidFill>
                    <a:srgbClr val="0033CC"/>
                  </a:solidFill>
                  <a:latin typeface="Arial" panose="020B0604020202020204" pitchFamily="34" charset="0"/>
                </a:rPr>
                <a:t>Number of recruits N </a:t>
              </a:r>
              <a:r>
                <a:rPr lang="en-CA" altLang="en-US" sz="1600" b="1" baseline="-25000" dirty="0">
                  <a:solidFill>
                    <a:srgbClr val="0033CC"/>
                  </a:solidFill>
                  <a:latin typeface="Arial" panose="020B0604020202020204" pitchFamily="34" charset="0"/>
                </a:rPr>
                <a:t>t+1</a:t>
              </a:r>
              <a:endParaRPr lang="en-CA" altLang="en-US" sz="1600" b="1" i="1" baseline="-25000" dirty="0">
                <a:solidFill>
                  <a:srgbClr val="0033CC"/>
                </a:solidFill>
                <a:latin typeface="Arial" panose="020B0604020202020204" pitchFamily="34" charset="0"/>
              </a:endParaRPr>
            </a:p>
          </p:txBody>
        </p:sp>
        <p:sp>
          <p:nvSpPr>
            <p:cNvPr id="32784" name="Text Box 38"/>
            <p:cNvSpPr txBox="1">
              <a:spLocks noChangeArrowheads="1"/>
            </p:cNvSpPr>
            <p:nvPr/>
          </p:nvSpPr>
          <p:spPr bwMode="auto">
            <a:xfrm>
              <a:off x="2351089" y="5373689"/>
              <a:ext cx="3889375" cy="68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endParaRPr lang="en-CA" altLang="en-US" sz="1800" b="1" i="1" baseline="-25000">
                <a:solidFill>
                  <a:schemeClr val="accent2"/>
                </a:solidFill>
              </a:endParaRPr>
            </a:p>
            <a:p>
              <a:pPr eaLnBrk="1" hangingPunct="1">
                <a:spcBef>
                  <a:spcPct val="50000"/>
                </a:spcBef>
              </a:pPr>
              <a:endParaRPr lang="en-CA" altLang="en-US" sz="1800" b="1">
                <a:solidFill>
                  <a:schemeClr val="accent2"/>
                </a:solidFill>
              </a:endParaRPr>
            </a:p>
          </p:txBody>
        </p:sp>
        <p:sp>
          <p:nvSpPr>
            <p:cNvPr id="32786" name="Text Box 41"/>
            <p:cNvSpPr txBox="1">
              <a:spLocks noChangeArrowheads="1"/>
            </p:cNvSpPr>
            <p:nvPr/>
          </p:nvSpPr>
          <p:spPr bwMode="auto">
            <a:xfrm rot="19428731">
              <a:off x="2730501" y="3919538"/>
              <a:ext cx="18716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US" altLang="en-US" sz="1800" b="1" dirty="0">
                  <a:latin typeface="Arial" panose="020B0604020202020204" pitchFamily="34" charset="0"/>
                </a:rPr>
                <a:t>Slope = </a:t>
              </a:r>
              <a:r>
                <a:rPr lang="en-US" altLang="en-US" sz="1800" b="1" i="1" dirty="0">
                  <a:latin typeface="Arial" panose="020B0604020202020204" pitchFamily="34" charset="0"/>
                </a:rPr>
                <a:t>M</a:t>
              </a:r>
              <a:r>
                <a:rPr lang="en-US" altLang="en-US" sz="1800" b="1" i="1" baseline="-25000" dirty="0">
                  <a:latin typeface="Arial" panose="020B0604020202020204" pitchFamily="34" charset="0"/>
                </a:rPr>
                <a:t>1</a:t>
              </a:r>
              <a:endParaRPr lang="en-US" altLang="en-US" sz="1800" b="1" baseline="-25000" dirty="0">
                <a:latin typeface="Arial" panose="020B0604020202020204" pitchFamily="34" charset="0"/>
              </a:endParaRPr>
            </a:p>
          </p:txBody>
        </p:sp>
        <p:sp>
          <p:nvSpPr>
            <p:cNvPr id="32787" name="Rectangle 42"/>
            <p:cNvSpPr>
              <a:spLocks noChangeArrowheads="1"/>
            </p:cNvSpPr>
            <p:nvPr/>
          </p:nvSpPr>
          <p:spPr bwMode="auto">
            <a:xfrm>
              <a:off x="1847850" y="5143501"/>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800" b="1" i="1"/>
                <a:t>M</a:t>
              </a:r>
              <a:r>
                <a:rPr lang="en-US" altLang="en-US" sz="1800" b="1" i="1" baseline="-25000"/>
                <a:t>0</a:t>
              </a:r>
            </a:p>
          </p:txBody>
        </p:sp>
      </p:grpSp>
      <p:sp>
        <p:nvSpPr>
          <p:cNvPr id="32788" name="Rectangle 43"/>
          <p:cNvSpPr>
            <a:spLocks noChangeArrowheads="1"/>
          </p:cNvSpPr>
          <p:nvPr/>
        </p:nvSpPr>
        <p:spPr bwMode="auto">
          <a:xfrm>
            <a:off x="4103905" y="1435624"/>
            <a:ext cx="615538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2800" b="1" i="1" dirty="0">
                <a:solidFill>
                  <a:srgbClr val="C00000"/>
                </a:solidFill>
              </a:rPr>
              <a:t>M</a:t>
            </a:r>
            <a:r>
              <a:rPr lang="en-CA" altLang="en-US" sz="2800" b="1" dirty="0">
                <a:solidFill>
                  <a:srgbClr val="C00000"/>
                </a:solidFill>
              </a:rPr>
              <a:t> = </a:t>
            </a:r>
            <a:r>
              <a:rPr lang="en-CA" altLang="en-US" sz="2800" b="1" i="1" dirty="0">
                <a:solidFill>
                  <a:srgbClr val="C00000"/>
                </a:solidFill>
              </a:rPr>
              <a:t>M</a:t>
            </a:r>
            <a:r>
              <a:rPr lang="en-CA" altLang="en-US" sz="2800" b="1" baseline="-25000" dirty="0">
                <a:solidFill>
                  <a:srgbClr val="C00000"/>
                </a:solidFill>
              </a:rPr>
              <a:t>0</a:t>
            </a:r>
            <a:r>
              <a:rPr lang="en-CA" altLang="en-US" sz="2800" b="1" dirty="0">
                <a:solidFill>
                  <a:srgbClr val="C00000"/>
                </a:solidFill>
              </a:rPr>
              <a:t> + </a:t>
            </a:r>
            <a:r>
              <a:rPr lang="en-CA" altLang="en-US" sz="2800" b="1" i="1" dirty="0">
                <a:solidFill>
                  <a:srgbClr val="C00000"/>
                </a:solidFill>
              </a:rPr>
              <a:t>M</a:t>
            </a:r>
            <a:r>
              <a:rPr lang="en-CA" altLang="en-US" sz="2800" b="1" baseline="-25000" dirty="0">
                <a:solidFill>
                  <a:srgbClr val="C00000"/>
                </a:solidFill>
              </a:rPr>
              <a:t>1</a:t>
            </a:r>
            <a:r>
              <a:rPr lang="en-CA" altLang="en-US" sz="2800" b="1" dirty="0">
                <a:solidFill>
                  <a:srgbClr val="C00000"/>
                </a:solidFill>
              </a:rPr>
              <a:t>N</a:t>
            </a:r>
          </a:p>
          <a:p>
            <a:pPr eaLnBrk="1" hangingPunct="1"/>
            <a:r>
              <a:rPr lang="en-CA" altLang="en-US" sz="2800" b="1" dirty="0" err="1">
                <a:solidFill>
                  <a:srgbClr val="C00000"/>
                </a:solidFill>
              </a:rPr>
              <a:t>d</a:t>
            </a:r>
            <a:r>
              <a:rPr lang="en-CA" altLang="en-US" sz="2800" b="1" i="1" dirty="0" err="1">
                <a:solidFill>
                  <a:srgbClr val="C00000"/>
                </a:solidFill>
              </a:rPr>
              <a:t>N</a:t>
            </a:r>
            <a:r>
              <a:rPr lang="en-CA" altLang="en-US" sz="2800" b="1" dirty="0">
                <a:solidFill>
                  <a:srgbClr val="C00000"/>
                </a:solidFill>
              </a:rPr>
              <a:t>/</a:t>
            </a:r>
            <a:r>
              <a:rPr lang="en-CA" altLang="en-US" sz="2800" b="1" dirty="0" err="1">
                <a:solidFill>
                  <a:srgbClr val="C00000"/>
                </a:solidFill>
              </a:rPr>
              <a:t>d</a:t>
            </a:r>
            <a:r>
              <a:rPr lang="en-CA" altLang="en-US" sz="2800" b="1" i="1" dirty="0" err="1">
                <a:solidFill>
                  <a:srgbClr val="C00000"/>
                </a:solidFill>
              </a:rPr>
              <a:t>t</a:t>
            </a:r>
            <a:r>
              <a:rPr lang="en-CA" altLang="en-US" sz="2800" b="1" dirty="0">
                <a:solidFill>
                  <a:srgbClr val="C00000"/>
                </a:solidFill>
              </a:rPr>
              <a:t> = -</a:t>
            </a:r>
            <a:r>
              <a:rPr lang="en-CA" altLang="en-US" sz="2800" b="1" i="1" dirty="0" err="1">
                <a:solidFill>
                  <a:srgbClr val="C00000"/>
                </a:solidFill>
              </a:rPr>
              <a:t>MN</a:t>
            </a:r>
            <a:r>
              <a:rPr lang="en-CA" altLang="en-US" sz="2800" b="1" i="1" baseline="-25000" dirty="0" err="1">
                <a:solidFill>
                  <a:srgbClr val="C00000"/>
                </a:solidFill>
              </a:rPr>
              <a:t>t</a:t>
            </a:r>
            <a:r>
              <a:rPr lang="en-CA" altLang="en-US" sz="2800" b="1" i="1" dirty="0">
                <a:solidFill>
                  <a:srgbClr val="C00000"/>
                </a:solidFill>
              </a:rPr>
              <a:t> = -(M</a:t>
            </a:r>
            <a:r>
              <a:rPr lang="en-CA" altLang="en-US" sz="2800" b="1" baseline="-25000" dirty="0">
                <a:solidFill>
                  <a:srgbClr val="C00000"/>
                </a:solidFill>
              </a:rPr>
              <a:t>0</a:t>
            </a:r>
            <a:r>
              <a:rPr lang="en-CA" altLang="en-US" sz="2800" b="1" dirty="0">
                <a:solidFill>
                  <a:srgbClr val="C00000"/>
                </a:solidFill>
              </a:rPr>
              <a:t> + </a:t>
            </a:r>
            <a:r>
              <a:rPr lang="en-CA" altLang="en-US" sz="2800" b="1" i="1" dirty="0">
                <a:solidFill>
                  <a:srgbClr val="C00000"/>
                </a:solidFill>
              </a:rPr>
              <a:t>M</a:t>
            </a:r>
            <a:r>
              <a:rPr lang="en-CA" altLang="en-US" sz="2800" b="1" baseline="-25000" dirty="0">
                <a:solidFill>
                  <a:srgbClr val="C00000"/>
                </a:solidFill>
              </a:rPr>
              <a:t>1</a:t>
            </a:r>
            <a:r>
              <a:rPr lang="en-CA" altLang="en-US" sz="2800" b="1" i="1" dirty="0">
                <a:solidFill>
                  <a:srgbClr val="C00000"/>
                </a:solidFill>
              </a:rPr>
              <a:t>N</a:t>
            </a:r>
            <a:r>
              <a:rPr lang="en-CA" altLang="en-US" sz="2800" b="1" i="1" baseline="-25000" dirty="0">
                <a:solidFill>
                  <a:srgbClr val="C00000"/>
                </a:solidFill>
              </a:rPr>
              <a:t>t</a:t>
            </a:r>
            <a:r>
              <a:rPr lang="en-CA" altLang="en-US" sz="2800" b="1" dirty="0">
                <a:solidFill>
                  <a:srgbClr val="C00000"/>
                </a:solidFill>
              </a:rPr>
              <a:t>)</a:t>
            </a:r>
            <a:r>
              <a:rPr lang="en-CA" altLang="en-US" sz="2800" b="1" i="1" dirty="0" err="1">
                <a:solidFill>
                  <a:srgbClr val="C00000"/>
                </a:solidFill>
              </a:rPr>
              <a:t>N</a:t>
            </a:r>
            <a:r>
              <a:rPr lang="en-CA" altLang="en-US" sz="2800" b="1" i="1" baseline="-25000" dirty="0" err="1">
                <a:solidFill>
                  <a:srgbClr val="C00000"/>
                </a:solidFill>
              </a:rPr>
              <a:t>t</a:t>
            </a:r>
            <a:endParaRPr lang="en-CA" altLang="en-US" sz="2800" b="1" i="1" baseline="-25000" dirty="0">
              <a:solidFill>
                <a:srgbClr val="C00000"/>
              </a:solidFill>
            </a:endParaRPr>
          </a:p>
        </p:txBody>
      </p:sp>
      <p:sp>
        <p:nvSpPr>
          <p:cNvPr id="3" name="Rectangle 2"/>
          <p:cNvSpPr/>
          <p:nvPr/>
        </p:nvSpPr>
        <p:spPr>
          <a:xfrm>
            <a:off x="3637598" y="1923152"/>
            <a:ext cx="5187747" cy="5117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395784" y="2580302"/>
            <a:ext cx="5179246" cy="30501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287740" y="1919101"/>
            <a:ext cx="2760519" cy="1200329"/>
          </a:xfrm>
          <a:prstGeom prst="rect">
            <a:avLst/>
          </a:prstGeom>
          <a:noFill/>
        </p:spPr>
        <p:txBody>
          <a:bodyPr wrap="square" rtlCol="0">
            <a:spAutoFit/>
          </a:bodyPr>
          <a:lstStyle/>
          <a:p>
            <a:r>
              <a:rPr lang="en-US" dirty="0">
                <a:solidFill>
                  <a:schemeClr val="tx2"/>
                </a:solidFill>
              </a:rPr>
              <a:t>Integrate this to find </a:t>
            </a:r>
            <a:r>
              <a:rPr lang="en-US" i="1" dirty="0">
                <a:solidFill>
                  <a:schemeClr val="tx2"/>
                </a:solidFill>
              </a:rPr>
              <a:t>N</a:t>
            </a:r>
            <a:r>
              <a:rPr lang="en-US" baseline="-25000" dirty="0">
                <a:solidFill>
                  <a:schemeClr val="tx2"/>
                </a:solidFill>
              </a:rPr>
              <a:t>t+1</a:t>
            </a:r>
          </a:p>
          <a:p>
            <a:r>
              <a:rPr lang="en-US" dirty="0">
                <a:solidFill>
                  <a:schemeClr val="tx2"/>
                </a:solidFill>
              </a:rPr>
              <a:t>The resulting equation is of the form of the </a:t>
            </a:r>
            <a:r>
              <a:rPr lang="en-US" dirty="0" err="1">
                <a:solidFill>
                  <a:schemeClr val="tx2"/>
                </a:solidFill>
              </a:rPr>
              <a:t>Beverton</a:t>
            </a:r>
            <a:r>
              <a:rPr lang="en-US" dirty="0">
                <a:solidFill>
                  <a:schemeClr val="tx2"/>
                </a:solidFill>
              </a:rPr>
              <a:t>-Holt SRR*</a:t>
            </a:r>
          </a:p>
        </p:txBody>
      </p:sp>
    </p:spTree>
    <p:extLst>
      <p:ext uri="{BB962C8B-B14F-4D97-AF65-F5344CB8AC3E}">
        <p14:creationId xmlns:p14="http://schemas.microsoft.com/office/powerpoint/2010/main" val="425715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5" grpId="0" animBg="1"/>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9" name="Group 68"/>
          <p:cNvGrpSpPr>
            <a:grpSpLocks/>
          </p:cNvGrpSpPr>
          <p:nvPr/>
        </p:nvGrpSpPr>
        <p:grpSpPr bwMode="auto">
          <a:xfrm>
            <a:off x="1792363" y="1914524"/>
            <a:ext cx="9961563" cy="4859338"/>
            <a:chOff x="513" y="1200"/>
            <a:chExt cx="6275" cy="3061"/>
          </a:xfrm>
        </p:grpSpPr>
        <p:grpSp>
          <p:nvGrpSpPr>
            <p:cNvPr id="34827" name="Group 67"/>
            <p:cNvGrpSpPr>
              <a:grpSpLocks/>
            </p:cNvGrpSpPr>
            <p:nvPr/>
          </p:nvGrpSpPr>
          <p:grpSpPr bwMode="auto">
            <a:xfrm>
              <a:off x="513" y="1200"/>
              <a:ext cx="6275" cy="3061"/>
              <a:chOff x="513" y="1200"/>
              <a:chExt cx="6275" cy="3061"/>
            </a:xfrm>
          </p:grpSpPr>
          <p:grpSp>
            <p:nvGrpSpPr>
              <p:cNvPr id="34829" name="Group 65"/>
              <p:cNvGrpSpPr>
                <a:grpSpLocks/>
              </p:cNvGrpSpPr>
              <p:nvPr/>
            </p:nvGrpSpPr>
            <p:grpSpPr bwMode="auto">
              <a:xfrm>
                <a:off x="513" y="1200"/>
                <a:ext cx="6275" cy="3061"/>
                <a:chOff x="513" y="1245"/>
                <a:chExt cx="6275" cy="3061"/>
              </a:xfrm>
            </p:grpSpPr>
            <p:grpSp>
              <p:nvGrpSpPr>
                <p:cNvPr id="34835" name="Group 63"/>
                <p:cNvGrpSpPr>
                  <a:grpSpLocks/>
                </p:cNvGrpSpPr>
                <p:nvPr/>
              </p:nvGrpSpPr>
              <p:grpSpPr bwMode="auto">
                <a:xfrm>
                  <a:off x="513" y="1245"/>
                  <a:ext cx="6275" cy="3061"/>
                  <a:chOff x="513" y="1359"/>
                  <a:chExt cx="6275" cy="3061"/>
                </a:xfrm>
              </p:grpSpPr>
              <p:pic>
                <p:nvPicPr>
                  <p:cNvPr id="34837" name="Picture 40"/>
                  <p:cNvPicPr>
                    <a:picLocks noChangeAspect="1" noChangeArrowheads="1"/>
                  </p:cNvPicPr>
                  <p:nvPr/>
                </p:nvPicPr>
                <p:blipFill>
                  <a:blip r:embed="rId4">
                    <a:extLst>
                      <a:ext uri="{28A0092B-C50C-407E-A947-70E740481C1C}">
                        <a14:useLocalDpi xmlns:a14="http://schemas.microsoft.com/office/drawing/2010/main" val="0"/>
                      </a:ext>
                    </a:extLst>
                  </a:blip>
                  <a:srcRect l="5870" b="5344"/>
                  <a:stretch>
                    <a:fillRect/>
                  </a:stretch>
                </p:blipFill>
                <p:spPr bwMode="auto">
                  <a:xfrm>
                    <a:off x="513" y="1359"/>
                    <a:ext cx="4581" cy="3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38" name="Text Box 44"/>
                  <p:cNvSpPr txBox="1">
                    <a:spLocks noChangeArrowheads="1"/>
                  </p:cNvSpPr>
                  <p:nvPr/>
                </p:nvSpPr>
                <p:spPr bwMode="auto">
                  <a:xfrm>
                    <a:off x="1632" y="1732"/>
                    <a:ext cx="5156" cy="252"/>
                  </a:xfrm>
                  <a:prstGeom prst="rect">
                    <a:avLst/>
                  </a:prstGeom>
                  <a:noFill/>
                  <a:ln>
                    <a:noFill/>
                  </a:ln>
                  <a:effectLst/>
                  <a:extLst>
                    <a:ext uri="{909E8E84-426E-40DD-AFC4-6F175D3DCCD1}">
                      <a14:hiddenFill xmlns:a14="http://schemas.microsoft.com/office/drawing/2010/main">
                        <a:solidFill>
                          <a:srgbClr val="0099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l-GR" altLang="en-US" sz="2000" i="1" dirty="0">
                        <a:solidFill>
                          <a:srgbClr val="C00000"/>
                        </a:solidFill>
                      </a:rPr>
                      <a:t>α</a:t>
                    </a:r>
                    <a:r>
                      <a:rPr lang="en-US" altLang="en-US" sz="2000" i="1" dirty="0">
                        <a:solidFill>
                          <a:srgbClr val="C00000"/>
                        </a:solidFill>
                      </a:rPr>
                      <a:t> </a:t>
                    </a:r>
                    <a:r>
                      <a:rPr lang="en-US" altLang="en-US" sz="2000" dirty="0">
                        <a:solidFill>
                          <a:srgbClr val="C00000"/>
                        </a:solidFill>
                      </a:rPr>
                      <a:t>is the maximum juvenile survival rate (max Recruits per Egg)</a:t>
                    </a:r>
                    <a:endParaRPr lang="en-US" altLang="en-US" sz="3600" dirty="0">
                      <a:solidFill>
                        <a:srgbClr val="C00000"/>
                      </a:solidFill>
                      <a:latin typeface="Arial" panose="020B0604020202020204" pitchFamily="34" charset="0"/>
                    </a:endParaRPr>
                  </a:p>
                </p:txBody>
              </p:sp>
              <p:sp>
                <p:nvSpPr>
                  <p:cNvPr id="34840" name="Text Box 46"/>
                  <p:cNvSpPr txBox="1">
                    <a:spLocks noChangeArrowheads="1"/>
                  </p:cNvSpPr>
                  <p:nvPr/>
                </p:nvSpPr>
                <p:spPr bwMode="auto">
                  <a:xfrm>
                    <a:off x="4848" y="4194"/>
                    <a:ext cx="50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a:solidFill>
                          <a:srgbClr val="000000"/>
                        </a:solidFill>
                        <a:latin typeface="Arial" panose="020B0604020202020204" pitchFamily="34" charset="0"/>
                      </a:rPr>
                      <a:t>E</a:t>
                    </a:r>
                    <a:r>
                      <a:rPr lang="en-CA" altLang="en-US" sz="1800" i="1" baseline="-25000">
                        <a:solidFill>
                          <a:srgbClr val="000000"/>
                        </a:solidFill>
                        <a:latin typeface="Arial" panose="020B0604020202020204" pitchFamily="34" charset="0"/>
                      </a:rPr>
                      <a:t>0</a:t>
                    </a:r>
                    <a:endParaRPr lang="en-US" altLang="en-US" sz="2800">
                      <a:latin typeface="Arial" panose="020B0604020202020204" pitchFamily="34" charset="0"/>
                    </a:endParaRPr>
                  </a:p>
                </p:txBody>
              </p:sp>
              <p:sp>
                <p:nvSpPr>
                  <p:cNvPr id="34841" name="Text Box 47"/>
                  <p:cNvSpPr txBox="1">
                    <a:spLocks noChangeArrowheads="1"/>
                  </p:cNvSpPr>
                  <p:nvPr/>
                </p:nvSpPr>
                <p:spPr bwMode="auto">
                  <a:xfrm>
                    <a:off x="907" y="2047"/>
                    <a:ext cx="489"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R</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2" name="Line 48"/>
                  <p:cNvSpPr>
                    <a:spLocks noChangeShapeType="1"/>
                  </p:cNvSpPr>
                  <p:nvPr/>
                </p:nvSpPr>
                <p:spPr bwMode="auto">
                  <a:xfrm flipH="1">
                    <a:off x="4900" y="3831"/>
                    <a:ext cx="2" cy="31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3" name="Line 49"/>
                  <p:cNvSpPr>
                    <a:spLocks noChangeShapeType="1"/>
                  </p:cNvSpPr>
                  <p:nvPr/>
                </p:nvSpPr>
                <p:spPr bwMode="auto">
                  <a:xfrm flipH="1">
                    <a:off x="861" y="2274"/>
                    <a:ext cx="40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34" name="Rectangle 60"/>
                <p:cNvSpPr>
                  <a:spLocks noChangeArrowheads="1"/>
                </p:cNvSpPr>
                <p:nvPr/>
              </p:nvSpPr>
              <p:spPr bwMode="auto">
                <a:xfrm>
                  <a:off x="2676" y="1434"/>
                  <a:ext cx="91" cy="1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US" altLang="en-US"/>
                </a:p>
              </p:txBody>
            </p:sp>
          </p:grpSp>
          <p:sp>
            <p:nvSpPr>
              <p:cNvPr id="34831" name="Line 41"/>
              <p:cNvSpPr>
                <a:spLocks noChangeShapeType="1"/>
              </p:cNvSpPr>
              <p:nvPr/>
            </p:nvSpPr>
            <p:spPr bwMode="auto">
              <a:xfrm flipV="1">
                <a:off x="887" y="1389"/>
                <a:ext cx="849" cy="244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28" name="Rectangle 50"/>
            <p:cNvSpPr>
              <a:spLocks noChangeArrowheads="1"/>
            </p:cNvSpPr>
            <p:nvPr/>
          </p:nvSpPr>
          <p:spPr bwMode="auto">
            <a:xfrm>
              <a:off x="4490" y="2568"/>
              <a:ext cx="91" cy="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grpSp>
      <p:sp>
        <p:nvSpPr>
          <p:cNvPr id="34821" name="Rectangle 43"/>
          <p:cNvSpPr>
            <a:spLocks noChangeArrowheads="1"/>
          </p:cNvSpPr>
          <p:nvPr/>
        </p:nvSpPr>
        <p:spPr bwMode="auto">
          <a:xfrm>
            <a:off x="9228138" y="3105151"/>
            <a:ext cx="215900" cy="1444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graphicFrame>
        <p:nvGraphicFramePr>
          <p:cNvPr id="34822" name="Object 53"/>
          <p:cNvGraphicFramePr>
            <a:graphicFrameLocks noGrp="1" noChangeAspect="1"/>
          </p:cNvGraphicFramePr>
          <p:nvPr>
            <p:ph idx="1"/>
            <p:extLst>
              <p:ext uri="{D42A27DB-BD31-4B8C-83A1-F6EECF244321}">
                <p14:modId xmlns:p14="http://schemas.microsoft.com/office/powerpoint/2010/main" val="2497051040"/>
              </p:ext>
            </p:extLst>
          </p:nvPr>
        </p:nvGraphicFramePr>
        <p:xfrm>
          <a:off x="4308772" y="992923"/>
          <a:ext cx="2390993" cy="1323004"/>
        </p:xfrm>
        <a:graphic>
          <a:graphicData uri="http://schemas.openxmlformats.org/presentationml/2006/ole">
            <mc:AlternateContent xmlns:mc="http://schemas.openxmlformats.org/markup-compatibility/2006">
              <mc:Choice xmlns:v="urn:schemas-microsoft-com:vml" Requires="v">
                <p:oleObj spid="_x0000_s14379" name="Equation" r:id="rId5" imgW="825500" imgH="457200" progId="Equation.DSMT4">
                  <p:embed/>
                </p:oleObj>
              </mc:Choice>
              <mc:Fallback>
                <p:oleObj name="Equation" r:id="rId5" imgW="825500" imgH="457200" progId="Equation.DSMT4">
                  <p:embed/>
                  <p:pic>
                    <p:nvPicPr>
                      <p:cNvPr id="34822" name="Object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8772" y="992923"/>
                        <a:ext cx="2390993" cy="1323004"/>
                      </a:xfrm>
                      <a:prstGeom prst="rect">
                        <a:avLst/>
                      </a:prstGeom>
                      <a:noFill/>
                      <a:ln>
                        <a:noFill/>
                      </a:ln>
                      <a:effectLst/>
                    </p:spPr>
                  </p:pic>
                </p:oleObj>
              </mc:Fallback>
            </mc:AlternateContent>
          </a:graphicData>
        </a:graphic>
      </p:graphicFrame>
      <p:sp>
        <p:nvSpPr>
          <p:cNvPr id="34823" name="Rectangle 55"/>
          <p:cNvSpPr>
            <a:spLocks noGrp="1" noChangeArrowheads="1"/>
          </p:cNvSpPr>
          <p:nvPr>
            <p:ph type="title"/>
          </p:nvPr>
        </p:nvSpPr>
        <p:spPr>
          <a:xfrm>
            <a:off x="371475" y="120001"/>
            <a:ext cx="11280198" cy="1125538"/>
          </a:xfrm>
        </p:spPr>
        <p:txBody>
          <a:bodyPr/>
          <a:lstStyle/>
          <a:p>
            <a:pPr eaLnBrk="1" hangingPunct="1"/>
            <a:r>
              <a:rPr lang="en-CA" altLang="en-US" dirty="0"/>
              <a:t>Recruitment compensation (</a:t>
            </a:r>
            <a:r>
              <a:rPr lang="en-CA" altLang="en-US" dirty="0" err="1"/>
              <a:t>Beverton</a:t>
            </a:r>
            <a:r>
              <a:rPr lang="en-CA" altLang="en-US" dirty="0"/>
              <a:t>-Holt SRR)</a:t>
            </a:r>
            <a:endParaRPr lang="en-US" altLang="en-US" dirty="0"/>
          </a:p>
        </p:txBody>
      </p:sp>
      <p:sp>
        <p:nvSpPr>
          <p:cNvPr id="34825" name="Text Box 70"/>
          <p:cNvSpPr txBox="1">
            <a:spLocks noChangeArrowheads="1"/>
          </p:cNvSpPr>
          <p:nvPr/>
        </p:nvSpPr>
        <p:spPr bwMode="auto">
          <a:xfrm rot="16200000">
            <a:off x="761283" y="3461470"/>
            <a:ext cx="259080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US" altLang="en-US" sz="2400" b="1" dirty="0">
                <a:latin typeface="Arial" panose="020B0604020202020204" pitchFamily="34" charset="0"/>
              </a:rPr>
              <a:t>Recruits (</a:t>
            </a:r>
            <a:r>
              <a:rPr lang="en-US" altLang="en-US" sz="2400" b="1" i="1" dirty="0">
                <a:latin typeface="Arial" panose="020B0604020202020204" pitchFamily="34" charset="0"/>
              </a:rPr>
              <a:t>R</a:t>
            </a:r>
            <a:r>
              <a:rPr lang="en-US" altLang="en-US" sz="2400" b="1" dirty="0">
                <a:latin typeface="Arial" panose="020B0604020202020204" pitchFamily="34" charset="0"/>
              </a:rPr>
              <a:t>)</a:t>
            </a:r>
          </a:p>
        </p:txBody>
      </p:sp>
      <p:sp>
        <p:nvSpPr>
          <p:cNvPr id="34826" name="Text Box 71"/>
          <p:cNvSpPr txBox="1">
            <a:spLocks noChangeArrowheads="1"/>
          </p:cNvSpPr>
          <p:nvPr/>
        </p:nvSpPr>
        <p:spPr bwMode="auto">
          <a:xfrm>
            <a:off x="4037089" y="6312045"/>
            <a:ext cx="4319587"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spcBef>
                <a:spcPct val="50000"/>
              </a:spcBef>
            </a:pPr>
            <a:r>
              <a:rPr lang="en-US" altLang="en-US" sz="2400" b="1">
                <a:latin typeface="Arial" panose="020B0604020202020204" pitchFamily="34" charset="0"/>
              </a:rPr>
              <a:t>Eggs (</a:t>
            </a:r>
            <a:r>
              <a:rPr lang="en-US" altLang="en-US" sz="2400" b="1" i="1">
                <a:latin typeface="Arial" panose="020B0604020202020204" pitchFamily="34" charset="0"/>
              </a:rPr>
              <a:t>E</a:t>
            </a:r>
            <a:r>
              <a:rPr lang="en-US" altLang="en-US" sz="2400" b="1">
                <a:latin typeface="Arial" panose="020B0604020202020204" pitchFamily="34" charset="0"/>
              </a:rPr>
              <a:t>)</a:t>
            </a:r>
          </a:p>
        </p:txBody>
      </p:sp>
      <p:sp>
        <p:nvSpPr>
          <p:cNvPr id="3" name="Rectangle 2"/>
          <p:cNvSpPr/>
          <p:nvPr/>
        </p:nvSpPr>
        <p:spPr>
          <a:xfrm>
            <a:off x="3568776" y="4330769"/>
            <a:ext cx="4099064" cy="707886"/>
          </a:xfrm>
          <a:prstGeom prst="rect">
            <a:avLst/>
          </a:prstGeom>
        </p:spPr>
        <p:txBody>
          <a:bodyPr wrap="square">
            <a:spAutoFit/>
          </a:bodyPr>
          <a:lstStyle/>
          <a:p>
            <a:r>
              <a:rPr lang="el-GR" sz="2000" i="1" dirty="0">
                <a:solidFill>
                  <a:srgbClr val="C00000"/>
                </a:solidFill>
                <a:latin typeface="Times New Roman" panose="02020603050405020304" pitchFamily="18" charset="0"/>
                <a:cs typeface="Times New Roman" panose="02020603050405020304" pitchFamily="18" charset="0"/>
              </a:rPr>
              <a:t>β</a:t>
            </a:r>
            <a:r>
              <a:rPr lang="en-US" sz="2000" i="1" dirty="0">
                <a:solidFill>
                  <a:srgbClr val="C00000"/>
                </a:solidFill>
                <a:latin typeface="Times New Roman" panose="02020603050405020304" pitchFamily="18" charset="0"/>
                <a:cs typeface="Times New Roman" panose="02020603050405020304" pitchFamily="18" charset="0"/>
              </a:rPr>
              <a:t> </a:t>
            </a:r>
            <a:r>
              <a:rPr lang="en-US" sz="2000" dirty="0">
                <a:solidFill>
                  <a:srgbClr val="C00000"/>
                </a:solidFill>
                <a:latin typeface="Times New Roman" panose="02020603050405020304" pitchFamily="18" charset="0"/>
                <a:cs typeface="Times New Roman" panose="02020603050405020304" pitchFamily="18" charset="0"/>
              </a:rPr>
              <a:t>is a “scaling” parameter representing density-dependent effects</a:t>
            </a:r>
            <a:endParaRPr lang="en-US" sz="2000" dirty="0"/>
          </a:p>
        </p:txBody>
      </p:sp>
      <p:sp>
        <p:nvSpPr>
          <p:cNvPr id="32" name="TextBox 31"/>
          <p:cNvSpPr txBox="1"/>
          <p:nvPr/>
        </p:nvSpPr>
        <p:spPr>
          <a:xfrm>
            <a:off x="9105976" y="3612285"/>
            <a:ext cx="2811677" cy="1754326"/>
          </a:xfrm>
          <a:prstGeom prst="rect">
            <a:avLst/>
          </a:prstGeom>
          <a:noFill/>
          <a:ln>
            <a:solidFill>
              <a:schemeClr val="tx2"/>
            </a:solidFill>
          </a:ln>
        </p:spPr>
        <p:txBody>
          <a:bodyPr wrap="square" rtlCol="0">
            <a:spAutoFit/>
          </a:bodyPr>
          <a:lstStyle/>
          <a:p>
            <a:r>
              <a:rPr lang="en-US" altLang="en-US" dirty="0">
                <a:solidFill>
                  <a:schemeClr val="tx2"/>
                </a:solidFill>
              </a:rPr>
              <a:t>The values of </a:t>
            </a:r>
            <a:r>
              <a:rPr lang="el-GR" altLang="en-US" i="1" dirty="0">
                <a:solidFill>
                  <a:schemeClr val="tx2"/>
                </a:solidFill>
              </a:rPr>
              <a:t>α</a:t>
            </a:r>
            <a:r>
              <a:rPr lang="en-US" altLang="en-US" i="1" dirty="0">
                <a:solidFill>
                  <a:schemeClr val="tx2"/>
                </a:solidFill>
              </a:rPr>
              <a:t> </a:t>
            </a:r>
            <a:r>
              <a:rPr lang="en-US" altLang="en-US" dirty="0">
                <a:solidFill>
                  <a:schemeClr val="tx2"/>
                </a:solidFill>
              </a:rPr>
              <a:t>and </a:t>
            </a:r>
            <a:r>
              <a:rPr lang="el-GR" i="1" dirty="0">
                <a:solidFill>
                  <a:schemeClr val="tx2"/>
                </a:solidFill>
                <a:latin typeface="Times New Roman" panose="02020603050405020304" pitchFamily="18" charset="0"/>
                <a:cs typeface="Times New Roman" panose="02020603050405020304" pitchFamily="18" charset="0"/>
              </a:rPr>
              <a:t>β</a:t>
            </a:r>
            <a:r>
              <a:rPr lang="en-US" altLang="en-US" dirty="0">
                <a:solidFill>
                  <a:schemeClr val="tx2"/>
                </a:solidFill>
              </a:rPr>
              <a:t>  are unit-dependent. Commonly in models for </a:t>
            </a:r>
            <a:r>
              <a:rPr lang="en-US" altLang="en-US" dirty="0" err="1">
                <a:solidFill>
                  <a:schemeClr val="tx2"/>
                </a:solidFill>
              </a:rPr>
              <a:t>iteroparous</a:t>
            </a:r>
            <a:r>
              <a:rPr lang="en-US" altLang="en-US" dirty="0">
                <a:solidFill>
                  <a:schemeClr val="tx2"/>
                </a:solidFill>
              </a:rPr>
              <a:t> species, we express recruitment productivity as </a:t>
            </a:r>
            <a:r>
              <a:rPr lang="en-US" altLang="en-US" dirty="0" err="1">
                <a:solidFill>
                  <a:schemeClr val="tx2"/>
                </a:solidFill>
              </a:rPr>
              <a:t>unitless</a:t>
            </a:r>
            <a:r>
              <a:rPr lang="en-US" altLang="en-US" dirty="0">
                <a:solidFill>
                  <a:schemeClr val="tx2"/>
                </a:solidFill>
              </a:rPr>
              <a:t> ratio.  </a:t>
            </a:r>
            <a:endParaRPr lang="en-US" dirty="0">
              <a:solidFill>
                <a:schemeClr val="tx2"/>
              </a:solidFill>
            </a:endParaRPr>
          </a:p>
        </p:txBody>
      </p:sp>
    </p:spTree>
    <p:extLst>
      <p:ext uri="{BB962C8B-B14F-4D97-AF65-F5344CB8AC3E}">
        <p14:creationId xmlns:p14="http://schemas.microsoft.com/office/powerpoint/2010/main" val="40949182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3" name="Rectangle 55"/>
          <p:cNvSpPr>
            <a:spLocks noGrp="1" noChangeArrowheads="1"/>
          </p:cNvSpPr>
          <p:nvPr>
            <p:ph type="title"/>
          </p:nvPr>
        </p:nvSpPr>
        <p:spPr>
          <a:xfrm>
            <a:off x="371475" y="120001"/>
            <a:ext cx="11280198" cy="1125538"/>
          </a:xfrm>
        </p:spPr>
        <p:txBody>
          <a:bodyPr/>
          <a:lstStyle/>
          <a:p>
            <a:pPr eaLnBrk="1" hangingPunct="1"/>
            <a:r>
              <a:rPr lang="en-CA" altLang="en-US" dirty="0"/>
              <a:t>Recruitment compensation (</a:t>
            </a:r>
            <a:r>
              <a:rPr lang="en-CA" altLang="en-US" dirty="0" err="1"/>
              <a:t>Beverton</a:t>
            </a:r>
            <a:r>
              <a:rPr lang="en-CA" altLang="en-US" dirty="0"/>
              <a:t>-Holt SRR)</a:t>
            </a:r>
            <a:endParaRPr lang="en-US" altLang="en-US" dirty="0"/>
          </a:p>
        </p:txBody>
      </p:sp>
      <p:grpSp>
        <p:nvGrpSpPr>
          <p:cNvPr id="4" name="Group 3"/>
          <p:cNvGrpSpPr/>
          <p:nvPr/>
        </p:nvGrpSpPr>
        <p:grpSpPr>
          <a:xfrm>
            <a:off x="1925678" y="1675188"/>
            <a:ext cx="8541432" cy="4127608"/>
            <a:chOff x="1758999" y="1914524"/>
            <a:chExt cx="10245964" cy="4951315"/>
          </a:xfrm>
        </p:grpSpPr>
        <p:grpSp>
          <p:nvGrpSpPr>
            <p:cNvPr id="34819" name="Group 68"/>
            <p:cNvGrpSpPr>
              <a:grpSpLocks/>
            </p:cNvGrpSpPr>
            <p:nvPr/>
          </p:nvGrpSpPr>
          <p:grpSpPr bwMode="auto">
            <a:xfrm>
              <a:off x="1792363" y="1914524"/>
              <a:ext cx="7697788" cy="4859338"/>
              <a:chOff x="513" y="1200"/>
              <a:chExt cx="4849" cy="3061"/>
            </a:xfrm>
          </p:grpSpPr>
          <p:grpSp>
            <p:nvGrpSpPr>
              <p:cNvPr id="34827" name="Group 67"/>
              <p:cNvGrpSpPr>
                <a:grpSpLocks/>
              </p:cNvGrpSpPr>
              <p:nvPr/>
            </p:nvGrpSpPr>
            <p:grpSpPr bwMode="auto">
              <a:xfrm>
                <a:off x="513" y="1200"/>
                <a:ext cx="4849" cy="3061"/>
                <a:chOff x="513" y="1200"/>
                <a:chExt cx="4849" cy="3061"/>
              </a:xfrm>
            </p:grpSpPr>
            <p:grpSp>
              <p:nvGrpSpPr>
                <p:cNvPr id="34829" name="Group 65"/>
                <p:cNvGrpSpPr>
                  <a:grpSpLocks/>
                </p:cNvGrpSpPr>
                <p:nvPr/>
              </p:nvGrpSpPr>
              <p:grpSpPr bwMode="auto">
                <a:xfrm>
                  <a:off x="513" y="1200"/>
                  <a:ext cx="4849" cy="3061"/>
                  <a:chOff x="513" y="1245"/>
                  <a:chExt cx="4849" cy="3061"/>
                </a:xfrm>
              </p:grpSpPr>
              <p:grpSp>
                <p:nvGrpSpPr>
                  <p:cNvPr id="34835" name="Group 63"/>
                  <p:cNvGrpSpPr>
                    <a:grpSpLocks/>
                  </p:cNvGrpSpPr>
                  <p:nvPr/>
                </p:nvGrpSpPr>
                <p:grpSpPr bwMode="auto">
                  <a:xfrm>
                    <a:off x="513" y="1245"/>
                    <a:ext cx="4849" cy="3061"/>
                    <a:chOff x="513" y="1359"/>
                    <a:chExt cx="4849" cy="3061"/>
                  </a:xfrm>
                </p:grpSpPr>
                <p:pic>
                  <p:nvPicPr>
                    <p:cNvPr id="34837" name="Picture 40"/>
                    <p:cNvPicPr>
                      <a:picLocks noChangeAspect="1" noChangeArrowheads="1"/>
                    </p:cNvPicPr>
                    <p:nvPr/>
                  </p:nvPicPr>
                  <p:blipFill>
                    <a:blip r:embed="rId3">
                      <a:extLst>
                        <a:ext uri="{28A0092B-C50C-407E-A947-70E740481C1C}">
                          <a14:useLocalDpi xmlns:a14="http://schemas.microsoft.com/office/drawing/2010/main" val="0"/>
                        </a:ext>
                      </a:extLst>
                    </a:blip>
                    <a:srcRect l="5870" b="5344"/>
                    <a:stretch>
                      <a:fillRect/>
                    </a:stretch>
                  </p:blipFill>
                  <p:spPr bwMode="auto">
                    <a:xfrm>
                      <a:off x="513" y="1359"/>
                      <a:ext cx="4581" cy="3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0" name="Text Box 46"/>
                    <p:cNvSpPr txBox="1">
                      <a:spLocks noChangeArrowheads="1"/>
                    </p:cNvSpPr>
                    <p:nvPr/>
                  </p:nvSpPr>
                  <p:spPr bwMode="auto">
                    <a:xfrm>
                      <a:off x="4856" y="4217"/>
                      <a:ext cx="50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E</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1" name="Text Box 47"/>
                    <p:cNvSpPr txBox="1">
                      <a:spLocks noChangeArrowheads="1"/>
                    </p:cNvSpPr>
                    <p:nvPr/>
                  </p:nvSpPr>
                  <p:spPr bwMode="auto">
                    <a:xfrm>
                      <a:off x="907" y="2002"/>
                      <a:ext cx="489"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R</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2" name="Line 48"/>
                    <p:cNvSpPr>
                      <a:spLocks noChangeShapeType="1"/>
                    </p:cNvSpPr>
                    <p:nvPr/>
                  </p:nvSpPr>
                  <p:spPr bwMode="auto">
                    <a:xfrm flipH="1">
                      <a:off x="4900" y="3904"/>
                      <a:ext cx="2" cy="31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3" name="Line 49"/>
                    <p:cNvSpPr>
                      <a:spLocks noChangeShapeType="1"/>
                    </p:cNvSpPr>
                    <p:nvPr/>
                  </p:nvSpPr>
                  <p:spPr bwMode="auto">
                    <a:xfrm flipH="1">
                      <a:off x="861" y="2229"/>
                      <a:ext cx="40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34" name="Rectangle 60"/>
                  <p:cNvSpPr>
                    <a:spLocks noChangeArrowheads="1"/>
                  </p:cNvSpPr>
                  <p:nvPr/>
                </p:nvSpPr>
                <p:spPr bwMode="auto">
                  <a:xfrm>
                    <a:off x="2676" y="1434"/>
                    <a:ext cx="91" cy="1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US" altLang="en-US"/>
                  </a:p>
                </p:txBody>
              </p:sp>
            </p:grpSp>
            <p:sp>
              <p:nvSpPr>
                <p:cNvPr id="34831" name="Line 41"/>
                <p:cNvSpPr>
                  <a:spLocks noChangeShapeType="1"/>
                </p:cNvSpPr>
                <p:nvPr/>
              </p:nvSpPr>
              <p:spPr bwMode="auto">
                <a:xfrm flipV="1">
                  <a:off x="887" y="1389"/>
                  <a:ext cx="849" cy="2442"/>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28" name="Rectangle 50"/>
              <p:cNvSpPr>
                <a:spLocks noChangeArrowheads="1"/>
              </p:cNvSpPr>
              <p:nvPr/>
            </p:nvSpPr>
            <p:spPr bwMode="auto">
              <a:xfrm>
                <a:off x="4490" y="2568"/>
                <a:ext cx="91" cy="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grpSp>
        <p:sp>
          <p:nvSpPr>
            <p:cNvPr id="34821" name="Rectangle 43"/>
            <p:cNvSpPr>
              <a:spLocks noChangeArrowheads="1"/>
            </p:cNvSpPr>
            <p:nvPr/>
          </p:nvSpPr>
          <p:spPr bwMode="auto">
            <a:xfrm>
              <a:off x="9228138" y="3105151"/>
              <a:ext cx="215900" cy="1444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34825" name="Text Box 70"/>
            <p:cNvSpPr txBox="1">
              <a:spLocks noChangeArrowheads="1"/>
            </p:cNvSpPr>
            <p:nvPr/>
          </p:nvSpPr>
          <p:spPr bwMode="auto">
            <a:xfrm rot="16200000">
              <a:off x="740497" y="3415406"/>
              <a:ext cx="2590800" cy="55379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US" altLang="en-US" sz="2400" b="1" dirty="0">
                  <a:latin typeface="Arial" panose="020B0604020202020204" pitchFamily="34" charset="0"/>
                </a:rPr>
                <a:t>Recruits (</a:t>
              </a:r>
              <a:r>
                <a:rPr lang="en-US" altLang="en-US" sz="2400" b="1" i="1" dirty="0">
                  <a:latin typeface="Arial" panose="020B0604020202020204" pitchFamily="34" charset="0"/>
                </a:rPr>
                <a:t>R</a:t>
              </a:r>
              <a:r>
                <a:rPr lang="en-US" altLang="en-US" sz="2400" b="1" dirty="0">
                  <a:latin typeface="Arial" panose="020B0604020202020204" pitchFamily="34" charset="0"/>
                </a:rPr>
                <a:t>)</a:t>
              </a:r>
            </a:p>
          </p:txBody>
        </p:sp>
        <p:sp>
          <p:nvSpPr>
            <p:cNvPr id="34826" name="Text Box 71"/>
            <p:cNvSpPr txBox="1">
              <a:spLocks noChangeArrowheads="1"/>
            </p:cNvSpPr>
            <p:nvPr/>
          </p:nvSpPr>
          <p:spPr bwMode="auto">
            <a:xfrm>
              <a:off x="4016303" y="6312044"/>
              <a:ext cx="4319587" cy="55379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spcBef>
                  <a:spcPct val="50000"/>
                </a:spcBef>
              </a:pPr>
              <a:r>
                <a:rPr lang="en-US" altLang="en-US" sz="2400" b="1">
                  <a:latin typeface="Arial" panose="020B0604020202020204" pitchFamily="34" charset="0"/>
                </a:rPr>
                <a:t>Eggs (</a:t>
              </a:r>
              <a:r>
                <a:rPr lang="en-US" altLang="en-US" sz="2400" b="1" i="1">
                  <a:latin typeface="Arial" panose="020B0604020202020204" pitchFamily="34" charset="0"/>
                </a:rPr>
                <a:t>E</a:t>
              </a:r>
              <a:r>
                <a:rPr lang="en-US" altLang="en-US" sz="2400" b="1">
                  <a:latin typeface="Arial" panose="020B0604020202020204" pitchFamily="34" charset="0"/>
                </a:rPr>
                <a:t>)</a:t>
              </a:r>
            </a:p>
          </p:txBody>
        </p:sp>
        <p:sp>
          <p:nvSpPr>
            <p:cNvPr id="31" name="Line 41"/>
            <p:cNvSpPr>
              <a:spLocks noChangeShapeType="1"/>
            </p:cNvSpPr>
            <p:nvPr/>
          </p:nvSpPr>
          <p:spPr bwMode="auto">
            <a:xfrm flipV="1">
              <a:off x="2375691" y="3232149"/>
              <a:ext cx="6373453" cy="2938463"/>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Text Box 44"/>
            <p:cNvSpPr txBox="1">
              <a:spLocks noChangeArrowheads="1"/>
            </p:cNvSpPr>
            <p:nvPr/>
          </p:nvSpPr>
          <p:spPr bwMode="auto">
            <a:xfrm>
              <a:off x="3546551" y="2382601"/>
              <a:ext cx="7481667" cy="479956"/>
            </a:xfrm>
            <a:prstGeom prst="rect">
              <a:avLst/>
            </a:prstGeom>
            <a:noFill/>
            <a:ln>
              <a:noFill/>
            </a:ln>
            <a:effectLst/>
            <a:extLst>
              <a:ext uri="{909E8E84-426E-40DD-AFC4-6F175D3DCCD1}">
                <a14:hiddenFill xmlns:a14="http://schemas.microsoft.com/office/drawing/2010/main">
                  <a:solidFill>
                    <a:srgbClr val="0099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2000" dirty="0">
                  <a:solidFill>
                    <a:srgbClr val="C00000"/>
                  </a:solidFill>
                </a:rPr>
                <a:t>(</a:t>
              </a:r>
              <a:r>
                <a:rPr lang="en-CA" altLang="en-US" sz="2000" dirty="0" err="1">
                  <a:solidFill>
                    <a:srgbClr val="C00000"/>
                  </a:solidFill>
                </a:rPr>
                <a:t>i</a:t>
              </a:r>
              <a:r>
                <a:rPr lang="en-CA" altLang="en-US" sz="2000" dirty="0">
                  <a:solidFill>
                    <a:srgbClr val="C00000"/>
                  </a:solidFill>
                </a:rPr>
                <a:t>) Slope = </a:t>
              </a:r>
              <a:r>
                <a:rPr lang="el-GR" altLang="en-US" sz="2000" i="1" dirty="0">
                  <a:solidFill>
                    <a:srgbClr val="C00000"/>
                  </a:solidFill>
                </a:rPr>
                <a:t>α</a:t>
              </a:r>
              <a:r>
                <a:rPr lang="en-US" altLang="en-US" sz="2000" i="1" dirty="0">
                  <a:solidFill>
                    <a:srgbClr val="C00000"/>
                  </a:solidFill>
                </a:rPr>
                <a:t> = </a:t>
              </a:r>
              <a:r>
                <a:rPr lang="en-US" altLang="en-US" sz="2000" dirty="0">
                  <a:solidFill>
                    <a:srgbClr val="C00000"/>
                  </a:solidFill>
                </a:rPr>
                <a:t>maximum survival rate</a:t>
              </a:r>
              <a:endParaRPr lang="en-US" altLang="en-US" sz="3600" dirty="0">
                <a:solidFill>
                  <a:srgbClr val="C00000"/>
                </a:solidFill>
                <a:latin typeface="Arial" panose="020B0604020202020204" pitchFamily="34" charset="0"/>
              </a:endParaRPr>
            </a:p>
          </p:txBody>
        </p:sp>
        <p:sp>
          <p:nvSpPr>
            <p:cNvPr id="23" name="Text Box 45"/>
            <p:cNvSpPr txBox="1">
              <a:spLocks noChangeArrowheads="1"/>
            </p:cNvSpPr>
            <p:nvPr/>
          </p:nvSpPr>
          <p:spPr bwMode="auto">
            <a:xfrm>
              <a:off x="7137474" y="4036368"/>
              <a:ext cx="4867489" cy="479956"/>
            </a:xfrm>
            <a:prstGeom prst="rect">
              <a:avLst/>
            </a:prstGeom>
            <a:solidFill>
              <a:schemeClr val="bg1"/>
            </a:solidFill>
            <a:ln>
              <a:noFill/>
            </a:ln>
            <a:effec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2000" dirty="0">
                  <a:solidFill>
                    <a:srgbClr val="C00000"/>
                  </a:solidFill>
                </a:rPr>
                <a:t>(ii) Slope = </a:t>
              </a:r>
              <a:r>
                <a:rPr lang="en-CA" altLang="en-US" sz="2000" i="1" dirty="0">
                  <a:solidFill>
                    <a:srgbClr val="C00000"/>
                  </a:solidFill>
                </a:rPr>
                <a:t>R</a:t>
              </a:r>
              <a:r>
                <a:rPr lang="en-CA" altLang="en-US" sz="2000" baseline="-25000" dirty="0">
                  <a:solidFill>
                    <a:srgbClr val="C00000"/>
                  </a:solidFill>
                </a:rPr>
                <a:t>0 </a:t>
              </a:r>
              <a:r>
                <a:rPr lang="en-CA" altLang="en-US" sz="2000" dirty="0">
                  <a:solidFill>
                    <a:srgbClr val="C00000"/>
                  </a:solidFill>
                </a:rPr>
                <a:t>/</a:t>
              </a:r>
              <a:r>
                <a:rPr lang="en-CA" altLang="en-US" sz="2000" i="1" dirty="0">
                  <a:solidFill>
                    <a:srgbClr val="C00000"/>
                  </a:solidFill>
                </a:rPr>
                <a:t>E</a:t>
              </a:r>
              <a:r>
                <a:rPr lang="en-CA" altLang="en-US" sz="2000" baseline="-25000" dirty="0">
                  <a:solidFill>
                    <a:srgbClr val="C00000"/>
                  </a:solidFill>
                </a:rPr>
                <a:t>0  </a:t>
              </a:r>
              <a:r>
                <a:rPr lang="en-CA" altLang="en-US" sz="2000" dirty="0">
                  <a:solidFill>
                    <a:srgbClr val="C00000"/>
                  </a:solidFill>
                </a:rPr>
                <a:t>= unfished survival  </a:t>
              </a:r>
              <a:endParaRPr lang="en-US" altLang="en-US" sz="3600" dirty="0">
                <a:solidFill>
                  <a:srgbClr val="C00000"/>
                </a:solidFill>
                <a:latin typeface="Arial" panose="020B0604020202020204" pitchFamily="34" charset="0"/>
              </a:endParaRPr>
            </a:p>
          </p:txBody>
        </p:sp>
      </p:grpSp>
      <p:sp>
        <p:nvSpPr>
          <p:cNvPr id="25" name="Text Box 56"/>
          <p:cNvSpPr txBox="1">
            <a:spLocks noChangeArrowheads="1"/>
          </p:cNvSpPr>
          <p:nvPr/>
        </p:nvSpPr>
        <p:spPr bwMode="auto">
          <a:xfrm>
            <a:off x="1433301" y="1033725"/>
            <a:ext cx="78630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spcBef>
                <a:spcPct val="50000"/>
              </a:spcBef>
            </a:pPr>
            <a:r>
              <a:rPr lang="en-US" altLang="en-US" sz="2400" b="1" dirty="0"/>
              <a:t>Compensation ratio = </a:t>
            </a:r>
            <a:r>
              <a:rPr lang="en-US" altLang="en-US" sz="2400" b="1" dirty="0" err="1"/>
              <a:t>i</a:t>
            </a:r>
            <a:r>
              <a:rPr lang="en-US" altLang="en-US" sz="2400" b="1" dirty="0"/>
              <a:t>/ii = </a:t>
            </a:r>
            <a:r>
              <a:rPr lang="el-GR" altLang="en-US" sz="2400" i="1" dirty="0"/>
              <a:t>α</a:t>
            </a:r>
            <a:r>
              <a:rPr lang="en-US" altLang="en-US" sz="2400" i="1" dirty="0"/>
              <a:t>E</a:t>
            </a:r>
            <a:r>
              <a:rPr lang="en-US" altLang="en-US" sz="2400" baseline="-25000" dirty="0"/>
              <a:t>0</a:t>
            </a:r>
            <a:r>
              <a:rPr lang="en-US" altLang="en-US" sz="2400" i="1" dirty="0"/>
              <a:t>/R</a:t>
            </a:r>
            <a:r>
              <a:rPr lang="en-US" altLang="en-US" sz="2400" baseline="-25000" dirty="0"/>
              <a:t>0 </a:t>
            </a:r>
            <a:r>
              <a:rPr lang="en-US" altLang="en-US" sz="2400" dirty="0"/>
              <a:t>= </a:t>
            </a:r>
            <a:r>
              <a:rPr lang="el-GR" altLang="en-US" sz="2400" i="1" dirty="0"/>
              <a:t>αφ</a:t>
            </a:r>
            <a:r>
              <a:rPr lang="en-US" altLang="en-US" sz="2400" i="1" baseline="-25000" dirty="0"/>
              <a:t>E</a:t>
            </a:r>
            <a:r>
              <a:rPr lang="en-US" altLang="en-US" sz="2400" baseline="-25000" dirty="0"/>
              <a:t>0</a:t>
            </a:r>
            <a:r>
              <a:rPr lang="en-US" altLang="en-US" sz="2400" b="1" dirty="0"/>
              <a:t>   </a:t>
            </a:r>
          </a:p>
        </p:txBody>
      </p:sp>
      <p:sp>
        <p:nvSpPr>
          <p:cNvPr id="27" name="Text Box 33"/>
          <p:cNvSpPr txBox="1">
            <a:spLocks noChangeArrowheads="1"/>
          </p:cNvSpPr>
          <p:nvPr/>
        </p:nvSpPr>
        <p:spPr bwMode="auto">
          <a:xfrm>
            <a:off x="102445" y="5845772"/>
            <a:ext cx="12019005" cy="954107"/>
          </a:xfrm>
          <a:prstGeom prst="rect">
            <a:avLst/>
          </a:prstGeom>
          <a:solidFill>
            <a:schemeClr val="accent1">
              <a:alpha val="25000"/>
            </a:schemeClr>
          </a:solidFill>
          <a:ln>
            <a:solidFill>
              <a:schemeClr val="accent1">
                <a:lumMod val="50000"/>
              </a:schemeClr>
            </a:solidFill>
          </a:ln>
        </p:spPr>
        <p:txBody>
          <a:bodyPr wrap="square" rtlCol="0">
            <a:spAutoFit/>
          </a:bodyPr>
          <a:lstStyle>
            <a:defPPr>
              <a:defRPr lang="en-US"/>
            </a:defPPr>
            <a:lvl1pPr marL="357188" indent="-357188">
              <a:defRPr>
                <a:solidFill>
                  <a:schemeClr val="tx2"/>
                </a:solidFill>
              </a:defRPr>
            </a:lvl1pPr>
          </a:lstStyle>
          <a:p>
            <a:r>
              <a:rPr lang="en-US" altLang="en-US" sz="1400" dirty="0"/>
              <a:t>Goodyear, C.P. 1977. Assessing the impact of power plant mortality on the compensatory reserve of fish populations. In: Proceedings of the Conference on Assessing the Effects of Power Plant Induced Mortality on Fish Populations, Gatlinburg, Tennessee. </a:t>
            </a:r>
            <a:r>
              <a:rPr lang="en-US" altLang="en-US" sz="1400" dirty="0" err="1"/>
              <a:t>Pergamon</a:t>
            </a:r>
            <a:r>
              <a:rPr lang="en-US" altLang="en-US" sz="1400" dirty="0"/>
              <a:t> Press, New York. pp. 186–195.</a:t>
            </a:r>
          </a:p>
          <a:p>
            <a:r>
              <a:rPr lang="en-GB" altLang="en-US" sz="1400" dirty="0"/>
              <a:t>Myers, R. A., Bowen, K.G. and Barrowman, N.J. 1999. Maximum reproductive rate of fish at low population sizes. Canadian Journal of Fisheries and Aquatic Sciences 56, 2404-2419  (CR=</a:t>
            </a:r>
            <a:r>
              <a:rPr lang="en-US" altLang="en-US" sz="1400" i="1" dirty="0">
                <a:cs typeface="Times New Roman" panose="02020603050405020304" pitchFamily="18" charset="0"/>
              </a:rPr>
              <a:t>â</a:t>
            </a:r>
            <a:r>
              <a:rPr lang="en-US" altLang="en-US" sz="1400" dirty="0">
                <a:cs typeface="Times New Roman" panose="02020603050405020304" pitchFamily="18" charset="0"/>
              </a:rPr>
              <a:t>)</a:t>
            </a:r>
            <a:r>
              <a:rPr lang="en-GB" altLang="en-US" sz="1400" dirty="0"/>
              <a:t>.</a:t>
            </a:r>
            <a:r>
              <a:rPr lang="en-AU" altLang="en-US" sz="1400" dirty="0"/>
              <a:t> </a:t>
            </a:r>
          </a:p>
        </p:txBody>
      </p:sp>
      <p:sp>
        <p:nvSpPr>
          <p:cNvPr id="32" name="TextBox 31"/>
          <p:cNvSpPr txBox="1"/>
          <p:nvPr/>
        </p:nvSpPr>
        <p:spPr>
          <a:xfrm>
            <a:off x="8757871" y="1419767"/>
            <a:ext cx="2760519" cy="1200329"/>
          </a:xfrm>
          <a:prstGeom prst="rect">
            <a:avLst/>
          </a:prstGeom>
          <a:noFill/>
          <a:ln>
            <a:solidFill>
              <a:schemeClr val="tx2"/>
            </a:solidFill>
          </a:ln>
        </p:spPr>
        <p:txBody>
          <a:bodyPr wrap="square" rtlCol="0">
            <a:spAutoFit/>
          </a:bodyPr>
          <a:lstStyle/>
          <a:p>
            <a:r>
              <a:rPr lang="en-US" dirty="0">
                <a:solidFill>
                  <a:schemeClr val="tx2"/>
                </a:solidFill>
              </a:rPr>
              <a:t>We’ll see later that </a:t>
            </a:r>
            <a:r>
              <a:rPr lang="el-GR" altLang="en-US" i="1" dirty="0">
                <a:solidFill>
                  <a:schemeClr val="tx2"/>
                </a:solidFill>
              </a:rPr>
              <a:t>φ</a:t>
            </a:r>
            <a:r>
              <a:rPr lang="en-US" altLang="en-US" i="1" baseline="-25000" dirty="0">
                <a:solidFill>
                  <a:schemeClr val="tx2"/>
                </a:solidFill>
              </a:rPr>
              <a:t>E</a:t>
            </a:r>
            <a:r>
              <a:rPr lang="en-US" altLang="en-US" baseline="-25000" dirty="0">
                <a:solidFill>
                  <a:schemeClr val="tx2"/>
                </a:solidFill>
              </a:rPr>
              <a:t>0</a:t>
            </a:r>
            <a:r>
              <a:rPr lang="en-US" altLang="en-US" b="1" dirty="0">
                <a:solidFill>
                  <a:schemeClr val="tx2"/>
                </a:solidFill>
              </a:rPr>
              <a:t> </a:t>
            </a:r>
            <a:r>
              <a:rPr lang="en-US" dirty="0">
                <a:solidFill>
                  <a:schemeClr val="tx2"/>
                </a:solidFill>
              </a:rPr>
              <a:t> is a function of the stock’s growth, maturity and natural mortality</a:t>
            </a:r>
          </a:p>
        </p:txBody>
      </p:sp>
    </p:spTree>
    <p:extLst>
      <p:ext uri="{BB962C8B-B14F-4D97-AF65-F5344CB8AC3E}">
        <p14:creationId xmlns:p14="http://schemas.microsoft.com/office/powerpoint/2010/main" val="20701946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3" name="Rectangle 55"/>
          <p:cNvSpPr>
            <a:spLocks noGrp="1" noChangeArrowheads="1"/>
          </p:cNvSpPr>
          <p:nvPr>
            <p:ph type="title"/>
          </p:nvPr>
        </p:nvSpPr>
        <p:spPr>
          <a:xfrm>
            <a:off x="371475" y="120001"/>
            <a:ext cx="11280198" cy="1125538"/>
          </a:xfrm>
        </p:spPr>
        <p:txBody>
          <a:bodyPr/>
          <a:lstStyle/>
          <a:p>
            <a:pPr eaLnBrk="1" hangingPunct="1"/>
            <a:r>
              <a:rPr lang="en-CA" altLang="en-US" dirty="0"/>
              <a:t>Recruitment compensation (</a:t>
            </a:r>
            <a:r>
              <a:rPr lang="en-CA" altLang="en-US" dirty="0" err="1"/>
              <a:t>Beverton</a:t>
            </a:r>
            <a:r>
              <a:rPr lang="en-CA" altLang="en-US" dirty="0"/>
              <a:t>-Holt SRR)</a:t>
            </a:r>
            <a:endParaRPr lang="en-US" altLang="en-US" dirty="0"/>
          </a:p>
        </p:txBody>
      </p:sp>
      <p:grpSp>
        <p:nvGrpSpPr>
          <p:cNvPr id="34829" name="Group 65"/>
          <p:cNvGrpSpPr>
            <a:grpSpLocks/>
          </p:cNvGrpSpPr>
          <p:nvPr/>
        </p:nvGrpSpPr>
        <p:grpSpPr bwMode="auto">
          <a:xfrm>
            <a:off x="1962671" y="1687643"/>
            <a:ext cx="6403940" cy="4050932"/>
            <a:chOff x="513" y="1245"/>
            <a:chExt cx="4839" cy="3061"/>
          </a:xfrm>
        </p:grpSpPr>
        <p:grpSp>
          <p:nvGrpSpPr>
            <p:cNvPr id="34835" name="Group 63"/>
            <p:cNvGrpSpPr>
              <a:grpSpLocks/>
            </p:cNvGrpSpPr>
            <p:nvPr/>
          </p:nvGrpSpPr>
          <p:grpSpPr bwMode="auto">
            <a:xfrm>
              <a:off x="513" y="1245"/>
              <a:ext cx="4839" cy="3061"/>
              <a:chOff x="513" y="1359"/>
              <a:chExt cx="4839" cy="3061"/>
            </a:xfrm>
          </p:grpSpPr>
          <p:pic>
            <p:nvPicPr>
              <p:cNvPr id="34837" name="Picture 40"/>
              <p:cNvPicPr>
                <a:picLocks noChangeAspect="1" noChangeArrowheads="1"/>
              </p:cNvPicPr>
              <p:nvPr/>
            </p:nvPicPr>
            <p:blipFill>
              <a:blip r:embed="rId3">
                <a:extLst>
                  <a:ext uri="{28A0092B-C50C-407E-A947-70E740481C1C}">
                    <a14:useLocalDpi xmlns:a14="http://schemas.microsoft.com/office/drawing/2010/main" val="0"/>
                  </a:ext>
                </a:extLst>
              </a:blip>
              <a:srcRect l="5870" b="5344"/>
              <a:stretch>
                <a:fillRect/>
              </a:stretch>
            </p:blipFill>
            <p:spPr bwMode="auto">
              <a:xfrm>
                <a:off x="513" y="1359"/>
                <a:ext cx="4581" cy="3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0" name="Text Box 46"/>
              <p:cNvSpPr txBox="1">
                <a:spLocks noChangeArrowheads="1"/>
              </p:cNvSpPr>
              <p:nvPr/>
            </p:nvSpPr>
            <p:spPr bwMode="auto">
              <a:xfrm>
                <a:off x="4846" y="4211"/>
                <a:ext cx="50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E</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1" name="Text Box 47"/>
              <p:cNvSpPr txBox="1">
                <a:spLocks noChangeArrowheads="1"/>
              </p:cNvSpPr>
              <p:nvPr/>
            </p:nvSpPr>
            <p:spPr bwMode="auto">
              <a:xfrm>
                <a:off x="901" y="1993"/>
                <a:ext cx="489"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R</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2" name="Line 48"/>
              <p:cNvSpPr>
                <a:spLocks noChangeShapeType="1"/>
              </p:cNvSpPr>
              <p:nvPr/>
            </p:nvSpPr>
            <p:spPr bwMode="auto">
              <a:xfrm flipH="1">
                <a:off x="4890" y="3893"/>
                <a:ext cx="2" cy="31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3" name="Line 49"/>
              <p:cNvSpPr>
                <a:spLocks noChangeShapeType="1"/>
              </p:cNvSpPr>
              <p:nvPr/>
            </p:nvSpPr>
            <p:spPr bwMode="auto">
              <a:xfrm flipH="1">
                <a:off x="861" y="2219"/>
                <a:ext cx="40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34" name="Rectangle 60"/>
            <p:cNvSpPr>
              <a:spLocks noChangeArrowheads="1"/>
            </p:cNvSpPr>
            <p:nvPr/>
          </p:nvSpPr>
          <p:spPr bwMode="auto">
            <a:xfrm>
              <a:off x="2676" y="1434"/>
              <a:ext cx="91" cy="1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US" altLang="en-US"/>
            </a:p>
          </p:txBody>
        </p:sp>
      </p:grpSp>
      <p:sp>
        <p:nvSpPr>
          <p:cNvPr id="34831" name="Line 41"/>
          <p:cNvSpPr>
            <a:spLocks noChangeShapeType="1"/>
          </p:cNvSpPr>
          <p:nvPr/>
        </p:nvSpPr>
        <p:spPr bwMode="auto">
          <a:xfrm flipV="1">
            <a:off x="2457623" y="1937766"/>
            <a:ext cx="1123568" cy="3231746"/>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4828" name="Rectangle 50"/>
          <p:cNvSpPr>
            <a:spLocks noChangeArrowheads="1"/>
          </p:cNvSpPr>
          <p:nvPr/>
        </p:nvSpPr>
        <p:spPr bwMode="auto">
          <a:xfrm>
            <a:off x="7225839" y="3498056"/>
            <a:ext cx="120430" cy="1204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34821" name="Rectangle 43"/>
          <p:cNvSpPr>
            <a:spLocks noChangeArrowheads="1"/>
          </p:cNvSpPr>
          <p:nvPr/>
        </p:nvSpPr>
        <p:spPr bwMode="auto">
          <a:xfrm>
            <a:off x="8152240" y="2667741"/>
            <a:ext cx="179983" cy="1204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34825" name="Text Box 70"/>
          <p:cNvSpPr txBox="1">
            <a:spLocks noChangeArrowheads="1"/>
          </p:cNvSpPr>
          <p:nvPr/>
        </p:nvSpPr>
        <p:spPr bwMode="auto">
          <a:xfrm rot="16200000">
            <a:off x="1076615" y="2926381"/>
            <a:ext cx="2159791"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US" altLang="en-US" sz="2400" b="1" dirty="0">
                <a:latin typeface="Arial" panose="020B0604020202020204" pitchFamily="34" charset="0"/>
              </a:rPr>
              <a:t>Recruits (</a:t>
            </a:r>
            <a:r>
              <a:rPr lang="en-US" altLang="en-US" sz="2400" b="1" i="1" dirty="0">
                <a:latin typeface="Arial" panose="020B0604020202020204" pitchFamily="34" charset="0"/>
              </a:rPr>
              <a:t>R</a:t>
            </a:r>
            <a:r>
              <a:rPr lang="en-US" altLang="en-US" sz="2400" b="1" dirty="0">
                <a:latin typeface="Arial" panose="020B0604020202020204" pitchFamily="34" charset="0"/>
              </a:rPr>
              <a:t>)</a:t>
            </a:r>
          </a:p>
        </p:txBody>
      </p:sp>
      <p:sp>
        <p:nvSpPr>
          <p:cNvPr id="34826" name="Text Box 71"/>
          <p:cNvSpPr txBox="1">
            <a:spLocks noChangeArrowheads="1"/>
          </p:cNvSpPr>
          <p:nvPr/>
        </p:nvSpPr>
        <p:spPr bwMode="auto">
          <a:xfrm>
            <a:off x="3807453" y="5341131"/>
            <a:ext cx="3600975"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spcBef>
                <a:spcPct val="50000"/>
              </a:spcBef>
            </a:pPr>
            <a:r>
              <a:rPr lang="en-US" altLang="en-US" sz="2400" b="1">
                <a:latin typeface="Arial" panose="020B0604020202020204" pitchFamily="34" charset="0"/>
              </a:rPr>
              <a:t>Eggs (</a:t>
            </a:r>
            <a:r>
              <a:rPr lang="en-US" altLang="en-US" sz="2400" b="1" i="1">
                <a:latin typeface="Arial" panose="020B0604020202020204" pitchFamily="34" charset="0"/>
              </a:rPr>
              <a:t>E</a:t>
            </a:r>
            <a:r>
              <a:rPr lang="en-US" altLang="en-US" sz="2400" b="1">
                <a:latin typeface="Arial" panose="020B0604020202020204" pitchFamily="34" charset="0"/>
              </a:rPr>
              <a:t>)</a:t>
            </a:r>
          </a:p>
        </p:txBody>
      </p:sp>
      <p:sp>
        <p:nvSpPr>
          <p:cNvPr id="31" name="Line 41"/>
          <p:cNvSpPr>
            <a:spLocks noChangeShapeType="1"/>
          </p:cNvSpPr>
          <p:nvPr/>
        </p:nvSpPr>
        <p:spPr bwMode="auto">
          <a:xfrm flipV="1">
            <a:off x="2439776" y="2773611"/>
            <a:ext cx="5313157" cy="2449616"/>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Text Box 56"/>
          <p:cNvSpPr txBox="1">
            <a:spLocks noChangeArrowheads="1"/>
          </p:cNvSpPr>
          <p:nvPr/>
        </p:nvSpPr>
        <p:spPr bwMode="auto">
          <a:xfrm>
            <a:off x="1438639" y="1025937"/>
            <a:ext cx="106009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spcBef>
                <a:spcPct val="50000"/>
              </a:spcBef>
            </a:pPr>
            <a:r>
              <a:rPr lang="en-US" altLang="en-US" sz="2400" b="1" dirty="0"/>
              <a:t>Steepness </a:t>
            </a:r>
            <a:r>
              <a:rPr lang="en-US" altLang="en-US" sz="2400" b="1" i="1" dirty="0"/>
              <a:t>(h)</a:t>
            </a:r>
            <a:r>
              <a:rPr lang="en-US" altLang="en-US" sz="2400" b="1" dirty="0"/>
              <a:t> </a:t>
            </a:r>
            <a:r>
              <a:rPr lang="en-US" altLang="en-US" sz="2400" dirty="0"/>
              <a:t>is the recruitment when spawning biomass is 20% of unfished (ratio of the horizontal lines) </a:t>
            </a:r>
          </a:p>
        </p:txBody>
      </p:sp>
      <p:sp>
        <p:nvSpPr>
          <p:cNvPr id="27" name="Text Box 33"/>
          <p:cNvSpPr txBox="1">
            <a:spLocks noChangeArrowheads="1"/>
          </p:cNvSpPr>
          <p:nvPr/>
        </p:nvSpPr>
        <p:spPr bwMode="auto">
          <a:xfrm>
            <a:off x="172995" y="6408623"/>
            <a:ext cx="12019005" cy="307777"/>
          </a:xfrm>
          <a:prstGeom prst="rect">
            <a:avLst/>
          </a:prstGeom>
          <a:solidFill>
            <a:schemeClr val="accent1">
              <a:alpha val="25000"/>
            </a:schemeClr>
          </a:solidFill>
          <a:ln>
            <a:solidFill>
              <a:schemeClr val="accent1">
                <a:lumMod val="50000"/>
              </a:schemeClr>
            </a:solidFill>
          </a:ln>
        </p:spPr>
        <p:txBody>
          <a:bodyPr wrap="square" rtlCol="0">
            <a:spAutoFit/>
          </a:bodyPr>
          <a:lstStyle>
            <a:defPPr>
              <a:defRPr lang="en-US"/>
            </a:defPPr>
            <a:lvl1pPr marL="357188" indent="-357188">
              <a:defRPr>
                <a:solidFill>
                  <a:schemeClr val="tx2"/>
                </a:solidFill>
              </a:defRPr>
            </a:lvl1pPr>
          </a:lstStyle>
          <a:p>
            <a:r>
              <a:rPr lang="en-US" altLang="en-US" sz="1400"/>
              <a:t>Mace P.M. and Doonan, I.J. 1988. A generalized bioeconomic simulation model for fish population dynamics. N.Z. Fish. Assess. Res. Doc. 88/4.</a:t>
            </a:r>
            <a:endParaRPr lang="en-AU" altLang="en-US" sz="1400" dirty="0"/>
          </a:p>
        </p:txBody>
      </p:sp>
      <p:sp>
        <p:nvSpPr>
          <p:cNvPr id="24" name="Text Box 46"/>
          <p:cNvSpPr txBox="1">
            <a:spLocks noChangeArrowheads="1"/>
          </p:cNvSpPr>
          <p:nvPr/>
        </p:nvSpPr>
        <p:spPr bwMode="auto">
          <a:xfrm>
            <a:off x="3348935" y="5461490"/>
            <a:ext cx="669641" cy="19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0.2 E</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26" name="Line 48"/>
          <p:cNvSpPr>
            <a:spLocks noChangeShapeType="1"/>
          </p:cNvSpPr>
          <p:nvPr/>
        </p:nvSpPr>
        <p:spPr bwMode="auto">
          <a:xfrm flipH="1">
            <a:off x="3492373" y="5052434"/>
            <a:ext cx="2647" cy="4208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41"/>
          <p:cNvSpPr>
            <a:spLocks noChangeShapeType="1"/>
          </p:cNvSpPr>
          <p:nvPr/>
        </p:nvSpPr>
        <p:spPr bwMode="auto">
          <a:xfrm flipV="1">
            <a:off x="2439776" y="2820476"/>
            <a:ext cx="5408824" cy="15837"/>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41"/>
          <p:cNvSpPr>
            <a:spLocks noChangeShapeType="1"/>
          </p:cNvSpPr>
          <p:nvPr/>
        </p:nvSpPr>
        <p:spPr bwMode="auto">
          <a:xfrm flipV="1">
            <a:off x="2412724" y="3523980"/>
            <a:ext cx="1093504" cy="11613"/>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 name="TextBox 1"/>
          <p:cNvSpPr txBox="1"/>
          <p:nvPr/>
        </p:nvSpPr>
        <p:spPr>
          <a:xfrm>
            <a:off x="9164782" y="2781953"/>
            <a:ext cx="2410691" cy="1754326"/>
          </a:xfrm>
          <a:prstGeom prst="rect">
            <a:avLst/>
          </a:prstGeom>
          <a:noFill/>
          <a:ln>
            <a:solidFill>
              <a:schemeClr val="tx2"/>
            </a:solidFill>
          </a:ln>
        </p:spPr>
        <p:txBody>
          <a:bodyPr wrap="square" rtlCol="0">
            <a:spAutoFit/>
          </a:bodyPr>
          <a:lstStyle/>
          <a:p>
            <a:r>
              <a:rPr lang="en-US" dirty="0">
                <a:solidFill>
                  <a:schemeClr val="tx2"/>
                </a:solidFill>
              </a:rPr>
              <a:t>In all these models and in fisheries stock assessment in general, we assume spawning biomass is a proxy for number of eggs</a:t>
            </a:r>
          </a:p>
        </p:txBody>
      </p:sp>
    </p:spTree>
    <p:extLst>
      <p:ext uri="{BB962C8B-B14F-4D97-AF65-F5344CB8AC3E}">
        <p14:creationId xmlns:p14="http://schemas.microsoft.com/office/powerpoint/2010/main" val="10226131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4831"/>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1" grpId="0" animBg="1"/>
      <p:bldP spid="31" grpId="0" animBg="1"/>
      <p:bldP spid="42" grpId="0" animBg="1"/>
      <p:bldP spid="4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6960" y="1754188"/>
                <a:ext cx="10515600" cy="4351338"/>
              </a:xfrm>
            </p:spPr>
            <p:txBody>
              <a:bodyPr>
                <a:normAutofit/>
              </a:bodyPr>
              <a:lstStyle/>
              <a:p>
                <a14:m>
                  <m:oMath xmlns:m="http://schemas.openxmlformats.org/officeDocument/2006/math">
                    <m:r>
                      <a:rPr lang="en-US" sz="2800" b="0" i="1" smtClean="0">
                        <a:latin typeface="Cambria Math" panose="02040503050406030204" pitchFamily="18" charset="0"/>
                      </a:rPr>
                      <m:t>h</m:t>
                    </m:r>
                  </m:oMath>
                </a14:m>
                <a:r>
                  <a:rPr lang="en-US" dirty="0"/>
                  <a:t> is a measure of the resilience of recruitment to decreases in SSB from </a:t>
                </a:r>
                <a14:m>
                  <m:oMath xmlns:m="http://schemas.openxmlformats.org/officeDocument/2006/math">
                    <m:r>
                      <a:rPr lang="en-US" i="1" dirty="0">
                        <a:latin typeface="Cambria Math" panose="02040503050406030204" pitchFamily="18" charset="0"/>
                      </a:rPr>
                      <m:t>𝑆𝑆𝐵</m:t>
                    </m:r>
                    <m:r>
                      <a:rPr lang="en-US" i="1" baseline="-25000" dirty="0">
                        <a:latin typeface="Cambria Math" panose="02040503050406030204" pitchFamily="18" charset="0"/>
                      </a:rPr>
                      <m:t>0 </m:t>
                    </m:r>
                  </m:oMath>
                </a14:m>
                <a:endParaRPr lang="en-US" i="1" baseline="-25000" dirty="0">
                  <a:latin typeface="Cambria Math" panose="02040503050406030204" pitchFamily="18" charset="0"/>
                </a:endParaRPr>
              </a:p>
              <a:p>
                <a:r>
                  <a:rPr lang="en-US" dirty="0"/>
                  <a:t>Ranges from 0.2 to 1</a:t>
                </a:r>
              </a:p>
              <a:p>
                <a:pPr lvl="1"/>
                <a14:m>
                  <m:oMath xmlns:m="http://schemas.openxmlformats.org/officeDocument/2006/math">
                    <m:r>
                      <a:rPr lang="en-US" b="0" i="1" smtClean="0">
                        <a:latin typeface="Cambria Math" panose="02040503050406030204" pitchFamily="18" charset="0"/>
                      </a:rPr>
                      <m:t>h</m:t>
                    </m:r>
                  </m:oMath>
                </a14:m>
                <a:r>
                  <a:rPr lang="en-US" dirty="0"/>
                  <a:t> = 1 (constant recruitment)</a:t>
                </a:r>
              </a:p>
              <a:p>
                <a:pPr lvl="1"/>
                <a14:m>
                  <m:oMath xmlns:m="http://schemas.openxmlformats.org/officeDocument/2006/math">
                    <m:r>
                      <a:rPr lang="en-US" b="0" i="1" smtClean="0">
                        <a:latin typeface="Cambria Math" panose="02040503050406030204" pitchFamily="18" charset="0"/>
                      </a:rPr>
                      <m:t>h</m:t>
                    </m:r>
                  </m:oMath>
                </a14:m>
                <a:r>
                  <a:rPr lang="en-US" dirty="0"/>
                  <a:t> = 0.2 (linear increase in recruits )</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6960" y="1754188"/>
                <a:ext cx="10515600" cy="4351338"/>
              </a:xfrm>
              <a:blipFill>
                <a:blip r:embed="rId2"/>
                <a:stretch>
                  <a:fillRect l="-1043" t="-238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CA" dirty="0"/>
              <a:t>Steepness (</a:t>
            </a:r>
            <a:r>
              <a:rPr lang="en-CA" i="1" dirty="0"/>
              <a:t>h</a:t>
            </a:r>
            <a:r>
              <a:rPr lang="en-CA" dirty="0"/>
              <a:t>) </a:t>
            </a:r>
            <a:r>
              <a:rPr lang="en-CA" dirty="0">
                <a:solidFill>
                  <a:srgbClr val="FF0000"/>
                </a:solidFill>
              </a:rPr>
              <a:t>– copied from later section</a:t>
            </a:r>
          </a:p>
        </p:txBody>
      </p:sp>
      <p:pic>
        <p:nvPicPr>
          <p:cNvPr id="8" name="Picture 7">
            <a:extLst>
              <a:ext uri="{FF2B5EF4-FFF2-40B4-BE49-F238E27FC236}">
                <a16:creationId xmlns:a16="http://schemas.microsoft.com/office/drawing/2014/main" id="{AE3C51A4-7F8B-4C1F-AC41-BB48EDBCA1D4}"/>
              </a:ext>
            </a:extLst>
          </p:cNvPr>
          <p:cNvPicPr>
            <a:picLocks noChangeAspect="1"/>
          </p:cNvPicPr>
          <p:nvPr/>
        </p:nvPicPr>
        <p:blipFill>
          <a:blip r:embed="rId3"/>
          <a:stretch>
            <a:fillRect/>
          </a:stretch>
        </p:blipFill>
        <p:spPr>
          <a:xfrm>
            <a:off x="5876925" y="2809875"/>
            <a:ext cx="6315075" cy="4048125"/>
          </a:xfrm>
          <a:prstGeom prst="rect">
            <a:avLst/>
          </a:prstGeom>
        </p:spPr>
      </p:pic>
    </p:spTree>
    <p:extLst>
      <p:ext uri="{BB962C8B-B14F-4D97-AF65-F5344CB8AC3E}">
        <p14:creationId xmlns:p14="http://schemas.microsoft.com/office/powerpoint/2010/main" val="40017919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Steepness and CR are analytically related</a:t>
            </a:r>
          </a:p>
        </p:txBody>
      </p:sp>
      <p:sp>
        <p:nvSpPr>
          <p:cNvPr id="4" name="Rectangle 3"/>
          <p:cNvSpPr/>
          <p:nvPr/>
        </p:nvSpPr>
        <p:spPr>
          <a:xfrm>
            <a:off x="1060080" y="2094479"/>
            <a:ext cx="4557723" cy="584775"/>
          </a:xfrm>
          <a:prstGeom prst="rect">
            <a:avLst/>
          </a:prstGeom>
        </p:spPr>
        <p:txBody>
          <a:bodyPr wrap="none">
            <a:spAutoFit/>
          </a:bodyPr>
          <a:lstStyle/>
          <a:p>
            <a:r>
              <a:rPr lang="en-CA" altLang="en-US" sz="3200" dirty="0">
                <a:cs typeface="Arial" panose="020B0604020202020204" pitchFamily="34" charset="0"/>
              </a:rPr>
              <a:t>Compensation ratio (CR</a:t>
            </a:r>
            <a:r>
              <a:rPr lang="en-US" altLang="en-US" sz="3200" dirty="0">
                <a:cs typeface="Times New Roman" panose="02020603050405020304" pitchFamily="18" charset="0"/>
              </a:rPr>
              <a:t>)</a:t>
            </a:r>
            <a:r>
              <a:rPr lang="en-CA" altLang="en-US" sz="3200" dirty="0">
                <a:cs typeface="Arial" panose="020B0604020202020204" pitchFamily="34" charset="0"/>
              </a:rPr>
              <a:t> =</a:t>
            </a:r>
            <a:endParaRPr lang="en-US" sz="3200" dirty="0"/>
          </a:p>
        </p:txBody>
      </p:sp>
      <p:sp>
        <p:nvSpPr>
          <p:cNvPr id="6" name="Rectangle 5"/>
          <p:cNvSpPr/>
          <p:nvPr/>
        </p:nvSpPr>
        <p:spPr>
          <a:xfrm>
            <a:off x="5701145" y="2051546"/>
            <a:ext cx="5223164" cy="646331"/>
          </a:xfrm>
          <a:prstGeom prst="rect">
            <a:avLst/>
          </a:prstGeom>
        </p:spPr>
        <p:txBody>
          <a:bodyPr wrap="square">
            <a:spAutoFit/>
          </a:bodyPr>
          <a:lstStyle/>
          <a:p>
            <a:r>
              <a:rPr lang="el-GR" altLang="en-US" sz="3600" i="1" dirty="0">
                <a:latin typeface="Times New Roman" panose="02020603050405020304" pitchFamily="18" charset="0"/>
                <a:ea typeface="Cambria Math" panose="02040503050406030204" pitchFamily="18" charset="0"/>
                <a:cs typeface="Times New Roman" panose="02020603050405020304" pitchFamily="18" charset="0"/>
              </a:rPr>
              <a:t>αφ</a:t>
            </a:r>
            <a:r>
              <a:rPr lang="en-US" altLang="en-US" sz="3600" i="1" baseline="-25000" dirty="0">
                <a:latin typeface="Times New Roman" panose="02020603050405020304" pitchFamily="18" charset="0"/>
                <a:ea typeface="Cambria Math" panose="02040503050406030204" pitchFamily="18" charset="0"/>
                <a:cs typeface="Times New Roman" panose="02020603050405020304" pitchFamily="18" charset="0"/>
              </a:rPr>
              <a:t>E</a:t>
            </a:r>
            <a:r>
              <a:rPr lang="en-US" altLang="en-US" sz="3600" baseline="-25000" dirty="0">
                <a:latin typeface="Times New Roman" panose="02020603050405020304" pitchFamily="18" charset="0"/>
                <a:ea typeface="Cambria Math" panose="02040503050406030204" pitchFamily="18" charset="0"/>
                <a:cs typeface="Times New Roman" panose="02020603050405020304" pitchFamily="18" charset="0"/>
              </a:rPr>
              <a:t>0</a:t>
            </a:r>
            <a:r>
              <a:rPr lang="en-US" altLang="en-US" sz="3600" dirty="0">
                <a:latin typeface="Times New Roman" panose="02020603050405020304" pitchFamily="18" charset="0"/>
                <a:ea typeface="Cambria Math" panose="02040503050406030204" pitchFamily="18" charset="0"/>
                <a:cs typeface="Times New Roman" panose="02020603050405020304" pitchFamily="18" charset="0"/>
              </a:rPr>
              <a:t>        </a:t>
            </a:r>
            <a:r>
              <a:rPr lang="en-US" altLang="en-US" sz="2400" dirty="0">
                <a:solidFill>
                  <a:schemeClr val="tx2"/>
                </a:solidFill>
                <a:latin typeface="Times New Roman" panose="02020603050405020304" pitchFamily="18" charset="0"/>
                <a:ea typeface="Cambria Math" panose="02040503050406030204" pitchFamily="18" charset="0"/>
                <a:cs typeface="Times New Roman" panose="02020603050405020304" pitchFamily="18" charset="0"/>
              </a:rPr>
              <a:t>(for BH and Ricker SRRs)</a:t>
            </a:r>
            <a:r>
              <a:rPr lang="en-US" altLang="en-US" sz="3200" dirty="0">
                <a:latin typeface="Times New Roman" panose="02020603050405020304" pitchFamily="18" charset="0"/>
                <a:ea typeface="Cambria Math" panose="02040503050406030204" pitchFamily="18" charset="0"/>
                <a:cs typeface="Times New Roman" panose="02020603050405020304" pitchFamily="18" charset="0"/>
              </a:rPr>
              <a:t> </a:t>
            </a:r>
            <a:endParaRPr lang="en-US" sz="3600" dirty="0">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7" name="Rectangle 6"/>
          <p:cNvSpPr/>
          <p:nvPr/>
        </p:nvSpPr>
        <p:spPr>
          <a:xfrm>
            <a:off x="1060080" y="3356482"/>
            <a:ext cx="2724207" cy="584775"/>
          </a:xfrm>
          <a:prstGeom prst="rect">
            <a:avLst/>
          </a:prstGeom>
        </p:spPr>
        <p:txBody>
          <a:bodyPr wrap="none">
            <a:spAutoFit/>
          </a:bodyPr>
          <a:lstStyle/>
          <a:p>
            <a:r>
              <a:rPr lang="en-CA" altLang="en-US" sz="3200" dirty="0">
                <a:cs typeface="Arial" panose="020B0604020202020204" pitchFamily="34" charset="0"/>
              </a:rPr>
              <a:t>Steepness (</a:t>
            </a:r>
            <a:r>
              <a:rPr lang="en-CA" altLang="en-US" sz="3200" i="1" dirty="0">
                <a:cs typeface="Arial" panose="020B0604020202020204" pitchFamily="34" charset="0"/>
              </a:rPr>
              <a:t>h</a:t>
            </a:r>
            <a:r>
              <a:rPr lang="en-CA" altLang="en-US" sz="3200" dirty="0">
                <a:cs typeface="Arial" panose="020B0604020202020204" pitchFamily="34" charset="0"/>
              </a:rPr>
              <a:t>) =</a:t>
            </a:r>
            <a:endParaRPr lang="en-US" sz="3200" dirty="0"/>
          </a:p>
        </p:txBody>
      </p:sp>
      <p:graphicFrame>
        <p:nvGraphicFramePr>
          <p:cNvPr id="8" name="Object 8"/>
          <p:cNvGraphicFramePr>
            <a:graphicFrameLocks noChangeAspect="1"/>
          </p:cNvGraphicFramePr>
          <p:nvPr>
            <p:extLst>
              <p:ext uri="{D42A27DB-BD31-4B8C-83A1-F6EECF244321}">
                <p14:modId xmlns:p14="http://schemas.microsoft.com/office/powerpoint/2010/main" val="1932718467"/>
              </p:ext>
            </p:extLst>
          </p:nvPr>
        </p:nvGraphicFramePr>
        <p:xfrm>
          <a:off x="4127271" y="3232150"/>
          <a:ext cx="1035050" cy="833438"/>
        </p:xfrm>
        <a:graphic>
          <a:graphicData uri="http://schemas.openxmlformats.org/presentationml/2006/ole">
            <mc:AlternateContent xmlns:mc="http://schemas.openxmlformats.org/markup-compatibility/2006">
              <mc:Choice xmlns:v="urn:schemas-microsoft-com:vml" Requires="v">
                <p:oleObj spid="_x0000_s24634" name="Equation" r:id="rId3" imgW="482391" imgH="393529" progId="Equation.3">
                  <p:embed/>
                </p:oleObj>
              </mc:Choice>
              <mc:Fallback>
                <p:oleObj name="Equation" r:id="rId3" imgW="482391" imgH="393529" progId="Equation.3">
                  <p:embed/>
                  <p:pic>
                    <p:nvPicPr>
                      <p:cNvPr id="820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271" y="3232150"/>
                        <a:ext cx="1035050"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1"/>
          <p:cNvGraphicFramePr>
            <a:graphicFrameLocks noChangeAspect="1"/>
          </p:cNvGraphicFramePr>
          <p:nvPr>
            <p:extLst>
              <p:ext uri="{D42A27DB-BD31-4B8C-83A1-F6EECF244321}">
                <p14:modId xmlns:p14="http://schemas.microsoft.com/office/powerpoint/2010/main" val="4194298949"/>
              </p:ext>
            </p:extLst>
          </p:nvPr>
        </p:nvGraphicFramePr>
        <p:xfrm>
          <a:off x="7589260" y="2978439"/>
          <a:ext cx="774700" cy="1152525"/>
        </p:xfrm>
        <a:graphic>
          <a:graphicData uri="http://schemas.openxmlformats.org/presentationml/2006/ole">
            <mc:AlternateContent xmlns:mc="http://schemas.openxmlformats.org/markup-compatibility/2006">
              <mc:Choice xmlns:v="urn:schemas-microsoft-com:vml" Requires="v">
                <p:oleObj spid="_x0000_s24635" name="Equation" r:id="rId5" imgW="355446" imgH="520474" progId="Equation.3">
                  <p:embed/>
                </p:oleObj>
              </mc:Choice>
              <mc:Fallback>
                <p:oleObj name="Equation" r:id="rId5" imgW="355446" imgH="520474" progId="Equation.3">
                  <p:embed/>
                  <p:pic>
                    <p:nvPicPr>
                      <p:cNvPr id="8202"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9260" y="2978439"/>
                        <a:ext cx="7747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p:cNvSpPr/>
          <p:nvPr/>
        </p:nvSpPr>
        <p:spPr>
          <a:xfrm>
            <a:off x="4235869" y="4242248"/>
            <a:ext cx="817853" cy="461665"/>
          </a:xfrm>
          <a:prstGeom prst="rect">
            <a:avLst/>
          </a:prstGeom>
        </p:spPr>
        <p:txBody>
          <a:bodyPr wrap="none">
            <a:spAutoFit/>
          </a:bodyPr>
          <a:lstStyle/>
          <a:p>
            <a:r>
              <a:rPr lang="en-US" altLang="en-US" sz="2400" dirty="0">
                <a:solidFill>
                  <a:schemeClr val="tx2"/>
                </a:solidFill>
                <a:latin typeface="Times New Roman" panose="02020603050405020304" pitchFamily="18" charset="0"/>
                <a:ea typeface="Cambria Math" panose="02040503050406030204" pitchFamily="18" charset="0"/>
                <a:cs typeface="Times New Roman" panose="02020603050405020304" pitchFamily="18" charset="0"/>
              </a:rPr>
              <a:t>(BH)</a:t>
            </a:r>
            <a:endParaRPr lang="en-US" sz="2400" dirty="0"/>
          </a:p>
        </p:txBody>
      </p:sp>
      <p:sp>
        <p:nvSpPr>
          <p:cNvPr id="11" name="Rectangle 10"/>
          <p:cNvSpPr/>
          <p:nvPr/>
        </p:nvSpPr>
        <p:spPr>
          <a:xfrm>
            <a:off x="7399255" y="4119138"/>
            <a:ext cx="1311578" cy="584775"/>
          </a:xfrm>
          <a:prstGeom prst="rect">
            <a:avLst/>
          </a:prstGeom>
        </p:spPr>
        <p:txBody>
          <a:bodyPr wrap="none">
            <a:spAutoFit/>
          </a:bodyPr>
          <a:lstStyle/>
          <a:p>
            <a:r>
              <a:rPr lang="en-US" altLang="en-US" sz="2400" dirty="0">
                <a:solidFill>
                  <a:schemeClr val="tx2"/>
                </a:solidFill>
                <a:latin typeface="Times New Roman" panose="02020603050405020304" pitchFamily="18" charset="0"/>
                <a:ea typeface="Cambria Math" panose="02040503050406030204" pitchFamily="18" charset="0"/>
                <a:cs typeface="Times New Roman" panose="02020603050405020304" pitchFamily="18" charset="0"/>
              </a:rPr>
              <a:t>(Ricker)</a:t>
            </a:r>
            <a:r>
              <a:rPr lang="en-US" altLang="en-US" sz="3200" dirty="0">
                <a:latin typeface="Times New Roman" panose="02020603050405020304" pitchFamily="18" charset="0"/>
                <a:ea typeface="Cambria Math" panose="02040503050406030204" pitchFamily="18" charset="0"/>
                <a:cs typeface="Times New Roman" panose="02020603050405020304" pitchFamily="18" charset="0"/>
              </a:rPr>
              <a:t> </a:t>
            </a:r>
            <a:endParaRPr lang="en-US" sz="3600" dirty="0">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12" name="TextBox 11"/>
          <p:cNvSpPr txBox="1"/>
          <p:nvPr/>
        </p:nvSpPr>
        <p:spPr>
          <a:xfrm>
            <a:off x="635629" y="5421393"/>
            <a:ext cx="10718171" cy="1200329"/>
          </a:xfrm>
          <a:prstGeom prst="rect">
            <a:avLst/>
          </a:prstGeom>
          <a:noFill/>
          <a:ln>
            <a:solidFill>
              <a:schemeClr val="tx2"/>
            </a:solidFill>
          </a:ln>
        </p:spPr>
        <p:txBody>
          <a:bodyPr wrap="square" rtlCol="0">
            <a:spAutoFit/>
          </a:bodyPr>
          <a:lstStyle/>
          <a:p>
            <a:r>
              <a:rPr lang="en-US" sz="2400" dirty="0">
                <a:solidFill>
                  <a:schemeClr val="tx2"/>
                </a:solidFill>
              </a:rPr>
              <a:t>Steepness is a widely used parameter in fisheries stock assessment. It has strong effects on the modeled fish population’s resilience to fishing and its reference points. It is very hard to estimate. Commonly, practitioners must use an informative prior.</a:t>
            </a:r>
          </a:p>
        </p:txBody>
      </p:sp>
      <p:sp>
        <p:nvSpPr>
          <p:cNvPr id="14" name="Rectangle 13"/>
          <p:cNvSpPr/>
          <p:nvPr/>
        </p:nvSpPr>
        <p:spPr>
          <a:xfrm>
            <a:off x="635629" y="1909699"/>
            <a:ext cx="10718171" cy="328352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72702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6. Reference Points in Age-structured Models</a:t>
            </a:r>
          </a:p>
        </p:txBody>
      </p:sp>
    </p:spTree>
    <p:extLst>
      <p:ext uri="{BB962C8B-B14F-4D97-AF65-F5344CB8AC3E}">
        <p14:creationId xmlns:p14="http://schemas.microsoft.com/office/powerpoint/2010/main" val="23881041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Something on limitations of biomass dynamic models</a:t>
            </a:r>
          </a:p>
        </p:txBody>
      </p:sp>
      <p:sp>
        <p:nvSpPr>
          <p:cNvPr id="3" name="Content Placeholder 2"/>
          <p:cNvSpPr>
            <a:spLocks noGrp="1"/>
          </p:cNvSpPr>
          <p:nvPr>
            <p:ph idx="1"/>
          </p:nvPr>
        </p:nvSpPr>
        <p:spPr/>
        <p:txBody>
          <a:bodyPr/>
          <a:lstStyle/>
          <a:p>
            <a:r>
              <a:rPr lang="en-US" dirty="0">
                <a:solidFill>
                  <a:srgbClr val="FF0000"/>
                </a:solidFill>
              </a:rPr>
              <a:t>Why do we want to consider age structure?</a:t>
            </a:r>
          </a:p>
        </p:txBody>
      </p:sp>
    </p:spTree>
    <p:extLst>
      <p:ext uri="{BB962C8B-B14F-4D97-AF65-F5344CB8AC3E}">
        <p14:creationId xmlns:p14="http://schemas.microsoft.com/office/powerpoint/2010/main" val="30731834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Limit Reference Points</a:t>
            </a:r>
            <a:endParaRPr lang="en-CA" dirty="0"/>
          </a:p>
        </p:txBody>
      </p:sp>
      <p:pic>
        <p:nvPicPr>
          <p:cNvPr id="4" name="Picture 3"/>
          <p:cNvPicPr>
            <a:picLocks noChangeAspect="1"/>
          </p:cNvPicPr>
          <p:nvPr/>
        </p:nvPicPr>
        <p:blipFill>
          <a:blip r:embed="rId2">
            <a:clrChange>
              <a:clrFrom>
                <a:srgbClr val="FFFFFF"/>
              </a:clrFrom>
              <a:clrTo>
                <a:srgbClr val="FFFFFF">
                  <a:alpha val="0"/>
                </a:srgbClr>
              </a:clrTo>
            </a:clrChange>
          </a:blip>
          <a:stretch>
            <a:fillRect/>
          </a:stretch>
        </p:blipFill>
        <p:spPr>
          <a:xfrm>
            <a:off x="838200" y="1413164"/>
            <a:ext cx="7894739" cy="5347452"/>
          </a:xfrm>
          <a:prstGeom prst="rect">
            <a:avLst/>
          </a:prstGeom>
        </p:spPr>
      </p:pic>
      <p:sp>
        <p:nvSpPr>
          <p:cNvPr id="3" name="TextBox 2"/>
          <p:cNvSpPr txBox="1"/>
          <p:nvPr/>
        </p:nvSpPr>
        <p:spPr>
          <a:xfrm>
            <a:off x="9354670" y="2508269"/>
            <a:ext cx="2130014" cy="523220"/>
          </a:xfrm>
          <a:prstGeom prst="rect">
            <a:avLst/>
          </a:prstGeom>
          <a:noFill/>
        </p:spPr>
        <p:txBody>
          <a:bodyPr wrap="square" rtlCol="0">
            <a:spAutoFit/>
          </a:bodyPr>
          <a:lstStyle/>
          <a:p>
            <a:pPr algn="ctr"/>
            <a:r>
              <a:rPr lang="en-US" sz="2800" dirty="0">
                <a:solidFill>
                  <a:schemeClr val="accent5"/>
                </a:solidFill>
              </a:rPr>
              <a:t>B</a:t>
            </a:r>
            <a:r>
              <a:rPr lang="en-US" sz="2800" baseline="-25000" dirty="0">
                <a:solidFill>
                  <a:schemeClr val="accent5"/>
                </a:solidFill>
              </a:rPr>
              <a:t>MSY</a:t>
            </a:r>
            <a:endParaRPr lang="en-CA" sz="2800" baseline="-25000" dirty="0">
              <a:solidFill>
                <a:schemeClr val="accent5"/>
              </a:solidFill>
            </a:endParaRPr>
          </a:p>
        </p:txBody>
      </p:sp>
      <p:sp>
        <p:nvSpPr>
          <p:cNvPr id="5" name="TextBox 4"/>
          <p:cNvSpPr txBox="1"/>
          <p:nvPr/>
        </p:nvSpPr>
        <p:spPr>
          <a:xfrm>
            <a:off x="9154758" y="5047426"/>
            <a:ext cx="2895597" cy="1672253"/>
          </a:xfrm>
          <a:prstGeom prst="rect">
            <a:avLst/>
          </a:prstGeom>
          <a:noFill/>
        </p:spPr>
        <p:txBody>
          <a:bodyPr wrap="square" rtlCol="0">
            <a:spAutoFit/>
          </a:bodyPr>
          <a:lstStyle/>
          <a:p>
            <a:pPr algn="ctr"/>
            <a:r>
              <a:rPr lang="en-US" sz="2800" dirty="0">
                <a:solidFill>
                  <a:schemeClr val="accent5"/>
                </a:solidFill>
              </a:rPr>
              <a:t>% of Equilibrium B at F</a:t>
            </a:r>
            <a:r>
              <a:rPr lang="en-US" sz="2800" baseline="-25000" dirty="0">
                <a:solidFill>
                  <a:schemeClr val="accent5"/>
                </a:solidFill>
              </a:rPr>
              <a:t>X%SPR </a:t>
            </a:r>
            <a:r>
              <a:rPr lang="en-US" sz="2800" dirty="0">
                <a:solidFill>
                  <a:schemeClr val="accent5"/>
                </a:solidFill>
              </a:rPr>
              <a:t>as a </a:t>
            </a:r>
          </a:p>
          <a:p>
            <a:pPr algn="ctr"/>
            <a:r>
              <a:rPr lang="en-US" sz="2800" u="sng" dirty="0">
                <a:solidFill>
                  <a:schemeClr val="accent5"/>
                </a:solidFill>
              </a:rPr>
              <a:t>proxy for B</a:t>
            </a:r>
            <a:r>
              <a:rPr lang="en-US" sz="2800" u="sng" baseline="-25000" dirty="0">
                <a:solidFill>
                  <a:schemeClr val="accent5"/>
                </a:solidFill>
              </a:rPr>
              <a:t>MSY</a:t>
            </a:r>
            <a:endParaRPr lang="en-CA" sz="2800" u="sng" baseline="-25000" dirty="0">
              <a:solidFill>
                <a:schemeClr val="accent5"/>
              </a:solidFill>
            </a:endParaRPr>
          </a:p>
          <a:p>
            <a:endParaRPr lang="en-CA" sz="2800" baseline="-25000" dirty="0">
              <a:solidFill>
                <a:schemeClr val="accent5"/>
              </a:solidFill>
            </a:endParaRPr>
          </a:p>
        </p:txBody>
      </p:sp>
      <p:sp>
        <p:nvSpPr>
          <p:cNvPr id="6" name="TextBox 5"/>
          <p:cNvSpPr txBox="1"/>
          <p:nvPr/>
        </p:nvSpPr>
        <p:spPr>
          <a:xfrm>
            <a:off x="9507070" y="3806061"/>
            <a:ext cx="2381921" cy="1241365"/>
          </a:xfrm>
          <a:prstGeom prst="rect">
            <a:avLst/>
          </a:prstGeom>
          <a:noFill/>
        </p:spPr>
        <p:txBody>
          <a:bodyPr wrap="square" rtlCol="0">
            <a:spAutoFit/>
          </a:bodyPr>
          <a:lstStyle/>
          <a:p>
            <a:pPr algn="ctr"/>
            <a:r>
              <a:rPr lang="en-US" sz="2800" dirty="0">
                <a:solidFill>
                  <a:schemeClr val="accent5"/>
                </a:solidFill>
              </a:rPr>
              <a:t>% of B</a:t>
            </a:r>
            <a:r>
              <a:rPr lang="en-US" sz="2800" baseline="-25000" dirty="0">
                <a:solidFill>
                  <a:schemeClr val="accent5"/>
                </a:solidFill>
              </a:rPr>
              <a:t>0 </a:t>
            </a:r>
            <a:r>
              <a:rPr lang="en-US" sz="2800" dirty="0">
                <a:solidFill>
                  <a:schemeClr val="accent5"/>
                </a:solidFill>
              </a:rPr>
              <a:t>as a </a:t>
            </a:r>
            <a:r>
              <a:rPr lang="en-US" sz="2800" u="sng" dirty="0">
                <a:solidFill>
                  <a:schemeClr val="accent5"/>
                </a:solidFill>
              </a:rPr>
              <a:t>proxy for B</a:t>
            </a:r>
            <a:r>
              <a:rPr lang="en-US" sz="2800" u="sng" baseline="-25000" dirty="0">
                <a:solidFill>
                  <a:schemeClr val="accent5"/>
                </a:solidFill>
              </a:rPr>
              <a:t>MSY</a:t>
            </a:r>
            <a:endParaRPr lang="en-CA" sz="2800" u="sng" baseline="-25000" dirty="0">
              <a:solidFill>
                <a:schemeClr val="accent5"/>
              </a:solidFill>
            </a:endParaRPr>
          </a:p>
          <a:p>
            <a:endParaRPr lang="en-CA" sz="2800" baseline="-25000" dirty="0">
              <a:solidFill>
                <a:schemeClr val="accent5"/>
              </a:solidFill>
            </a:endParaRPr>
          </a:p>
        </p:txBody>
      </p:sp>
      <p:sp>
        <p:nvSpPr>
          <p:cNvPr id="8" name="TextBox 7">
            <a:extLst>
              <a:ext uri="{FF2B5EF4-FFF2-40B4-BE49-F238E27FC236}">
                <a16:creationId xmlns:a16="http://schemas.microsoft.com/office/drawing/2014/main" id="{A4956D24-10EF-496E-ABD8-A7640B5095D3}"/>
              </a:ext>
            </a:extLst>
          </p:cNvPr>
          <p:cNvSpPr txBox="1"/>
          <p:nvPr/>
        </p:nvSpPr>
        <p:spPr>
          <a:xfrm>
            <a:off x="7155810" y="6642556"/>
            <a:ext cx="5036190" cy="215444"/>
          </a:xfrm>
          <a:prstGeom prst="rect">
            <a:avLst/>
          </a:prstGeom>
          <a:noFill/>
        </p:spPr>
        <p:txBody>
          <a:bodyPr wrap="square">
            <a:spAutoFit/>
          </a:bodyPr>
          <a:lstStyle/>
          <a:p>
            <a:r>
              <a:rPr lang="en-US" sz="800" b="0" i="0" u="none" strike="noStrike" baseline="0" dirty="0">
                <a:solidFill>
                  <a:srgbClr val="000000"/>
                </a:solidFill>
                <a:latin typeface="Calibri" panose="020F0502020204030204" pitchFamily="34" charset="0"/>
              </a:rPr>
              <a:t>1 Adapted from Pew Charitable Trusts (2016) Reference Points: Measuring Success in Fisheries Management. 8 pp. </a:t>
            </a:r>
            <a:endParaRPr lang="en-US" dirty="0"/>
          </a:p>
        </p:txBody>
      </p:sp>
    </p:spTree>
    <p:extLst>
      <p:ext uri="{BB962C8B-B14F-4D97-AF65-F5344CB8AC3E}">
        <p14:creationId xmlns:p14="http://schemas.microsoft.com/office/powerpoint/2010/main" val="1964798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Outline </a:t>
            </a:r>
            <a:r>
              <a:rPr lang="en-US" dirty="0">
                <a:solidFill>
                  <a:srgbClr val="FF0000"/>
                </a:solidFill>
              </a:rPr>
              <a:t>– Should follow the exercises and also refer to them. Save last two points for the second session (they have no exercises)</a:t>
            </a:r>
          </a:p>
        </p:txBody>
      </p:sp>
      <p:sp>
        <p:nvSpPr>
          <p:cNvPr id="3" name="Content Placeholder 2"/>
          <p:cNvSpPr>
            <a:spLocks noGrp="1"/>
          </p:cNvSpPr>
          <p:nvPr>
            <p:ph idx="1"/>
          </p:nvPr>
        </p:nvSpPr>
        <p:spPr>
          <a:xfrm>
            <a:off x="838200" y="2135591"/>
            <a:ext cx="10515600" cy="4351338"/>
          </a:xfrm>
        </p:spPr>
        <p:txBody>
          <a:bodyPr/>
          <a:lstStyle/>
          <a:p>
            <a:pPr marL="514350" indent="-514350">
              <a:buFont typeface="+mj-lt"/>
              <a:buAutoNum type="arabicPeriod"/>
            </a:pPr>
            <a:r>
              <a:rPr lang="en-US" dirty="0"/>
              <a:t>Introduction to reference points</a:t>
            </a:r>
          </a:p>
          <a:p>
            <a:pPr marL="514350" indent="-514350">
              <a:buFont typeface="+mj-lt"/>
              <a:buAutoNum type="arabicPeriod"/>
            </a:pPr>
            <a:r>
              <a:rPr lang="en-US" dirty="0"/>
              <a:t>Background on fish stock productivity</a:t>
            </a:r>
          </a:p>
          <a:p>
            <a:pPr marL="514350" indent="-514350">
              <a:buFont typeface="+mj-lt"/>
              <a:buAutoNum type="arabicPeriod"/>
            </a:pPr>
            <a:r>
              <a:rPr lang="en-US" dirty="0"/>
              <a:t>Equilibrium assumptions</a:t>
            </a:r>
          </a:p>
          <a:p>
            <a:pPr marL="514350" indent="-514350">
              <a:buFont typeface="+mj-lt"/>
              <a:buAutoNum type="arabicPeriod"/>
            </a:pPr>
            <a:r>
              <a:rPr lang="en-US" dirty="0"/>
              <a:t>Background on MSY</a:t>
            </a:r>
          </a:p>
          <a:p>
            <a:pPr marL="514350" indent="-514350">
              <a:buFont typeface="+mj-lt"/>
              <a:buAutoNum type="arabicPeriod"/>
            </a:pPr>
            <a:r>
              <a:rPr lang="en-US" dirty="0"/>
              <a:t>Reference points in surplus production models </a:t>
            </a:r>
            <a:r>
              <a:rPr lang="en-US" dirty="0">
                <a:solidFill>
                  <a:srgbClr val="7030A0"/>
                </a:solidFill>
              </a:rPr>
              <a:t>[Exercise 1]</a:t>
            </a:r>
          </a:p>
          <a:p>
            <a:pPr marL="514350" indent="-514350">
              <a:buFont typeface="+mj-lt"/>
              <a:buAutoNum type="arabicPeriod"/>
            </a:pPr>
            <a:r>
              <a:rPr lang="en-US" dirty="0"/>
              <a:t>Reference points in age-structured models </a:t>
            </a:r>
            <a:r>
              <a:rPr lang="en-US" dirty="0">
                <a:solidFill>
                  <a:srgbClr val="7030A0"/>
                </a:solidFill>
              </a:rPr>
              <a:t>[Exercises 2-5]</a:t>
            </a:r>
          </a:p>
          <a:p>
            <a:pPr marL="514350" indent="-514350">
              <a:buFont typeface="+mj-lt"/>
              <a:buAutoNum type="arabicPeriod"/>
            </a:pPr>
            <a:r>
              <a:rPr lang="en-US" dirty="0"/>
              <a:t>Approaches for data-limited stocks</a:t>
            </a:r>
          </a:p>
          <a:p>
            <a:pPr marL="514350" indent="-514350">
              <a:buFont typeface="+mj-lt"/>
              <a:buAutoNum type="arabicPeriod"/>
            </a:pPr>
            <a:r>
              <a:rPr lang="en-US" dirty="0"/>
              <a:t>Approaches using multiple models</a:t>
            </a:r>
          </a:p>
        </p:txBody>
      </p:sp>
    </p:spTree>
    <p:extLst>
      <p:ext uri="{BB962C8B-B14F-4D97-AF65-F5344CB8AC3E}">
        <p14:creationId xmlns:p14="http://schemas.microsoft.com/office/powerpoint/2010/main" val="27211644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Equilibrium Reference Points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Calculations for an age-structured model:</a:t>
                </a:r>
              </a:p>
              <a:p>
                <a:pPr marL="914400" lvl="1" indent="-457200">
                  <a:buFont typeface="Arial" panose="020B0604020202020204" pitchFamily="34" charset="0"/>
                  <a:buAutoNum type="arabicPeriod"/>
                </a:pPr>
                <a14:m>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𝑀𝑆𝑌</m:t>
                    </m:r>
                    <m:r>
                      <m:rPr>
                        <m:nor/>
                      </m:rPr>
                      <a:rPr lang="en-US" dirty="0"/>
                      <m:t> </m:t>
                    </m:r>
                    <m:r>
                      <m:rPr>
                        <m:nor/>
                      </m:rPr>
                      <a:rPr lang="en-US" dirty="0"/>
                      <m:t>and</m:t>
                    </m:r>
                    <m:r>
                      <m:rPr>
                        <m:nor/>
                      </m:rPr>
                      <a:rPr lang="en-US" dirty="0"/>
                      <m:t> </m:t>
                    </m:r>
                    <m:r>
                      <a:rPr lang="en-US" i="1" dirty="0">
                        <a:latin typeface="Cambria Math" panose="02040503050406030204" pitchFamily="18" charset="0"/>
                      </a:rPr>
                      <m:t>𝑆𝑆𝐵</m:t>
                    </m:r>
                    <m:r>
                      <a:rPr lang="en-US" i="1" baseline="-25000" dirty="0">
                        <a:latin typeface="Cambria Math" panose="02040503050406030204" pitchFamily="18" charset="0"/>
                      </a:rPr>
                      <m:t>𝑀𝑆𝑌</m:t>
                    </m:r>
                  </m:oMath>
                </a14:m>
                <a:endParaRPr lang="en-US" baseline="-25000" dirty="0"/>
              </a:p>
              <a:p>
                <a:pPr marL="914400" lvl="1" indent="-457200">
                  <a:buFont typeface="Arial" panose="020B0604020202020204" pitchFamily="34" charset="0"/>
                  <a:buAutoNum type="arabicPeriod"/>
                </a:pPr>
                <a14:m>
                  <m:oMath xmlns:m="http://schemas.openxmlformats.org/officeDocument/2006/math">
                    <m:r>
                      <a:rPr lang="en-US" i="1" dirty="0">
                        <a:latin typeface="Cambria Math" panose="02040503050406030204" pitchFamily="18" charset="0"/>
                      </a:rPr>
                      <m:t>𝑆𝑆𝐵</m:t>
                    </m:r>
                    <m:r>
                      <a:rPr lang="en-US" i="1" baseline="-25000" dirty="0">
                        <a:latin typeface="Cambria Math" panose="02040503050406030204" pitchFamily="18" charset="0"/>
                      </a:rPr>
                      <m:t>0</m:t>
                    </m:r>
                  </m:oMath>
                </a14:m>
                <a:endParaRPr lang="en-US" baseline="-25000" dirty="0"/>
              </a:p>
              <a:p>
                <a:pPr marL="914400" lvl="1" indent="-457200">
                  <a:buAutoNum type="arabicPeriod"/>
                </a:pPr>
                <a14:m>
                  <m:oMath xmlns:m="http://schemas.openxmlformats.org/officeDocument/2006/math">
                    <m:r>
                      <a:rPr lang="en-US" i="1" dirty="0" smtClean="0">
                        <a:latin typeface="Cambria Math" panose="02040503050406030204" pitchFamily="18" charset="0"/>
                      </a:rPr>
                      <m:t>𝑆𝑆𝐵</m:t>
                    </m:r>
                  </m:oMath>
                </a14:m>
                <a:r>
                  <a:rPr lang="en-US" dirty="0"/>
                  <a:t> at </a:t>
                </a:r>
                <a14:m>
                  <m:oMath xmlns:m="http://schemas.openxmlformats.org/officeDocument/2006/math">
                    <m:r>
                      <a:rPr lang="en-US" i="1" dirty="0" smtClean="0">
                        <a:latin typeface="Cambria Math" panose="02040503050406030204" pitchFamily="18" charset="0"/>
                      </a:rPr>
                      <m:t>𝐹</m:t>
                    </m:r>
                    <m:r>
                      <a:rPr lang="en-US" i="1" baseline="-25000" dirty="0" smtClean="0">
                        <a:latin typeface="Cambria Math" panose="02040503050406030204" pitchFamily="18" charset="0"/>
                      </a:rPr>
                      <m:t>𝑋</m:t>
                    </m:r>
                    <m:r>
                      <a:rPr lang="en-US" i="1" baseline="-25000" dirty="0" smtClean="0">
                        <a:latin typeface="Cambria Math" panose="02040503050406030204" pitchFamily="18" charset="0"/>
                      </a:rPr>
                      <m:t>%</m:t>
                    </m:r>
                    <m:r>
                      <a:rPr lang="en-US" i="1" baseline="-25000" dirty="0" smtClean="0">
                        <a:latin typeface="Cambria Math" panose="02040503050406030204" pitchFamily="18" charset="0"/>
                      </a:rPr>
                      <m:t>𝑆𝑃𝑅</m:t>
                    </m:r>
                  </m:oMath>
                </a14:m>
                <a:endParaRPr lang="en-US" baseline="-25000" dirty="0"/>
              </a:p>
              <a:p>
                <a:pPr marL="914400" lvl="1" indent="-457200">
                  <a:buAutoNum type="arabicPeriod"/>
                </a:pPr>
                <a:endParaRPr lang="en-US"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2576920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rmAutofit/>
          </a:bodyPr>
          <a:lstStyle/>
          <a:p>
            <a:pPr algn="ctr"/>
            <a:r>
              <a:rPr lang="en-US" sz="5400" dirty="0">
                <a:solidFill>
                  <a:schemeClr val="bg1"/>
                </a:solidFill>
                <a:latin typeface="+mn-lt"/>
              </a:rPr>
              <a:t>Per Recruit Calculations</a:t>
            </a:r>
          </a:p>
        </p:txBody>
      </p:sp>
    </p:spTree>
    <p:extLst>
      <p:ext uri="{BB962C8B-B14F-4D97-AF65-F5344CB8AC3E}">
        <p14:creationId xmlns:p14="http://schemas.microsoft.com/office/powerpoint/2010/main" val="20310595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Per-Recruit Calculations [Concepts]</a:t>
            </a:r>
          </a:p>
        </p:txBody>
      </p:sp>
      <p:sp>
        <p:nvSpPr>
          <p:cNvPr id="3" name="Content Placeholder 2"/>
          <p:cNvSpPr>
            <a:spLocks noGrp="1"/>
          </p:cNvSpPr>
          <p:nvPr>
            <p:ph idx="1"/>
          </p:nvPr>
        </p:nvSpPr>
        <p:spPr/>
        <p:txBody>
          <a:bodyPr/>
          <a:lstStyle/>
          <a:p>
            <a:pPr marL="514350" indent="-514350">
              <a:buAutoNum type="arabicPeriod"/>
            </a:pPr>
            <a:r>
              <a:rPr lang="en-US" dirty="0"/>
              <a:t>Mortality Rates</a:t>
            </a:r>
          </a:p>
          <a:p>
            <a:pPr marL="514350" indent="-514350">
              <a:buAutoNum type="arabicPeriod"/>
            </a:pPr>
            <a:r>
              <a:rPr lang="en-US" dirty="0"/>
              <a:t>Survivorship</a:t>
            </a:r>
          </a:p>
          <a:p>
            <a:pPr marL="514350" indent="-514350">
              <a:buAutoNum type="arabicPeriod"/>
            </a:pPr>
            <a:r>
              <a:rPr lang="en-US" dirty="0"/>
              <a:t>SSB-per-recruit (or eggs-per-recruit)</a:t>
            </a:r>
          </a:p>
          <a:p>
            <a:pPr marL="514350" indent="-514350">
              <a:buAutoNum type="arabicPeriod"/>
            </a:pPr>
            <a:r>
              <a:rPr lang="en-US" dirty="0"/>
              <a:t>Spawning potential ratio (SPR)</a:t>
            </a:r>
          </a:p>
          <a:p>
            <a:pPr marL="514350" indent="-514350">
              <a:buAutoNum type="arabicPeriod"/>
            </a:pPr>
            <a:r>
              <a:rPr lang="en-US" dirty="0"/>
              <a:t>Yield-per-recruit (YPR)</a:t>
            </a:r>
          </a:p>
          <a:p>
            <a:endParaRPr lang="en-CA" dirty="0"/>
          </a:p>
          <a:p>
            <a:pPr lvl="1"/>
            <a:endParaRPr lang="en-CA" dirty="0"/>
          </a:p>
        </p:txBody>
      </p:sp>
    </p:spTree>
    <p:extLst>
      <p:ext uri="{BB962C8B-B14F-4D97-AF65-F5344CB8AC3E}">
        <p14:creationId xmlns:p14="http://schemas.microsoft.com/office/powerpoint/2010/main" val="30140616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Mortality – how individuals are removed from the population</a:t>
                </a:r>
              </a:p>
              <a:p>
                <a:r>
                  <a:rPr lang="en-US" dirty="0"/>
                  <a:t>Natural Mortality (</a:t>
                </a:r>
                <a14:m>
                  <m:oMath xmlns:m="http://schemas.openxmlformats.org/officeDocument/2006/math">
                    <m:r>
                      <a:rPr lang="en-US" i="1" dirty="0" smtClean="0">
                        <a:latin typeface="Cambria Math" panose="02040503050406030204" pitchFamily="18" charset="0"/>
                      </a:rPr>
                      <m:t>𝑀</m:t>
                    </m:r>
                  </m:oMath>
                </a14:m>
                <a:r>
                  <a:rPr lang="en-US" dirty="0"/>
                  <a:t>) – removed from natural sources (predation, disease, old age)</a:t>
                </a:r>
              </a:p>
              <a:p>
                <a:r>
                  <a:rPr lang="en-US" dirty="0"/>
                  <a:t>Fishing Mortality (</a:t>
                </a:r>
                <a14:m>
                  <m:oMath xmlns:m="http://schemas.openxmlformats.org/officeDocument/2006/math">
                    <m:r>
                      <a:rPr lang="en-US" i="1" dirty="0" smtClean="0">
                        <a:latin typeface="Cambria Math" panose="02040503050406030204" pitchFamily="18" charset="0"/>
                      </a:rPr>
                      <m:t>𝐹</m:t>
                    </m:r>
                  </m:oMath>
                </a14:m>
                <a:r>
                  <a:rPr lang="en-US" dirty="0"/>
                  <a:t>) – removed from fishing</a:t>
                </a:r>
              </a:p>
              <a:p>
                <a:endParaRPr lang="en-US" dirty="0"/>
              </a:p>
              <a:p>
                <a:r>
                  <a:rPr lang="en-US" dirty="0"/>
                  <a:t>Total Mortality (</a:t>
                </a:r>
                <a14:m>
                  <m:oMath xmlns:m="http://schemas.openxmlformats.org/officeDocument/2006/math">
                    <m:r>
                      <a:rPr lang="en-US" i="1" dirty="0" smtClean="0">
                        <a:latin typeface="Cambria Math" panose="02040503050406030204" pitchFamily="18" charset="0"/>
                      </a:rPr>
                      <m:t>𝑍</m:t>
                    </m:r>
                  </m:oMath>
                </a14:m>
                <a:r>
                  <a:rPr lang="en-US" dirty="0"/>
                  <a:t>) </a:t>
                </a:r>
                <a14:m>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𝑀</m:t>
                    </m:r>
                    <m:r>
                      <a:rPr lang="en-US" i="1" dirty="0" smtClean="0">
                        <a:latin typeface="Cambria Math" panose="02040503050406030204" pitchFamily="18" charset="0"/>
                      </a:rPr>
                      <m:t> + </m:t>
                    </m:r>
                    <m:r>
                      <a:rPr lang="en-US" i="1" dirty="0" smtClean="0">
                        <a:latin typeface="Cambria Math" panose="02040503050406030204" pitchFamily="18" charset="0"/>
                      </a:rPr>
                      <m:t>𝐹</m:t>
                    </m:r>
                  </m:oMath>
                </a14:m>
                <a:endParaRPr lang="en-US" i="1"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1527210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D6F078F-2646-43EA-B061-F006E75ACD4B}"/>
                  </a:ext>
                </a:extLst>
              </p:cNvPr>
              <p:cNvSpPr txBox="1"/>
              <p:nvPr/>
            </p:nvSpPr>
            <p:spPr>
              <a:xfrm>
                <a:off x="3829664" y="3057171"/>
                <a:ext cx="1337187" cy="523220"/>
              </a:xfrm>
              <a:prstGeom prst="rect">
                <a:avLst/>
              </a:prstGeom>
              <a:solidFill>
                <a:schemeClr val="accent1">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m:t>
                      </m:r>
                    </m:oMath>
                  </m:oMathPara>
                </a14:m>
                <a:endParaRPr lang="en-US" sz="2800" dirty="0"/>
              </a:p>
            </p:txBody>
          </p:sp>
        </mc:Choice>
        <mc:Fallback xmlns="">
          <p:sp>
            <p:nvSpPr>
              <p:cNvPr id="6" name="TextBox 5">
                <a:extLst>
                  <a:ext uri="{FF2B5EF4-FFF2-40B4-BE49-F238E27FC236}">
                    <a16:creationId xmlns:a16="http://schemas.microsoft.com/office/drawing/2014/main" id="{AD6F078F-2646-43EA-B061-F006E75ACD4B}"/>
                  </a:ext>
                </a:extLst>
              </p:cNvPr>
              <p:cNvSpPr txBox="1">
                <a:spLocks noRot="1" noChangeAspect="1" noMove="1" noResize="1" noEditPoints="1" noAdjustHandles="1" noChangeArrowheads="1" noChangeShapeType="1" noTextEdit="1"/>
              </p:cNvSpPr>
              <p:nvPr/>
            </p:nvSpPr>
            <p:spPr>
              <a:xfrm>
                <a:off x="3829664" y="3057171"/>
                <a:ext cx="1337187" cy="523220"/>
              </a:xfrm>
              <a:prstGeom prst="rect">
                <a:avLst/>
              </a:prstGeo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66B8FE1-7844-4757-90DA-E3A5CEF51622}"/>
                  </a:ext>
                </a:extLst>
              </p:cNvPr>
              <p:cNvSpPr txBox="1"/>
              <p:nvPr/>
            </p:nvSpPr>
            <p:spPr>
              <a:xfrm>
                <a:off x="7030063" y="3057171"/>
                <a:ext cx="1337187" cy="523220"/>
              </a:xfrm>
              <a:prstGeom prst="rect">
                <a:avLst/>
              </a:prstGeom>
              <a:solidFill>
                <a:schemeClr val="accent1">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𝐹</m:t>
                      </m:r>
                    </m:oMath>
                  </m:oMathPara>
                </a14:m>
                <a:endParaRPr lang="en-US" sz="2800" dirty="0"/>
              </a:p>
            </p:txBody>
          </p:sp>
        </mc:Choice>
        <mc:Fallback xmlns="">
          <p:sp>
            <p:nvSpPr>
              <p:cNvPr id="11" name="TextBox 10">
                <a:extLst>
                  <a:ext uri="{FF2B5EF4-FFF2-40B4-BE49-F238E27FC236}">
                    <a16:creationId xmlns:a16="http://schemas.microsoft.com/office/drawing/2014/main" id="{B66B8FE1-7844-4757-90DA-E3A5CEF51622}"/>
                  </a:ext>
                </a:extLst>
              </p:cNvPr>
              <p:cNvSpPr txBox="1">
                <a:spLocks noRot="1" noChangeAspect="1" noMove="1" noResize="1" noEditPoints="1" noAdjustHandles="1" noChangeArrowheads="1" noChangeShapeType="1" noTextEdit="1"/>
              </p:cNvSpPr>
              <p:nvPr/>
            </p:nvSpPr>
            <p:spPr>
              <a:xfrm>
                <a:off x="7030063" y="3057171"/>
                <a:ext cx="1337187" cy="523220"/>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F0E5CEC-AB41-4BC0-8E52-91B0C900881E}"/>
                  </a:ext>
                </a:extLst>
              </p:cNvPr>
              <p:cNvSpPr txBox="1"/>
              <p:nvPr/>
            </p:nvSpPr>
            <p:spPr>
              <a:xfrm>
                <a:off x="9596686" y="2995614"/>
                <a:ext cx="2210247"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𝐹𝑖𝑠h𝑖𝑛𝑔</m:t>
                      </m:r>
                      <m:r>
                        <a:rPr lang="en-US" i="1" dirty="0" smtClean="0">
                          <a:latin typeface="Cambria Math" panose="02040503050406030204" pitchFamily="18" charset="0"/>
                        </a:rPr>
                        <m:t> </m:t>
                      </m:r>
                      <m:r>
                        <a:rPr lang="en-US" i="1" dirty="0" smtClean="0">
                          <a:latin typeface="Cambria Math" panose="02040503050406030204" pitchFamily="18" charset="0"/>
                        </a:rPr>
                        <m:t>𝑀𝑜𝑟𝑡𝑎𝑙𝑖𝑡𝑦</m:t>
                      </m:r>
                      <m:r>
                        <a:rPr lang="en-US" b="0" i="1" dirty="0" smtClean="0">
                          <a:latin typeface="Cambria Math" panose="02040503050406030204" pitchFamily="18" charset="0"/>
                        </a:rPr>
                        <m:t>:</m:t>
                      </m:r>
                    </m:oMath>
                  </m:oMathPara>
                </a14:m>
                <a:endParaRPr lang="en-US" b="0" dirty="0"/>
              </a:p>
              <a:p>
                <a:r>
                  <a:rPr lang="en-US" dirty="0"/>
                  <a:t>removed from fishing</a:t>
                </a:r>
              </a:p>
            </p:txBody>
          </p:sp>
        </mc:Choice>
        <mc:Fallback xmlns="">
          <p:sp>
            <p:nvSpPr>
              <p:cNvPr id="12" name="TextBox 11">
                <a:extLst>
                  <a:ext uri="{FF2B5EF4-FFF2-40B4-BE49-F238E27FC236}">
                    <a16:creationId xmlns:a16="http://schemas.microsoft.com/office/drawing/2014/main" id="{FF0E5CEC-AB41-4BC0-8E52-91B0C900881E}"/>
                  </a:ext>
                </a:extLst>
              </p:cNvPr>
              <p:cNvSpPr txBox="1">
                <a:spLocks noRot="1" noChangeAspect="1" noMove="1" noResize="1" noEditPoints="1" noAdjustHandles="1" noChangeArrowheads="1" noChangeShapeType="1" noTextEdit="1"/>
              </p:cNvSpPr>
              <p:nvPr/>
            </p:nvSpPr>
            <p:spPr>
              <a:xfrm>
                <a:off x="9596686" y="2995614"/>
                <a:ext cx="2210247" cy="646331"/>
              </a:xfrm>
              <a:prstGeom prst="rect">
                <a:avLst/>
              </a:prstGeom>
              <a:blipFill>
                <a:blip r:embed="rId4"/>
                <a:stretch>
                  <a:fillRect l="-2204" r="-1653" b="-14151"/>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F368EFA5-4EBF-4BB2-B23D-4C5FB0E7DDA2}"/>
              </a:ext>
            </a:extLst>
          </p:cNvPr>
          <p:cNvCxnSpPr>
            <a:cxnSpLocks/>
            <a:stCxn id="12" idx="1"/>
            <a:endCxn id="11" idx="3"/>
          </p:cNvCxnSpPr>
          <p:nvPr/>
        </p:nvCxnSpPr>
        <p:spPr>
          <a:xfrm flipH="1">
            <a:off x="8367250" y="3318780"/>
            <a:ext cx="122943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E71146E-2E87-4003-B508-925530D7B9ED}"/>
                  </a:ext>
                </a:extLst>
              </p:cNvPr>
              <p:cNvSpPr txBox="1"/>
              <p:nvPr/>
            </p:nvSpPr>
            <p:spPr>
              <a:xfrm>
                <a:off x="463725" y="2718616"/>
                <a:ext cx="2579516" cy="1200329"/>
              </a:xfrm>
              <a:prstGeom prst="rect">
                <a:avLst/>
              </a:prstGeom>
              <a:noFill/>
            </p:spPr>
            <p:txBody>
              <a:bodyPr wrap="square" rtlCol="0">
                <a:spAutoFit/>
              </a:bodyPr>
              <a:lstStyle/>
              <a:p>
                <a:pPr algn="ctr"/>
                <a14:m>
                  <m:oMath xmlns:m="http://schemas.openxmlformats.org/officeDocument/2006/math">
                    <m:r>
                      <a:rPr lang="en-US" i="1" dirty="0" smtClean="0">
                        <a:latin typeface="Cambria Math" panose="02040503050406030204" pitchFamily="18" charset="0"/>
                      </a:rPr>
                      <m:t>𝑁𝑎𝑡𝑢𝑟𝑎𝑙</m:t>
                    </m:r>
                    <m:r>
                      <a:rPr lang="en-US" i="1" dirty="0" smtClean="0">
                        <a:latin typeface="Cambria Math" panose="02040503050406030204" pitchFamily="18" charset="0"/>
                      </a:rPr>
                      <m:t> </m:t>
                    </m:r>
                    <m:r>
                      <a:rPr lang="en-US" i="1" dirty="0" smtClean="0">
                        <a:latin typeface="Cambria Math" panose="02040503050406030204" pitchFamily="18" charset="0"/>
                      </a:rPr>
                      <m:t>𝑀𝑜𝑟𝑡𝑎𝑙𝑖𝑡𝑦</m:t>
                    </m:r>
                  </m:oMath>
                </a14:m>
                <a:r>
                  <a:rPr lang="en-US" dirty="0"/>
                  <a:t>: removed from natural sources (predation, disease, old age)</a:t>
                </a:r>
              </a:p>
            </p:txBody>
          </p:sp>
        </mc:Choice>
        <mc:Fallback xmlns="">
          <p:sp>
            <p:nvSpPr>
              <p:cNvPr id="14" name="TextBox 13">
                <a:extLst>
                  <a:ext uri="{FF2B5EF4-FFF2-40B4-BE49-F238E27FC236}">
                    <a16:creationId xmlns:a16="http://schemas.microsoft.com/office/drawing/2014/main" id="{5E71146E-2E87-4003-B508-925530D7B9ED}"/>
                  </a:ext>
                </a:extLst>
              </p:cNvPr>
              <p:cNvSpPr txBox="1">
                <a:spLocks noRot="1" noChangeAspect="1" noMove="1" noResize="1" noEditPoints="1" noAdjustHandles="1" noChangeArrowheads="1" noChangeShapeType="1" noTextEdit="1"/>
              </p:cNvSpPr>
              <p:nvPr/>
            </p:nvSpPr>
            <p:spPr>
              <a:xfrm>
                <a:off x="463725" y="2718616"/>
                <a:ext cx="2579516" cy="1200329"/>
              </a:xfrm>
              <a:prstGeom prst="rect">
                <a:avLst/>
              </a:prstGeom>
              <a:blipFill>
                <a:blip r:embed="rId5"/>
                <a:stretch>
                  <a:fillRect t="-3046" b="-7107"/>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26EE5043-5557-497B-A3D3-84C07C3D70B8}"/>
              </a:ext>
            </a:extLst>
          </p:cNvPr>
          <p:cNvCxnSpPr>
            <a:cxnSpLocks/>
            <a:stCxn id="14" idx="3"/>
            <a:endCxn id="6" idx="1"/>
          </p:cNvCxnSpPr>
          <p:nvPr/>
        </p:nvCxnSpPr>
        <p:spPr>
          <a:xfrm>
            <a:off x="3043241" y="3318781"/>
            <a:ext cx="7864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6F044CC-3233-4B6B-A6C6-020AEFFA49FE}"/>
                  </a:ext>
                </a:extLst>
              </p:cNvPr>
              <p:cNvSpPr txBox="1"/>
              <p:nvPr/>
            </p:nvSpPr>
            <p:spPr>
              <a:xfrm>
                <a:off x="4794453" y="4912489"/>
                <a:ext cx="2681750" cy="954107"/>
              </a:xfrm>
              <a:prstGeom prst="rect">
                <a:avLst/>
              </a:prstGeom>
              <a:solidFill>
                <a:schemeClr val="accent1">
                  <a:lumMod val="40000"/>
                  <a:lumOff val="60000"/>
                </a:schemeClr>
              </a:solidFill>
              <a:ln>
                <a:solidFill>
                  <a:schemeClr val="tx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𝑇𝑜𝑡𝑎𝑙</m:t>
                      </m:r>
                      <m:r>
                        <a:rPr lang="en-US" sz="2800" b="0" i="1" smtClean="0">
                          <a:latin typeface="Cambria Math" panose="02040503050406030204" pitchFamily="18" charset="0"/>
                        </a:rPr>
                        <m:t> </m:t>
                      </m:r>
                      <m:r>
                        <a:rPr lang="en-US" sz="2800" b="0" i="1" smtClean="0">
                          <a:latin typeface="Cambria Math" panose="02040503050406030204" pitchFamily="18" charset="0"/>
                        </a:rPr>
                        <m:t>𝑀𝑜𝑟𝑡𝑎𝑙𝑖𝑡𝑦</m:t>
                      </m:r>
                    </m:oMath>
                  </m:oMathPara>
                </a14:m>
                <a:endParaRPr lang="en-US" sz="2800" b="0" dirty="0"/>
              </a:p>
              <a:p>
                <a:pPr algn="ctr"/>
                <a14:m>
                  <m:oMath xmlns:m="http://schemas.openxmlformats.org/officeDocument/2006/math">
                    <m:r>
                      <a:rPr lang="en-US" sz="2800" i="1" dirty="0" smtClean="0">
                        <a:latin typeface="Cambria Math" panose="02040503050406030204" pitchFamily="18" charset="0"/>
                      </a:rPr>
                      <m:t>𝑍</m:t>
                    </m:r>
                  </m:oMath>
                </a14:m>
                <a:r>
                  <a:rPr lang="en-US" sz="2800" dirty="0"/>
                  <a:t> </a:t>
                </a:r>
                <a14:m>
                  <m:oMath xmlns:m="http://schemas.openxmlformats.org/officeDocument/2006/math">
                    <m:r>
                      <a:rPr lang="en-US" sz="2800" i="1" dirty="0" smtClean="0">
                        <a:latin typeface="Cambria Math" panose="02040503050406030204" pitchFamily="18" charset="0"/>
                      </a:rPr>
                      <m:t>= </m:t>
                    </m:r>
                    <m:r>
                      <a:rPr lang="en-US" sz="2800" i="1" dirty="0" smtClean="0">
                        <a:latin typeface="Cambria Math" panose="02040503050406030204" pitchFamily="18" charset="0"/>
                      </a:rPr>
                      <m:t>𝑀</m:t>
                    </m:r>
                    <m:r>
                      <a:rPr lang="en-US" sz="2800" i="1" dirty="0" smtClean="0">
                        <a:latin typeface="Cambria Math" panose="02040503050406030204" pitchFamily="18" charset="0"/>
                      </a:rPr>
                      <m:t> + </m:t>
                    </m:r>
                    <m:r>
                      <a:rPr lang="en-US" sz="2800" i="1" dirty="0" smtClean="0">
                        <a:latin typeface="Cambria Math" panose="02040503050406030204" pitchFamily="18" charset="0"/>
                      </a:rPr>
                      <m:t>𝐹</m:t>
                    </m:r>
                  </m:oMath>
                </a14:m>
                <a:endParaRPr lang="en-US" sz="2800" i="1" dirty="0"/>
              </a:p>
            </p:txBody>
          </p:sp>
        </mc:Choice>
        <mc:Fallback xmlns="">
          <p:sp>
            <p:nvSpPr>
              <p:cNvPr id="27" name="TextBox 26">
                <a:extLst>
                  <a:ext uri="{FF2B5EF4-FFF2-40B4-BE49-F238E27FC236}">
                    <a16:creationId xmlns:a16="http://schemas.microsoft.com/office/drawing/2014/main" id="{A6F044CC-3233-4B6B-A6C6-020AEFFA49FE}"/>
                  </a:ext>
                </a:extLst>
              </p:cNvPr>
              <p:cNvSpPr txBox="1">
                <a:spLocks noRot="1" noChangeAspect="1" noMove="1" noResize="1" noEditPoints="1" noAdjustHandles="1" noChangeArrowheads="1" noChangeShapeType="1" noTextEdit="1"/>
              </p:cNvSpPr>
              <p:nvPr/>
            </p:nvSpPr>
            <p:spPr>
              <a:xfrm>
                <a:off x="4794453" y="4912489"/>
                <a:ext cx="2681750" cy="954107"/>
              </a:xfrm>
              <a:prstGeom prst="rect">
                <a:avLst/>
              </a:prstGeom>
              <a:blipFill>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7F7CE83E-ED80-41AD-99EE-D3934DD3B36A}"/>
                  </a:ext>
                </a:extLst>
              </p:cNvPr>
              <p:cNvSpPr>
                <a:spLocks noGrp="1"/>
              </p:cNvSpPr>
              <p:nvPr>
                <p:ph idx="1"/>
              </p:nvPr>
            </p:nvSpPr>
            <p:spPr>
              <a:xfrm>
                <a:off x="838200" y="1825625"/>
                <a:ext cx="10515600" cy="646331"/>
              </a:xfrm>
            </p:spPr>
            <p:txBody>
              <a:bodyPr/>
              <a:lstStyle/>
              <a:p>
                <a:pPr marL="0" indent="0">
                  <a:buNone/>
                </a:pPr>
                <a14:m>
                  <m:oMath xmlns:m="http://schemas.openxmlformats.org/officeDocument/2006/math">
                    <m:r>
                      <a:rPr lang="en-US" i="1" dirty="0" smtClean="0">
                        <a:latin typeface="Cambria Math" panose="02040503050406030204" pitchFamily="18" charset="0"/>
                      </a:rPr>
                      <m:t>𝑀𝑜𝑟𝑡𝑎𝑙𝑖𝑡𝑦</m:t>
                    </m:r>
                  </m:oMath>
                </a14:m>
                <a:r>
                  <a:rPr lang="en-US" dirty="0"/>
                  <a:t>: how individuals are removed </a:t>
                </a:r>
              </a:p>
              <a:p>
                <a:endParaRPr lang="en-CA" dirty="0"/>
              </a:p>
              <a:p>
                <a:pPr lvl="1"/>
                <a:endParaRPr lang="en-CA" dirty="0"/>
              </a:p>
            </p:txBody>
          </p:sp>
        </mc:Choice>
        <mc:Fallback xmlns="">
          <p:sp>
            <p:nvSpPr>
              <p:cNvPr id="42" name="Content Placeholder 2">
                <a:extLst>
                  <a:ext uri="{FF2B5EF4-FFF2-40B4-BE49-F238E27FC236}">
                    <a16:creationId xmlns:a16="http://schemas.microsoft.com/office/drawing/2014/main" id="{7F7CE83E-ED80-41AD-99EE-D3934DD3B36A}"/>
                  </a:ext>
                </a:extLst>
              </p:cNvPr>
              <p:cNvSpPr>
                <a:spLocks noGrp="1" noRot="1" noChangeAspect="1" noMove="1" noResize="1" noEditPoints="1" noAdjustHandles="1" noChangeArrowheads="1" noChangeShapeType="1" noTextEdit="1"/>
              </p:cNvSpPr>
              <p:nvPr>
                <p:ph idx="1"/>
              </p:nvPr>
            </p:nvSpPr>
            <p:spPr>
              <a:xfrm>
                <a:off x="838200" y="1825625"/>
                <a:ext cx="10515600" cy="646331"/>
              </a:xfrm>
              <a:blipFill>
                <a:blip r:embed="rId7"/>
                <a:stretch>
                  <a:fillRect t="-14953"/>
                </a:stretch>
              </a:blipFill>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990966C2-DF29-43CD-89CC-33BC76E9B48E}"/>
              </a:ext>
            </a:extLst>
          </p:cNvPr>
          <p:cNvCxnSpPr>
            <a:stCxn id="6" idx="2"/>
            <a:endCxn id="27" idx="0"/>
          </p:cNvCxnSpPr>
          <p:nvPr/>
        </p:nvCxnSpPr>
        <p:spPr>
          <a:xfrm>
            <a:off x="4498258" y="3580391"/>
            <a:ext cx="1637070" cy="13320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F4EAABD-DBC1-4A62-A9E0-BBFB8CF564A4}"/>
              </a:ext>
            </a:extLst>
          </p:cNvPr>
          <p:cNvCxnSpPr>
            <a:stCxn id="11" idx="2"/>
            <a:endCxn id="27" idx="0"/>
          </p:cNvCxnSpPr>
          <p:nvPr/>
        </p:nvCxnSpPr>
        <p:spPr>
          <a:xfrm flipH="1">
            <a:off x="6135328" y="3580391"/>
            <a:ext cx="1563329" cy="13320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58094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Mortality rates can be instantaneous or finite (e.g., annual)</a:t>
                </a:r>
              </a:p>
              <a:p>
                <a:r>
                  <a:rPr lang="en-US" dirty="0"/>
                  <a:t>Generally work with instantaneous rates </a:t>
                </a:r>
              </a:p>
              <a:p>
                <a:r>
                  <a:rPr lang="en-US" dirty="0"/>
                  <a:t>Mortality is applied by decreasing the population by a constant proportion in each time period (t)</a:t>
                </a:r>
              </a:p>
              <a:p>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r>
                            <a:rPr lang="en-US" i="1">
                              <a:latin typeface="Cambria Math" panose="02040503050406030204" pitchFamily="18" charset="0"/>
                            </a:rPr>
                            <m:t>+1</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sub>
                      </m:sSub>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𝑍</m:t>
                          </m:r>
                        </m:sup>
                      </m:sSup>
                    </m:oMath>
                  </m:oMathPara>
                </a14:m>
                <a:endParaRPr lang="en-US" dirty="0"/>
              </a:p>
              <a:p>
                <a:endParaRPr lang="en-US" dirty="0"/>
              </a:p>
              <a:p>
                <a:endParaRPr lang="en-US"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9649712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Example: </a:t>
                </a:r>
                <a14:m>
                  <m:oMath xmlns:m="http://schemas.openxmlformats.org/officeDocument/2006/math">
                    <m:r>
                      <a:rPr lang="en-US" i="1" dirty="0" smtClean="0">
                        <a:latin typeface="Cambria Math" panose="02040503050406030204" pitchFamily="18" charset="0"/>
                      </a:rPr>
                      <m:t>𝑍</m:t>
                    </m:r>
                    <m:r>
                      <a:rPr lang="en-US" i="1" dirty="0" smtClean="0">
                        <a:latin typeface="Cambria Math" panose="02040503050406030204" pitchFamily="18" charset="0"/>
                      </a:rPr>
                      <m:t> = 0.3</m:t>
                    </m:r>
                  </m:oMath>
                </a14:m>
                <a:r>
                  <a:rPr lang="en-US" dirty="0"/>
                  <a:t>, start with 1000 recruits at age 0 and track this cohort over time</a:t>
                </a:r>
              </a:p>
              <a:p>
                <a:endParaRPr lang="en-US" dirty="0"/>
              </a:p>
              <a:p>
                <a:endParaRPr lang="en-US"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3087347" y="2733608"/>
            <a:ext cx="6017306" cy="3578292"/>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CEF1C73-CB15-4E08-AFCB-22DFDDE75260}"/>
                  </a:ext>
                </a:extLst>
              </p:cNvPr>
              <p:cNvSpPr txBox="1"/>
              <p:nvPr/>
            </p:nvSpPr>
            <p:spPr>
              <a:xfrm>
                <a:off x="3677265" y="3059668"/>
                <a:ext cx="6096000" cy="369332"/>
              </a:xfrm>
              <a:prstGeom prst="rect">
                <a:avLst/>
              </a:prstGeom>
              <a:noFill/>
            </p:spPr>
            <p:txBody>
              <a:bodyPr wrap="square">
                <a:spAutoFit/>
              </a:bodyPr>
              <a:lstStyle/>
              <a:p>
                <a:pPr marL="0" indent="0" algn="ctr">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r>
                            <a:rPr lang="en-US" i="1">
                              <a:latin typeface="Cambria Math" panose="02040503050406030204" pitchFamily="18" charset="0"/>
                            </a:rPr>
                            <m:t>+1</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sub>
                      </m:sSub>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𝑍</m:t>
                          </m:r>
                        </m:sup>
                      </m:sSup>
                    </m:oMath>
                  </m:oMathPara>
                </a14:m>
                <a:endParaRPr lang="en-US" dirty="0"/>
              </a:p>
            </p:txBody>
          </p:sp>
        </mc:Choice>
        <mc:Fallback xmlns="">
          <p:sp>
            <p:nvSpPr>
              <p:cNvPr id="6" name="TextBox 5">
                <a:extLst>
                  <a:ext uri="{FF2B5EF4-FFF2-40B4-BE49-F238E27FC236}">
                    <a16:creationId xmlns:a16="http://schemas.microsoft.com/office/drawing/2014/main" id="{BCEF1C73-CB15-4E08-AFCB-22DFDDE75260}"/>
                  </a:ext>
                </a:extLst>
              </p:cNvPr>
              <p:cNvSpPr txBox="1">
                <a:spLocks noRot="1" noChangeAspect="1" noMove="1" noResize="1" noEditPoints="1" noAdjustHandles="1" noChangeArrowheads="1" noChangeShapeType="1" noTextEdit="1"/>
              </p:cNvSpPr>
              <p:nvPr/>
            </p:nvSpPr>
            <p:spPr>
              <a:xfrm>
                <a:off x="3677265" y="3059668"/>
                <a:ext cx="6096000"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04015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Example: </a:t>
                </a:r>
                <a14:m>
                  <m:oMath xmlns:m="http://schemas.openxmlformats.org/officeDocument/2006/math">
                    <m:r>
                      <a:rPr lang="en-US" i="1" dirty="0" smtClean="0">
                        <a:latin typeface="Cambria Math" panose="02040503050406030204" pitchFamily="18" charset="0"/>
                      </a:rPr>
                      <m:t>𝑍</m:t>
                    </m:r>
                    <m:r>
                      <a:rPr lang="en-US" i="1" dirty="0" smtClean="0">
                        <a:latin typeface="Cambria Math" panose="02040503050406030204" pitchFamily="18" charset="0"/>
                      </a:rPr>
                      <m:t> = 0.3</m:t>
                    </m:r>
                  </m:oMath>
                </a14:m>
                <a:r>
                  <a:rPr lang="en-US" dirty="0"/>
                  <a:t>, start with 1000 recruits at age 0 and track this cohort over time</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𝑦𝑒𝑎𝑟</m:t>
                        </m:r>
                        <m:r>
                          <a:rPr lang="en-US" i="1">
                            <a:latin typeface="Cambria Math" panose="02040503050406030204" pitchFamily="18" charset="0"/>
                          </a:rPr>
                          <m:t>1</m:t>
                        </m:r>
                      </m:sub>
                    </m:sSub>
                    <m:r>
                      <a:rPr lang="en-US" b="0" i="1" smtClean="0">
                        <a:latin typeface="Cambria Math" panose="02040503050406030204" pitchFamily="18" charset="0"/>
                      </a:rPr>
                      <m:t>=</m:t>
                    </m:r>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𝑦𝑒𝑎𝑟</m:t>
                        </m:r>
                        <m:r>
                          <a:rPr lang="en-US" b="0" i="1" smtClean="0">
                            <a:latin typeface="Cambria Math" panose="02040503050406030204" pitchFamily="18" charset="0"/>
                          </a:rPr>
                          <m:t>0</m:t>
                        </m:r>
                      </m:sub>
                    </m:sSub>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0.3</m:t>
                        </m:r>
                      </m:sup>
                    </m:sSup>
                  </m:oMath>
                </a14:m>
                <a:r>
                  <a:rPr lang="en-US" dirty="0"/>
                  <a:t>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1000</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−0.3</m:t>
                        </m:r>
                      </m:sup>
                    </m:sSup>
                    <m:r>
                      <a:rPr lang="en-US" b="0" i="1" smtClean="0">
                        <a:latin typeface="Cambria Math" panose="02040503050406030204" pitchFamily="18" charset="0"/>
                      </a:rPr>
                      <m:t>=</m:t>
                    </m:r>
                  </m:oMath>
                </a14:m>
                <a:r>
                  <a:rPr lang="en-US" dirty="0"/>
                  <a:t> </a:t>
                </a:r>
                <a14:m>
                  <m:oMath xmlns:m="http://schemas.openxmlformats.org/officeDocument/2006/math">
                    <m:r>
                      <a:rPr lang="en-US" i="1" dirty="0" smtClean="0">
                        <a:latin typeface="Cambria Math" panose="02040503050406030204" pitchFamily="18" charset="0"/>
                      </a:rPr>
                      <m:t>741</m:t>
                    </m:r>
                  </m:oMath>
                </a14:m>
                <a:endParaRPr lang="en-US" dirty="0"/>
              </a:p>
              <a:p>
                <a:r>
                  <a:rPr lang="en-US" dirty="0"/>
                  <a:t>Annual removal rate </a:t>
                </a:r>
                <a14:m>
                  <m:oMath xmlns:m="http://schemas.openxmlformats.org/officeDocument/2006/math">
                    <m:r>
                      <a:rPr lang="en-US" i="1">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74</m:t>
                        </m:r>
                        <m:r>
                          <a:rPr lang="en-US" b="0" i="1" smtClean="0">
                            <a:latin typeface="Cambria Math" panose="02040503050406030204" pitchFamily="18" charset="0"/>
                          </a:rPr>
                          <m:t>1</m:t>
                        </m:r>
                      </m:num>
                      <m:den>
                        <m:r>
                          <a:rPr lang="en-US" i="1">
                            <a:latin typeface="Cambria Math" panose="02040503050406030204" pitchFamily="18" charset="0"/>
                          </a:rPr>
                          <m:t>1000</m:t>
                        </m:r>
                      </m:den>
                    </m:f>
                    <m:r>
                      <a:rPr lang="en-US" i="1">
                        <a:latin typeface="Cambria Math" panose="02040503050406030204" pitchFamily="18" charset="0"/>
                      </a:rPr>
                      <m:t>=0.2</m:t>
                    </m:r>
                    <m:r>
                      <a:rPr lang="en-US" b="0" i="1" smtClean="0">
                        <a:latin typeface="Cambria Math" panose="02040503050406030204" pitchFamily="18" charset="0"/>
                      </a:rPr>
                      <m:t>59</m:t>
                    </m:r>
                  </m:oMath>
                </a14:m>
                <a:endParaRPr lang="en-US" dirty="0"/>
              </a:p>
              <a:p>
                <a:r>
                  <a:rPr lang="en-US" dirty="0"/>
                  <a:t>25.9% of population removed each year</a:t>
                </a:r>
              </a:p>
              <a:p>
                <a:endParaRPr lang="en-US" dirty="0"/>
              </a:p>
              <a:p>
                <a:r>
                  <a:rPr lang="en-US" dirty="0"/>
                  <a:t>In general:</a:t>
                </a:r>
              </a:p>
              <a:p>
                <a:pPr marL="0" indent="0">
                  <a:buNone/>
                </a:pPr>
                <a:r>
                  <a:rPr lang="en-US" dirty="0"/>
                  <a:t>   Annual removal rate </a:t>
                </a:r>
                <a14:m>
                  <m:oMath xmlns:m="http://schemas.openxmlformats.org/officeDocument/2006/math">
                    <m:r>
                      <a:rPr lang="en-US" i="1">
                        <a:latin typeface="Cambria Math" panose="02040503050406030204" pitchFamily="18" charset="0"/>
                      </a:rPr>
                      <m:t>=</m:t>
                    </m:r>
                    <m:r>
                      <a:rPr lang="en-US" b="0" i="0" smtClean="0">
                        <a:latin typeface="Cambria Math" panose="02040503050406030204" pitchFamily="18" charset="0"/>
                      </a:rPr>
                      <m:t> </m:t>
                    </m:r>
                    <m:r>
                      <a:rPr lang="en-US" i="1">
                        <a:latin typeface="Cambria Math" panose="02040503050406030204" pitchFamily="18" charset="0"/>
                      </a:rPr>
                      <m:t>1</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𝑍</m:t>
                        </m:r>
                      </m:sup>
                    </m:sSup>
                  </m:oMath>
                </a14:m>
                <a:endParaRPr lang="en-US"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6936794" y="3732904"/>
            <a:ext cx="5255205" cy="3125096"/>
          </a:xfrm>
          <a:prstGeom prst="rect">
            <a:avLst/>
          </a:prstGeom>
        </p:spPr>
      </p:pic>
    </p:spTree>
    <p:extLst>
      <p:ext uri="{BB962C8B-B14F-4D97-AF65-F5344CB8AC3E}">
        <p14:creationId xmlns:p14="http://schemas.microsoft.com/office/powerpoint/2010/main" val="18595827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Harvest rate (or exploitation rate </a:t>
                </a:r>
                <a14:m>
                  <m:oMath xmlns:m="http://schemas.openxmlformats.org/officeDocument/2006/math">
                    <m:r>
                      <a:rPr lang="en-US" b="0" i="1" smtClean="0">
                        <a:latin typeface="Cambria Math" panose="02040503050406030204" pitchFamily="18" charset="0"/>
                      </a:rPr>
                      <m:t>𝑢</m:t>
                    </m:r>
                  </m:oMath>
                </a14:m>
                <a:r>
                  <a:rPr lang="en-US" dirty="0"/>
                  <a:t>) is the annual proportional change in numbers of fish for a given instantaneous fishing mortality rate (</a:t>
                </a:r>
                <a14:m>
                  <m:oMath xmlns:m="http://schemas.openxmlformats.org/officeDocument/2006/math">
                    <m:r>
                      <a:rPr lang="en-US" i="1" dirty="0" smtClean="0">
                        <a:latin typeface="Cambria Math" panose="02040503050406030204" pitchFamily="18" charset="0"/>
                      </a:rPr>
                      <m:t>𝐹</m:t>
                    </m:r>
                  </m:oMath>
                </a14:m>
                <a:r>
                  <a:rPr lang="en-US" dirty="0"/>
                  <a:t>)</a:t>
                </a:r>
              </a:p>
              <a:p>
                <a:r>
                  <a:rPr lang="en-US" altLang="en-US" dirty="0"/>
                  <a:t>Sometimes expressed as a percentage (%)</a:t>
                </a:r>
              </a:p>
              <a:p>
                <a:endParaRPr lang="en-US"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15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146758752"/>
                  </p:ext>
                </p:extLst>
              </p:nvPr>
            </p:nvGraphicFramePr>
            <p:xfrm>
              <a:off x="838200" y="3612076"/>
              <a:ext cx="2722879" cy="1854200"/>
            </p:xfrm>
            <a:graphic>
              <a:graphicData uri="http://schemas.openxmlformats.org/drawingml/2006/table">
                <a:tbl>
                  <a:tblPr firstRow="1" bandRow="1">
                    <a:tableStyleId>{5C22544A-7EE6-4342-B048-85BDC9FD1C3A}</a:tableStyleId>
                  </a:tblPr>
                  <a:tblGrid>
                    <a:gridCol w="539571">
                      <a:extLst>
                        <a:ext uri="{9D8B030D-6E8A-4147-A177-3AD203B41FA5}">
                          <a16:colId xmlns:a16="http://schemas.microsoft.com/office/drawing/2014/main" val="3610776569"/>
                        </a:ext>
                      </a:extLst>
                    </a:gridCol>
                    <a:gridCol w="2183308">
                      <a:extLst>
                        <a:ext uri="{9D8B030D-6E8A-4147-A177-3AD203B41FA5}">
                          <a16:colId xmlns:a16="http://schemas.microsoft.com/office/drawing/2014/main" val="239986479"/>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oMath>
                            </m:oMathPara>
                          </a14:m>
                          <a:endParaRPr lang="en-CA" i="1"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𝐹</m:t>
                                    </m:r>
                                  </m:sup>
                                </m:sSup>
                              </m:oMath>
                            </m:oMathPara>
                          </a14:m>
                          <a:endParaRPr lang="en-CA" i="1" baseline="30000" dirty="0"/>
                        </a:p>
                      </a:txBody>
                      <a:tcPr/>
                    </a:tc>
                    <a:extLst>
                      <a:ext uri="{0D108BD9-81ED-4DB2-BD59-A6C34878D82A}">
                        <a16:rowId xmlns:a16="http://schemas.microsoft.com/office/drawing/2014/main" val="1846281853"/>
                      </a:ext>
                    </a:extLst>
                  </a:tr>
                  <a:tr h="370840">
                    <a:tc>
                      <a:txBody>
                        <a:bodyPr/>
                        <a:lstStyle/>
                        <a:p>
                          <a:pPr algn="ctr"/>
                          <a:r>
                            <a:rPr lang="en-US" dirty="0"/>
                            <a:t>0.1</a:t>
                          </a:r>
                          <a:endParaRPr lang="en-CA" dirty="0"/>
                        </a:p>
                      </a:txBody>
                      <a:tcPr/>
                    </a:tc>
                    <a:tc>
                      <a:txBody>
                        <a:bodyPr/>
                        <a:lstStyle/>
                        <a:p>
                          <a:pPr algn="ctr"/>
                          <a:r>
                            <a:rPr lang="en-US" dirty="0"/>
                            <a:t>0.095 or 9.5%</a:t>
                          </a:r>
                          <a:endParaRPr lang="en-CA" dirty="0"/>
                        </a:p>
                      </a:txBody>
                      <a:tcPr/>
                    </a:tc>
                    <a:extLst>
                      <a:ext uri="{0D108BD9-81ED-4DB2-BD59-A6C34878D82A}">
                        <a16:rowId xmlns:a16="http://schemas.microsoft.com/office/drawing/2014/main" val="578992388"/>
                      </a:ext>
                    </a:extLst>
                  </a:tr>
                  <a:tr h="370840">
                    <a:tc>
                      <a:txBody>
                        <a:bodyPr/>
                        <a:lstStyle/>
                        <a:p>
                          <a:pPr algn="ctr"/>
                          <a:r>
                            <a:rPr lang="en-US" dirty="0"/>
                            <a:t>0.3</a:t>
                          </a:r>
                          <a:endParaRPr lang="en-CA" dirty="0"/>
                        </a:p>
                      </a:txBody>
                      <a:tcPr/>
                    </a:tc>
                    <a:tc>
                      <a:txBody>
                        <a:bodyPr/>
                        <a:lstStyle/>
                        <a:p>
                          <a:pPr algn="ctr"/>
                          <a:r>
                            <a:rPr lang="en-US" dirty="0"/>
                            <a:t>0.259 or 25.9%</a:t>
                          </a:r>
                          <a:endParaRPr lang="en-CA" dirty="0"/>
                        </a:p>
                      </a:txBody>
                      <a:tcPr/>
                    </a:tc>
                    <a:extLst>
                      <a:ext uri="{0D108BD9-81ED-4DB2-BD59-A6C34878D82A}">
                        <a16:rowId xmlns:a16="http://schemas.microsoft.com/office/drawing/2014/main" val="13937568"/>
                      </a:ext>
                    </a:extLst>
                  </a:tr>
                  <a:tr h="370840">
                    <a:tc>
                      <a:txBody>
                        <a:bodyPr/>
                        <a:lstStyle/>
                        <a:p>
                          <a:pPr algn="ctr"/>
                          <a:r>
                            <a:rPr lang="en-US" dirty="0"/>
                            <a:t>0.5</a:t>
                          </a:r>
                          <a:endParaRPr lang="en-CA" dirty="0"/>
                        </a:p>
                      </a:txBody>
                      <a:tcPr/>
                    </a:tc>
                    <a:tc>
                      <a:txBody>
                        <a:bodyPr/>
                        <a:lstStyle/>
                        <a:p>
                          <a:pPr algn="ctr"/>
                          <a:r>
                            <a:rPr lang="en-US" dirty="0"/>
                            <a:t>0.393 or</a:t>
                          </a:r>
                          <a:r>
                            <a:rPr lang="en-US" baseline="0" dirty="0"/>
                            <a:t> 39.9%</a:t>
                          </a:r>
                          <a:endParaRPr lang="en-CA" dirty="0"/>
                        </a:p>
                      </a:txBody>
                      <a:tcPr/>
                    </a:tc>
                    <a:extLst>
                      <a:ext uri="{0D108BD9-81ED-4DB2-BD59-A6C34878D82A}">
                        <a16:rowId xmlns:a16="http://schemas.microsoft.com/office/drawing/2014/main" val="1372787945"/>
                      </a:ext>
                    </a:extLst>
                  </a:tr>
                  <a:tr h="370840">
                    <a:tc>
                      <a:txBody>
                        <a:bodyPr/>
                        <a:lstStyle/>
                        <a:p>
                          <a:pPr algn="ctr"/>
                          <a:r>
                            <a:rPr lang="en-US" dirty="0"/>
                            <a:t>0.7</a:t>
                          </a:r>
                          <a:endParaRPr lang="en-CA" dirty="0"/>
                        </a:p>
                      </a:txBody>
                      <a:tcPr/>
                    </a:tc>
                    <a:tc>
                      <a:txBody>
                        <a:bodyPr/>
                        <a:lstStyle/>
                        <a:p>
                          <a:pPr algn="ctr"/>
                          <a:r>
                            <a:rPr lang="en-US" dirty="0"/>
                            <a:t>0.503 or 50.3%</a:t>
                          </a:r>
                          <a:endParaRPr lang="en-CA" dirty="0"/>
                        </a:p>
                      </a:txBody>
                      <a:tcPr/>
                    </a:tc>
                    <a:extLst>
                      <a:ext uri="{0D108BD9-81ED-4DB2-BD59-A6C34878D82A}">
                        <a16:rowId xmlns:a16="http://schemas.microsoft.com/office/drawing/2014/main" val="683204680"/>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146758752"/>
                  </p:ext>
                </p:extLst>
              </p:nvPr>
            </p:nvGraphicFramePr>
            <p:xfrm>
              <a:off x="838200" y="3612076"/>
              <a:ext cx="2722879" cy="1854200"/>
            </p:xfrm>
            <a:graphic>
              <a:graphicData uri="http://schemas.openxmlformats.org/drawingml/2006/table">
                <a:tbl>
                  <a:tblPr firstRow="1" bandRow="1">
                    <a:tableStyleId>{5C22544A-7EE6-4342-B048-85BDC9FD1C3A}</a:tableStyleId>
                  </a:tblPr>
                  <a:tblGrid>
                    <a:gridCol w="539571">
                      <a:extLst>
                        <a:ext uri="{9D8B030D-6E8A-4147-A177-3AD203B41FA5}">
                          <a16:colId xmlns:a16="http://schemas.microsoft.com/office/drawing/2014/main" val="3610776569"/>
                        </a:ext>
                      </a:extLst>
                    </a:gridCol>
                    <a:gridCol w="2183308">
                      <a:extLst>
                        <a:ext uri="{9D8B030D-6E8A-4147-A177-3AD203B41FA5}">
                          <a16:colId xmlns:a16="http://schemas.microsoft.com/office/drawing/2014/main" val="239986479"/>
                        </a:ext>
                      </a:extLst>
                    </a:gridCol>
                  </a:tblGrid>
                  <a:tr h="370840">
                    <a:tc>
                      <a:txBody>
                        <a:bodyPr/>
                        <a:lstStyle/>
                        <a:p>
                          <a:endParaRPr lang="en-US"/>
                        </a:p>
                      </a:txBody>
                      <a:tcPr>
                        <a:blipFill>
                          <a:blip r:embed="rId3"/>
                          <a:stretch>
                            <a:fillRect l="-1124" t="-1639" r="-407865" b="-424590"/>
                          </a:stretch>
                        </a:blipFill>
                      </a:tcPr>
                    </a:tc>
                    <a:tc>
                      <a:txBody>
                        <a:bodyPr/>
                        <a:lstStyle/>
                        <a:p>
                          <a:endParaRPr lang="en-US"/>
                        </a:p>
                      </a:txBody>
                      <a:tcPr>
                        <a:blipFill>
                          <a:blip r:embed="rId3"/>
                          <a:stretch>
                            <a:fillRect l="-25070" t="-1639" r="-1114" b="-424590"/>
                          </a:stretch>
                        </a:blipFill>
                      </a:tcPr>
                    </a:tc>
                    <a:extLst>
                      <a:ext uri="{0D108BD9-81ED-4DB2-BD59-A6C34878D82A}">
                        <a16:rowId xmlns:a16="http://schemas.microsoft.com/office/drawing/2014/main" val="1846281853"/>
                      </a:ext>
                    </a:extLst>
                  </a:tr>
                  <a:tr h="370840">
                    <a:tc>
                      <a:txBody>
                        <a:bodyPr/>
                        <a:lstStyle/>
                        <a:p>
                          <a:pPr algn="ctr"/>
                          <a:r>
                            <a:rPr lang="en-US" dirty="0"/>
                            <a:t>0.1</a:t>
                          </a:r>
                          <a:endParaRPr lang="en-CA" dirty="0"/>
                        </a:p>
                      </a:txBody>
                      <a:tcPr/>
                    </a:tc>
                    <a:tc>
                      <a:txBody>
                        <a:bodyPr/>
                        <a:lstStyle/>
                        <a:p>
                          <a:pPr algn="ctr"/>
                          <a:r>
                            <a:rPr lang="en-US" dirty="0"/>
                            <a:t>0.095 or 9.5%</a:t>
                          </a:r>
                          <a:endParaRPr lang="en-CA" dirty="0"/>
                        </a:p>
                      </a:txBody>
                      <a:tcPr/>
                    </a:tc>
                    <a:extLst>
                      <a:ext uri="{0D108BD9-81ED-4DB2-BD59-A6C34878D82A}">
                        <a16:rowId xmlns:a16="http://schemas.microsoft.com/office/drawing/2014/main" val="578992388"/>
                      </a:ext>
                    </a:extLst>
                  </a:tr>
                  <a:tr h="370840">
                    <a:tc>
                      <a:txBody>
                        <a:bodyPr/>
                        <a:lstStyle/>
                        <a:p>
                          <a:pPr algn="ctr"/>
                          <a:r>
                            <a:rPr lang="en-US" dirty="0"/>
                            <a:t>0.3</a:t>
                          </a:r>
                          <a:endParaRPr lang="en-CA" dirty="0"/>
                        </a:p>
                      </a:txBody>
                      <a:tcPr/>
                    </a:tc>
                    <a:tc>
                      <a:txBody>
                        <a:bodyPr/>
                        <a:lstStyle/>
                        <a:p>
                          <a:pPr algn="ctr"/>
                          <a:r>
                            <a:rPr lang="en-US" dirty="0"/>
                            <a:t>0.259 or 25.9%</a:t>
                          </a:r>
                          <a:endParaRPr lang="en-CA" dirty="0"/>
                        </a:p>
                      </a:txBody>
                      <a:tcPr/>
                    </a:tc>
                    <a:extLst>
                      <a:ext uri="{0D108BD9-81ED-4DB2-BD59-A6C34878D82A}">
                        <a16:rowId xmlns:a16="http://schemas.microsoft.com/office/drawing/2014/main" val="13937568"/>
                      </a:ext>
                    </a:extLst>
                  </a:tr>
                  <a:tr h="370840">
                    <a:tc>
                      <a:txBody>
                        <a:bodyPr/>
                        <a:lstStyle/>
                        <a:p>
                          <a:pPr algn="ctr"/>
                          <a:r>
                            <a:rPr lang="en-US" dirty="0"/>
                            <a:t>0.5</a:t>
                          </a:r>
                          <a:endParaRPr lang="en-CA" dirty="0"/>
                        </a:p>
                      </a:txBody>
                      <a:tcPr/>
                    </a:tc>
                    <a:tc>
                      <a:txBody>
                        <a:bodyPr/>
                        <a:lstStyle/>
                        <a:p>
                          <a:pPr algn="ctr"/>
                          <a:r>
                            <a:rPr lang="en-US" dirty="0"/>
                            <a:t>0.393 or</a:t>
                          </a:r>
                          <a:r>
                            <a:rPr lang="en-US" baseline="0" dirty="0"/>
                            <a:t> 39.9%</a:t>
                          </a:r>
                          <a:endParaRPr lang="en-CA" dirty="0"/>
                        </a:p>
                      </a:txBody>
                      <a:tcPr/>
                    </a:tc>
                    <a:extLst>
                      <a:ext uri="{0D108BD9-81ED-4DB2-BD59-A6C34878D82A}">
                        <a16:rowId xmlns:a16="http://schemas.microsoft.com/office/drawing/2014/main" val="1372787945"/>
                      </a:ext>
                    </a:extLst>
                  </a:tr>
                  <a:tr h="370840">
                    <a:tc>
                      <a:txBody>
                        <a:bodyPr/>
                        <a:lstStyle/>
                        <a:p>
                          <a:pPr algn="ctr"/>
                          <a:r>
                            <a:rPr lang="en-US" dirty="0"/>
                            <a:t>0.7</a:t>
                          </a:r>
                          <a:endParaRPr lang="en-CA" dirty="0"/>
                        </a:p>
                      </a:txBody>
                      <a:tcPr/>
                    </a:tc>
                    <a:tc>
                      <a:txBody>
                        <a:bodyPr/>
                        <a:lstStyle/>
                        <a:p>
                          <a:pPr algn="ctr"/>
                          <a:r>
                            <a:rPr lang="en-US" dirty="0"/>
                            <a:t>0.503 or 50.3%</a:t>
                          </a:r>
                          <a:endParaRPr lang="en-CA" dirty="0"/>
                        </a:p>
                      </a:txBody>
                      <a:tcPr/>
                    </a:tc>
                    <a:extLst>
                      <a:ext uri="{0D108BD9-81ED-4DB2-BD59-A6C34878D82A}">
                        <a16:rowId xmlns:a16="http://schemas.microsoft.com/office/drawing/2014/main" val="683204680"/>
                      </a:ext>
                    </a:extLst>
                  </a:tr>
                </a:tbl>
              </a:graphicData>
            </a:graphic>
          </p:graphicFrame>
        </mc:Fallback>
      </mc:AlternateContent>
    </p:spTree>
    <p:extLst>
      <p:ext uri="{BB962C8B-B14F-4D97-AF65-F5344CB8AC3E}">
        <p14:creationId xmlns:p14="http://schemas.microsoft.com/office/powerpoint/2010/main" val="41219202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Add </a:t>
                </a:r>
                <a14:m>
                  <m:oMath xmlns:m="http://schemas.openxmlformats.org/officeDocument/2006/math">
                    <m:r>
                      <a:rPr lang="en-US" i="1" dirty="0" smtClean="0">
                        <a:latin typeface="Cambria Math" panose="02040503050406030204" pitchFamily="18" charset="0"/>
                      </a:rPr>
                      <m:t>𝑀</m:t>
                    </m:r>
                    <m:r>
                      <a:rPr lang="en-US" i="1" dirty="0" smtClean="0">
                        <a:latin typeface="Cambria Math" panose="02040503050406030204" pitchFamily="18" charset="0"/>
                      </a:rPr>
                      <m:t> = 0.25 </m:t>
                    </m:r>
                  </m:oMath>
                </a14:m>
                <a:r>
                  <a:rPr lang="en-US" dirty="0"/>
                  <a:t>and calculate total removal rate (</a:t>
                </a:r>
                <a14:m>
                  <m:oMath xmlns:m="http://schemas.openxmlformats.org/officeDocument/2006/math">
                    <m:r>
                      <m:rPr>
                        <m:sty m:val="p"/>
                      </m:rPr>
                      <a:rPr lang="en-US" b="0" i="0" smtClean="0">
                        <a:latin typeface="Cambria Math" panose="02040503050406030204" pitchFamily="18" charset="0"/>
                      </a:rPr>
                      <m:t>Z</m:t>
                    </m:r>
                    <m:r>
                      <a:rPr lang="en-US" b="0" i="0" smtClean="0">
                        <a:latin typeface="Cambria Math" panose="02040503050406030204" pitchFamily="18" charset="0"/>
                      </a:rPr>
                      <m:t>=</m:t>
                    </m:r>
                    <m:r>
                      <a:rPr lang="en-US" i="1">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𝐹</m:t>
                    </m:r>
                  </m:oMath>
                </a14:m>
                <a:r>
                  <a:rPr lang="en-CA"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6523398" y="2684349"/>
            <a:ext cx="5537915" cy="3293214"/>
          </a:xfrm>
          <a:prstGeom prst="rect">
            <a:avLst/>
          </a:prstGeom>
        </p:spPr>
      </p:pic>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290889464"/>
                  </p:ext>
                </p:extLst>
              </p:nvPr>
            </p:nvGraphicFramePr>
            <p:xfrm>
              <a:off x="239915" y="3370078"/>
              <a:ext cx="5942771" cy="2123440"/>
            </p:xfrm>
            <a:graphic>
              <a:graphicData uri="http://schemas.openxmlformats.org/drawingml/2006/table">
                <a:tbl>
                  <a:tblPr firstRow="1" bandRow="1">
                    <a:tableStyleId>{5C22544A-7EE6-4342-B048-85BDC9FD1C3A}</a:tableStyleId>
                  </a:tblPr>
                  <a:tblGrid>
                    <a:gridCol w="493683">
                      <a:extLst>
                        <a:ext uri="{9D8B030D-6E8A-4147-A177-3AD203B41FA5}">
                          <a16:colId xmlns:a16="http://schemas.microsoft.com/office/drawing/2014/main" val="3610776569"/>
                        </a:ext>
                      </a:extLst>
                    </a:gridCol>
                    <a:gridCol w="1594199">
                      <a:extLst>
                        <a:ext uri="{9D8B030D-6E8A-4147-A177-3AD203B41FA5}">
                          <a16:colId xmlns:a16="http://schemas.microsoft.com/office/drawing/2014/main" val="239986479"/>
                        </a:ext>
                      </a:extLst>
                    </a:gridCol>
                    <a:gridCol w="602428">
                      <a:extLst>
                        <a:ext uri="{9D8B030D-6E8A-4147-A177-3AD203B41FA5}">
                          <a16:colId xmlns:a16="http://schemas.microsoft.com/office/drawing/2014/main" val="1970750827"/>
                        </a:ext>
                      </a:extLst>
                    </a:gridCol>
                    <a:gridCol w="1356549">
                      <a:extLst>
                        <a:ext uri="{9D8B030D-6E8A-4147-A177-3AD203B41FA5}">
                          <a16:colId xmlns:a16="http://schemas.microsoft.com/office/drawing/2014/main" val="3723881842"/>
                        </a:ext>
                      </a:extLst>
                    </a:gridCol>
                    <a:gridCol w="1895912">
                      <a:extLst>
                        <a:ext uri="{9D8B030D-6E8A-4147-A177-3AD203B41FA5}">
                          <a16:colId xmlns:a16="http://schemas.microsoft.com/office/drawing/2014/main" val="3737340937"/>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oMath>
                            </m:oMathPara>
                          </a14:m>
                          <a:endParaRPr lang="en-CA" i="1" dirty="0"/>
                        </a:p>
                      </a:txBody>
                      <a:tcPr/>
                    </a:tc>
                    <a:tc>
                      <a:txBody>
                        <a:bodyPr/>
                        <a:lstStyle/>
                        <a:p>
                          <a:pPr algn="ctr"/>
                          <a:r>
                            <a:rPr lang="en-US" b="0" i="0" dirty="0">
                              <a:latin typeface="+mn-lt"/>
                            </a:rPr>
                            <a:t>Harvest rate</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𝐹</m:t>
                                    </m:r>
                                  </m:sup>
                                </m:sSup>
                              </m:oMath>
                            </m:oMathPara>
                          </a14:m>
                          <a:endParaRPr lang="en-CA" baseline="30000"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oMath>
                            </m:oMathPara>
                          </a14:m>
                          <a:endParaRPr lang="en-CA"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𝑀</m:t>
                                </m:r>
                              </m:oMath>
                            </m:oMathPara>
                          </a14:m>
                          <a:endParaRPr lang="en-CA"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Total removal rate </a:t>
                          </a:r>
                          <a:r>
                            <a:rPr lang="en-US" b="0" baseline="0" dirty="0"/>
                            <a:t> </a:t>
                          </a:r>
                          <a14:m>
                            <m:oMath xmlns:m="http://schemas.openxmlformats.org/officeDocument/2006/math">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𝑍</m:t>
                                  </m:r>
                                </m:sup>
                              </m:sSup>
                            </m:oMath>
                          </a14:m>
                          <a:endParaRPr lang="en-CA" dirty="0"/>
                        </a:p>
                      </a:txBody>
                      <a:tcPr/>
                    </a:tc>
                    <a:extLst>
                      <a:ext uri="{0D108BD9-81ED-4DB2-BD59-A6C34878D82A}">
                        <a16:rowId xmlns:a16="http://schemas.microsoft.com/office/drawing/2014/main" val="1846281853"/>
                      </a:ext>
                    </a:extLst>
                  </a:tr>
                  <a:tr h="370840">
                    <a:tc>
                      <a:txBody>
                        <a:bodyPr/>
                        <a:lstStyle/>
                        <a:p>
                          <a:pPr algn="ctr"/>
                          <a:r>
                            <a:rPr lang="en-US" dirty="0"/>
                            <a:t>0.1</a:t>
                          </a:r>
                          <a:endParaRPr lang="en-CA" dirty="0"/>
                        </a:p>
                      </a:txBody>
                      <a:tcPr/>
                    </a:tc>
                    <a:tc>
                      <a:txBody>
                        <a:bodyPr/>
                        <a:lstStyle/>
                        <a:p>
                          <a:pPr algn="ctr"/>
                          <a:r>
                            <a:rPr lang="en-US" dirty="0"/>
                            <a:t>0.095</a:t>
                          </a:r>
                          <a:endParaRPr lang="en-CA" dirty="0"/>
                        </a:p>
                      </a:txBody>
                      <a:tcPr/>
                    </a:tc>
                    <a:tc>
                      <a:txBody>
                        <a:bodyPr/>
                        <a:lstStyle/>
                        <a:p>
                          <a:pPr algn="ctr"/>
                          <a:r>
                            <a:rPr lang="en-US" dirty="0"/>
                            <a:t>0.25</a:t>
                          </a:r>
                          <a:endParaRPr lang="en-CA" dirty="0"/>
                        </a:p>
                      </a:txBody>
                      <a:tcPr/>
                    </a:tc>
                    <a:tc>
                      <a:txBody>
                        <a:bodyPr/>
                        <a:lstStyle/>
                        <a:p>
                          <a:pPr algn="ctr"/>
                          <a:r>
                            <a:rPr lang="en-US" dirty="0"/>
                            <a:t>0.35</a:t>
                          </a:r>
                          <a:endParaRPr lang="en-CA" dirty="0"/>
                        </a:p>
                      </a:txBody>
                      <a:tcPr/>
                    </a:tc>
                    <a:tc>
                      <a:txBody>
                        <a:bodyPr/>
                        <a:lstStyle/>
                        <a:p>
                          <a:pPr algn="ctr"/>
                          <a:r>
                            <a:rPr lang="en-US" dirty="0"/>
                            <a:t>0.295</a:t>
                          </a:r>
                          <a:endParaRPr lang="en-CA" dirty="0"/>
                        </a:p>
                      </a:txBody>
                      <a:tcPr/>
                    </a:tc>
                    <a:extLst>
                      <a:ext uri="{0D108BD9-81ED-4DB2-BD59-A6C34878D82A}">
                        <a16:rowId xmlns:a16="http://schemas.microsoft.com/office/drawing/2014/main" val="578992388"/>
                      </a:ext>
                    </a:extLst>
                  </a:tr>
                  <a:tr h="370840">
                    <a:tc>
                      <a:txBody>
                        <a:bodyPr/>
                        <a:lstStyle/>
                        <a:p>
                          <a:pPr algn="ctr"/>
                          <a:r>
                            <a:rPr lang="en-US" dirty="0"/>
                            <a:t>0.3</a:t>
                          </a:r>
                          <a:endParaRPr lang="en-CA" dirty="0"/>
                        </a:p>
                      </a:txBody>
                      <a:tcPr/>
                    </a:tc>
                    <a:tc>
                      <a:txBody>
                        <a:bodyPr/>
                        <a:lstStyle/>
                        <a:p>
                          <a:pPr algn="ctr"/>
                          <a:r>
                            <a:rPr lang="en-US" dirty="0"/>
                            <a:t>0.259</a:t>
                          </a:r>
                          <a:endParaRPr lang="en-CA" dirty="0"/>
                        </a:p>
                      </a:txBody>
                      <a:tcPr/>
                    </a:tc>
                    <a:tc>
                      <a:txBody>
                        <a:bodyPr/>
                        <a:lstStyle/>
                        <a:p>
                          <a:pPr algn="ctr"/>
                          <a:r>
                            <a:rPr lang="en-US" dirty="0"/>
                            <a:t>0.25</a:t>
                          </a:r>
                          <a:endParaRPr lang="en-CA" dirty="0"/>
                        </a:p>
                      </a:txBody>
                      <a:tcPr/>
                    </a:tc>
                    <a:tc>
                      <a:txBody>
                        <a:bodyPr/>
                        <a:lstStyle/>
                        <a:p>
                          <a:pPr algn="ctr"/>
                          <a:r>
                            <a:rPr lang="en-US" dirty="0"/>
                            <a:t>0.55</a:t>
                          </a:r>
                          <a:endParaRPr lang="en-CA" dirty="0"/>
                        </a:p>
                      </a:txBody>
                      <a:tcPr/>
                    </a:tc>
                    <a:tc>
                      <a:txBody>
                        <a:bodyPr/>
                        <a:lstStyle/>
                        <a:p>
                          <a:pPr algn="ctr"/>
                          <a:r>
                            <a:rPr lang="en-US" dirty="0"/>
                            <a:t>0.423</a:t>
                          </a:r>
                          <a:endParaRPr lang="en-CA" dirty="0"/>
                        </a:p>
                      </a:txBody>
                      <a:tcPr/>
                    </a:tc>
                    <a:extLst>
                      <a:ext uri="{0D108BD9-81ED-4DB2-BD59-A6C34878D82A}">
                        <a16:rowId xmlns:a16="http://schemas.microsoft.com/office/drawing/2014/main" val="13937568"/>
                      </a:ext>
                    </a:extLst>
                  </a:tr>
                  <a:tr h="370840">
                    <a:tc>
                      <a:txBody>
                        <a:bodyPr/>
                        <a:lstStyle/>
                        <a:p>
                          <a:pPr algn="ctr"/>
                          <a:r>
                            <a:rPr lang="en-US" dirty="0"/>
                            <a:t>0.5</a:t>
                          </a:r>
                          <a:endParaRPr lang="en-CA" dirty="0"/>
                        </a:p>
                      </a:txBody>
                      <a:tcPr/>
                    </a:tc>
                    <a:tc>
                      <a:txBody>
                        <a:bodyPr/>
                        <a:lstStyle/>
                        <a:p>
                          <a:pPr algn="ctr"/>
                          <a:r>
                            <a:rPr lang="en-US" dirty="0"/>
                            <a:t>0.393</a:t>
                          </a:r>
                          <a:endParaRPr lang="en-CA" dirty="0"/>
                        </a:p>
                      </a:txBody>
                      <a:tcPr/>
                    </a:tc>
                    <a:tc>
                      <a:txBody>
                        <a:bodyPr/>
                        <a:lstStyle/>
                        <a:p>
                          <a:pPr algn="ctr"/>
                          <a:r>
                            <a:rPr lang="en-US" dirty="0"/>
                            <a:t>0.25</a:t>
                          </a:r>
                          <a:endParaRPr lang="en-CA" dirty="0"/>
                        </a:p>
                      </a:txBody>
                      <a:tcPr/>
                    </a:tc>
                    <a:tc>
                      <a:txBody>
                        <a:bodyPr/>
                        <a:lstStyle/>
                        <a:p>
                          <a:pPr algn="ctr"/>
                          <a:r>
                            <a:rPr lang="en-US" dirty="0"/>
                            <a:t>0.75</a:t>
                          </a:r>
                          <a:endParaRPr lang="en-CA" dirty="0"/>
                        </a:p>
                      </a:txBody>
                      <a:tcPr/>
                    </a:tc>
                    <a:tc>
                      <a:txBody>
                        <a:bodyPr/>
                        <a:lstStyle/>
                        <a:p>
                          <a:pPr algn="ctr"/>
                          <a:r>
                            <a:rPr lang="en-US" dirty="0"/>
                            <a:t>0.528</a:t>
                          </a:r>
                          <a:endParaRPr lang="en-CA" dirty="0"/>
                        </a:p>
                      </a:txBody>
                      <a:tcPr/>
                    </a:tc>
                    <a:extLst>
                      <a:ext uri="{0D108BD9-81ED-4DB2-BD59-A6C34878D82A}">
                        <a16:rowId xmlns:a16="http://schemas.microsoft.com/office/drawing/2014/main" val="1372787945"/>
                      </a:ext>
                    </a:extLst>
                  </a:tr>
                  <a:tr h="370840">
                    <a:tc>
                      <a:txBody>
                        <a:bodyPr/>
                        <a:lstStyle/>
                        <a:p>
                          <a:pPr algn="ctr"/>
                          <a:r>
                            <a:rPr lang="en-US" dirty="0"/>
                            <a:t>0.7</a:t>
                          </a:r>
                          <a:endParaRPr lang="en-CA" dirty="0"/>
                        </a:p>
                      </a:txBody>
                      <a:tcPr/>
                    </a:tc>
                    <a:tc>
                      <a:txBody>
                        <a:bodyPr/>
                        <a:lstStyle/>
                        <a:p>
                          <a:pPr algn="ctr"/>
                          <a:r>
                            <a:rPr lang="en-US" dirty="0"/>
                            <a:t>0.503</a:t>
                          </a:r>
                          <a:endParaRPr lang="en-CA" dirty="0"/>
                        </a:p>
                      </a:txBody>
                      <a:tcPr/>
                    </a:tc>
                    <a:tc>
                      <a:txBody>
                        <a:bodyPr/>
                        <a:lstStyle/>
                        <a:p>
                          <a:pPr algn="ctr"/>
                          <a:r>
                            <a:rPr lang="en-US" dirty="0"/>
                            <a:t>0.25</a:t>
                          </a:r>
                          <a:endParaRPr lang="en-CA" dirty="0"/>
                        </a:p>
                      </a:txBody>
                      <a:tcPr/>
                    </a:tc>
                    <a:tc>
                      <a:txBody>
                        <a:bodyPr/>
                        <a:lstStyle/>
                        <a:p>
                          <a:pPr algn="ctr"/>
                          <a:r>
                            <a:rPr lang="en-US" dirty="0"/>
                            <a:t>0.95</a:t>
                          </a:r>
                          <a:endParaRPr lang="en-CA" dirty="0"/>
                        </a:p>
                      </a:txBody>
                      <a:tcPr/>
                    </a:tc>
                    <a:tc>
                      <a:txBody>
                        <a:bodyPr/>
                        <a:lstStyle/>
                        <a:p>
                          <a:pPr algn="ctr"/>
                          <a:r>
                            <a:rPr lang="en-US" dirty="0"/>
                            <a:t>0.613</a:t>
                          </a:r>
                          <a:endParaRPr lang="en-CA" dirty="0"/>
                        </a:p>
                      </a:txBody>
                      <a:tcPr/>
                    </a:tc>
                    <a:extLst>
                      <a:ext uri="{0D108BD9-81ED-4DB2-BD59-A6C34878D82A}">
                        <a16:rowId xmlns:a16="http://schemas.microsoft.com/office/drawing/2014/main" val="683204680"/>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290889464"/>
                  </p:ext>
                </p:extLst>
              </p:nvPr>
            </p:nvGraphicFramePr>
            <p:xfrm>
              <a:off x="239915" y="3370078"/>
              <a:ext cx="5942771" cy="2123440"/>
            </p:xfrm>
            <a:graphic>
              <a:graphicData uri="http://schemas.openxmlformats.org/drawingml/2006/table">
                <a:tbl>
                  <a:tblPr firstRow="1" bandRow="1">
                    <a:tableStyleId>{5C22544A-7EE6-4342-B048-85BDC9FD1C3A}</a:tableStyleId>
                  </a:tblPr>
                  <a:tblGrid>
                    <a:gridCol w="493683">
                      <a:extLst>
                        <a:ext uri="{9D8B030D-6E8A-4147-A177-3AD203B41FA5}">
                          <a16:colId xmlns:a16="http://schemas.microsoft.com/office/drawing/2014/main" val="3610776569"/>
                        </a:ext>
                      </a:extLst>
                    </a:gridCol>
                    <a:gridCol w="1594199">
                      <a:extLst>
                        <a:ext uri="{9D8B030D-6E8A-4147-A177-3AD203B41FA5}">
                          <a16:colId xmlns:a16="http://schemas.microsoft.com/office/drawing/2014/main" val="239986479"/>
                        </a:ext>
                      </a:extLst>
                    </a:gridCol>
                    <a:gridCol w="602428">
                      <a:extLst>
                        <a:ext uri="{9D8B030D-6E8A-4147-A177-3AD203B41FA5}">
                          <a16:colId xmlns:a16="http://schemas.microsoft.com/office/drawing/2014/main" val="1970750827"/>
                        </a:ext>
                      </a:extLst>
                    </a:gridCol>
                    <a:gridCol w="1356549">
                      <a:extLst>
                        <a:ext uri="{9D8B030D-6E8A-4147-A177-3AD203B41FA5}">
                          <a16:colId xmlns:a16="http://schemas.microsoft.com/office/drawing/2014/main" val="3723881842"/>
                        </a:ext>
                      </a:extLst>
                    </a:gridCol>
                    <a:gridCol w="1895912">
                      <a:extLst>
                        <a:ext uri="{9D8B030D-6E8A-4147-A177-3AD203B41FA5}">
                          <a16:colId xmlns:a16="http://schemas.microsoft.com/office/drawing/2014/main" val="3737340937"/>
                        </a:ext>
                      </a:extLst>
                    </a:gridCol>
                  </a:tblGrid>
                  <a:tr h="640080">
                    <a:tc>
                      <a:txBody>
                        <a:bodyPr/>
                        <a:lstStyle/>
                        <a:p>
                          <a:endParaRPr lang="en-US"/>
                        </a:p>
                      </a:txBody>
                      <a:tcPr>
                        <a:blipFill>
                          <a:blip r:embed="rId4"/>
                          <a:stretch>
                            <a:fillRect l="-1235" t="-4717" r="-1109877" b="-243396"/>
                          </a:stretch>
                        </a:blipFill>
                      </a:tcPr>
                    </a:tc>
                    <a:tc>
                      <a:txBody>
                        <a:bodyPr/>
                        <a:lstStyle/>
                        <a:p>
                          <a:endParaRPr lang="en-US"/>
                        </a:p>
                      </a:txBody>
                      <a:tcPr>
                        <a:blipFill>
                          <a:blip r:embed="rId4"/>
                          <a:stretch>
                            <a:fillRect l="-31298" t="-4717" r="-243130" b="-243396"/>
                          </a:stretch>
                        </a:blipFill>
                      </a:tcPr>
                    </a:tc>
                    <a:tc>
                      <a:txBody>
                        <a:bodyPr/>
                        <a:lstStyle/>
                        <a:p>
                          <a:endParaRPr lang="en-US"/>
                        </a:p>
                      </a:txBody>
                      <a:tcPr>
                        <a:blipFill>
                          <a:blip r:embed="rId4"/>
                          <a:stretch>
                            <a:fillRect l="-347475" t="-4717" r="-543434" b="-243396"/>
                          </a:stretch>
                        </a:blipFill>
                      </a:tcPr>
                    </a:tc>
                    <a:tc>
                      <a:txBody>
                        <a:bodyPr/>
                        <a:lstStyle/>
                        <a:p>
                          <a:endParaRPr lang="en-US"/>
                        </a:p>
                      </a:txBody>
                      <a:tcPr>
                        <a:blipFill>
                          <a:blip r:embed="rId4"/>
                          <a:stretch>
                            <a:fillRect l="-198655" t="-4717" r="-141256" b="-243396"/>
                          </a:stretch>
                        </a:blipFill>
                      </a:tcPr>
                    </a:tc>
                    <a:tc>
                      <a:txBody>
                        <a:bodyPr/>
                        <a:lstStyle/>
                        <a:p>
                          <a:endParaRPr lang="en-US"/>
                        </a:p>
                      </a:txBody>
                      <a:tcPr>
                        <a:blipFill>
                          <a:blip r:embed="rId4"/>
                          <a:stretch>
                            <a:fillRect l="-214148" t="-4717" r="-1286" b="-243396"/>
                          </a:stretch>
                        </a:blipFill>
                      </a:tcPr>
                    </a:tc>
                    <a:extLst>
                      <a:ext uri="{0D108BD9-81ED-4DB2-BD59-A6C34878D82A}">
                        <a16:rowId xmlns:a16="http://schemas.microsoft.com/office/drawing/2014/main" val="1846281853"/>
                      </a:ext>
                    </a:extLst>
                  </a:tr>
                  <a:tr h="370840">
                    <a:tc>
                      <a:txBody>
                        <a:bodyPr/>
                        <a:lstStyle/>
                        <a:p>
                          <a:pPr algn="ctr"/>
                          <a:r>
                            <a:rPr lang="en-US" dirty="0"/>
                            <a:t>0.1</a:t>
                          </a:r>
                          <a:endParaRPr lang="en-CA" dirty="0"/>
                        </a:p>
                      </a:txBody>
                      <a:tcPr/>
                    </a:tc>
                    <a:tc>
                      <a:txBody>
                        <a:bodyPr/>
                        <a:lstStyle/>
                        <a:p>
                          <a:pPr algn="ctr"/>
                          <a:r>
                            <a:rPr lang="en-US" dirty="0"/>
                            <a:t>0.095</a:t>
                          </a:r>
                          <a:endParaRPr lang="en-CA" dirty="0"/>
                        </a:p>
                      </a:txBody>
                      <a:tcPr/>
                    </a:tc>
                    <a:tc>
                      <a:txBody>
                        <a:bodyPr/>
                        <a:lstStyle/>
                        <a:p>
                          <a:pPr algn="ctr"/>
                          <a:r>
                            <a:rPr lang="en-US" dirty="0"/>
                            <a:t>0.25</a:t>
                          </a:r>
                          <a:endParaRPr lang="en-CA" dirty="0"/>
                        </a:p>
                      </a:txBody>
                      <a:tcPr/>
                    </a:tc>
                    <a:tc>
                      <a:txBody>
                        <a:bodyPr/>
                        <a:lstStyle/>
                        <a:p>
                          <a:pPr algn="ctr"/>
                          <a:r>
                            <a:rPr lang="en-US" dirty="0"/>
                            <a:t>0.35</a:t>
                          </a:r>
                          <a:endParaRPr lang="en-CA" dirty="0"/>
                        </a:p>
                      </a:txBody>
                      <a:tcPr/>
                    </a:tc>
                    <a:tc>
                      <a:txBody>
                        <a:bodyPr/>
                        <a:lstStyle/>
                        <a:p>
                          <a:pPr algn="ctr"/>
                          <a:r>
                            <a:rPr lang="en-US" dirty="0"/>
                            <a:t>0.295</a:t>
                          </a:r>
                          <a:endParaRPr lang="en-CA" dirty="0"/>
                        </a:p>
                      </a:txBody>
                      <a:tcPr/>
                    </a:tc>
                    <a:extLst>
                      <a:ext uri="{0D108BD9-81ED-4DB2-BD59-A6C34878D82A}">
                        <a16:rowId xmlns:a16="http://schemas.microsoft.com/office/drawing/2014/main" val="578992388"/>
                      </a:ext>
                    </a:extLst>
                  </a:tr>
                  <a:tr h="370840">
                    <a:tc>
                      <a:txBody>
                        <a:bodyPr/>
                        <a:lstStyle/>
                        <a:p>
                          <a:pPr algn="ctr"/>
                          <a:r>
                            <a:rPr lang="en-US" dirty="0"/>
                            <a:t>0.3</a:t>
                          </a:r>
                          <a:endParaRPr lang="en-CA" dirty="0"/>
                        </a:p>
                      </a:txBody>
                      <a:tcPr/>
                    </a:tc>
                    <a:tc>
                      <a:txBody>
                        <a:bodyPr/>
                        <a:lstStyle/>
                        <a:p>
                          <a:pPr algn="ctr"/>
                          <a:r>
                            <a:rPr lang="en-US" dirty="0"/>
                            <a:t>0.259</a:t>
                          </a:r>
                          <a:endParaRPr lang="en-CA" dirty="0"/>
                        </a:p>
                      </a:txBody>
                      <a:tcPr/>
                    </a:tc>
                    <a:tc>
                      <a:txBody>
                        <a:bodyPr/>
                        <a:lstStyle/>
                        <a:p>
                          <a:pPr algn="ctr"/>
                          <a:r>
                            <a:rPr lang="en-US" dirty="0"/>
                            <a:t>0.25</a:t>
                          </a:r>
                          <a:endParaRPr lang="en-CA" dirty="0"/>
                        </a:p>
                      </a:txBody>
                      <a:tcPr/>
                    </a:tc>
                    <a:tc>
                      <a:txBody>
                        <a:bodyPr/>
                        <a:lstStyle/>
                        <a:p>
                          <a:pPr algn="ctr"/>
                          <a:r>
                            <a:rPr lang="en-US" dirty="0"/>
                            <a:t>0.55</a:t>
                          </a:r>
                          <a:endParaRPr lang="en-CA" dirty="0"/>
                        </a:p>
                      </a:txBody>
                      <a:tcPr/>
                    </a:tc>
                    <a:tc>
                      <a:txBody>
                        <a:bodyPr/>
                        <a:lstStyle/>
                        <a:p>
                          <a:pPr algn="ctr"/>
                          <a:r>
                            <a:rPr lang="en-US" dirty="0"/>
                            <a:t>0.423</a:t>
                          </a:r>
                          <a:endParaRPr lang="en-CA" dirty="0"/>
                        </a:p>
                      </a:txBody>
                      <a:tcPr/>
                    </a:tc>
                    <a:extLst>
                      <a:ext uri="{0D108BD9-81ED-4DB2-BD59-A6C34878D82A}">
                        <a16:rowId xmlns:a16="http://schemas.microsoft.com/office/drawing/2014/main" val="13937568"/>
                      </a:ext>
                    </a:extLst>
                  </a:tr>
                  <a:tr h="370840">
                    <a:tc>
                      <a:txBody>
                        <a:bodyPr/>
                        <a:lstStyle/>
                        <a:p>
                          <a:pPr algn="ctr"/>
                          <a:r>
                            <a:rPr lang="en-US" dirty="0"/>
                            <a:t>0.5</a:t>
                          </a:r>
                          <a:endParaRPr lang="en-CA" dirty="0"/>
                        </a:p>
                      </a:txBody>
                      <a:tcPr/>
                    </a:tc>
                    <a:tc>
                      <a:txBody>
                        <a:bodyPr/>
                        <a:lstStyle/>
                        <a:p>
                          <a:pPr algn="ctr"/>
                          <a:r>
                            <a:rPr lang="en-US" dirty="0"/>
                            <a:t>0.393</a:t>
                          </a:r>
                          <a:endParaRPr lang="en-CA" dirty="0"/>
                        </a:p>
                      </a:txBody>
                      <a:tcPr/>
                    </a:tc>
                    <a:tc>
                      <a:txBody>
                        <a:bodyPr/>
                        <a:lstStyle/>
                        <a:p>
                          <a:pPr algn="ctr"/>
                          <a:r>
                            <a:rPr lang="en-US" dirty="0"/>
                            <a:t>0.25</a:t>
                          </a:r>
                          <a:endParaRPr lang="en-CA" dirty="0"/>
                        </a:p>
                      </a:txBody>
                      <a:tcPr/>
                    </a:tc>
                    <a:tc>
                      <a:txBody>
                        <a:bodyPr/>
                        <a:lstStyle/>
                        <a:p>
                          <a:pPr algn="ctr"/>
                          <a:r>
                            <a:rPr lang="en-US" dirty="0"/>
                            <a:t>0.75</a:t>
                          </a:r>
                          <a:endParaRPr lang="en-CA" dirty="0"/>
                        </a:p>
                      </a:txBody>
                      <a:tcPr/>
                    </a:tc>
                    <a:tc>
                      <a:txBody>
                        <a:bodyPr/>
                        <a:lstStyle/>
                        <a:p>
                          <a:pPr algn="ctr"/>
                          <a:r>
                            <a:rPr lang="en-US" dirty="0"/>
                            <a:t>0.528</a:t>
                          </a:r>
                          <a:endParaRPr lang="en-CA" dirty="0"/>
                        </a:p>
                      </a:txBody>
                      <a:tcPr/>
                    </a:tc>
                    <a:extLst>
                      <a:ext uri="{0D108BD9-81ED-4DB2-BD59-A6C34878D82A}">
                        <a16:rowId xmlns:a16="http://schemas.microsoft.com/office/drawing/2014/main" val="1372787945"/>
                      </a:ext>
                    </a:extLst>
                  </a:tr>
                  <a:tr h="370840">
                    <a:tc>
                      <a:txBody>
                        <a:bodyPr/>
                        <a:lstStyle/>
                        <a:p>
                          <a:pPr algn="ctr"/>
                          <a:r>
                            <a:rPr lang="en-US" dirty="0"/>
                            <a:t>0.7</a:t>
                          </a:r>
                          <a:endParaRPr lang="en-CA" dirty="0"/>
                        </a:p>
                      </a:txBody>
                      <a:tcPr/>
                    </a:tc>
                    <a:tc>
                      <a:txBody>
                        <a:bodyPr/>
                        <a:lstStyle/>
                        <a:p>
                          <a:pPr algn="ctr"/>
                          <a:r>
                            <a:rPr lang="en-US" dirty="0"/>
                            <a:t>0.503</a:t>
                          </a:r>
                          <a:endParaRPr lang="en-CA" dirty="0"/>
                        </a:p>
                      </a:txBody>
                      <a:tcPr/>
                    </a:tc>
                    <a:tc>
                      <a:txBody>
                        <a:bodyPr/>
                        <a:lstStyle/>
                        <a:p>
                          <a:pPr algn="ctr"/>
                          <a:r>
                            <a:rPr lang="en-US" dirty="0"/>
                            <a:t>0.25</a:t>
                          </a:r>
                          <a:endParaRPr lang="en-CA" dirty="0"/>
                        </a:p>
                      </a:txBody>
                      <a:tcPr/>
                    </a:tc>
                    <a:tc>
                      <a:txBody>
                        <a:bodyPr/>
                        <a:lstStyle/>
                        <a:p>
                          <a:pPr algn="ctr"/>
                          <a:r>
                            <a:rPr lang="en-US" dirty="0"/>
                            <a:t>0.95</a:t>
                          </a:r>
                          <a:endParaRPr lang="en-CA" dirty="0"/>
                        </a:p>
                      </a:txBody>
                      <a:tcPr/>
                    </a:tc>
                    <a:tc>
                      <a:txBody>
                        <a:bodyPr/>
                        <a:lstStyle/>
                        <a:p>
                          <a:pPr algn="ctr"/>
                          <a:r>
                            <a:rPr lang="en-US" dirty="0"/>
                            <a:t>0.613</a:t>
                          </a:r>
                          <a:endParaRPr lang="en-CA" dirty="0"/>
                        </a:p>
                      </a:txBody>
                      <a:tcPr/>
                    </a:tc>
                    <a:extLst>
                      <a:ext uri="{0D108BD9-81ED-4DB2-BD59-A6C34878D82A}">
                        <a16:rowId xmlns:a16="http://schemas.microsoft.com/office/drawing/2014/main" val="683204680"/>
                      </a:ext>
                    </a:extLst>
                  </a:tr>
                </a:tbl>
              </a:graphicData>
            </a:graphic>
          </p:graphicFrame>
        </mc:Fallback>
      </mc:AlternateContent>
    </p:spTree>
    <p:extLst>
      <p:ext uri="{BB962C8B-B14F-4D97-AF65-F5344CB8AC3E}">
        <p14:creationId xmlns:p14="http://schemas.microsoft.com/office/powerpoint/2010/main" val="154425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rmAutofit/>
          </a:bodyPr>
          <a:lstStyle/>
          <a:p>
            <a:pPr algn="ctr"/>
            <a:r>
              <a:rPr lang="en-US" sz="5400" dirty="0">
                <a:solidFill>
                  <a:schemeClr val="bg1"/>
                </a:solidFill>
                <a:latin typeface="+mn-lt"/>
              </a:rPr>
              <a:t>1. What are Reference Points?</a:t>
            </a:r>
          </a:p>
        </p:txBody>
      </p:sp>
    </p:spTree>
    <p:extLst>
      <p:ext uri="{BB962C8B-B14F-4D97-AF65-F5344CB8AC3E}">
        <p14:creationId xmlns:p14="http://schemas.microsoft.com/office/powerpoint/2010/main" val="39200570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rgbClr val="0000FF"/>
                </a:solidFill>
              </a:rPr>
              <a:t>2. Survivorship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 track a cohort from the </a:t>
                </a:r>
                <a:r>
                  <a:rPr lang="en-US" u="sng" dirty="0"/>
                  <a:t>age of recruitment </a:t>
                </a:r>
                <a:r>
                  <a:rPr lang="en-US" dirty="0"/>
                  <a:t>to a </a:t>
                </a:r>
                <a:r>
                  <a:rPr lang="en-US" u="sng" dirty="0"/>
                  <a:t>plus group</a:t>
                </a:r>
              </a:p>
              <a:p>
                <a:r>
                  <a:rPr lang="en-US" dirty="0"/>
                  <a:t>We begin assuming no fishing mortality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=0</m:t>
                    </m:r>
                  </m:oMath>
                </a14:m>
                <a:r>
                  <a:rPr lang="en-US" dirty="0"/>
                  <a:t>) so removal is only by natural mortality (</a:t>
                </a:r>
                <a14:m>
                  <m:oMath xmlns:m="http://schemas.openxmlformats.org/officeDocument/2006/math">
                    <m:r>
                      <a:rPr lang="en-US" i="1" dirty="0" smtClean="0">
                        <a:latin typeface="Cambria Math" panose="02040503050406030204" pitchFamily="18" charset="0"/>
                      </a:rPr>
                      <m:t>𝑀</m:t>
                    </m:r>
                  </m:oMath>
                </a14:m>
                <a:r>
                  <a:rPr lang="en-US" dirty="0"/>
                  <a:t>)</a:t>
                </a:r>
              </a:p>
              <a:p>
                <a:r>
                  <a:rPr lang="en-US" dirty="0"/>
                  <a:t>We define “survivorship-at-age” (</a:t>
                </a: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sub>
                    </m:sSub>
                  </m:oMath>
                </a14:m>
                <a:r>
                  <a:rPr lang="en-US" dirty="0"/>
                  <a:t>) as the probability of surviving to age </a:t>
                </a:r>
                <a14:m>
                  <m:oMath xmlns:m="http://schemas.openxmlformats.org/officeDocument/2006/math">
                    <m:r>
                      <a:rPr lang="en-US" i="1">
                        <a:latin typeface="Cambria Math" panose="02040503050406030204" pitchFamily="18" charset="0"/>
                      </a:rPr>
                      <m:t>𝑎</m:t>
                    </m:r>
                  </m:oMath>
                </a14:m>
                <a:r>
                  <a:rPr lang="en-US" dirty="0"/>
                  <a:t> </a:t>
                </a:r>
              </a:p>
              <a:p>
                <a:endParaRPr lang="en-US" dirty="0"/>
              </a:p>
              <a:p>
                <a:r>
                  <a:rPr lang="en-US" dirty="0"/>
                  <a:t>Example with </a:t>
                </a:r>
                <a:r>
                  <a:rPr lang="en-US" u="sng" dirty="0"/>
                  <a:t>age of recruitment </a:t>
                </a:r>
                <a:r>
                  <a:rPr lang="en-US" dirty="0"/>
                  <a:t>= 1, </a:t>
                </a:r>
                <a:r>
                  <a:rPr lang="en-US" u="sng" dirty="0"/>
                  <a:t>plus group </a:t>
                </a:r>
                <a:r>
                  <a:rPr lang="en-US" dirty="0"/>
                  <a:t>= 9</a:t>
                </a:r>
                <a:r>
                  <a:rPr lang="en-US" baseline="30000" dirty="0"/>
                  <a:t>+</a:t>
                </a:r>
                <a:r>
                  <a:rPr lang="en-US" dirty="0"/>
                  <a:t>, and </a:t>
                </a:r>
                <a14:m>
                  <m:oMath xmlns:m="http://schemas.openxmlformats.org/officeDocument/2006/math">
                    <m:r>
                      <a:rPr lang="en-US" i="1" dirty="0" smtClean="0">
                        <a:latin typeface="Cambria Math" panose="02040503050406030204" pitchFamily="18" charset="0"/>
                      </a:rPr>
                      <m:t>𝑀</m:t>
                    </m:r>
                    <m:r>
                      <a:rPr lang="en-US" b="0" i="1" dirty="0" smtClean="0">
                        <a:latin typeface="Cambria Math" panose="02040503050406030204" pitchFamily="18" charset="0"/>
                      </a:rPr>
                      <m:t>=0.3</m:t>
                    </m:r>
                  </m:oMath>
                </a14:m>
                <a:endParaRPr lang="en-US"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580"/>
                </a:stretch>
              </a:blipFill>
            </p:spPr>
            <p:txBody>
              <a:bodyPr/>
              <a:lstStyle/>
              <a:p>
                <a:r>
                  <a:rPr lang="en-US">
                    <a:noFill/>
                  </a:rPr>
                  <a:t> </a:t>
                </a:r>
              </a:p>
            </p:txBody>
          </p:sp>
        </mc:Fallback>
      </mc:AlternateContent>
    </p:spTree>
    <p:extLst>
      <p:ext uri="{BB962C8B-B14F-4D97-AF65-F5344CB8AC3E}">
        <p14:creationId xmlns:p14="http://schemas.microsoft.com/office/powerpoint/2010/main" val="42492741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7607411" y="4102369"/>
            <a:ext cx="4584589" cy="2755631"/>
          </a:xfrm>
          <a:prstGeom prst="rect">
            <a:avLst/>
          </a:prstGeom>
        </p:spPr>
      </p:pic>
      <p:pic>
        <p:nvPicPr>
          <p:cNvPr id="15" name="Picture 14"/>
          <p:cNvPicPr>
            <a:picLocks noChangeAspect="1"/>
          </p:cNvPicPr>
          <p:nvPr/>
        </p:nvPicPr>
        <p:blipFill>
          <a:blip r:embed="rId3"/>
          <a:stretch>
            <a:fillRect/>
          </a:stretch>
        </p:blipFill>
        <p:spPr>
          <a:xfrm>
            <a:off x="0" y="4102369"/>
            <a:ext cx="4584589" cy="2755631"/>
          </a:xfrm>
          <a:prstGeom prst="rect">
            <a:avLst/>
          </a:prstGeom>
        </p:spPr>
      </p:pic>
      <p:sp>
        <p:nvSpPr>
          <p:cNvPr id="2" name="Title 1"/>
          <p:cNvSpPr>
            <a:spLocks noGrp="1"/>
          </p:cNvSpPr>
          <p:nvPr>
            <p:ph type="title"/>
          </p:nvPr>
        </p:nvSpPr>
        <p:spPr/>
        <p:txBody>
          <a:bodyPr>
            <a:normAutofit/>
          </a:bodyPr>
          <a:lstStyle/>
          <a:p>
            <a:r>
              <a:rPr lang="en-CA" sz="3200" dirty="0"/>
              <a:t>Per-Recruit Calculations </a:t>
            </a:r>
            <a:r>
              <a:rPr lang="en-CA" sz="3200" b="1" dirty="0">
                <a:solidFill>
                  <a:srgbClr val="0000FF"/>
                </a:solidFill>
              </a:rPr>
              <a:t>2. Survivorship</a:t>
            </a:r>
            <a:endParaRPr lang="en-CA" sz="3200" dirty="0">
              <a:solidFill>
                <a:srgbClr val="0000FF"/>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For </a:t>
                </a:r>
                <a14:m>
                  <m:oMath xmlns:m="http://schemas.openxmlformats.org/officeDocument/2006/math">
                    <m:r>
                      <a:rPr lang="en-US" b="0" i="1" dirty="0" smtClean="0">
                        <a:latin typeface="Cambria Math" panose="02040503050406030204" pitchFamily="18" charset="0"/>
                      </a:rPr>
                      <m:t>𝑍</m:t>
                    </m:r>
                    <m:r>
                      <a:rPr lang="en-US" b="0" i="1" dirty="0" smtClean="0">
                        <a:latin typeface="Cambria Math" panose="02040503050406030204" pitchFamily="18" charset="0"/>
                      </a:rPr>
                      <m:t>=0.3</m:t>
                    </m:r>
                  </m:oMath>
                </a14:m>
                <a:endParaRPr lang="en-US" dirty="0"/>
              </a:p>
              <a:p>
                <a:pPr lvl="1"/>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𝑠𝑢𝑟𝑣𝑖𝑣𝑖𝑛𝑔</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𝑎𝑔𝑒</m:t>
                        </m:r>
                        <m:r>
                          <a:rPr lang="en-US" b="0" i="1" smtClean="0">
                            <a:latin typeface="Cambria Math" panose="02040503050406030204" pitchFamily="18" charset="0"/>
                          </a:rPr>
                          <m:t> 1</m:t>
                        </m:r>
                      </m:e>
                    </m:d>
                    <m:r>
                      <a:rPr lang="en-US" b="0" i="1" smtClean="0">
                        <a:latin typeface="Cambria Math" panose="02040503050406030204" pitchFamily="18" charset="0"/>
                      </a:rPr>
                      <m:t>=1</m:t>
                    </m:r>
                  </m:oMath>
                </a14:m>
                <a:endParaRPr lang="en-US" dirty="0"/>
              </a:p>
              <a:p>
                <a:pPr lvl="1"/>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𝑠𝑢𝑟𝑣𝑖𝑣𝑖𝑛𝑔</m:t>
                        </m:r>
                        <m:r>
                          <a:rPr lang="en-US" i="1">
                            <a:latin typeface="Cambria Math" panose="02040503050406030204" pitchFamily="18" charset="0"/>
                          </a:rPr>
                          <m:t> </m:t>
                        </m:r>
                        <m:r>
                          <a:rPr lang="en-US" i="1">
                            <a:latin typeface="Cambria Math" panose="02040503050406030204" pitchFamily="18" charset="0"/>
                          </a:rPr>
                          <m:t>𝑡𝑜</m:t>
                        </m:r>
                        <m:r>
                          <a:rPr lang="en-US" i="1">
                            <a:latin typeface="Cambria Math" panose="02040503050406030204" pitchFamily="18" charset="0"/>
                          </a:rPr>
                          <m:t> </m:t>
                        </m:r>
                        <m:r>
                          <a:rPr lang="en-US" i="1">
                            <a:latin typeface="Cambria Math" panose="02040503050406030204" pitchFamily="18" charset="0"/>
                          </a:rPr>
                          <m:t>𝑎𝑔𝑒</m:t>
                        </m:r>
                        <m:r>
                          <a:rPr lang="en-US" i="1">
                            <a:latin typeface="Cambria Math" panose="02040503050406030204" pitchFamily="18" charset="0"/>
                          </a:rPr>
                          <m:t> 2</m:t>
                        </m:r>
                      </m:e>
                    </m:d>
                    <m:r>
                      <a:rPr lang="en-US" i="1">
                        <a:latin typeface="Cambria Math" panose="02040503050406030204" pitchFamily="18" charset="0"/>
                      </a:rPr>
                      <m:t>=1</m:t>
                    </m:r>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sup>
                    </m:s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0.3</m:t>
                        </m:r>
                      </m:sup>
                    </m:sSup>
                  </m:oMath>
                </a14:m>
                <a:endParaRPr lang="en-US" baseline="30000" dirty="0"/>
              </a:p>
              <a:p>
                <a:pPr lvl="1"/>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=3</m:t>
                        </m:r>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𝑠𝑢𝑟𝑣𝑖𝑣𝑖𝑛𝑔</m:t>
                        </m:r>
                        <m:r>
                          <a:rPr lang="en-US" i="1">
                            <a:latin typeface="Cambria Math" panose="02040503050406030204" pitchFamily="18" charset="0"/>
                          </a:rPr>
                          <m:t> </m:t>
                        </m:r>
                        <m:r>
                          <a:rPr lang="en-US" i="1">
                            <a:latin typeface="Cambria Math" panose="02040503050406030204" pitchFamily="18" charset="0"/>
                          </a:rPr>
                          <m:t>𝑡𝑜</m:t>
                        </m:r>
                        <m:r>
                          <a:rPr lang="en-US" i="1">
                            <a:latin typeface="Cambria Math" panose="02040503050406030204" pitchFamily="18" charset="0"/>
                          </a:rPr>
                          <m:t> </m:t>
                        </m:r>
                        <m:r>
                          <a:rPr lang="en-US" i="1">
                            <a:latin typeface="Cambria Math" panose="02040503050406030204" pitchFamily="18" charset="0"/>
                          </a:rPr>
                          <m:t>𝑎𝑔𝑒</m:t>
                        </m:r>
                        <m:r>
                          <a:rPr lang="en-US" i="1">
                            <a:latin typeface="Cambria Math" panose="02040503050406030204" pitchFamily="18" charset="0"/>
                          </a:rPr>
                          <m:t> 3</m:t>
                        </m:r>
                      </m:e>
                    </m:d>
                    <m:r>
                      <a:rPr lang="en-US" i="1">
                        <a:latin typeface="Cambria Math" panose="02040503050406030204" pitchFamily="18" charset="0"/>
                      </a:rPr>
                      <m:t>=1</m:t>
                    </m:r>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3)</m:t>
                        </m:r>
                      </m:sup>
                    </m:sSup>
                  </m:oMath>
                </a14:m>
                <a:endParaRPr lang="en-US" i="1" dirty="0">
                  <a:latin typeface="Cambria Math" panose="02040503050406030204" pitchFamily="18" charset="0"/>
                  <a:ea typeface="Cambria Math" panose="02040503050406030204" pitchFamily="18" charset="0"/>
                </a:endParaRPr>
              </a:p>
              <a:p>
                <a:pPr lvl="1"/>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=4</m:t>
                        </m:r>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𝑠𝑢𝑟𝑣𝑖𝑣𝑖𝑛𝑔</m:t>
                        </m:r>
                        <m:r>
                          <a:rPr lang="en-US" i="1">
                            <a:latin typeface="Cambria Math" panose="02040503050406030204" pitchFamily="18" charset="0"/>
                          </a:rPr>
                          <m:t> </m:t>
                        </m:r>
                        <m:r>
                          <a:rPr lang="en-US" i="1">
                            <a:latin typeface="Cambria Math" panose="02040503050406030204" pitchFamily="18" charset="0"/>
                          </a:rPr>
                          <m:t>𝑡𝑜</m:t>
                        </m:r>
                        <m:r>
                          <a:rPr lang="en-US" i="1">
                            <a:latin typeface="Cambria Math" panose="02040503050406030204" pitchFamily="18" charset="0"/>
                          </a:rPr>
                          <m:t> </m:t>
                        </m:r>
                        <m:r>
                          <a:rPr lang="en-US" i="1">
                            <a:latin typeface="Cambria Math" panose="02040503050406030204" pitchFamily="18" charset="0"/>
                          </a:rPr>
                          <m:t>𝑎𝑔𝑒</m:t>
                        </m:r>
                        <m:r>
                          <a:rPr lang="en-US" i="1">
                            <a:latin typeface="Cambria Math" panose="02040503050406030204" pitchFamily="18" charset="0"/>
                          </a:rPr>
                          <m:t> 4</m:t>
                        </m:r>
                      </m:e>
                    </m:d>
                    <m:r>
                      <a:rPr lang="en-US" i="1">
                        <a:latin typeface="Cambria Math" panose="02040503050406030204" pitchFamily="18" charset="0"/>
                      </a:rPr>
                      <m:t>=1</m:t>
                    </m:r>
                    <m:r>
                      <m:rPr>
                        <m:nor/>
                      </m:rPr>
                      <a:rPr lang="en-US" dirty="0">
                        <a:ea typeface="Cambria Math" panose="02040503050406030204" pitchFamily="18" charset="0"/>
                      </a:rPr>
                      <m:t> </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m:t>
                        </m:r>
                      </m:sup>
                    </m:sSup>
                  </m:oMath>
                </a14:m>
                <a:r>
                  <a:rPr lang="en-US" dirty="0"/>
                  <a:t>		</a:t>
                </a:r>
              </a:p>
              <a:p>
                <a:pPr marL="457200" lvl="1" indent="0">
                  <a:buNone/>
                </a:pPr>
                <a:endParaRPr lang="en-US" dirty="0"/>
              </a:p>
              <a:p>
                <a:pPr marL="457200" lvl="1" indent="0">
                  <a:buNone/>
                </a:pPr>
                <a:r>
                  <a:rPr lang="en-US" dirty="0"/>
                  <a:t>				     </a:t>
                </a: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𝑎</m:t>
                        </m:r>
                      </m:sub>
                    </m:sSub>
                    <m:r>
                      <a:rPr lang="en-US" i="1">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 </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−1</m:t>
                            </m:r>
                          </m:e>
                        </m:d>
                        <m:r>
                          <a:rPr lang="en-US" i="1">
                            <a:latin typeface="Cambria Math" panose="02040503050406030204" pitchFamily="18" charset="0"/>
                            <a:ea typeface="Cambria Math" panose="02040503050406030204" pitchFamily="18" charset="0"/>
                          </a:rPr>
                          <m:t>𝑀</m:t>
                        </m:r>
                      </m:sup>
                    </m:sSup>
                  </m:oMath>
                </a14:m>
                <a:endParaRPr lang="en-US" baseline="30000" dirty="0"/>
              </a:p>
              <a:p>
                <a:pPr lvl="1"/>
                <a:endParaRPr lang="en-US" baseline="30000" dirty="0"/>
              </a:p>
              <a:p>
                <a:pPr marL="0" indent="0">
                  <a:buNone/>
                </a:pPr>
                <a:endParaRPr lang="en-US" baseline="30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1043" t="-2241"/>
                </a:stretch>
              </a:blipFill>
            </p:spPr>
            <p:txBody>
              <a:bodyPr/>
              <a:lstStyle/>
              <a:p>
                <a:r>
                  <a:rPr lang="en-US">
                    <a:noFill/>
                  </a:rPr>
                  <a:t> </a:t>
                </a:r>
              </a:p>
            </p:txBody>
          </p:sp>
        </mc:Fallback>
      </mc:AlternateContent>
      <p:sp>
        <p:nvSpPr>
          <p:cNvPr id="8" name="Rectangle 7"/>
          <p:cNvSpPr/>
          <p:nvPr/>
        </p:nvSpPr>
        <p:spPr>
          <a:xfrm>
            <a:off x="2435629" y="5902035"/>
            <a:ext cx="2003367" cy="6483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p:cNvSpPr/>
          <p:nvPr/>
        </p:nvSpPr>
        <p:spPr>
          <a:xfrm>
            <a:off x="11404370" y="5522418"/>
            <a:ext cx="385156" cy="4098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2" name="Straight Arrow Connector 11"/>
          <p:cNvCxnSpPr/>
          <p:nvPr/>
        </p:nvCxnSpPr>
        <p:spPr>
          <a:xfrm flipH="1">
            <a:off x="5328458" y="1690688"/>
            <a:ext cx="457200" cy="51538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85658" y="1388825"/>
            <a:ext cx="3208713" cy="369332"/>
          </a:xfrm>
          <a:prstGeom prst="rect">
            <a:avLst/>
          </a:prstGeom>
          <a:noFill/>
        </p:spPr>
        <p:txBody>
          <a:bodyPr wrap="square" rtlCol="0">
            <a:spAutoFit/>
          </a:bodyPr>
          <a:lstStyle/>
          <a:p>
            <a:r>
              <a:rPr lang="en-US" dirty="0">
                <a:solidFill>
                  <a:srgbClr val="C00000"/>
                </a:solidFill>
              </a:rPr>
              <a:t>age 1 = age of recruitment</a:t>
            </a:r>
            <a:endParaRPr lang="en-CA" dirty="0">
              <a:solidFill>
                <a:srgbClr val="C00000"/>
              </a:solidFill>
            </a:endParaRPr>
          </a:p>
        </p:txBody>
      </p:sp>
    </p:spTree>
    <p:extLst>
      <p:ext uri="{BB962C8B-B14F-4D97-AF65-F5344CB8AC3E}">
        <p14:creationId xmlns:p14="http://schemas.microsoft.com/office/powerpoint/2010/main" val="28213568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rgbClr val="0000FF"/>
                </a:solidFill>
              </a:rPr>
              <a:t>2. Survivorship</a:t>
            </a:r>
            <a:endParaRPr lang="en-CA" sz="3200" dirty="0">
              <a:solidFill>
                <a:srgbClr val="0000FF"/>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748848"/>
              </a:xfrm>
            </p:spPr>
            <p:txBody>
              <a:bodyPr>
                <a:normAutofit/>
              </a:bodyPr>
              <a:lstStyle/>
              <a:p>
                <a:pPr marL="0" indent="0">
                  <a:buNone/>
                </a:pPr>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9</m:t>
                            </m:r>
                          </m:e>
                          <m:sup>
                            <m:r>
                              <a:rPr lang="en-US" b="0" i="1" smtClean="0">
                                <a:latin typeface="Cambria Math" panose="02040503050406030204" pitchFamily="18" charset="0"/>
                              </a:rPr>
                              <m:t>+</m:t>
                            </m:r>
                          </m:sup>
                        </m:sSup>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𝑠𝑢𝑟𝑣𝑖𝑣𝑖𝑛𝑔</m:t>
                        </m:r>
                        <m:r>
                          <a:rPr lang="en-US" i="1">
                            <a:latin typeface="Cambria Math" panose="02040503050406030204" pitchFamily="18" charset="0"/>
                          </a:rPr>
                          <m:t> </m:t>
                        </m:r>
                        <m:r>
                          <a:rPr lang="en-US" i="1">
                            <a:latin typeface="Cambria Math" panose="02040503050406030204" pitchFamily="18" charset="0"/>
                          </a:rPr>
                          <m:t>𝑡𝑜</m:t>
                        </m:r>
                        <m:r>
                          <a:rPr lang="en-US" i="1">
                            <a:latin typeface="Cambria Math" panose="02040503050406030204" pitchFamily="18" charset="0"/>
                          </a:rPr>
                          <m:t> </m:t>
                        </m:r>
                        <m:r>
                          <a:rPr lang="en-US" b="0" i="1" smtClean="0">
                            <a:latin typeface="Cambria Math" panose="02040503050406030204" pitchFamily="18" charset="0"/>
                          </a:rPr>
                          <m:t>𝑎𝑡</m:t>
                        </m:r>
                        <m:r>
                          <a:rPr lang="en-US" b="0" i="1" smtClean="0">
                            <a:latin typeface="Cambria Math" panose="02040503050406030204" pitchFamily="18" charset="0"/>
                          </a:rPr>
                          <m:t> </m:t>
                        </m:r>
                        <m:r>
                          <a:rPr lang="en-US" b="0" i="1" smtClean="0">
                            <a:latin typeface="Cambria Math" panose="02040503050406030204" pitchFamily="18" charset="0"/>
                          </a:rPr>
                          <m:t>𝑙𝑒𝑎𝑠𝑡</m:t>
                        </m:r>
                        <m:r>
                          <a:rPr lang="en-US" b="0" i="1" smtClean="0">
                            <a:latin typeface="Cambria Math" panose="02040503050406030204" pitchFamily="18" charset="0"/>
                          </a:rPr>
                          <m:t> </m:t>
                        </m:r>
                        <m:r>
                          <a:rPr lang="en-US" b="0" i="1" smtClean="0">
                            <a:latin typeface="Cambria Math" panose="02040503050406030204" pitchFamily="18" charset="0"/>
                          </a:rPr>
                          <m:t>𝑎𝑔𝑒</m:t>
                        </m:r>
                        <m:r>
                          <a:rPr lang="en-US" b="0" i="1" smtClean="0">
                            <a:latin typeface="Cambria Math" panose="02040503050406030204" pitchFamily="18" charset="0"/>
                          </a:rPr>
                          <m:t> 9 </m:t>
                        </m:r>
                      </m:e>
                    </m:d>
                    <m:r>
                      <a:rPr lang="en-US" i="1">
                        <a:latin typeface="Cambria Math" panose="02040503050406030204" pitchFamily="18" charset="0"/>
                      </a:rPr>
                      <m:t>=</m:t>
                    </m:r>
                  </m:oMath>
                </a14:m>
                <a:r>
                  <a:rPr lang="en-US" baseline="30000"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𝑍</m:t>
                        </m:r>
                      </m:sup>
                    </m:sSup>
                  </m:oMath>
                </a14:m>
                <a:r>
                  <a:rPr lang="en-US" baseline="30000" dirty="0"/>
                  <a:t> </a:t>
                </a:r>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9</m:t>
                        </m:r>
                        <m:r>
                          <a:rPr lang="en-US" b="0" i="1" smtClean="0">
                            <a:latin typeface="Cambria Math" panose="02040503050406030204" pitchFamily="18" charset="0"/>
                          </a:rPr>
                          <m:t>𝑍</m:t>
                        </m:r>
                      </m:sup>
                    </m:sSup>
                  </m:oMath>
                </a14:m>
                <a:r>
                  <a:rPr lang="en-US" baseline="30000" dirty="0"/>
                  <a:t> </a:t>
                </a:r>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10</m:t>
                        </m:r>
                        <m:r>
                          <a:rPr lang="en-US" b="0" i="1" smtClean="0">
                            <a:latin typeface="Cambria Math" panose="02040503050406030204" pitchFamily="18" charset="0"/>
                          </a:rPr>
                          <m:t>𝑍</m:t>
                        </m:r>
                      </m:sup>
                    </m:sSup>
                  </m:oMath>
                </a14:m>
                <a:r>
                  <a:rPr lang="en-US" dirty="0"/>
                  <a:t> + …</a:t>
                </a:r>
                <a:endParaRPr lang="en-US" baseline="30000" dirty="0"/>
              </a:p>
              <a:p>
                <a:pPr marL="0" indent="0">
                  <a:buNone/>
                </a:pP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9</m:t>
                            </m:r>
                          </m:e>
                          <m:sup>
                            <m:r>
                              <a:rPr lang="en-US" i="1">
                                <a:latin typeface="Cambria Math" panose="02040503050406030204" pitchFamily="18" charset="0"/>
                              </a:rPr>
                              <m:t>+</m:t>
                            </m:r>
                          </m:sup>
                        </m:sSup>
                      </m:sub>
                    </m:sSub>
                    <m:r>
                      <a:rPr lang="en-US" i="1">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𝑍</m:t>
                        </m:r>
                      </m:sup>
                    </m:sSup>
                    <m:d>
                      <m:dPr>
                        <m:ctrlPr>
                          <a:rPr lang="en-US" i="1" smtClean="0">
                            <a:latin typeface="Cambria Math" panose="02040503050406030204" pitchFamily="18" charset="0"/>
                          </a:rPr>
                        </m:ctrlPr>
                      </m:dPr>
                      <m:e>
                        <m:r>
                          <a:rPr lang="en-US" i="1">
                            <a:latin typeface="Cambria Math" panose="02040503050406030204" pitchFamily="18" charset="0"/>
                          </a:rPr>
                          <m:t>1+</m:t>
                        </m:r>
                        <m:r>
                          <m:rPr>
                            <m:nor/>
                          </m:rPr>
                          <a:rPr lang="en-US" dirty="0"/>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𝑍</m:t>
                            </m:r>
                          </m:sup>
                        </m:sSup>
                        <m:r>
                          <a:rPr lang="en-US" i="1">
                            <a:latin typeface="Cambria Math" panose="02040503050406030204" pitchFamily="18" charset="0"/>
                          </a:rPr>
                          <m:t>+</m:t>
                        </m:r>
                        <m:r>
                          <m:rPr>
                            <m:nor/>
                          </m:rPr>
                          <a:rPr lang="en-US" dirty="0"/>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𝑍</m:t>
                            </m:r>
                          </m:sup>
                        </m:sSup>
                        <m:r>
                          <m:rPr>
                            <m:nor/>
                          </m:rPr>
                          <a:rPr lang="en-US" dirty="0"/>
                          <m:t>)</m:t>
                        </m:r>
                        <m:r>
                          <m:rPr>
                            <m:nor/>
                          </m:rPr>
                          <a:rPr lang="en-US" baseline="30000" dirty="0"/>
                          <m:t>2 </m:t>
                        </m:r>
                        <m:r>
                          <a:rPr lang="en-US" i="1">
                            <a:latin typeface="Cambria Math" panose="02040503050406030204" pitchFamily="18" charset="0"/>
                          </a:rPr>
                          <m:t>+</m:t>
                        </m:r>
                        <m:r>
                          <m:rPr>
                            <m:nor/>
                          </m:rPr>
                          <a:rPr lang="en-US" dirty="0"/>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𝑍</m:t>
                            </m:r>
                          </m:sup>
                        </m:sSup>
                        <m:r>
                          <m:rPr>
                            <m:nor/>
                          </m:rPr>
                          <a:rPr lang="en-US" dirty="0"/>
                          <m:t>)</m:t>
                        </m:r>
                        <m:r>
                          <m:rPr>
                            <m:nor/>
                          </m:rPr>
                          <a:rPr lang="en-US" baseline="30000" dirty="0"/>
                          <m:t>3  </m:t>
                        </m:r>
                        <m:r>
                          <a:rPr lang="en-US" i="1">
                            <a:latin typeface="Cambria Math" panose="02040503050406030204" pitchFamily="18" charset="0"/>
                          </a:rPr>
                          <m:t>+</m:t>
                        </m:r>
                        <m:r>
                          <m:rPr>
                            <m:nor/>
                          </m:rPr>
                          <a:rPr lang="en-US" dirty="0"/>
                          <m:t> …</m:t>
                        </m:r>
                        <m:r>
                          <m:rPr>
                            <m:nor/>
                          </m:rPr>
                          <a:rPr lang="en-US" baseline="30000" dirty="0"/>
                          <m:t> </m:t>
                        </m:r>
                      </m:e>
                    </m:d>
                  </m:oMath>
                </a14:m>
                <a:endParaRPr lang="en-US" i="1" dirty="0">
                  <a:latin typeface="Cambria Math" panose="02040503050406030204" pitchFamily="18" charset="0"/>
                </a:endParaRPr>
              </a:p>
              <a:p>
                <a:pPr marL="0" indent="0">
                  <a:buNone/>
                </a:pP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9</m:t>
                            </m:r>
                          </m:e>
                          <m:sup>
                            <m:r>
                              <a:rPr lang="en-US" i="1">
                                <a:latin typeface="Cambria Math" panose="02040503050406030204" pitchFamily="18" charset="0"/>
                              </a:rPr>
                              <m:t>+</m:t>
                            </m:r>
                          </m:sup>
                        </m:sSup>
                      </m:sub>
                    </m:sSub>
                    <m:r>
                      <a:rPr lang="en-US" i="1">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𝑍</m:t>
                        </m:r>
                      </m:sup>
                    </m:sSup>
                    <m:f>
                      <m:fPr>
                        <m:ctrlPr>
                          <a:rPr lang="en-US" i="1" baseline="30000"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𝑍</m:t>
                            </m:r>
                          </m:sup>
                        </m:sSup>
                      </m:den>
                    </m:f>
                  </m:oMath>
                </a14:m>
                <a:endParaRPr lang="en-US" baseline="30000" dirty="0"/>
              </a:p>
              <a:p>
                <a:pPr marL="0" indent="0">
                  <a:buNone/>
                </a:pPr>
                <a:endParaRPr lang="en-US" baseline="30000" dirty="0"/>
              </a:p>
              <a:p>
                <a:pPr marL="0" indent="0">
                  <a:buNone/>
                </a:pPr>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748848"/>
              </a:xfrm>
              <a:blipFill>
                <a:blip r:embed="rId2"/>
                <a:stretch>
                  <a:fillRect t="-5575"/>
                </a:stretch>
              </a:blipFill>
            </p:spPr>
            <p:txBody>
              <a:bodyPr/>
              <a:lstStyle/>
              <a:p>
                <a:r>
                  <a:rPr lang="en-US">
                    <a:noFill/>
                  </a:rPr>
                  <a:t> </a:t>
                </a:r>
              </a:p>
            </p:txBody>
          </p:sp>
        </mc:Fallback>
      </mc:AlternateContent>
      <p:pic>
        <p:nvPicPr>
          <p:cNvPr id="15" name="Picture 14"/>
          <p:cNvPicPr>
            <a:picLocks noChangeAspect="1"/>
          </p:cNvPicPr>
          <p:nvPr/>
        </p:nvPicPr>
        <p:blipFill>
          <a:blip r:embed="rId3"/>
          <a:stretch>
            <a:fillRect/>
          </a:stretch>
        </p:blipFill>
        <p:spPr>
          <a:xfrm>
            <a:off x="455243" y="4159063"/>
            <a:ext cx="3726872" cy="1441933"/>
          </a:xfrm>
          <a:prstGeom prst="rect">
            <a:avLst/>
          </a:prstGeom>
        </p:spPr>
      </p:pic>
      <p:sp>
        <p:nvSpPr>
          <p:cNvPr id="16" name="Rectangle 15"/>
          <p:cNvSpPr/>
          <p:nvPr/>
        </p:nvSpPr>
        <p:spPr>
          <a:xfrm>
            <a:off x="2974837" y="2779218"/>
            <a:ext cx="993156" cy="6497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156122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rgbClr val="0000FF"/>
                </a:solidFill>
              </a:rPr>
              <a:t>2. Survivorship</a:t>
            </a:r>
            <a:endParaRPr lang="en-CA" sz="3200" dirty="0"/>
          </a:p>
        </p:txBody>
      </p:sp>
      <p:sp>
        <p:nvSpPr>
          <p:cNvPr id="3" name="Content Placeholder 2"/>
          <p:cNvSpPr>
            <a:spLocks noGrp="1"/>
          </p:cNvSpPr>
          <p:nvPr>
            <p:ph idx="1"/>
          </p:nvPr>
        </p:nvSpPr>
        <p:spPr/>
        <p:txBody>
          <a:bodyPr/>
          <a:lstStyle/>
          <a:p>
            <a:r>
              <a:rPr lang="en-US" dirty="0"/>
              <a:t>In general:</a:t>
            </a:r>
          </a:p>
          <a:p>
            <a:endParaRPr lang="en-US" baseline="30000" dirty="0"/>
          </a:p>
          <a:p>
            <a:endParaRPr lang="en-CA" dirty="0"/>
          </a:p>
          <a:p>
            <a:pPr lvl="1"/>
            <a:endParaRPr lang="en-CA" dirty="0"/>
          </a:p>
        </p:txBody>
      </p:sp>
      <mc:AlternateContent xmlns:mc="http://schemas.openxmlformats.org/markup-compatibility/2006" xmlns:a14="http://schemas.microsoft.com/office/drawing/2010/main">
        <mc:Choice Requires="a14">
          <p:sp>
            <p:nvSpPr>
              <p:cNvPr id="5" name="TextBox 4"/>
              <p:cNvSpPr txBox="1"/>
              <p:nvPr/>
            </p:nvSpPr>
            <p:spPr>
              <a:xfrm>
                <a:off x="2939333" y="1825625"/>
                <a:ext cx="4956229" cy="1387431"/>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r>
                            <a:rPr lang="en-US" sz="2000" i="1">
                              <a:solidFill>
                                <a:schemeClr val="tx1"/>
                              </a:solidFill>
                              <a:effectLst/>
                              <a:latin typeface="Cambria Math" panose="02040503050406030204" pitchFamily="18" charset="0"/>
                            </a:rPr>
                            <m:t>𝑎</m:t>
                          </m:r>
                        </m:sub>
                      </m:sSub>
                      <m:r>
                        <a:rPr lang="en-US" sz="2000" i="1">
                          <a:solidFill>
                            <a:schemeClr val="tx1"/>
                          </a:solidFill>
                          <a:effectLst/>
                          <a:latin typeface="Cambria Math" panose="02040503050406030204" pitchFamily="18" charset="0"/>
                        </a:rPr>
                        <m:t>=</m:t>
                      </m:r>
                      <m:d>
                        <m:dPr>
                          <m:begChr m:val="{"/>
                          <m:endChr m:val=""/>
                          <m:ctrlPr>
                            <a:rPr lang="en-CA" sz="2000" i="1">
                              <a:solidFill>
                                <a:schemeClr val="tx1"/>
                              </a:solidFill>
                              <a:effectLst/>
                              <a:latin typeface="Cambria Math" panose="02040503050406030204" pitchFamily="18" charset="0"/>
                            </a:rPr>
                          </m:ctrlPr>
                        </m:dPr>
                        <m:e>
                          <m:m>
                            <m:mPr>
                              <m:mcs>
                                <m:mc>
                                  <m:mcPr>
                                    <m:count m:val="1"/>
                                    <m:mcJc m:val="center"/>
                                  </m:mcPr>
                                </m:mc>
                              </m:mcs>
                              <m:ctrlPr>
                                <a:rPr lang="en-CA" sz="2000" i="1" smtClean="0">
                                  <a:solidFill>
                                    <a:schemeClr val="tx1"/>
                                  </a:solidFill>
                                  <a:effectLst/>
                                  <a:latin typeface="Cambria Math" panose="02040503050406030204" pitchFamily="18" charset="0"/>
                                </a:rPr>
                              </m:ctrlPr>
                            </m:mPr>
                            <m:mr>
                              <m:e>
                                <m:r>
                                  <a:rPr lang="en-US" sz="2000" i="1">
                                    <a:solidFill>
                                      <a:schemeClr val="tx1"/>
                                    </a:solidFill>
                                    <a:effectLst/>
                                    <a:latin typeface="Cambria Math" panose="02040503050406030204" pitchFamily="18" charset="0"/>
                                  </a:rPr>
                                  <m:t>1, </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 =</m:t>
                                </m:r>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𝑎</m:t>
                                    </m:r>
                                  </m:e>
                                  <m:sub>
                                    <m:r>
                                      <a:rPr lang="en-US" sz="2000" b="0" i="1" smtClean="0">
                                        <a:solidFill>
                                          <a:schemeClr val="tx1"/>
                                        </a:solidFill>
                                        <a:latin typeface="Cambria Math" panose="02040503050406030204" pitchFamily="18" charset="0"/>
                                      </a:rPr>
                                      <m:t>𝑟𝑒𝑐</m:t>
                                    </m:r>
                                  </m:sub>
                                </m:sSub>
                              </m:e>
                            </m:mr>
                            <m:mr>
                              <m:e>
                                <m:sSub>
                                  <m:sSubPr>
                                    <m:ctrlPr>
                                      <a:rPr lang="en-CA" sz="2000" i="1">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i="1">
                                        <a:solidFill>
                                          <a:schemeClr val="tx1"/>
                                        </a:solidFill>
                                        <a:effectLst/>
                                        <a:latin typeface="Cambria Math" panose="02040503050406030204" pitchFamily="18" charset="0"/>
                                      </a:rPr>
                                      <m:t>)</m:t>
                                    </m:r>
                                  </m:sup>
                                </m:sSup>
                                <m:r>
                                  <a:rPr lang="en-US" sz="2000" i="1">
                                    <a:solidFill>
                                      <a:schemeClr val="tx1"/>
                                    </a:solidFill>
                                    <a:effectLst/>
                                    <a:latin typeface="Cambria Math" panose="02040503050406030204" pitchFamily="18" charset="0"/>
                                  </a:rPr>
                                  <m:t>,</m:t>
                                </m:r>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𝑎</m:t>
                                    </m:r>
                                  </m:e>
                                  <m:sub>
                                    <m:r>
                                      <a:rPr lang="en-US" sz="2000" i="1">
                                        <a:solidFill>
                                          <a:schemeClr val="tx1"/>
                                        </a:solidFill>
                                        <a:latin typeface="Cambria Math" panose="02040503050406030204" pitchFamily="18" charset="0"/>
                                      </a:rPr>
                                      <m:t>𝑟𝑒𝑐</m:t>
                                    </m:r>
                                  </m:sub>
                                </m:sSub>
                                <m:r>
                                  <a:rPr lang="en-US" sz="2000" b="0" i="1" smtClean="0">
                                    <a:solidFill>
                                      <a:schemeClr val="tx1"/>
                                    </a:solidFill>
                                    <a:latin typeface="Cambria Math" panose="02040503050406030204" pitchFamily="18" charset="0"/>
                                  </a:rPr>
                                  <m:t>&lt;</m:t>
                                </m:r>
                                <m:r>
                                  <a:rPr lang="en-US" sz="2000" i="1">
                                    <a:solidFill>
                                      <a:schemeClr val="tx1"/>
                                    </a:solidFill>
                                    <a:effectLst/>
                                    <a:latin typeface="Cambria Math" panose="02040503050406030204" pitchFamily="18" charset="0"/>
                                  </a:rPr>
                                  <m:t> </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&lt;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𝑎</m:t>
                                    </m:r>
                                  </m:e>
                                  <m:sub>
                                    <m:r>
                                      <a:rPr lang="en-US" sz="2000" i="1">
                                        <a:solidFill>
                                          <a:schemeClr val="tx1"/>
                                        </a:solidFill>
                                        <a:effectLst/>
                                        <a:latin typeface="Cambria Math" panose="02040503050406030204" pitchFamily="18" charset="0"/>
                                      </a:rPr>
                                      <m:t>𝑚𝑎𝑥</m:t>
                                    </m:r>
                                  </m:sub>
                                </m:sSub>
                              </m:e>
                            </m:mr>
                            <m:mr>
                              <m:e>
                                <m:f>
                                  <m:fPr>
                                    <m:ctrlPr>
                                      <a:rPr lang="en-CA" sz="2000" i="1">
                                        <a:solidFill>
                                          <a:schemeClr val="tx1"/>
                                        </a:solidFill>
                                        <a:effectLst/>
                                        <a:latin typeface="Cambria Math" panose="02040503050406030204" pitchFamily="18" charset="0"/>
                                      </a:rPr>
                                    </m:ctrlPr>
                                  </m:fPr>
                                  <m:num>
                                    <m:sSub>
                                      <m:sSubPr>
                                        <m:ctrlPr>
                                          <a:rPr lang="en-CA" sz="2000" i="1">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i="1">
                                            <a:solidFill>
                                              <a:schemeClr val="tx1"/>
                                            </a:solidFill>
                                            <a:effectLst/>
                                            <a:latin typeface="Cambria Math" panose="02040503050406030204" pitchFamily="18" charset="0"/>
                                          </a:rPr>
                                          <m:t>)</m:t>
                                        </m:r>
                                      </m:sup>
                                    </m:sSup>
                                  </m:num>
                                  <m:den>
                                    <m:r>
                                      <a:rPr lang="en-US" sz="2000" i="1">
                                        <a:solidFill>
                                          <a:schemeClr val="tx1"/>
                                        </a:solidFill>
                                        <a:effectLst/>
                                        <a:latin typeface="Cambria Math" panose="02040503050406030204" pitchFamily="18" charset="0"/>
                                      </a:rPr>
                                      <m:t>1−</m:t>
                                    </m:r>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sub>
                                        </m:sSub>
                                        <m:r>
                                          <a:rPr lang="en-US" sz="2000" i="1">
                                            <a:solidFill>
                                              <a:schemeClr val="tx1"/>
                                            </a:solidFill>
                                            <a:effectLst/>
                                            <a:latin typeface="Cambria Math" panose="02040503050406030204" pitchFamily="18" charset="0"/>
                                          </a:rPr>
                                          <m:t>)</m:t>
                                        </m:r>
                                      </m:sup>
                                    </m:sSup>
                                  </m:den>
                                </m:f>
                                <m:r>
                                  <a:rPr lang="en-US" sz="2000" i="1">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 </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𝑎</m:t>
                                    </m:r>
                                  </m:e>
                                  <m:sub>
                                    <m:r>
                                      <a:rPr lang="en-US" sz="2000" i="1">
                                        <a:solidFill>
                                          <a:schemeClr val="tx1"/>
                                        </a:solidFill>
                                        <a:effectLst/>
                                        <a:latin typeface="Cambria Math" panose="02040503050406030204" pitchFamily="18" charset="0"/>
                                      </a:rPr>
                                      <m:t>𝑚𝑎𝑥</m:t>
                                    </m:r>
                                  </m:sub>
                                </m:sSub>
                              </m:e>
                            </m:mr>
                          </m:m>
                        </m:e>
                      </m:d>
                    </m:oMath>
                  </m:oMathPara>
                </a14:m>
                <a:endParaRPr lang="en-CA"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2939333" y="1825625"/>
                <a:ext cx="4956229" cy="1387431"/>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254928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rgbClr val="0000FF"/>
                </a:solidFill>
              </a:rPr>
              <a:t>2. Survivorship</a:t>
            </a:r>
            <a:endParaRPr lang="en-CA" sz="3200" dirty="0"/>
          </a:p>
        </p:txBody>
      </p:sp>
      <p:sp>
        <p:nvSpPr>
          <p:cNvPr id="3" name="Content Placeholder 2"/>
          <p:cNvSpPr>
            <a:spLocks noGrp="1"/>
          </p:cNvSpPr>
          <p:nvPr>
            <p:ph idx="1"/>
          </p:nvPr>
        </p:nvSpPr>
        <p:spPr/>
        <p:txBody>
          <a:bodyPr/>
          <a:lstStyle/>
          <a:p>
            <a:r>
              <a:rPr lang="en-US" dirty="0"/>
              <a:t>In general:</a:t>
            </a:r>
          </a:p>
          <a:p>
            <a:endParaRPr lang="en-US" baseline="30000" dirty="0"/>
          </a:p>
          <a:p>
            <a:endParaRPr lang="en-CA" dirty="0"/>
          </a:p>
          <a:p>
            <a:pPr lvl="1"/>
            <a:endParaRPr lang="en-CA" dirty="0"/>
          </a:p>
        </p:txBody>
      </p:sp>
      <mc:AlternateContent xmlns:mc="http://schemas.openxmlformats.org/markup-compatibility/2006" xmlns:a14="http://schemas.microsoft.com/office/drawing/2010/main">
        <mc:Choice Requires="a14">
          <p:sp>
            <p:nvSpPr>
              <p:cNvPr id="5" name="TextBox 4"/>
              <p:cNvSpPr txBox="1"/>
              <p:nvPr/>
            </p:nvSpPr>
            <p:spPr>
              <a:xfrm>
                <a:off x="2939333" y="1825625"/>
                <a:ext cx="4956229" cy="1387431"/>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r>
                            <a:rPr lang="en-US" sz="2000" i="1">
                              <a:solidFill>
                                <a:schemeClr val="tx1"/>
                              </a:solidFill>
                              <a:effectLst/>
                              <a:latin typeface="Cambria Math" panose="02040503050406030204" pitchFamily="18" charset="0"/>
                            </a:rPr>
                            <m:t>𝑎</m:t>
                          </m:r>
                        </m:sub>
                      </m:sSub>
                      <m:r>
                        <a:rPr lang="en-US" sz="2000" i="1">
                          <a:solidFill>
                            <a:schemeClr val="tx1"/>
                          </a:solidFill>
                          <a:effectLst/>
                          <a:latin typeface="Cambria Math" panose="02040503050406030204" pitchFamily="18" charset="0"/>
                        </a:rPr>
                        <m:t>=</m:t>
                      </m:r>
                      <m:d>
                        <m:dPr>
                          <m:begChr m:val="{"/>
                          <m:endChr m:val=""/>
                          <m:ctrlPr>
                            <a:rPr lang="en-CA" sz="2000" i="1">
                              <a:solidFill>
                                <a:schemeClr val="tx1"/>
                              </a:solidFill>
                              <a:effectLst/>
                              <a:latin typeface="Cambria Math" panose="02040503050406030204" pitchFamily="18" charset="0"/>
                            </a:rPr>
                          </m:ctrlPr>
                        </m:dPr>
                        <m:e>
                          <m:m>
                            <m:mPr>
                              <m:mcs>
                                <m:mc>
                                  <m:mcPr>
                                    <m:count m:val="1"/>
                                    <m:mcJc m:val="center"/>
                                  </m:mcPr>
                                </m:mc>
                              </m:mcs>
                              <m:ctrlPr>
                                <a:rPr lang="en-CA" sz="2000" i="1">
                                  <a:solidFill>
                                    <a:schemeClr val="tx1"/>
                                  </a:solidFill>
                                  <a:effectLst/>
                                  <a:latin typeface="Cambria Math" panose="02040503050406030204" pitchFamily="18" charset="0"/>
                                </a:rPr>
                              </m:ctrlPr>
                            </m:mPr>
                            <m:mr>
                              <m:e>
                                <m:r>
                                  <a:rPr lang="en-US" sz="2000" i="1">
                                    <a:solidFill>
                                      <a:schemeClr val="tx1"/>
                                    </a:solidFill>
                                    <a:effectLst/>
                                    <a:latin typeface="Cambria Math" panose="02040503050406030204" pitchFamily="18" charset="0"/>
                                  </a:rPr>
                                  <m:t>1, </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 =</m:t>
                                </m:r>
                                <m:sSub>
                                  <m:sSubPr>
                                    <m:ctrlPr>
                                      <a:rPr lang="en-CA" sz="2000" i="1">
                                        <a:latin typeface="Cambria Math" panose="02040503050406030204" pitchFamily="18" charset="0"/>
                                      </a:rPr>
                                    </m:ctrlPr>
                                  </m:sSubPr>
                                  <m:e>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e>
                            </m:mr>
                            <m:mr>
                              <m:e>
                                <m:sSub>
                                  <m:sSubPr>
                                    <m:ctrlPr>
                                      <a:rPr lang="en-CA" sz="2000" i="1">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𝐹</m:t>
                                    </m:r>
                                    <m:sSub>
                                      <m:sSubPr>
                                        <m:ctrlPr>
                                          <a:rPr lang="en-CA" sz="2000" i="1" smtClean="0">
                                            <a:solidFill>
                                              <a:schemeClr val="accent2"/>
                                            </a:solidFill>
                                            <a:effectLst/>
                                            <a:latin typeface="Cambria Math" panose="02040503050406030204" pitchFamily="18" charset="0"/>
                                          </a:rPr>
                                        </m:ctrlPr>
                                      </m:sSubPr>
                                      <m:e>
                                        <m:r>
                                          <a:rPr lang="en-US" sz="2000" i="1">
                                            <a:solidFill>
                                              <a:schemeClr val="accent2"/>
                                            </a:solidFill>
                                            <a:effectLst/>
                                            <a:latin typeface="Cambria Math" panose="02040503050406030204" pitchFamily="18" charset="0"/>
                                          </a:rPr>
                                          <m:t>𝑣</m:t>
                                        </m:r>
                                      </m:e>
                                      <m:sub>
                                        <m:r>
                                          <a:rPr lang="en-US" sz="2000" i="1">
                                            <a:solidFill>
                                              <a:schemeClr val="accent2"/>
                                            </a:solidFill>
                                            <a:effectLst/>
                                            <a:latin typeface="Cambria Math" panose="02040503050406030204" pitchFamily="18" charset="0"/>
                                          </a:rPr>
                                          <m:t>𝑎</m:t>
                                        </m:r>
                                        <m:r>
                                          <a:rPr lang="en-US" sz="2000" i="1">
                                            <a:solidFill>
                                              <a:schemeClr val="accent2"/>
                                            </a:solidFill>
                                            <a:effectLst/>
                                            <a:latin typeface="Cambria Math" panose="02040503050406030204" pitchFamily="18" charset="0"/>
                                          </a:rPr>
                                          <m:t>−1</m:t>
                                        </m:r>
                                      </m:sub>
                                    </m:sSub>
                                    <m:r>
                                      <a:rPr lang="en-US" sz="2000" i="1">
                                        <a:solidFill>
                                          <a:schemeClr val="tx1"/>
                                        </a:solidFill>
                                        <a:effectLst/>
                                        <a:latin typeface="Cambria Math" panose="02040503050406030204" pitchFamily="18" charset="0"/>
                                      </a:rPr>
                                      <m:t>)</m:t>
                                    </m:r>
                                  </m:sup>
                                </m:sSup>
                                <m:r>
                                  <a:rPr lang="en-US" sz="2000" i="1">
                                    <a:solidFill>
                                      <a:schemeClr val="tx1"/>
                                    </a:solidFill>
                                    <a:effectLst/>
                                    <a:latin typeface="Cambria Math" panose="02040503050406030204" pitchFamily="18" charset="0"/>
                                  </a:rPr>
                                  <m:t>,</m:t>
                                </m:r>
                                <m:sSub>
                                  <m:sSubPr>
                                    <m:ctrlPr>
                                      <a:rPr lang="en-CA"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𝑟𝑒𝑐</m:t>
                                    </m:r>
                                  </m:sub>
                                </m:sSub>
                                <m:r>
                                  <a:rPr lang="en-US" sz="2000" b="0" i="1" smtClean="0">
                                    <a:latin typeface="Cambria Math" panose="02040503050406030204" pitchFamily="18" charset="0"/>
                                  </a:rPr>
                                  <m:t>&lt;</m:t>
                                </m:r>
                                <m:r>
                                  <a:rPr lang="en-US" sz="2000" i="1">
                                    <a:solidFill>
                                      <a:schemeClr val="tx1"/>
                                    </a:solidFill>
                                    <a:effectLst/>
                                    <a:latin typeface="Cambria Math" panose="02040503050406030204" pitchFamily="18" charset="0"/>
                                  </a:rPr>
                                  <m:t> </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&lt;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𝑎</m:t>
                                    </m:r>
                                  </m:e>
                                  <m:sub>
                                    <m:r>
                                      <a:rPr lang="en-US" sz="2000" i="1">
                                        <a:solidFill>
                                          <a:schemeClr val="tx1"/>
                                        </a:solidFill>
                                        <a:effectLst/>
                                        <a:latin typeface="Cambria Math" panose="02040503050406030204" pitchFamily="18" charset="0"/>
                                      </a:rPr>
                                      <m:t>𝑚𝑎𝑥</m:t>
                                    </m:r>
                                  </m:sub>
                                </m:sSub>
                              </m:e>
                            </m:mr>
                            <m:mr>
                              <m:e>
                                <m:f>
                                  <m:fPr>
                                    <m:ctrlPr>
                                      <a:rPr lang="en-CA" sz="2000" i="1">
                                        <a:solidFill>
                                          <a:schemeClr val="tx1"/>
                                        </a:solidFill>
                                        <a:effectLst/>
                                        <a:latin typeface="Cambria Math" panose="02040503050406030204" pitchFamily="18" charset="0"/>
                                      </a:rPr>
                                    </m:ctrlPr>
                                  </m:fPr>
                                  <m:num>
                                    <m:sSub>
                                      <m:sSubPr>
                                        <m:ctrlPr>
                                          <a:rPr lang="en-CA" sz="2000" i="1">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𝐹</m:t>
                                        </m:r>
                                        <m:sSub>
                                          <m:sSubPr>
                                            <m:ctrlPr>
                                              <a:rPr lang="en-CA" sz="2000" i="1" smtClean="0">
                                                <a:solidFill>
                                                  <a:schemeClr val="accent2"/>
                                                </a:solidFill>
                                                <a:effectLst/>
                                                <a:latin typeface="Cambria Math" panose="02040503050406030204" pitchFamily="18" charset="0"/>
                                              </a:rPr>
                                            </m:ctrlPr>
                                          </m:sSubPr>
                                          <m:e>
                                            <m:r>
                                              <a:rPr lang="en-US" sz="2000" i="1">
                                                <a:solidFill>
                                                  <a:schemeClr val="accent2"/>
                                                </a:solidFill>
                                                <a:effectLst/>
                                                <a:latin typeface="Cambria Math" panose="02040503050406030204" pitchFamily="18" charset="0"/>
                                              </a:rPr>
                                              <m:t>𝑣</m:t>
                                            </m:r>
                                          </m:e>
                                          <m:sub>
                                            <m:r>
                                              <a:rPr lang="en-US" sz="2000" i="1">
                                                <a:solidFill>
                                                  <a:schemeClr val="accent2"/>
                                                </a:solidFill>
                                                <a:effectLst/>
                                                <a:latin typeface="Cambria Math" panose="02040503050406030204" pitchFamily="18" charset="0"/>
                                              </a:rPr>
                                              <m:t>𝑎</m:t>
                                            </m:r>
                                            <m:r>
                                              <a:rPr lang="en-US" sz="2000" i="1">
                                                <a:solidFill>
                                                  <a:schemeClr val="accent2"/>
                                                </a:solidFill>
                                                <a:effectLst/>
                                                <a:latin typeface="Cambria Math" panose="02040503050406030204" pitchFamily="18" charset="0"/>
                                              </a:rPr>
                                              <m:t>−1</m:t>
                                            </m:r>
                                          </m:sub>
                                        </m:sSub>
                                        <m:r>
                                          <a:rPr lang="en-US" sz="2000" i="1">
                                            <a:solidFill>
                                              <a:schemeClr val="tx1"/>
                                            </a:solidFill>
                                            <a:effectLst/>
                                            <a:latin typeface="Cambria Math" panose="02040503050406030204" pitchFamily="18" charset="0"/>
                                          </a:rPr>
                                          <m:t>)</m:t>
                                        </m:r>
                                      </m:sup>
                                    </m:sSup>
                                  </m:num>
                                  <m:den>
                                    <m:r>
                                      <a:rPr lang="en-US" sz="2000" i="1">
                                        <a:solidFill>
                                          <a:schemeClr val="tx1"/>
                                        </a:solidFill>
                                        <a:effectLst/>
                                        <a:latin typeface="Cambria Math" panose="02040503050406030204" pitchFamily="18" charset="0"/>
                                      </a:rPr>
                                      <m:t>1−</m:t>
                                    </m:r>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sub>
                                        </m:sSub>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𝐹</m:t>
                                        </m:r>
                                        <m:sSub>
                                          <m:sSubPr>
                                            <m:ctrlPr>
                                              <a:rPr lang="en-CA" sz="2000" i="1" smtClean="0">
                                                <a:solidFill>
                                                  <a:schemeClr val="accent2"/>
                                                </a:solidFill>
                                                <a:effectLst/>
                                                <a:latin typeface="Cambria Math" panose="02040503050406030204" pitchFamily="18" charset="0"/>
                                              </a:rPr>
                                            </m:ctrlPr>
                                          </m:sSubPr>
                                          <m:e>
                                            <m:r>
                                              <a:rPr lang="en-US" sz="2000" i="1">
                                                <a:solidFill>
                                                  <a:schemeClr val="accent2"/>
                                                </a:solidFill>
                                                <a:effectLst/>
                                                <a:latin typeface="Cambria Math" panose="02040503050406030204" pitchFamily="18" charset="0"/>
                                              </a:rPr>
                                              <m:t>𝑣</m:t>
                                            </m:r>
                                          </m:e>
                                          <m:sub>
                                            <m:r>
                                              <a:rPr lang="en-US" sz="2000" i="1">
                                                <a:solidFill>
                                                  <a:schemeClr val="accent2"/>
                                                </a:solidFill>
                                                <a:effectLst/>
                                                <a:latin typeface="Cambria Math" panose="02040503050406030204" pitchFamily="18" charset="0"/>
                                              </a:rPr>
                                              <m:t>𝑎</m:t>
                                            </m:r>
                                          </m:sub>
                                        </m:sSub>
                                        <m:r>
                                          <a:rPr lang="en-US" sz="2000" i="1">
                                            <a:solidFill>
                                              <a:schemeClr val="tx1"/>
                                            </a:solidFill>
                                            <a:effectLst/>
                                            <a:latin typeface="Cambria Math" panose="02040503050406030204" pitchFamily="18" charset="0"/>
                                          </a:rPr>
                                          <m:t>)</m:t>
                                        </m:r>
                                      </m:sup>
                                    </m:sSup>
                                  </m:den>
                                </m:f>
                                <m:r>
                                  <a:rPr lang="en-US" sz="2000" i="1">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 </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𝑎</m:t>
                                    </m:r>
                                  </m:e>
                                  <m:sub>
                                    <m:r>
                                      <a:rPr lang="en-US" sz="2000" i="1">
                                        <a:solidFill>
                                          <a:schemeClr val="tx1"/>
                                        </a:solidFill>
                                        <a:effectLst/>
                                        <a:latin typeface="Cambria Math" panose="02040503050406030204" pitchFamily="18" charset="0"/>
                                      </a:rPr>
                                      <m:t>𝑚𝑎𝑥</m:t>
                                    </m:r>
                                  </m:sub>
                                </m:sSub>
                              </m:e>
                            </m:mr>
                          </m:m>
                        </m:e>
                      </m:d>
                    </m:oMath>
                  </m:oMathPara>
                </a14:m>
                <a:endParaRPr lang="en-CA"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2939333" y="1825625"/>
                <a:ext cx="4956229" cy="1387431"/>
              </a:xfrm>
              <a:prstGeom prst="rect">
                <a:avLst/>
              </a:prstGeom>
              <a:blipFill>
                <a:blip r:embed="rId2"/>
                <a:stretch>
                  <a:fillRect/>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552410" y="1355042"/>
            <a:ext cx="3096690" cy="1858014"/>
          </a:xfrm>
          <a:prstGeom prst="rect">
            <a:avLst/>
          </a:prstGeom>
        </p:spPr>
      </p:pic>
      <p:pic>
        <p:nvPicPr>
          <p:cNvPr id="10" name="Picture 9"/>
          <p:cNvPicPr>
            <a:picLocks noChangeAspect="1"/>
          </p:cNvPicPr>
          <p:nvPr/>
        </p:nvPicPr>
        <p:blipFill>
          <a:blip r:embed="rId4"/>
          <a:stretch>
            <a:fillRect/>
          </a:stretch>
        </p:blipFill>
        <p:spPr>
          <a:xfrm>
            <a:off x="0" y="4121647"/>
            <a:ext cx="4572396" cy="2743438"/>
          </a:xfrm>
          <a:prstGeom prst="rect">
            <a:avLst/>
          </a:prstGeom>
        </p:spPr>
      </p:pic>
      <p:pic>
        <p:nvPicPr>
          <p:cNvPr id="9" name="Picture 8"/>
          <p:cNvPicPr>
            <a:picLocks noChangeAspect="1"/>
          </p:cNvPicPr>
          <p:nvPr/>
        </p:nvPicPr>
        <p:blipFill>
          <a:blip r:embed="rId5"/>
          <a:stretch>
            <a:fillRect/>
          </a:stretch>
        </p:blipFill>
        <p:spPr>
          <a:xfrm>
            <a:off x="0" y="4121647"/>
            <a:ext cx="4572396" cy="2743438"/>
          </a:xfrm>
          <a:prstGeom prst="rect">
            <a:avLst/>
          </a:prstGeom>
        </p:spPr>
      </p:pic>
      <p:pic>
        <p:nvPicPr>
          <p:cNvPr id="11" name="Picture 10"/>
          <p:cNvPicPr>
            <a:picLocks noChangeAspect="1"/>
          </p:cNvPicPr>
          <p:nvPr/>
        </p:nvPicPr>
        <p:blipFill>
          <a:blip r:embed="rId6"/>
          <a:stretch>
            <a:fillRect/>
          </a:stretch>
        </p:blipFill>
        <p:spPr>
          <a:xfrm>
            <a:off x="0" y="4129046"/>
            <a:ext cx="4572396" cy="2743438"/>
          </a:xfrm>
          <a:prstGeom prst="rect">
            <a:avLst/>
          </a:prstGeom>
        </p:spPr>
      </p:pic>
      <p:sp>
        <p:nvSpPr>
          <p:cNvPr id="4" name="Rectangle 3">
            <a:extLst>
              <a:ext uri="{FF2B5EF4-FFF2-40B4-BE49-F238E27FC236}">
                <a16:creationId xmlns:a16="http://schemas.microsoft.com/office/drawing/2014/main" id="{A03F992B-B1A2-4FBC-BC98-9F78913CF0CD}"/>
              </a:ext>
            </a:extLst>
          </p:cNvPr>
          <p:cNvSpPr/>
          <p:nvPr/>
        </p:nvSpPr>
        <p:spPr>
          <a:xfrm>
            <a:off x="4503174" y="2182761"/>
            <a:ext cx="1297858" cy="22614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E16B7503-0AC5-4006-8561-C90EB0AAAE2B}"/>
              </a:ext>
            </a:extLst>
          </p:cNvPr>
          <p:cNvCxnSpPr>
            <a:stCxn id="4" idx="3"/>
          </p:cNvCxnSpPr>
          <p:nvPr/>
        </p:nvCxnSpPr>
        <p:spPr>
          <a:xfrm>
            <a:off x="5801032" y="2295832"/>
            <a:ext cx="1976284" cy="1745226"/>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A7D8326-B8CA-4275-A111-C57C3F6688DC}"/>
              </a:ext>
            </a:extLst>
          </p:cNvPr>
          <p:cNvSpPr txBox="1"/>
          <p:nvPr/>
        </p:nvSpPr>
        <p:spPr>
          <a:xfrm>
            <a:off x="7777316" y="4041057"/>
            <a:ext cx="2861699" cy="923330"/>
          </a:xfrm>
          <a:prstGeom prst="rect">
            <a:avLst/>
          </a:prstGeom>
          <a:noFill/>
          <a:ln>
            <a:solidFill>
              <a:schemeClr val="accent2"/>
            </a:solidFill>
          </a:ln>
        </p:spPr>
        <p:txBody>
          <a:bodyPr wrap="square" rtlCol="0">
            <a:spAutoFit/>
          </a:bodyPr>
          <a:lstStyle/>
          <a:p>
            <a:pPr algn="ctr"/>
            <a:r>
              <a:rPr lang="en-US" dirty="0"/>
              <a:t>The total mortality at-age depends on the vulnerability-at-age</a:t>
            </a:r>
          </a:p>
        </p:txBody>
      </p:sp>
    </p:spTree>
    <p:extLst>
      <p:ext uri="{BB962C8B-B14F-4D97-AF65-F5344CB8AC3E}">
        <p14:creationId xmlns:p14="http://schemas.microsoft.com/office/powerpoint/2010/main" val="395655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200" dirty="0"/>
              <a:t>Per-Recruit Calculations </a:t>
            </a:r>
            <a:r>
              <a:rPr lang="en-CA" sz="3200" b="1" dirty="0">
                <a:solidFill>
                  <a:schemeClr val="accent2"/>
                </a:solidFill>
              </a:rPr>
              <a:t>3. SSB-per-Recruit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Equilibrium SSB-per-recruit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oMath>
                </a14:m>
                <a:r>
                  <a:rPr lang="en-US" dirty="0"/>
                  <a:t>) = SSB produced on average by each recruit over its lifetime, considering survival, growth, and maturity</a:t>
                </a:r>
              </a:p>
              <a:p>
                <a:r>
                  <a:rPr lang="en-US" dirty="0"/>
                  <a:t>Sum over all ages:</a:t>
                </a:r>
              </a:p>
              <a:p>
                <a:pPr marL="0" indent="0" algn="ctr">
                  <a:buNone/>
                </a:pPr>
                <a:r>
                  <a:rPr lang="en-US" dirty="0">
                    <a:solidFill>
                      <a:srgbClr val="0000FF"/>
                    </a:solidFill>
                  </a:rPr>
                  <a:t>P(survives to age </a:t>
                </a:r>
                <a14:m>
                  <m:oMath xmlns:m="http://schemas.openxmlformats.org/officeDocument/2006/math">
                    <m:r>
                      <m:rPr>
                        <m:brk m:alnAt="23"/>
                      </m:rPr>
                      <a:rPr lang="en-US" sz="2800" b="0" i="1" smtClean="0">
                        <a:solidFill>
                          <a:srgbClr val="0000FF"/>
                        </a:solidFill>
                        <a:effectLst/>
                        <a:latin typeface="Cambria Math" panose="02040503050406030204" pitchFamily="18" charset="0"/>
                      </a:rPr>
                      <m:t>𝑎</m:t>
                    </m:r>
                  </m:oMath>
                </a14:m>
                <a:r>
                  <a:rPr lang="en-US" dirty="0">
                    <a:solidFill>
                      <a:srgbClr val="0000FF"/>
                    </a:solidFill>
                  </a:rPr>
                  <a:t>) </a:t>
                </a:r>
                <a:r>
                  <a:rPr lang="en-US" dirty="0"/>
                  <a:t>× </a:t>
                </a:r>
                <a:r>
                  <a:rPr lang="en-US" dirty="0">
                    <a:solidFill>
                      <a:srgbClr val="C00000"/>
                    </a:solidFill>
                  </a:rPr>
                  <a:t>weight-at-age </a:t>
                </a:r>
                <a14:m>
                  <m:oMath xmlns:m="http://schemas.openxmlformats.org/officeDocument/2006/math">
                    <m:r>
                      <m:rPr>
                        <m:brk m:alnAt="23"/>
                      </m:rPr>
                      <a:rPr lang="en-US" i="1" smtClean="0">
                        <a:solidFill>
                          <a:srgbClr val="C00000"/>
                        </a:solidFill>
                        <a:latin typeface="Cambria Math" panose="02040503050406030204" pitchFamily="18" charset="0"/>
                      </a:rPr>
                      <m:t>𝑎</m:t>
                    </m:r>
                  </m:oMath>
                </a14:m>
                <a:r>
                  <a:rPr lang="en-US" dirty="0">
                    <a:solidFill>
                      <a:srgbClr val="C00000"/>
                    </a:solidFill>
                  </a:rPr>
                  <a:t> </a:t>
                </a:r>
                <a:r>
                  <a:rPr lang="en-US" dirty="0"/>
                  <a:t>× </a:t>
                </a:r>
                <a:r>
                  <a:rPr lang="en-US" dirty="0">
                    <a:solidFill>
                      <a:srgbClr val="7030A0"/>
                    </a:solidFill>
                  </a:rPr>
                  <a:t>P(mature-at-age </a:t>
                </a:r>
                <a14:m>
                  <m:oMath xmlns:m="http://schemas.openxmlformats.org/officeDocument/2006/math">
                    <m:r>
                      <m:rPr>
                        <m:brk m:alnAt="23"/>
                      </m:rPr>
                      <a:rPr lang="en-US" i="1" smtClean="0">
                        <a:solidFill>
                          <a:srgbClr val="7030A0"/>
                        </a:solidFill>
                        <a:latin typeface="Cambria Math" panose="02040503050406030204" pitchFamily="18" charset="0"/>
                      </a:rPr>
                      <m:t>𝑎</m:t>
                    </m:r>
                  </m:oMath>
                </a14:m>
                <a:r>
                  <a:rPr lang="en-US" dirty="0">
                    <a:solidFill>
                      <a:srgbClr val="7030A0"/>
                    </a:solidFill>
                  </a:rPr>
                  <a:t>) </a:t>
                </a:r>
              </a:p>
              <a:p>
                <a:pPr lvl="1"/>
                <a:endParaRPr lang="en-US" baseline="30000" dirty="0"/>
              </a:p>
              <a:p>
                <a:pPr marL="0" indent="0">
                  <a:buNone/>
                </a:pPr>
                <a:endParaRPr lang="en-US" baseline="30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009709" y="4594323"/>
                <a:ext cx="2276457"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i="1" smtClean="0">
                              <a:solidFill>
                                <a:schemeClr val="tx1"/>
                              </a:solidFill>
                              <a:effectLst/>
                              <a:latin typeface="Cambria Math" panose="02040503050406030204" pitchFamily="18" charset="0"/>
                              <a:ea typeface="Cambria Math" panose="02040503050406030204" pitchFamily="18" charset="0"/>
                            </a:rPr>
                            <m:t>𝜑</m:t>
                          </m:r>
                        </m:e>
                        <m:sub>
                          <m:r>
                            <a:rPr lang="en-US" sz="2000" b="0" i="1" smtClean="0">
                              <a:solidFill>
                                <a:schemeClr val="tx1"/>
                              </a:solidFill>
                              <a:effectLst/>
                              <a:latin typeface="Cambria Math" panose="02040503050406030204" pitchFamily="18" charset="0"/>
                            </a:rPr>
                            <m:t>𝐹</m:t>
                          </m:r>
                        </m:sub>
                      </m:sSub>
                      <m:r>
                        <a:rPr lang="en-US" sz="2000" b="0" i="1" smtClean="0">
                          <a:solidFill>
                            <a:schemeClr val="tx1"/>
                          </a:solidFill>
                          <a:effectLst/>
                          <a:latin typeface="Cambria Math" panose="02040503050406030204" pitchFamily="18" charset="0"/>
                        </a:rPr>
                        <m:t>=</m:t>
                      </m:r>
                      <m:nary>
                        <m:naryPr>
                          <m:chr m:val="∑"/>
                          <m:ctrlPr>
                            <a:rPr lang="en-US" sz="2000" b="0" i="1" smtClean="0">
                              <a:solidFill>
                                <a:schemeClr val="tx1"/>
                              </a:solidFill>
                              <a:effectLst/>
                              <a:latin typeface="Cambria Math" panose="02040503050406030204" pitchFamily="18" charset="0"/>
                            </a:rPr>
                          </m:ctrlPr>
                        </m:naryPr>
                        <m:sub>
                          <m:sSub>
                            <m:sSubPr>
                              <m:ctrlPr>
                                <a:rPr lang="en-US" sz="2000" i="1">
                                  <a:latin typeface="Cambria Math" panose="02040503050406030204" pitchFamily="18" charset="0"/>
                                </a:rPr>
                              </m:ctrlPr>
                            </m:sSub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𝑎</m:t>
                              </m:r>
                            </m:e>
                            <m:sub>
                              <m:r>
                                <a:rPr lang="en-US" sz="2000" b="0" i="1" smtClean="0">
                                  <a:solidFill>
                                    <a:schemeClr val="tx1"/>
                                  </a:solidFill>
                                  <a:effectLst/>
                                  <a:latin typeface="Cambria Math" panose="02040503050406030204" pitchFamily="18" charset="0"/>
                                </a:rPr>
                                <m:t>𝑚𝑎𝑥</m:t>
                              </m:r>
                            </m:sub>
                          </m:sSub>
                        </m:sup>
                        <m:e>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𝑙</m:t>
                              </m:r>
                            </m:e>
                            <m:sub>
                              <m:r>
                                <a:rPr lang="en-US" sz="2000" b="0" i="1" smtClean="0">
                                  <a:solidFill>
                                    <a:srgbClr val="0000FF"/>
                                  </a:solidFill>
                                  <a:effectLst/>
                                  <a:latin typeface="Cambria Math" panose="02040503050406030204" pitchFamily="18" charset="0"/>
                                </a:rPr>
                                <m:t>𝑎</m:t>
                              </m:r>
                            </m:sub>
                          </m:sSub>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𝑤</m:t>
                              </m:r>
                            </m:e>
                            <m:sub>
                              <m:r>
                                <a:rPr lang="en-US" sz="2000" i="1">
                                  <a:solidFill>
                                    <a:srgbClr val="C00000"/>
                                  </a:solidFill>
                                  <a:latin typeface="Cambria Math" panose="02040503050406030204" pitchFamily="18" charset="0"/>
                                </a:rPr>
                                <m:t>𝑎</m:t>
                              </m:r>
                            </m:sub>
                          </m:sSub>
                          <m:sSub>
                            <m:sSubPr>
                              <m:ctrlPr>
                                <a:rPr lang="en-US" sz="2000" i="1" smtClean="0">
                                  <a:solidFill>
                                    <a:srgbClr val="7030A0"/>
                                  </a:solidFill>
                                  <a:latin typeface="Cambria Math" panose="02040503050406030204" pitchFamily="18" charset="0"/>
                                </a:rPr>
                              </m:ctrlPr>
                            </m:sSubPr>
                            <m:e>
                              <m:r>
                                <a:rPr lang="en-US" sz="2000" b="0" i="1" smtClean="0">
                                  <a:solidFill>
                                    <a:srgbClr val="7030A0"/>
                                  </a:solidFill>
                                  <a:latin typeface="Cambria Math" panose="02040503050406030204" pitchFamily="18" charset="0"/>
                                </a:rPr>
                                <m:t>𝑚</m:t>
                              </m:r>
                            </m:e>
                            <m:sub>
                              <m:r>
                                <a:rPr lang="en-US" sz="2000" i="1">
                                  <a:solidFill>
                                    <a:srgbClr val="7030A0"/>
                                  </a:solidFill>
                                  <a:latin typeface="Cambria Math" panose="02040503050406030204" pitchFamily="18" charset="0"/>
                                </a:rPr>
                                <m:t>𝑎</m:t>
                              </m:r>
                            </m:sub>
                          </m:sSub>
                        </m:e>
                      </m:nary>
                    </m:oMath>
                  </m:oMathPara>
                </a14:m>
                <a:endParaRPr lang="en-CA"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5009709" y="4594323"/>
                <a:ext cx="2276457" cy="87838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076088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2"/>
                </a:solidFill>
              </a:rPr>
              <a:t>3. Eggs-per-Recruit</a:t>
            </a:r>
            <a:endParaRPr lang="en-CA"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If we knew fecundity-at-age, we could calculate eggs-per-recruit </a:t>
                </a:r>
              </a:p>
              <a:p>
                <a:pPr marL="0" indent="0">
                  <a:buNone/>
                </a:pPr>
                <a:r>
                  <a:rPr lang="en-US" dirty="0"/>
                  <a:t>Equilibrium eggs-per-recruit </a:t>
                </a:r>
                <a:r>
                  <a:rPr lang="en-US" dirty="0">
                    <a:latin typeface="Cambria Math" panose="02040503050406030204" pitchFamily="18" charset="0"/>
                  </a:rPr>
                  <a:t>(</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oMath>
                </a14:m>
                <a:r>
                  <a:rPr lang="en-US" dirty="0"/>
                  <a:t>)</a:t>
                </a:r>
              </a:p>
              <a:p>
                <a:r>
                  <a:rPr lang="en-US" dirty="0"/>
                  <a:t>Sum over all ages:</a:t>
                </a:r>
              </a:p>
              <a:p>
                <a:endParaRPr lang="en-US" dirty="0"/>
              </a:p>
              <a:p>
                <a:pPr marL="0" indent="0" algn="ctr">
                  <a:buNone/>
                </a:pPr>
                <a:r>
                  <a:rPr lang="en-US" dirty="0">
                    <a:solidFill>
                      <a:srgbClr val="0000FF"/>
                    </a:solidFill>
                  </a:rPr>
                  <a:t>P(survives to age </a:t>
                </a:r>
                <a14:m>
                  <m:oMath xmlns:m="http://schemas.openxmlformats.org/officeDocument/2006/math">
                    <m:r>
                      <m:rPr>
                        <m:brk m:alnAt="23"/>
                      </m:rPr>
                      <a:rPr lang="en-US" i="1">
                        <a:solidFill>
                          <a:srgbClr val="0000FF"/>
                        </a:solidFill>
                        <a:latin typeface="Cambria Math" panose="02040503050406030204" pitchFamily="18" charset="0"/>
                      </a:rPr>
                      <m:t>𝑎</m:t>
                    </m:r>
                  </m:oMath>
                </a14:m>
                <a:r>
                  <a:rPr lang="en-US" dirty="0">
                    <a:solidFill>
                      <a:srgbClr val="0000FF"/>
                    </a:solidFill>
                  </a:rPr>
                  <a:t>) </a:t>
                </a:r>
                <a:r>
                  <a:rPr lang="en-US" dirty="0"/>
                  <a:t>× </a:t>
                </a:r>
                <a:r>
                  <a:rPr lang="en-US" dirty="0">
                    <a:solidFill>
                      <a:schemeClr val="accent6">
                        <a:lumMod val="75000"/>
                      </a:schemeClr>
                    </a:solidFill>
                  </a:rPr>
                  <a:t>Relative fecundity-at-age </a:t>
                </a:r>
                <a14:m>
                  <m:oMath xmlns:m="http://schemas.openxmlformats.org/officeDocument/2006/math">
                    <m:r>
                      <m:rPr>
                        <m:brk m:alnAt="23"/>
                      </m:rPr>
                      <a:rPr lang="en-US" i="1" smtClean="0">
                        <a:solidFill>
                          <a:schemeClr val="accent6">
                            <a:lumMod val="75000"/>
                          </a:schemeClr>
                        </a:solidFill>
                        <a:latin typeface="Cambria Math" panose="02040503050406030204" pitchFamily="18" charset="0"/>
                      </a:rPr>
                      <m:t>𝑎</m:t>
                    </m:r>
                    <m:r>
                      <a:rPr lang="en-US" i="1">
                        <a:solidFill>
                          <a:srgbClr val="0000FF"/>
                        </a:solidFill>
                        <a:latin typeface="Cambria Math" panose="02040503050406030204" pitchFamily="18" charset="0"/>
                      </a:rPr>
                      <m:t> </m:t>
                    </m:r>
                  </m:oMath>
                </a14:m>
                <a:r>
                  <a:rPr lang="en-US" dirty="0"/>
                  <a:t>× </a:t>
                </a:r>
                <a:r>
                  <a:rPr lang="en-US" dirty="0">
                    <a:solidFill>
                      <a:srgbClr val="C00000"/>
                    </a:solidFill>
                  </a:rPr>
                  <a:t>weight-at-age </a:t>
                </a:r>
                <a14:m>
                  <m:oMath xmlns:m="http://schemas.openxmlformats.org/officeDocument/2006/math">
                    <m:r>
                      <m:rPr>
                        <m:brk m:alnAt="23"/>
                      </m:rPr>
                      <a:rPr lang="en-US" i="1" smtClean="0">
                        <a:solidFill>
                          <a:srgbClr val="C00000"/>
                        </a:solidFill>
                        <a:latin typeface="Cambria Math" panose="02040503050406030204" pitchFamily="18" charset="0"/>
                      </a:rPr>
                      <m:t>𝑎</m:t>
                    </m:r>
                  </m:oMath>
                </a14:m>
                <a:r>
                  <a:rPr lang="en-US" dirty="0">
                    <a:solidFill>
                      <a:srgbClr val="C00000"/>
                    </a:solidFill>
                  </a:rPr>
                  <a:t> </a:t>
                </a:r>
                <a:r>
                  <a:rPr lang="en-US" dirty="0"/>
                  <a:t>× </a:t>
                </a:r>
                <a:r>
                  <a:rPr lang="en-US" dirty="0">
                    <a:solidFill>
                      <a:srgbClr val="7030A0"/>
                    </a:solidFill>
                  </a:rPr>
                  <a:t>P(mature-at-age </a:t>
                </a:r>
                <a14:m>
                  <m:oMath xmlns:m="http://schemas.openxmlformats.org/officeDocument/2006/math">
                    <m:r>
                      <m:rPr>
                        <m:brk m:alnAt="23"/>
                      </m:rPr>
                      <a:rPr lang="en-US" i="1" smtClean="0">
                        <a:solidFill>
                          <a:srgbClr val="7030A0"/>
                        </a:solidFill>
                        <a:latin typeface="Cambria Math" panose="02040503050406030204" pitchFamily="18" charset="0"/>
                      </a:rPr>
                      <m:t>𝑎</m:t>
                    </m:r>
                  </m:oMath>
                </a14:m>
                <a:r>
                  <a:rPr lang="en-US" dirty="0">
                    <a:solidFill>
                      <a:srgbClr val="7030A0"/>
                    </a:solidFill>
                  </a:rPr>
                  <a:t>) </a:t>
                </a:r>
              </a:p>
              <a:p>
                <a:pPr lvl="1"/>
                <a:endParaRPr lang="en-US" baseline="30000" dirty="0"/>
              </a:p>
              <a:p>
                <a:pPr marL="0" indent="0">
                  <a:buNone/>
                </a:pPr>
                <a:endParaRPr lang="en-US" baseline="30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009709" y="5159588"/>
                <a:ext cx="2474075"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i="1" smtClean="0">
                              <a:solidFill>
                                <a:schemeClr val="tx1"/>
                              </a:solidFill>
                              <a:effectLst/>
                              <a:latin typeface="Cambria Math" panose="02040503050406030204" pitchFamily="18" charset="0"/>
                              <a:ea typeface="Cambria Math" panose="02040503050406030204" pitchFamily="18" charset="0"/>
                            </a:rPr>
                            <m:t>𝜑</m:t>
                          </m:r>
                        </m:e>
                        <m:sub>
                          <m:r>
                            <a:rPr lang="en-US" sz="2000" b="0" i="1" smtClean="0">
                              <a:solidFill>
                                <a:schemeClr val="tx1"/>
                              </a:solidFill>
                              <a:effectLst/>
                              <a:latin typeface="Cambria Math" panose="02040503050406030204" pitchFamily="18" charset="0"/>
                            </a:rPr>
                            <m:t>𝐹</m:t>
                          </m:r>
                        </m:sub>
                      </m:sSub>
                      <m:r>
                        <a:rPr lang="en-US" sz="2000" b="0" i="1" smtClean="0">
                          <a:solidFill>
                            <a:schemeClr val="tx1"/>
                          </a:solidFill>
                          <a:effectLst/>
                          <a:latin typeface="Cambria Math" panose="02040503050406030204" pitchFamily="18" charset="0"/>
                        </a:rPr>
                        <m:t>=</m:t>
                      </m:r>
                      <m:nary>
                        <m:naryPr>
                          <m:chr m:val="∑"/>
                          <m:ctrlPr>
                            <a:rPr lang="en-US" sz="2000" b="0" i="1" smtClean="0">
                              <a:solidFill>
                                <a:schemeClr val="tx1"/>
                              </a:solidFill>
                              <a:effectLst/>
                              <a:latin typeface="Cambria Math" panose="02040503050406030204" pitchFamily="18" charset="0"/>
                            </a:rPr>
                          </m:ctrlPr>
                        </m:naryPr>
                        <m:sub>
                          <m:r>
                            <m:rPr>
                              <m:brk m:alnAt="23"/>
                            </m:rPr>
                            <a:rPr lang="en-US" sz="2000" b="0" i="1" smtClean="0">
                              <a:solidFill>
                                <a:schemeClr val="tx1"/>
                              </a:solidFill>
                              <a:effectLst/>
                              <a:latin typeface="Cambria Math" panose="02040503050406030204" pitchFamily="18" charset="0"/>
                            </a:rPr>
                            <m:t>𝑎</m:t>
                          </m:r>
                          <m:r>
                            <a:rPr lang="en-US" sz="2000" b="0" i="1" smtClean="0">
                              <a:solidFill>
                                <a:schemeClr val="tx1"/>
                              </a:solidFill>
                              <a:effectLst/>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𝑎</m:t>
                              </m:r>
                            </m:e>
                            <m:sub>
                              <m:r>
                                <a:rPr lang="en-US" sz="2000" b="0" i="1" smtClean="0">
                                  <a:solidFill>
                                    <a:schemeClr val="tx1"/>
                                  </a:solidFill>
                                  <a:effectLst/>
                                  <a:latin typeface="Cambria Math" panose="02040503050406030204" pitchFamily="18" charset="0"/>
                                </a:rPr>
                                <m:t>𝑚𝑎𝑥</m:t>
                              </m:r>
                            </m:sub>
                          </m:sSub>
                        </m:sup>
                        <m:e>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𝑙</m:t>
                              </m:r>
                            </m:e>
                            <m:sub>
                              <m:r>
                                <a:rPr lang="en-US" sz="2000" b="0" i="1" smtClean="0">
                                  <a:solidFill>
                                    <a:srgbClr val="0000FF"/>
                                  </a:solidFill>
                                  <a:effectLst/>
                                  <a:latin typeface="Cambria Math" panose="02040503050406030204" pitchFamily="18" charset="0"/>
                                </a:rPr>
                                <m:t>𝑎</m:t>
                              </m:r>
                            </m:sub>
                          </m:sSub>
                          <m:sSub>
                            <m:sSubPr>
                              <m:ctrlPr>
                                <a:rPr lang="en-US" sz="2000" i="1" smtClean="0">
                                  <a:solidFill>
                                    <a:srgbClr val="C00000"/>
                                  </a:solidFill>
                                  <a:latin typeface="Cambria Math" panose="02040503050406030204" pitchFamily="18" charset="0"/>
                                </a:rPr>
                              </m:ctrlPr>
                            </m:sSubPr>
                            <m:e>
                              <m:sSub>
                                <m:sSubPr>
                                  <m:ctrlPr>
                                    <a:rPr lang="en-US" sz="2000" i="1">
                                      <a:solidFill>
                                        <a:schemeClr val="accent6">
                                          <a:lumMod val="75000"/>
                                        </a:schemeClr>
                                      </a:solidFill>
                                      <a:latin typeface="Cambria Math" panose="02040503050406030204" pitchFamily="18" charset="0"/>
                                    </a:rPr>
                                  </m:ctrlPr>
                                </m:sSubPr>
                                <m:e>
                                  <m:r>
                                    <a:rPr lang="en-US" sz="2000" i="1">
                                      <a:solidFill>
                                        <a:schemeClr val="accent6">
                                          <a:lumMod val="75000"/>
                                        </a:schemeClr>
                                      </a:solidFill>
                                      <a:latin typeface="Cambria Math" panose="02040503050406030204" pitchFamily="18" charset="0"/>
                                    </a:rPr>
                                    <m:t>𝑓</m:t>
                                  </m:r>
                                </m:e>
                                <m:sub>
                                  <m:r>
                                    <a:rPr lang="en-US" sz="2000" i="1">
                                      <a:solidFill>
                                        <a:schemeClr val="accent6">
                                          <a:lumMod val="75000"/>
                                        </a:schemeClr>
                                      </a:solidFill>
                                      <a:latin typeface="Cambria Math" panose="02040503050406030204" pitchFamily="18" charset="0"/>
                                    </a:rPr>
                                    <m:t>𝑎</m:t>
                                  </m:r>
                                </m:sub>
                              </m:sSub>
                              <m:r>
                                <a:rPr lang="en-US" sz="2000" b="0" i="1" smtClean="0">
                                  <a:solidFill>
                                    <a:srgbClr val="C00000"/>
                                  </a:solidFill>
                                  <a:latin typeface="Cambria Math" panose="02040503050406030204" pitchFamily="18" charset="0"/>
                                </a:rPr>
                                <m:t>𝑤</m:t>
                              </m:r>
                            </m:e>
                            <m:sub>
                              <m:r>
                                <a:rPr lang="en-US" sz="2000" i="1">
                                  <a:solidFill>
                                    <a:srgbClr val="C00000"/>
                                  </a:solidFill>
                                  <a:latin typeface="Cambria Math" panose="02040503050406030204" pitchFamily="18" charset="0"/>
                                </a:rPr>
                                <m:t>𝑎</m:t>
                              </m:r>
                            </m:sub>
                          </m:sSub>
                          <m:sSub>
                            <m:sSubPr>
                              <m:ctrlPr>
                                <a:rPr lang="en-US" sz="2000" i="1" smtClean="0">
                                  <a:solidFill>
                                    <a:srgbClr val="7030A0"/>
                                  </a:solidFill>
                                  <a:latin typeface="Cambria Math" panose="02040503050406030204" pitchFamily="18" charset="0"/>
                                </a:rPr>
                              </m:ctrlPr>
                            </m:sSubPr>
                            <m:e>
                              <m:r>
                                <a:rPr lang="en-US" sz="2000" b="0" i="1" smtClean="0">
                                  <a:solidFill>
                                    <a:srgbClr val="7030A0"/>
                                  </a:solidFill>
                                  <a:latin typeface="Cambria Math" panose="02040503050406030204" pitchFamily="18" charset="0"/>
                                </a:rPr>
                                <m:t>𝑚</m:t>
                              </m:r>
                            </m:e>
                            <m:sub>
                              <m:r>
                                <a:rPr lang="en-US" sz="2000" i="1">
                                  <a:solidFill>
                                    <a:srgbClr val="7030A0"/>
                                  </a:solidFill>
                                  <a:latin typeface="Cambria Math" panose="02040503050406030204" pitchFamily="18" charset="0"/>
                                </a:rPr>
                                <m:t>𝑎</m:t>
                              </m:r>
                            </m:sub>
                          </m:sSub>
                        </m:e>
                      </m:nary>
                    </m:oMath>
                  </m:oMathPara>
                </a14:m>
                <a:endParaRPr lang="en-CA"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5009709" y="5159588"/>
                <a:ext cx="2474075" cy="878382"/>
              </a:xfrm>
              <a:prstGeom prst="rect">
                <a:avLst/>
              </a:prstGeom>
              <a:blipFill>
                <a:blip r:embed="rId3"/>
                <a:stretch>
                  <a:fillRect/>
                </a:stretch>
              </a:blipFill>
            </p:spPr>
            <p:txBody>
              <a:bodyPr/>
              <a:lstStyle/>
              <a:p>
                <a:r>
                  <a:rPr lang="en-US">
                    <a:noFill/>
                  </a:rPr>
                  <a:t> </a:t>
                </a:r>
              </a:p>
            </p:txBody>
          </p:sp>
        </mc:Fallback>
      </mc:AlternateContent>
      <p:cxnSp>
        <p:nvCxnSpPr>
          <p:cNvPr id="6" name="Straight Arrow Connector 5"/>
          <p:cNvCxnSpPr>
            <a:cxnSpLocks/>
          </p:cNvCxnSpPr>
          <p:nvPr/>
        </p:nvCxnSpPr>
        <p:spPr>
          <a:xfrm flipH="1">
            <a:off x="6230702" y="3341015"/>
            <a:ext cx="1180407" cy="468385"/>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411109" y="3059668"/>
            <a:ext cx="2901142" cy="369332"/>
          </a:xfrm>
          <a:prstGeom prst="rect">
            <a:avLst/>
          </a:prstGeom>
          <a:noFill/>
        </p:spPr>
        <p:txBody>
          <a:bodyPr wrap="square" rtlCol="0">
            <a:spAutoFit/>
          </a:bodyPr>
          <a:lstStyle/>
          <a:p>
            <a:r>
              <a:rPr lang="en-US" dirty="0">
                <a:solidFill>
                  <a:schemeClr val="accent6">
                    <a:lumMod val="75000"/>
                  </a:schemeClr>
                </a:solidFill>
              </a:rPr>
              <a:t>Eggs/unit body weight</a:t>
            </a:r>
            <a:endParaRPr lang="en-CA" dirty="0">
              <a:solidFill>
                <a:schemeClr val="accent6">
                  <a:lumMod val="75000"/>
                </a:schemeClr>
              </a:solidFill>
            </a:endParaRPr>
          </a:p>
        </p:txBody>
      </p:sp>
    </p:spTree>
    <p:extLst>
      <p:ext uri="{BB962C8B-B14F-4D97-AF65-F5344CB8AC3E}">
        <p14:creationId xmlns:p14="http://schemas.microsoft.com/office/powerpoint/2010/main" val="34545125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2"/>
                </a:solidFill>
              </a:rPr>
              <a:t>3. SSB-per-Recruit or Eggs-per-Recruit</a:t>
            </a:r>
            <a:endParaRPr lang="en-CA" sz="3200" dirty="0"/>
          </a:p>
        </p:txBody>
      </p:sp>
      <p:sp>
        <p:nvSpPr>
          <p:cNvPr id="3" name="Content Placeholder 2"/>
          <p:cNvSpPr>
            <a:spLocks noGrp="1"/>
          </p:cNvSpPr>
          <p:nvPr>
            <p:ph idx="1"/>
          </p:nvPr>
        </p:nvSpPr>
        <p:spPr/>
        <p:txBody>
          <a:bodyPr/>
          <a:lstStyle/>
          <a:p>
            <a:r>
              <a:rPr lang="en-US" dirty="0"/>
              <a:t>We generally do not know relative fecundity and assume that SSB is proportional to fecundity</a:t>
            </a:r>
          </a:p>
          <a:p>
            <a:r>
              <a:rPr lang="en-US" dirty="0"/>
              <a:t>See recent paper from Marshall et al. (</a:t>
            </a:r>
            <a:r>
              <a:rPr lang="en-US" dirty="0">
                <a:hlinkClick r:id="rId2"/>
              </a:rPr>
              <a:t>2021</a:t>
            </a:r>
            <a:r>
              <a:rPr lang="en-US" dirty="0"/>
              <a:t>) if you’re interested in understanding the implications of the assumption that SSB is proportional to fecundity.</a:t>
            </a:r>
          </a:p>
          <a:p>
            <a:endParaRPr lang="en-US" dirty="0"/>
          </a:p>
          <a:p>
            <a:pPr lvl="1"/>
            <a:endParaRPr lang="en-US" baseline="30000" dirty="0"/>
          </a:p>
          <a:p>
            <a:pPr marL="0" indent="0">
              <a:buNone/>
            </a:pPr>
            <a:endParaRPr lang="en-US" baseline="30000" dirty="0"/>
          </a:p>
          <a:p>
            <a:endParaRPr lang="en-CA" dirty="0"/>
          </a:p>
          <a:p>
            <a:pPr lvl="1"/>
            <a:endParaRPr lang="en-CA" dirty="0"/>
          </a:p>
        </p:txBody>
      </p:sp>
      <p:grpSp>
        <p:nvGrpSpPr>
          <p:cNvPr id="8" name="Group 7">
            <a:extLst>
              <a:ext uri="{FF2B5EF4-FFF2-40B4-BE49-F238E27FC236}">
                <a16:creationId xmlns:a16="http://schemas.microsoft.com/office/drawing/2014/main" id="{47D0ABF7-D622-4B45-9DD2-FA60FCF24CBA}"/>
              </a:ext>
            </a:extLst>
          </p:cNvPr>
          <p:cNvGrpSpPr/>
          <p:nvPr/>
        </p:nvGrpSpPr>
        <p:grpSpPr>
          <a:xfrm>
            <a:off x="3937471" y="4284375"/>
            <a:ext cx="8048625" cy="2105310"/>
            <a:chOff x="3850153" y="4106673"/>
            <a:chExt cx="8048625" cy="2105310"/>
          </a:xfrm>
        </p:grpSpPr>
        <p:pic>
          <p:nvPicPr>
            <p:cNvPr id="5" name="Picture 4">
              <a:extLst>
                <a:ext uri="{FF2B5EF4-FFF2-40B4-BE49-F238E27FC236}">
                  <a16:creationId xmlns:a16="http://schemas.microsoft.com/office/drawing/2014/main" id="{75E94172-5547-4C13-8E05-9A1831421430}"/>
                </a:ext>
              </a:extLst>
            </p:cNvPr>
            <p:cNvPicPr>
              <a:picLocks noChangeAspect="1"/>
            </p:cNvPicPr>
            <p:nvPr/>
          </p:nvPicPr>
          <p:blipFill>
            <a:blip r:embed="rId3"/>
            <a:stretch>
              <a:fillRect/>
            </a:stretch>
          </p:blipFill>
          <p:spPr>
            <a:xfrm>
              <a:off x="3850153" y="4106673"/>
              <a:ext cx="8048625" cy="2000250"/>
            </a:xfrm>
            <a:prstGeom prst="rect">
              <a:avLst/>
            </a:prstGeom>
          </p:spPr>
        </p:pic>
        <p:pic>
          <p:nvPicPr>
            <p:cNvPr id="7" name="Picture 6">
              <a:extLst>
                <a:ext uri="{FF2B5EF4-FFF2-40B4-BE49-F238E27FC236}">
                  <a16:creationId xmlns:a16="http://schemas.microsoft.com/office/drawing/2014/main" id="{4B70AE13-24AB-42F6-829E-112417F2E07A}"/>
                </a:ext>
              </a:extLst>
            </p:cNvPr>
            <p:cNvPicPr>
              <a:picLocks noChangeAspect="1"/>
            </p:cNvPicPr>
            <p:nvPr/>
          </p:nvPicPr>
          <p:blipFill>
            <a:blip r:embed="rId4"/>
            <a:stretch>
              <a:fillRect/>
            </a:stretch>
          </p:blipFill>
          <p:spPr>
            <a:xfrm>
              <a:off x="9803278" y="5945283"/>
              <a:ext cx="2095500" cy="266700"/>
            </a:xfrm>
            <a:prstGeom prst="rect">
              <a:avLst/>
            </a:prstGeom>
          </p:spPr>
        </p:pic>
      </p:grpSp>
    </p:spTree>
    <p:extLst>
      <p:ext uri="{BB962C8B-B14F-4D97-AF65-F5344CB8AC3E}">
        <p14:creationId xmlns:p14="http://schemas.microsoft.com/office/powerpoint/2010/main" val="33979348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rgbClr val="C00000"/>
                </a:solidFill>
              </a:rPr>
              <a:t>4. </a:t>
            </a:r>
            <a:r>
              <a:rPr lang="en-US" sz="3200" b="1" dirty="0">
                <a:solidFill>
                  <a:srgbClr val="C00000"/>
                </a:solidFill>
              </a:rPr>
              <a:t>Spawning Potential Ratio (SPR)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3955743"/>
              </a:xfrm>
            </p:spPr>
            <p: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𝑆𝑃𝑅</m:t>
                        </m:r>
                      </m:e>
                      <m:sub>
                        <m:r>
                          <a:rPr lang="en-US" b="0" i="1" smtClean="0">
                            <a:latin typeface="Cambria Math" panose="02040503050406030204" pitchFamily="18" charset="0"/>
                          </a:rPr>
                          <m:t>𝐹</m:t>
                        </m:r>
                      </m:sub>
                    </m:sSub>
                    <m:r>
                      <a:rPr lang="en-US" b="0" i="0" smtClean="0">
                        <a:latin typeface="Cambria Math" panose="02040503050406030204" pitchFamily="18" charset="0"/>
                      </a:rPr>
                      <m:t>=</m:t>
                    </m:r>
                    <m:f>
                      <m:fPr>
                        <m:ctrlPr>
                          <a:rPr lang="en-CA" i="1" smtClean="0">
                            <a:latin typeface="Cambria Math" panose="02040503050406030204" pitchFamily="18" charset="0"/>
                          </a:rPr>
                        </m:ctrlPr>
                      </m:fPr>
                      <m:num>
                        <m:sSub>
                          <m:sSubPr>
                            <m:ctrlPr>
                              <a:rPr lang="en-CA" i="1" smtClean="0">
                                <a:latin typeface="Cambria Math" panose="02040503050406030204" pitchFamily="18" charset="0"/>
                              </a:rPr>
                            </m:ctrlPr>
                          </m:sSubPr>
                          <m:e>
                            <m:r>
                              <m:rPr>
                                <m:sty m:val="p"/>
                              </m:rPr>
                              <a:rPr lang="el-GR" i="1" smtClean="0">
                                <a:latin typeface="Cambria Math" panose="02040503050406030204" pitchFamily="18" charset="0"/>
                              </a:rPr>
                              <m:t>φ</m:t>
                            </m:r>
                          </m:e>
                          <m:sub>
                            <m:r>
                              <a:rPr lang="en-US" b="0" i="1" smtClean="0">
                                <a:latin typeface="Cambria Math" panose="02040503050406030204" pitchFamily="18" charset="0"/>
                              </a:rPr>
                              <m:t>𝐹</m:t>
                            </m:r>
                          </m:sub>
                        </m:sSub>
                      </m:num>
                      <m:den>
                        <m:sSub>
                          <m:sSubPr>
                            <m:ctrlPr>
                              <a:rPr lang="en-CA" i="1" smtClean="0">
                                <a:latin typeface="Cambria Math" panose="02040503050406030204" pitchFamily="18" charset="0"/>
                              </a:rPr>
                            </m:ctrlPr>
                          </m:sSubPr>
                          <m:e>
                            <m:r>
                              <m:rPr>
                                <m:sty m:val="p"/>
                              </m:rPr>
                              <a:rPr lang="el-GR" i="1" smtClean="0">
                                <a:latin typeface="Cambria Math" panose="02040503050406030204" pitchFamily="18" charset="0"/>
                              </a:rPr>
                              <m:t>φ</m:t>
                            </m:r>
                          </m:e>
                          <m:sub>
                            <m:r>
                              <a:rPr lang="en-US" b="0" i="1" smtClean="0">
                                <a:latin typeface="Cambria Math" panose="02040503050406030204" pitchFamily="18" charset="0"/>
                              </a:rPr>
                              <m:t>0</m:t>
                            </m:r>
                          </m:sub>
                        </m:sSub>
                      </m:den>
                    </m:f>
                  </m:oMath>
                </a14:m>
                <a:endParaRPr lang="en-CA" dirty="0"/>
              </a:p>
              <a:p>
                <a:pPr lvl="1"/>
                <a14:m>
                  <m:oMath xmlns:m="http://schemas.openxmlformats.org/officeDocument/2006/math">
                    <m:sSub>
                      <m:sSubPr>
                        <m:ctrlPr>
                          <a:rPr lang="en-CA" i="1" smtClean="0">
                            <a:latin typeface="Cambria Math" panose="02040503050406030204" pitchFamily="18" charset="0"/>
                          </a:rPr>
                        </m:ctrlPr>
                      </m:sSubPr>
                      <m:e>
                        <m:r>
                          <m:rPr>
                            <m:sty m:val="p"/>
                          </m:rPr>
                          <a:rPr lang="el-GR" i="1" smtClean="0">
                            <a:latin typeface="Cambria Math" panose="02040503050406030204" pitchFamily="18" charset="0"/>
                          </a:rPr>
                          <m:t>φ</m:t>
                        </m:r>
                      </m:e>
                      <m:sub>
                        <m:r>
                          <a:rPr lang="en-US" b="0" i="1" smtClean="0">
                            <a:latin typeface="Cambria Math" panose="02040503050406030204" pitchFamily="18" charset="0"/>
                          </a:rPr>
                          <m:t>𝐹</m:t>
                        </m:r>
                      </m:sub>
                    </m:sSub>
                  </m:oMath>
                </a14:m>
                <a:r>
                  <a:rPr lang="en-CA" dirty="0"/>
                  <a:t> = SSB-per-recruit when fishing at </a:t>
                </a:r>
                <a14:m>
                  <m:oMath xmlns:m="http://schemas.openxmlformats.org/officeDocument/2006/math">
                    <m:r>
                      <a:rPr lang="en-US" i="1">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𝐹</m:t>
                    </m:r>
                    <m:r>
                      <a:rPr lang="en-US" i="1">
                        <a:latin typeface="Cambria Math" panose="02040503050406030204" pitchFamily="18" charset="0"/>
                      </a:rPr>
                      <m:t> </m:t>
                    </m:r>
                  </m:oMath>
                </a14:m>
                <a:endParaRPr lang="en-CA" dirty="0"/>
              </a:p>
              <a:p>
                <a:pPr lvl="1"/>
                <a14:m>
                  <m:oMath xmlns:m="http://schemas.openxmlformats.org/officeDocument/2006/math">
                    <m:sSub>
                      <m:sSubPr>
                        <m:ctrlPr>
                          <a:rPr lang="en-CA" i="1" smtClean="0">
                            <a:latin typeface="Cambria Math" panose="02040503050406030204" pitchFamily="18" charset="0"/>
                          </a:rPr>
                        </m:ctrlPr>
                      </m:sSubPr>
                      <m:e>
                        <m:r>
                          <m:rPr>
                            <m:sty m:val="p"/>
                          </m:rPr>
                          <a:rPr lang="el-GR" i="1" smtClean="0">
                            <a:latin typeface="Cambria Math" panose="02040503050406030204" pitchFamily="18" charset="0"/>
                          </a:rPr>
                          <m:t>φ</m:t>
                        </m:r>
                      </m:e>
                      <m:sub>
                        <m:r>
                          <a:rPr lang="en-US" b="0" i="1" smtClean="0">
                            <a:latin typeface="Cambria Math" panose="02040503050406030204" pitchFamily="18" charset="0"/>
                          </a:rPr>
                          <m:t>0</m:t>
                        </m:r>
                      </m:sub>
                    </m:sSub>
                  </m:oMath>
                </a14:m>
                <a:r>
                  <a:rPr lang="en-CA" dirty="0"/>
                  <a:t> = SSB-per-recruit at </a:t>
                </a:r>
                <a14:m>
                  <m:oMath xmlns:m="http://schemas.openxmlformats.org/officeDocument/2006/math">
                    <m:r>
                      <a:rPr lang="en-US" i="1">
                        <a:latin typeface="Cambria Math" panose="02040503050406030204" pitchFamily="18" charset="0"/>
                      </a:rPr>
                      <m:t>𝐹</m:t>
                    </m:r>
                    <m:r>
                      <a:rPr lang="en-US" b="0" i="1" smtClean="0">
                        <a:latin typeface="Cambria Math" panose="02040503050406030204" pitchFamily="18" charset="0"/>
                      </a:rPr>
                      <m:t>=0</m:t>
                    </m:r>
                  </m:oMath>
                </a14:m>
                <a:endParaRPr lang="en-US" b="0" dirty="0"/>
              </a:p>
              <a:p>
                <a:r>
                  <a:rPr lang="en-US" dirty="0"/>
                  <a:t>Reference points based on SPR are common proxies for </a:t>
                </a:r>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𝑀𝑆𝑌</m:t>
                    </m:r>
                  </m:oMath>
                </a14:m>
                <a:r>
                  <a:rPr lang="en-US" dirty="0"/>
                  <a:t> and </a:t>
                </a:r>
                <a14:m>
                  <m:oMath xmlns:m="http://schemas.openxmlformats.org/officeDocument/2006/math">
                    <m:r>
                      <a:rPr lang="en-US" i="1" dirty="0" smtClean="0">
                        <a:latin typeface="Cambria Math" panose="02040503050406030204" pitchFamily="18" charset="0"/>
                      </a:rPr>
                      <m:t>𝑆𝑆𝐵</m:t>
                    </m:r>
                    <m:r>
                      <a:rPr lang="en-US" i="1" baseline="-25000" dirty="0">
                        <a:latin typeface="Cambria Math" panose="02040503050406030204" pitchFamily="18" charset="0"/>
                      </a:rPr>
                      <m:t>𝑀𝑆𝑌</m:t>
                    </m:r>
                  </m:oMath>
                </a14:m>
                <a:endParaRPr lang="en-CA" baseline="-25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3955743"/>
              </a:xfrm>
              <a:blipFill>
                <a:blip r:embed="rId2"/>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24604475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3047999" y="3331519"/>
            <a:ext cx="5943507" cy="3526481"/>
          </a:xfrm>
          <a:prstGeom prst="rect">
            <a:avLst/>
          </a:prstGeom>
        </p:spPr>
      </p:pic>
      <p:sp>
        <p:nvSpPr>
          <p:cNvPr id="2" name="Title 1"/>
          <p:cNvSpPr>
            <a:spLocks noGrp="1"/>
          </p:cNvSpPr>
          <p:nvPr>
            <p:ph type="title"/>
          </p:nvPr>
        </p:nvSpPr>
        <p:spPr/>
        <p:txBody>
          <a:bodyPr>
            <a:normAutofit/>
          </a:bodyPr>
          <a:lstStyle/>
          <a:p>
            <a:r>
              <a:rPr lang="en-CA" sz="3200" dirty="0"/>
              <a:t>Per-Recruit Reference Points </a:t>
            </a:r>
            <a:r>
              <a:rPr lang="en-CA" sz="3200" b="1" dirty="0">
                <a:solidFill>
                  <a:srgbClr val="C00000"/>
                </a:solidFill>
              </a:rPr>
              <a:t>4. </a:t>
            </a:r>
            <a:r>
              <a:rPr lang="en-US" sz="3200" b="1" dirty="0">
                <a:solidFill>
                  <a:srgbClr val="C00000"/>
                </a:solidFill>
              </a:rPr>
              <a:t>Spawning Potential Ratio (SPR)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505894"/>
              </a:xfrm>
            </p:spPr>
            <p: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𝑆𝑃𝑅</m:t>
                        </m:r>
                      </m:e>
                      <m:sub>
                        <m:r>
                          <a:rPr lang="en-US" b="0" i="1" smtClean="0">
                            <a:latin typeface="Cambria Math" panose="02040503050406030204" pitchFamily="18" charset="0"/>
                          </a:rPr>
                          <m:t>𝐹</m:t>
                        </m:r>
                      </m:sub>
                    </m:sSub>
                  </m:oMath>
                </a14:m>
                <a:r>
                  <a:rPr lang="en-CA" dirty="0"/>
                  <a:t> decreases with increasing </a:t>
                </a:r>
                <a14:m>
                  <m:oMath xmlns:m="http://schemas.openxmlformats.org/officeDocument/2006/math">
                    <m:r>
                      <a:rPr lang="en-US" i="1">
                        <a:latin typeface="Cambria Math" panose="02040503050406030204" pitchFamily="18" charset="0"/>
                      </a:rPr>
                      <m:t>𝐹</m:t>
                    </m:r>
                  </m:oMath>
                </a14:m>
                <a:endParaRPr lang="en-CA" dirty="0"/>
              </a:p>
              <a:p>
                <a:r>
                  <a:rPr lang="en-CA" dirty="0"/>
                  <a:t>And example SPR vs </a:t>
                </a:r>
                <a14:m>
                  <m:oMath xmlns:m="http://schemas.openxmlformats.org/officeDocument/2006/math">
                    <m:r>
                      <a:rPr lang="en-CA" i="1" dirty="0" smtClean="0">
                        <a:latin typeface="Cambria Math" panose="02040503050406030204" pitchFamily="18" charset="0"/>
                      </a:rPr>
                      <m:t>𝐹</m:t>
                    </m:r>
                  </m:oMath>
                </a14:m>
                <a:r>
                  <a:rPr lang="en-CA" dirty="0"/>
                  <a:t> curve is plotted below where </a:t>
                </a:r>
                <a14:m>
                  <m:oMath xmlns:m="http://schemas.openxmlformats.org/officeDocument/2006/math">
                    <m:r>
                      <a:rPr lang="en-CA" i="1" dirty="0" smtClean="0">
                        <a:latin typeface="Cambria Math" panose="02040503050406030204" pitchFamily="18" charset="0"/>
                      </a:rPr>
                      <m:t>𝐹</m:t>
                    </m:r>
                    <m:r>
                      <a:rPr lang="en-CA" i="1" baseline="-25000" dirty="0" smtClean="0">
                        <a:latin typeface="Cambria Math" panose="02040503050406030204" pitchFamily="18" charset="0"/>
                      </a:rPr>
                      <m:t>40%</m:t>
                    </m:r>
                    <m:r>
                      <a:rPr lang="en-CA" i="1" baseline="-25000" dirty="0" smtClean="0">
                        <a:latin typeface="Cambria Math" panose="02040503050406030204" pitchFamily="18" charset="0"/>
                      </a:rPr>
                      <m:t>𝑆𝑃𝑅</m:t>
                    </m:r>
                  </m:oMath>
                </a14:m>
                <a:r>
                  <a:rPr lang="en-CA" dirty="0"/>
                  <a:t> is identified as the F that results in 40% SPR.</a:t>
                </a:r>
                <a:endParaRPr lang="en-CA"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505894"/>
              </a:xfrm>
              <a:blipFill>
                <a:blip r:embed="rId3"/>
                <a:stretch>
                  <a:fillRect l="-1043" t="-6452" b="-2016"/>
                </a:stretch>
              </a:blipFill>
            </p:spPr>
            <p:txBody>
              <a:bodyPr/>
              <a:lstStyle/>
              <a:p>
                <a:r>
                  <a:rPr lang="en-US">
                    <a:noFill/>
                  </a:rPr>
                  <a:t> </a:t>
                </a:r>
              </a:p>
            </p:txBody>
          </p:sp>
        </mc:Fallback>
      </mc:AlternateContent>
      <p:sp>
        <p:nvSpPr>
          <p:cNvPr id="7" name="Rectangle 6"/>
          <p:cNvSpPr/>
          <p:nvPr/>
        </p:nvSpPr>
        <p:spPr>
          <a:xfrm>
            <a:off x="3771207" y="5178828"/>
            <a:ext cx="382386" cy="872837"/>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5533506" y="3631962"/>
            <a:ext cx="933269" cy="369332"/>
          </a:xfrm>
          <a:prstGeom prst="rect">
            <a:avLst/>
          </a:prstGeom>
          <a:noFill/>
        </p:spPr>
        <p:txBody>
          <a:bodyPr wrap="none" rtlCol="0">
            <a:spAutoFit/>
          </a:bodyPr>
          <a:lstStyle/>
          <a:p>
            <a:r>
              <a:rPr lang="en-US" dirty="0">
                <a:solidFill>
                  <a:srgbClr val="C00000"/>
                </a:solidFill>
              </a:rPr>
              <a:t>40%SPR</a:t>
            </a:r>
            <a:endParaRPr lang="en-CA" dirty="0">
              <a:solidFill>
                <a:srgbClr val="C00000"/>
              </a:solidFill>
            </a:endParaRPr>
          </a:p>
        </p:txBody>
      </p:sp>
      <p:cxnSp>
        <p:nvCxnSpPr>
          <p:cNvPr id="10" name="Straight Arrow Connector 9"/>
          <p:cNvCxnSpPr/>
          <p:nvPr/>
        </p:nvCxnSpPr>
        <p:spPr>
          <a:xfrm flipH="1">
            <a:off x="4211782" y="3840480"/>
            <a:ext cx="1271847" cy="125106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1527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882" y="364044"/>
            <a:ext cx="10515600" cy="1325563"/>
          </a:xfrm>
        </p:spPr>
        <p:txBody>
          <a:bodyPr/>
          <a:lstStyle/>
          <a:p>
            <a:r>
              <a:rPr lang="en-US" dirty="0"/>
              <a:t>What are reference points?</a:t>
            </a:r>
          </a:p>
        </p:txBody>
      </p:sp>
      <p:sp>
        <p:nvSpPr>
          <p:cNvPr id="3" name="Content Placeholder 2"/>
          <p:cNvSpPr>
            <a:spLocks noGrp="1"/>
          </p:cNvSpPr>
          <p:nvPr>
            <p:ph idx="1"/>
          </p:nvPr>
        </p:nvSpPr>
        <p:spPr>
          <a:xfrm>
            <a:off x="477811" y="2578307"/>
            <a:ext cx="10681741" cy="3551413"/>
          </a:xfrm>
          <a:ln w="19050">
            <a:solidFill>
              <a:schemeClr val="tx2"/>
            </a:solidFill>
          </a:ln>
        </p:spPr>
        <p:txBody>
          <a:bodyPr/>
          <a:lstStyle/>
          <a:p>
            <a:pPr marL="0" indent="0">
              <a:buNone/>
            </a:pPr>
            <a:r>
              <a:rPr lang="en-US" dirty="0" smtClean="0">
                <a:solidFill>
                  <a:schemeClr val="tx2"/>
                </a:solidFill>
              </a:rPr>
              <a:t>“Reference </a:t>
            </a:r>
            <a:r>
              <a:rPr lang="en-US" dirty="0">
                <a:solidFill>
                  <a:schemeClr val="tx2"/>
                </a:solidFill>
              </a:rPr>
              <a:t>points are </a:t>
            </a:r>
            <a:r>
              <a:rPr lang="en-US" b="1" dirty="0" smtClean="0">
                <a:solidFill>
                  <a:schemeClr val="tx2"/>
                </a:solidFill>
              </a:rPr>
              <a:t>operational </a:t>
            </a:r>
            <a:r>
              <a:rPr lang="en-US" b="1" dirty="0">
                <a:solidFill>
                  <a:schemeClr val="tx2"/>
                </a:solidFill>
              </a:rPr>
              <a:t>or measurable benchmarks </a:t>
            </a:r>
            <a:r>
              <a:rPr lang="en-US" dirty="0">
                <a:solidFill>
                  <a:schemeClr val="tx2"/>
                </a:solidFill>
              </a:rPr>
              <a:t>that identify </a:t>
            </a:r>
            <a:r>
              <a:rPr lang="en-US" b="1" dirty="0">
                <a:solidFill>
                  <a:schemeClr val="tx2"/>
                </a:solidFill>
              </a:rPr>
              <a:t>targets</a:t>
            </a:r>
            <a:r>
              <a:rPr lang="en-US" dirty="0">
                <a:solidFill>
                  <a:schemeClr val="tx2"/>
                </a:solidFill>
              </a:rPr>
              <a:t> </a:t>
            </a:r>
            <a:r>
              <a:rPr lang="en-US" b="1" dirty="0">
                <a:solidFill>
                  <a:schemeClr val="tx2"/>
                </a:solidFill>
              </a:rPr>
              <a:t>to be achieved </a:t>
            </a:r>
            <a:r>
              <a:rPr lang="en-US" dirty="0">
                <a:solidFill>
                  <a:schemeClr val="tx2"/>
                </a:solidFill>
              </a:rPr>
              <a:t>on average, </a:t>
            </a:r>
            <a:r>
              <a:rPr lang="en-US" b="1" dirty="0">
                <a:solidFill>
                  <a:schemeClr val="tx2"/>
                </a:solidFill>
              </a:rPr>
              <a:t>limits</a:t>
            </a:r>
            <a:r>
              <a:rPr lang="en-US" dirty="0">
                <a:solidFill>
                  <a:schemeClr val="tx2"/>
                </a:solidFill>
              </a:rPr>
              <a:t> </a:t>
            </a:r>
            <a:r>
              <a:rPr lang="en-US" b="1" dirty="0">
                <a:solidFill>
                  <a:schemeClr val="tx2"/>
                </a:solidFill>
              </a:rPr>
              <a:t>to be avoided</a:t>
            </a:r>
            <a:r>
              <a:rPr lang="en-US" dirty="0">
                <a:solidFill>
                  <a:schemeClr val="tx2"/>
                </a:solidFill>
              </a:rPr>
              <a:t>, or </a:t>
            </a:r>
            <a:r>
              <a:rPr lang="en-US" b="1" dirty="0">
                <a:solidFill>
                  <a:schemeClr val="tx2"/>
                </a:solidFill>
              </a:rPr>
              <a:t>triggers</a:t>
            </a:r>
            <a:r>
              <a:rPr lang="en-US" dirty="0">
                <a:solidFill>
                  <a:schemeClr val="tx2"/>
                </a:solidFill>
              </a:rPr>
              <a:t> to initiate specific management responses. </a:t>
            </a:r>
            <a:endParaRPr lang="en-US" dirty="0" smtClean="0">
              <a:solidFill>
                <a:schemeClr val="tx2"/>
              </a:solidFill>
            </a:endParaRPr>
          </a:p>
          <a:p>
            <a:pPr marL="0" indent="0">
              <a:buNone/>
            </a:pPr>
            <a:r>
              <a:rPr lang="en-US" dirty="0" smtClean="0">
                <a:solidFill>
                  <a:schemeClr val="tx2"/>
                </a:solidFill>
              </a:rPr>
              <a:t>A </a:t>
            </a:r>
            <a:r>
              <a:rPr lang="en-US" dirty="0">
                <a:solidFill>
                  <a:schemeClr val="tx2"/>
                </a:solidFill>
              </a:rPr>
              <a:t>fishery is expected to approach or fluctuate around a target reference point, to have a very high probability (at least 90%) of not violating a limit reference point, and to have trigger reference </a:t>
            </a:r>
            <a:r>
              <a:rPr lang="en-US" dirty="0" smtClean="0">
                <a:solidFill>
                  <a:schemeClr val="tx2"/>
                </a:solidFill>
              </a:rPr>
              <a:t>points (Operational Control Points) </a:t>
            </a:r>
            <a:r>
              <a:rPr lang="en-US" dirty="0">
                <a:solidFill>
                  <a:schemeClr val="tx2"/>
                </a:solidFill>
              </a:rPr>
              <a:t>and planned management responses that achieve these two outcomes</a:t>
            </a:r>
            <a:r>
              <a:rPr lang="en-US" dirty="0" smtClean="0">
                <a:solidFill>
                  <a:schemeClr val="tx2"/>
                </a:solidFill>
              </a:rPr>
              <a:t>.”</a:t>
            </a:r>
            <a:endParaRPr lang="en-US" dirty="0">
              <a:solidFill>
                <a:schemeClr val="tx2"/>
              </a:solidFill>
            </a:endParaRPr>
          </a:p>
        </p:txBody>
      </p:sp>
      <p:pic>
        <p:nvPicPr>
          <p:cNvPr id="5" name="Picture 4"/>
          <p:cNvPicPr>
            <a:picLocks noChangeAspect="1"/>
          </p:cNvPicPr>
          <p:nvPr/>
        </p:nvPicPr>
        <p:blipFill>
          <a:blip r:embed="rId2"/>
          <a:stretch>
            <a:fillRect/>
          </a:stretch>
        </p:blipFill>
        <p:spPr>
          <a:xfrm>
            <a:off x="7997252" y="1"/>
            <a:ext cx="4194748" cy="2326178"/>
          </a:xfrm>
          <a:prstGeom prst="rect">
            <a:avLst/>
          </a:prstGeom>
        </p:spPr>
      </p:pic>
    </p:spTree>
    <p:extLst>
      <p:ext uri="{BB962C8B-B14F-4D97-AF65-F5344CB8AC3E}">
        <p14:creationId xmlns:p14="http://schemas.microsoft.com/office/powerpoint/2010/main" val="36445297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5. </a:t>
            </a:r>
            <a:r>
              <a:rPr lang="en-US" sz="3200" b="1" dirty="0">
                <a:solidFill>
                  <a:schemeClr val="accent6"/>
                </a:solidFill>
              </a:rPr>
              <a:t>Yield-per-Recruit (YPR)</a:t>
            </a:r>
            <a:endParaRPr lang="en-CA" sz="3200" b="1" dirty="0">
              <a:solidFill>
                <a:schemeClr val="accent6"/>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3910157"/>
              </a:xfrm>
            </p:spPr>
            <p:txBody>
              <a:bodyPr>
                <a:normAutofit lnSpcReduction="10000"/>
              </a:bodyPr>
              <a:lstStyle/>
              <a:p>
                <a:r>
                  <a:rPr lang="en-US" dirty="0"/>
                  <a:t>YPR-at-age is the expected life-time yield per fish recruited into the stock at a specified age</a:t>
                </a:r>
              </a:p>
              <a:p>
                <a:endParaRPr lang="en-US" dirty="0"/>
              </a:p>
              <a:p>
                <a:pPr marL="0" indent="0">
                  <a:buNone/>
                </a:pPr>
                <a:r>
                  <a:rPr lang="en-US" dirty="0"/>
                  <a:t>Removals-per-recruit at age </a:t>
                </a:r>
                <a14:m>
                  <m:oMath xmlns:m="http://schemas.openxmlformats.org/officeDocument/2006/math">
                    <m:r>
                      <a:rPr lang="en-US" sz="2800" i="1" smtClean="0">
                        <a:solidFill>
                          <a:schemeClr val="tx1"/>
                        </a:solidFill>
                        <a:latin typeface="Cambria Math" panose="02040503050406030204" pitchFamily="18" charset="0"/>
                      </a:rPr>
                      <m:t>𝑎</m:t>
                    </m:r>
                    <m:r>
                      <a:rPr lang="en-US" sz="2800" i="1" smtClean="0">
                        <a:solidFill>
                          <a:srgbClr val="0000FF"/>
                        </a:solidFill>
                        <a:latin typeface="Cambria Math" panose="02040503050406030204" pitchFamily="18" charset="0"/>
                      </a:rPr>
                      <m:t> </m:t>
                    </m:r>
                  </m:oMath>
                </a14:m>
                <a:r>
                  <a:rPr lang="en-US" dirty="0"/>
                  <a:t>= </a:t>
                </a:r>
                <a:r>
                  <a:rPr lang="en-US" dirty="0">
                    <a:solidFill>
                      <a:srgbClr val="0000FF"/>
                    </a:solidFill>
                  </a:rPr>
                  <a:t>biomass-per-recruit at age </a:t>
                </a:r>
                <a14:m>
                  <m:oMath xmlns:m="http://schemas.openxmlformats.org/officeDocument/2006/math">
                    <m:r>
                      <a:rPr lang="en-US" i="1" smtClean="0">
                        <a:solidFill>
                          <a:srgbClr val="0000FF"/>
                        </a:solidFill>
                        <a:latin typeface="Cambria Math" panose="02040503050406030204" pitchFamily="18" charset="0"/>
                      </a:rPr>
                      <m:t>𝑎</m:t>
                    </m:r>
                    <m:r>
                      <a:rPr lang="en-US" i="1">
                        <a:latin typeface="Cambria Math" panose="02040503050406030204" pitchFamily="18" charset="0"/>
                      </a:rPr>
                      <m:t> </m:t>
                    </m:r>
                  </m:oMath>
                </a14:m>
                <a:r>
                  <a:rPr lang="en-US" dirty="0"/>
                  <a:t>× </a:t>
                </a:r>
                <a:r>
                  <a:rPr lang="en-US" dirty="0">
                    <a:solidFill>
                      <a:srgbClr val="C00000"/>
                    </a:solidFill>
                  </a:rPr>
                  <a:t>total removal rate</a:t>
                </a:r>
              </a:p>
              <a:p>
                <a:endParaRPr lang="en-US" dirty="0"/>
              </a:p>
              <a:p>
                <a:endParaRPr lang="en-US" dirty="0"/>
              </a:p>
              <a:p>
                <a:pPr marL="0" indent="0">
                  <a:buNone/>
                </a:pPr>
                <a:r>
                  <a:rPr lang="en-US" dirty="0"/>
                  <a:t>YPR at age </a:t>
                </a:r>
                <a14:m>
                  <m:oMath xmlns:m="http://schemas.openxmlformats.org/officeDocument/2006/math">
                    <m:r>
                      <a:rPr lang="en-US" i="1" smtClean="0">
                        <a:solidFill>
                          <a:schemeClr val="tx1"/>
                        </a:solidFill>
                        <a:latin typeface="Cambria Math" panose="02040503050406030204" pitchFamily="18" charset="0"/>
                      </a:rPr>
                      <m:t>𝑎</m:t>
                    </m:r>
                    <m:r>
                      <a:rPr lang="en-US" i="1">
                        <a:solidFill>
                          <a:srgbClr val="0000FF"/>
                        </a:solidFill>
                        <a:latin typeface="Cambria Math" panose="02040503050406030204" pitchFamily="18" charset="0"/>
                      </a:rPr>
                      <m:t> </m:t>
                    </m:r>
                  </m:oMath>
                </a14:m>
                <a:r>
                  <a:rPr lang="en-US" dirty="0"/>
                  <a:t>= </a:t>
                </a:r>
                <a:r>
                  <a:rPr lang="en-US" dirty="0">
                    <a:solidFill>
                      <a:srgbClr val="0000FF"/>
                    </a:solidFill>
                  </a:rPr>
                  <a:t>biomass-per-recruit at age </a:t>
                </a:r>
                <a14:m>
                  <m:oMath xmlns:m="http://schemas.openxmlformats.org/officeDocument/2006/math">
                    <m:r>
                      <a:rPr lang="en-US" i="1" smtClean="0">
                        <a:solidFill>
                          <a:srgbClr val="0000FF"/>
                        </a:solidFill>
                        <a:latin typeface="Cambria Math" panose="02040503050406030204" pitchFamily="18" charset="0"/>
                      </a:rPr>
                      <m:t>𝑎</m:t>
                    </m:r>
                    <m:r>
                      <a:rPr lang="en-US" i="1" smtClean="0">
                        <a:solidFill>
                          <a:srgbClr val="0000FF"/>
                        </a:solidFill>
                        <a:latin typeface="Cambria Math" panose="02040503050406030204" pitchFamily="18" charset="0"/>
                      </a:rPr>
                      <m:t> </m:t>
                    </m:r>
                  </m:oMath>
                </a14:m>
                <a:r>
                  <a:rPr lang="en-US" dirty="0"/>
                  <a:t>× </a:t>
                </a:r>
                <a:r>
                  <a:rPr lang="en-US" dirty="0">
                    <a:solidFill>
                      <a:srgbClr val="7030A0"/>
                    </a:solidFill>
                  </a:rPr>
                  <a:t>proportion</a:t>
                </a:r>
                <a:r>
                  <a:rPr lang="en-US" dirty="0"/>
                  <a:t> </a:t>
                </a:r>
                <a:r>
                  <a:rPr lang="en-US" dirty="0">
                    <a:solidFill>
                      <a:srgbClr val="7030A0"/>
                    </a:solidFill>
                  </a:rPr>
                  <a:t>of</a:t>
                </a:r>
                <a:r>
                  <a:rPr lang="en-US" dirty="0"/>
                  <a:t> </a:t>
                </a:r>
                <a:r>
                  <a:rPr lang="en-US" dirty="0">
                    <a:solidFill>
                      <a:srgbClr val="C00000"/>
                    </a:solidFill>
                  </a:rPr>
                  <a:t>total removal rate</a:t>
                </a:r>
                <a:r>
                  <a:rPr lang="en-US" dirty="0">
                    <a:solidFill>
                      <a:srgbClr val="7030A0"/>
                    </a:solidFill>
                  </a:rPr>
                  <a:t> that is due to fishing</a:t>
                </a:r>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3910157"/>
              </a:xfrm>
              <a:blipFill>
                <a:blip r:embed="rId2"/>
                <a:stretch>
                  <a:fillRect l="-1217" t="-3427" b="-17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798406" y="3920992"/>
                <a:ext cx="5813194" cy="328680"/>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14:m>
                  <m:oMath xmlns:m="http://schemas.openxmlformats.org/officeDocument/2006/math">
                    <m:r>
                      <m:rPr>
                        <m:nor/>
                      </m:rPr>
                      <a:rPr lang="en-US" sz="2000" dirty="0" smtClean="0">
                        <a:solidFill>
                          <a:schemeClr val="tx1"/>
                        </a:solidFill>
                      </a:rPr>
                      <m:t>Removals</m:t>
                    </m:r>
                    <m:r>
                      <m:rPr>
                        <m:nor/>
                      </m:rPr>
                      <a:rPr lang="en-US" sz="2000" b="0" i="0" dirty="0" smtClean="0">
                        <a:solidFill>
                          <a:schemeClr val="tx1"/>
                        </a:solidFill>
                      </a:rPr>
                      <m:t>−</m:t>
                    </m:r>
                    <m:r>
                      <m:rPr>
                        <m:nor/>
                      </m:rPr>
                      <a:rPr lang="en-US" sz="2000" dirty="0" smtClean="0"/>
                      <m:t>per</m:t>
                    </m:r>
                    <m:r>
                      <m:rPr>
                        <m:nor/>
                      </m:rPr>
                      <a:rPr lang="en-US" sz="2000" b="0" i="0" dirty="0" smtClean="0"/>
                      <m:t>−</m:t>
                    </m:r>
                    <m:r>
                      <m:rPr>
                        <m:nor/>
                      </m:rPr>
                      <a:rPr lang="en-US" sz="2000" dirty="0" smtClean="0"/>
                      <m:t>recruit</m:t>
                    </m:r>
                    <m:r>
                      <m:rPr>
                        <m:nor/>
                      </m:rPr>
                      <a:rPr lang="en-US" sz="2000" b="0" i="0" dirty="0" smtClean="0"/>
                      <m:t> </m:t>
                    </m:r>
                    <m:r>
                      <m:rPr>
                        <m:nor/>
                      </m:rPr>
                      <a:rPr lang="en-US" sz="2000" dirty="0" smtClean="0">
                        <a:solidFill>
                          <a:schemeClr val="tx1"/>
                        </a:solidFill>
                      </a:rPr>
                      <m:t>at</m:t>
                    </m:r>
                    <m:r>
                      <m:rPr>
                        <m:nor/>
                      </m:rPr>
                      <a:rPr lang="en-US" sz="2000" dirty="0" smtClean="0">
                        <a:solidFill>
                          <a:schemeClr val="tx1"/>
                        </a:solidFill>
                      </a:rPr>
                      <m:t> </m:t>
                    </m:r>
                    <m:r>
                      <m:rPr>
                        <m:nor/>
                      </m:rPr>
                      <a:rPr lang="en-US" sz="2000" dirty="0" smtClean="0">
                        <a:solidFill>
                          <a:schemeClr val="tx1"/>
                        </a:solidFill>
                      </a:rPr>
                      <m:t>age</m:t>
                    </m:r>
                    <m:r>
                      <a:rPr lang="en-US" sz="2000" b="0" i="1" dirty="0" smtClean="0">
                        <a:solidFill>
                          <a:schemeClr val="tx1"/>
                        </a:solidFill>
                        <a:latin typeface="Cambria Math" panose="02040503050406030204" pitchFamily="18" charset="0"/>
                      </a:rPr>
                      <m:t> </m:t>
                    </m:r>
                    <m:r>
                      <a:rPr lang="en-US" sz="2000" i="1">
                        <a:latin typeface="Cambria Math" panose="02040503050406030204" pitchFamily="18" charset="0"/>
                      </a:rPr>
                      <m:t>𝑎</m:t>
                    </m:r>
                    <m:r>
                      <a:rPr lang="en-US" sz="2000" b="0" i="1" smtClean="0">
                        <a:solidFill>
                          <a:schemeClr val="tx1"/>
                        </a:solidFill>
                        <a:effectLst/>
                        <a:latin typeface="Cambria Math" panose="02040503050406030204" pitchFamily="18" charset="0"/>
                      </a:rPr>
                      <m:t>=</m:t>
                    </m:r>
                    <m:sSub>
                      <m:sSubPr>
                        <m:ctrlPr>
                          <a:rPr lang="en-US" sz="2000" i="1" smtClean="0">
                            <a:solidFill>
                              <a:srgbClr val="0000FF"/>
                            </a:solidFill>
                            <a:latin typeface="Cambria Math" panose="02040503050406030204" pitchFamily="18" charset="0"/>
                          </a:rPr>
                        </m:ctrlPr>
                      </m:sSubPr>
                      <m:e>
                        <m:r>
                          <a:rPr lang="en-US" sz="2000" b="0" i="1" smtClean="0">
                            <a:solidFill>
                              <a:srgbClr val="0000FF"/>
                            </a:solidFill>
                            <a:latin typeface="Cambria Math" panose="02040503050406030204" pitchFamily="18" charset="0"/>
                          </a:rPr>
                          <m:t>𝑙</m:t>
                        </m:r>
                      </m:e>
                      <m:sub>
                        <m:r>
                          <a:rPr lang="en-US" sz="2000" i="1">
                            <a:solidFill>
                              <a:srgbClr val="0000FF"/>
                            </a:solidFill>
                            <a:latin typeface="Cambria Math" panose="02040503050406030204" pitchFamily="18" charset="0"/>
                          </a:rPr>
                          <m:t>𝑎</m:t>
                        </m:r>
                      </m:sub>
                    </m:sSub>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𝑤</m:t>
                        </m:r>
                      </m:e>
                      <m:sub>
                        <m:r>
                          <a:rPr lang="en-US" sz="2000" i="1">
                            <a:solidFill>
                              <a:srgbClr val="0000FF"/>
                            </a:solidFill>
                            <a:latin typeface="Cambria Math" panose="02040503050406030204" pitchFamily="18" charset="0"/>
                          </a:rPr>
                          <m:t>𝑎</m:t>
                        </m:r>
                      </m:sub>
                    </m:sSub>
                  </m:oMath>
                </a14:m>
                <a:r>
                  <a:rPr lang="en-CA" sz="2000" dirty="0">
                    <a:solidFill>
                      <a:srgbClr val="C00000"/>
                    </a:solidFill>
                  </a:rPr>
                  <a:t>(</a:t>
                </a:r>
                <a14:m>
                  <m:oMath xmlns:m="http://schemas.openxmlformats.org/officeDocument/2006/math">
                    <m:r>
                      <a:rPr lang="en-US" sz="2000" i="1">
                        <a:solidFill>
                          <a:srgbClr val="C00000"/>
                        </a:solidFill>
                        <a:latin typeface="Cambria Math" panose="02040503050406030204" pitchFamily="18" charset="0"/>
                      </a:rPr>
                      <m:t>1−</m:t>
                    </m:r>
                    <m:sSup>
                      <m:sSupPr>
                        <m:ctrlPr>
                          <a:rPr lang="en-CA" sz="2000" i="1">
                            <a:solidFill>
                              <a:srgbClr val="C00000"/>
                            </a:solidFill>
                            <a:latin typeface="Cambria Math" panose="02040503050406030204" pitchFamily="18" charset="0"/>
                          </a:rPr>
                        </m:ctrlPr>
                      </m:sSupPr>
                      <m:e>
                        <m:r>
                          <a:rPr lang="en-US" sz="2000" i="1">
                            <a:solidFill>
                              <a:srgbClr val="C00000"/>
                            </a:solidFill>
                            <a:latin typeface="Cambria Math" panose="02040503050406030204" pitchFamily="18" charset="0"/>
                          </a:rPr>
                          <m:t>𝑒</m:t>
                        </m:r>
                      </m:e>
                      <m:sup>
                        <m:r>
                          <a:rPr lang="en-US" sz="2000" i="1">
                            <a:solidFill>
                              <a:srgbClr val="C00000"/>
                            </a:solidFill>
                            <a:latin typeface="Cambria Math" panose="02040503050406030204" pitchFamily="18" charset="0"/>
                          </a:rPr>
                          <m:t>−</m:t>
                        </m:r>
                        <m:d>
                          <m:dPr>
                            <m:ctrlPr>
                              <a:rPr lang="en-US" sz="2000" i="1">
                                <a:solidFill>
                                  <a:srgbClr val="C00000"/>
                                </a:solidFill>
                                <a:latin typeface="Cambria Math" panose="02040503050406030204" pitchFamily="18" charset="0"/>
                              </a:rPr>
                            </m:ctrlPr>
                          </m:dPr>
                          <m:e>
                            <m:sSub>
                              <m:sSubPr>
                                <m:ctrlPr>
                                  <a:rPr lang="en-CA"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𝑀</m:t>
                                </m:r>
                              </m:e>
                              <m:sub>
                                <m:r>
                                  <a:rPr lang="en-US" sz="2000" i="1">
                                    <a:solidFill>
                                      <a:srgbClr val="C00000"/>
                                    </a:solidFill>
                                    <a:latin typeface="Cambria Math" panose="02040503050406030204" pitchFamily="18" charset="0"/>
                                  </a:rPr>
                                  <m:t>𝑎</m:t>
                                </m:r>
                              </m:sub>
                            </m:sSub>
                            <m:r>
                              <a:rPr lang="en-US" sz="2000" b="0" i="1" smtClean="0">
                                <a:solidFill>
                                  <a:srgbClr val="C00000"/>
                                </a:solidFill>
                                <a:latin typeface="Cambria Math" panose="02040503050406030204" pitchFamily="18" charset="0"/>
                              </a:rPr>
                              <m:t>+</m:t>
                            </m:r>
                            <m:r>
                              <a:rPr lang="en-US" sz="2000" i="1">
                                <a:solidFill>
                                  <a:srgbClr val="C00000"/>
                                </a:solidFill>
                                <a:latin typeface="Cambria Math" panose="02040503050406030204" pitchFamily="18" charset="0"/>
                              </a:rPr>
                              <m:t>𝐹</m:t>
                            </m:r>
                            <m:sSub>
                              <m:sSubPr>
                                <m:ctrlPr>
                                  <a:rPr lang="en-CA"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𝑣</m:t>
                                </m:r>
                              </m:e>
                              <m:sub>
                                <m:r>
                                  <a:rPr lang="en-US" sz="2000" i="1">
                                    <a:solidFill>
                                      <a:srgbClr val="C00000"/>
                                    </a:solidFill>
                                    <a:latin typeface="Cambria Math" panose="02040503050406030204" pitchFamily="18" charset="0"/>
                                  </a:rPr>
                                  <m:t>𝑎</m:t>
                                </m:r>
                              </m:sub>
                            </m:sSub>
                          </m:e>
                        </m:d>
                      </m:sup>
                    </m:sSup>
                  </m:oMath>
                </a14:m>
                <a:r>
                  <a:rPr lang="en-CA" sz="2000" dirty="0">
                    <a:solidFill>
                      <a:srgbClr val="C00000"/>
                    </a:solidFill>
                  </a:rPr>
                  <a:t>)</a:t>
                </a:r>
                <a:endParaRPr lang="en-CA" sz="2000" dirty="0">
                  <a:solidFill>
                    <a:schemeClr val="tx1"/>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798406" y="3920992"/>
                <a:ext cx="5813194" cy="328680"/>
              </a:xfrm>
              <a:prstGeom prst="rect">
                <a:avLst/>
              </a:prstGeom>
              <a:blipFill>
                <a:blip r:embed="rId3"/>
                <a:stretch>
                  <a:fillRect l="-1572" t="-16667" r="-2516" b="-481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532815" y="5933231"/>
                <a:ext cx="4052841" cy="475195"/>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14:m>
                  <m:oMath xmlns:m="http://schemas.openxmlformats.org/officeDocument/2006/math">
                    <m:sSub>
                      <m:sSubPr>
                        <m:ctrlPr>
                          <a:rPr lang="en-US" sz="200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rPr>
                          <m:t>𝑌𝑃𝑅</m:t>
                        </m:r>
                      </m:e>
                      <m:sub>
                        <m:r>
                          <a:rPr lang="en-US" sz="2000" b="0" i="1" dirty="0" smtClean="0">
                            <a:solidFill>
                              <a:schemeClr val="tx1"/>
                            </a:solidFill>
                            <a:latin typeface="Cambria Math" panose="02040503050406030204" pitchFamily="18" charset="0"/>
                          </a:rPr>
                          <m:t>𝑎</m:t>
                        </m:r>
                      </m:sub>
                    </m:sSub>
                    <m:r>
                      <a:rPr lang="en-US" sz="2000" b="0" i="1" smtClean="0">
                        <a:solidFill>
                          <a:schemeClr val="tx1"/>
                        </a:solidFill>
                        <a:effectLst/>
                        <a:latin typeface="Cambria Math" panose="02040503050406030204" pitchFamily="18" charset="0"/>
                      </a:rPr>
                      <m:t>=</m:t>
                    </m:r>
                    <m:sSub>
                      <m:sSubPr>
                        <m:ctrlPr>
                          <a:rPr lang="en-US" sz="2000" i="1" smtClean="0">
                            <a:solidFill>
                              <a:srgbClr val="0000FF"/>
                            </a:solidFill>
                            <a:latin typeface="Cambria Math" panose="02040503050406030204" pitchFamily="18" charset="0"/>
                          </a:rPr>
                        </m:ctrlPr>
                      </m:sSubPr>
                      <m:e>
                        <m:r>
                          <a:rPr lang="en-US" sz="2000" b="0" i="1" smtClean="0">
                            <a:solidFill>
                              <a:srgbClr val="0000FF"/>
                            </a:solidFill>
                            <a:latin typeface="Cambria Math" panose="02040503050406030204" pitchFamily="18" charset="0"/>
                          </a:rPr>
                          <m:t>𝑙</m:t>
                        </m:r>
                      </m:e>
                      <m:sub>
                        <m:r>
                          <a:rPr lang="en-US" sz="2000" i="1">
                            <a:solidFill>
                              <a:srgbClr val="0000FF"/>
                            </a:solidFill>
                            <a:latin typeface="Cambria Math" panose="02040503050406030204" pitchFamily="18" charset="0"/>
                          </a:rPr>
                          <m:t>𝑎</m:t>
                        </m:r>
                      </m:sub>
                    </m:sSub>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𝑤</m:t>
                        </m:r>
                      </m:e>
                      <m:sub>
                        <m:r>
                          <a:rPr lang="en-US" sz="2000" i="1">
                            <a:solidFill>
                              <a:srgbClr val="0000FF"/>
                            </a:solidFill>
                            <a:latin typeface="Cambria Math" panose="02040503050406030204" pitchFamily="18" charset="0"/>
                          </a:rPr>
                          <m:t>𝑎</m:t>
                        </m:r>
                      </m:sub>
                    </m:sSub>
                  </m:oMath>
                </a14:m>
                <a:r>
                  <a:rPr lang="en-CA" sz="2000" dirty="0">
                    <a:solidFill>
                      <a:srgbClr val="C00000"/>
                    </a:solidFill>
                  </a:rPr>
                  <a:t>(</a:t>
                </a:r>
                <a14:m>
                  <m:oMath xmlns:m="http://schemas.openxmlformats.org/officeDocument/2006/math">
                    <m:r>
                      <a:rPr lang="en-US" sz="2000" i="1">
                        <a:solidFill>
                          <a:srgbClr val="C00000"/>
                        </a:solidFill>
                        <a:latin typeface="Cambria Math" panose="02040503050406030204" pitchFamily="18" charset="0"/>
                      </a:rPr>
                      <m:t>1−</m:t>
                    </m:r>
                    <m:sSup>
                      <m:sSupPr>
                        <m:ctrlPr>
                          <a:rPr lang="en-CA" sz="2000" i="1">
                            <a:solidFill>
                              <a:srgbClr val="C00000"/>
                            </a:solidFill>
                            <a:latin typeface="Cambria Math" panose="02040503050406030204" pitchFamily="18" charset="0"/>
                          </a:rPr>
                        </m:ctrlPr>
                      </m:sSupPr>
                      <m:e>
                        <m:r>
                          <a:rPr lang="en-US" sz="2000" i="1">
                            <a:solidFill>
                              <a:srgbClr val="C00000"/>
                            </a:solidFill>
                            <a:latin typeface="Cambria Math" panose="02040503050406030204" pitchFamily="18" charset="0"/>
                          </a:rPr>
                          <m:t>𝑒</m:t>
                        </m:r>
                      </m:e>
                      <m:sup>
                        <m:r>
                          <a:rPr lang="en-US" sz="2000" i="1">
                            <a:solidFill>
                              <a:srgbClr val="C00000"/>
                            </a:solidFill>
                            <a:latin typeface="Cambria Math" panose="02040503050406030204" pitchFamily="18" charset="0"/>
                          </a:rPr>
                          <m:t>−(</m:t>
                        </m:r>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𝑀</m:t>
                            </m:r>
                          </m:e>
                          <m:sub>
                            <m:r>
                              <a:rPr lang="en-US" sz="2000" b="0" i="1" smtClean="0">
                                <a:solidFill>
                                  <a:srgbClr val="C00000"/>
                                </a:solidFill>
                                <a:latin typeface="Cambria Math" panose="02040503050406030204" pitchFamily="18" charset="0"/>
                              </a:rPr>
                              <m:t>𝑎</m:t>
                            </m:r>
                          </m:sub>
                        </m:sSub>
                        <m:r>
                          <a:rPr lang="en-US" sz="2000" b="0" i="1"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𝐹𝑣</m:t>
                            </m:r>
                          </m:e>
                          <m:sub>
                            <m:r>
                              <a:rPr lang="en-US" sz="2000" i="1">
                                <a:solidFill>
                                  <a:srgbClr val="C00000"/>
                                </a:solidFill>
                                <a:latin typeface="Cambria Math" panose="02040503050406030204" pitchFamily="18" charset="0"/>
                              </a:rPr>
                              <m:t>𝑎</m:t>
                            </m:r>
                          </m:sub>
                        </m:sSub>
                        <m:r>
                          <a:rPr lang="en-US" sz="2000" i="1">
                            <a:solidFill>
                              <a:srgbClr val="C00000"/>
                            </a:solidFill>
                            <a:latin typeface="Cambria Math" panose="02040503050406030204" pitchFamily="18" charset="0"/>
                          </a:rPr>
                          <m:t>)</m:t>
                        </m:r>
                      </m:sup>
                    </m:sSup>
                  </m:oMath>
                </a14:m>
                <a:r>
                  <a:rPr lang="en-CA" sz="2000" dirty="0">
                    <a:solidFill>
                      <a:srgbClr val="C00000"/>
                    </a:solidFill>
                  </a:rPr>
                  <a:t>)</a:t>
                </a:r>
                <a:r>
                  <a:rPr lang="en-US" sz="2000" dirty="0">
                    <a:solidFill>
                      <a:srgbClr val="C00000"/>
                    </a:solidFill>
                  </a:rPr>
                  <a:t> </a:t>
                </a:r>
                <a14:m>
                  <m:oMath xmlns:m="http://schemas.openxmlformats.org/officeDocument/2006/math">
                    <m:f>
                      <m:fPr>
                        <m:ctrlPr>
                          <a:rPr lang="en-US" sz="2000" i="1" smtClean="0">
                            <a:solidFill>
                              <a:srgbClr val="7030A0"/>
                            </a:solidFill>
                            <a:latin typeface="Cambria Math" panose="02040503050406030204" pitchFamily="18" charset="0"/>
                          </a:rPr>
                        </m:ctrlPr>
                      </m:fPr>
                      <m:num>
                        <m:r>
                          <a:rPr lang="en-US" sz="2000" i="1">
                            <a:solidFill>
                              <a:srgbClr val="7030A0"/>
                            </a:solidFill>
                            <a:latin typeface="Cambria Math" panose="02040503050406030204" pitchFamily="18" charset="0"/>
                          </a:rPr>
                          <m:t>𝐹</m:t>
                        </m:r>
                        <m:sSub>
                          <m:sSubPr>
                            <m:ctrlPr>
                              <a:rPr lang="en-CA"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𝑣</m:t>
                            </m:r>
                          </m:e>
                          <m:sub>
                            <m:r>
                              <a:rPr lang="en-US" sz="2000" i="1">
                                <a:solidFill>
                                  <a:srgbClr val="7030A0"/>
                                </a:solidFill>
                                <a:latin typeface="Cambria Math" panose="02040503050406030204" pitchFamily="18" charset="0"/>
                              </a:rPr>
                              <m:t>𝑎</m:t>
                            </m:r>
                          </m:sub>
                        </m:sSub>
                      </m:num>
                      <m:den>
                        <m:sSub>
                          <m:sSubPr>
                            <m:ctrlPr>
                              <a:rPr lang="en-US" sz="2000" i="1" smtClean="0">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𝑀</m:t>
                            </m:r>
                          </m:e>
                          <m:sub>
                            <m:r>
                              <a:rPr lang="en-US" sz="2000" i="1">
                                <a:solidFill>
                                  <a:srgbClr val="7030A0"/>
                                </a:solidFill>
                                <a:latin typeface="Cambria Math" panose="02040503050406030204" pitchFamily="18" charset="0"/>
                              </a:rPr>
                              <m:t>𝑎</m:t>
                            </m:r>
                          </m:sub>
                        </m:sSub>
                        <m:r>
                          <a:rPr lang="en-US" sz="2000" i="1">
                            <a:solidFill>
                              <a:srgbClr val="7030A0"/>
                            </a:solidFill>
                            <a:latin typeface="Cambria Math" panose="02040503050406030204" pitchFamily="18" charset="0"/>
                          </a:rPr>
                          <m:t>+</m:t>
                        </m:r>
                        <m:sSub>
                          <m:sSubPr>
                            <m:ctrlPr>
                              <a:rPr lang="en-US"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𝐹𝑣</m:t>
                            </m:r>
                          </m:e>
                          <m:sub>
                            <m:r>
                              <a:rPr lang="en-US" sz="2000" i="1">
                                <a:solidFill>
                                  <a:srgbClr val="7030A0"/>
                                </a:solidFill>
                                <a:latin typeface="Cambria Math" panose="02040503050406030204" pitchFamily="18" charset="0"/>
                              </a:rPr>
                              <m:t>𝑎</m:t>
                            </m:r>
                          </m:sub>
                        </m:sSub>
                      </m:den>
                    </m:f>
                  </m:oMath>
                </a14:m>
                <a:endParaRPr lang="en-CA" sz="2000"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532815" y="5933231"/>
                <a:ext cx="4052841" cy="475195"/>
              </a:xfrm>
              <a:prstGeom prst="rect">
                <a:avLst/>
              </a:prstGeom>
              <a:blipFill>
                <a:blip r:embed="rId4"/>
                <a:stretch>
                  <a:fillRect t="-2564" b="-11538"/>
                </a:stretch>
              </a:blipFill>
            </p:spPr>
            <p:txBody>
              <a:bodyPr/>
              <a:lstStyle/>
              <a:p>
                <a:r>
                  <a:rPr lang="en-US">
                    <a:noFill/>
                  </a:rPr>
                  <a:t> </a:t>
                </a:r>
              </a:p>
            </p:txBody>
          </p:sp>
        </mc:Fallback>
      </mc:AlternateContent>
      <p:cxnSp>
        <p:nvCxnSpPr>
          <p:cNvPr id="6" name="Straight Arrow Connector 5"/>
          <p:cNvCxnSpPr/>
          <p:nvPr/>
        </p:nvCxnSpPr>
        <p:spPr>
          <a:xfrm flipH="1">
            <a:off x="2145857" y="2849023"/>
            <a:ext cx="1305099" cy="30650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450955" y="2567676"/>
            <a:ext cx="3516284" cy="369332"/>
          </a:xfrm>
          <a:prstGeom prst="rect">
            <a:avLst/>
          </a:prstGeom>
          <a:noFill/>
          <a:ln>
            <a:noFill/>
          </a:ln>
        </p:spPr>
        <p:txBody>
          <a:bodyPr wrap="square" rtlCol="0">
            <a:spAutoFit/>
          </a:bodyPr>
          <a:lstStyle/>
          <a:p>
            <a:r>
              <a:rPr lang="en-US" dirty="0">
                <a:solidFill>
                  <a:srgbClr val="C00000"/>
                </a:solidFill>
              </a:rPr>
              <a:t>from fishing and natural mortality</a:t>
            </a:r>
            <a:endParaRPr lang="en-CA" dirty="0">
              <a:solidFill>
                <a:srgbClr val="C00000"/>
              </a:solidFill>
            </a:endParaRPr>
          </a:p>
        </p:txBody>
      </p:sp>
      <p:cxnSp>
        <p:nvCxnSpPr>
          <p:cNvPr id="9" name="Straight Arrow Connector 8"/>
          <p:cNvCxnSpPr>
            <a:cxnSpLocks/>
          </p:cNvCxnSpPr>
          <p:nvPr/>
        </p:nvCxnSpPr>
        <p:spPr>
          <a:xfrm>
            <a:off x="6836316" y="2752342"/>
            <a:ext cx="3415031" cy="38211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7464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5. </a:t>
            </a:r>
            <a:r>
              <a:rPr lang="en-US" sz="3200" b="1" dirty="0">
                <a:solidFill>
                  <a:schemeClr val="accent6"/>
                </a:solidFill>
              </a:rPr>
              <a:t>Yield-per-Recruit (YPR)</a:t>
            </a:r>
            <a:endParaRPr lang="en-CA"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sz="2800" b="0" i="1" smtClean="0">
                        <a:latin typeface="Cambria Math" panose="02040503050406030204" pitchFamily="18" charset="0"/>
                        <a:ea typeface="Cambria Math" panose="02040503050406030204" pitchFamily="18" charset="0"/>
                      </a:rPr>
                      <m:t>𝑌𝑃𝑅</m:t>
                    </m:r>
                    <m:r>
                      <a:rPr lang="en-US" sz="2800" b="0" i="1" smtClean="0">
                        <a:latin typeface="Cambria Math" panose="02040503050406030204" pitchFamily="18" charset="0"/>
                        <a:ea typeface="Cambria Math" panose="02040503050406030204" pitchFamily="18" charset="0"/>
                      </a:rPr>
                      <m:t>= </m:t>
                    </m:r>
                  </m:oMath>
                </a14:m>
                <a:r>
                  <a:rPr lang="en-US" dirty="0"/>
                  <a:t>Sum over all ages:</a:t>
                </a:r>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461369" y="1847388"/>
                <a:ext cx="4152291" cy="475195"/>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14:m>
                  <m:oMath xmlns:m="http://schemas.openxmlformats.org/officeDocument/2006/math">
                    <m:sSub>
                      <m:sSubPr>
                        <m:ctrlPr>
                          <a:rPr lang="en-US" sz="2000" b="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rPr>
                          <m:t>𝑌𝑃𝑅</m:t>
                        </m:r>
                      </m:e>
                      <m:sub>
                        <m:r>
                          <a:rPr lang="en-US" sz="2000" b="0" i="1" dirty="0" smtClean="0">
                            <a:solidFill>
                              <a:schemeClr val="tx1"/>
                            </a:solidFill>
                            <a:latin typeface="Cambria Math" panose="02040503050406030204" pitchFamily="18" charset="0"/>
                          </a:rPr>
                          <m:t>𝑎</m:t>
                        </m:r>
                      </m:sub>
                    </m:sSub>
                    <m:r>
                      <a:rPr lang="en-US" sz="2000" b="0" i="1" smtClean="0">
                        <a:solidFill>
                          <a:schemeClr val="tx1"/>
                        </a:solidFill>
                        <a:effectLst/>
                        <a:latin typeface="Cambria Math" panose="02040503050406030204" pitchFamily="18" charset="0"/>
                      </a:rPr>
                      <m:t>=</m:t>
                    </m:r>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𝑙</m:t>
                        </m:r>
                      </m:e>
                      <m:sub>
                        <m:r>
                          <a:rPr lang="en-US" sz="2000" i="1">
                            <a:solidFill>
                              <a:schemeClr val="tx1"/>
                            </a:solidFill>
                            <a:latin typeface="Cambria Math" panose="02040503050406030204" pitchFamily="18" charset="0"/>
                          </a:rPr>
                          <m:t>𝑎</m:t>
                        </m:r>
                      </m:sub>
                    </m:sSub>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𝑤</m:t>
                        </m:r>
                      </m:e>
                      <m:sub>
                        <m:r>
                          <a:rPr lang="en-US" sz="2000" i="1">
                            <a:solidFill>
                              <a:schemeClr val="tx1"/>
                            </a:solidFill>
                            <a:latin typeface="Cambria Math" panose="02040503050406030204" pitchFamily="18" charset="0"/>
                          </a:rPr>
                          <m:t>𝑎</m:t>
                        </m:r>
                      </m:sub>
                    </m:sSub>
                  </m:oMath>
                </a14:m>
                <a:r>
                  <a:rPr lang="en-CA" sz="2000" dirty="0">
                    <a:solidFill>
                      <a:schemeClr val="tx1"/>
                    </a:solidFill>
                  </a:rPr>
                  <a:t>(</a:t>
                </a:r>
                <a14:m>
                  <m:oMath xmlns:m="http://schemas.openxmlformats.org/officeDocument/2006/math">
                    <m:r>
                      <a:rPr lang="en-US" sz="2000" i="1">
                        <a:solidFill>
                          <a:schemeClr val="tx1"/>
                        </a:solidFill>
                        <a:latin typeface="Cambria Math" panose="02040503050406030204" pitchFamily="18" charset="0"/>
                      </a:rPr>
                      <m:t>1−</m:t>
                    </m:r>
                    <m:sSup>
                      <m:sSupPr>
                        <m:ctrlPr>
                          <a:rPr lang="en-CA"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𝑒</m:t>
                        </m:r>
                      </m:e>
                      <m:sup>
                        <m:r>
                          <a:rPr lang="en-US" sz="2000" i="1">
                            <a:solidFill>
                              <a:schemeClr val="tx1"/>
                            </a:solidFill>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r>
                          <a:rPr lang="en-US" sz="2000" i="1">
                            <a:solidFill>
                              <a:schemeClr val="tx1"/>
                            </a:solidFill>
                            <a:latin typeface="Cambria Math" panose="02040503050406030204" pitchFamily="18" charset="0"/>
                          </a:rPr>
                          <m:t>)</m:t>
                        </m:r>
                      </m:sup>
                    </m:sSup>
                  </m:oMath>
                </a14:m>
                <a:r>
                  <a:rPr lang="en-CA" sz="2000" dirty="0">
                    <a:solidFill>
                      <a:schemeClr val="tx1"/>
                    </a:solidFill>
                  </a:rPr>
                  <a:t>)</a:t>
                </a:r>
                <a:r>
                  <a:rPr lang="en-US" sz="2000" dirty="0"/>
                  <a:t> </a:t>
                </a:r>
                <a14:m>
                  <m:oMath xmlns:m="http://schemas.openxmlformats.org/officeDocument/2006/math">
                    <m:f>
                      <m:fPr>
                        <m:ctrlPr>
                          <a:rPr lang="en-US" sz="2000" i="1" smtClean="0">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𝐹</m:t>
                        </m:r>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𝑣</m:t>
                            </m:r>
                          </m:e>
                          <m:sub>
                            <m:r>
                              <a:rPr lang="en-US" sz="2000" i="1">
                                <a:solidFill>
                                  <a:schemeClr val="tx1"/>
                                </a:solidFill>
                                <a:latin typeface="Cambria Math" panose="02040503050406030204" pitchFamily="18" charset="0"/>
                              </a:rPr>
                              <m:t>𝑎</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den>
                    </m:f>
                  </m:oMath>
                </a14:m>
                <a:endParaRPr lang="en-CA" sz="2000"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5461369" y="1847388"/>
                <a:ext cx="4152291" cy="475195"/>
              </a:xfrm>
              <a:prstGeom prst="rect">
                <a:avLst/>
              </a:prstGeom>
              <a:blipFill>
                <a:blip r:embed="rId3"/>
                <a:stretch>
                  <a:fillRect t="-2564"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3"/>
              <p:cNvSpPr txBox="1"/>
              <p:nvPr/>
            </p:nvSpPr>
            <p:spPr>
              <a:xfrm>
                <a:off x="2861009" y="3409543"/>
                <a:ext cx="5251245"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latin typeface="Cambria Math" panose="02040503050406030204" pitchFamily="18" charset="0"/>
                            </a:rPr>
                          </m:ctrlPr>
                        </m:sSubPr>
                        <m:e>
                          <m:r>
                            <a:rPr lang="en-US" sz="2000" b="0" i="1">
                              <a:latin typeface="Cambria Math" panose="02040503050406030204" pitchFamily="18" charset="0"/>
                              <a:ea typeface="Cambria Math" panose="02040503050406030204" pitchFamily="18" charset="0"/>
                            </a:rPr>
                            <m:t>𝑌𝑃𝑅</m:t>
                          </m:r>
                        </m:e>
                        <m:sub>
                          <m:r>
                            <a:rPr lang="en-US" sz="2000" b="0" i="1">
                              <a:latin typeface="Cambria Math" panose="02040503050406030204" pitchFamily="18" charset="0"/>
                            </a:rPr>
                            <m:t>𝐹</m:t>
                          </m:r>
                        </m:sub>
                      </m:sSub>
                      <m:r>
                        <a:rPr lang="en-US" sz="2000" b="0" i="1">
                          <a:latin typeface="Cambria Math" panose="02040503050406030204" pitchFamily="18" charset="0"/>
                        </a:rPr>
                        <m:t>=</m:t>
                      </m:r>
                      <m:nary>
                        <m:naryPr>
                          <m:chr m:val="∑"/>
                          <m:ctrlPr>
                            <a:rPr lang="en-CA" sz="2000" i="1">
                              <a:latin typeface="Cambria Math" panose="02040503050406030204" pitchFamily="18" charset="0"/>
                            </a:rPr>
                          </m:ctrlPr>
                        </m:naryPr>
                        <m:sub>
                          <m:r>
                            <m:rPr>
                              <m:brk m:alnAt="23"/>
                            </m:rPr>
                            <a:rPr lang="en-US" sz="2000" b="0" i="1">
                              <a:latin typeface="Cambria Math" panose="02040503050406030204" pitchFamily="18" charset="0"/>
                            </a:rPr>
                            <m:t>𝑎</m:t>
                          </m:r>
                          <m:r>
                            <a:rPr lang="en-US" sz="2000" b="0" i="1">
                              <a:latin typeface="Cambria Math" panose="02040503050406030204" pitchFamily="18" charset="0"/>
                            </a:rPr>
                            <m:t>=</m:t>
                          </m:r>
                          <m:sSub>
                            <m:sSubPr>
                              <m:ctrlPr>
                                <a:rPr lang="en-CA" sz="2000" i="1">
                                  <a:latin typeface="Cambria Math" panose="02040503050406030204" pitchFamily="18" charset="0"/>
                                </a:rPr>
                              </m:ctrlPr>
                            </m:sSubPr>
                            <m:e>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CA" sz="2000" i="1">
                                  <a:latin typeface="Cambria Math" panose="02040503050406030204" pitchFamily="18" charset="0"/>
                                </a:rPr>
                              </m:ctrlPr>
                            </m:sSubPr>
                            <m:e>
                              <m:r>
                                <a:rPr lang="en-US" sz="2000" b="0" i="1">
                                  <a:latin typeface="Cambria Math" panose="02040503050406030204" pitchFamily="18" charset="0"/>
                                </a:rPr>
                                <m:t>𝑎</m:t>
                              </m:r>
                            </m:e>
                            <m:sub>
                              <m:r>
                                <a:rPr lang="en-US" sz="2000" b="0" i="1">
                                  <a:latin typeface="Cambria Math" panose="02040503050406030204" pitchFamily="18" charset="0"/>
                                </a:rPr>
                                <m:t>𝑚𝑎𝑥</m:t>
                              </m:r>
                            </m:sub>
                          </m:sSub>
                        </m:sup>
                        <m:e>
                          <m:sSub>
                            <m:sSubPr>
                              <m:ctrlPr>
                                <a:rPr lang="en-CA" sz="2000" i="1">
                                  <a:latin typeface="Cambria Math" panose="02040503050406030204" pitchFamily="18" charset="0"/>
                                </a:rPr>
                              </m:ctrlPr>
                            </m:sSubPr>
                            <m:e>
                              <m:r>
                                <a:rPr lang="en-US" sz="2000" b="0" i="1" smtClean="0">
                                  <a:latin typeface="Cambria Math" panose="02040503050406030204" pitchFamily="18" charset="0"/>
                                </a:rPr>
                                <m:t>𝑙</m:t>
                              </m:r>
                            </m:e>
                            <m:sub>
                              <m:r>
                                <a:rPr lang="en-US" sz="2000" i="1">
                                  <a:latin typeface="Cambria Math" panose="02040503050406030204" pitchFamily="18" charset="0"/>
                                </a:rPr>
                                <m:t>𝑎</m:t>
                              </m:r>
                            </m:sub>
                          </m:sSub>
                          <m:sSub>
                            <m:sSubPr>
                              <m:ctrlPr>
                                <a:rPr lang="en-CA"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𝑎</m:t>
                              </m:r>
                            </m:sub>
                          </m:sSub>
                          <m:d>
                            <m:dPr>
                              <m:ctrlPr>
                                <a:rPr lang="en-US" sz="2000" i="1">
                                  <a:latin typeface="Cambria Math" panose="02040503050406030204" pitchFamily="18" charset="0"/>
                                </a:rPr>
                              </m:ctrlPr>
                            </m:dPr>
                            <m:e>
                              <m:r>
                                <a:rPr lang="en-US" sz="2000" i="1">
                                  <a:latin typeface="Cambria Math" panose="02040503050406030204" pitchFamily="18" charset="0"/>
                                </a:rPr>
                                <m:t>1−</m:t>
                              </m:r>
                              <m:sSup>
                                <m:sSupPr>
                                  <m:ctrlPr>
                                    <a:rPr lang="en-CA"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r>
                                    <a:rPr lang="en-US" sz="2000" i="1">
                                      <a:latin typeface="Cambria Math" panose="02040503050406030204" pitchFamily="18" charset="0"/>
                                    </a:rPr>
                                    <m:t>)</m:t>
                                  </m:r>
                                </m:sup>
                              </m:sSup>
                            </m:e>
                          </m:d>
                          <m:f>
                            <m:fPr>
                              <m:ctrlPr>
                                <a:rPr lang="en-CA" sz="2000" i="1">
                                  <a:solidFill>
                                    <a:schemeClr val="tx1"/>
                                  </a:solidFill>
                                  <a:effectLst/>
                                  <a:latin typeface="Cambria Math" panose="02040503050406030204" pitchFamily="18" charset="0"/>
                                </a:rPr>
                              </m:ctrlPr>
                            </m:fPr>
                            <m:num>
                              <m:sSub>
                                <m:sSubPr>
                                  <m:ctrlPr>
                                    <a:rPr lang="en-CA"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den>
                          </m:f>
                        </m:e>
                      </m:nary>
                    </m:oMath>
                  </m:oMathPara>
                </a14:m>
                <a:endParaRPr lang="en-CA" sz="2000" dirty="0"/>
              </a:p>
            </p:txBody>
          </p:sp>
        </mc:Choice>
        <mc:Fallback xmlns="">
          <p:sp>
            <p:nvSpPr>
              <p:cNvPr id="10" name="TextBox 3"/>
              <p:cNvSpPr txBox="1">
                <a:spLocks noRot="1" noChangeAspect="1" noMove="1" noResize="1" noEditPoints="1" noAdjustHandles="1" noChangeArrowheads="1" noChangeShapeType="1" noTextEdit="1"/>
              </p:cNvSpPr>
              <p:nvPr/>
            </p:nvSpPr>
            <p:spPr>
              <a:xfrm>
                <a:off x="2861009" y="3409543"/>
                <a:ext cx="5251245" cy="87838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637271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5. </a:t>
            </a:r>
            <a:r>
              <a:rPr lang="en-US" sz="3200" b="1" dirty="0">
                <a:solidFill>
                  <a:schemeClr val="accent6"/>
                </a:solidFill>
              </a:rPr>
              <a:t>Yield-per-Recruit (YPR)</a:t>
            </a:r>
            <a:endParaRPr lang="en-CA"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Can be calculated over a range of </a:t>
                </a:r>
                <a14:m>
                  <m:oMath xmlns:m="http://schemas.openxmlformats.org/officeDocument/2006/math">
                    <m:r>
                      <a:rPr lang="en-US" b="0" i="1" smtClean="0">
                        <a:latin typeface="Cambria Math" panose="02040503050406030204" pitchFamily="18" charset="0"/>
                      </a:rPr>
                      <m:t>𝐹</m:t>
                    </m:r>
                  </m:oMath>
                </a14:m>
                <a:r>
                  <a:rPr lang="en-US" dirty="0"/>
                  <a:t> values to estimate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𝑚𝑎𝑥</m:t>
                        </m:r>
                      </m:sub>
                    </m:sSub>
                  </m:oMath>
                </a14:m>
                <a:endParaRPr lang="en-US" baseline="-25000" dirty="0"/>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𝑚𝑎𝑥</m:t>
                        </m:r>
                      </m:sub>
                    </m:sSub>
                    <m:r>
                      <a:rPr lang="en-US" i="1">
                        <a:latin typeface="Cambria Math" panose="02040503050406030204" pitchFamily="18" charset="0"/>
                      </a:rPr>
                      <m:t>= </m:t>
                    </m:r>
                    <m:r>
                      <a:rPr lang="en-US" i="1">
                        <a:latin typeface="Cambria Math" panose="02040503050406030204" pitchFamily="18" charset="0"/>
                      </a:rPr>
                      <m:t>𝐹</m:t>
                    </m:r>
                    <m:r>
                      <a:rPr lang="en-US" i="1">
                        <a:latin typeface="Cambria Math" panose="02040503050406030204" pitchFamily="18" charset="0"/>
                      </a:rPr>
                      <m:t> </m:t>
                    </m:r>
                  </m:oMath>
                </a14:m>
                <a:r>
                  <a:rPr lang="en-US" dirty="0"/>
                  <a:t>corresponding to the maximum </a:t>
                </a:r>
                <a14:m>
                  <m:oMath xmlns:m="http://schemas.openxmlformats.org/officeDocument/2006/math">
                    <m:r>
                      <a:rPr lang="en-US" b="0" i="1" smtClean="0">
                        <a:latin typeface="Cambria Math" panose="02040503050406030204" pitchFamily="18" charset="0"/>
                      </a:rPr>
                      <m:t>𝑌𝑃𝑅</m:t>
                    </m:r>
                    <m:r>
                      <a:rPr lang="en-US" i="1">
                        <a:latin typeface="Cambria Math" panose="02040503050406030204" pitchFamily="18" charset="0"/>
                      </a:rPr>
                      <m:t> </m:t>
                    </m:r>
                  </m:oMath>
                </a14:m>
                <a:endParaRPr lang="en-US" dirty="0"/>
              </a:p>
              <a:p>
                <a:endParaRPr lang="en-CA"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8" name="Picture 7"/>
          <p:cNvPicPr>
            <a:picLocks noChangeAspect="1"/>
          </p:cNvPicPr>
          <p:nvPr/>
        </p:nvPicPr>
        <p:blipFill>
          <a:blip r:embed="rId3"/>
          <a:stretch>
            <a:fillRect/>
          </a:stretch>
        </p:blipFill>
        <p:spPr>
          <a:xfrm>
            <a:off x="2869453" y="3437154"/>
            <a:ext cx="5527296" cy="3279529"/>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3912523" y="3511954"/>
                <a:ext cx="14097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𝐹</m:t>
                          </m:r>
                        </m:e>
                        <m:sub>
                          <m:r>
                            <a:rPr lang="en-US" b="0" i="1" smtClean="0">
                              <a:solidFill>
                                <a:srgbClr val="7030A0"/>
                              </a:solidFill>
                              <a:latin typeface="Cambria Math" panose="02040503050406030204" pitchFamily="18" charset="0"/>
                            </a:rPr>
                            <m:t>𝑚𝑎𝑥</m:t>
                          </m:r>
                        </m:sub>
                      </m:sSub>
                    </m:oMath>
                  </m:oMathPara>
                </a14:m>
                <a:endParaRPr lang="en-CA" dirty="0">
                  <a:solidFill>
                    <a:srgbClr val="7030A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912523" y="3511954"/>
                <a:ext cx="1409788"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436913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rmAutofit fontScale="90000"/>
          </a:bodyPr>
          <a:lstStyle/>
          <a:p>
            <a:pPr algn="ctr"/>
            <a:r>
              <a:rPr lang="en-US" sz="5400" dirty="0">
                <a:solidFill>
                  <a:schemeClr val="bg1"/>
                </a:solidFill>
                <a:latin typeface="+mn-lt"/>
              </a:rPr>
              <a:t>MSY Reference Points:</a:t>
            </a:r>
            <a:br>
              <a:rPr lang="en-US" sz="5400" dirty="0">
                <a:solidFill>
                  <a:schemeClr val="bg1"/>
                </a:solidFill>
                <a:latin typeface="+mn-lt"/>
              </a:rPr>
            </a:br>
            <a:r>
              <a:rPr lang="en-US" sz="5400" dirty="0">
                <a:solidFill>
                  <a:schemeClr val="bg1"/>
                </a:solidFill>
                <a:latin typeface="+mn-lt"/>
              </a:rPr>
              <a:t>Calculations</a:t>
            </a:r>
          </a:p>
        </p:txBody>
      </p:sp>
    </p:spTree>
    <p:extLst>
      <p:ext uri="{BB962C8B-B14F-4D97-AF65-F5344CB8AC3E}">
        <p14:creationId xmlns:p14="http://schemas.microsoft.com/office/powerpoint/2010/main" val="10187001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Yield-per-Recruit </a:t>
            </a:r>
            <a:r>
              <a:rPr lang="en-US" dirty="0">
                <a:sym typeface="Wingdings" panose="05000000000000000000" pitchFamily="2" charset="2"/>
              </a:rPr>
              <a:t> Yield</a:t>
            </a:r>
            <a:r>
              <a:rPr lang="en-US" dirty="0"/>
              <a:t> </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351338"/>
              </a:xfrm>
            </p:spPr>
            <p:txBody>
              <a:bodyPr/>
              <a:lstStyle/>
              <a:p>
                <a:r>
                  <a:rPr lang="en-US" dirty="0"/>
                  <a:t>Yield = </a:t>
                </a:r>
                <a14:m>
                  <m:oMath xmlns:m="http://schemas.openxmlformats.org/officeDocument/2006/math">
                    <m:r>
                      <a:rPr lang="en-US" i="1" dirty="0" smtClean="0">
                        <a:latin typeface="Cambria Math" panose="02040503050406030204" pitchFamily="18" charset="0"/>
                      </a:rPr>
                      <m:t>𝑌𝑃𝑅</m:t>
                    </m:r>
                    <m:r>
                      <a:rPr lang="en-US" i="1" dirty="0" smtClean="0">
                        <a:latin typeface="Cambria Math" panose="02040503050406030204" pitchFamily="18" charset="0"/>
                      </a:rPr>
                      <m:t> ×</m:t>
                    </m:r>
                    <m:r>
                      <a:rPr lang="en-US" b="0" i="1" dirty="0" smtClean="0">
                        <a:latin typeface="Cambria Math" panose="02040503050406030204" pitchFamily="18" charset="0"/>
                      </a:rPr>
                      <m:t>𝑛𝑢𝑚𝑏𝑒𝑟</m:t>
                    </m:r>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𝑟𝑒𝑐𝑟𝑢𝑖𝑡𝑠</m:t>
                    </m:r>
                  </m:oMath>
                </a14:m>
                <a:endParaRPr lang="en-US" dirty="0"/>
              </a:p>
              <a:p>
                <a:r>
                  <a:rPr lang="en-US" dirty="0"/>
                  <a:t>We already know how to calculate </a:t>
                </a:r>
                <a14:m>
                  <m:oMath xmlns:m="http://schemas.openxmlformats.org/officeDocument/2006/math">
                    <m:r>
                      <a:rPr lang="en-US" i="1" dirty="0" smtClean="0">
                        <a:latin typeface="Cambria Math" panose="02040503050406030204" pitchFamily="18" charset="0"/>
                      </a:rPr>
                      <m:t>𝑌𝑃𝑅</m:t>
                    </m:r>
                  </m:oMath>
                </a14:m>
                <a:r>
                  <a:rPr lang="en-US" dirty="0"/>
                  <a:t> for various </a:t>
                </a:r>
                <a14:m>
                  <m:oMath xmlns:m="http://schemas.openxmlformats.org/officeDocument/2006/math">
                    <m:r>
                      <a:rPr lang="en-US" i="1" dirty="0" smtClean="0">
                        <a:latin typeface="Cambria Math" panose="02040503050406030204" pitchFamily="18" charset="0"/>
                      </a:rPr>
                      <m:t>𝐹</m:t>
                    </m:r>
                  </m:oMath>
                </a14:m>
                <a:endParaRPr lang="en-US" dirty="0"/>
              </a:p>
              <a:p>
                <a:r>
                  <a:rPr lang="en-US" dirty="0"/>
                  <a:t>Now we need to know how </a:t>
                </a:r>
                <a14:m>
                  <m:oMath xmlns:m="http://schemas.openxmlformats.org/officeDocument/2006/math">
                    <m:r>
                      <a:rPr lang="en-US" i="1" dirty="0" smtClean="0">
                        <a:latin typeface="Cambria Math" panose="02040503050406030204" pitchFamily="18" charset="0"/>
                      </a:rPr>
                      <m:t>𝑅</m:t>
                    </m:r>
                  </m:oMath>
                </a14:m>
                <a:r>
                  <a:rPr lang="en-US" dirty="0"/>
                  <a:t> changes with </a:t>
                </a:r>
                <a14:m>
                  <m:oMath xmlns:m="http://schemas.openxmlformats.org/officeDocument/2006/math">
                    <m:r>
                      <a:rPr lang="en-US" i="1" dirty="0" smtClean="0">
                        <a:latin typeface="Cambria Math" panose="02040503050406030204" pitchFamily="18" charset="0"/>
                      </a:rPr>
                      <m:t>𝐹</m:t>
                    </m:r>
                  </m:oMath>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a:stretch>
              </a:blipFill>
            </p:spPr>
            <p:txBody>
              <a:bodyPr/>
              <a:lstStyle/>
              <a:p>
                <a:r>
                  <a:rPr lang="en-US">
                    <a:noFill/>
                  </a:rPr>
                  <a:t> </a:t>
                </a:r>
              </a:p>
            </p:txBody>
          </p:sp>
        </mc:Fallback>
      </mc:AlternateContent>
      <p:sp>
        <p:nvSpPr>
          <p:cNvPr id="5" name="Rectangle 4"/>
          <p:cNvSpPr/>
          <p:nvPr/>
        </p:nvSpPr>
        <p:spPr>
          <a:xfrm>
            <a:off x="1793193" y="4890254"/>
            <a:ext cx="3268844" cy="369332"/>
          </a:xfrm>
          <a:prstGeom prst="rect">
            <a:avLst/>
          </a:prstGeom>
        </p:spPr>
        <p:txBody>
          <a:bodyPr wrap="none">
            <a:spAutoFit/>
          </a:bodyPr>
          <a:lstStyle/>
          <a:p>
            <a:r>
              <a:rPr lang="en-US" b="1" dirty="0">
                <a:solidFill>
                  <a:srgbClr val="0000FF"/>
                </a:solidFill>
              </a:rPr>
              <a:t>Stock Recruitment Relationships</a:t>
            </a:r>
            <a:endParaRPr lang="en-CA" dirty="0"/>
          </a:p>
        </p:txBody>
      </p:sp>
    </p:spTree>
    <p:extLst>
      <p:ext uri="{BB962C8B-B14F-4D97-AF65-F5344CB8AC3E}">
        <p14:creationId xmlns:p14="http://schemas.microsoft.com/office/powerpoint/2010/main" val="33715890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796443" y="1845425"/>
            <a:ext cx="1695797"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Growth</a:t>
            </a:r>
          </a:p>
          <a:p>
            <a:pPr algn="ctr"/>
            <a:r>
              <a:rPr lang="en-US" dirty="0"/>
              <a:t>(weight-at-age)</a:t>
            </a:r>
            <a:endParaRPr lang="en-CA" dirty="0"/>
          </a:p>
        </p:txBody>
      </p:sp>
      <p:sp>
        <p:nvSpPr>
          <p:cNvPr id="5" name="Rounded Rectangle 4"/>
          <p:cNvSpPr/>
          <p:nvPr/>
        </p:nvSpPr>
        <p:spPr>
          <a:xfrm>
            <a:off x="4796443" y="3060931"/>
            <a:ext cx="1695797"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Maturity</a:t>
            </a:r>
          </a:p>
        </p:txBody>
      </p:sp>
      <p:sp>
        <p:nvSpPr>
          <p:cNvPr id="6" name="Rounded Rectangle 5"/>
          <p:cNvSpPr/>
          <p:nvPr/>
        </p:nvSpPr>
        <p:spPr>
          <a:xfrm>
            <a:off x="4796443" y="4276437"/>
            <a:ext cx="1695797"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Natural Mortality</a:t>
            </a:r>
            <a:endParaRPr lang="en-CA" dirty="0"/>
          </a:p>
        </p:txBody>
      </p:sp>
      <p:sp>
        <p:nvSpPr>
          <p:cNvPr id="7" name="Rounded Rectangle 6"/>
          <p:cNvSpPr/>
          <p:nvPr/>
        </p:nvSpPr>
        <p:spPr>
          <a:xfrm>
            <a:off x="4796442" y="5491943"/>
            <a:ext cx="1695797" cy="1014153"/>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Selectivity</a:t>
            </a:r>
            <a:endParaRPr lang="en-CA" dirty="0"/>
          </a:p>
        </p:txBody>
      </p:sp>
      <p:sp>
        <p:nvSpPr>
          <p:cNvPr id="8" name="Double Brace 8"/>
          <p:cNvSpPr/>
          <p:nvPr/>
        </p:nvSpPr>
        <p:spPr>
          <a:xfrm>
            <a:off x="3940232" y="1845425"/>
            <a:ext cx="638682" cy="4660671"/>
          </a:xfrm>
          <a:custGeom>
            <a:avLst/>
            <a:gdLst>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2322709 h 4006735"/>
              <a:gd name="connsiteX11" fmla="*/ 1916783 w 2236124"/>
              <a:gd name="connsiteY11" fmla="*/ 3687394 h 4006735"/>
              <a:gd name="connsiteX12" fmla="*/ 1597442 w 2236124"/>
              <a:gd name="connsiteY12"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2322709 h 4006735"/>
              <a:gd name="connsiteX11" fmla="*/ 1916783 w 2236124"/>
              <a:gd name="connsiteY11" fmla="*/ 3687394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3687394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10" fmla="*/ 638682 w 2236124"/>
              <a:gd name="connsiteY10" fmla="*/ 4006735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3687394 h 4006735"/>
              <a:gd name="connsiteX9" fmla="*/ 638682 w 2236124"/>
              <a:gd name="connsiteY9" fmla="*/ 4006735 h 4006735"/>
              <a:gd name="connsiteX10" fmla="*/ 1916783 w 2236124"/>
              <a:gd name="connsiteY10" fmla="*/ 319341 h 4006735"/>
              <a:gd name="connsiteX0" fmla="*/ 1597442 w 2236124"/>
              <a:gd name="connsiteY0" fmla="*/ 0 h 4006735"/>
              <a:gd name="connsiteX1" fmla="*/ 1916783 w 2236124"/>
              <a:gd name="connsiteY1" fmla="*/ 319341 h 4006735"/>
              <a:gd name="connsiteX2" fmla="*/ 2236124 w 2236124"/>
              <a:gd name="connsiteY2" fmla="*/ 2003368 h 4006735"/>
              <a:gd name="connsiteX3" fmla="*/ 1916783 w 2236124"/>
              <a:gd name="connsiteY3" fmla="*/ 2322709 h 4006735"/>
              <a:gd name="connsiteX4" fmla="*/ 1916783 w 2236124"/>
              <a:gd name="connsiteY4" fmla="*/ 3687394 h 4006735"/>
              <a:gd name="connsiteX5" fmla="*/ 1597442 w 2236124"/>
              <a:gd name="connsiteY5" fmla="*/ 4006735 h 4006735"/>
              <a:gd name="connsiteX6" fmla="*/ 638682 w 2236124"/>
              <a:gd name="connsiteY6" fmla="*/ 4006735 h 4006735"/>
              <a:gd name="connsiteX7" fmla="*/ 319341 w 2236124"/>
              <a:gd name="connsiteY7" fmla="*/ 3687394 h 4006735"/>
              <a:gd name="connsiteX8" fmla="*/ 319341 w 2236124"/>
              <a:gd name="connsiteY8" fmla="*/ 2322708 h 4006735"/>
              <a:gd name="connsiteX9" fmla="*/ 0 w 2236124"/>
              <a:gd name="connsiteY9" fmla="*/ 2003367 h 4006735"/>
              <a:gd name="connsiteX10" fmla="*/ 319341 w 2236124"/>
              <a:gd name="connsiteY10" fmla="*/ 1684026 h 4006735"/>
              <a:gd name="connsiteX11" fmla="*/ 319341 w 2236124"/>
              <a:gd name="connsiteY11" fmla="*/ 319341 h 4006735"/>
              <a:gd name="connsiteX12" fmla="*/ 638682 w 2236124"/>
              <a:gd name="connsiteY12" fmla="*/ 0 h 4006735"/>
              <a:gd name="connsiteX13" fmla="*/ 1688882 w 2236124"/>
              <a:gd name="connsiteY13"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3687394 h 4006735"/>
              <a:gd name="connsiteX9" fmla="*/ 638682 w 2236124"/>
              <a:gd name="connsiteY9" fmla="*/ 4006735 h 4006735"/>
              <a:gd name="connsiteX10" fmla="*/ 1916783 w 2236124"/>
              <a:gd name="connsiteY10" fmla="*/ 319341 h 4006735"/>
              <a:gd name="connsiteX0" fmla="*/ 1597442 w 1916783"/>
              <a:gd name="connsiteY0" fmla="*/ 0 h 4006735"/>
              <a:gd name="connsiteX1" fmla="*/ 1916783 w 1916783"/>
              <a:gd name="connsiteY1" fmla="*/ 319341 h 4006735"/>
              <a:gd name="connsiteX2" fmla="*/ 1916783 w 1916783"/>
              <a:gd name="connsiteY2" fmla="*/ 2322709 h 4006735"/>
              <a:gd name="connsiteX3" fmla="*/ 1916783 w 1916783"/>
              <a:gd name="connsiteY3" fmla="*/ 3687394 h 4006735"/>
              <a:gd name="connsiteX4" fmla="*/ 1597442 w 1916783"/>
              <a:gd name="connsiteY4" fmla="*/ 4006735 h 4006735"/>
              <a:gd name="connsiteX5" fmla="*/ 638682 w 1916783"/>
              <a:gd name="connsiteY5" fmla="*/ 4006735 h 4006735"/>
              <a:gd name="connsiteX6" fmla="*/ 319341 w 1916783"/>
              <a:gd name="connsiteY6" fmla="*/ 3687394 h 4006735"/>
              <a:gd name="connsiteX7" fmla="*/ 319341 w 1916783"/>
              <a:gd name="connsiteY7" fmla="*/ 2322708 h 4006735"/>
              <a:gd name="connsiteX8" fmla="*/ 0 w 1916783"/>
              <a:gd name="connsiteY8" fmla="*/ 2003367 h 4006735"/>
              <a:gd name="connsiteX9" fmla="*/ 319341 w 1916783"/>
              <a:gd name="connsiteY9" fmla="*/ 1684026 h 4006735"/>
              <a:gd name="connsiteX10" fmla="*/ 319341 w 1916783"/>
              <a:gd name="connsiteY10" fmla="*/ 319341 h 4006735"/>
              <a:gd name="connsiteX11" fmla="*/ 638682 w 1916783"/>
              <a:gd name="connsiteY11" fmla="*/ 0 h 4006735"/>
              <a:gd name="connsiteX12" fmla="*/ 1688882 w 1916783"/>
              <a:gd name="connsiteY12"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1916783 w 1916783"/>
              <a:gd name="connsiteY8" fmla="*/ 3687394 h 4006735"/>
              <a:gd name="connsiteX9" fmla="*/ 638682 w 1916783"/>
              <a:gd name="connsiteY9" fmla="*/ 4006735 h 4006735"/>
              <a:gd name="connsiteX10" fmla="*/ 1916783 w 1916783"/>
              <a:gd name="connsiteY10" fmla="*/ 319341 h 4006735"/>
              <a:gd name="connsiteX0" fmla="*/ 1597442 w 1916783"/>
              <a:gd name="connsiteY0" fmla="*/ 0 h 4006735"/>
              <a:gd name="connsiteX1" fmla="*/ 1916783 w 1916783"/>
              <a:gd name="connsiteY1" fmla="*/ 319341 h 4006735"/>
              <a:gd name="connsiteX2" fmla="*/ 1916783 w 1916783"/>
              <a:gd name="connsiteY2" fmla="*/ 3687394 h 4006735"/>
              <a:gd name="connsiteX3" fmla="*/ 1597442 w 1916783"/>
              <a:gd name="connsiteY3" fmla="*/ 4006735 h 4006735"/>
              <a:gd name="connsiteX4" fmla="*/ 638682 w 1916783"/>
              <a:gd name="connsiteY4" fmla="*/ 4006735 h 4006735"/>
              <a:gd name="connsiteX5" fmla="*/ 319341 w 1916783"/>
              <a:gd name="connsiteY5" fmla="*/ 3687394 h 4006735"/>
              <a:gd name="connsiteX6" fmla="*/ 319341 w 1916783"/>
              <a:gd name="connsiteY6" fmla="*/ 2322708 h 4006735"/>
              <a:gd name="connsiteX7" fmla="*/ 0 w 1916783"/>
              <a:gd name="connsiteY7" fmla="*/ 2003367 h 4006735"/>
              <a:gd name="connsiteX8" fmla="*/ 319341 w 1916783"/>
              <a:gd name="connsiteY8" fmla="*/ 1684026 h 4006735"/>
              <a:gd name="connsiteX9" fmla="*/ 319341 w 1916783"/>
              <a:gd name="connsiteY9" fmla="*/ 319341 h 4006735"/>
              <a:gd name="connsiteX10" fmla="*/ 638682 w 1916783"/>
              <a:gd name="connsiteY10" fmla="*/ 0 h 4006735"/>
              <a:gd name="connsiteX11" fmla="*/ 1688882 w 1916783"/>
              <a:gd name="connsiteY11"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1916783 w 1916783"/>
              <a:gd name="connsiteY8" fmla="*/ 3687394 h 4006735"/>
              <a:gd name="connsiteX9" fmla="*/ 638682 w 1916783"/>
              <a:gd name="connsiteY9" fmla="*/ 4006735 h 4006735"/>
              <a:gd name="connsiteX10" fmla="*/ 1916783 w 1916783"/>
              <a:gd name="connsiteY10" fmla="*/ 319341 h 4006735"/>
              <a:gd name="connsiteX0" fmla="*/ 1597442 w 1916783"/>
              <a:gd name="connsiteY0" fmla="*/ 0 h 4006735"/>
              <a:gd name="connsiteX1" fmla="*/ 1916783 w 1916783"/>
              <a:gd name="connsiteY1" fmla="*/ 319341 h 4006735"/>
              <a:gd name="connsiteX2" fmla="*/ 1916783 w 1916783"/>
              <a:gd name="connsiteY2" fmla="*/ 3687394 h 4006735"/>
              <a:gd name="connsiteX3" fmla="*/ 1597442 w 1916783"/>
              <a:gd name="connsiteY3" fmla="*/ 4006735 h 4006735"/>
              <a:gd name="connsiteX4" fmla="*/ 638682 w 1916783"/>
              <a:gd name="connsiteY4" fmla="*/ 4006735 h 4006735"/>
              <a:gd name="connsiteX5" fmla="*/ 319341 w 1916783"/>
              <a:gd name="connsiteY5" fmla="*/ 3687394 h 4006735"/>
              <a:gd name="connsiteX6" fmla="*/ 319341 w 1916783"/>
              <a:gd name="connsiteY6" fmla="*/ 2322708 h 4006735"/>
              <a:gd name="connsiteX7" fmla="*/ 0 w 1916783"/>
              <a:gd name="connsiteY7" fmla="*/ 2003367 h 4006735"/>
              <a:gd name="connsiteX8" fmla="*/ 319341 w 1916783"/>
              <a:gd name="connsiteY8" fmla="*/ 1684026 h 4006735"/>
              <a:gd name="connsiteX9" fmla="*/ 319341 w 1916783"/>
              <a:gd name="connsiteY9" fmla="*/ 319341 h 4006735"/>
              <a:gd name="connsiteX10" fmla="*/ 638682 w 1916783"/>
              <a:gd name="connsiteY10" fmla="*/ 0 h 4006735"/>
              <a:gd name="connsiteX11" fmla="*/ 1688882 w 1916783"/>
              <a:gd name="connsiteY11"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638682 w 1916783"/>
              <a:gd name="connsiteY8" fmla="*/ 4006735 h 4006735"/>
              <a:gd name="connsiteX9" fmla="*/ 1916783 w 1916783"/>
              <a:gd name="connsiteY9" fmla="*/ 319341 h 4006735"/>
              <a:gd name="connsiteX0" fmla="*/ 1597442 w 1916783"/>
              <a:gd name="connsiteY0" fmla="*/ 0 h 4077616"/>
              <a:gd name="connsiteX1" fmla="*/ 1916783 w 1916783"/>
              <a:gd name="connsiteY1" fmla="*/ 319341 h 4077616"/>
              <a:gd name="connsiteX2" fmla="*/ 1916783 w 1916783"/>
              <a:gd name="connsiteY2" fmla="*/ 3687394 h 4077616"/>
              <a:gd name="connsiteX3" fmla="*/ 638682 w 1916783"/>
              <a:gd name="connsiteY3" fmla="*/ 4006735 h 4077616"/>
              <a:gd name="connsiteX4" fmla="*/ 319341 w 1916783"/>
              <a:gd name="connsiteY4" fmla="*/ 3687394 h 4077616"/>
              <a:gd name="connsiteX5" fmla="*/ 319341 w 1916783"/>
              <a:gd name="connsiteY5" fmla="*/ 2322708 h 4077616"/>
              <a:gd name="connsiteX6" fmla="*/ 0 w 1916783"/>
              <a:gd name="connsiteY6" fmla="*/ 2003367 h 4077616"/>
              <a:gd name="connsiteX7" fmla="*/ 319341 w 1916783"/>
              <a:gd name="connsiteY7" fmla="*/ 1684026 h 4077616"/>
              <a:gd name="connsiteX8" fmla="*/ 319341 w 1916783"/>
              <a:gd name="connsiteY8" fmla="*/ 319341 h 4077616"/>
              <a:gd name="connsiteX9" fmla="*/ 638682 w 1916783"/>
              <a:gd name="connsiteY9" fmla="*/ 0 h 4077616"/>
              <a:gd name="connsiteX10" fmla="*/ 1688882 w 1916783"/>
              <a:gd name="connsiteY10" fmla="*/ 91440 h 4077616"/>
              <a:gd name="connsiteX0" fmla="*/ 638682 w 1916783"/>
              <a:gd name="connsiteY0" fmla="*/ 4006735 h 4077616"/>
              <a:gd name="connsiteX1" fmla="*/ 319341 w 1916783"/>
              <a:gd name="connsiteY1" fmla="*/ 3687394 h 4077616"/>
              <a:gd name="connsiteX2" fmla="*/ 319341 w 1916783"/>
              <a:gd name="connsiteY2" fmla="*/ 2322708 h 4077616"/>
              <a:gd name="connsiteX3" fmla="*/ 0 w 1916783"/>
              <a:gd name="connsiteY3" fmla="*/ 2003367 h 4077616"/>
              <a:gd name="connsiteX4" fmla="*/ 319341 w 1916783"/>
              <a:gd name="connsiteY4" fmla="*/ 1684026 h 4077616"/>
              <a:gd name="connsiteX5" fmla="*/ 319341 w 1916783"/>
              <a:gd name="connsiteY5" fmla="*/ 319341 h 4077616"/>
              <a:gd name="connsiteX6" fmla="*/ 638682 w 1916783"/>
              <a:gd name="connsiteY6" fmla="*/ 0 h 4077616"/>
              <a:gd name="connsiteX7" fmla="*/ 1916783 w 1916783"/>
              <a:gd name="connsiteY7" fmla="*/ 319341 h 4077616"/>
              <a:gd name="connsiteX8" fmla="*/ 638682 w 1916783"/>
              <a:gd name="connsiteY8" fmla="*/ 4006735 h 4077616"/>
              <a:gd name="connsiteX9" fmla="*/ 1916783 w 1916783"/>
              <a:gd name="connsiteY9" fmla="*/ 319341 h 4077616"/>
              <a:gd name="connsiteX0" fmla="*/ 1597442 w 1916783"/>
              <a:gd name="connsiteY0" fmla="*/ 0 h 4077616"/>
              <a:gd name="connsiteX1" fmla="*/ 1916783 w 1916783"/>
              <a:gd name="connsiteY1" fmla="*/ 319341 h 4077616"/>
              <a:gd name="connsiteX2" fmla="*/ 1916783 w 1916783"/>
              <a:gd name="connsiteY2" fmla="*/ 3687394 h 4077616"/>
              <a:gd name="connsiteX3" fmla="*/ 638682 w 1916783"/>
              <a:gd name="connsiteY3" fmla="*/ 4006735 h 4077616"/>
              <a:gd name="connsiteX4" fmla="*/ 319341 w 1916783"/>
              <a:gd name="connsiteY4" fmla="*/ 3687394 h 4077616"/>
              <a:gd name="connsiteX5" fmla="*/ 319341 w 1916783"/>
              <a:gd name="connsiteY5" fmla="*/ 2322708 h 4077616"/>
              <a:gd name="connsiteX6" fmla="*/ 0 w 1916783"/>
              <a:gd name="connsiteY6" fmla="*/ 2003367 h 4077616"/>
              <a:gd name="connsiteX7" fmla="*/ 319341 w 1916783"/>
              <a:gd name="connsiteY7" fmla="*/ 1684026 h 4077616"/>
              <a:gd name="connsiteX8" fmla="*/ 319341 w 1916783"/>
              <a:gd name="connsiteY8" fmla="*/ 319341 h 4077616"/>
              <a:gd name="connsiteX9" fmla="*/ 638682 w 1916783"/>
              <a:gd name="connsiteY9" fmla="*/ 0 h 4077616"/>
              <a:gd name="connsiteX10" fmla="*/ 1688882 w 1916783"/>
              <a:gd name="connsiteY10" fmla="*/ 91440 h 4077616"/>
              <a:gd name="connsiteX0" fmla="*/ 638682 w 1916783"/>
              <a:gd name="connsiteY0" fmla="*/ 4006735 h 4077616"/>
              <a:gd name="connsiteX1" fmla="*/ 319341 w 1916783"/>
              <a:gd name="connsiteY1" fmla="*/ 3687394 h 4077616"/>
              <a:gd name="connsiteX2" fmla="*/ 319341 w 1916783"/>
              <a:gd name="connsiteY2" fmla="*/ 2322708 h 4077616"/>
              <a:gd name="connsiteX3" fmla="*/ 0 w 1916783"/>
              <a:gd name="connsiteY3" fmla="*/ 2003367 h 4077616"/>
              <a:gd name="connsiteX4" fmla="*/ 319341 w 1916783"/>
              <a:gd name="connsiteY4" fmla="*/ 1684026 h 4077616"/>
              <a:gd name="connsiteX5" fmla="*/ 319341 w 1916783"/>
              <a:gd name="connsiteY5" fmla="*/ 319341 h 4077616"/>
              <a:gd name="connsiteX6" fmla="*/ 638682 w 1916783"/>
              <a:gd name="connsiteY6" fmla="*/ 0 h 4077616"/>
              <a:gd name="connsiteX7" fmla="*/ 1916783 w 1916783"/>
              <a:gd name="connsiteY7" fmla="*/ 319341 h 4077616"/>
              <a:gd name="connsiteX8" fmla="*/ 638682 w 1916783"/>
              <a:gd name="connsiteY8" fmla="*/ 4006735 h 4077616"/>
              <a:gd name="connsiteX9" fmla="*/ 1916783 w 1916783"/>
              <a:gd name="connsiteY9" fmla="*/ 319341 h 4077616"/>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9" fmla="*/ 1688882 w 1916783"/>
              <a:gd name="connsiteY9"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638682 w 1916783"/>
              <a:gd name="connsiteY8" fmla="*/ 4006735 h 4006735"/>
              <a:gd name="connsiteX9" fmla="*/ 1916783 w 1916783"/>
              <a:gd name="connsiteY9" fmla="*/ 319341 h 4006735"/>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9" fmla="*/ 1688882 w 1916783"/>
              <a:gd name="connsiteY9"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1916783 w 1916783"/>
              <a:gd name="connsiteY0" fmla="*/ 319341 h 4006735"/>
              <a:gd name="connsiteX1" fmla="*/ 638682 w 1916783"/>
              <a:gd name="connsiteY1" fmla="*/ 4006735 h 4006735"/>
              <a:gd name="connsiteX2" fmla="*/ 319341 w 1916783"/>
              <a:gd name="connsiteY2" fmla="*/ 3687394 h 4006735"/>
              <a:gd name="connsiteX3" fmla="*/ 319341 w 1916783"/>
              <a:gd name="connsiteY3" fmla="*/ 2322708 h 4006735"/>
              <a:gd name="connsiteX4" fmla="*/ 0 w 1916783"/>
              <a:gd name="connsiteY4" fmla="*/ 2003367 h 4006735"/>
              <a:gd name="connsiteX5" fmla="*/ 319341 w 1916783"/>
              <a:gd name="connsiteY5" fmla="*/ 1684026 h 4006735"/>
              <a:gd name="connsiteX6" fmla="*/ 319341 w 1916783"/>
              <a:gd name="connsiteY6" fmla="*/ 319341 h 4006735"/>
              <a:gd name="connsiteX7" fmla="*/ 638682 w 1916783"/>
              <a:gd name="connsiteY7" fmla="*/ 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638682 w 638682"/>
              <a:gd name="connsiteY0" fmla="*/ 4006735 h 4006735"/>
              <a:gd name="connsiteX1" fmla="*/ 319341 w 638682"/>
              <a:gd name="connsiteY1" fmla="*/ 3687394 h 4006735"/>
              <a:gd name="connsiteX2" fmla="*/ 319341 w 638682"/>
              <a:gd name="connsiteY2" fmla="*/ 2322708 h 4006735"/>
              <a:gd name="connsiteX3" fmla="*/ 0 w 638682"/>
              <a:gd name="connsiteY3" fmla="*/ 2003367 h 4006735"/>
              <a:gd name="connsiteX4" fmla="*/ 319341 w 638682"/>
              <a:gd name="connsiteY4" fmla="*/ 1684026 h 4006735"/>
              <a:gd name="connsiteX5" fmla="*/ 319341 w 638682"/>
              <a:gd name="connsiteY5" fmla="*/ 319341 h 4006735"/>
              <a:gd name="connsiteX6" fmla="*/ 638682 w 638682"/>
              <a:gd name="connsiteY6" fmla="*/ 0 h 4006735"/>
              <a:gd name="connsiteX0" fmla="*/ 638682 w 638682"/>
              <a:gd name="connsiteY0" fmla="*/ 4006735 h 4006735"/>
              <a:gd name="connsiteX1" fmla="*/ 319341 w 638682"/>
              <a:gd name="connsiteY1" fmla="*/ 3687394 h 4006735"/>
              <a:gd name="connsiteX2" fmla="*/ 319341 w 638682"/>
              <a:gd name="connsiteY2" fmla="*/ 2322708 h 4006735"/>
              <a:gd name="connsiteX3" fmla="*/ 0 w 638682"/>
              <a:gd name="connsiteY3" fmla="*/ 2003367 h 4006735"/>
              <a:gd name="connsiteX4" fmla="*/ 319341 w 638682"/>
              <a:gd name="connsiteY4" fmla="*/ 1684026 h 4006735"/>
              <a:gd name="connsiteX5" fmla="*/ 319341 w 638682"/>
              <a:gd name="connsiteY5" fmla="*/ 319341 h 4006735"/>
              <a:gd name="connsiteX6" fmla="*/ 638682 w 638682"/>
              <a:gd name="connsiteY6" fmla="*/ 0 h 400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682" h="4006735" stroke="0" extrusionOk="0">
                <a:moveTo>
                  <a:pt x="638682" y="4006735"/>
                </a:moveTo>
                <a:cubicBezTo>
                  <a:pt x="462315" y="4006735"/>
                  <a:pt x="319341" y="3863761"/>
                  <a:pt x="319341" y="3687394"/>
                </a:cubicBezTo>
                <a:lnTo>
                  <a:pt x="319341" y="2322708"/>
                </a:lnTo>
                <a:cubicBezTo>
                  <a:pt x="319341" y="2146341"/>
                  <a:pt x="176367" y="2003367"/>
                  <a:pt x="0" y="2003367"/>
                </a:cubicBezTo>
                <a:cubicBezTo>
                  <a:pt x="176367" y="2003367"/>
                  <a:pt x="319341" y="1860393"/>
                  <a:pt x="319341" y="1684026"/>
                </a:cubicBezTo>
                <a:lnTo>
                  <a:pt x="319341" y="319341"/>
                </a:lnTo>
                <a:cubicBezTo>
                  <a:pt x="319341" y="142974"/>
                  <a:pt x="462315" y="0"/>
                  <a:pt x="638682" y="0"/>
                </a:cubicBezTo>
              </a:path>
              <a:path w="638682" h="4006735" fill="none">
                <a:moveTo>
                  <a:pt x="638682" y="4006735"/>
                </a:moveTo>
                <a:cubicBezTo>
                  <a:pt x="462315" y="4006735"/>
                  <a:pt x="319341" y="3863761"/>
                  <a:pt x="319341" y="3687394"/>
                </a:cubicBezTo>
                <a:lnTo>
                  <a:pt x="319341" y="2322708"/>
                </a:lnTo>
                <a:cubicBezTo>
                  <a:pt x="319341" y="2146341"/>
                  <a:pt x="176367" y="2003367"/>
                  <a:pt x="0" y="2003367"/>
                </a:cubicBezTo>
                <a:cubicBezTo>
                  <a:pt x="176367" y="2003367"/>
                  <a:pt x="319341" y="1860393"/>
                  <a:pt x="319341" y="1684026"/>
                </a:cubicBezTo>
                <a:lnTo>
                  <a:pt x="319341" y="319341"/>
                </a:lnTo>
                <a:cubicBezTo>
                  <a:pt x="319341" y="142974"/>
                  <a:pt x="462315" y="0"/>
                  <a:pt x="638682"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 name="Double Brace 8"/>
          <p:cNvSpPr/>
          <p:nvPr/>
        </p:nvSpPr>
        <p:spPr>
          <a:xfrm flipH="1">
            <a:off x="6709767" y="629919"/>
            <a:ext cx="640080" cy="5876176"/>
          </a:xfrm>
          <a:custGeom>
            <a:avLst/>
            <a:gdLst>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2322709 h 4006735"/>
              <a:gd name="connsiteX11" fmla="*/ 1916783 w 2236124"/>
              <a:gd name="connsiteY11" fmla="*/ 3687394 h 4006735"/>
              <a:gd name="connsiteX12" fmla="*/ 1597442 w 2236124"/>
              <a:gd name="connsiteY12"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2322709 h 4006735"/>
              <a:gd name="connsiteX11" fmla="*/ 1916783 w 2236124"/>
              <a:gd name="connsiteY11" fmla="*/ 3687394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3687394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10" fmla="*/ 638682 w 2236124"/>
              <a:gd name="connsiteY10" fmla="*/ 4006735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3687394 h 4006735"/>
              <a:gd name="connsiteX9" fmla="*/ 638682 w 2236124"/>
              <a:gd name="connsiteY9" fmla="*/ 4006735 h 4006735"/>
              <a:gd name="connsiteX10" fmla="*/ 1916783 w 2236124"/>
              <a:gd name="connsiteY10" fmla="*/ 319341 h 4006735"/>
              <a:gd name="connsiteX0" fmla="*/ 1597442 w 2236124"/>
              <a:gd name="connsiteY0" fmla="*/ 0 h 4006735"/>
              <a:gd name="connsiteX1" fmla="*/ 1916783 w 2236124"/>
              <a:gd name="connsiteY1" fmla="*/ 319341 h 4006735"/>
              <a:gd name="connsiteX2" fmla="*/ 2236124 w 2236124"/>
              <a:gd name="connsiteY2" fmla="*/ 2003368 h 4006735"/>
              <a:gd name="connsiteX3" fmla="*/ 1916783 w 2236124"/>
              <a:gd name="connsiteY3" fmla="*/ 2322709 h 4006735"/>
              <a:gd name="connsiteX4" fmla="*/ 1916783 w 2236124"/>
              <a:gd name="connsiteY4" fmla="*/ 3687394 h 4006735"/>
              <a:gd name="connsiteX5" fmla="*/ 1597442 w 2236124"/>
              <a:gd name="connsiteY5" fmla="*/ 4006735 h 4006735"/>
              <a:gd name="connsiteX6" fmla="*/ 638682 w 2236124"/>
              <a:gd name="connsiteY6" fmla="*/ 4006735 h 4006735"/>
              <a:gd name="connsiteX7" fmla="*/ 319341 w 2236124"/>
              <a:gd name="connsiteY7" fmla="*/ 3687394 h 4006735"/>
              <a:gd name="connsiteX8" fmla="*/ 319341 w 2236124"/>
              <a:gd name="connsiteY8" fmla="*/ 2322708 h 4006735"/>
              <a:gd name="connsiteX9" fmla="*/ 0 w 2236124"/>
              <a:gd name="connsiteY9" fmla="*/ 2003367 h 4006735"/>
              <a:gd name="connsiteX10" fmla="*/ 319341 w 2236124"/>
              <a:gd name="connsiteY10" fmla="*/ 1684026 h 4006735"/>
              <a:gd name="connsiteX11" fmla="*/ 319341 w 2236124"/>
              <a:gd name="connsiteY11" fmla="*/ 319341 h 4006735"/>
              <a:gd name="connsiteX12" fmla="*/ 638682 w 2236124"/>
              <a:gd name="connsiteY12" fmla="*/ 0 h 4006735"/>
              <a:gd name="connsiteX13" fmla="*/ 1688882 w 2236124"/>
              <a:gd name="connsiteY13"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3687394 h 4006735"/>
              <a:gd name="connsiteX9" fmla="*/ 638682 w 2236124"/>
              <a:gd name="connsiteY9" fmla="*/ 4006735 h 4006735"/>
              <a:gd name="connsiteX10" fmla="*/ 1916783 w 2236124"/>
              <a:gd name="connsiteY10" fmla="*/ 319341 h 4006735"/>
              <a:gd name="connsiteX0" fmla="*/ 1597442 w 1916783"/>
              <a:gd name="connsiteY0" fmla="*/ 0 h 4006735"/>
              <a:gd name="connsiteX1" fmla="*/ 1916783 w 1916783"/>
              <a:gd name="connsiteY1" fmla="*/ 319341 h 4006735"/>
              <a:gd name="connsiteX2" fmla="*/ 1916783 w 1916783"/>
              <a:gd name="connsiteY2" fmla="*/ 2322709 h 4006735"/>
              <a:gd name="connsiteX3" fmla="*/ 1916783 w 1916783"/>
              <a:gd name="connsiteY3" fmla="*/ 3687394 h 4006735"/>
              <a:gd name="connsiteX4" fmla="*/ 1597442 w 1916783"/>
              <a:gd name="connsiteY4" fmla="*/ 4006735 h 4006735"/>
              <a:gd name="connsiteX5" fmla="*/ 638682 w 1916783"/>
              <a:gd name="connsiteY5" fmla="*/ 4006735 h 4006735"/>
              <a:gd name="connsiteX6" fmla="*/ 319341 w 1916783"/>
              <a:gd name="connsiteY6" fmla="*/ 3687394 h 4006735"/>
              <a:gd name="connsiteX7" fmla="*/ 319341 w 1916783"/>
              <a:gd name="connsiteY7" fmla="*/ 2322708 h 4006735"/>
              <a:gd name="connsiteX8" fmla="*/ 0 w 1916783"/>
              <a:gd name="connsiteY8" fmla="*/ 2003367 h 4006735"/>
              <a:gd name="connsiteX9" fmla="*/ 319341 w 1916783"/>
              <a:gd name="connsiteY9" fmla="*/ 1684026 h 4006735"/>
              <a:gd name="connsiteX10" fmla="*/ 319341 w 1916783"/>
              <a:gd name="connsiteY10" fmla="*/ 319341 h 4006735"/>
              <a:gd name="connsiteX11" fmla="*/ 638682 w 1916783"/>
              <a:gd name="connsiteY11" fmla="*/ 0 h 4006735"/>
              <a:gd name="connsiteX12" fmla="*/ 1688882 w 1916783"/>
              <a:gd name="connsiteY12"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1916783 w 1916783"/>
              <a:gd name="connsiteY8" fmla="*/ 3687394 h 4006735"/>
              <a:gd name="connsiteX9" fmla="*/ 638682 w 1916783"/>
              <a:gd name="connsiteY9" fmla="*/ 4006735 h 4006735"/>
              <a:gd name="connsiteX10" fmla="*/ 1916783 w 1916783"/>
              <a:gd name="connsiteY10" fmla="*/ 319341 h 4006735"/>
              <a:gd name="connsiteX0" fmla="*/ 1597442 w 1916783"/>
              <a:gd name="connsiteY0" fmla="*/ 0 h 4006735"/>
              <a:gd name="connsiteX1" fmla="*/ 1916783 w 1916783"/>
              <a:gd name="connsiteY1" fmla="*/ 319341 h 4006735"/>
              <a:gd name="connsiteX2" fmla="*/ 1916783 w 1916783"/>
              <a:gd name="connsiteY2" fmla="*/ 3687394 h 4006735"/>
              <a:gd name="connsiteX3" fmla="*/ 1597442 w 1916783"/>
              <a:gd name="connsiteY3" fmla="*/ 4006735 h 4006735"/>
              <a:gd name="connsiteX4" fmla="*/ 638682 w 1916783"/>
              <a:gd name="connsiteY4" fmla="*/ 4006735 h 4006735"/>
              <a:gd name="connsiteX5" fmla="*/ 319341 w 1916783"/>
              <a:gd name="connsiteY5" fmla="*/ 3687394 h 4006735"/>
              <a:gd name="connsiteX6" fmla="*/ 319341 w 1916783"/>
              <a:gd name="connsiteY6" fmla="*/ 2322708 h 4006735"/>
              <a:gd name="connsiteX7" fmla="*/ 0 w 1916783"/>
              <a:gd name="connsiteY7" fmla="*/ 2003367 h 4006735"/>
              <a:gd name="connsiteX8" fmla="*/ 319341 w 1916783"/>
              <a:gd name="connsiteY8" fmla="*/ 1684026 h 4006735"/>
              <a:gd name="connsiteX9" fmla="*/ 319341 w 1916783"/>
              <a:gd name="connsiteY9" fmla="*/ 319341 h 4006735"/>
              <a:gd name="connsiteX10" fmla="*/ 638682 w 1916783"/>
              <a:gd name="connsiteY10" fmla="*/ 0 h 4006735"/>
              <a:gd name="connsiteX11" fmla="*/ 1688882 w 1916783"/>
              <a:gd name="connsiteY11"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1916783 w 1916783"/>
              <a:gd name="connsiteY8" fmla="*/ 3687394 h 4006735"/>
              <a:gd name="connsiteX9" fmla="*/ 638682 w 1916783"/>
              <a:gd name="connsiteY9" fmla="*/ 4006735 h 4006735"/>
              <a:gd name="connsiteX10" fmla="*/ 1916783 w 1916783"/>
              <a:gd name="connsiteY10" fmla="*/ 319341 h 4006735"/>
              <a:gd name="connsiteX0" fmla="*/ 1597442 w 1916783"/>
              <a:gd name="connsiteY0" fmla="*/ 0 h 4006735"/>
              <a:gd name="connsiteX1" fmla="*/ 1916783 w 1916783"/>
              <a:gd name="connsiteY1" fmla="*/ 319341 h 4006735"/>
              <a:gd name="connsiteX2" fmla="*/ 1916783 w 1916783"/>
              <a:gd name="connsiteY2" fmla="*/ 3687394 h 4006735"/>
              <a:gd name="connsiteX3" fmla="*/ 1597442 w 1916783"/>
              <a:gd name="connsiteY3" fmla="*/ 4006735 h 4006735"/>
              <a:gd name="connsiteX4" fmla="*/ 638682 w 1916783"/>
              <a:gd name="connsiteY4" fmla="*/ 4006735 h 4006735"/>
              <a:gd name="connsiteX5" fmla="*/ 319341 w 1916783"/>
              <a:gd name="connsiteY5" fmla="*/ 3687394 h 4006735"/>
              <a:gd name="connsiteX6" fmla="*/ 319341 w 1916783"/>
              <a:gd name="connsiteY6" fmla="*/ 2322708 h 4006735"/>
              <a:gd name="connsiteX7" fmla="*/ 0 w 1916783"/>
              <a:gd name="connsiteY7" fmla="*/ 2003367 h 4006735"/>
              <a:gd name="connsiteX8" fmla="*/ 319341 w 1916783"/>
              <a:gd name="connsiteY8" fmla="*/ 1684026 h 4006735"/>
              <a:gd name="connsiteX9" fmla="*/ 319341 w 1916783"/>
              <a:gd name="connsiteY9" fmla="*/ 319341 h 4006735"/>
              <a:gd name="connsiteX10" fmla="*/ 638682 w 1916783"/>
              <a:gd name="connsiteY10" fmla="*/ 0 h 4006735"/>
              <a:gd name="connsiteX11" fmla="*/ 1688882 w 1916783"/>
              <a:gd name="connsiteY11"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638682 w 1916783"/>
              <a:gd name="connsiteY8" fmla="*/ 4006735 h 4006735"/>
              <a:gd name="connsiteX9" fmla="*/ 1916783 w 1916783"/>
              <a:gd name="connsiteY9" fmla="*/ 319341 h 4006735"/>
              <a:gd name="connsiteX0" fmla="*/ 1597442 w 1916783"/>
              <a:gd name="connsiteY0" fmla="*/ 0 h 4077616"/>
              <a:gd name="connsiteX1" fmla="*/ 1916783 w 1916783"/>
              <a:gd name="connsiteY1" fmla="*/ 319341 h 4077616"/>
              <a:gd name="connsiteX2" fmla="*/ 1916783 w 1916783"/>
              <a:gd name="connsiteY2" fmla="*/ 3687394 h 4077616"/>
              <a:gd name="connsiteX3" fmla="*/ 638682 w 1916783"/>
              <a:gd name="connsiteY3" fmla="*/ 4006735 h 4077616"/>
              <a:gd name="connsiteX4" fmla="*/ 319341 w 1916783"/>
              <a:gd name="connsiteY4" fmla="*/ 3687394 h 4077616"/>
              <a:gd name="connsiteX5" fmla="*/ 319341 w 1916783"/>
              <a:gd name="connsiteY5" fmla="*/ 2322708 h 4077616"/>
              <a:gd name="connsiteX6" fmla="*/ 0 w 1916783"/>
              <a:gd name="connsiteY6" fmla="*/ 2003367 h 4077616"/>
              <a:gd name="connsiteX7" fmla="*/ 319341 w 1916783"/>
              <a:gd name="connsiteY7" fmla="*/ 1684026 h 4077616"/>
              <a:gd name="connsiteX8" fmla="*/ 319341 w 1916783"/>
              <a:gd name="connsiteY8" fmla="*/ 319341 h 4077616"/>
              <a:gd name="connsiteX9" fmla="*/ 638682 w 1916783"/>
              <a:gd name="connsiteY9" fmla="*/ 0 h 4077616"/>
              <a:gd name="connsiteX10" fmla="*/ 1688882 w 1916783"/>
              <a:gd name="connsiteY10" fmla="*/ 91440 h 4077616"/>
              <a:gd name="connsiteX0" fmla="*/ 638682 w 1916783"/>
              <a:gd name="connsiteY0" fmla="*/ 4006735 h 4077616"/>
              <a:gd name="connsiteX1" fmla="*/ 319341 w 1916783"/>
              <a:gd name="connsiteY1" fmla="*/ 3687394 h 4077616"/>
              <a:gd name="connsiteX2" fmla="*/ 319341 w 1916783"/>
              <a:gd name="connsiteY2" fmla="*/ 2322708 h 4077616"/>
              <a:gd name="connsiteX3" fmla="*/ 0 w 1916783"/>
              <a:gd name="connsiteY3" fmla="*/ 2003367 h 4077616"/>
              <a:gd name="connsiteX4" fmla="*/ 319341 w 1916783"/>
              <a:gd name="connsiteY4" fmla="*/ 1684026 h 4077616"/>
              <a:gd name="connsiteX5" fmla="*/ 319341 w 1916783"/>
              <a:gd name="connsiteY5" fmla="*/ 319341 h 4077616"/>
              <a:gd name="connsiteX6" fmla="*/ 638682 w 1916783"/>
              <a:gd name="connsiteY6" fmla="*/ 0 h 4077616"/>
              <a:gd name="connsiteX7" fmla="*/ 1916783 w 1916783"/>
              <a:gd name="connsiteY7" fmla="*/ 319341 h 4077616"/>
              <a:gd name="connsiteX8" fmla="*/ 638682 w 1916783"/>
              <a:gd name="connsiteY8" fmla="*/ 4006735 h 4077616"/>
              <a:gd name="connsiteX9" fmla="*/ 1916783 w 1916783"/>
              <a:gd name="connsiteY9" fmla="*/ 319341 h 4077616"/>
              <a:gd name="connsiteX0" fmla="*/ 1597442 w 1916783"/>
              <a:gd name="connsiteY0" fmla="*/ 0 h 4077616"/>
              <a:gd name="connsiteX1" fmla="*/ 1916783 w 1916783"/>
              <a:gd name="connsiteY1" fmla="*/ 319341 h 4077616"/>
              <a:gd name="connsiteX2" fmla="*/ 1916783 w 1916783"/>
              <a:gd name="connsiteY2" fmla="*/ 3687394 h 4077616"/>
              <a:gd name="connsiteX3" fmla="*/ 638682 w 1916783"/>
              <a:gd name="connsiteY3" fmla="*/ 4006735 h 4077616"/>
              <a:gd name="connsiteX4" fmla="*/ 319341 w 1916783"/>
              <a:gd name="connsiteY4" fmla="*/ 3687394 h 4077616"/>
              <a:gd name="connsiteX5" fmla="*/ 319341 w 1916783"/>
              <a:gd name="connsiteY5" fmla="*/ 2322708 h 4077616"/>
              <a:gd name="connsiteX6" fmla="*/ 0 w 1916783"/>
              <a:gd name="connsiteY6" fmla="*/ 2003367 h 4077616"/>
              <a:gd name="connsiteX7" fmla="*/ 319341 w 1916783"/>
              <a:gd name="connsiteY7" fmla="*/ 1684026 h 4077616"/>
              <a:gd name="connsiteX8" fmla="*/ 319341 w 1916783"/>
              <a:gd name="connsiteY8" fmla="*/ 319341 h 4077616"/>
              <a:gd name="connsiteX9" fmla="*/ 638682 w 1916783"/>
              <a:gd name="connsiteY9" fmla="*/ 0 h 4077616"/>
              <a:gd name="connsiteX10" fmla="*/ 1688882 w 1916783"/>
              <a:gd name="connsiteY10" fmla="*/ 91440 h 4077616"/>
              <a:gd name="connsiteX0" fmla="*/ 638682 w 1916783"/>
              <a:gd name="connsiteY0" fmla="*/ 4006735 h 4077616"/>
              <a:gd name="connsiteX1" fmla="*/ 319341 w 1916783"/>
              <a:gd name="connsiteY1" fmla="*/ 3687394 h 4077616"/>
              <a:gd name="connsiteX2" fmla="*/ 319341 w 1916783"/>
              <a:gd name="connsiteY2" fmla="*/ 2322708 h 4077616"/>
              <a:gd name="connsiteX3" fmla="*/ 0 w 1916783"/>
              <a:gd name="connsiteY3" fmla="*/ 2003367 h 4077616"/>
              <a:gd name="connsiteX4" fmla="*/ 319341 w 1916783"/>
              <a:gd name="connsiteY4" fmla="*/ 1684026 h 4077616"/>
              <a:gd name="connsiteX5" fmla="*/ 319341 w 1916783"/>
              <a:gd name="connsiteY5" fmla="*/ 319341 h 4077616"/>
              <a:gd name="connsiteX6" fmla="*/ 638682 w 1916783"/>
              <a:gd name="connsiteY6" fmla="*/ 0 h 4077616"/>
              <a:gd name="connsiteX7" fmla="*/ 1916783 w 1916783"/>
              <a:gd name="connsiteY7" fmla="*/ 319341 h 4077616"/>
              <a:gd name="connsiteX8" fmla="*/ 638682 w 1916783"/>
              <a:gd name="connsiteY8" fmla="*/ 4006735 h 4077616"/>
              <a:gd name="connsiteX9" fmla="*/ 1916783 w 1916783"/>
              <a:gd name="connsiteY9" fmla="*/ 319341 h 4077616"/>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9" fmla="*/ 1688882 w 1916783"/>
              <a:gd name="connsiteY9"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638682 w 1916783"/>
              <a:gd name="connsiteY8" fmla="*/ 4006735 h 4006735"/>
              <a:gd name="connsiteX9" fmla="*/ 1916783 w 1916783"/>
              <a:gd name="connsiteY9" fmla="*/ 319341 h 4006735"/>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9" fmla="*/ 1688882 w 1916783"/>
              <a:gd name="connsiteY9"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1916783 w 1916783"/>
              <a:gd name="connsiteY0" fmla="*/ 319341 h 4006735"/>
              <a:gd name="connsiteX1" fmla="*/ 638682 w 1916783"/>
              <a:gd name="connsiteY1" fmla="*/ 4006735 h 4006735"/>
              <a:gd name="connsiteX2" fmla="*/ 319341 w 1916783"/>
              <a:gd name="connsiteY2" fmla="*/ 3687394 h 4006735"/>
              <a:gd name="connsiteX3" fmla="*/ 319341 w 1916783"/>
              <a:gd name="connsiteY3" fmla="*/ 2322708 h 4006735"/>
              <a:gd name="connsiteX4" fmla="*/ 0 w 1916783"/>
              <a:gd name="connsiteY4" fmla="*/ 2003367 h 4006735"/>
              <a:gd name="connsiteX5" fmla="*/ 319341 w 1916783"/>
              <a:gd name="connsiteY5" fmla="*/ 1684026 h 4006735"/>
              <a:gd name="connsiteX6" fmla="*/ 319341 w 1916783"/>
              <a:gd name="connsiteY6" fmla="*/ 319341 h 4006735"/>
              <a:gd name="connsiteX7" fmla="*/ 638682 w 1916783"/>
              <a:gd name="connsiteY7" fmla="*/ 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638682 w 638682"/>
              <a:gd name="connsiteY0" fmla="*/ 4006735 h 4006735"/>
              <a:gd name="connsiteX1" fmla="*/ 319341 w 638682"/>
              <a:gd name="connsiteY1" fmla="*/ 3687394 h 4006735"/>
              <a:gd name="connsiteX2" fmla="*/ 319341 w 638682"/>
              <a:gd name="connsiteY2" fmla="*/ 2322708 h 4006735"/>
              <a:gd name="connsiteX3" fmla="*/ 0 w 638682"/>
              <a:gd name="connsiteY3" fmla="*/ 2003367 h 4006735"/>
              <a:gd name="connsiteX4" fmla="*/ 319341 w 638682"/>
              <a:gd name="connsiteY4" fmla="*/ 1684026 h 4006735"/>
              <a:gd name="connsiteX5" fmla="*/ 319341 w 638682"/>
              <a:gd name="connsiteY5" fmla="*/ 319341 h 4006735"/>
              <a:gd name="connsiteX6" fmla="*/ 638682 w 638682"/>
              <a:gd name="connsiteY6" fmla="*/ 0 h 4006735"/>
              <a:gd name="connsiteX0" fmla="*/ 638682 w 638682"/>
              <a:gd name="connsiteY0" fmla="*/ 4006735 h 4006735"/>
              <a:gd name="connsiteX1" fmla="*/ 319341 w 638682"/>
              <a:gd name="connsiteY1" fmla="*/ 3687394 h 4006735"/>
              <a:gd name="connsiteX2" fmla="*/ 319341 w 638682"/>
              <a:gd name="connsiteY2" fmla="*/ 2322708 h 4006735"/>
              <a:gd name="connsiteX3" fmla="*/ 0 w 638682"/>
              <a:gd name="connsiteY3" fmla="*/ 2003367 h 4006735"/>
              <a:gd name="connsiteX4" fmla="*/ 319341 w 638682"/>
              <a:gd name="connsiteY4" fmla="*/ 1684026 h 4006735"/>
              <a:gd name="connsiteX5" fmla="*/ 319341 w 638682"/>
              <a:gd name="connsiteY5" fmla="*/ 319341 h 4006735"/>
              <a:gd name="connsiteX6" fmla="*/ 638682 w 638682"/>
              <a:gd name="connsiteY6" fmla="*/ 0 h 400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682" h="4006735" stroke="0" extrusionOk="0">
                <a:moveTo>
                  <a:pt x="638682" y="4006735"/>
                </a:moveTo>
                <a:cubicBezTo>
                  <a:pt x="462315" y="4006735"/>
                  <a:pt x="319341" y="3863761"/>
                  <a:pt x="319341" y="3687394"/>
                </a:cubicBezTo>
                <a:lnTo>
                  <a:pt x="319341" y="2322708"/>
                </a:lnTo>
                <a:cubicBezTo>
                  <a:pt x="319341" y="2146341"/>
                  <a:pt x="176367" y="2003367"/>
                  <a:pt x="0" y="2003367"/>
                </a:cubicBezTo>
                <a:cubicBezTo>
                  <a:pt x="176367" y="2003367"/>
                  <a:pt x="319341" y="1860393"/>
                  <a:pt x="319341" y="1684026"/>
                </a:cubicBezTo>
                <a:lnTo>
                  <a:pt x="319341" y="319341"/>
                </a:lnTo>
                <a:cubicBezTo>
                  <a:pt x="319341" y="142974"/>
                  <a:pt x="462315" y="0"/>
                  <a:pt x="638682" y="0"/>
                </a:cubicBezTo>
              </a:path>
              <a:path w="638682" h="4006735" fill="none">
                <a:moveTo>
                  <a:pt x="638682" y="4006735"/>
                </a:moveTo>
                <a:cubicBezTo>
                  <a:pt x="462315" y="4006735"/>
                  <a:pt x="319341" y="3863761"/>
                  <a:pt x="319341" y="3687394"/>
                </a:cubicBezTo>
                <a:lnTo>
                  <a:pt x="319341" y="2322708"/>
                </a:lnTo>
                <a:cubicBezTo>
                  <a:pt x="319341" y="2146341"/>
                  <a:pt x="176367" y="2003367"/>
                  <a:pt x="0" y="2003367"/>
                </a:cubicBezTo>
                <a:cubicBezTo>
                  <a:pt x="176367" y="2003367"/>
                  <a:pt x="319341" y="1860393"/>
                  <a:pt x="319341" y="1684026"/>
                </a:cubicBezTo>
                <a:lnTo>
                  <a:pt x="319341" y="319341"/>
                </a:lnTo>
                <a:cubicBezTo>
                  <a:pt x="319341" y="142974"/>
                  <a:pt x="462315" y="0"/>
                  <a:pt x="638682"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0" name="Rounded Rectangle 9"/>
          <p:cNvSpPr/>
          <p:nvPr/>
        </p:nvSpPr>
        <p:spPr>
          <a:xfrm>
            <a:off x="7349847" y="3045175"/>
            <a:ext cx="1695797" cy="1014153"/>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MSY reference points</a:t>
            </a:r>
            <a:endParaRPr lang="en-CA" dirty="0"/>
          </a:p>
        </p:txBody>
      </p:sp>
      <p:sp>
        <p:nvSpPr>
          <p:cNvPr id="11" name="Rounded Rectangle 10"/>
          <p:cNvSpPr/>
          <p:nvPr/>
        </p:nvSpPr>
        <p:spPr>
          <a:xfrm>
            <a:off x="2244435" y="3668683"/>
            <a:ext cx="1695797" cy="1014153"/>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Per-recruit reference points</a:t>
            </a:r>
            <a:endParaRPr lang="en-CA" dirty="0"/>
          </a:p>
        </p:txBody>
      </p:sp>
      <p:sp>
        <p:nvSpPr>
          <p:cNvPr id="12" name="Rounded Rectangle 11"/>
          <p:cNvSpPr/>
          <p:nvPr/>
        </p:nvSpPr>
        <p:spPr>
          <a:xfrm>
            <a:off x="4796442" y="629919"/>
            <a:ext cx="1695797"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SRR</a:t>
            </a:r>
          </a:p>
          <a:p>
            <a:pPr algn="ctr"/>
            <a:r>
              <a:rPr lang="en-US" dirty="0"/>
              <a:t>(R</a:t>
            </a:r>
            <a:r>
              <a:rPr lang="en-US" baseline="-25000" dirty="0"/>
              <a:t>0</a:t>
            </a:r>
            <a:r>
              <a:rPr lang="en-US" dirty="0"/>
              <a:t> and h) or (a and b)</a:t>
            </a:r>
            <a:endParaRPr lang="en-CA" dirty="0"/>
          </a:p>
        </p:txBody>
      </p:sp>
      <p:sp>
        <p:nvSpPr>
          <p:cNvPr id="2" name="TextBox 1"/>
          <p:cNvSpPr txBox="1"/>
          <p:nvPr/>
        </p:nvSpPr>
        <p:spPr>
          <a:xfrm>
            <a:off x="8236235" y="490664"/>
            <a:ext cx="3087445" cy="1754326"/>
          </a:xfrm>
          <a:prstGeom prst="rect">
            <a:avLst/>
          </a:prstGeom>
          <a:noFill/>
        </p:spPr>
        <p:txBody>
          <a:bodyPr wrap="square" rtlCol="0">
            <a:spAutoFit/>
          </a:bodyPr>
          <a:lstStyle/>
          <a:p>
            <a:pPr algn="ctr"/>
            <a:r>
              <a:rPr lang="en-US" dirty="0">
                <a:solidFill>
                  <a:srgbClr val="002060"/>
                </a:solidFill>
              </a:rPr>
              <a:t>Need to introduce stock recruitment relationships</a:t>
            </a:r>
          </a:p>
          <a:p>
            <a:pPr algn="ctr"/>
            <a:endParaRPr lang="en-US" dirty="0">
              <a:solidFill>
                <a:srgbClr val="FF0000"/>
              </a:solidFill>
            </a:endParaRPr>
          </a:p>
          <a:p>
            <a:pPr algn="ctr"/>
            <a:r>
              <a:rPr lang="en-US" dirty="0">
                <a:solidFill>
                  <a:srgbClr val="FF0000"/>
                </a:solidFill>
              </a:rPr>
              <a:t>RF will do this in productivity section – move some of the next slides up</a:t>
            </a:r>
            <a:endParaRPr lang="en-CA" dirty="0">
              <a:solidFill>
                <a:srgbClr val="FF0000"/>
              </a:solidFill>
            </a:endParaRPr>
          </a:p>
        </p:txBody>
      </p:sp>
      <p:cxnSp>
        <p:nvCxnSpPr>
          <p:cNvPr id="13" name="Straight Arrow Connector 12"/>
          <p:cNvCxnSpPr/>
          <p:nvPr/>
        </p:nvCxnSpPr>
        <p:spPr>
          <a:xfrm flipH="1">
            <a:off x="6654024" y="813829"/>
            <a:ext cx="1898305" cy="22966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46619" y="328495"/>
            <a:ext cx="3356943" cy="1200329"/>
          </a:xfrm>
          <a:prstGeom prst="rect">
            <a:avLst/>
          </a:prstGeom>
          <a:noFill/>
        </p:spPr>
        <p:txBody>
          <a:bodyPr wrap="square" rtlCol="0">
            <a:spAutoFit/>
          </a:bodyPr>
          <a:lstStyle/>
          <a:p>
            <a:r>
              <a:rPr lang="en-US" sz="2400" dirty="0"/>
              <a:t>Data Requirements for Reference Points for Age- Structured Models</a:t>
            </a:r>
            <a:endParaRPr lang="en-CA" sz="2400" dirty="0"/>
          </a:p>
        </p:txBody>
      </p:sp>
    </p:spTree>
    <p:extLst>
      <p:ext uri="{BB962C8B-B14F-4D97-AF65-F5344CB8AC3E}">
        <p14:creationId xmlns:p14="http://schemas.microsoft.com/office/powerpoint/2010/main" val="38091358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MSY Reference Points </a:t>
            </a:r>
            <a:r>
              <a:rPr lang="en-CA" dirty="0"/>
              <a:t>[Concepts]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514350" indent="-514350">
                  <a:buAutoNum type="arabicPeriod"/>
                </a:pPr>
                <a:r>
                  <a:rPr lang="en-US" dirty="0"/>
                  <a:t>Stock Recruitment Relationships (SRR)</a:t>
                </a:r>
              </a:p>
              <a:p>
                <a:pPr marL="514350" indent="-514350">
                  <a:buAutoNum type="arabicPeriod"/>
                </a:pPr>
                <a:r>
                  <a:rPr lang="en-US" dirty="0"/>
                  <a:t>Unfished Equilibrium Biomass </a:t>
                </a:r>
                <a14:m>
                  <m:oMath xmlns:m="http://schemas.openxmlformats.org/officeDocument/2006/math">
                    <m:r>
                      <a:rPr lang="en-US" i="1" dirty="0" smtClean="0">
                        <a:latin typeface="Cambria Math" panose="02040503050406030204" pitchFamily="18" charset="0"/>
                      </a:rPr>
                      <m:t>𝑆𝑆𝐵</m:t>
                    </m:r>
                    <m:r>
                      <a:rPr lang="en-US" i="1" baseline="-25000" dirty="0">
                        <a:latin typeface="Cambria Math" panose="02040503050406030204" pitchFamily="18" charset="0"/>
                      </a:rPr>
                      <m:t>0</m:t>
                    </m:r>
                  </m:oMath>
                </a14:m>
                <a:endParaRPr lang="en-US" dirty="0"/>
              </a:p>
              <a:p>
                <a:pPr marL="514350" indent="-514350">
                  <a:buAutoNum type="arabicPeriod"/>
                </a:pPr>
                <a:r>
                  <a:rPr lang="en-US" dirty="0"/>
                  <a:t>MSY</a:t>
                </a:r>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23289844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err="1"/>
                  <a:t>Beverton</a:t>
                </a:r>
                <a:r>
                  <a:rPr lang="en-US" dirty="0"/>
                  <a:t>-Holt</a:t>
                </a:r>
                <a:endParaRPr lang="en-CA" baseline="-2500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𝑎𝐵</m:t>
                          </m:r>
                          <m:r>
                            <m:rPr>
                              <m:nor/>
                            </m:rPr>
                            <a:rPr lang="en-CA" dirty="0"/>
                            <m:t> </m:t>
                          </m:r>
                        </m:num>
                        <m:den>
                          <m:r>
                            <a:rPr lang="en-US" b="0" i="1" smtClean="0">
                              <a:latin typeface="Cambria Math" panose="02040503050406030204" pitchFamily="18" charset="0"/>
                            </a:rPr>
                            <m:t>1+</m:t>
                          </m:r>
                          <m:r>
                            <a:rPr lang="en-US" b="0" i="1" smtClean="0">
                              <a:latin typeface="Cambria Math" panose="02040503050406030204" pitchFamily="18" charset="0"/>
                            </a:rPr>
                            <m:t>𝑏𝐵</m:t>
                          </m:r>
                        </m:den>
                      </m:f>
                    </m:oMath>
                  </m:oMathPara>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CA">
                    <a:noFill/>
                  </a:rPr>
                  <a:t> </a:t>
                </a:r>
              </a:p>
            </p:txBody>
          </p:sp>
        </mc:Fallback>
      </mc:AlternateContent>
      <p:sp>
        <p:nvSpPr>
          <p:cNvPr id="2" name="Title 1"/>
          <p:cNvSpPr>
            <a:spLocks noGrp="1"/>
          </p:cNvSpPr>
          <p:nvPr>
            <p:ph type="title"/>
          </p:nvPr>
        </p:nvSpPr>
        <p:spPr/>
        <p:txBody>
          <a:bodyPr>
            <a:normAutofit/>
          </a:bodyPr>
          <a:lstStyle/>
          <a:p>
            <a:r>
              <a:rPr lang="en-US" sz="3200" dirty="0"/>
              <a:t>MSY Reference Points </a:t>
            </a:r>
            <a:r>
              <a:rPr lang="en-US" sz="3200" b="1" dirty="0">
                <a:solidFill>
                  <a:schemeClr val="accent6">
                    <a:lumMod val="75000"/>
                  </a:schemeClr>
                </a:solidFill>
              </a:rPr>
              <a:t>1. Stock Recruitment Relationships</a:t>
            </a:r>
            <a:endParaRPr lang="en-CA" sz="3200" b="1" dirty="0">
              <a:solidFill>
                <a:schemeClr val="accent6">
                  <a:lumMod val="75000"/>
                </a:schemeClr>
              </a:solidFill>
            </a:endParaRPr>
          </a:p>
        </p:txBody>
      </p:sp>
      <p:pic>
        <p:nvPicPr>
          <p:cNvPr id="7" name="Picture 6"/>
          <p:cNvPicPr>
            <a:picLocks noChangeAspect="1"/>
          </p:cNvPicPr>
          <p:nvPr/>
        </p:nvPicPr>
        <p:blipFill>
          <a:blip r:embed="rId3"/>
          <a:stretch>
            <a:fillRect/>
          </a:stretch>
        </p:blipFill>
        <p:spPr>
          <a:xfrm>
            <a:off x="3495830" y="3262822"/>
            <a:ext cx="5200339" cy="2914141"/>
          </a:xfrm>
          <a:prstGeom prst="rect">
            <a:avLst/>
          </a:prstGeom>
        </p:spPr>
      </p:pic>
      <p:cxnSp>
        <p:nvCxnSpPr>
          <p:cNvPr id="10" name="Straight Connector 9"/>
          <p:cNvCxnSpPr/>
          <p:nvPr/>
        </p:nvCxnSpPr>
        <p:spPr>
          <a:xfrm flipH="1">
            <a:off x="4081549" y="5087389"/>
            <a:ext cx="4314306"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8395855" y="3790604"/>
            <a:ext cx="814647" cy="129678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9165309" y="3515255"/>
                <a:ext cx="1450044" cy="1016945"/>
              </a:xfrm>
              <a:prstGeom prst="rect">
                <a:avLst/>
              </a:prstGeom>
              <a:noFill/>
            </p:spPr>
            <p:txBody>
              <a:bodyPr wrap="square" rtlCol="0">
                <a:spAutoFit/>
              </a:bodyPr>
              <a:lstStyle/>
              <a:p>
                <a:r>
                  <a:rPr lang="en-US" dirty="0">
                    <a:solidFill>
                      <a:srgbClr val="C00000"/>
                    </a:solidFill>
                  </a:rPr>
                  <a:t>asymptotic recruitment</a:t>
                </a:r>
                <a14:m>
                  <m:oMath xmlns:m="http://schemas.openxmlformats.org/officeDocument/2006/math">
                    <m:r>
                      <a:rPr lang="en-US" i="1" dirty="0">
                        <a:solidFill>
                          <a:srgbClr val="C00000"/>
                        </a:solidFill>
                        <a:latin typeface="Cambria Math" panose="02040503050406030204" pitchFamily="18" charset="0"/>
                      </a:rPr>
                      <m:t>𝑅</m:t>
                    </m:r>
                    <m:r>
                      <a:rPr lang="en-US" i="1" baseline="-25000" dirty="0" err="1">
                        <a:solidFill>
                          <a:srgbClr val="C00000"/>
                        </a:solidFill>
                        <a:latin typeface="Cambria Math" panose="02040503050406030204" pitchFamily="18" charset="0"/>
                      </a:rPr>
                      <m:t>𝑚𝑎𝑥</m:t>
                    </m:r>
                    <m:r>
                      <a:rPr lang="en-US" b="0" i="0" dirty="0" smtClean="0">
                        <a:solidFill>
                          <a:srgbClr val="C00000"/>
                        </a:solidFill>
                        <a:latin typeface="Cambria Math" panose="02040503050406030204" pitchFamily="18" charset="0"/>
                      </a:rPr>
                      <m:t>=</m:t>
                    </m:r>
                    <m:f>
                      <m:fPr>
                        <m:ctrlPr>
                          <a:rPr lang="en-US" b="0" i="1" dirty="0" smtClean="0">
                            <a:solidFill>
                              <a:srgbClr val="C00000"/>
                            </a:solidFill>
                            <a:latin typeface="Cambria Math" panose="02040503050406030204" pitchFamily="18" charset="0"/>
                          </a:rPr>
                        </m:ctrlPr>
                      </m:fPr>
                      <m:num>
                        <m:r>
                          <a:rPr lang="en-US" b="0" i="1" dirty="0" smtClean="0">
                            <a:solidFill>
                              <a:srgbClr val="C00000"/>
                            </a:solidFill>
                            <a:latin typeface="Cambria Math" panose="02040503050406030204" pitchFamily="18" charset="0"/>
                          </a:rPr>
                          <m:t>𝑎</m:t>
                        </m:r>
                      </m:num>
                      <m:den>
                        <m:r>
                          <a:rPr lang="en-US" b="0" i="1" dirty="0" smtClean="0">
                            <a:solidFill>
                              <a:srgbClr val="C00000"/>
                            </a:solidFill>
                            <a:latin typeface="Cambria Math" panose="02040503050406030204" pitchFamily="18" charset="0"/>
                          </a:rPr>
                          <m:t>𝑏</m:t>
                        </m:r>
                      </m:den>
                    </m:f>
                  </m:oMath>
                </a14:m>
                <a:endParaRPr lang="en-CA" baseline="-25000" dirty="0">
                  <a:solidFill>
                    <a:srgbClr val="C00000"/>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9165309" y="3515255"/>
                <a:ext cx="1450044" cy="1016945"/>
              </a:xfrm>
              <a:prstGeom prst="rect">
                <a:avLst/>
              </a:prstGeom>
              <a:blipFill>
                <a:blip r:embed="rId4"/>
                <a:stretch>
                  <a:fillRect l="-3361" t="-3614" b="-60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A9C17363-4004-4464-B414-096B661A7913}"/>
              </a:ext>
            </a:extLst>
          </p:cNvPr>
          <p:cNvSpPr txBox="1"/>
          <p:nvPr/>
        </p:nvSpPr>
        <p:spPr>
          <a:xfrm>
            <a:off x="1258349" y="3028426"/>
            <a:ext cx="1652631" cy="646331"/>
          </a:xfrm>
          <a:prstGeom prst="rect">
            <a:avLst/>
          </a:prstGeom>
          <a:noFill/>
        </p:spPr>
        <p:txBody>
          <a:bodyPr wrap="square" rtlCol="0">
            <a:spAutoFit/>
          </a:bodyPr>
          <a:lstStyle/>
          <a:p>
            <a:r>
              <a:rPr lang="en-US" dirty="0">
                <a:solidFill>
                  <a:srgbClr val="FF0000"/>
                </a:solidFill>
              </a:rPr>
              <a:t>Tim to remove SRR slides</a:t>
            </a:r>
          </a:p>
        </p:txBody>
      </p:sp>
    </p:spTree>
    <p:extLst>
      <p:ext uri="{BB962C8B-B14F-4D97-AF65-F5344CB8AC3E}">
        <p14:creationId xmlns:p14="http://schemas.microsoft.com/office/powerpoint/2010/main" val="31189026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MSY Reference Points </a:t>
            </a:r>
            <a:r>
              <a:rPr lang="en-US" sz="3200" b="1" dirty="0">
                <a:solidFill>
                  <a:schemeClr val="accent6">
                    <a:lumMod val="75000"/>
                  </a:schemeClr>
                </a:solidFill>
              </a:rPr>
              <a:t>1. Stock Recruitment Relationships</a:t>
            </a:r>
            <a:endParaRPr lang="en-CA" sz="3200" b="1" dirty="0">
              <a:solidFill>
                <a:schemeClr val="accent6">
                  <a:lumMod val="75000"/>
                </a:schemeClr>
              </a:solidFill>
            </a:endParaRPr>
          </a:p>
        </p:txBody>
      </p:sp>
      <p:sp>
        <p:nvSpPr>
          <p:cNvPr id="3" name="Content Placeholder 2"/>
          <p:cNvSpPr>
            <a:spLocks noGrp="1"/>
          </p:cNvSpPr>
          <p:nvPr>
            <p:ph idx="1"/>
          </p:nvPr>
        </p:nvSpPr>
        <p:spPr/>
        <p:txBody>
          <a:bodyPr/>
          <a:lstStyle/>
          <a:p>
            <a:r>
              <a:rPr lang="en-US" dirty="0">
                <a:solidFill>
                  <a:schemeClr val="accent2"/>
                </a:solidFill>
              </a:rPr>
              <a:t>Ricker</a:t>
            </a:r>
            <a:endParaRPr lang="en-CA" dirty="0">
              <a:solidFill>
                <a:schemeClr val="accent2"/>
              </a:solidFill>
            </a:endParaRPr>
          </a:p>
          <a:p>
            <a:endParaRPr lang="en-CA" baseline="-25000" dirty="0"/>
          </a:p>
          <a:p>
            <a:endParaRPr lang="en-CA" dirty="0"/>
          </a:p>
        </p:txBody>
      </p:sp>
      <p:pic>
        <p:nvPicPr>
          <p:cNvPr id="7" name="Picture 6"/>
          <p:cNvPicPr>
            <a:picLocks noChangeAspect="1"/>
          </p:cNvPicPr>
          <p:nvPr/>
        </p:nvPicPr>
        <p:blipFill>
          <a:blip r:embed="rId2"/>
          <a:stretch>
            <a:fillRect/>
          </a:stretch>
        </p:blipFill>
        <p:spPr>
          <a:xfrm>
            <a:off x="3495830" y="3262822"/>
            <a:ext cx="5200339" cy="2914141"/>
          </a:xfrm>
          <a:prstGeom prst="rect">
            <a:avLst/>
          </a:prstGeom>
        </p:spPr>
      </p:pic>
      <p:pic>
        <p:nvPicPr>
          <p:cNvPr id="4" name="Picture 3"/>
          <p:cNvPicPr>
            <a:picLocks noChangeAspect="1"/>
          </p:cNvPicPr>
          <p:nvPr/>
        </p:nvPicPr>
        <p:blipFill>
          <a:blip r:embed="rId3"/>
          <a:stretch>
            <a:fillRect/>
          </a:stretch>
        </p:blipFill>
        <p:spPr>
          <a:xfrm>
            <a:off x="3495829" y="3262821"/>
            <a:ext cx="5200339" cy="2914141"/>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4804971" y="2032288"/>
                <a:ext cx="2816412" cy="5434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chemeClr val="accent2"/>
                          </a:solidFill>
                          <a:latin typeface="Cambria Math" panose="02040503050406030204" pitchFamily="18" charset="0"/>
                        </a:rPr>
                        <m:t>𝑅</m:t>
                      </m:r>
                      <m:r>
                        <a:rPr lang="en-US" sz="2800" i="1" smtClean="0">
                          <a:solidFill>
                            <a:schemeClr val="accent2"/>
                          </a:solidFill>
                          <a:latin typeface="Cambria Math" panose="02040503050406030204" pitchFamily="18" charset="0"/>
                        </a:rPr>
                        <m:t>(</m:t>
                      </m:r>
                      <m:r>
                        <a:rPr lang="en-US" sz="2800" i="1" smtClean="0">
                          <a:solidFill>
                            <a:schemeClr val="accent2"/>
                          </a:solidFill>
                          <a:latin typeface="Cambria Math" panose="02040503050406030204" pitchFamily="18" charset="0"/>
                        </a:rPr>
                        <m:t>𝐵</m:t>
                      </m:r>
                      <m:r>
                        <a:rPr lang="en-US" sz="2800" i="1" smtClean="0">
                          <a:solidFill>
                            <a:schemeClr val="accent2"/>
                          </a:solidFill>
                          <a:latin typeface="Cambria Math" panose="02040503050406030204" pitchFamily="18" charset="0"/>
                        </a:rPr>
                        <m:t>)=</m:t>
                      </m:r>
                      <m:r>
                        <a:rPr lang="en-US" sz="2800" i="1">
                          <a:solidFill>
                            <a:schemeClr val="accent2"/>
                          </a:solidFill>
                          <a:latin typeface="Cambria Math" panose="02040503050406030204" pitchFamily="18" charset="0"/>
                          <a:ea typeface="Cambria Math" panose="02040503050406030204" pitchFamily="18" charset="0"/>
                        </a:rPr>
                        <m:t>𝛼</m:t>
                      </m:r>
                      <m:r>
                        <a:rPr lang="en-US" sz="2800" i="1">
                          <a:solidFill>
                            <a:schemeClr val="accent2"/>
                          </a:solidFill>
                          <a:latin typeface="Cambria Math" panose="02040503050406030204" pitchFamily="18" charset="0"/>
                        </a:rPr>
                        <m:t>𝐵</m:t>
                      </m:r>
                      <m:r>
                        <m:rPr>
                          <m:nor/>
                        </m:rPr>
                        <a:rPr lang="en-CA" sz="2800" dirty="0">
                          <a:solidFill>
                            <a:schemeClr val="accent2"/>
                          </a:solidFill>
                        </a:rPr>
                        <m:t> </m:t>
                      </m:r>
                      <m:sSup>
                        <m:sSupPr>
                          <m:ctrlPr>
                            <a:rPr lang="en-CA" sz="2800" i="1" dirty="0">
                              <a:solidFill>
                                <a:schemeClr val="accent2"/>
                              </a:solidFill>
                              <a:latin typeface="Cambria Math" panose="02040503050406030204" pitchFamily="18" charset="0"/>
                            </a:rPr>
                          </m:ctrlPr>
                        </m:sSupPr>
                        <m:e>
                          <m:r>
                            <a:rPr lang="en-US" sz="2800" i="1" dirty="0">
                              <a:solidFill>
                                <a:schemeClr val="accent2"/>
                              </a:solidFill>
                              <a:latin typeface="Cambria Math" panose="02040503050406030204" pitchFamily="18" charset="0"/>
                            </a:rPr>
                            <m:t>𝑒</m:t>
                          </m:r>
                        </m:e>
                        <m:sup>
                          <m:r>
                            <a:rPr lang="en-US" sz="2800" i="1" dirty="0">
                              <a:solidFill>
                                <a:schemeClr val="accent2"/>
                              </a:solidFill>
                              <a:latin typeface="Cambria Math" panose="02040503050406030204" pitchFamily="18" charset="0"/>
                            </a:rPr>
                            <m:t>−</m:t>
                          </m:r>
                          <m:r>
                            <a:rPr lang="en-US" sz="2800" i="1" dirty="0">
                              <a:solidFill>
                                <a:schemeClr val="accent2"/>
                              </a:solidFill>
                              <a:latin typeface="Cambria Math" panose="02040503050406030204" pitchFamily="18" charset="0"/>
                              <a:ea typeface="Cambria Math" panose="02040503050406030204" pitchFamily="18" charset="0"/>
                            </a:rPr>
                            <m:t>𝛽</m:t>
                          </m:r>
                          <m:r>
                            <a:rPr lang="en-US" sz="2800" i="1" dirty="0">
                              <a:solidFill>
                                <a:schemeClr val="accent2"/>
                              </a:solidFill>
                              <a:latin typeface="Cambria Math" panose="02040503050406030204" pitchFamily="18" charset="0"/>
                              <a:ea typeface="Cambria Math" panose="02040503050406030204" pitchFamily="18" charset="0"/>
                            </a:rPr>
                            <m:t>𝐵</m:t>
                          </m:r>
                        </m:sup>
                      </m:sSup>
                    </m:oMath>
                  </m:oMathPara>
                </a14:m>
                <a:endParaRPr lang="en-CA" sz="2800" dirty="0">
                  <a:solidFill>
                    <a:schemeClr val="accent2"/>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4804971" y="2032288"/>
                <a:ext cx="2816412" cy="543418"/>
              </a:xfrm>
              <a:prstGeom prst="rect">
                <a:avLst/>
              </a:prstGeom>
              <a:blipFill>
                <a:blip r:embed="rId4"/>
                <a:stretch>
                  <a:fillRect/>
                </a:stretch>
              </a:blipFill>
            </p:spPr>
            <p:txBody>
              <a:bodyPr/>
              <a:lstStyle/>
              <a:p>
                <a:r>
                  <a:rPr lang="en-CA">
                    <a:noFill/>
                  </a:rPr>
                  <a:t> </a:t>
                </a:r>
              </a:p>
            </p:txBody>
          </p:sp>
        </mc:Fallback>
      </mc:AlternateContent>
      <p:cxnSp>
        <p:nvCxnSpPr>
          <p:cNvPr id="9" name="Straight Connector 8"/>
          <p:cNvCxnSpPr/>
          <p:nvPr/>
        </p:nvCxnSpPr>
        <p:spPr>
          <a:xfrm flipH="1">
            <a:off x="4081549" y="5112327"/>
            <a:ext cx="4314306"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475615" y="3815542"/>
            <a:ext cx="814647" cy="129678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245069" y="3540193"/>
            <a:ext cx="748146" cy="369332"/>
          </a:xfrm>
          <a:prstGeom prst="rect">
            <a:avLst/>
          </a:prstGeom>
          <a:noFill/>
        </p:spPr>
        <p:txBody>
          <a:bodyPr wrap="square" rtlCol="0">
            <a:spAutoFit/>
          </a:bodyPr>
          <a:lstStyle/>
          <a:p>
            <a:r>
              <a:rPr lang="en-US" dirty="0" err="1">
                <a:solidFill>
                  <a:srgbClr val="C00000"/>
                </a:solidFill>
              </a:rPr>
              <a:t>R</a:t>
            </a:r>
            <a:r>
              <a:rPr lang="en-US" baseline="-25000" dirty="0" err="1">
                <a:solidFill>
                  <a:srgbClr val="C00000"/>
                </a:solidFill>
              </a:rPr>
              <a:t>max</a:t>
            </a:r>
            <a:endParaRPr lang="en-CA" baseline="-25000" dirty="0">
              <a:solidFill>
                <a:srgbClr val="C00000"/>
              </a:solidFill>
            </a:endParaRPr>
          </a:p>
        </p:txBody>
      </p:sp>
      <p:cxnSp>
        <p:nvCxnSpPr>
          <p:cNvPr id="16" name="Straight Arrow Connector 15"/>
          <p:cNvCxnSpPr/>
          <p:nvPr/>
        </p:nvCxnSpPr>
        <p:spPr>
          <a:xfrm>
            <a:off x="6471458" y="5158367"/>
            <a:ext cx="3611880" cy="2293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738919" y="4927661"/>
            <a:ext cx="3308466" cy="369332"/>
          </a:xfrm>
          <a:prstGeom prst="rect">
            <a:avLst/>
          </a:prstGeom>
          <a:noFill/>
        </p:spPr>
        <p:txBody>
          <a:bodyPr wrap="square" rtlCol="0">
            <a:spAutoFit/>
          </a:bodyPr>
          <a:lstStyle/>
          <a:p>
            <a:r>
              <a:rPr lang="en-US" dirty="0"/>
              <a:t>Recruitment declines at high SSB</a:t>
            </a:r>
            <a:endParaRPr lang="en-CA" baseline="-25000" dirty="0"/>
          </a:p>
        </p:txBody>
      </p:sp>
    </p:spTree>
    <p:extLst>
      <p:ext uri="{BB962C8B-B14F-4D97-AF65-F5344CB8AC3E}">
        <p14:creationId xmlns:p14="http://schemas.microsoft.com/office/powerpoint/2010/main" val="38304280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Focus on </a:t>
            </a:r>
            <a:r>
              <a:rPr lang="en-US" dirty="0" err="1"/>
              <a:t>Beverton</a:t>
            </a:r>
            <a:r>
              <a:rPr lang="en-US" dirty="0"/>
              <a:t>-Holt 	</a:t>
            </a:r>
            <a:endParaRPr lang="en-CA" dirty="0"/>
          </a:p>
        </p:txBody>
      </p:sp>
      <p:sp>
        <p:nvSpPr>
          <p:cNvPr id="2" name="Title 1"/>
          <p:cNvSpPr>
            <a:spLocks noGrp="1"/>
          </p:cNvSpPr>
          <p:nvPr>
            <p:ph type="title"/>
          </p:nvPr>
        </p:nvSpPr>
        <p:spPr/>
        <p:txBody>
          <a:bodyPr>
            <a:normAutofit/>
          </a:bodyPr>
          <a:lstStyle/>
          <a:p>
            <a:r>
              <a:rPr lang="en-US" sz="3200" dirty="0"/>
              <a:t>MSY Reference Points </a:t>
            </a:r>
            <a:r>
              <a:rPr lang="en-US" sz="3200" b="1" dirty="0">
                <a:solidFill>
                  <a:schemeClr val="accent6">
                    <a:lumMod val="75000"/>
                  </a:schemeClr>
                </a:solidFill>
              </a:rPr>
              <a:t>1. Stock Recruitment Relationships</a:t>
            </a:r>
            <a:endParaRPr lang="en-CA" sz="3200" b="1" dirty="0">
              <a:solidFill>
                <a:schemeClr val="accent6">
                  <a:lumMod val="75000"/>
                </a:schemeClr>
              </a:solidFill>
            </a:endParaRPr>
          </a:p>
        </p:txBody>
      </p:sp>
      <mc:AlternateContent xmlns:mc="http://schemas.openxmlformats.org/markup-compatibility/2006" xmlns:a14="http://schemas.microsoft.com/office/drawing/2010/main">
        <mc:Choice Requires="a14">
          <p:sp>
            <p:nvSpPr>
              <p:cNvPr id="4" name="TextBox 3"/>
              <p:cNvSpPr txBox="1"/>
              <p:nvPr/>
            </p:nvSpPr>
            <p:spPr>
              <a:xfrm>
                <a:off x="1292630" y="3041942"/>
                <a:ext cx="2397388" cy="8138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𝑅</m:t>
                      </m:r>
                      <m:r>
                        <a:rPr lang="en-US" sz="2800" i="1">
                          <a:latin typeface="Cambria Math" panose="02040503050406030204" pitchFamily="18" charset="0"/>
                        </a:rPr>
                        <m:t>(</m:t>
                      </m:r>
                      <m:r>
                        <a:rPr lang="en-US" sz="2800" i="1">
                          <a:latin typeface="Cambria Math" panose="02040503050406030204" pitchFamily="18" charset="0"/>
                        </a:rPr>
                        <m:t>𝐵</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𝑎𝐵</m:t>
                          </m:r>
                          <m:r>
                            <m:rPr>
                              <m:nor/>
                            </m:rPr>
                            <a:rPr lang="en-CA" sz="2800" dirty="0"/>
                            <m:t> </m:t>
                          </m:r>
                        </m:num>
                        <m:den>
                          <m:r>
                            <a:rPr lang="en-US" sz="2800" i="1">
                              <a:latin typeface="Cambria Math" panose="02040503050406030204" pitchFamily="18" charset="0"/>
                            </a:rPr>
                            <m:t>1+</m:t>
                          </m:r>
                          <m:r>
                            <a:rPr lang="en-US" sz="2800" i="1">
                              <a:latin typeface="Cambria Math" panose="02040503050406030204" pitchFamily="18" charset="0"/>
                            </a:rPr>
                            <m:t>𝑏𝐵</m:t>
                          </m:r>
                        </m:den>
                      </m:f>
                    </m:oMath>
                  </m:oMathPara>
                </a14:m>
                <a:endParaRPr lang="en-CA"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1292630" y="3041942"/>
                <a:ext cx="2397388" cy="813813"/>
              </a:xfrm>
              <a:prstGeom prst="rect">
                <a:avLst/>
              </a:prstGeom>
              <a:blipFill>
                <a:blip r:embed="rId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667896" y="3041942"/>
                <a:ext cx="5262403" cy="8912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𝑅</m:t>
                      </m:r>
                      <m:r>
                        <a:rPr lang="en-US" sz="2800" i="1" smtClean="0">
                          <a:latin typeface="Cambria Math" panose="02040503050406030204" pitchFamily="18" charset="0"/>
                        </a:rPr>
                        <m:t>(</m:t>
                      </m:r>
                      <m:r>
                        <a:rPr lang="en-US" sz="2800" i="1" smtClean="0">
                          <a:latin typeface="Cambria Math" panose="02040503050406030204" pitchFamily="18" charset="0"/>
                        </a:rPr>
                        <m:t>𝐵</m:t>
                      </m:r>
                      <m:r>
                        <a:rPr lang="en-US" sz="2800" i="1" smtClean="0">
                          <a:latin typeface="Cambria Math" panose="02040503050406030204" pitchFamily="18" charset="0"/>
                        </a:rPr>
                        <m:t>)=</m:t>
                      </m:r>
                      <m:f>
                        <m:fPr>
                          <m:ctrlPr>
                            <a:rPr lang="en-US" sz="2800" i="1">
                              <a:latin typeface="Cambria Math" panose="02040503050406030204" pitchFamily="18" charset="0"/>
                            </a:rPr>
                          </m:ctrlPr>
                        </m:fPr>
                        <m:num>
                          <m:r>
                            <m:rPr>
                              <m:nor/>
                            </m:rPr>
                            <a:rPr lang="en-US" sz="2800" b="0" i="0" smtClean="0">
                              <a:latin typeface="Cambria Math" panose="02040503050406030204" pitchFamily="18" charset="0"/>
                            </a:rPr>
                            <m:t>4</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𝑅</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h𝐵</m:t>
                          </m:r>
                          <m:r>
                            <m:rPr>
                              <m:nor/>
                            </m:rPr>
                            <a:rPr lang="en-CA" sz="2800" dirty="0"/>
                            <m:t> </m:t>
                          </m:r>
                        </m:num>
                        <m:den>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1−</m:t>
                              </m:r>
                              <m:r>
                                <a:rPr lang="en-US" sz="2800" b="0" i="1" dirty="0" smtClean="0">
                                  <a:latin typeface="Cambria Math" panose="02040503050406030204" pitchFamily="18" charset="0"/>
                                </a:rPr>
                                <m:t>h</m:t>
                              </m:r>
                            </m:e>
                          </m:d>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0</m:t>
                              </m:r>
                            </m:sub>
                          </m:sSub>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𝜑</m:t>
                              </m:r>
                            </m:e>
                            <m:sub>
                              <m:r>
                                <a:rPr lang="en-US" sz="2800" i="1">
                                  <a:latin typeface="Cambria Math" panose="02040503050406030204" pitchFamily="18" charset="0"/>
                                </a:rPr>
                                <m:t>0</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5</m:t>
                              </m:r>
                              <m:r>
                                <a:rPr lang="en-US" sz="2800" b="0" i="1" smtClean="0">
                                  <a:latin typeface="Cambria Math" panose="02040503050406030204" pitchFamily="18" charset="0"/>
                                </a:rPr>
                                <m:t>h</m:t>
                              </m:r>
                              <m:r>
                                <a:rPr lang="en-US" sz="2800" b="0" i="1" smtClean="0">
                                  <a:latin typeface="Cambria Math" panose="02040503050406030204" pitchFamily="18" charset="0"/>
                                </a:rPr>
                                <m:t>−1</m:t>
                              </m:r>
                            </m:e>
                          </m:d>
                          <m:r>
                            <a:rPr lang="en-US" sz="2800" b="0" i="1" smtClean="0">
                              <a:latin typeface="Cambria Math" panose="02040503050406030204" pitchFamily="18" charset="0"/>
                            </a:rPr>
                            <m:t>𝐵</m:t>
                          </m:r>
                        </m:den>
                      </m:f>
                    </m:oMath>
                  </m:oMathPara>
                </a14:m>
                <a:endParaRPr lang="en-CA"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5667896" y="3041942"/>
                <a:ext cx="5262403" cy="891206"/>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667896" y="4428516"/>
                <a:ext cx="1486433" cy="5795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000" b="0" i="1">
                          <a:latin typeface="Cambria Math" panose="02040503050406030204" pitchFamily="18" charset="0"/>
                        </a:rPr>
                        <m:t>h</m:t>
                      </m:r>
                      <m:r>
                        <a:rPr lang="en-US" sz="2000" b="0" i="1">
                          <a:latin typeface="Cambria Math" panose="02040503050406030204" pitchFamily="18" charset="0"/>
                        </a:rPr>
                        <m:t>= </m:t>
                      </m:r>
                      <m:f>
                        <m:fPr>
                          <m:ctrlPr>
                            <a:rPr lang="en-US" sz="2000" b="0" i="1">
                              <a:latin typeface="Cambria Math" panose="02040503050406030204" pitchFamily="18" charset="0"/>
                            </a:rPr>
                          </m:ctrlPr>
                        </m:fPr>
                        <m:num>
                          <m:r>
                            <a:rPr lang="en-US" sz="2000" b="0" i="1">
                              <a:latin typeface="Cambria Math" panose="02040503050406030204" pitchFamily="18" charset="0"/>
                            </a:rPr>
                            <m:t>𝑎</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𝜑</m:t>
                              </m:r>
                            </m:e>
                            <m:sub>
                              <m:r>
                                <a:rPr lang="en-US" sz="2000" b="0" i="1">
                                  <a:solidFill>
                                    <a:schemeClr val="tx1"/>
                                  </a:solidFill>
                                  <a:effectLst/>
                                  <a:latin typeface="Cambria Math" panose="02040503050406030204" pitchFamily="18" charset="0"/>
                                </a:rPr>
                                <m:t>0</m:t>
                              </m:r>
                            </m:sub>
                          </m:sSub>
                        </m:num>
                        <m:den>
                          <m:r>
                            <a:rPr lang="en-US" sz="2000" b="0" i="1">
                              <a:latin typeface="Cambria Math" panose="02040503050406030204" pitchFamily="18" charset="0"/>
                            </a:rPr>
                            <m:t>4+</m:t>
                          </m:r>
                          <m:r>
                            <a:rPr lang="en-US" sz="2000" b="0" i="1">
                              <a:latin typeface="Cambria Math" panose="02040503050406030204" pitchFamily="18" charset="0"/>
                            </a:rPr>
                            <m:t>𝑎</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ea typeface="Cambria Math" panose="02040503050406030204" pitchFamily="18" charset="0"/>
                                </a:rPr>
                                <m:t>𝜑</m:t>
                              </m:r>
                            </m:e>
                            <m:sub>
                              <m:r>
                                <a:rPr lang="en-US" sz="2000" b="0" i="1">
                                  <a:solidFill>
                                    <a:schemeClr val="tx1"/>
                                  </a:solidFill>
                                  <a:effectLst/>
                                  <a:latin typeface="Cambria Math" panose="02040503050406030204" pitchFamily="18" charset="0"/>
                                </a:rPr>
                                <m:t>0</m:t>
                              </m:r>
                            </m:sub>
                          </m:sSub>
                        </m:den>
                      </m:f>
                    </m:oMath>
                  </m:oMathPara>
                </a14:m>
                <a:endParaRPr lang="en-CA"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5667896" y="4428516"/>
                <a:ext cx="1486433" cy="579582"/>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667896" y="5222300"/>
                <a:ext cx="1956113" cy="691536"/>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𝑅</m:t>
                          </m:r>
                        </m:e>
                        <m:sub>
                          <m:r>
                            <a:rPr lang="en-US" sz="2000" b="0" i="1">
                              <a:solidFill>
                                <a:schemeClr val="tx1"/>
                              </a:solidFill>
                              <a:effectLst/>
                              <a:latin typeface="Cambria Math" panose="02040503050406030204" pitchFamily="18" charset="0"/>
                            </a:rPr>
                            <m:t>0</m:t>
                          </m:r>
                        </m:sub>
                      </m:sSub>
                      <m:r>
                        <a:rPr lang="en-US" sz="2000" b="0" i="1">
                          <a:latin typeface="Cambria Math" panose="02040503050406030204" pitchFamily="18" charset="0"/>
                        </a:rPr>
                        <m:t>= </m:t>
                      </m:r>
                      <m:f>
                        <m:fPr>
                          <m:ctrlPr>
                            <a:rPr lang="en-US" sz="2000" b="0" i="1">
                              <a:latin typeface="Cambria Math" panose="02040503050406030204" pitchFamily="18" charset="0"/>
                            </a:rPr>
                          </m:ctrlPr>
                        </m:fPr>
                        <m:num>
                          <m:r>
                            <a:rPr lang="en-US" sz="2000" b="0" i="1">
                              <a:latin typeface="Cambria Math" panose="02040503050406030204" pitchFamily="18" charset="0"/>
                            </a:rPr>
                            <m:t>1</m:t>
                          </m:r>
                        </m:num>
                        <m:den>
                          <m:r>
                            <a:rPr lang="en-US" sz="2000" b="0" i="1">
                              <a:latin typeface="Cambria Math" panose="02040503050406030204" pitchFamily="18" charset="0"/>
                            </a:rPr>
                            <m:t>𝑏</m:t>
                          </m:r>
                        </m:den>
                      </m:f>
                      <m:d>
                        <m:dPr>
                          <m:ctrlPr>
                            <a:rPr lang="en-US" sz="2000" b="0" i="1">
                              <a:latin typeface="Cambria Math" panose="02040503050406030204" pitchFamily="18" charset="0"/>
                            </a:rPr>
                          </m:ctrlPr>
                        </m:dPr>
                        <m:e>
                          <m:r>
                            <a:rPr lang="en-US" sz="2000" b="0" i="1">
                              <a:solidFill>
                                <a:schemeClr val="tx1"/>
                              </a:solidFill>
                              <a:effectLst/>
                              <a:latin typeface="Cambria Math" panose="02040503050406030204" pitchFamily="18" charset="0"/>
                            </a:rPr>
                            <m:t>𝑎</m:t>
                          </m:r>
                          <m:r>
                            <a:rPr lang="en-US" sz="2000" b="0" i="1">
                              <a:latin typeface="Cambria Math" panose="02040503050406030204" pitchFamily="18" charset="0"/>
                            </a:rPr>
                            <m:t>−</m:t>
                          </m:r>
                          <m:f>
                            <m:fPr>
                              <m:ctrlPr>
                                <a:rPr lang="en-US" sz="2000" b="0" i="1">
                                  <a:solidFill>
                                    <a:schemeClr val="tx1"/>
                                  </a:solidFill>
                                  <a:effectLst/>
                                  <a:latin typeface="Cambria Math" panose="02040503050406030204" pitchFamily="18" charset="0"/>
                                </a:rPr>
                              </m:ctrlPr>
                            </m:fPr>
                            <m:num>
                              <m:r>
                                <a:rPr lang="en-US" sz="2000" b="0" i="1">
                                  <a:solidFill>
                                    <a:schemeClr val="tx1"/>
                                  </a:solidFill>
                                  <a:effectLst/>
                                  <a:latin typeface="Cambria Math" panose="02040503050406030204" pitchFamily="18" charset="0"/>
                                </a:rPr>
                                <m:t>1</m:t>
                              </m:r>
                            </m:num>
                            <m:den>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𝜑</m:t>
                                  </m:r>
                                </m:e>
                                <m:sub>
                                  <m:r>
                                    <a:rPr lang="en-US" sz="2000" b="0" i="1">
                                      <a:solidFill>
                                        <a:schemeClr val="tx1"/>
                                      </a:solidFill>
                                      <a:effectLst/>
                                      <a:latin typeface="Cambria Math" panose="02040503050406030204" pitchFamily="18" charset="0"/>
                                    </a:rPr>
                                    <m:t>0</m:t>
                                  </m:r>
                                </m:sub>
                              </m:sSub>
                            </m:den>
                          </m:f>
                        </m:e>
                      </m:d>
                    </m:oMath>
                  </m:oMathPara>
                </a14:m>
                <a:endParaRPr lang="en-CA"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5667896" y="5222300"/>
                <a:ext cx="1956113" cy="691536"/>
              </a:xfrm>
              <a:prstGeom prst="rect">
                <a:avLst/>
              </a:prstGeom>
              <a:blipFill>
                <a:blip r:embed="rId5"/>
                <a:stretch>
                  <a:fillRect/>
                </a:stretch>
              </a:blipFill>
            </p:spPr>
            <p:txBody>
              <a:bodyPr/>
              <a:lstStyle/>
              <a:p>
                <a:r>
                  <a:rPr lang="en-CA">
                    <a:noFill/>
                  </a:rPr>
                  <a:t> </a:t>
                </a:r>
              </a:p>
            </p:txBody>
          </p:sp>
        </mc:Fallback>
      </mc:AlternateContent>
      <p:cxnSp>
        <p:nvCxnSpPr>
          <p:cNvPr id="6" name="Straight Arrow Connector 5"/>
          <p:cNvCxnSpPr/>
          <p:nvPr/>
        </p:nvCxnSpPr>
        <p:spPr>
          <a:xfrm>
            <a:off x="4239493" y="3452076"/>
            <a:ext cx="107234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rot="19901183">
            <a:off x="4462551" y="2312983"/>
            <a:ext cx="3549534" cy="369332"/>
          </a:xfrm>
          <a:prstGeom prst="rect">
            <a:avLst/>
          </a:prstGeom>
          <a:noFill/>
        </p:spPr>
        <p:txBody>
          <a:bodyPr wrap="square" rtlCol="0">
            <a:spAutoFit/>
          </a:bodyPr>
          <a:lstStyle/>
          <a:p>
            <a:r>
              <a:rPr lang="en-US" dirty="0">
                <a:solidFill>
                  <a:srgbClr val="C00000"/>
                </a:solidFill>
              </a:rPr>
              <a:t>Alternative parameterization</a:t>
            </a:r>
            <a:endParaRPr lang="en-CA" dirty="0">
              <a:solidFill>
                <a:srgbClr val="C00000"/>
              </a:solidFill>
            </a:endParaRPr>
          </a:p>
        </p:txBody>
      </p:sp>
      <p:sp>
        <p:nvSpPr>
          <p:cNvPr id="11" name="TextBox 10"/>
          <p:cNvSpPr txBox="1"/>
          <p:nvPr/>
        </p:nvSpPr>
        <p:spPr>
          <a:xfrm>
            <a:off x="7624009" y="4501057"/>
            <a:ext cx="3549534" cy="369332"/>
          </a:xfrm>
          <a:prstGeom prst="rect">
            <a:avLst/>
          </a:prstGeom>
          <a:noFill/>
        </p:spPr>
        <p:txBody>
          <a:bodyPr wrap="square" rtlCol="0">
            <a:spAutoFit/>
          </a:bodyPr>
          <a:lstStyle/>
          <a:p>
            <a:r>
              <a:rPr lang="en-US" dirty="0">
                <a:solidFill>
                  <a:srgbClr val="C00000"/>
                </a:solidFill>
              </a:rPr>
              <a:t>h = steepness</a:t>
            </a:r>
            <a:endParaRPr lang="en-CA" dirty="0">
              <a:solidFill>
                <a:srgbClr val="C00000"/>
              </a:solidFil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084F7A0-ADEB-490E-980D-18F2BFA1515E}"/>
                  </a:ext>
                </a:extLst>
              </p:cNvPr>
              <p:cNvSpPr txBox="1"/>
              <p:nvPr/>
            </p:nvSpPr>
            <p:spPr>
              <a:xfrm>
                <a:off x="7887347" y="5383402"/>
                <a:ext cx="3822872" cy="369332"/>
              </a:xfrm>
              <a:prstGeom prst="rect">
                <a:avLst/>
              </a:prstGeom>
              <a:noFill/>
            </p:spPr>
            <p:txBody>
              <a:bodyPr wrap="square" rtlCol="0">
                <a:spAutoFit/>
              </a:bodyPr>
              <a:lstStyle/>
              <a:p>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𝑅</m:t>
                        </m:r>
                      </m:e>
                      <m:sub>
                        <m:r>
                          <a:rPr lang="en-US" i="1">
                            <a:solidFill>
                              <a:srgbClr val="C00000"/>
                            </a:solidFill>
                            <a:latin typeface="Cambria Math" panose="02040503050406030204" pitchFamily="18" charset="0"/>
                          </a:rPr>
                          <m:t>0</m:t>
                        </m:r>
                      </m:sub>
                    </m:sSub>
                  </m:oMath>
                </a14:m>
                <a:r>
                  <a:rPr lang="en-US" dirty="0">
                    <a:solidFill>
                      <a:srgbClr val="C00000"/>
                    </a:solidFill>
                  </a:rPr>
                  <a:t> = equilibrium unfished recruitment</a:t>
                </a:r>
                <a:endParaRPr lang="en-CA" dirty="0">
                  <a:solidFill>
                    <a:srgbClr val="C00000"/>
                  </a:solidFill>
                </a:endParaRPr>
              </a:p>
            </p:txBody>
          </p:sp>
        </mc:Choice>
        <mc:Fallback xmlns="">
          <p:sp>
            <p:nvSpPr>
              <p:cNvPr id="12" name="TextBox 11">
                <a:extLst>
                  <a:ext uri="{FF2B5EF4-FFF2-40B4-BE49-F238E27FC236}">
                    <a16:creationId xmlns:a16="http://schemas.microsoft.com/office/drawing/2014/main" id="{8084F7A0-ADEB-490E-980D-18F2BFA1515E}"/>
                  </a:ext>
                </a:extLst>
              </p:cNvPr>
              <p:cNvSpPr txBox="1">
                <a:spLocks noRot="1" noChangeAspect="1" noMove="1" noResize="1" noEditPoints="1" noAdjustHandles="1" noChangeArrowheads="1" noChangeShapeType="1" noTextEdit="1"/>
              </p:cNvSpPr>
              <p:nvPr/>
            </p:nvSpPr>
            <p:spPr>
              <a:xfrm>
                <a:off x="7887347" y="5383402"/>
                <a:ext cx="3822872" cy="369332"/>
              </a:xfrm>
              <a:prstGeom prst="rect">
                <a:avLst/>
              </a:prstGeom>
              <a:blipFill>
                <a:blip r:embed="rId6"/>
                <a:stretch>
                  <a:fillRect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327499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7"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960" y="217370"/>
            <a:ext cx="10515600" cy="1325563"/>
          </a:xfrm>
        </p:spPr>
        <p:txBody>
          <a:bodyPr/>
          <a:lstStyle/>
          <a:p>
            <a:r>
              <a:rPr lang="en-US" dirty="0"/>
              <a:t>What are reference points?</a:t>
            </a:r>
            <a:endParaRPr lang="en-US" dirty="0"/>
          </a:p>
        </p:txBody>
      </p:sp>
      <p:pic>
        <p:nvPicPr>
          <p:cNvPr id="4" name="Picture 3"/>
          <p:cNvPicPr>
            <a:picLocks noChangeAspect="1"/>
          </p:cNvPicPr>
          <p:nvPr/>
        </p:nvPicPr>
        <p:blipFill>
          <a:blip r:embed="rId2"/>
          <a:stretch>
            <a:fillRect/>
          </a:stretch>
        </p:blipFill>
        <p:spPr>
          <a:xfrm>
            <a:off x="7749914" y="880152"/>
            <a:ext cx="4388136" cy="5850848"/>
          </a:xfrm>
          <a:prstGeom prst="rect">
            <a:avLst/>
          </a:prstGeom>
        </p:spPr>
      </p:pic>
      <p:sp>
        <p:nvSpPr>
          <p:cNvPr id="7" name="Rectangle 6"/>
          <p:cNvSpPr/>
          <p:nvPr/>
        </p:nvSpPr>
        <p:spPr>
          <a:xfrm>
            <a:off x="440960" y="1717621"/>
            <a:ext cx="7108745" cy="3108543"/>
          </a:xfrm>
          <a:prstGeom prst="rect">
            <a:avLst/>
          </a:prstGeom>
          <a:ln>
            <a:solidFill>
              <a:schemeClr val="tx2"/>
            </a:solidFill>
          </a:ln>
        </p:spPr>
        <p:txBody>
          <a:bodyPr wrap="square">
            <a:spAutoFit/>
          </a:bodyPr>
          <a:lstStyle/>
          <a:p>
            <a:r>
              <a:rPr lang="en-US" sz="2800" dirty="0">
                <a:solidFill>
                  <a:schemeClr val="tx2"/>
                </a:solidFill>
              </a:rPr>
              <a:t>“Fisheries management is a decision making process which includes </a:t>
            </a:r>
            <a:r>
              <a:rPr lang="en-US" sz="2800" b="1" dirty="0">
                <a:solidFill>
                  <a:schemeClr val="tx2"/>
                </a:solidFill>
              </a:rPr>
              <a:t>uncertainties</a:t>
            </a:r>
            <a:r>
              <a:rPr lang="en-US" sz="2800" dirty="0">
                <a:solidFill>
                  <a:schemeClr val="tx2"/>
                </a:solidFill>
              </a:rPr>
              <a:t>. When providing advice to fisheries managers, it is not sufficient to merely describe the uncertainties but we should also predict the </a:t>
            </a:r>
            <a:r>
              <a:rPr lang="en-US" sz="2800" b="1" dirty="0">
                <a:solidFill>
                  <a:schemeClr val="tx2"/>
                </a:solidFill>
              </a:rPr>
              <a:t>consequences of the possible management measures</a:t>
            </a:r>
            <a:r>
              <a:rPr lang="en-US" sz="2800" dirty="0">
                <a:solidFill>
                  <a:schemeClr val="tx2"/>
                </a:solidFill>
              </a:rPr>
              <a:t>; this involves the concept of risk.”</a:t>
            </a:r>
          </a:p>
        </p:txBody>
      </p:sp>
      <p:sp>
        <p:nvSpPr>
          <p:cNvPr id="8" name="Rectangle 7"/>
          <p:cNvSpPr/>
          <p:nvPr/>
        </p:nvSpPr>
        <p:spPr>
          <a:xfrm>
            <a:off x="440959" y="5063105"/>
            <a:ext cx="7108745" cy="1384995"/>
          </a:xfrm>
          <a:prstGeom prst="rect">
            <a:avLst/>
          </a:prstGeom>
        </p:spPr>
        <p:txBody>
          <a:bodyPr wrap="square">
            <a:spAutoFit/>
          </a:bodyPr>
          <a:lstStyle/>
          <a:p>
            <a:pPr marL="271463" indent="-271463">
              <a:buFont typeface="Arial" panose="020B0604020202020204" pitchFamily="34" charset="0"/>
              <a:buChar char="•"/>
              <a:tabLst>
                <a:tab pos="271463" algn="l"/>
              </a:tabLst>
            </a:pPr>
            <a:r>
              <a:rPr lang="en-US" sz="2800" dirty="0" smtClean="0"/>
              <a:t>Reference </a:t>
            </a:r>
            <a:r>
              <a:rPr lang="en-US" sz="2800" dirty="0"/>
              <a:t>points are components of objectives for the fishery, against which consequences are evaluated. </a:t>
            </a:r>
          </a:p>
        </p:txBody>
      </p:sp>
    </p:spTree>
    <p:extLst>
      <p:ext uri="{BB962C8B-B14F-4D97-AF65-F5344CB8AC3E}">
        <p14:creationId xmlns:p14="http://schemas.microsoft.com/office/powerpoint/2010/main" val="4589374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6960" y="1754188"/>
                <a:ext cx="10515600" cy="4351338"/>
              </a:xfrm>
            </p:spPr>
            <p:txBody>
              <a:bodyPr/>
              <a:lstStyle/>
              <a:p>
                <a:r>
                  <a:rPr lang="en-US" dirty="0"/>
                  <a:t>Steepness (</a:t>
                </a:r>
                <a14:m>
                  <m:oMath xmlns:m="http://schemas.openxmlformats.org/officeDocument/2006/math">
                    <m:r>
                      <a:rPr lang="en-US" sz="2800" b="0" i="1" smtClean="0">
                        <a:latin typeface="Cambria Math" panose="02040503050406030204" pitchFamily="18" charset="0"/>
                      </a:rPr>
                      <m:t>h</m:t>
                    </m:r>
                  </m:oMath>
                </a14:m>
                <a:r>
                  <a:rPr lang="en-US" dirty="0"/>
                  <a:t>) = proportion of equilibrium unfished recruitment produced by 20% of unfished equilibrium SSB (i.e., 0.2</a:t>
                </a:r>
                <a:r>
                  <a:rPr lang="en-US" dirty="0">
                    <a:solidFill>
                      <a:srgbClr val="7030A0"/>
                    </a:solidFill>
                  </a:rPr>
                  <a:t>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𝑆𝑆𝐵</m:t>
                        </m:r>
                      </m:e>
                      <m:sub>
                        <m:r>
                          <a:rPr lang="en-US" i="1">
                            <a:solidFill>
                              <a:schemeClr val="tx1"/>
                            </a:solidFill>
                            <a:latin typeface="Cambria Math" panose="02040503050406030204" pitchFamily="18" charset="0"/>
                          </a:rPr>
                          <m:t>0</m:t>
                        </m:r>
                      </m:sub>
                    </m:sSub>
                  </m:oMath>
                </a14:m>
                <a:r>
                  <a:rPr lang="en-CA"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6960" y="1754188"/>
                <a:ext cx="10515600" cy="4351338"/>
              </a:xfrm>
              <a:blipFill>
                <a:blip r:embed="rId2"/>
                <a:stretch>
                  <a:fillRect l="-1043" t="-238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3200" dirty="0"/>
              <a:t>MSY Reference Points </a:t>
            </a:r>
            <a:r>
              <a:rPr lang="en-US" sz="3200" b="1" dirty="0">
                <a:solidFill>
                  <a:schemeClr val="accent6">
                    <a:lumMod val="75000"/>
                  </a:schemeClr>
                </a:solidFill>
              </a:rPr>
              <a:t>1. Stock Recruitment Relationships</a:t>
            </a:r>
            <a:endParaRPr lang="en-CA" sz="3200" b="1" dirty="0">
              <a:solidFill>
                <a:schemeClr val="accent6">
                  <a:lumMod val="75000"/>
                </a:schemeClr>
              </a:solidFill>
            </a:endParaRPr>
          </a:p>
        </p:txBody>
      </p:sp>
      <mc:AlternateContent xmlns:mc="http://schemas.openxmlformats.org/markup-compatibility/2006" xmlns:a14="http://schemas.microsoft.com/office/drawing/2010/main">
        <mc:Choice Requires="a14">
          <p:sp>
            <p:nvSpPr>
              <p:cNvPr id="8" name="TextBox 7"/>
              <p:cNvSpPr txBox="1"/>
              <p:nvPr/>
            </p:nvSpPr>
            <p:spPr>
              <a:xfrm>
                <a:off x="6555402" y="2679258"/>
                <a:ext cx="5262403" cy="8912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𝑅</m:t>
                      </m:r>
                      <m:r>
                        <a:rPr lang="en-US" sz="2800" i="1" smtClean="0">
                          <a:latin typeface="Cambria Math" panose="02040503050406030204" pitchFamily="18" charset="0"/>
                        </a:rPr>
                        <m:t>(</m:t>
                      </m:r>
                      <m:r>
                        <a:rPr lang="en-US" sz="2800" i="1" smtClean="0">
                          <a:latin typeface="Cambria Math" panose="02040503050406030204" pitchFamily="18" charset="0"/>
                        </a:rPr>
                        <m:t>𝐵</m:t>
                      </m:r>
                      <m:r>
                        <a:rPr lang="en-US" sz="2800" i="1" smtClean="0">
                          <a:latin typeface="Cambria Math" panose="02040503050406030204" pitchFamily="18" charset="0"/>
                        </a:rPr>
                        <m:t>)=</m:t>
                      </m:r>
                      <m:f>
                        <m:fPr>
                          <m:ctrlPr>
                            <a:rPr lang="en-US" sz="2800" i="1">
                              <a:latin typeface="Cambria Math" panose="02040503050406030204" pitchFamily="18" charset="0"/>
                            </a:rPr>
                          </m:ctrlPr>
                        </m:fPr>
                        <m:num>
                          <m:r>
                            <m:rPr>
                              <m:nor/>
                            </m:rPr>
                            <a:rPr lang="en-US" sz="2800" b="0" i="0" smtClean="0">
                              <a:latin typeface="Cambria Math" panose="02040503050406030204" pitchFamily="18" charset="0"/>
                            </a:rPr>
                            <m:t>4</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𝑅</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h𝐵</m:t>
                          </m:r>
                          <m:r>
                            <m:rPr>
                              <m:nor/>
                            </m:rPr>
                            <a:rPr lang="en-CA" sz="2800" dirty="0"/>
                            <m:t> </m:t>
                          </m:r>
                        </m:num>
                        <m:den>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1−</m:t>
                              </m:r>
                              <m:r>
                                <a:rPr lang="en-US" sz="2800" b="0" i="1" dirty="0" smtClean="0">
                                  <a:latin typeface="Cambria Math" panose="02040503050406030204" pitchFamily="18" charset="0"/>
                                </a:rPr>
                                <m:t>h</m:t>
                              </m:r>
                            </m:e>
                          </m:d>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0</m:t>
                              </m:r>
                            </m:sub>
                          </m:sSub>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𝜑</m:t>
                              </m:r>
                            </m:e>
                            <m:sub>
                              <m:r>
                                <a:rPr lang="en-US" sz="2800" i="1">
                                  <a:latin typeface="Cambria Math" panose="02040503050406030204" pitchFamily="18" charset="0"/>
                                </a:rPr>
                                <m:t>0</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5</m:t>
                              </m:r>
                              <m:r>
                                <a:rPr lang="en-US" sz="2800" b="0" i="1" smtClean="0">
                                  <a:latin typeface="Cambria Math" panose="02040503050406030204" pitchFamily="18" charset="0"/>
                                </a:rPr>
                                <m:t>h</m:t>
                              </m:r>
                              <m:r>
                                <a:rPr lang="en-US" sz="2800" b="0" i="1" smtClean="0">
                                  <a:latin typeface="Cambria Math" panose="02040503050406030204" pitchFamily="18" charset="0"/>
                                </a:rPr>
                                <m:t>−1</m:t>
                              </m:r>
                            </m:e>
                          </m:d>
                          <m:r>
                            <a:rPr lang="en-US" sz="2800" b="0" i="1" smtClean="0">
                              <a:latin typeface="Cambria Math" panose="02040503050406030204" pitchFamily="18" charset="0"/>
                            </a:rPr>
                            <m:t>𝐵</m:t>
                          </m:r>
                        </m:den>
                      </m:f>
                    </m:oMath>
                  </m:oMathPara>
                </a14:m>
                <a:endParaRPr lang="en-CA"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6555402" y="2679258"/>
                <a:ext cx="5262403" cy="891206"/>
              </a:xfrm>
              <a:prstGeom prst="rect">
                <a:avLst/>
              </a:prstGeom>
              <a:blipFill>
                <a:blip r:embed="rId3"/>
                <a:stretch>
                  <a:fillRect/>
                </a:stretch>
              </a:blipFill>
            </p:spPr>
            <p:txBody>
              <a:bodyPr/>
              <a:lstStyle/>
              <a:p>
                <a:r>
                  <a:rPr lang="en-CA">
                    <a:noFill/>
                  </a:rPr>
                  <a:t> </a:t>
                </a:r>
              </a:p>
            </p:txBody>
          </p:sp>
        </mc:Fallback>
      </mc:AlternateContent>
      <p:pic>
        <p:nvPicPr>
          <p:cNvPr id="12" name="Picture 11"/>
          <p:cNvPicPr>
            <a:picLocks noChangeAspect="1"/>
          </p:cNvPicPr>
          <p:nvPr/>
        </p:nvPicPr>
        <p:blipFill>
          <a:blip r:embed="rId4"/>
          <a:stretch>
            <a:fillRect/>
          </a:stretch>
        </p:blipFill>
        <p:spPr>
          <a:xfrm>
            <a:off x="3307571" y="3669542"/>
            <a:ext cx="5200339" cy="2914141"/>
          </a:xfrm>
          <a:prstGeom prst="rect">
            <a:avLst/>
          </a:prstGeom>
        </p:spPr>
      </p:pic>
      <p:cxnSp>
        <p:nvCxnSpPr>
          <p:cNvPr id="14" name="Straight Connector 13"/>
          <p:cNvCxnSpPr/>
          <p:nvPr/>
        </p:nvCxnSpPr>
        <p:spPr>
          <a:xfrm flipH="1">
            <a:off x="3863788" y="5531224"/>
            <a:ext cx="361277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476565" y="5531224"/>
            <a:ext cx="0" cy="5109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545106" y="5710518"/>
            <a:ext cx="0" cy="331694"/>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863788" y="5730102"/>
            <a:ext cx="681318" cy="1"/>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3977006" y="6245196"/>
                <a:ext cx="11853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7030A0"/>
                          </a:solidFill>
                          <a:latin typeface="Cambria Math" panose="02040503050406030204" pitchFamily="18" charset="0"/>
                        </a:rPr>
                        <m:t>0.2</m:t>
                      </m:r>
                      <m:r>
                        <a:rPr lang="en-US" i="1" dirty="0" smtClean="0">
                          <a:solidFill>
                            <a:srgbClr val="7030A0"/>
                          </a:solidFill>
                          <a:latin typeface="Cambria Math" panose="02040503050406030204" pitchFamily="18" charset="0"/>
                        </a:rPr>
                        <m:t>𝑆𝑆𝐵</m:t>
                      </m:r>
                      <m:r>
                        <a:rPr lang="en-US" i="1" baseline="-25000" dirty="0">
                          <a:solidFill>
                            <a:srgbClr val="7030A0"/>
                          </a:solidFill>
                          <a:latin typeface="Cambria Math" panose="02040503050406030204" pitchFamily="18" charset="0"/>
                        </a:rPr>
                        <m:t>0</m:t>
                      </m:r>
                    </m:oMath>
                  </m:oMathPara>
                </a14:m>
                <a:endParaRPr lang="en-CA" dirty="0">
                  <a:solidFill>
                    <a:srgbClr val="7030A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3977006" y="6245196"/>
                <a:ext cx="1185399"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3541294" y="5299080"/>
                <a:ext cx="4357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𝑅</m:t>
                      </m:r>
                      <m:r>
                        <a:rPr lang="en-US" i="1" baseline="-25000" dirty="0">
                          <a:solidFill>
                            <a:srgbClr val="FF0000"/>
                          </a:solidFill>
                          <a:latin typeface="Cambria Math" panose="02040503050406030204" pitchFamily="18" charset="0"/>
                        </a:rPr>
                        <m:t>0</m:t>
                      </m:r>
                    </m:oMath>
                  </m:oMathPara>
                </a14:m>
                <a:endParaRPr lang="en-CA" dirty="0">
                  <a:solidFill>
                    <a:srgbClr val="FF000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3541294" y="5299080"/>
                <a:ext cx="435712"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107640" y="5576038"/>
                <a:ext cx="831347"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7030A0"/>
                          </a:solidFill>
                          <a:latin typeface="Cambria Math" panose="02040503050406030204" pitchFamily="18" charset="0"/>
                        </a:rPr>
                        <m:t>𝑅</m:t>
                      </m:r>
                      <m:r>
                        <a:rPr lang="en-US" i="1" baseline="-25000" dirty="0">
                          <a:solidFill>
                            <a:srgbClr val="7030A0"/>
                          </a:solidFill>
                          <a:latin typeface="Cambria Math" panose="02040503050406030204" pitchFamily="18" charset="0"/>
                        </a:rPr>
                        <m:t>0.2</m:t>
                      </m:r>
                      <m:r>
                        <a:rPr lang="en-US" i="1" baseline="-25000" dirty="0">
                          <a:solidFill>
                            <a:srgbClr val="7030A0"/>
                          </a:solidFill>
                          <a:latin typeface="Cambria Math" panose="02040503050406030204" pitchFamily="18" charset="0"/>
                        </a:rPr>
                        <m:t>𝑆𝑆𝐵</m:t>
                      </m:r>
                      <m:r>
                        <a:rPr lang="en-US" i="1" baseline="-25000" dirty="0">
                          <a:solidFill>
                            <a:srgbClr val="7030A0"/>
                          </a:solidFill>
                          <a:latin typeface="Cambria Math" panose="02040503050406030204" pitchFamily="18" charset="0"/>
                        </a:rPr>
                        <m:t>0</m:t>
                      </m:r>
                    </m:oMath>
                  </m:oMathPara>
                </a14:m>
                <a:endParaRPr lang="en-CA" baseline="-25000" dirty="0">
                  <a:solidFill>
                    <a:srgbClr val="7030A0"/>
                  </a:solidFill>
                </a:endParaRPr>
              </a:p>
              <a:p>
                <a:endParaRPr lang="en-CA" dirty="0">
                  <a:solidFill>
                    <a:srgbClr val="7030A0"/>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3107640" y="5576038"/>
                <a:ext cx="831347" cy="646331"/>
              </a:xfrm>
              <a:prstGeom prst="rect">
                <a:avLst/>
              </a:prstGeom>
              <a:blipFill>
                <a:blip r:embed="rId7"/>
                <a:stretch>
                  <a:fillRect r="-7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475460" y="4481433"/>
                <a:ext cx="1941172" cy="8970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h</m:t>
                      </m:r>
                      <m:r>
                        <a:rPr lang="en-US" sz="2800" b="0" i="1" smtClean="0">
                          <a:latin typeface="Cambria Math" panose="02040503050406030204" pitchFamily="18" charset="0"/>
                        </a:rPr>
                        <m:t>=</m:t>
                      </m:r>
                      <m:f>
                        <m:fPr>
                          <m:ctrlPr>
                            <a:rPr lang="en-US" sz="2800" i="1">
                              <a:latin typeface="Cambria Math" panose="02040503050406030204" pitchFamily="18" charset="0"/>
                            </a:rPr>
                          </m:ctrlPr>
                        </m:fPr>
                        <m:num>
                          <m:sSub>
                            <m:sSubPr>
                              <m:ctrlPr>
                                <a:rPr lang="en-US" sz="2800" i="1">
                                  <a:solidFill>
                                    <a:srgbClr val="7030A0"/>
                                  </a:solidFill>
                                  <a:latin typeface="Cambria Math" panose="02040503050406030204" pitchFamily="18" charset="0"/>
                                </a:rPr>
                              </m:ctrlPr>
                            </m:sSubPr>
                            <m:e>
                              <m:r>
                                <a:rPr lang="en-US" sz="2800" i="1">
                                  <a:solidFill>
                                    <a:srgbClr val="7030A0"/>
                                  </a:solidFill>
                                  <a:latin typeface="Cambria Math" panose="02040503050406030204" pitchFamily="18" charset="0"/>
                                </a:rPr>
                                <m:t>𝑅</m:t>
                              </m:r>
                            </m:e>
                            <m:sub>
                              <m:r>
                                <a:rPr lang="en-US" sz="2800" i="1">
                                  <a:solidFill>
                                    <a:srgbClr val="7030A0"/>
                                  </a:solidFill>
                                  <a:latin typeface="Cambria Math" panose="02040503050406030204" pitchFamily="18" charset="0"/>
                                </a:rPr>
                                <m:t>0.2</m:t>
                              </m:r>
                              <m:sSub>
                                <m:sSubPr>
                                  <m:ctrlPr>
                                    <a:rPr lang="en-US" sz="2800" i="1">
                                      <a:solidFill>
                                        <a:srgbClr val="7030A0"/>
                                      </a:solidFill>
                                      <a:latin typeface="Cambria Math" panose="02040503050406030204" pitchFamily="18" charset="0"/>
                                    </a:rPr>
                                  </m:ctrlPr>
                                </m:sSubPr>
                                <m:e>
                                  <m:r>
                                    <a:rPr lang="en-US" sz="2800" i="1">
                                      <a:solidFill>
                                        <a:srgbClr val="7030A0"/>
                                      </a:solidFill>
                                      <a:latin typeface="Cambria Math" panose="02040503050406030204" pitchFamily="18" charset="0"/>
                                    </a:rPr>
                                    <m:t>𝑆𝑆𝐵</m:t>
                                  </m:r>
                                </m:e>
                                <m:sub>
                                  <m:r>
                                    <a:rPr lang="en-US" sz="2800" i="1">
                                      <a:solidFill>
                                        <a:srgbClr val="7030A0"/>
                                      </a:solidFill>
                                      <a:latin typeface="Cambria Math" panose="02040503050406030204" pitchFamily="18" charset="0"/>
                                    </a:rPr>
                                    <m:t>0</m:t>
                                  </m:r>
                                </m:sub>
                              </m:sSub>
                            </m:sub>
                          </m:sSub>
                        </m:num>
                        <m:den>
                          <m:sSub>
                            <m:sSubPr>
                              <m:ctrlPr>
                                <a:rPr lang="en-US" sz="2800" i="1">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𝑅</m:t>
                              </m:r>
                            </m:e>
                            <m:sub>
                              <m:r>
                                <a:rPr lang="en-US" sz="2800" i="1">
                                  <a:solidFill>
                                    <a:srgbClr val="FF0000"/>
                                  </a:solidFill>
                                  <a:latin typeface="Cambria Math" panose="02040503050406030204" pitchFamily="18" charset="0"/>
                                </a:rPr>
                                <m:t>0</m:t>
                              </m:r>
                            </m:sub>
                          </m:sSub>
                        </m:den>
                      </m:f>
                    </m:oMath>
                  </m:oMathPara>
                </a14:m>
                <a:endParaRPr lang="en-CA" sz="2800" dirty="0"/>
              </a:p>
            </p:txBody>
          </p:sp>
        </mc:Choice>
        <mc:Fallback xmlns="">
          <p:sp>
            <p:nvSpPr>
              <p:cNvPr id="27" name="TextBox 26"/>
              <p:cNvSpPr txBox="1">
                <a:spLocks noRot="1" noChangeAspect="1" noMove="1" noResize="1" noEditPoints="1" noAdjustHandles="1" noChangeArrowheads="1" noChangeShapeType="1" noTextEdit="1"/>
              </p:cNvSpPr>
              <p:nvPr/>
            </p:nvSpPr>
            <p:spPr>
              <a:xfrm>
                <a:off x="475460" y="4481433"/>
                <a:ext cx="1941172" cy="89704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6883865" y="6248983"/>
                <a:ext cx="11853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𝑆𝑆𝐵</m:t>
                      </m:r>
                      <m:r>
                        <a:rPr lang="en-US" i="1" baseline="-25000" dirty="0">
                          <a:solidFill>
                            <a:srgbClr val="FF0000"/>
                          </a:solidFill>
                          <a:latin typeface="Cambria Math" panose="02040503050406030204" pitchFamily="18" charset="0"/>
                        </a:rPr>
                        <m:t>0</m:t>
                      </m:r>
                    </m:oMath>
                  </m:oMathPara>
                </a14:m>
                <a:endParaRPr lang="en-CA" dirty="0">
                  <a:solidFill>
                    <a:srgbClr val="FF000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6883865" y="6248983"/>
                <a:ext cx="1185399" cy="369332"/>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7683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27"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6960" y="1754188"/>
                <a:ext cx="10515600" cy="4351338"/>
              </a:xfrm>
            </p:spPr>
            <p:txBody>
              <a:bodyPr>
                <a:normAutofit/>
              </a:bodyPr>
              <a:lstStyle/>
              <a:p>
                <a14:m>
                  <m:oMath xmlns:m="http://schemas.openxmlformats.org/officeDocument/2006/math">
                    <m:r>
                      <a:rPr lang="en-US" sz="2800" b="0" i="1" smtClean="0">
                        <a:latin typeface="Cambria Math" panose="02040503050406030204" pitchFamily="18" charset="0"/>
                      </a:rPr>
                      <m:t>h</m:t>
                    </m:r>
                  </m:oMath>
                </a14:m>
                <a:r>
                  <a:rPr lang="en-US" dirty="0"/>
                  <a:t> is a measure of the resilience of recruitment to decreases in SSB from </a:t>
                </a:r>
                <a14:m>
                  <m:oMath xmlns:m="http://schemas.openxmlformats.org/officeDocument/2006/math">
                    <m:r>
                      <a:rPr lang="en-US" i="1" dirty="0">
                        <a:latin typeface="Cambria Math" panose="02040503050406030204" pitchFamily="18" charset="0"/>
                      </a:rPr>
                      <m:t>𝑆𝑆𝐵</m:t>
                    </m:r>
                    <m:r>
                      <a:rPr lang="en-US" i="1" baseline="-25000" dirty="0">
                        <a:latin typeface="Cambria Math" panose="02040503050406030204" pitchFamily="18" charset="0"/>
                      </a:rPr>
                      <m:t>0 </m:t>
                    </m:r>
                  </m:oMath>
                </a14:m>
                <a:endParaRPr lang="en-US" i="1" baseline="-25000" dirty="0">
                  <a:latin typeface="Cambria Math" panose="02040503050406030204" pitchFamily="18" charset="0"/>
                </a:endParaRPr>
              </a:p>
              <a:p>
                <a14:m>
                  <m:oMath xmlns:m="http://schemas.openxmlformats.org/officeDocument/2006/math">
                    <m:r>
                      <a:rPr lang="en-US" sz="2800" b="0" i="1" smtClean="0">
                        <a:latin typeface="Cambria Math" panose="02040503050406030204" pitchFamily="18" charset="0"/>
                      </a:rPr>
                      <m:t>h</m:t>
                    </m:r>
                  </m:oMath>
                </a14:m>
                <a:r>
                  <a:rPr lang="en-US" dirty="0"/>
                  <a:t> ranges from 0.2 to 1</a:t>
                </a:r>
              </a:p>
              <a:p>
                <a14:m>
                  <m:oMath xmlns:m="http://schemas.openxmlformats.org/officeDocument/2006/math">
                    <m:r>
                      <a:rPr lang="en-US" sz="2800" b="0" i="1" smtClean="0">
                        <a:latin typeface="Cambria Math" panose="02040503050406030204" pitchFamily="18" charset="0"/>
                      </a:rPr>
                      <m:t>h</m:t>
                    </m:r>
                  </m:oMath>
                </a14:m>
                <a:r>
                  <a:rPr lang="en-US" dirty="0"/>
                  <a:t> = 1 (recruits do not decline as </a:t>
                </a:r>
              </a:p>
              <a:p>
                <a:pPr marL="0" indent="0">
                  <a:buNone/>
                </a:pPr>
                <a:r>
                  <a:rPr lang="en-US" dirty="0"/>
                  <a:t>SSB declines from </a:t>
                </a:r>
                <a14:m>
                  <m:oMath xmlns:m="http://schemas.openxmlformats.org/officeDocument/2006/math">
                    <m:r>
                      <a:rPr lang="en-US" i="1" dirty="0" smtClean="0">
                        <a:latin typeface="Cambria Math" panose="02040503050406030204" pitchFamily="18" charset="0"/>
                      </a:rPr>
                      <m:t>𝑆𝑆𝐵</m:t>
                    </m:r>
                    <m:r>
                      <a:rPr lang="en-US" i="1" baseline="-25000" dirty="0">
                        <a:latin typeface="Cambria Math" panose="02040503050406030204" pitchFamily="18" charset="0"/>
                      </a:rPr>
                      <m:t>0 </m:t>
                    </m:r>
                  </m:oMath>
                </a14:m>
                <a:r>
                  <a:rPr lang="en-US" dirty="0"/>
                  <a:t>)</a:t>
                </a:r>
              </a:p>
              <a:p>
                <a14:m>
                  <m:oMath xmlns:m="http://schemas.openxmlformats.org/officeDocument/2006/math">
                    <m:r>
                      <a:rPr lang="en-US" sz="2800" b="0" i="1" smtClean="0">
                        <a:latin typeface="Cambria Math" panose="02040503050406030204" pitchFamily="18" charset="0"/>
                      </a:rPr>
                      <m:t>h</m:t>
                    </m:r>
                  </m:oMath>
                </a14:m>
                <a:r>
                  <a:rPr lang="en-US" dirty="0"/>
                  <a:t> = 0.2 (recruits decline linearly </a:t>
                </a:r>
              </a:p>
              <a:p>
                <a:pPr marL="0" indent="0">
                  <a:buNone/>
                </a:pPr>
                <a:r>
                  <a:rPr lang="en-US" dirty="0"/>
                  <a:t>as SSB declines from </a:t>
                </a:r>
                <a14:m>
                  <m:oMath xmlns:m="http://schemas.openxmlformats.org/officeDocument/2006/math">
                    <m:r>
                      <a:rPr lang="en-US" i="1" dirty="0" smtClean="0">
                        <a:latin typeface="Cambria Math" panose="02040503050406030204" pitchFamily="18" charset="0"/>
                      </a:rPr>
                      <m:t>𝑆𝑆𝐵</m:t>
                    </m:r>
                    <m:r>
                      <a:rPr lang="en-US" i="1" baseline="-25000" dirty="0">
                        <a:latin typeface="Cambria Math" panose="02040503050406030204" pitchFamily="18" charset="0"/>
                      </a:rPr>
                      <m:t>0 </m:t>
                    </m:r>
                  </m:oMath>
                </a14:m>
                <a:r>
                  <a:rPr lang="en-US" dirty="0"/>
                  <a:t>)</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6960" y="1754188"/>
                <a:ext cx="10515600" cy="4351338"/>
              </a:xfrm>
              <a:blipFill>
                <a:blip r:embed="rId2"/>
                <a:stretch>
                  <a:fillRect l="-1217" t="-238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3200" dirty="0"/>
              <a:t>MSY Reference Points </a:t>
            </a:r>
            <a:r>
              <a:rPr lang="en-US" sz="3200" b="1" dirty="0">
                <a:solidFill>
                  <a:schemeClr val="accent6">
                    <a:lumMod val="75000"/>
                  </a:schemeClr>
                </a:solidFill>
              </a:rPr>
              <a:t>1. Stock Recruitment Relationships</a:t>
            </a:r>
            <a:endParaRPr lang="en-CA" sz="3200" b="1" dirty="0">
              <a:solidFill>
                <a:schemeClr val="accent6">
                  <a:lumMod val="75000"/>
                </a:schemeClr>
              </a:solidFill>
            </a:endParaRPr>
          </a:p>
        </p:txBody>
      </p:sp>
      <p:pic>
        <p:nvPicPr>
          <p:cNvPr id="8" name="Picture 7">
            <a:extLst>
              <a:ext uri="{FF2B5EF4-FFF2-40B4-BE49-F238E27FC236}">
                <a16:creationId xmlns:a16="http://schemas.microsoft.com/office/drawing/2014/main" id="{ED315A27-2388-4198-B90B-1807101DBC36}"/>
              </a:ext>
            </a:extLst>
          </p:cNvPr>
          <p:cNvPicPr>
            <a:picLocks noChangeAspect="1"/>
          </p:cNvPicPr>
          <p:nvPr/>
        </p:nvPicPr>
        <p:blipFill>
          <a:blip r:embed="rId3"/>
          <a:stretch>
            <a:fillRect/>
          </a:stretch>
        </p:blipFill>
        <p:spPr>
          <a:xfrm>
            <a:off x="5743194" y="2724150"/>
            <a:ext cx="6448806" cy="4133850"/>
          </a:xfrm>
          <a:prstGeom prst="rect">
            <a:avLst/>
          </a:prstGeom>
        </p:spPr>
      </p:pic>
    </p:spTree>
    <p:extLst>
      <p:ext uri="{BB962C8B-B14F-4D97-AF65-F5344CB8AC3E}">
        <p14:creationId xmlns:p14="http://schemas.microsoft.com/office/powerpoint/2010/main" val="35419869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oMath>
                </a14:m>
                <a:r>
                  <a:rPr lang="en-CA" i="1" dirty="0"/>
                  <a:t> </a:t>
                </a:r>
                <a:r>
                  <a:rPr lang="en-CA" dirty="0"/>
                  <a:t>is the equilibrium unfished biomass</a:t>
                </a:r>
              </a:p>
              <a:p>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oMath>
                </a14:m>
                <a:r>
                  <a:rPr lang="en-CA" dirty="0">
                    <a:latin typeface="Cambria Math" panose="02040503050406030204" pitchFamily="18" charset="0"/>
                  </a:rPr>
                  <a:t> </a:t>
                </a:r>
                <a:r>
                  <a:rPr lang="en-CA" dirty="0"/>
                  <a:t>is estimated from the unfished SSB-per-recruit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0</m:t>
                        </m:r>
                      </m:sub>
                    </m:sSub>
                  </m:oMath>
                </a14:m>
                <a:r>
                  <a:rPr lang="en-CA" dirty="0"/>
                  <a:t>) and the SRR</a:t>
                </a:r>
              </a:p>
              <a:p>
                <a:r>
                  <a:rPr lang="en-CA" dirty="0"/>
                  <a:t>We can calculate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0</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𝑟𝑒𝑐</m:t>
                            </m:r>
                          </m:sub>
                        </m:sSub>
                      </m:sub>
                      <m:sup>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𝑚𝑎𝑥</m:t>
                            </m:r>
                          </m:sub>
                        </m:sSub>
                      </m:sup>
                      <m:e>
                        <m:sSub>
                          <m:sSubPr>
                            <m:ctrlPr>
                              <a:rPr lang="en-US"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𝑎</m:t>
                            </m:r>
                          </m:sub>
                        </m:sSub>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𝑎</m:t>
                            </m:r>
                          </m:sub>
                        </m:sSub>
                      </m:e>
                    </m:nary>
                  </m:oMath>
                </a14:m>
                <a:r>
                  <a:rPr lang="en-CA" dirty="0"/>
                  <a:t> and we know:</a:t>
                </a:r>
              </a:p>
              <a:p>
                <a:pPr marL="0" indent="0" algn="r">
                  <a:buNone/>
                </a:pPr>
                <a:r>
                  <a:rPr lang="en-CA" dirty="0"/>
                  <a: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sSub>
                          <m:sSubPr>
                            <m:ctrlPr>
                              <a:rPr lang="en-CA"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den>
                    </m:f>
                  </m:oMath>
                </a14:m>
                <a:r>
                  <a:rPr lang="en-CA" dirty="0"/>
                  <a:t> 					     (1)</a:t>
                </a:r>
              </a:p>
              <a:p>
                <a:r>
                  <a:rPr lang="en-CA" dirty="0"/>
                  <a:t>The point (</a:t>
                </a:r>
                <a14:m>
                  <m:oMath xmlns:m="http://schemas.openxmlformats.org/officeDocument/2006/math">
                    <m:sSub>
                      <m:sSubPr>
                        <m:ctrlPr>
                          <a:rPr lang="en-CA"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oMath>
                </a14:m>
                <a:r>
                  <a:rPr lang="en-CA" dirty="0"/>
                  <a:t>, </a:t>
                </a: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oMath>
                </a14:m>
                <a:r>
                  <a:rPr lang="en-CA" dirty="0"/>
                  <a:t>) lies on the SRR so we know:</a:t>
                </a:r>
              </a:p>
              <a:p>
                <a:pPr marL="0" indent="0" algn="r">
                  <a:buNone/>
                </a:pP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𝑎</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r>
                          <a:rPr lang="en-US" i="1">
                            <a:latin typeface="Cambria Math" panose="02040503050406030204" pitchFamily="18" charset="0"/>
                          </a:rPr>
                          <m:t>1+</m:t>
                        </m:r>
                        <m:r>
                          <a:rPr lang="en-US" i="1">
                            <a:latin typeface="Cambria Math" panose="02040503050406030204" pitchFamily="18" charset="0"/>
                          </a:rPr>
                          <m:t>𝑏</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den>
                    </m:f>
                  </m:oMath>
                </a14:m>
                <a:r>
                  <a:rPr lang="en-CA" dirty="0"/>
                  <a:t> 				    (2)</a:t>
                </a:r>
              </a:p>
              <a:p>
                <a:r>
                  <a:rPr lang="en-CA" dirty="0"/>
                  <a:t>We have 2 equations and two unknowns (</a:t>
                </a:r>
                <a14:m>
                  <m:oMath xmlns:m="http://schemas.openxmlformats.org/officeDocument/2006/math">
                    <m:sSub>
                      <m:sSubPr>
                        <m:ctrlPr>
                          <a:rPr lang="en-CA"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oMath>
                </a14:m>
                <a:r>
                  <a:rPr lang="en-CA" dirty="0"/>
                  <a:t> and </a:t>
                </a: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oMath>
                </a14:m>
                <a:r>
                  <a:rPr lang="en-CA" dirty="0"/>
                  <a:t>)</a:t>
                </a:r>
              </a:p>
              <a:p>
                <a:endParaRPr lang="en-CA" dirty="0"/>
              </a:p>
              <a:p>
                <a:endParaRPr lang="en-CA"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11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sz="3200" dirty="0"/>
                  <a:t>MSY Reference Points </a:t>
                </a:r>
                <a:r>
                  <a:rPr lang="en-US" sz="3200" b="1" dirty="0">
                    <a:solidFill>
                      <a:srgbClr val="0000FF"/>
                    </a:solidFill>
                  </a:rPr>
                  <a:t>2. </a:t>
                </a:r>
                <a14:m>
                  <m:oMath xmlns:m="http://schemas.openxmlformats.org/officeDocument/2006/math">
                    <m:sSub>
                      <m:sSubPr>
                        <m:ctrlPr>
                          <a:rPr lang="en-CA" sz="3200" i="1" smtClean="0">
                            <a:solidFill>
                              <a:srgbClr val="0000FF"/>
                            </a:solidFill>
                            <a:latin typeface="Cambria Math" panose="02040503050406030204" pitchFamily="18" charset="0"/>
                          </a:rPr>
                        </m:ctrlPr>
                      </m:sSubPr>
                      <m:e>
                        <m:r>
                          <a:rPr lang="en-US" sz="3200" b="0" i="1" smtClean="0">
                            <a:solidFill>
                              <a:srgbClr val="0000FF"/>
                            </a:solidFill>
                            <a:latin typeface="Cambria Math" panose="02040503050406030204" pitchFamily="18" charset="0"/>
                            <a:ea typeface="Cambria Math" panose="02040503050406030204" pitchFamily="18" charset="0"/>
                          </a:rPr>
                          <m:t>𝑆𝑆𝐵</m:t>
                        </m:r>
                      </m:e>
                      <m:sub>
                        <m:r>
                          <a:rPr lang="en-US" sz="3200" i="1">
                            <a:solidFill>
                              <a:srgbClr val="0000FF"/>
                            </a:solidFill>
                            <a:latin typeface="Cambria Math" panose="02040503050406030204" pitchFamily="18" charset="0"/>
                          </a:rPr>
                          <m:t>0</m:t>
                        </m:r>
                      </m:sub>
                    </m:sSub>
                  </m:oMath>
                </a14:m>
                <a:endParaRPr lang="en-CA" sz="3200"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507"/>
                </a:stretch>
              </a:blipFill>
            </p:spPr>
            <p:txBody>
              <a:bodyPr/>
              <a:lstStyle/>
              <a:p>
                <a:r>
                  <a:rPr lang="en-US">
                    <a:noFill/>
                  </a:rPr>
                  <a:t> </a:t>
                </a:r>
              </a:p>
            </p:txBody>
          </p:sp>
        </mc:Fallback>
      </mc:AlternateContent>
    </p:spTree>
    <p:extLst>
      <p:ext uri="{BB962C8B-B14F-4D97-AF65-F5344CB8AC3E}">
        <p14:creationId xmlns:p14="http://schemas.microsoft.com/office/powerpoint/2010/main" val="17013258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667250"/>
              </a:xfrm>
            </p:spPr>
            <p:txBody>
              <a:bodyPr>
                <a:normAutofit lnSpcReduction="10000"/>
              </a:bodyPr>
              <a:lstStyle/>
              <a:p>
                <a:r>
                  <a:rPr lang="en-CA" dirty="0"/>
                  <a:t>Equation 1: </a:t>
                </a:r>
                <a14:m>
                  <m:oMath xmlns:m="http://schemas.openxmlformats.org/officeDocument/2006/math">
                    <m:sSub>
                      <m:sSubPr>
                        <m:ctrlPr>
                          <a:rPr lang="en-CA"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sSub>
                          <m:sSubPr>
                            <m:ctrlPr>
                              <a:rPr lang="en-CA"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den>
                    </m:f>
                  </m:oMath>
                </a14:m>
                <a:r>
                  <a:rPr lang="en-CA" dirty="0"/>
                  <a: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0</m:t>
                            </m:r>
                          </m:sub>
                        </m:sSub>
                      </m:den>
                    </m:f>
                  </m:oMath>
                </a14:m>
                <a:r>
                  <a:rPr lang="en-CA" dirty="0"/>
                  <a:t>		</a:t>
                </a:r>
                <a:r>
                  <a:rPr lang="en-US" dirty="0"/>
                  <a:t> </a:t>
                </a:r>
                <a:r>
                  <a:rPr lang="en-CA" dirty="0"/>
                  <a:t>				     </a:t>
                </a:r>
              </a:p>
              <a:p>
                <a:r>
                  <a:rPr lang="en-CA" dirty="0"/>
                  <a:t>Equation 2:</a:t>
                </a:r>
                <a:r>
                  <a:rPr lang="en-US" dirty="0"/>
                  <a: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𝑎</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r>
                          <a:rPr lang="en-US" i="1">
                            <a:latin typeface="Cambria Math" panose="02040503050406030204" pitchFamily="18" charset="0"/>
                          </a:rPr>
                          <m:t>1+</m:t>
                        </m:r>
                        <m:r>
                          <a:rPr lang="en-US" i="1">
                            <a:latin typeface="Cambria Math" panose="02040503050406030204" pitchFamily="18" charset="0"/>
                          </a:rPr>
                          <m:t>𝑏</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den>
                    </m:f>
                  </m:oMath>
                </a14:m>
                <a:r>
                  <a:rPr lang="en-CA" dirty="0"/>
                  <a:t> </a:t>
                </a:r>
              </a:p>
              <a:p>
                <a:endParaRPr lang="en-CA" dirty="0"/>
              </a:p>
              <a:p>
                <a:endParaRPr lang="en-CA" dirty="0"/>
              </a:p>
              <a:p>
                <a:endParaRPr lang="en-CA" dirty="0"/>
              </a:p>
              <a:p>
                <a:endParaRPr lang="en-CA" dirty="0"/>
              </a:p>
              <a:p>
                <a14:m>
                  <m:oMath xmlns:m="http://schemas.openxmlformats.org/officeDocument/2006/math">
                    <m:sSub>
                      <m:sSubPr>
                        <m:ctrlPr>
                          <a:rPr lang="en-CA" sz="2800" i="1" smtClean="0">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oMath>
                </a14:m>
                <a:r>
                  <a:rPr lang="en-CA" dirty="0"/>
                  <a:t> therefore depends on the SRR parameters </a:t>
                </a:r>
                <a14:m>
                  <m:oMath xmlns:m="http://schemas.openxmlformats.org/officeDocument/2006/math">
                    <m:r>
                      <a:rPr lang="en-US" i="1">
                        <a:latin typeface="Cambria Math" panose="02040503050406030204" pitchFamily="18" charset="0"/>
                      </a:rPr>
                      <m:t>𝑎</m:t>
                    </m:r>
                  </m:oMath>
                </a14:m>
                <a:r>
                  <a:rPr lang="en-CA" dirty="0"/>
                  <a:t> and </a:t>
                </a:r>
                <a14:m>
                  <m:oMath xmlns:m="http://schemas.openxmlformats.org/officeDocument/2006/math">
                    <m:r>
                      <a:rPr lang="en-US" i="1">
                        <a:latin typeface="Cambria Math" panose="02040503050406030204" pitchFamily="18" charset="0"/>
                      </a:rPr>
                      <m:t>𝑏</m:t>
                    </m:r>
                  </m:oMath>
                </a14:m>
                <a:r>
                  <a:rPr lang="en-CA" dirty="0"/>
                  <a:t> and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0</m:t>
                        </m:r>
                      </m:sub>
                    </m:sSub>
                  </m:oMath>
                </a14:m>
                <a:r>
                  <a:rPr lang="en-CA" dirty="0"/>
                  <a:t> (determined by </a:t>
                </a:r>
                <a14:m>
                  <m:oMath xmlns:m="http://schemas.openxmlformats.org/officeDocument/2006/math">
                    <m:r>
                      <a:rPr lang="en-CA" i="1" dirty="0" smtClean="0">
                        <a:latin typeface="Cambria Math" panose="02040503050406030204" pitchFamily="18" charset="0"/>
                      </a:rPr>
                      <m:t>𝑀</m:t>
                    </m:r>
                  </m:oMath>
                </a14:m>
                <a:r>
                  <a:rPr lang="en-CA" dirty="0"/>
                  <a:t>, </a:t>
                </a:r>
                <a14:m>
                  <m:oMath xmlns:m="http://schemas.openxmlformats.org/officeDocument/2006/math">
                    <m:r>
                      <a:rPr lang="en-CA" i="1" dirty="0" smtClean="0">
                        <a:latin typeface="Cambria Math" panose="02040503050406030204" pitchFamily="18" charset="0"/>
                      </a:rPr>
                      <m:t>𝑤𝑒𝑖𝑔h𝑡</m:t>
                    </m:r>
                  </m:oMath>
                </a14:m>
                <a:r>
                  <a:rPr lang="en-CA" i="0" dirty="0">
                    <a:latin typeface="+mj-lt"/>
                  </a:rPr>
                  <a:t>-</a:t>
                </a:r>
                <a14:m>
                  <m:oMath xmlns:m="http://schemas.openxmlformats.org/officeDocument/2006/math">
                    <m:r>
                      <a:rPr lang="en-CA" i="1" dirty="0" smtClean="0">
                        <a:latin typeface="Cambria Math" panose="02040503050406030204" pitchFamily="18" charset="0"/>
                      </a:rPr>
                      <m:t>𝑎𝑡</m:t>
                    </m:r>
                  </m:oMath>
                </a14:m>
                <a:r>
                  <a:rPr lang="en-CA" i="0" dirty="0">
                    <a:latin typeface="+mj-lt"/>
                  </a:rPr>
                  <a:t>-</a:t>
                </a:r>
                <a14:m>
                  <m:oMath xmlns:m="http://schemas.openxmlformats.org/officeDocument/2006/math">
                    <m:r>
                      <a:rPr lang="en-CA" i="1" dirty="0" smtClean="0">
                        <a:latin typeface="Cambria Math" panose="02040503050406030204" pitchFamily="18" charset="0"/>
                      </a:rPr>
                      <m:t>𝑎𝑔𝑒</m:t>
                    </m:r>
                  </m:oMath>
                </a14:m>
                <a:r>
                  <a:rPr lang="en-CA" dirty="0"/>
                  <a:t>, and </a:t>
                </a:r>
                <a14:m>
                  <m:oMath xmlns:m="http://schemas.openxmlformats.org/officeDocument/2006/math">
                    <m:r>
                      <a:rPr lang="en-CA" i="1" dirty="0" smtClean="0">
                        <a:latin typeface="Cambria Math" panose="02040503050406030204" pitchFamily="18" charset="0"/>
                      </a:rPr>
                      <m:t>𝑚𝑎𝑡𝑢𝑟𝑖𝑡𝑦</m:t>
                    </m:r>
                  </m:oMath>
                </a14:m>
                <a:r>
                  <a:rPr lang="en-CA" dirty="0"/>
                  <a:t>-</a:t>
                </a:r>
                <a14:m>
                  <m:oMath xmlns:m="http://schemas.openxmlformats.org/officeDocument/2006/math">
                    <m:r>
                      <a:rPr lang="en-CA" i="1" dirty="0" smtClean="0">
                        <a:latin typeface="Cambria Math" panose="02040503050406030204" pitchFamily="18" charset="0"/>
                      </a:rPr>
                      <m:t>𝑎𝑡</m:t>
                    </m:r>
                  </m:oMath>
                </a14:m>
                <a:r>
                  <a:rPr lang="en-CA" dirty="0"/>
                  <a:t>-</a:t>
                </a:r>
                <a14:m>
                  <m:oMath xmlns:m="http://schemas.openxmlformats.org/officeDocument/2006/math">
                    <m:r>
                      <a:rPr lang="en-CA" i="1" dirty="0" smtClean="0">
                        <a:latin typeface="Cambria Math" panose="02040503050406030204" pitchFamily="18" charset="0"/>
                      </a:rPr>
                      <m:t>𝑎𝑔𝑒</m:t>
                    </m:r>
                  </m:oMath>
                </a14:m>
                <a:r>
                  <a:rPr lang="en-CA" dirty="0"/>
                  <a:t>)</a:t>
                </a:r>
              </a:p>
              <a:p>
                <a:endParaRPr lang="en-CA"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13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sz="3200" dirty="0"/>
                  <a:t>MSY Reference Points </a:t>
                </a:r>
                <a:r>
                  <a:rPr lang="en-US" sz="3200" b="1" dirty="0">
                    <a:solidFill>
                      <a:srgbClr val="0000FF"/>
                    </a:solidFill>
                  </a:rPr>
                  <a:t>2. </a:t>
                </a:r>
                <a14:m>
                  <m:oMath xmlns:m="http://schemas.openxmlformats.org/officeDocument/2006/math">
                    <m:sSub>
                      <m:sSubPr>
                        <m:ctrlPr>
                          <a:rPr lang="en-CA" sz="3200" i="1" smtClean="0">
                            <a:solidFill>
                              <a:srgbClr val="0000FF"/>
                            </a:solidFill>
                            <a:latin typeface="Cambria Math" panose="02040503050406030204" pitchFamily="18" charset="0"/>
                          </a:rPr>
                        </m:ctrlPr>
                      </m:sSubPr>
                      <m:e>
                        <m:r>
                          <a:rPr lang="en-US" sz="3200" b="0" i="1" smtClean="0">
                            <a:solidFill>
                              <a:srgbClr val="0000FF"/>
                            </a:solidFill>
                            <a:latin typeface="Cambria Math" panose="02040503050406030204" pitchFamily="18" charset="0"/>
                            <a:ea typeface="Cambria Math" panose="02040503050406030204" pitchFamily="18" charset="0"/>
                          </a:rPr>
                          <m:t>𝑆𝑆𝐵</m:t>
                        </m:r>
                      </m:e>
                      <m:sub>
                        <m:r>
                          <a:rPr lang="en-US" sz="3200" i="1">
                            <a:solidFill>
                              <a:srgbClr val="0000FF"/>
                            </a:solidFill>
                            <a:latin typeface="Cambria Math" panose="02040503050406030204" pitchFamily="18" charset="0"/>
                          </a:rPr>
                          <m:t>0</m:t>
                        </m:r>
                      </m:sub>
                    </m:sSub>
                  </m:oMath>
                </a14:m>
                <a:endParaRPr lang="en-CA" sz="3200"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507"/>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49464A8E-261E-4C0D-B13E-254B2F12E63E}"/>
              </a:ext>
            </a:extLst>
          </p:cNvPr>
          <p:cNvCxnSpPr/>
          <p:nvPr/>
        </p:nvCxnSpPr>
        <p:spPr>
          <a:xfrm>
            <a:off x="4706224" y="2164360"/>
            <a:ext cx="453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844A98E-8995-4E45-9E36-03D02A337A45}"/>
              </a:ext>
            </a:extLst>
          </p:cNvPr>
          <p:cNvCxnSpPr/>
          <p:nvPr/>
        </p:nvCxnSpPr>
        <p:spPr>
          <a:xfrm>
            <a:off x="7097086" y="2164360"/>
            <a:ext cx="713064" cy="553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DB6D541-A281-4316-99EA-E403A94598E3}"/>
              </a:ext>
            </a:extLst>
          </p:cNvPr>
          <p:cNvCxnSpPr>
            <a:cxnSpLocks/>
          </p:cNvCxnSpPr>
          <p:nvPr/>
        </p:nvCxnSpPr>
        <p:spPr>
          <a:xfrm flipV="1">
            <a:off x="5234730" y="2785145"/>
            <a:ext cx="2575420" cy="503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CE00C02-011A-43FB-9ED7-A0A0DDA9929E}"/>
                  </a:ext>
                </a:extLst>
              </p:cNvPr>
              <p:cNvSpPr txBox="1"/>
              <p:nvPr/>
            </p:nvSpPr>
            <p:spPr>
              <a:xfrm>
                <a:off x="7931791" y="2441196"/>
                <a:ext cx="2424418" cy="760144"/>
              </a:xfrm>
              <a:prstGeom prst="rect">
                <a:avLst/>
              </a:prstGeom>
              <a:noFill/>
            </p:spPr>
            <p:txBody>
              <a:bodyPr wrap="square" rtlCol="0">
                <a:spAutoFit/>
              </a:bodyPr>
              <a:lstStyle/>
              <a:p>
                <a14:m>
                  <m:oMath xmlns:m="http://schemas.openxmlformats.org/officeDocument/2006/math">
                    <m:f>
                      <m:fPr>
                        <m:ctrlPr>
                          <a:rPr lang="en-US" sz="2800" i="1" smtClean="0">
                            <a:latin typeface="Cambria Math" panose="02040503050406030204" pitchFamily="18" charset="0"/>
                          </a:rPr>
                        </m:ctrlPr>
                      </m:fPr>
                      <m:num>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num>
                      <m:den>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𝜑</m:t>
                            </m:r>
                          </m:e>
                          <m:sub>
                            <m:r>
                              <a:rPr lang="en-US" sz="2800" i="1">
                                <a:latin typeface="Cambria Math" panose="02040503050406030204" pitchFamily="18" charset="0"/>
                              </a:rPr>
                              <m:t>0</m:t>
                            </m:r>
                          </m:sub>
                        </m:sSub>
                      </m:den>
                    </m:f>
                    <m:r>
                      <a:rPr lang="en-US" sz="2800" b="0" i="1" smtClean="0">
                        <a:latin typeface="Cambria Math" panose="02040503050406030204" pitchFamily="18" charset="0"/>
                      </a:rPr>
                      <m:t>=</m:t>
                    </m:r>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𝑎</m:t>
                        </m:r>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num>
                      <m:den>
                        <m:r>
                          <a:rPr lang="en-US" sz="2800" i="1">
                            <a:latin typeface="Cambria Math" panose="02040503050406030204" pitchFamily="18" charset="0"/>
                          </a:rPr>
                          <m:t>1+</m:t>
                        </m:r>
                        <m:r>
                          <a:rPr lang="en-US" sz="2800" i="1">
                            <a:latin typeface="Cambria Math" panose="02040503050406030204" pitchFamily="18" charset="0"/>
                          </a:rPr>
                          <m:t>𝑏</m:t>
                        </m:r>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den>
                    </m:f>
                  </m:oMath>
                </a14:m>
                <a:endParaRPr lang="en-US" sz="2800" dirty="0"/>
              </a:p>
            </p:txBody>
          </p:sp>
        </mc:Choice>
        <mc:Fallback xmlns="">
          <p:sp>
            <p:nvSpPr>
              <p:cNvPr id="11" name="TextBox 10">
                <a:extLst>
                  <a:ext uri="{FF2B5EF4-FFF2-40B4-BE49-F238E27FC236}">
                    <a16:creationId xmlns:a16="http://schemas.microsoft.com/office/drawing/2014/main" id="{7CE00C02-011A-43FB-9ED7-A0A0DDA9929E}"/>
                  </a:ext>
                </a:extLst>
              </p:cNvPr>
              <p:cNvSpPr txBox="1">
                <a:spLocks noRot="1" noChangeAspect="1" noMove="1" noResize="1" noEditPoints="1" noAdjustHandles="1" noChangeArrowheads="1" noChangeShapeType="1" noTextEdit="1"/>
              </p:cNvSpPr>
              <p:nvPr/>
            </p:nvSpPr>
            <p:spPr>
              <a:xfrm>
                <a:off x="7931791" y="2441196"/>
                <a:ext cx="2424418" cy="76014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08508E5-82AA-4A5B-B062-B2753693E76C}"/>
                  </a:ext>
                </a:extLst>
              </p:cNvPr>
              <p:cNvSpPr txBox="1"/>
              <p:nvPr/>
            </p:nvSpPr>
            <p:spPr>
              <a:xfrm>
                <a:off x="8166683" y="3241150"/>
                <a:ext cx="2424418" cy="760144"/>
              </a:xfrm>
              <a:prstGeom prst="rect">
                <a:avLst/>
              </a:prstGeom>
              <a:noFill/>
            </p:spPr>
            <p:txBody>
              <a:bodyPr wrap="square" rtlCol="0">
                <a:spAutoFit/>
              </a:bodyPr>
              <a:lstStyle/>
              <a:p>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1</m:t>
                        </m:r>
                      </m:num>
                      <m:den>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𝜑</m:t>
                            </m:r>
                          </m:e>
                          <m:sub>
                            <m:r>
                              <a:rPr lang="en-US" sz="2800" i="1">
                                <a:latin typeface="Cambria Math" panose="02040503050406030204" pitchFamily="18" charset="0"/>
                              </a:rPr>
                              <m:t>0</m:t>
                            </m:r>
                          </m:sub>
                        </m:sSub>
                      </m:den>
                    </m:f>
                    <m:r>
                      <a:rPr lang="en-US" sz="2800" b="0" i="1" smtClean="0">
                        <a:latin typeface="Cambria Math" panose="02040503050406030204" pitchFamily="18" charset="0"/>
                      </a:rPr>
                      <m:t>=</m:t>
                    </m:r>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𝑎</m:t>
                        </m:r>
                      </m:num>
                      <m:den>
                        <m:r>
                          <a:rPr lang="en-US" sz="2800" i="1">
                            <a:latin typeface="Cambria Math" panose="02040503050406030204" pitchFamily="18" charset="0"/>
                          </a:rPr>
                          <m:t>1+</m:t>
                        </m:r>
                        <m:r>
                          <a:rPr lang="en-US" sz="2800" i="1">
                            <a:latin typeface="Cambria Math" panose="02040503050406030204" pitchFamily="18" charset="0"/>
                          </a:rPr>
                          <m:t>𝑏</m:t>
                        </m:r>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den>
                    </m:f>
                  </m:oMath>
                </a14:m>
                <a:endParaRPr lang="en-US" sz="2800" dirty="0"/>
              </a:p>
            </p:txBody>
          </p:sp>
        </mc:Choice>
        <mc:Fallback xmlns="">
          <p:sp>
            <p:nvSpPr>
              <p:cNvPr id="12" name="TextBox 11">
                <a:extLst>
                  <a:ext uri="{FF2B5EF4-FFF2-40B4-BE49-F238E27FC236}">
                    <a16:creationId xmlns:a16="http://schemas.microsoft.com/office/drawing/2014/main" id="{F08508E5-82AA-4A5B-B062-B2753693E76C}"/>
                  </a:ext>
                </a:extLst>
              </p:cNvPr>
              <p:cNvSpPr txBox="1">
                <a:spLocks noRot="1" noChangeAspect="1" noMove="1" noResize="1" noEditPoints="1" noAdjustHandles="1" noChangeArrowheads="1" noChangeShapeType="1" noTextEdit="1"/>
              </p:cNvSpPr>
              <p:nvPr/>
            </p:nvSpPr>
            <p:spPr>
              <a:xfrm>
                <a:off x="8166683" y="3241150"/>
                <a:ext cx="2424418" cy="76014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01DA531-27FB-4E5D-A9E5-07D7D1BFAD59}"/>
                  </a:ext>
                </a:extLst>
              </p:cNvPr>
              <p:cNvSpPr txBox="1"/>
              <p:nvPr/>
            </p:nvSpPr>
            <p:spPr>
              <a:xfrm>
                <a:off x="7990514" y="4136231"/>
                <a:ext cx="242441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1+</m:t>
                      </m:r>
                      <m:r>
                        <a:rPr lang="en-US" sz="2000" i="1">
                          <a:latin typeface="Cambria Math" panose="02040503050406030204" pitchFamily="18" charset="0"/>
                        </a:rPr>
                        <m:t>𝑏</m:t>
                      </m:r>
                      <m:sSub>
                        <m:sSubPr>
                          <m:ctrlPr>
                            <a:rPr lang="en-CA"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𝑆𝑆𝐵</m:t>
                          </m:r>
                        </m:e>
                        <m:sub>
                          <m:r>
                            <a:rPr lang="en-US" sz="2000" i="1">
                              <a:latin typeface="Cambria Math" panose="02040503050406030204" pitchFamily="18" charset="0"/>
                            </a:rPr>
                            <m:t>0</m:t>
                          </m:r>
                        </m:sub>
                      </m:sSub>
                      <m:r>
                        <a:rPr lang="en-US" sz="2000" b="0" i="1" smtClean="0">
                          <a:latin typeface="Cambria Math" panose="02040503050406030204" pitchFamily="18" charset="0"/>
                        </a:rPr>
                        <m:t>=</m:t>
                      </m:r>
                      <m:r>
                        <a:rPr lang="en-US" sz="2000" i="1">
                          <a:latin typeface="Cambria Math" panose="02040503050406030204" pitchFamily="18" charset="0"/>
                        </a:rPr>
                        <m:t>𝑎</m:t>
                      </m:r>
                      <m:sSub>
                        <m:sSubPr>
                          <m:ctrlPr>
                            <a:rPr lang="en-CA"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rPr>
                            <m:t>0</m:t>
                          </m:r>
                        </m:sub>
                      </m:sSub>
                    </m:oMath>
                  </m:oMathPara>
                </a14:m>
                <a:endParaRPr lang="en-US" sz="2000" dirty="0"/>
              </a:p>
            </p:txBody>
          </p:sp>
        </mc:Choice>
        <mc:Fallback xmlns="">
          <p:sp>
            <p:nvSpPr>
              <p:cNvPr id="13" name="TextBox 12">
                <a:extLst>
                  <a:ext uri="{FF2B5EF4-FFF2-40B4-BE49-F238E27FC236}">
                    <a16:creationId xmlns:a16="http://schemas.microsoft.com/office/drawing/2014/main" id="{201DA531-27FB-4E5D-A9E5-07D7D1BFAD59}"/>
                  </a:ext>
                </a:extLst>
              </p:cNvPr>
              <p:cNvSpPr txBox="1">
                <a:spLocks noRot="1" noChangeAspect="1" noMove="1" noResize="1" noEditPoints="1" noAdjustHandles="1" noChangeArrowheads="1" noChangeShapeType="1" noTextEdit="1"/>
              </p:cNvSpPr>
              <p:nvPr/>
            </p:nvSpPr>
            <p:spPr>
              <a:xfrm>
                <a:off x="7990514" y="4136231"/>
                <a:ext cx="2424418" cy="400110"/>
              </a:xfrm>
              <a:prstGeom prst="rect">
                <a:avLst/>
              </a:prstGeom>
              <a:blipFill>
                <a:blip r:embed="rId6"/>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4F39F49-E8AE-42AB-A3B7-AF494B975353}"/>
                  </a:ext>
                </a:extLst>
              </p:cNvPr>
              <p:cNvSpPr txBox="1"/>
              <p:nvPr/>
            </p:nvSpPr>
            <p:spPr>
              <a:xfrm>
                <a:off x="8166683" y="4637101"/>
                <a:ext cx="2424418" cy="703013"/>
              </a:xfrm>
              <a:prstGeom prst="rect">
                <a:avLst/>
              </a:prstGeom>
              <a:noFill/>
            </p:spPr>
            <p:txBody>
              <a:bodyPr wrap="square" rtlCol="0">
                <a:spAutoFit/>
              </a:bodyPr>
              <a:lstStyle/>
              <a:p>
                <a14:m>
                  <m:oMath xmlns:m="http://schemas.openxmlformats.org/officeDocument/2006/math">
                    <m:sSub>
                      <m:sSubPr>
                        <m:ctrlPr>
                          <a:rPr lang="en-CA" sz="2000" i="1" smtClean="0">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𝑆𝑆𝐵</m:t>
                        </m:r>
                      </m:e>
                      <m:sub>
                        <m:r>
                          <a:rPr lang="en-US" sz="2000" i="1">
                            <a:latin typeface="Cambria Math" panose="02040503050406030204" pitchFamily="18" charset="0"/>
                          </a:rPr>
                          <m:t>0</m:t>
                        </m:r>
                      </m:sub>
                    </m:sSub>
                    <m:r>
                      <a:rPr lang="en-US" sz="2000" b="0" i="1" smtClean="0">
                        <a:latin typeface="Cambria Math" panose="02040503050406030204" pitchFamily="18" charset="0"/>
                      </a:rPr>
                      <m:t>=</m:t>
                    </m:r>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𝑎</m:t>
                        </m:r>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𝜑</m:t>
                            </m:r>
                          </m:e>
                          <m:sub>
                            <m:r>
                              <a:rPr lang="en-US" sz="2800" i="1">
                                <a:latin typeface="Cambria Math" panose="02040503050406030204" pitchFamily="18" charset="0"/>
                              </a:rPr>
                              <m:t>0</m:t>
                            </m:r>
                          </m:sub>
                        </m:sSub>
                        <m:r>
                          <a:rPr lang="en-US" sz="2800" b="0" i="1" smtClean="0">
                            <a:latin typeface="Cambria Math" panose="02040503050406030204" pitchFamily="18" charset="0"/>
                          </a:rPr>
                          <m:t>−1</m:t>
                        </m:r>
                      </m:num>
                      <m:den>
                        <m:r>
                          <a:rPr lang="en-US" sz="2800" i="1">
                            <a:latin typeface="Cambria Math" panose="02040503050406030204" pitchFamily="18" charset="0"/>
                          </a:rPr>
                          <m:t>𝑏</m:t>
                        </m:r>
                      </m:den>
                    </m:f>
                  </m:oMath>
                </a14:m>
                <a:endParaRPr lang="en-US" sz="2800" dirty="0"/>
              </a:p>
            </p:txBody>
          </p:sp>
        </mc:Choice>
        <mc:Fallback xmlns="">
          <p:sp>
            <p:nvSpPr>
              <p:cNvPr id="15" name="TextBox 14">
                <a:extLst>
                  <a:ext uri="{FF2B5EF4-FFF2-40B4-BE49-F238E27FC236}">
                    <a16:creationId xmlns:a16="http://schemas.microsoft.com/office/drawing/2014/main" id="{64F39F49-E8AE-42AB-A3B7-AF494B975353}"/>
                  </a:ext>
                </a:extLst>
              </p:cNvPr>
              <p:cNvSpPr txBox="1">
                <a:spLocks noRot="1" noChangeAspect="1" noMove="1" noResize="1" noEditPoints="1" noAdjustHandles="1" noChangeArrowheads="1" noChangeShapeType="1" noTextEdit="1"/>
              </p:cNvSpPr>
              <p:nvPr/>
            </p:nvSpPr>
            <p:spPr>
              <a:xfrm>
                <a:off x="8166683" y="4637101"/>
                <a:ext cx="2424418" cy="703013"/>
              </a:xfrm>
              <a:prstGeom prst="rect">
                <a:avLst/>
              </a:prstGeom>
              <a:blipFill>
                <a:blip r:embed="rId7"/>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6A298449-63A8-441F-99D7-5EC7D15187F6}"/>
              </a:ext>
            </a:extLst>
          </p:cNvPr>
          <p:cNvSpPr txBox="1"/>
          <p:nvPr/>
        </p:nvSpPr>
        <p:spPr>
          <a:xfrm>
            <a:off x="10414932" y="4803941"/>
            <a:ext cx="1330108" cy="369332"/>
          </a:xfrm>
          <a:prstGeom prst="rect">
            <a:avLst/>
          </a:prstGeom>
          <a:noFill/>
        </p:spPr>
        <p:txBody>
          <a:bodyPr wrap="none" rtlCol="0">
            <a:spAutoFit/>
          </a:bodyPr>
          <a:lstStyle/>
          <a:p>
            <a:r>
              <a:rPr lang="en-US" dirty="0"/>
              <a:t>(Equation 3)</a:t>
            </a:r>
          </a:p>
        </p:txBody>
      </p:sp>
    </p:spTree>
    <p:extLst>
      <p:ext uri="{BB962C8B-B14F-4D97-AF65-F5344CB8AC3E}">
        <p14:creationId xmlns:p14="http://schemas.microsoft.com/office/powerpoint/2010/main" val="1523399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1208391" cy="4351338"/>
              </a:xfrm>
            </p:spPr>
            <p:txBody>
              <a:bodyPr/>
              <a:lstStyle/>
              <a:p>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oMath>
                </a14:m>
                <a:r>
                  <a:rPr lang="en-CA" dirty="0"/>
                  <a:t> occurs at the intersection of the SRR and a line through the origin with slope </a:t>
                </a:r>
                <a14:m>
                  <m:oMath xmlns:m="http://schemas.openxmlformats.org/officeDocument/2006/math">
                    <m:r>
                      <a:rPr lang="en-US" i="1" dirty="0">
                        <a:solidFill>
                          <a:srgbClr val="FF0000"/>
                        </a:solidFill>
                        <a:latin typeface="Cambria Math" panose="02040503050406030204" pitchFamily="18" charset="0"/>
                      </a:rPr>
                      <m:t>1/</m:t>
                    </m:r>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i="1">
                            <a:solidFill>
                              <a:srgbClr val="FF0000"/>
                            </a:solidFill>
                            <a:latin typeface="Cambria Math" panose="02040503050406030204" pitchFamily="18" charset="0"/>
                          </a:rPr>
                          <m:t>0</m:t>
                        </m:r>
                      </m:sub>
                    </m:sSub>
                  </m:oMath>
                </a14:m>
                <a:r>
                  <a:rPr lang="en-CA" dirty="0"/>
                  <a:t> </a:t>
                </a:r>
              </a:p>
              <a:p>
                <a:r>
                  <a:rPr lang="en-CA" dirty="0"/>
                  <a:t>Note the inverse of </a:t>
                </a:r>
                <a14:m>
                  <m:oMath xmlns:m="http://schemas.openxmlformats.org/officeDocument/2006/math">
                    <m:sSub>
                      <m:sSubPr>
                        <m:ctrlPr>
                          <a:rPr lang="en-CA"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𝜑</m:t>
                        </m:r>
                      </m:e>
                      <m:sub>
                        <m:r>
                          <a:rPr lang="en-US" i="1">
                            <a:solidFill>
                              <a:schemeClr val="tx1"/>
                            </a:solidFill>
                            <a:latin typeface="Cambria Math" panose="02040503050406030204" pitchFamily="18" charset="0"/>
                          </a:rPr>
                          <m:t>0</m:t>
                        </m:r>
                      </m:sub>
                    </m:sSub>
                  </m:oMath>
                </a14:m>
                <a:r>
                  <a:rPr lang="en-CA" dirty="0">
                    <a:solidFill>
                      <a:schemeClr val="tx1"/>
                    </a:solidFill>
                  </a:rPr>
                  <a:t> </a:t>
                </a:r>
                <a:r>
                  <a:rPr lang="en-CA" dirty="0"/>
                  <a:t>is </a:t>
                </a:r>
                <a14:m>
                  <m:oMath xmlns:m="http://schemas.openxmlformats.org/officeDocument/2006/math">
                    <m:r>
                      <a:rPr lang="en-US" b="0" i="1" dirty="0" smtClean="0">
                        <a:latin typeface="Cambria Math" panose="02040503050406030204" pitchFamily="18" charset="0"/>
                      </a:rPr>
                      <m:t>𝑅</m:t>
                    </m:r>
                    <m:r>
                      <a:rPr lang="en-US" i="1" baseline="-25000" dirty="0">
                        <a:latin typeface="Cambria Math" panose="02040503050406030204" pitchFamily="18" charset="0"/>
                      </a:rPr>
                      <m:t>0</m:t>
                    </m:r>
                    <m:r>
                      <a:rPr lang="en-US" b="0" i="1" dirty="0" smtClean="0">
                        <a:latin typeface="Cambria Math" panose="02040503050406030204" pitchFamily="18" charset="0"/>
                      </a:rPr>
                      <m:t>/</m:t>
                    </m:r>
                    <m:r>
                      <a:rPr lang="en-US" b="0" i="1" dirty="0" smtClean="0">
                        <a:latin typeface="Cambria Math" panose="02040503050406030204" pitchFamily="18" charset="0"/>
                      </a:rPr>
                      <m:t>𝑆𝑆𝐵</m:t>
                    </m:r>
                    <m:r>
                      <a:rPr lang="en-US" i="1" baseline="-25000" dirty="0">
                        <a:latin typeface="Cambria Math" panose="02040503050406030204" pitchFamily="18" charset="0"/>
                      </a:rPr>
                      <m:t>0</m:t>
                    </m:r>
                  </m:oMath>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1208391" cy="4351338"/>
              </a:xfrm>
              <a:blipFill>
                <a:blip r:embed="rId2"/>
                <a:stretch>
                  <a:fillRect l="-924"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sz="3200" dirty="0"/>
                  <a:t>MSY Reference Points </a:t>
                </a:r>
                <a:r>
                  <a:rPr lang="en-US" sz="3200" b="1" dirty="0">
                    <a:solidFill>
                      <a:srgbClr val="0000FF"/>
                    </a:solidFill>
                  </a:rPr>
                  <a:t>2. </a:t>
                </a:r>
                <a14:m>
                  <m:oMath xmlns:m="http://schemas.openxmlformats.org/officeDocument/2006/math">
                    <m:sSub>
                      <m:sSubPr>
                        <m:ctrlPr>
                          <a:rPr lang="en-CA" sz="3200" i="1" smtClean="0">
                            <a:solidFill>
                              <a:srgbClr val="0000FF"/>
                            </a:solidFill>
                            <a:latin typeface="Cambria Math" panose="02040503050406030204" pitchFamily="18" charset="0"/>
                          </a:rPr>
                        </m:ctrlPr>
                      </m:sSubPr>
                      <m:e>
                        <m:r>
                          <a:rPr lang="en-US" sz="3200" b="0" i="1" smtClean="0">
                            <a:solidFill>
                              <a:srgbClr val="0000FF"/>
                            </a:solidFill>
                            <a:latin typeface="Cambria Math" panose="02040503050406030204" pitchFamily="18" charset="0"/>
                            <a:ea typeface="Cambria Math" panose="02040503050406030204" pitchFamily="18" charset="0"/>
                          </a:rPr>
                          <m:t>𝑆𝑆𝐵</m:t>
                        </m:r>
                      </m:e>
                      <m:sub>
                        <m:r>
                          <a:rPr lang="en-US" sz="3200" i="1">
                            <a:solidFill>
                              <a:srgbClr val="0000FF"/>
                            </a:solidFill>
                            <a:latin typeface="Cambria Math" panose="02040503050406030204" pitchFamily="18" charset="0"/>
                          </a:rPr>
                          <m:t>0</m:t>
                        </m:r>
                      </m:sub>
                    </m:sSub>
                  </m:oMath>
                </a14:m>
                <a:endParaRPr lang="en-CA" sz="3200"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507"/>
                </a:stretch>
              </a:blipFill>
            </p:spPr>
            <p:txBody>
              <a:bodyPr/>
              <a:lstStyle/>
              <a:p>
                <a:r>
                  <a:rPr lang="en-US">
                    <a:noFill/>
                  </a:rPr>
                  <a:t> </a:t>
                </a:r>
              </a:p>
            </p:txBody>
          </p:sp>
        </mc:Fallback>
      </mc:AlternateContent>
      <p:grpSp>
        <p:nvGrpSpPr>
          <p:cNvPr id="9" name="Group 8"/>
          <p:cNvGrpSpPr/>
          <p:nvPr/>
        </p:nvGrpSpPr>
        <p:grpSpPr>
          <a:xfrm>
            <a:off x="3625042" y="3262822"/>
            <a:ext cx="5200339" cy="2914141"/>
            <a:chOff x="6981249" y="3943859"/>
            <a:chExt cx="5200339" cy="2914141"/>
          </a:xfrm>
        </p:grpSpPr>
        <p:pic>
          <p:nvPicPr>
            <p:cNvPr id="5" name="Picture 4"/>
            <p:cNvPicPr>
              <a:picLocks noChangeAspect="1"/>
            </p:cNvPicPr>
            <p:nvPr/>
          </p:nvPicPr>
          <p:blipFill>
            <a:blip r:embed="rId4"/>
            <a:stretch>
              <a:fillRect/>
            </a:stretch>
          </p:blipFill>
          <p:spPr>
            <a:xfrm>
              <a:off x="6981249" y="3943859"/>
              <a:ext cx="5200339" cy="2914141"/>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10579496" y="5858123"/>
                  <a:ext cx="11853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𝑆𝑆𝐵</m:t>
                        </m:r>
                        <m:r>
                          <a:rPr lang="en-US" i="1" baseline="-25000" dirty="0">
                            <a:latin typeface="Cambria Math" panose="02040503050406030204" pitchFamily="18" charset="0"/>
                          </a:rPr>
                          <m:t>0</m:t>
                        </m:r>
                        <m:r>
                          <a:rPr lang="en-US" i="1" dirty="0">
                            <a:latin typeface="Cambria Math" panose="02040503050406030204" pitchFamily="18" charset="0"/>
                          </a:rPr>
                          <m:t>,</m:t>
                        </m:r>
                        <m:r>
                          <a:rPr lang="en-US" i="1" dirty="0">
                            <a:latin typeface="Cambria Math" panose="02040503050406030204" pitchFamily="18" charset="0"/>
                          </a:rPr>
                          <m:t>𝑅</m:t>
                        </m:r>
                        <m:r>
                          <a:rPr lang="en-US" i="1" baseline="-25000" dirty="0">
                            <a:solidFill>
                              <a:schemeClr val="tx1"/>
                            </a:solidFill>
                            <a:latin typeface="Cambria Math" panose="02040503050406030204" pitchFamily="18" charset="0"/>
                          </a:rPr>
                          <m:t>0</m:t>
                        </m:r>
                        <m:r>
                          <a:rPr lang="en-US" i="1" dirty="0">
                            <a:solidFill>
                              <a:schemeClr val="tx1"/>
                            </a:solidFill>
                            <a:latin typeface="Cambria Math" panose="02040503050406030204" pitchFamily="18" charset="0"/>
                          </a:rPr>
                          <m:t>)</m:t>
                        </m:r>
                      </m:oMath>
                    </m:oMathPara>
                  </a14:m>
                  <a:endParaRPr lang="en-CA"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0579496" y="5858123"/>
                  <a:ext cx="1185399" cy="369332"/>
                </a:xfrm>
                <a:prstGeom prst="rect">
                  <a:avLst/>
                </a:prstGeom>
                <a:blipFill>
                  <a:blip r:embed="rId5"/>
                  <a:stretch>
                    <a:fillRect l="-515" r="-1031" b="-13115"/>
                  </a:stretch>
                </a:blipFill>
              </p:spPr>
              <p:txBody>
                <a:bodyPr/>
                <a:lstStyle/>
                <a:p>
                  <a:r>
                    <a:rPr lang="en-US">
                      <a:noFill/>
                    </a:rPr>
                    <a:t> </a:t>
                  </a:r>
                </a:p>
              </p:txBody>
            </p:sp>
          </mc:Fallback>
        </mc:AlternateContent>
      </p:grpSp>
      <p:cxnSp>
        <p:nvCxnSpPr>
          <p:cNvPr id="7" name="Straight Connector 6">
            <a:extLst>
              <a:ext uri="{FF2B5EF4-FFF2-40B4-BE49-F238E27FC236}">
                <a16:creationId xmlns:a16="http://schemas.microsoft.com/office/drawing/2014/main" id="{83955FC7-4603-4317-B47A-24C8CA3798D1}"/>
              </a:ext>
            </a:extLst>
          </p:cNvPr>
          <p:cNvCxnSpPr/>
          <p:nvPr/>
        </p:nvCxnSpPr>
        <p:spPr>
          <a:xfrm flipV="1">
            <a:off x="4194495" y="5031787"/>
            <a:ext cx="4337109" cy="5958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EAA7337-45E7-4B78-AF29-CE19215A7431}"/>
                  </a:ext>
                </a:extLst>
              </p:cNvPr>
              <p:cNvSpPr txBox="1"/>
              <p:nvPr/>
            </p:nvSpPr>
            <p:spPr>
              <a:xfrm>
                <a:off x="8531604" y="4788904"/>
                <a:ext cx="2523320" cy="369332"/>
              </a:xfrm>
              <a:prstGeom prst="rect">
                <a:avLst/>
              </a:prstGeom>
              <a:noFill/>
            </p:spPr>
            <p:txBody>
              <a:bodyPr wrap="square" rtlCol="0">
                <a:spAutoFit/>
              </a:bodyPr>
              <a:lstStyle/>
              <a:p>
                <a:r>
                  <a:rPr lang="en-US" dirty="0">
                    <a:solidFill>
                      <a:srgbClr val="FF0000"/>
                    </a:solidFill>
                  </a:rPr>
                  <a:t>Line with slope </a:t>
                </a:r>
                <a14:m>
                  <m:oMath xmlns:m="http://schemas.openxmlformats.org/officeDocument/2006/math">
                    <m:r>
                      <a:rPr lang="en-US" b="0" i="1" dirty="0" smtClean="0">
                        <a:solidFill>
                          <a:srgbClr val="FF0000"/>
                        </a:solidFill>
                        <a:latin typeface="Cambria Math" panose="02040503050406030204" pitchFamily="18" charset="0"/>
                      </a:rPr>
                      <m:t>1/</m:t>
                    </m:r>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i="1">
                            <a:solidFill>
                              <a:srgbClr val="FF0000"/>
                            </a:solidFill>
                            <a:latin typeface="Cambria Math" panose="02040503050406030204" pitchFamily="18" charset="0"/>
                          </a:rPr>
                          <m:t>0</m:t>
                        </m:r>
                      </m:sub>
                    </m:sSub>
                  </m:oMath>
                </a14:m>
                <a:endParaRPr lang="en-CA" dirty="0">
                  <a:solidFill>
                    <a:srgbClr val="FF0000"/>
                  </a:solidFill>
                </a:endParaRPr>
              </a:p>
            </p:txBody>
          </p:sp>
        </mc:Choice>
        <mc:Fallback xmlns="">
          <p:sp>
            <p:nvSpPr>
              <p:cNvPr id="12" name="TextBox 11">
                <a:extLst>
                  <a:ext uri="{FF2B5EF4-FFF2-40B4-BE49-F238E27FC236}">
                    <a16:creationId xmlns:a16="http://schemas.microsoft.com/office/drawing/2014/main" id="{CEAA7337-45E7-4B78-AF29-CE19215A7431}"/>
                  </a:ext>
                </a:extLst>
              </p:cNvPr>
              <p:cNvSpPr txBox="1">
                <a:spLocks noRot="1" noChangeAspect="1" noMove="1" noResize="1" noEditPoints="1" noAdjustHandles="1" noChangeArrowheads="1" noChangeShapeType="1" noTextEdit="1"/>
              </p:cNvSpPr>
              <p:nvPr/>
            </p:nvSpPr>
            <p:spPr>
              <a:xfrm>
                <a:off x="8531604" y="4788904"/>
                <a:ext cx="2523320" cy="369332"/>
              </a:xfrm>
              <a:prstGeom prst="rect">
                <a:avLst/>
              </a:prstGeom>
              <a:blipFill>
                <a:blip r:embed="rId6"/>
                <a:stretch>
                  <a:fillRect l="-2179"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1003520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30623" y="1825625"/>
                <a:ext cx="10515600" cy="4351338"/>
              </a:xfrm>
            </p:spPr>
            <p:txBody>
              <a:bodyPr>
                <a:normAutofit/>
              </a:bodyPr>
              <a:lstStyle/>
              <a:p>
                <a:r>
                  <a:rPr lang="en-US" dirty="0"/>
                  <a:t>When </a:t>
                </a:r>
                <a14:m>
                  <m:oMath xmlns:m="http://schemas.openxmlformats.org/officeDocument/2006/math">
                    <m:r>
                      <a:rPr lang="en-US" i="1" dirty="0" smtClean="0">
                        <a:latin typeface="Cambria Math" panose="02040503050406030204" pitchFamily="18" charset="0"/>
                      </a:rPr>
                      <m:t>𝐹</m:t>
                    </m:r>
                    <m:r>
                      <a:rPr lang="en-US" b="0" i="1" dirty="0" smtClean="0">
                        <a:latin typeface="Cambria Math" panose="02040503050406030204" pitchFamily="18" charset="0"/>
                      </a:rPr>
                      <m:t>=0</m:t>
                    </m:r>
                  </m:oMath>
                </a14:m>
                <a:r>
                  <a:rPr lang="en-US" dirty="0"/>
                  <a:t> the SSB-per-recruit is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rPr>
                          <m:t>0</m:t>
                        </m:r>
                      </m:sub>
                    </m:sSub>
                  </m:oMath>
                </a14:m>
                <a:endParaRPr lang="en-US" dirty="0"/>
              </a:p>
              <a:p>
                <a:r>
                  <a:rPr lang="en-US" dirty="0"/>
                  <a:t>When </a:t>
                </a:r>
                <a14:m>
                  <m:oMath xmlns:m="http://schemas.openxmlformats.org/officeDocument/2006/math">
                    <m:r>
                      <a:rPr lang="en-US" i="1" dirty="0">
                        <a:latin typeface="Cambria Math" panose="02040503050406030204" pitchFamily="18" charset="0"/>
                      </a:rPr>
                      <m:t>𝐹</m:t>
                    </m:r>
                  </m:oMath>
                </a14:m>
                <a:r>
                  <a:rPr lang="en-US" dirty="0"/>
                  <a:t> increases from 0, the SSB-per-recruit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rPr>
                          <m:t>𝐹</m:t>
                        </m:r>
                      </m:sub>
                    </m:sSub>
                  </m:oMath>
                </a14:m>
                <a:r>
                  <a:rPr lang="en-US" dirty="0"/>
                  <a:t>) decreases from the unfished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rPr>
                          <m:t>0</m:t>
                        </m:r>
                      </m:sub>
                    </m:sSub>
                  </m:oMath>
                </a14:m>
                <a:endParaRPr lang="en-CA" dirty="0"/>
              </a:p>
              <a:p>
                <a:r>
                  <a:rPr lang="en-US" dirty="0"/>
                  <a:t>The equilibrium SSB for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oMath>
                </a14:m>
                <a:r>
                  <a:rPr lang="en-CA" dirty="0"/>
                  <a:t> from Equation 3 is: </a:t>
                </a:r>
                <a14:m>
                  <m:oMath xmlns:m="http://schemas.openxmlformats.org/officeDocument/2006/math">
                    <m:sSub>
                      <m:sSubPr>
                        <m:ctrlPr>
                          <a:rPr lang="en-CA"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𝑆𝑆𝐵</m:t>
                        </m:r>
                      </m:e>
                      <m:sub>
                        <m:r>
                          <a:rPr lang="en-US" sz="2000" b="0" i="1" smtClean="0">
                            <a:latin typeface="Cambria Math" panose="02040503050406030204" pitchFamily="18" charset="0"/>
                          </a:rPr>
                          <m:t>𝐹</m:t>
                        </m:r>
                      </m:sub>
                    </m:sSub>
                    <m:r>
                      <a:rPr lang="en-US" sz="2000" i="1">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𝑎</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𝐹</m:t>
                            </m:r>
                          </m:sub>
                        </m:sSub>
                        <m:r>
                          <a:rPr lang="en-US" i="1">
                            <a:latin typeface="Cambria Math" panose="02040503050406030204" pitchFamily="18" charset="0"/>
                          </a:rPr>
                          <m:t>−1</m:t>
                        </m:r>
                      </m:num>
                      <m:den>
                        <m:r>
                          <a:rPr lang="en-US" i="1">
                            <a:latin typeface="Cambria Math" panose="02040503050406030204" pitchFamily="18" charset="0"/>
                          </a:rPr>
                          <m:t>𝑏</m:t>
                        </m:r>
                      </m:den>
                    </m:f>
                  </m:oMath>
                </a14:m>
                <a:endParaRPr lang="en-US" dirty="0"/>
              </a:p>
              <a:p>
                <a:r>
                  <a:rPr lang="en-US" dirty="0"/>
                  <a:t>The equilibrium recruitment for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oMath>
                </a14:m>
                <a:r>
                  <a:rPr lang="en-CA" dirty="0"/>
                  <a:t> from Equation 1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𝐹</m:t>
                        </m:r>
                      </m:sub>
                    </m:sSub>
                    <m:r>
                      <a:rPr lang="en-US" i="1">
                        <a:latin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ea typeface="Cambria Math" panose="02040503050406030204" pitchFamily="18" charset="0"/>
                              </a:rPr>
                              <m:t>𝐹</m:t>
                            </m:r>
                          </m:sub>
                        </m:sSub>
                      </m:num>
                      <m:den>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den>
                    </m:f>
                  </m:oMath>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30623" y="1825625"/>
                <a:ext cx="10515600" cy="4351338"/>
              </a:xfrm>
              <a:blipFill>
                <a:blip r:embed="rId2"/>
                <a:stretch>
                  <a:fillRect l="-1043" t="-224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3200" dirty="0"/>
              <a:t>MSY Reference Points </a:t>
            </a:r>
            <a:r>
              <a:rPr lang="en-US" sz="3200" b="1" dirty="0">
                <a:solidFill>
                  <a:srgbClr val="0000FF"/>
                </a:solidFill>
              </a:rPr>
              <a:t>1. Stock Recruitment Relationships</a:t>
            </a:r>
            <a:endParaRPr lang="en-CA" sz="3200" b="1" dirty="0"/>
          </a:p>
        </p:txBody>
      </p:sp>
    </p:spTree>
    <p:extLst>
      <p:ext uri="{BB962C8B-B14F-4D97-AF65-F5344CB8AC3E}">
        <p14:creationId xmlns:p14="http://schemas.microsoft.com/office/powerpoint/2010/main" val="36098073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When </a:t>
                </a:r>
                <a14:m>
                  <m:oMath xmlns:m="http://schemas.openxmlformats.org/officeDocument/2006/math">
                    <m:r>
                      <a:rPr lang="en-US" i="1" dirty="0" smtClean="0">
                        <a:latin typeface="Cambria Math" panose="02040503050406030204" pitchFamily="18" charset="0"/>
                      </a:rPr>
                      <m:t>𝐹</m:t>
                    </m:r>
                  </m:oMath>
                </a14:m>
                <a:r>
                  <a:rPr lang="en-US" dirty="0"/>
                  <a:t> is applied, the equilibrium recruitment and equilibrium SSB “slide down” the SRR from (</a:t>
                </a:r>
                <a14:m>
                  <m:oMath xmlns:m="http://schemas.openxmlformats.org/officeDocument/2006/math">
                    <m:r>
                      <a:rPr lang="en-US" i="1" dirty="0">
                        <a:solidFill>
                          <a:srgbClr val="FF0000"/>
                        </a:solidFill>
                        <a:latin typeface="Cambria Math" panose="02040503050406030204" pitchFamily="18" charset="0"/>
                      </a:rPr>
                      <m:t>𝑆𝑆𝐵</m:t>
                    </m:r>
                    <m:r>
                      <a:rPr lang="en-US" i="1" baseline="-25000" dirty="0">
                        <a:solidFill>
                          <a:srgbClr val="FF0000"/>
                        </a:solidFill>
                        <a:latin typeface="Cambria Math" panose="02040503050406030204" pitchFamily="18" charset="0"/>
                      </a:rPr>
                      <m:t>0</m:t>
                    </m:r>
                  </m:oMath>
                </a14:m>
                <a:r>
                  <a:rPr lang="en-US" dirty="0">
                    <a:solidFill>
                      <a:srgbClr val="FF0000"/>
                    </a:solidFill>
                  </a:rPr>
                  <a:t>,</a:t>
                </a:r>
                <a14:m>
                  <m:oMath xmlns:m="http://schemas.openxmlformats.org/officeDocument/2006/math">
                    <m:r>
                      <a:rPr lang="en-US" i="1" dirty="0">
                        <a:solidFill>
                          <a:srgbClr val="FF0000"/>
                        </a:solidFill>
                        <a:latin typeface="Cambria Math" panose="02040503050406030204" pitchFamily="18" charset="0"/>
                      </a:rPr>
                      <m:t>𝑅</m:t>
                    </m:r>
                    <m:r>
                      <a:rPr lang="en-US" i="1" baseline="-25000" dirty="0">
                        <a:solidFill>
                          <a:srgbClr val="FF0000"/>
                        </a:solidFill>
                        <a:latin typeface="Cambria Math" panose="02040503050406030204" pitchFamily="18" charset="0"/>
                      </a:rPr>
                      <m:t>0</m:t>
                    </m:r>
                  </m:oMath>
                </a14:m>
                <a:r>
                  <a:rPr lang="en-US" dirty="0"/>
                  <a:t>). Example stock: </a:t>
                </a:r>
                <a14:m>
                  <m:oMath xmlns:m="http://schemas.openxmlformats.org/officeDocument/2006/math">
                    <m:r>
                      <a:rPr lang="en-US" i="1" dirty="0" smtClean="0">
                        <a:solidFill>
                          <a:srgbClr val="0000FF"/>
                        </a:solidFill>
                        <a:latin typeface="Cambria Math" panose="02040503050406030204" pitchFamily="18" charset="0"/>
                      </a:rPr>
                      <m:t>𝐹</m:t>
                    </m:r>
                  </m:oMath>
                </a14:m>
                <a:r>
                  <a:rPr lang="en-US" dirty="0">
                    <a:solidFill>
                      <a:srgbClr val="0000FF"/>
                    </a:solidFill>
                  </a:rPr>
                  <a:t> = 0.34</a:t>
                </a:r>
                <a:endParaRPr lang="en-US" dirty="0"/>
              </a:p>
              <a:p>
                <a:r>
                  <a:rPr lang="en-US" dirty="0"/>
                  <a:t>At </a:t>
                </a:r>
                <a14:m>
                  <m:oMath xmlns:m="http://schemas.openxmlformats.org/officeDocument/2006/math">
                    <m:r>
                      <a:rPr lang="en-US" i="1" dirty="0" smtClean="0">
                        <a:solidFill>
                          <a:schemeClr val="tx1"/>
                        </a:solidFill>
                        <a:latin typeface="Cambria Math" panose="02040503050406030204" pitchFamily="18" charset="0"/>
                      </a:rPr>
                      <m:t>𝐹</m:t>
                    </m:r>
                  </m:oMath>
                </a14:m>
                <a:r>
                  <a:rPr lang="en-US" dirty="0"/>
                  <a:t> = 0.34 the SSB-per-recruit decreases to </a:t>
                </a:r>
                <a14:m>
                  <m:oMath xmlns:m="http://schemas.openxmlformats.org/officeDocument/2006/math">
                    <m:sSub>
                      <m:sSubPr>
                        <m:ctrlPr>
                          <a:rPr lang="en-CA"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ea typeface="Cambria Math" panose="02040503050406030204" pitchFamily="18" charset="0"/>
                          </a:rPr>
                          <m:t>𝜑</m:t>
                        </m:r>
                      </m:e>
                      <m:sub>
                        <m:r>
                          <a:rPr lang="en-US" i="1">
                            <a:solidFill>
                              <a:srgbClr val="0000FF"/>
                            </a:solidFill>
                            <a:latin typeface="Cambria Math" panose="02040503050406030204" pitchFamily="18" charset="0"/>
                          </a:rPr>
                          <m:t>𝐹</m:t>
                        </m:r>
                        <m:r>
                          <a:rPr lang="en-US" b="0" i="1" smtClean="0">
                            <a:solidFill>
                              <a:srgbClr val="0000FF"/>
                            </a:solidFill>
                            <a:latin typeface="Cambria Math" panose="02040503050406030204" pitchFamily="18" charset="0"/>
                          </a:rPr>
                          <m:t>=</m:t>
                        </m:r>
                        <m:r>
                          <a:rPr lang="en-US" i="1">
                            <a:solidFill>
                              <a:srgbClr val="0000FF"/>
                            </a:solidFill>
                            <a:latin typeface="Cambria Math" panose="02040503050406030204" pitchFamily="18" charset="0"/>
                          </a:rPr>
                          <m:t>0.34</m:t>
                        </m:r>
                      </m:sub>
                    </m:sSub>
                  </m:oMath>
                </a14:m>
                <a:endParaRPr lang="en-CA" dirty="0"/>
              </a:p>
              <a:p>
                <a:r>
                  <a:rPr lang="en-US" dirty="0"/>
                  <a:t>Equilibrium recruitment: </a:t>
                </a:r>
                <a14:m>
                  <m:oMath xmlns:m="http://schemas.openxmlformats.org/officeDocument/2006/math">
                    <m:sSub>
                      <m:sSubPr>
                        <m:ctrlPr>
                          <a:rPr lang="en-US"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rPr>
                          <m:t>𝑅</m:t>
                        </m:r>
                      </m:e>
                      <m:sub>
                        <m:r>
                          <a:rPr lang="en-US" i="1">
                            <a:solidFill>
                              <a:srgbClr val="0000FF"/>
                            </a:solidFill>
                            <a:latin typeface="Cambria Math" panose="02040503050406030204" pitchFamily="18" charset="0"/>
                          </a:rPr>
                          <m:t>𝐹</m:t>
                        </m:r>
                        <m:r>
                          <a:rPr lang="en-US" b="0" i="1" smtClean="0">
                            <a:solidFill>
                              <a:srgbClr val="0000FF"/>
                            </a:solidFill>
                            <a:latin typeface="Cambria Math" panose="02040503050406030204" pitchFamily="18" charset="0"/>
                          </a:rPr>
                          <m:t>=0.34</m:t>
                        </m:r>
                      </m:sub>
                    </m:sSub>
                  </m:oMath>
                </a14:m>
                <a:r>
                  <a:rPr lang="en-US" dirty="0"/>
                  <a:t>at </a:t>
                </a:r>
                <a14:m>
                  <m:oMath xmlns:m="http://schemas.openxmlformats.org/officeDocument/2006/math">
                    <m:sSub>
                      <m:sSubPr>
                        <m:ctrlPr>
                          <a:rPr lang="en-CA"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ea typeface="Cambria Math" panose="02040503050406030204" pitchFamily="18" charset="0"/>
                          </a:rPr>
                          <m:t>𝜑</m:t>
                        </m:r>
                      </m:e>
                      <m:sub>
                        <m:r>
                          <a:rPr lang="en-US" b="0" i="1" smtClean="0">
                            <a:solidFill>
                              <a:srgbClr val="0000FF"/>
                            </a:solidFill>
                            <a:latin typeface="Cambria Math" panose="02040503050406030204" pitchFamily="18" charset="0"/>
                            <a:ea typeface="Cambria Math" panose="02040503050406030204" pitchFamily="18" charset="0"/>
                          </a:rPr>
                          <m:t>𝐹</m:t>
                        </m:r>
                        <m:r>
                          <a:rPr lang="en-US" b="0" i="1" smtClean="0">
                            <a:solidFill>
                              <a:srgbClr val="0000FF"/>
                            </a:solidFill>
                            <a:latin typeface="Cambria Math" panose="02040503050406030204" pitchFamily="18" charset="0"/>
                            <a:ea typeface="Cambria Math" panose="02040503050406030204" pitchFamily="18" charset="0"/>
                          </a:rPr>
                          <m:t>=0.34</m:t>
                        </m:r>
                      </m:sub>
                    </m:sSub>
                  </m:oMath>
                </a14:m>
                <a:endParaRPr lang="en-CA" dirty="0"/>
              </a:p>
              <a:p>
                <a:r>
                  <a:rPr lang="en-US" dirty="0"/>
                  <a:t>Equilibrium SSB: </a:t>
                </a:r>
                <a14:m>
                  <m:oMath xmlns:m="http://schemas.openxmlformats.org/officeDocument/2006/math">
                    <m:sSub>
                      <m:sSubPr>
                        <m:ctrlPr>
                          <a:rPr lang="en-US" i="1">
                            <a:solidFill>
                              <a:srgbClr val="0000FF"/>
                            </a:solidFill>
                            <a:latin typeface="Cambria Math" panose="02040503050406030204" pitchFamily="18" charset="0"/>
                          </a:rPr>
                        </m:ctrlPr>
                      </m:sSubPr>
                      <m:e>
                        <m:r>
                          <a:rPr lang="en-US" b="0" i="1" smtClean="0">
                            <a:solidFill>
                              <a:srgbClr val="0000FF"/>
                            </a:solidFill>
                            <a:latin typeface="Cambria Math" panose="02040503050406030204" pitchFamily="18" charset="0"/>
                          </a:rPr>
                          <m:t>𝑆𝑆𝐵</m:t>
                        </m:r>
                      </m:e>
                      <m:sub>
                        <m:r>
                          <a:rPr lang="en-US" i="1">
                            <a:solidFill>
                              <a:srgbClr val="0000FF"/>
                            </a:solidFill>
                            <a:latin typeface="Cambria Math" panose="02040503050406030204" pitchFamily="18" charset="0"/>
                          </a:rPr>
                          <m:t>𝐹</m:t>
                        </m:r>
                        <m:r>
                          <a:rPr lang="en-US" i="1">
                            <a:solidFill>
                              <a:srgbClr val="0000FF"/>
                            </a:solidFill>
                            <a:latin typeface="Cambria Math" panose="02040503050406030204" pitchFamily="18" charset="0"/>
                          </a:rPr>
                          <m:t>=0.34</m:t>
                        </m:r>
                      </m:sub>
                    </m:sSub>
                  </m:oMath>
                </a14:m>
                <a:r>
                  <a:rPr lang="en-US" dirty="0"/>
                  <a:t>at </a:t>
                </a:r>
                <a14:m>
                  <m:oMath xmlns:m="http://schemas.openxmlformats.org/officeDocument/2006/math">
                    <m:sSub>
                      <m:sSubPr>
                        <m:ctrlPr>
                          <a:rPr lang="en-CA"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ea typeface="Cambria Math" panose="02040503050406030204" pitchFamily="18" charset="0"/>
                          </a:rPr>
                          <m:t>𝜑</m:t>
                        </m:r>
                      </m:e>
                      <m:sub>
                        <m:r>
                          <a:rPr lang="en-US" b="0" i="1" smtClean="0">
                            <a:solidFill>
                              <a:srgbClr val="0000FF"/>
                            </a:solidFill>
                            <a:latin typeface="Cambria Math" panose="02040503050406030204" pitchFamily="18" charset="0"/>
                            <a:ea typeface="Cambria Math" panose="02040503050406030204" pitchFamily="18" charset="0"/>
                          </a:rPr>
                          <m:t>𝐹</m:t>
                        </m:r>
                        <m:r>
                          <a:rPr lang="en-US" b="0" i="1" smtClean="0">
                            <a:solidFill>
                              <a:srgbClr val="0000FF"/>
                            </a:solidFill>
                            <a:latin typeface="Cambria Math" panose="02040503050406030204" pitchFamily="18" charset="0"/>
                            <a:ea typeface="Cambria Math" panose="02040503050406030204" pitchFamily="18" charset="0"/>
                          </a:rPr>
                          <m:t>=0.34</m:t>
                        </m:r>
                      </m:sub>
                    </m:sSub>
                  </m:oMath>
                </a14:m>
                <a:endParaRPr lang="en-CA" dirty="0"/>
              </a:p>
              <a:p>
                <a:endParaRPr lang="en-CA"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3200" dirty="0"/>
              <a:t>MSY Reference Points </a:t>
            </a:r>
            <a:r>
              <a:rPr lang="en-US" sz="3200" b="1" dirty="0">
                <a:solidFill>
                  <a:srgbClr val="0000FF"/>
                </a:solidFill>
              </a:rPr>
              <a:t>1. Stock Recruitment Relationships</a:t>
            </a:r>
            <a:endParaRPr lang="en-CA" sz="3200" b="1" dirty="0"/>
          </a:p>
        </p:txBody>
      </p:sp>
      <p:grpSp>
        <p:nvGrpSpPr>
          <p:cNvPr id="19" name="Group 18"/>
          <p:cNvGrpSpPr/>
          <p:nvPr/>
        </p:nvGrpSpPr>
        <p:grpSpPr>
          <a:xfrm>
            <a:off x="6981249" y="3572113"/>
            <a:ext cx="5200339" cy="3285887"/>
            <a:chOff x="3495830" y="2888662"/>
            <a:chExt cx="5200339" cy="3285887"/>
          </a:xfrm>
        </p:grpSpPr>
        <p:pic>
          <p:nvPicPr>
            <p:cNvPr id="12" name="Picture 11"/>
            <p:cNvPicPr>
              <a:picLocks noChangeAspect="1"/>
            </p:cNvPicPr>
            <p:nvPr/>
          </p:nvPicPr>
          <p:blipFill>
            <a:blip r:embed="rId3"/>
            <a:stretch>
              <a:fillRect/>
            </a:stretch>
          </p:blipFill>
          <p:spPr>
            <a:xfrm>
              <a:off x="3495830" y="3260408"/>
              <a:ext cx="5200339" cy="2914141"/>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7096876" y="2888662"/>
                  <a:ext cx="1185399" cy="369332"/>
                </a:xfrm>
                <a:prstGeom prst="rect">
                  <a:avLst/>
                </a:prstGeom>
                <a:noFill/>
              </p:spPr>
              <p:txBody>
                <a:bodyPr wrap="square" rtlCol="0">
                  <a:spAutoFit/>
                </a:bodyPr>
                <a:lstStyle/>
                <a:p>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𝑆𝑆𝐵</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𝑅</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endParaRPr lang="en-CA" dirty="0">
                    <a:solidFill>
                      <a:srgbClr val="FF0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7096876" y="2888662"/>
                  <a:ext cx="1185399" cy="369332"/>
                </a:xfrm>
                <a:prstGeom prst="rect">
                  <a:avLst/>
                </a:prstGeom>
                <a:blipFill>
                  <a:blip r:embed="rId4"/>
                  <a:stretch>
                    <a:fillRect l="-4639" t="-9836" b="-24590"/>
                  </a:stretch>
                </a:blipFill>
              </p:spPr>
              <p:txBody>
                <a:bodyPr/>
                <a:lstStyle/>
                <a:p>
                  <a:r>
                    <a:rPr lang="en-US">
                      <a:noFill/>
                    </a:rPr>
                    <a:t> </a:t>
                  </a:r>
                </a:p>
              </p:txBody>
            </p:sp>
          </mc:Fallback>
        </mc:AlternateContent>
        <p:cxnSp>
          <p:nvCxnSpPr>
            <p:cNvPr id="15" name="Straight Arrow Connector 14"/>
            <p:cNvCxnSpPr/>
            <p:nvPr/>
          </p:nvCxnSpPr>
          <p:spPr>
            <a:xfrm>
              <a:off x="7664211" y="3257994"/>
              <a:ext cx="1" cy="17712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941942" y="3257994"/>
              <a:ext cx="12997" cy="1916678"/>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896222" y="5208747"/>
              <a:ext cx="91440" cy="9144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E1B525F-F264-44B8-BB8B-E5B47407AF2C}"/>
                  </a:ext>
                </a:extLst>
              </p:cNvPr>
              <p:cNvSpPr txBox="1"/>
              <p:nvPr/>
            </p:nvSpPr>
            <p:spPr>
              <a:xfrm>
                <a:off x="7880381" y="3537783"/>
                <a:ext cx="1185399" cy="369332"/>
              </a:xfrm>
              <a:prstGeom prst="rect">
                <a:avLst/>
              </a:prstGeom>
              <a:noFill/>
            </p:spPr>
            <p:txBody>
              <a:bodyPr wrap="square" rtlCol="0">
                <a:spAutoFit/>
              </a:bodyPr>
              <a:lstStyle/>
              <a:p>
                <a:r>
                  <a:rPr lang="en-US" dirty="0">
                    <a:solidFill>
                      <a:srgbClr val="0000FF"/>
                    </a:solidFill>
                  </a:rPr>
                  <a:t>(</a:t>
                </a:r>
                <a14:m>
                  <m:oMath xmlns:m="http://schemas.openxmlformats.org/officeDocument/2006/math">
                    <m:r>
                      <a:rPr lang="en-US" i="1" dirty="0" smtClean="0">
                        <a:solidFill>
                          <a:srgbClr val="0000FF"/>
                        </a:solidFill>
                        <a:latin typeface="Cambria Math" panose="02040503050406030204" pitchFamily="18" charset="0"/>
                      </a:rPr>
                      <m:t>𝑆𝑆𝐵</m:t>
                    </m:r>
                    <m:r>
                      <a:rPr lang="en-US" b="0" i="1" baseline="-25000" dirty="0" smtClean="0">
                        <a:solidFill>
                          <a:srgbClr val="0000FF"/>
                        </a:solidFill>
                        <a:latin typeface="Cambria Math" panose="02040503050406030204" pitchFamily="18" charset="0"/>
                      </a:rPr>
                      <m:t>𝐹</m:t>
                    </m:r>
                  </m:oMath>
                </a14:m>
                <a:r>
                  <a:rPr lang="en-US" dirty="0">
                    <a:solidFill>
                      <a:srgbClr val="0000FF"/>
                    </a:solidFill>
                  </a:rPr>
                  <a:t>,</a:t>
                </a:r>
                <a14:m>
                  <m:oMath xmlns:m="http://schemas.openxmlformats.org/officeDocument/2006/math">
                    <m:r>
                      <a:rPr lang="en-US" i="1" dirty="0" smtClean="0">
                        <a:solidFill>
                          <a:srgbClr val="0000FF"/>
                        </a:solidFill>
                        <a:latin typeface="Cambria Math" panose="02040503050406030204" pitchFamily="18" charset="0"/>
                      </a:rPr>
                      <m:t>𝑅</m:t>
                    </m:r>
                    <m:r>
                      <a:rPr lang="en-US" b="0" i="1" baseline="-25000" dirty="0" smtClean="0">
                        <a:solidFill>
                          <a:srgbClr val="0000FF"/>
                        </a:solidFill>
                        <a:latin typeface="Cambria Math" panose="02040503050406030204" pitchFamily="18" charset="0"/>
                      </a:rPr>
                      <m:t>𝐹</m:t>
                    </m:r>
                  </m:oMath>
                </a14:m>
                <a:r>
                  <a:rPr lang="en-US" dirty="0">
                    <a:solidFill>
                      <a:srgbClr val="0000FF"/>
                    </a:solidFill>
                  </a:rPr>
                  <a:t>)</a:t>
                </a:r>
                <a:endParaRPr lang="en-CA" dirty="0">
                  <a:solidFill>
                    <a:srgbClr val="0000FF"/>
                  </a:solidFill>
                </a:endParaRPr>
              </a:p>
            </p:txBody>
          </p:sp>
        </mc:Choice>
        <mc:Fallback xmlns="">
          <p:sp>
            <p:nvSpPr>
              <p:cNvPr id="16" name="TextBox 15">
                <a:extLst>
                  <a:ext uri="{FF2B5EF4-FFF2-40B4-BE49-F238E27FC236}">
                    <a16:creationId xmlns:a16="http://schemas.microsoft.com/office/drawing/2014/main" id="{AE1B525F-F264-44B8-BB8B-E5B47407AF2C}"/>
                  </a:ext>
                </a:extLst>
              </p:cNvPr>
              <p:cNvSpPr txBox="1">
                <a:spLocks noRot="1" noChangeAspect="1" noMove="1" noResize="1" noEditPoints="1" noAdjustHandles="1" noChangeArrowheads="1" noChangeShapeType="1" noTextEdit="1"/>
              </p:cNvSpPr>
              <p:nvPr/>
            </p:nvSpPr>
            <p:spPr>
              <a:xfrm>
                <a:off x="7880381" y="3537783"/>
                <a:ext cx="1185399" cy="369332"/>
              </a:xfrm>
              <a:prstGeom prst="rect">
                <a:avLst/>
              </a:prstGeom>
              <a:blipFill>
                <a:blip r:embed="rId5"/>
                <a:stretch>
                  <a:fillRect l="-4639"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24233677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MSY Reference Points </a:t>
            </a:r>
            <a:r>
              <a:rPr lang="en-US" dirty="0">
                <a:solidFill>
                  <a:srgbClr val="C00000"/>
                </a:solidFill>
              </a:rPr>
              <a:t>2. MSY</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688273" cy="4351338"/>
              </a:xfrm>
            </p:spPr>
            <p:txBody>
              <a:bodyPr>
                <a:normAutofit/>
              </a:bodyPr>
              <a:lstStyle/>
              <a:p>
                <a:r>
                  <a:rPr lang="en-CA" sz="2400" dirty="0"/>
                  <a:t>MSY: the largest catch that can be continuously removed from the stock assuming constant environmental conditions</a:t>
                </a:r>
              </a:p>
              <a:p>
                <a:r>
                  <a:rPr lang="en-CA" sz="2400" dirty="0"/>
                  <a:t>Reference points are based on </a:t>
                </a:r>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𝐹</m:t>
                        </m:r>
                      </m:e>
                      <m:sub>
                        <m:r>
                          <a:rPr lang="en-US" sz="2400" b="0" i="1" smtClean="0">
                            <a:solidFill>
                              <a:schemeClr val="tx1"/>
                            </a:solidFill>
                            <a:latin typeface="Cambria Math" panose="02040503050406030204" pitchFamily="18" charset="0"/>
                          </a:rPr>
                          <m:t>𝑀𝑆𝑌</m:t>
                        </m:r>
                      </m:sub>
                    </m:sSub>
                  </m:oMath>
                </a14:m>
                <a:endParaRPr lang="en-CA" sz="2400" baseline="-25000" dirty="0"/>
              </a:p>
              <a:p>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𝑆𝑆𝐵</m:t>
                        </m:r>
                      </m:e>
                      <m:sub>
                        <m:r>
                          <a:rPr lang="en-US" sz="2400" b="0" i="1" smtClean="0">
                            <a:solidFill>
                              <a:schemeClr val="tx1"/>
                            </a:solidFill>
                            <a:latin typeface="Cambria Math" panose="02040503050406030204" pitchFamily="18" charset="0"/>
                          </a:rPr>
                          <m:t>𝑀𝑆𝑌</m:t>
                        </m:r>
                      </m:sub>
                    </m:sSub>
                  </m:oMath>
                </a14:m>
                <a:r>
                  <a:rPr lang="en-CA" sz="2400" dirty="0"/>
                  <a:t> is the long-term average (equilibrium) SSB from fishing at a constant</a:t>
                </a:r>
                <a14:m>
                  <m:oMath xmlns:m="http://schemas.openxmlformats.org/officeDocument/2006/math">
                    <m:r>
                      <a:rPr lang="en-US" sz="2400" b="0" i="0" smtClean="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𝑀𝑆𝑌</m:t>
                        </m:r>
                      </m:sub>
                    </m:sSub>
                  </m:oMath>
                </a14:m>
                <a:endParaRPr lang="en-CA" sz="2400" baseline="-25000" dirty="0"/>
              </a:p>
              <a:p>
                <a:endParaRPr lang="en-CA"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688273" cy="4351338"/>
              </a:xfrm>
              <a:blipFill>
                <a:blip r:embed="rId2"/>
                <a:stretch>
                  <a:fillRect l="-741" t="-1961"/>
                </a:stretch>
              </a:blipFill>
            </p:spPr>
            <p:txBody>
              <a:bodyPr/>
              <a:lstStyle/>
              <a:p>
                <a:r>
                  <a:rPr lang="en-US">
                    <a:noFill/>
                  </a:rPr>
                  <a:t> </a:t>
                </a:r>
              </a:p>
            </p:txBody>
          </p:sp>
        </mc:Fallback>
      </mc:AlternateContent>
      <p:grpSp>
        <p:nvGrpSpPr>
          <p:cNvPr id="13" name="Group 12"/>
          <p:cNvGrpSpPr/>
          <p:nvPr/>
        </p:nvGrpSpPr>
        <p:grpSpPr>
          <a:xfrm>
            <a:off x="0" y="3773302"/>
            <a:ext cx="4904509" cy="3079513"/>
            <a:chOff x="3310859" y="1711965"/>
            <a:chExt cx="5949589" cy="3925000"/>
          </a:xfrm>
        </p:grpSpPr>
        <p:pic>
          <p:nvPicPr>
            <p:cNvPr id="14" name="Picture 13"/>
            <p:cNvPicPr>
              <a:picLocks noChangeAspect="1"/>
            </p:cNvPicPr>
            <p:nvPr/>
          </p:nvPicPr>
          <p:blipFill>
            <a:blip r:embed="rId3"/>
            <a:stretch>
              <a:fillRect/>
            </a:stretch>
          </p:blipFill>
          <p:spPr>
            <a:xfrm>
              <a:off x="3310859" y="1990852"/>
              <a:ext cx="5508945" cy="3646113"/>
            </a:xfrm>
            <a:prstGeom prst="rect">
              <a:avLst/>
            </a:prstGeom>
          </p:spPr>
        </p:pic>
        <p:sp>
          <p:nvSpPr>
            <p:cNvPr id="15" name="TextBox 14"/>
            <p:cNvSpPr txBox="1"/>
            <p:nvPr/>
          </p:nvSpPr>
          <p:spPr>
            <a:xfrm>
              <a:off x="6999316" y="2759826"/>
              <a:ext cx="2261132" cy="646331"/>
            </a:xfrm>
            <a:prstGeom prst="rect">
              <a:avLst/>
            </a:prstGeom>
            <a:noFill/>
          </p:spPr>
          <p:txBody>
            <a:bodyPr wrap="none" rtlCol="0">
              <a:spAutoFit/>
            </a:bodyPr>
            <a:lstStyle/>
            <a:p>
              <a:r>
                <a:rPr lang="en-US" dirty="0">
                  <a:solidFill>
                    <a:srgbClr val="3333FF"/>
                  </a:solidFill>
                </a:rPr>
                <a:t>Maximum population </a:t>
              </a:r>
            </a:p>
            <a:p>
              <a:r>
                <a:rPr lang="en-US" dirty="0">
                  <a:solidFill>
                    <a:srgbClr val="3333FF"/>
                  </a:solidFill>
                </a:rPr>
                <a:t>growth rate</a:t>
              </a:r>
              <a:endParaRPr lang="en-CA" dirty="0">
                <a:solidFill>
                  <a:srgbClr val="3333FF"/>
                </a:solidFill>
              </a:endParaRPr>
            </a:p>
          </p:txBody>
        </p:sp>
        <p:cxnSp>
          <p:nvCxnSpPr>
            <p:cNvPr id="16" name="Straight Arrow Connector 15"/>
            <p:cNvCxnSpPr/>
            <p:nvPr/>
          </p:nvCxnSpPr>
          <p:spPr>
            <a:xfrm flipH="1">
              <a:off x="5868785" y="2942705"/>
              <a:ext cx="1055718" cy="507077"/>
            </a:xfrm>
            <a:prstGeom prst="straightConnector1">
              <a:avLst/>
            </a:prstGeom>
            <a:ln>
              <a:solidFill>
                <a:srgbClr val="3333FF"/>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47121" y="1711965"/>
              <a:ext cx="4153593" cy="369332"/>
            </a:xfrm>
            <a:prstGeom prst="rect">
              <a:avLst/>
            </a:prstGeom>
            <a:noFill/>
          </p:spPr>
          <p:txBody>
            <a:bodyPr wrap="square" rtlCol="0">
              <a:spAutoFit/>
            </a:bodyPr>
            <a:lstStyle/>
            <a:p>
              <a:r>
                <a:rPr lang="en-US" dirty="0">
                  <a:solidFill>
                    <a:srgbClr val="7030A0"/>
                  </a:solidFill>
                </a:rPr>
                <a:t>Carrying capacity</a:t>
              </a:r>
              <a:endParaRPr lang="en-CA" dirty="0">
                <a:solidFill>
                  <a:srgbClr val="7030A0"/>
                </a:solidFill>
              </a:endParaRPr>
            </a:p>
          </p:txBody>
        </p:sp>
      </p:grpSp>
      <p:sp>
        <p:nvSpPr>
          <p:cNvPr id="5" name="TextBox 4"/>
          <p:cNvSpPr txBox="1"/>
          <p:nvPr/>
        </p:nvSpPr>
        <p:spPr>
          <a:xfrm>
            <a:off x="5798372" y="3992114"/>
            <a:ext cx="5959736" cy="2585323"/>
          </a:xfrm>
          <a:prstGeom prst="rect">
            <a:avLst/>
          </a:prstGeom>
          <a:noFill/>
        </p:spPr>
        <p:txBody>
          <a:bodyPr wrap="square" rtlCol="0">
            <a:spAutoFit/>
          </a:bodyPr>
          <a:lstStyle/>
          <a:p>
            <a:r>
              <a:rPr lang="en-US" dirty="0"/>
              <a:t>Theory: </a:t>
            </a:r>
          </a:p>
          <a:p>
            <a:pPr marL="285750" indent="-285750">
              <a:buFont typeface="Arial" panose="020B0604020202020204" pitchFamily="34" charset="0"/>
              <a:buChar char="•"/>
            </a:pPr>
            <a:r>
              <a:rPr lang="en-US" dirty="0"/>
              <a:t>population growth rate is zero at carrying capacity</a:t>
            </a:r>
          </a:p>
          <a:p>
            <a:pPr marL="285750" indent="-285750">
              <a:buFont typeface="Arial" panose="020B0604020202020204" pitchFamily="34" charset="0"/>
              <a:buChar char="•"/>
            </a:pPr>
            <a:r>
              <a:rPr lang="en-US" dirty="0"/>
              <a:t>as population size is reduced below carry capacity, the population growth rate increases (due to available resources, decreased competition)</a:t>
            </a:r>
          </a:p>
          <a:p>
            <a:pPr marL="285750" indent="-285750">
              <a:buFont typeface="Arial" panose="020B0604020202020204" pitchFamily="34" charset="0"/>
              <a:buChar char="•"/>
            </a:pPr>
            <a:r>
              <a:rPr lang="en-US" dirty="0"/>
              <a:t>Maximum population growth rate occurs at an intermediate population size</a:t>
            </a:r>
          </a:p>
          <a:p>
            <a:pPr marL="285750" indent="-285750">
              <a:buFont typeface="Arial" panose="020B0604020202020204" pitchFamily="34" charset="0"/>
              <a:buChar char="•"/>
            </a:pPr>
            <a:r>
              <a:rPr lang="en-US" dirty="0"/>
              <a:t>The population “growth” is harvested as surplus production</a:t>
            </a:r>
            <a:endParaRPr lang="en-CA" dirty="0"/>
          </a:p>
        </p:txBody>
      </p:sp>
    </p:spTree>
    <p:extLst>
      <p:ext uri="{BB962C8B-B14F-4D97-AF65-F5344CB8AC3E}">
        <p14:creationId xmlns:p14="http://schemas.microsoft.com/office/powerpoint/2010/main" val="254109767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MSY Reference Points </a:t>
            </a:r>
            <a:r>
              <a:rPr lang="en-US" dirty="0">
                <a:solidFill>
                  <a:srgbClr val="C00000"/>
                </a:solidFill>
              </a:rPr>
              <a:t>2. MSY</a:t>
            </a:r>
            <a:endParaRPr lang="en-CA" dirty="0"/>
          </a:p>
        </p:txBody>
      </p:sp>
      <p:grpSp>
        <p:nvGrpSpPr>
          <p:cNvPr id="13" name="Group 12"/>
          <p:cNvGrpSpPr/>
          <p:nvPr/>
        </p:nvGrpSpPr>
        <p:grpSpPr>
          <a:xfrm>
            <a:off x="0" y="3773302"/>
            <a:ext cx="4904509" cy="3079513"/>
            <a:chOff x="3310859" y="1711965"/>
            <a:chExt cx="5949589" cy="3925000"/>
          </a:xfrm>
        </p:grpSpPr>
        <p:pic>
          <p:nvPicPr>
            <p:cNvPr id="14" name="Picture 13"/>
            <p:cNvPicPr>
              <a:picLocks noChangeAspect="1"/>
            </p:cNvPicPr>
            <p:nvPr/>
          </p:nvPicPr>
          <p:blipFill>
            <a:blip r:embed="rId2"/>
            <a:stretch>
              <a:fillRect/>
            </a:stretch>
          </p:blipFill>
          <p:spPr>
            <a:xfrm>
              <a:off x="3310859" y="1990852"/>
              <a:ext cx="5508945" cy="3646113"/>
            </a:xfrm>
            <a:prstGeom prst="rect">
              <a:avLst/>
            </a:prstGeom>
          </p:spPr>
        </p:pic>
        <p:sp>
          <p:nvSpPr>
            <p:cNvPr id="15" name="TextBox 14"/>
            <p:cNvSpPr txBox="1"/>
            <p:nvPr/>
          </p:nvSpPr>
          <p:spPr>
            <a:xfrm>
              <a:off x="6999316" y="2759826"/>
              <a:ext cx="2261132" cy="646331"/>
            </a:xfrm>
            <a:prstGeom prst="rect">
              <a:avLst/>
            </a:prstGeom>
            <a:noFill/>
          </p:spPr>
          <p:txBody>
            <a:bodyPr wrap="none" rtlCol="0">
              <a:spAutoFit/>
            </a:bodyPr>
            <a:lstStyle/>
            <a:p>
              <a:r>
                <a:rPr lang="en-US" dirty="0">
                  <a:solidFill>
                    <a:srgbClr val="3333FF"/>
                  </a:solidFill>
                </a:rPr>
                <a:t>Maximum population </a:t>
              </a:r>
            </a:p>
            <a:p>
              <a:r>
                <a:rPr lang="en-US" dirty="0">
                  <a:solidFill>
                    <a:srgbClr val="3333FF"/>
                  </a:solidFill>
                </a:rPr>
                <a:t>growth rate</a:t>
              </a:r>
              <a:endParaRPr lang="en-CA" dirty="0">
                <a:solidFill>
                  <a:srgbClr val="3333FF"/>
                </a:solidFill>
              </a:endParaRPr>
            </a:p>
          </p:txBody>
        </p:sp>
        <p:cxnSp>
          <p:nvCxnSpPr>
            <p:cNvPr id="16" name="Straight Arrow Connector 15"/>
            <p:cNvCxnSpPr/>
            <p:nvPr/>
          </p:nvCxnSpPr>
          <p:spPr>
            <a:xfrm flipH="1">
              <a:off x="5868785" y="2942705"/>
              <a:ext cx="1055718" cy="507077"/>
            </a:xfrm>
            <a:prstGeom prst="straightConnector1">
              <a:avLst/>
            </a:prstGeom>
            <a:ln>
              <a:solidFill>
                <a:srgbClr val="3333FF"/>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47121" y="1711965"/>
              <a:ext cx="4153593" cy="369332"/>
            </a:xfrm>
            <a:prstGeom prst="rect">
              <a:avLst/>
            </a:prstGeom>
            <a:noFill/>
          </p:spPr>
          <p:txBody>
            <a:bodyPr wrap="square" rtlCol="0">
              <a:spAutoFit/>
            </a:bodyPr>
            <a:lstStyle/>
            <a:p>
              <a:r>
                <a:rPr lang="en-US" dirty="0">
                  <a:solidFill>
                    <a:srgbClr val="7030A0"/>
                  </a:solidFill>
                </a:rPr>
                <a:t>Carrying capacity</a:t>
              </a:r>
              <a:endParaRPr lang="en-CA" dirty="0">
                <a:solidFill>
                  <a:srgbClr val="7030A0"/>
                </a:solidFill>
              </a:endParaRPr>
            </a:p>
          </p:txBody>
        </p:sp>
      </p:grpSp>
      <p:pic>
        <p:nvPicPr>
          <p:cNvPr id="4" name="Picture 3"/>
          <p:cNvPicPr>
            <a:picLocks noChangeAspect="1"/>
          </p:cNvPicPr>
          <p:nvPr/>
        </p:nvPicPr>
        <p:blipFill>
          <a:blip r:embed="rId3"/>
          <a:stretch>
            <a:fillRect/>
          </a:stretch>
        </p:blipFill>
        <p:spPr>
          <a:xfrm>
            <a:off x="7594899" y="3800068"/>
            <a:ext cx="4647615" cy="3057932"/>
          </a:xfrm>
          <a:prstGeom prst="rect">
            <a:avLst/>
          </a:prstGeom>
        </p:spPr>
      </p:pic>
      <mc:AlternateContent xmlns:mc="http://schemas.openxmlformats.org/markup-compatibility/2006" xmlns:a14="http://schemas.microsoft.com/office/drawing/2010/main">
        <mc:Choice Requires="a14">
          <p:sp>
            <p:nvSpPr>
              <p:cNvPr id="18" name="Content Placeholder 2">
                <a:extLst>
                  <a:ext uri="{FF2B5EF4-FFF2-40B4-BE49-F238E27FC236}">
                    <a16:creationId xmlns:a16="http://schemas.microsoft.com/office/drawing/2014/main" id="{64EA5E56-E514-418C-B8EA-78D6C2D0FA64}"/>
                  </a:ext>
                </a:extLst>
              </p:cNvPr>
              <p:cNvSpPr>
                <a:spLocks noGrp="1"/>
              </p:cNvSpPr>
              <p:nvPr>
                <p:ph idx="1"/>
              </p:nvPr>
            </p:nvSpPr>
            <p:spPr>
              <a:xfrm>
                <a:off x="838199" y="1825625"/>
                <a:ext cx="10688273" cy="4351338"/>
              </a:xfrm>
            </p:spPr>
            <p:txBody>
              <a:bodyPr>
                <a:normAutofit/>
              </a:bodyPr>
              <a:lstStyle/>
              <a:p>
                <a:r>
                  <a:rPr lang="en-CA" sz="2400" dirty="0"/>
                  <a:t>MSY: the largest catch that can be continuously removed from the stock assuming constant environmental conditions</a:t>
                </a:r>
              </a:p>
              <a:p>
                <a:r>
                  <a:rPr lang="en-CA" sz="2400" dirty="0"/>
                  <a:t>Reference points are based on </a:t>
                </a:r>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𝐹</m:t>
                        </m:r>
                      </m:e>
                      <m:sub>
                        <m:r>
                          <a:rPr lang="en-US" sz="2400" b="0" i="1" smtClean="0">
                            <a:solidFill>
                              <a:schemeClr val="tx1"/>
                            </a:solidFill>
                            <a:latin typeface="Cambria Math" panose="02040503050406030204" pitchFamily="18" charset="0"/>
                          </a:rPr>
                          <m:t>𝑀𝑆𝑌</m:t>
                        </m:r>
                      </m:sub>
                    </m:sSub>
                  </m:oMath>
                </a14:m>
                <a:endParaRPr lang="en-CA" sz="2400" baseline="-25000" dirty="0"/>
              </a:p>
              <a:p>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𝑆𝑆𝐵</m:t>
                        </m:r>
                      </m:e>
                      <m:sub>
                        <m:r>
                          <a:rPr lang="en-US" sz="2400" b="0" i="1" smtClean="0">
                            <a:solidFill>
                              <a:schemeClr val="tx1"/>
                            </a:solidFill>
                            <a:latin typeface="Cambria Math" panose="02040503050406030204" pitchFamily="18" charset="0"/>
                          </a:rPr>
                          <m:t>𝑀𝑆𝑌</m:t>
                        </m:r>
                      </m:sub>
                    </m:sSub>
                  </m:oMath>
                </a14:m>
                <a:r>
                  <a:rPr lang="en-CA" sz="2400" dirty="0"/>
                  <a:t> is the long-term average (equilibrium) SSB from fishing at a constant</a:t>
                </a:r>
                <a14:m>
                  <m:oMath xmlns:m="http://schemas.openxmlformats.org/officeDocument/2006/math">
                    <m:r>
                      <a:rPr lang="en-US" sz="2400" b="0" i="0" smtClean="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𝑀𝑆𝑌</m:t>
                        </m:r>
                      </m:sub>
                    </m:sSub>
                  </m:oMath>
                </a14:m>
                <a:endParaRPr lang="en-CA" sz="2400" baseline="-25000" dirty="0"/>
              </a:p>
              <a:p>
                <a:endParaRPr lang="en-CA" sz="2400" dirty="0"/>
              </a:p>
            </p:txBody>
          </p:sp>
        </mc:Choice>
        <mc:Fallback xmlns="">
          <p:sp>
            <p:nvSpPr>
              <p:cNvPr id="18" name="Content Placeholder 2">
                <a:extLst>
                  <a:ext uri="{FF2B5EF4-FFF2-40B4-BE49-F238E27FC236}">
                    <a16:creationId xmlns:a16="http://schemas.microsoft.com/office/drawing/2014/main" id="{64EA5E56-E514-418C-B8EA-78D6C2D0FA64}"/>
                  </a:ext>
                </a:extLst>
              </p:cNvPr>
              <p:cNvSpPr>
                <a:spLocks noGrp="1" noRot="1" noChangeAspect="1" noMove="1" noResize="1" noEditPoints="1" noAdjustHandles="1" noChangeArrowheads="1" noChangeShapeType="1" noTextEdit="1"/>
              </p:cNvSpPr>
              <p:nvPr>
                <p:ph idx="1"/>
              </p:nvPr>
            </p:nvSpPr>
            <p:spPr>
              <a:xfrm>
                <a:off x="838199" y="1825625"/>
                <a:ext cx="10688273" cy="4351338"/>
              </a:xfrm>
              <a:blipFill>
                <a:blip r:embed="rId4"/>
                <a:stretch>
                  <a:fillRect l="-741" t="-1961"/>
                </a:stretch>
              </a:blipFill>
            </p:spPr>
            <p:txBody>
              <a:bodyPr/>
              <a:lstStyle/>
              <a:p>
                <a:r>
                  <a:rPr lang="en-US">
                    <a:noFill/>
                  </a:rPr>
                  <a:t> </a:t>
                </a:r>
              </a:p>
            </p:txBody>
          </p:sp>
        </mc:Fallback>
      </mc:AlternateContent>
    </p:spTree>
    <p:extLst>
      <p:ext uri="{BB962C8B-B14F-4D97-AF65-F5344CB8AC3E}">
        <p14:creationId xmlns:p14="http://schemas.microsoft.com/office/powerpoint/2010/main" val="13357035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MSY Reference Points </a:t>
            </a:r>
            <a:r>
              <a:rPr lang="en-US" dirty="0">
                <a:solidFill>
                  <a:srgbClr val="C00000"/>
                </a:solidFill>
              </a:rPr>
              <a:t>2. MSY</a:t>
            </a:r>
            <a:endParaRPr lang="en-CA" dirty="0">
              <a:solidFill>
                <a:srgbClr val="C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931728"/>
              </a:xfrm>
            </p:spPr>
            <p:txBody>
              <a:bodyPr/>
              <a:lstStyle/>
              <a:p>
                <a:r>
                  <a:rPr lang="en-US" dirty="0"/>
                  <a:t>Equilibrium MSY reference points can be determined by calculating yield and the equilibrium SSB over a range of </a:t>
                </a:r>
                <a14:m>
                  <m:oMath xmlns:m="http://schemas.openxmlformats.org/officeDocument/2006/math">
                    <m:r>
                      <a:rPr lang="en-US" i="1" dirty="0" smtClean="0">
                        <a:latin typeface="Cambria Math" panose="02040503050406030204" pitchFamily="18" charset="0"/>
                      </a:rPr>
                      <m:t>𝐹</m:t>
                    </m:r>
                  </m:oMath>
                </a14:m>
                <a:r>
                  <a:rPr lang="en-US" dirty="0"/>
                  <a:t> values using the formulas presented on pervious slides.</a:t>
                </a:r>
              </a:p>
              <a:p>
                <a:endParaRPr lang="en-CA" baseline="-25000"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931728"/>
              </a:xfrm>
              <a:blipFill>
                <a:blip r:embed="rId2"/>
                <a:stretch>
                  <a:fillRect l="-1043" t="-5047"/>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38200" y="3892290"/>
            <a:ext cx="4572396" cy="2712955"/>
          </a:xfrm>
          <a:prstGeom prst="rect">
            <a:avLst/>
          </a:prstGeom>
        </p:spPr>
      </p:pic>
      <p:pic>
        <p:nvPicPr>
          <p:cNvPr id="25" name="Picture 24"/>
          <p:cNvPicPr>
            <a:picLocks noChangeAspect="1"/>
          </p:cNvPicPr>
          <p:nvPr/>
        </p:nvPicPr>
        <p:blipFill>
          <a:blip r:embed="rId4"/>
          <a:stretch>
            <a:fillRect/>
          </a:stretch>
        </p:blipFill>
        <p:spPr>
          <a:xfrm>
            <a:off x="6781404" y="3892289"/>
            <a:ext cx="4572396" cy="2712955"/>
          </a:xfrm>
          <a:prstGeom prst="rect">
            <a:avLst/>
          </a:prstGeom>
        </p:spPr>
      </p:pic>
    </p:spTree>
    <p:extLst>
      <p:ext uri="{BB962C8B-B14F-4D97-AF65-F5344CB8AC3E}">
        <p14:creationId xmlns:p14="http://schemas.microsoft.com/office/powerpoint/2010/main" val="2994321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reference points?</a:t>
            </a:r>
          </a:p>
        </p:txBody>
      </p:sp>
      <p:sp>
        <p:nvSpPr>
          <p:cNvPr id="3" name="Content Placeholder 2"/>
          <p:cNvSpPr>
            <a:spLocks noGrp="1"/>
          </p:cNvSpPr>
          <p:nvPr>
            <p:ph idx="1"/>
          </p:nvPr>
        </p:nvSpPr>
        <p:spPr>
          <a:xfrm>
            <a:off x="634160" y="1561129"/>
            <a:ext cx="10515600" cy="4351338"/>
          </a:xfrm>
        </p:spPr>
        <p:txBody>
          <a:bodyPr/>
          <a:lstStyle/>
          <a:p>
            <a:pPr>
              <a:lnSpc>
                <a:spcPct val="100000"/>
              </a:lnSpc>
              <a:spcBef>
                <a:spcPts val="600"/>
              </a:spcBef>
            </a:pPr>
            <a:r>
              <a:rPr lang="en-US" dirty="0" smtClean="0"/>
              <a:t>Objectives generally </a:t>
            </a:r>
            <a:r>
              <a:rPr lang="en-US" dirty="0"/>
              <a:t>consist of three elements:</a:t>
            </a:r>
          </a:p>
          <a:p>
            <a:pPr marL="914400" lvl="1" indent="-457200">
              <a:lnSpc>
                <a:spcPct val="100000"/>
              </a:lnSpc>
              <a:spcBef>
                <a:spcPts val="0"/>
              </a:spcBef>
              <a:buFont typeface="+mj-lt"/>
              <a:buAutoNum type="arabicPeriod"/>
            </a:pPr>
            <a:r>
              <a:rPr lang="en-US" dirty="0"/>
              <a:t>Target or limit</a:t>
            </a:r>
          </a:p>
          <a:p>
            <a:pPr marL="914400" lvl="1" indent="-457200">
              <a:lnSpc>
                <a:spcPct val="100000"/>
              </a:lnSpc>
              <a:spcBef>
                <a:spcPts val="0"/>
              </a:spcBef>
              <a:buFont typeface="+mj-lt"/>
              <a:buAutoNum type="arabicPeriod"/>
            </a:pPr>
            <a:r>
              <a:rPr lang="en-US" dirty="0"/>
              <a:t>Desired probability of reaching target or breaching limit (risk tolerance)</a:t>
            </a:r>
          </a:p>
          <a:p>
            <a:pPr marL="914400" lvl="1" indent="-457200">
              <a:lnSpc>
                <a:spcPct val="100000"/>
              </a:lnSpc>
              <a:spcBef>
                <a:spcPts val="0"/>
              </a:spcBef>
              <a:buFont typeface="+mj-lt"/>
              <a:buAutoNum type="arabicPeriod"/>
            </a:pPr>
            <a:r>
              <a:rPr lang="en-US" dirty="0" smtClean="0"/>
              <a:t>Time-frame to achieve objective</a:t>
            </a:r>
            <a:endParaRPr lang="en-US" dirty="0"/>
          </a:p>
          <a:p>
            <a:pPr>
              <a:spcBef>
                <a:spcPts val="600"/>
              </a:spcBef>
            </a:pPr>
            <a:r>
              <a:rPr lang="en-US" dirty="0" smtClean="0"/>
              <a:t>E.g., Avoid the limit reference point with 95% probability over 10 years</a:t>
            </a:r>
            <a:endParaRPr lang="en-US" dirty="0"/>
          </a:p>
          <a:p>
            <a:pPr>
              <a:spcBef>
                <a:spcPts val="1200"/>
              </a:spcBef>
            </a:pPr>
            <a:r>
              <a:rPr lang="en-US" dirty="0" smtClean="0"/>
              <a:t>Performance metrics are developed based on the objectives, which are used to measure the consequences of management actions, e.g., </a:t>
            </a:r>
          </a:p>
          <a:p>
            <a:pPr lvl="1">
              <a:spcBef>
                <a:spcPts val="1200"/>
              </a:spcBef>
            </a:pPr>
            <a:r>
              <a:rPr lang="en-US" i="1" dirty="0"/>
              <a:t>P</a:t>
            </a:r>
            <a:r>
              <a:rPr lang="en-US" dirty="0" smtClean="0"/>
              <a:t>(Biomass &lt; LRP) over 10 years</a:t>
            </a:r>
          </a:p>
          <a:p>
            <a:pPr>
              <a:spcBef>
                <a:spcPts val="1200"/>
              </a:spcBef>
            </a:pPr>
            <a:r>
              <a:rPr lang="en-US" dirty="0" smtClean="0"/>
              <a:t>Typically multiple objectives and the need to consider trade-offs</a:t>
            </a:r>
          </a:p>
        </p:txBody>
      </p:sp>
    </p:spTree>
    <p:extLst>
      <p:ext uri="{BB962C8B-B14F-4D97-AF65-F5344CB8AC3E}">
        <p14:creationId xmlns:p14="http://schemas.microsoft.com/office/powerpoint/2010/main" val="253424798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MSY Reference Points </a:t>
            </a:r>
            <a:r>
              <a:rPr lang="en-US" dirty="0">
                <a:solidFill>
                  <a:srgbClr val="C00000"/>
                </a:solidFill>
              </a:rPr>
              <a:t>2. MSY</a:t>
            </a:r>
            <a:endParaRPr lang="en-CA" dirty="0">
              <a:solidFill>
                <a:srgbClr val="C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931728"/>
              </a:xfrm>
            </p:spPr>
            <p:txBody>
              <a:bodyPr>
                <a:normAutofit fontScale="85000" lnSpcReduction="10000"/>
              </a:bodyPr>
              <a:lstStyle/>
              <a:p>
                <a14:m>
                  <m:oMath xmlns:m="http://schemas.openxmlformats.org/officeDocument/2006/math">
                    <m:r>
                      <a:rPr lang="en-CA" i="1" dirty="0" smtClean="0">
                        <a:solidFill>
                          <a:schemeClr val="accent2"/>
                        </a:solidFill>
                        <a:latin typeface="Cambria Math" panose="02040503050406030204" pitchFamily="18" charset="0"/>
                      </a:rPr>
                      <m:t>𝐹</m:t>
                    </m:r>
                    <m:r>
                      <a:rPr lang="en-CA" i="1" baseline="-25000" dirty="0">
                        <a:solidFill>
                          <a:schemeClr val="accent2"/>
                        </a:solidFill>
                        <a:latin typeface="Cambria Math" panose="02040503050406030204" pitchFamily="18" charset="0"/>
                      </a:rPr>
                      <m:t>𝑀𝑆𝑌</m:t>
                    </m:r>
                    <m:r>
                      <m:rPr>
                        <m:nor/>
                      </m:rPr>
                      <a:rPr lang="en-CA" baseline="-25000" dirty="0"/>
                      <m:t> </m:t>
                    </m:r>
                    <m:r>
                      <m:rPr>
                        <m:nor/>
                      </m:rPr>
                      <a:rPr lang="en-CA" dirty="0"/>
                      <m:t>= </m:t>
                    </m:r>
                    <m:r>
                      <m:rPr>
                        <m:nor/>
                      </m:rPr>
                      <a:rPr lang="en-CA" dirty="0"/>
                      <m:t>Fishing</m:t>
                    </m:r>
                    <m:r>
                      <m:rPr>
                        <m:nor/>
                      </m:rPr>
                      <a:rPr lang="en-CA" dirty="0"/>
                      <m:t> </m:t>
                    </m:r>
                    <m:r>
                      <m:rPr>
                        <m:nor/>
                      </m:rPr>
                      <a:rPr lang="en-CA" dirty="0"/>
                      <m:t>mortality</m:t>
                    </m:r>
                    <m:r>
                      <m:rPr>
                        <m:nor/>
                      </m:rPr>
                      <a:rPr lang="en-CA" dirty="0"/>
                      <m:t> </m:t>
                    </m:r>
                    <m:r>
                      <m:rPr>
                        <m:nor/>
                      </m:rPr>
                      <a:rPr lang="en-CA" dirty="0"/>
                      <m:t>rate</m:t>
                    </m:r>
                    <m:r>
                      <m:rPr>
                        <m:nor/>
                      </m:rPr>
                      <a:rPr lang="en-CA" dirty="0"/>
                      <m:t> </m:t>
                    </m:r>
                    <m:r>
                      <m:rPr>
                        <m:nor/>
                      </m:rPr>
                      <a:rPr lang="en-CA" dirty="0"/>
                      <m:t>that</m:t>
                    </m:r>
                    <m:r>
                      <m:rPr>
                        <m:nor/>
                      </m:rPr>
                      <a:rPr lang="en-CA" dirty="0"/>
                      <m:t> </m:t>
                    </m:r>
                    <m:r>
                      <m:rPr>
                        <m:nor/>
                      </m:rPr>
                      <a:rPr lang="en-CA" dirty="0"/>
                      <m:t>results</m:t>
                    </m:r>
                    <m:r>
                      <m:rPr>
                        <m:nor/>
                      </m:rPr>
                      <a:rPr lang="en-CA" dirty="0"/>
                      <m:t> </m:t>
                    </m:r>
                    <m:r>
                      <m:rPr>
                        <m:nor/>
                      </m:rPr>
                      <a:rPr lang="en-CA" dirty="0"/>
                      <m:t>in</m:t>
                    </m:r>
                    <m:r>
                      <m:rPr>
                        <m:nor/>
                      </m:rPr>
                      <a:rPr lang="en-CA" dirty="0"/>
                      <m:t> </m:t>
                    </m:r>
                    <m:r>
                      <m:rPr>
                        <m:nor/>
                      </m:rPr>
                      <a:rPr lang="en-US" b="0" i="0" dirty="0" smtClean="0"/>
                      <m:t>maximum</m:t>
                    </m:r>
                    <m:r>
                      <m:rPr>
                        <m:nor/>
                      </m:rPr>
                      <a:rPr lang="en-US" b="0" i="0" dirty="0" smtClean="0"/>
                      <m:t> </m:t>
                    </m:r>
                    <m:r>
                      <m:rPr>
                        <m:nor/>
                      </m:rPr>
                      <a:rPr lang="en-US" b="0" i="0" dirty="0" smtClean="0"/>
                      <m:t>yield</m:t>
                    </m:r>
                    <m:r>
                      <m:rPr>
                        <m:nor/>
                      </m:rPr>
                      <a:rPr lang="en-CA" dirty="0"/>
                      <m:t> </m:t>
                    </m:r>
                    <m:r>
                      <m:rPr>
                        <m:nor/>
                      </m:rPr>
                      <a:rPr lang="en-CA" dirty="0"/>
                      <m:t>over</m:t>
                    </m:r>
                    <m:r>
                      <m:rPr>
                        <m:nor/>
                      </m:rPr>
                      <a:rPr lang="en-CA" dirty="0"/>
                      <m:t> </m:t>
                    </m:r>
                    <m:r>
                      <m:rPr>
                        <m:nor/>
                      </m:rPr>
                      <a:rPr lang="en-CA" dirty="0"/>
                      <m:t>the</m:t>
                    </m:r>
                    <m:r>
                      <m:rPr>
                        <m:nor/>
                      </m:rPr>
                      <a:rPr lang="en-CA" dirty="0"/>
                      <m:t> </m:t>
                    </m:r>
                    <m:r>
                      <m:rPr>
                        <m:nor/>
                      </m:rPr>
                      <a:rPr lang="en-CA" dirty="0"/>
                      <m:t>long</m:t>
                    </m:r>
                    <m:r>
                      <m:rPr>
                        <m:nor/>
                      </m:rPr>
                      <a:rPr lang="en-CA" dirty="0"/>
                      <m:t> </m:t>
                    </m:r>
                    <m:r>
                      <m:rPr>
                        <m:nor/>
                      </m:rPr>
                      <a:rPr lang="en-CA" dirty="0"/>
                      <m:t>term</m:t>
                    </m:r>
                  </m:oMath>
                </a14:m>
                <a:endParaRPr lang="en-CA" dirty="0"/>
              </a:p>
              <a:p>
                <a14:m>
                  <m:oMath xmlns:m="http://schemas.openxmlformats.org/officeDocument/2006/math">
                    <m:r>
                      <a:rPr lang="en-CA" i="1" dirty="0">
                        <a:solidFill>
                          <a:srgbClr val="C00000"/>
                        </a:solidFill>
                        <a:latin typeface="Cambria Math" panose="02040503050406030204" pitchFamily="18" charset="0"/>
                      </a:rPr>
                      <m:t>𝑀𝑆𝑌</m:t>
                    </m:r>
                    <m:r>
                      <m:rPr>
                        <m:nor/>
                      </m:rPr>
                      <a:rPr lang="en-CA" dirty="0"/>
                      <m:t> = </m:t>
                    </m:r>
                    <m:r>
                      <m:rPr>
                        <m:nor/>
                      </m:rPr>
                      <a:rPr lang="en-CA" dirty="0"/>
                      <m:t>the</m:t>
                    </m:r>
                    <m:r>
                      <m:rPr>
                        <m:nor/>
                      </m:rPr>
                      <a:rPr lang="en-CA" dirty="0"/>
                      <m:t> </m:t>
                    </m:r>
                    <m:r>
                      <m:rPr>
                        <m:nor/>
                      </m:rPr>
                      <a:rPr lang="en-CA" dirty="0"/>
                      <m:t>largest</m:t>
                    </m:r>
                    <m:r>
                      <m:rPr>
                        <m:nor/>
                      </m:rPr>
                      <a:rPr lang="en-CA" dirty="0"/>
                      <m:t> </m:t>
                    </m:r>
                    <m:r>
                      <m:rPr>
                        <m:nor/>
                      </m:rPr>
                      <a:rPr lang="en-CA" dirty="0"/>
                      <m:t>catch</m:t>
                    </m:r>
                    <m:r>
                      <m:rPr>
                        <m:nor/>
                      </m:rPr>
                      <a:rPr lang="en-CA" dirty="0"/>
                      <m:t> </m:t>
                    </m:r>
                    <m:r>
                      <m:rPr>
                        <m:nor/>
                      </m:rPr>
                      <a:rPr lang="en-US" b="0" i="0" dirty="0" smtClean="0"/>
                      <m:t>(</m:t>
                    </m:r>
                    <m:r>
                      <m:rPr>
                        <m:nor/>
                      </m:rPr>
                      <a:rPr lang="en-US" b="0" i="0" dirty="0" smtClean="0"/>
                      <m:t>yield</m:t>
                    </m:r>
                    <m:r>
                      <m:rPr>
                        <m:nor/>
                      </m:rPr>
                      <a:rPr lang="en-US" b="0" i="0" dirty="0" smtClean="0"/>
                      <m:t>) </m:t>
                    </m:r>
                    <m:r>
                      <m:rPr>
                        <m:nor/>
                      </m:rPr>
                      <a:rPr lang="en-CA" dirty="0"/>
                      <m:t>that</m:t>
                    </m:r>
                    <m:r>
                      <m:rPr>
                        <m:nor/>
                      </m:rPr>
                      <a:rPr lang="en-CA" dirty="0"/>
                      <m:t> </m:t>
                    </m:r>
                    <m:r>
                      <m:rPr>
                        <m:nor/>
                      </m:rPr>
                      <a:rPr lang="en-CA" dirty="0"/>
                      <m:t>can</m:t>
                    </m:r>
                    <m:r>
                      <m:rPr>
                        <m:nor/>
                      </m:rPr>
                      <a:rPr lang="en-CA" dirty="0"/>
                      <m:t> </m:t>
                    </m:r>
                    <m:r>
                      <m:rPr>
                        <m:nor/>
                      </m:rPr>
                      <a:rPr lang="en-CA" dirty="0"/>
                      <m:t>be</m:t>
                    </m:r>
                    <m:r>
                      <m:rPr>
                        <m:nor/>
                      </m:rPr>
                      <a:rPr lang="en-CA" dirty="0"/>
                      <m:t> </m:t>
                    </m:r>
                    <m:r>
                      <m:rPr>
                        <m:nor/>
                      </m:rPr>
                      <a:rPr lang="en-CA" dirty="0"/>
                      <m:t>continuously</m:t>
                    </m:r>
                    <m:r>
                      <m:rPr>
                        <m:nor/>
                      </m:rPr>
                      <a:rPr lang="en-CA" dirty="0"/>
                      <m:t> </m:t>
                    </m:r>
                    <m:r>
                      <m:rPr>
                        <m:nor/>
                      </m:rPr>
                      <a:rPr lang="en-CA" dirty="0"/>
                      <m:t>removed</m:t>
                    </m:r>
                    <m:r>
                      <m:rPr>
                        <m:nor/>
                      </m:rPr>
                      <a:rPr lang="en-CA" dirty="0"/>
                      <m:t> </m:t>
                    </m:r>
                    <m:r>
                      <m:rPr>
                        <m:nor/>
                      </m:rPr>
                      <a:rPr lang="en-CA" dirty="0"/>
                      <m:t>from</m:t>
                    </m:r>
                    <m:r>
                      <m:rPr>
                        <m:nor/>
                      </m:rPr>
                      <a:rPr lang="en-CA" dirty="0"/>
                      <m:t> </m:t>
                    </m:r>
                    <m:r>
                      <m:rPr>
                        <m:nor/>
                      </m:rPr>
                      <a:rPr lang="en-CA" dirty="0"/>
                      <m:t>the</m:t>
                    </m:r>
                    <m:r>
                      <m:rPr>
                        <m:nor/>
                      </m:rPr>
                      <a:rPr lang="en-CA" dirty="0"/>
                      <m:t> </m:t>
                    </m:r>
                    <m:r>
                      <m:rPr>
                        <m:nor/>
                      </m:rPr>
                      <a:rPr lang="en-CA" dirty="0"/>
                      <m:t>stock</m:t>
                    </m:r>
                    <m:r>
                      <m:rPr>
                        <m:nor/>
                      </m:rPr>
                      <a:rPr lang="en-CA" dirty="0"/>
                      <m:t> </m:t>
                    </m:r>
                    <m:r>
                      <m:rPr>
                        <m:nor/>
                      </m:rPr>
                      <a:rPr lang="en-CA" dirty="0"/>
                      <m:t>assuming</m:t>
                    </m:r>
                    <m:r>
                      <m:rPr>
                        <m:nor/>
                      </m:rPr>
                      <a:rPr lang="en-CA" dirty="0"/>
                      <m:t> </m:t>
                    </m:r>
                    <m:r>
                      <m:rPr>
                        <m:nor/>
                      </m:rPr>
                      <a:rPr lang="en-CA" dirty="0"/>
                      <m:t>constant</m:t>
                    </m:r>
                    <m:r>
                      <m:rPr>
                        <m:nor/>
                      </m:rPr>
                      <a:rPr lang="en-CA" dirty="0"/>
                      <m:t> </m:t>
                    </m:r>
                    <m:r>
                      <m:rPr>
                        <m:nor/>
                      </m:rPr>
                      <a:rPr lang="en-CA" dirty="0"/>
                      <m:t>environmental</m:t>
                    </m:r>
                    <m:r>
                      <m:rPr>
                        <m:nor/>
                      </m:rPr>
                      <a:rPr lang="en-CA" dirty="0"/>
                      <m:t> </m:t>
                    </m:r>
                    <m:r>
                      <m:rPr>
                        <m:nor/>
                      </m:rPr>
                      <a:rPr lang="en-CA" dirty="0"/>
                      <m:t>conditions</m:t>
                    </m:r>
                    <m:r>
                      <m:rPr>
                        <m:nor/>
                      </m:rPr>
                      <a:rPr lang="en-CA" dirty="0"/>
                      <m:t> (</m:t>
                    </m:r>
                    <m:r>
                      <m:rPr>
                        <m:nor/>
                      </m:rPr>
                      <a:rPr lang="en-CA" dirty="0"/>
                      <m:t>equilibrium</m:t>
                    </m:r>
                    <m:r>
                      <m:rPr>
                        <m:nor/>
                      </m:rPr>
                      <a:rPr lang="en-CA" dirty="0"/>
                      <m:t>)</m:t>
                    </m:r>
                  </m:oMath>
                </a14:m>
                <a:endParaRPr lang="en-CA" dirty="0"/>
              </a:p>
              <a:p>
                <a14:m>
                  <m:oMath xmlns:m="http://schemas.openxmlformats.org/officeDocument/2006/math">
                    <m:r>
                      <a:rPr lang="en-CA" i="1" dirty="0" smtClean="0">
                        <a:solidFill>
                          <a:srgbClr val="0000FF"/>
                        </a:solidFill>
                        <a:latin typeface="Cambria Math" panose="02040503050406030204" pitchFamily="18" charset="0"/>
                      </a:rPr>
                      <m:t>𝐵</m:t>
                    </m:r>
                    <m:r>
                      <a:rPr lang="en-CA" i="1" baseline="-25000" dirty="0">
                        <a:solidFill>
                          <a:srgbClr val="0000FF"/>
                        </a:solidFill>
                        <a:latin typeface="Cambria Math" panose="02040503050406030204" pitchFamily="18" charset="0"/>
                      </a:rPr>
                      <m:t>𝑀𝑆𝑌</m:t>
                    </m:r>
                  </m:oMath>
                </a14:m>
                <a:r>
                  <a:rPr lang="en-CA" dirty="0"/>
                  <a:t> = average long-term biomass (SSB) from fishing at a constant </a:t>
                </a:r>
                <a14:m>
                  <m:oMath xmlns:m="http://schemas.openxmlformats.org/officeDocument/2006/math">
                    <m:r>
                      <a:rPr lang="en-CA" i="1" dirty="0" smtClean="0">
                        <a:latin typeface="Cambria Math" panose="02040503050406030204" pitchFamily="18" charset="0"/>
                      </a:rPr>
                      <m:t>𝐹</m:t>
                    </m:r>
                    <m:r>
                      <a:rPr lang="en-CA" i="1" baseline="-25000" dirty="0">
                        <a:latin typeface="Cambria Math" panose="02040503050406030204" pitchFamily="18" charset="0"/>
                      </a:rPr>
                      <m:t>𝑀𝑆𝑌</m:t>
                    </m:r>
                  </m:oMath>
                </a14:m>
                <a:r>
                  <a:rPr lang="en-CA" dirty="0"/>
                  <a:t> over the long term</a:t>
                </a:r>
              </a:p>
              <a:p>
                <a:endParaRPr lang="en-US" dirty="0"/>
              </a:p>
              <a:p>
                <a:endParaRPr lang="en-CA" baseline="-25000"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931728"/>
              </a:xfrm>
              <a:blipFill>
                <a:blip r:embed="rId2"/>
                <a:stretch>
                  <a:fillRect l="-812" t="-3470" b="-6309"/>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38200" y="3892290"/>
            <a:ext cx="4572396" cy="2712955"/>
          </a:xfrm>
          <a:prstGeom prst="rect">
            <a:avLst/>
          </a:prstGeom>
        </p:spPr>
      </p:pic>
      <p:cxnSp>
        <p:nvCxnSpPr>
          <p:cNvPr id="9" name="Straight Arrow Connector 8"/>
          <p:cNvCxnSpPr/>
          <p:nvPr/>
        </p:nvCxnSpPr>
        <p:spPr>
          <a:xfrm flipH="1">
            <a:off x="1392580" y="4148051"/>
            <a:ext cx="266009"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4"/>
          <a:stretch>
            <a:fillRect/>
          </a:stretch>
        </p:blipFill>
        <p:spPr>
          <a:xfrm>
            <a:off x="6781404" y="3892289"/>
            <a:ext cx="4572396" cy="2712955"/>
          </a:xfrm>
          <a:prstGeom prst="rect">
            <a:avLst/>
          </a:prstGeom>
        </p:spPr>
      </p:pic>
      <p:cxnSp>
        <p:nvCxnSpPr>
          <p:cNvPr id="28" name="Straight Arrow Connector 27"/>
          <p:cNvCxnSpPr/>
          <p:nvPr/>
        </p:nvCxnSpPr>
        <p:spPr>
          <a:xfrm flipH="1">
            <a:off x="7314013" y="5497484"/>
            <a:ext cx="266009"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5487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Title 1"/>
              <p:cNvSpPr txBox="1">
                <a:spLocks/>
              </p:cNvSpPr>
              <p:nvPr/>
            </p:nvSpPr>
            <p:spPr>
              <a:xfrm>
                <a:off x="838200" y="367829"/>
                <a:ext cx="10540943" cy="1325563"/>
              </a:xfrm>
              <a:prstGeom prst="rect">
                <a:avLst/>
              </a:prstGeom>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MSY Reference Point: </a:t>
                </a:r>
                <a14:m>
                  <m:oMath xmlns:m="http://schemas.openxmlformats.org/officeDocument/2006/math">
                    <m:r>
                      <a:rPr lang="en-US" i="1" dirty="0" smtClean="0">
                        <a:latin typeface="Cambria Math" panose="02040503050406030204" pitchFamily="18" charset="0"/>
                      </a:rPr>
                      <m:t>𝑆𝑆𝐵</m:t>
                    </m:r>
                    <m:r>
                      <a:rPr lang="en-US" i="1" baseline="-25000" dirty="0" smtClean="0">
                        <a:latin typeface="Cambria Math" panose="02040503050406030204" pitchFamily="18" charset="0"/>
                      </a:rPr>
                      <m:t>𝑀𝑆𝑌</m:t>
                    </m:r>
                  </m:oMath>
                </a14:m>
                <a:endParaRPr lang="en-CA" dirty="0"/>
              </a:p>
            </p:txBody>
          </p:sp>
        </mc:Choice>
        <mc:Fallback xmlns="">
          <p:sp>
            <p:nvSpPr>
              <p:cNvPr id="13" name="Title 1"/>
              <p:cNvSpPr txBox="1">
                <a:spLocks noRot="1" noChangeAspect="1" noMove="1" noResize="1" noEditPoints="1" noAdjustHandles="1" noChangeArrowheads="1" noChangeShapeType="1" noTextEdit="1"/>
              </p:cNvSpPr>
              <p:nvPr/>
            </p:nvSpPr>
            <p:spPr>
              <a:xfrm>
                <a:off x="838200" y="367829"/>
                <a:ext cx="10540943" cy="1325563"/>
              </a:xfrm>
              <a:prstGeom prst="rect">
                <a:avLst/>
              </a:prstGeom>
              <a:blipFill>
                <a:blip r:embed="rId2"/>
                <a:stretch>
                  <a:fillRect l="-2371"/>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931728"/>
              </a:xfrm>
            </p:spPr>
            <p:txBody>
              <a:bodyPr>
                <a:normAutofit fontScale="92500"/>
              </a:bodyPr>
              <a:lstStyle/>
              <a:p>
                <a:endParaRPr lang="en-US" dirty="0"/>
              </a:p>
              <a:p>
                <a14:m>
                  <m:oMath xmlns:m="http://schemas.openxmlformats.org/officeDocument/2006/math">
                    <m:r>
                      <a:rPr lang="en-US" i="1" dirty="0" smtClean="0">
                        <a:solidFill>
                          <a:srgbClr val="C00000"/>
                        </a:solidFill>
                        <a:latin typeface="Cambria Math" panose="02040503050406030204" pitchFamily="18" charset="0"/>
                      </a:rPr>
                      <m:t>𝑌𝑖𝑒𝑙𝑑</m:t>
                    </m:r>
                    <m:r>
                      <a:rPr lang="en-US" i="1" baseline="-25000" dirty="0" err="1">
                        <a:solidFill>
                          <a:srgbClr val="C00000"/>
                        </a:solidFill>
                        <a:latin typeface="Cambria Math" panose="02040503050406030204" pitchFamily="18" charset="0"/>
                      </a:rPr>
                      <m:t>𝐹</m:t>
                    </m:r>
                    <m:r>
                      <a:rPr lang="en-US" i="1" dirty="0">
                        <a:latin typeface="Cambria Math" panose="02040503050406030204" pitchFamily="18" charset="0"/>
                      </a:rPr>
                      <m:t> = </m:t>
                    </m:r>
                    <m:r>
                      <a:rPr lang="en-US" i="1" dirty="0">
                        <a:solidFill>
                          <a:schemeClr val="accent6">
                            <a:lumMod val="75000"/>
                          </a:schemeClr>
                        </a:solidFill>
                        <a:latin typeface="Cambria Math" panose="02040503050406030204" pitchFamily="18" charset="0"/>
                      </a:rPr>
                      <m:t>𝑌𝑃𝑅</m:t>
                    </m:r>
                    <m:r>
                      <a:rPr lang="en-US" i="1" baseline="-25000" dirty="0">
                        <a:solidFill>
                          <a:schemeClr val="accent6">
                            <a:lumMod val="75000"/>
                          </a:schemeClr>
                        </a:solidFill>
                        <a:latin typeface="Cambria Math" panose="02040503050406030204" pitchFamily="18" charset="0"/>
                      </a:rPr>
                      <m:t>𝐹</m:t>
                    </m:r>
                    <m:r>
                      <a:rPr lang="en-US" i="1" dirty="0">
                        <a:solidFill>
                          <a:schemeClr val="accent6">
                            <a:lumMod val="75000"/>
                          </a:schemeClr>
                        </a:solidFill>
                        <a:latin typeface="Cambria Math" panose="02040503050406030204" pitchFamily="18" charset="0"/>
                      </a:rPr>
                      <m:t> </m:t>
                    </m:r>
                    <m:r>
                      <a:rPr lang="en-US" i="1" dirty="0">
                        <a:latin typeface="Cambria Math" panose="02040503050406030204" pitchFamily="18" charset="0"/>
                      </a:rPr>
                      <m:t>× </m:t>
                    </m:r>
                    <m:r>
                      <a:rPr lang="en-US" i="1" dirty="0">
                        <a:solidFill>
                          <a:srgbClr val="7030A0"/>
                        </a:solidFill>
                        <a:latin typeface="Cambria Math" panose="02040503050406030204" pitchFamily="18" charset="0"/>
                      </a:rPr>
                      <m:t>𝑅</m:t>
                    </m:r>
                    <m:r>
                      <a:rPr lang="en-US" i="1" baseline="-25000" dirty="0">
                        <a:solidFill>
                          <a:srgbClr val="7030A0"/>
                        </a:solidFill>
                        <a:latin typeface="Cambria Math" panose="02040503050406030204" pitchFamily="18" charset="0"/>
                      </a:rPr>
                      <m:t>𝐹</m:t>
                    </m:r>
                  </m:oMath>
                </a14:m>
                <a:endParaRPr lang="en-US" baseline="-25000" dirty="0">
                  <a:solidFill>
                    <a:srgbClr val="7030A0"/>
                  </a:solidFill>
                </a:endParaRPr>
              </a:p>
              <a:p>
                <a:endParaRPr lang="en-US" baseline="-25000" dirty="0">
                  <a:solidFill>
                    <a:srgbClr val="7030A0"/>
                  </a:solidFill>
                </a:endParaRPr>
              </a:p>
              <a:p>
                <a:r>
                  <a:rPr lang="en-US" dirty="0"/>
                  <a:t>Calculate Yield for various </a:t>
                </a:r>
                <a14:m>
                  <m:oMath xmlns:m="http://schemas.openxmlformats.org/officeDocument/2006/math">
                    <m:r>
                      <a:rPr lang="en-US" i="1" dirty="0" smtClean="0">
                        <a:latin typeface="Cambria Math" panose="02040503050406030204" pitchFamily="18" charset="0"/>
                      </a:rPr>
                      <m:t>𝐹</m:t>
                    </m:r>
                  </m:oMath>
                </a14:m>
                <a:r>
                  <a:rPr lang="en-US" dirty="0"/>
                  <a:t> and identify </a:t>
                </a:r>
                <a14:m>
                  <m:oMath xmlns:m="http://schemas.openxmlformats.org/officeDocument/2006/math">
                    <m:r>
                      <a:rPr lang="en-US" i="1" dirty="0">
                        <a:latin typeface="Cambria Math" panose="02040503050406030204" pitchFamily="18" charset="0"/>
                      </a:rPr>
                      <m:t>𝐹</m:t>
                    </m:r>
                  </m:oMath>
                </a14:m>
                <a:r>
                  <a:rPr lang="en-US" dirty="0"/>
                  <a:t> where yield is at its maximum</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931728"/>
              </a:xfrm>
              <a:blipFill>
                <a:blip r:embed="rId3"/>
                <a:stretch>
                  <a:fillRect l="-928" b="-315"/>
                </a:stretch>
              </a:blipFill>
            </p:spPr>
            <p:txBody>
              <a:bodyPr/>
              <a:lstStyle/>
              <a:p>
                <a:r>
                  <a:rPr lang="en-US">
                    <a:noFill/>
                  </a:rPr>
                  <a:t> </a:t>
                </a:r>
              </a:p>
            </p:txBody>
          </p:sp>
        </mc:Fallback>
      </mc:AlternateContent>
      <p:pic>
        <p:nvPicPr>
          <p:cNvPr id="7" name="Picture 6"/>
          <p:cNvPicPr>
            <a:picLocks noChangeAspect="1"/>
          </p:cNvPicPr>
          <p:nvPr/>
        </p:nvPicPr>
        <p:blipFill>
          <a:blip r:embed="rId4"/>
          <a:stretch>
            <a:fillRect/>
          </a:stretch>
        </p:blipFill>
        <p:spPr>
          <a:xfrm>
            <a:off x="838200" y="3892290"/>
            <a:ext cx="4572396" cy="2712955"/>
          </a:xfrm>
          <a:prstGeom prst="rect">
            <a:avLst/>
          </a:prstGeom>
        </p:spPr>
      </p:pic>
      <p:cxnSp>
        <p:nvCxnSpPr>
          <p:cNvPr id="9" name="Straight Arrow Connector 8"/>
          <p:cNvCxnSpPr/>
          <p:nvPr/>
        </p:nvCxnSpPr>
        <p:spPr>
          <a:xfrm flipH="1">
            <a:off x="1392580" y="4148051"/>
            <a:ext cx="266009"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5"/>
          <a:stretch>
            <a:fillRect/>
          </a:stretch>
        </p:blipFill>
        <p:spPr>
          <a:xfrm>
            <a:off x="6781404" y="3892289"/>
            <a:ext cx="4572396" cy="2712955"/>
          </a:xfrm>
          <a:prstGeom prst="rect">
            <a:avLst/>
          </a:prstGeom>
        </p:spPr>
      </p:pic>
      <p:cxnSp>
        <p:nvCxnSpPr>
          <p:cNvPr id="28" name="Straight Arrow Connector 27"/>
          <p:cNvCxnSpPr/>
          <p:nvPr/>
        </p:nvCxnSpPr>
        <p:spPr>
          <a:xfrm flipH="1">
            <a:off x="7314013" y="5497484"/>
            <a:ext cx="266009"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p:cNvSpPr txBox="1"/>
              <p:nvPr/>
            </p:nvSpPr>
            <p:spPr>
              <a:xfrm>
                <a:off x="5081035" y="1825625"/>
                <a:ext cx="3752008" cy="369332"/>
              </a:xfrm>
              <a:prstGeom prst="rect">
                <a:avLst/>
              </a:prstGeom>
              <a:noFill/>
            </p:spPr>
            <p:txBody>
              <a:bodyPr wrap="square" rtlCol="0">
                <a:spAutoFit/>
              </a:bodyPr>
              <a:lstStyle/>
              <a:p>
                <a:r>
                  <a:rPr lang="en-US" dirty="0">
                    <a:solidFill>
                      <a:srgbClr val="C00000"/>
                    </a:solidFill>
                  </a:rPr>
                  <a:t>Equilibrium Yield at a specified </a:t>
                </a:r>
                <a14:m>
                  <m:oMath xmlns:m="http://schemas.openxmlformats.org/officeDocument/2006/math">
                    <m:r>
                      <a:rPr lang="en-US" i="1" dirty="0" smtClean="0">
                        <a:solidFill>
                          <a:srgbClr val="C00000"/>
                        </a:solidFill>
                        <a:latin typeface="Cambria Math" panose="02040503050406030204" pitchFamily="18" charset="0"/>
                      </a:rPr>
                      <m:t>𝐹</m:t>
                    </m:r>
                  </m:oMath>
                </a14:m>
                <a:endParaRPr lang="en-CA" dirty="0">
                  <a:solidFill>
                    <a:srgbClr val="C0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5081035" y="1825625"/>
                <a:ext cx="3752008" cy="369332"/>
              </a:xfrm>
              <a:prstGeom prst="rect">
                <a:avLst/>
              </a:prstGeom>
              <a:blipFill>
                <a:blip r:embed="rId6"/>
                <a:stretch>
                  <a:fillRect l="-1463"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081035" y="2225018"/>
                <a:ext cx="3752008" cy="369332"/>
              </a:xfrm>
              <a:prstGeom prst="rect">
                <a:avLst/>
              </a:prstGeom>
              <a:noFill/>
            </p:spPr>
            <p:txBody>
              <a:bodyPr wrap="square" rtlCol="0">
                <a:spAutoFit/>
              </a:bodyPr>
              <a:lstStyle/>
              <a:p>
                <a:r>
                  <a:rPr lang="en-US" dirty="0">
                    <a:solidFill>
                      <a:schemeClr val="accent6">
                        <a:lumMod val="75000"/>
                      </a:schemeClr>
                    </a:solidFill>
                  </a:rPr>
                  <a:t>Yield-per-recruit at a specified </a:t>
                </a:r>
                <a14:m>
                  <m:oMath xmlns:m="http://schemas.openxmlformats.org/officeDocument/2006/math">
                    <m:r>
                      <a:rPr lang="en-US" i="1" dirty="0" smtClean="0">
                        <a:solidFill>
                          <a:schemeClr val="accent6">
                            <a:lumMod val="75000"/>
                          </a:schemeClr>
                        </a:solidFill>
                        <a:latin typeface="Cambria Math" panose="02040503050406030204" pitchFamily="18" charset="0"/>
                      </a:rPr>
                      <m:t>𝐹</m:t>
                    </m:r>
                  </m:oMath>
                </a14:m>
                <a:endParaRPr lang="en-CA" dirty="0">
                  <a:solidFill>
                    <a:schemeClr val="accent6">
                      <a:lumMod val="75000"/>
                    </a:schemeClr>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081035" y="2225018"/>
                <a:ext cx="3752008" cy="369332"/>
              </a:xfrm>
              <a:prstGeom prst="rect">
                <a:avLst/>
              </a:prstGeom>
              <a:blipFill>
                <a:blip r:embed="rId7"/>
                <a:stretch>
                  <a:fillRect l="-1463"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840508" y="2683773"/>
                <a:ext cx="3992535" cy="369332"/>
              </a:xfrm>
              <a:prstGeom prst="rect">
                <a:avLst/>
              </a:prstGeom>
              <a:noFill/>
            </p:spPr>
            <p:txBody>
              <a:bodyPr wrap="square" rtlCol="0">
                <a:spAutoFit/>
              </a:bodyPr>
              <a:lstStyle/>
              <a:p>
                <a:r>
                  <a:rPr lang="en-US" dirty="0">
                    <a:solidFill>
                      <a:srgbClr val="7030A0"/>
                    </a:solidFill>
                  </a:rPr>
                  <a:t>Equilibrium Recruitment at a specified </a:t>
                </a:r>
                <a14:m>
                  <m:oMath xmlns:m="http://schemas.openxmlformats.org/officeDocument/2006/math">
                    <m:r>
                      <a:rPr lang="en-US" i="1" dirty="0" smtClean="0">
                        <a:solidFill>
                          <a:srgbClr val="7030A0"/>
                        </a:solidFill>
                        <a:latin typeface="Cambria Math" panose="02040503050406030204" pitchFamily="18" charset="0"/>
                      </a:rPr>
                      <m:t>𝐹</m:t>
                    </m:r>
                  </m:oMath>
                </a14:m>
                <a:endParaRPr lang="en-CA" dirty="0">
                  <a:solidFill>
                    <a:srgbClr val="7030A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840508" y="2683773"/>
                <a:ext cx="3992535" cy="369332"/>
              </a:xfrm>
              <a:prstGeom prst="rect">
                <a:avLst/>
              </a:prstGeom>
              <a:blipFill>
                <a:blip r:embed="rId8"/>
                <a:stretch>
                  <a:fillRect l="-1221" t="-8197" b="-24590"/>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970D57F6-36A4-4091-9911-27AA5154FC66}"/>
              </a:ext>
            </a:extLst>
          </p:cNvPr>
          <p:cNvSpPr txBox="1"/>
          <p:nvPr/>
        </p:nvSpPr>
        <p:spPr>
          <a:xfrm>
            <a:off x="838200" y="3963385"/>
            <a:ext cx="3752008" cy="369332"/>
          </a:xfrm>
          <a:prstGeom prst="rect">
            <a:avLst/>
          </a:prstGeom>
          <a:noFill/>
        </p:spPr>
        <p:txBody>
          <a:bodyPr wrap="square" rtlCol="0">
            <a:spAutoFit/>
          </a:bodyPr>
          <a:lstStyle/>
          <a:p>
            <a:r>
              <a:rPr lang="en-US" dirty="0">
                <a:solidFill>
                  <a:srgbClr val="C00000"/>
                </a:solidFill>
              </a:rPr>
              <a:t>MSY</a:t>
            </a:r>
            <a:endParaRPr lang="en-CA" dirty="0">
              <a:solidFill>
                <a:srgbClr val="C00000"/>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EB33063-9281-4394-9697-76A6095A8767}"/>
                  </a:ext>
                </a:extLst>
              </p:cNvPr>
              <p:cNvSpPr txBox="1"/>
              <p:nvPr/>
            </p:nvSpPr>
            <p:spPr>
              <a:xfrm>
                <a:off x="1392580" y="6103222"/>
                <a:ext cx="5884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𝐹</m:t>
                          </m:r>
                        </m:e>
                        <m:sub>
                          <m:r>
                            <a:rPr lang="en-US" b="0" i="1" dirty="0" smtClean="0">
                              <a:solidFill>
                                <a:schemeClr val="accent2"/>
                              </a:solidFill>
                              <a:latin typeface="Cambria Math" panose="02040503050406030204" pitchFamily="18" charset="0"/>
                            </a:rPr>
                            <m:t>𝑀𝑆𝑌</m:t>
                          </m:r>
                        </m:sub>
                      </m:sSub>
                    </m:oMath>
                  </m:oMathPara>
                </a14:m>
                <a:endParaRPr lang="en-CA" dirty="0">
                  <a:solidFill>
                    <a:schemeClr val="accent2"/>
                  </a:solidFill>
                </a:endParaRPr>
              </a:p>
            </p:txBody>
          </p:sp>
        </mc:Choice>
        <mc:Fallback xmlns="">
          <p:sp>
            <p:nvSpPr>
              <p:cNvPr id="14" name="TextBox 13">
                <a:extLst>
                  <a:ext uri="{FF2B5EF4-FFF2-40B4-BE49-F238E27FC236}">
                    <a16:creationId xmlns:a16="http://schemas.microsoft.com/office/drawing/2014/main" id="{FEB33063-9281-4394-9697-76A6095A8767}"/>
                  </a:ext>
                </a:extLst>
              </p:cNvPr>
              <p:cNvSpPr txBox="1">
                <a:spLocks noRot="1" noChangeAspect="1" noMove="1" noResize="1" noEditPoints="1" noAdjustHandles="1" noChangeArrowheads="1" noChangeShapeType="1" noTextEdit="1"/>
              </p:cNvSpPr>
              <p:nvPr/>
            </p:nvSpPr>
            <p:spPr>
              <a:xfrm>
                <a:off x="1392580" y="6103222"/>
                <a:ext cx="588442" cy="369332"/>
              </a:xfrm>
              <a:prstGeom prst="rect">
                <a:avLst/>
              </a:prstGeom>
              <a:blipFill>
                <a:blip r:embed="rId9"/>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FCA2943-3989-49E1-A702-DF8FF7A3DA64}"/>
                  </a:ext>
                </a:extLst>
              </p:cNvPr>
              <p:cNvSpPr txBox="1"/>
              <p:nvPr/>
            </p:nvSpPr>
            <p:spPr>
              <a:xfrm>
                <a:off x="7285801" y="6103222"/>
                <a:ext cx="5884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𝐹</m:t>
                          </m:r>
                        </m:e>
                        <m:sub>
                          <m:r>
                            <a:rPr lang="en-US" b="0" i="1" dirty="0" smtClean="0">
                              <a:solidFill>
                                <a:schemeClr val="accent2"/>
                              </a:solidFill>
                              <a:latin typeface="Cambria Math" panose="02040503050406030204" pitchFamily="18" charset="0"/>
                            </a:rPr>
                            <m:t>𝑀𝑆𝑌</m:t>
                          </m:r>
                        </m:sub>
                      </m:sSub>
                    </m:oMath>
                  </m:oMathPara>
                </a14:m>
                <a:endParaRPr lang="en-CA" dirty="0">
                  <a:solidFill>
                    <a:schemeClr val="accent2"/>
                  </a:solidFill>
                </a:endParaRPr>
              </a:p>
            </p:txBody>
          </p:sp>
        </mc:Choice>
        <mc:Fallback xmlns="">
          <p:sp>
            <p:nvSpPr>
              <p:cNvPr id="15" name="TextBox 14">
                <a:extLst>
                  <a:ext uri="{FF2B5EF4-FFF2-40B4-BE49-F238E27FC236}">
                    <a16:creationId xmlns:a16="http://schemas.microsoft.com/office/drawing/2014/main" id="{0FCA2943-3989-49E1-A702-DF8FF7A3DA64}"/>
                  </a:ext>
                </a:extLst>
              </p:cNvPr>
              <p:cNvSpPr txBox="1">
                <a:spLocks noRot="1" noChangeAspect="1" noMove="1" noResize="1" noEditPoints="1" noAdjustHandles="1" noChangeArrowheads="1" noChangeShapeType="1" noTextEdit="1"/>
              </p:cNvSpPr>
              <p:nvPr/>
            </p:nvSpPr>
            <p:spPr>
              <a:xfrm>
                <a:off x="7285801" y="6103222"/>
                <a:ext cx="588442" cy="369332"/>
              </a:xfrm>
              <a:prstGeom prst="rect">
                <a:avLst/>
              </a:prstGeom>
              <a:blipFill>
                <a:blip r:embed="rId10"/>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2C38F24-4EAB-4A60-8FF0-8A2040D9AF24}"/>
                  </a:ext>
                </a:extLst>
              </p:cNvPr>
              <p:cNvSpPr txBox="1"/>
              <p:nvPr/>
            </p:nvSpPr>
            <p:spPr>
              <a:xfrm>
                <a:off x="7593780" y="5312818"/>
                <a:ext cx="9042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0000FF"/>
                              </a:solidFill>
                              <a:latin typeface="Cambria Math" panose="02040503050406030204" pitchFamily="18" charset="0"/>
                            </a:rPr>
                          </m:ctrlPr>
                        </m:sSubPr>
                        <m:e>
                          <m:r>
                            <a:rPr lang="en-US" b="0" i="1" dirty="0" smtClean="0">
                              <a:solidFill>
                                <a:srgbClr val="0000FF"/>
                              </a:solidFill>
                              <a:latin typeface="Cambria Math" panose="02040503050406030204" pitchFamily="18" charset="0"/>
                            </a:rPr>
                            <m:t>𝑆𝑆𝐵</m:t>
                          </m:r>
                        </m:e>
                        <m:sub>
                          <m:r>
                            <a:rPr lang="en-US" b="0" i="1" dirty="0" smtClean="0">
                              <a:solidFill>
                                <a:srgbClr val="0000FF"/>
                              </a:solidFill>
                              <a:latin typeface="Cambria Math" panose="02040503050406030204" pitchFamily="18" charset="0"/>
                            </a:rPr>
                            <m:t>𝑀𝑆𝑌</m:t>
                          </m:r>
                        </m:sub>
                      </m:sSub>
                    </m:oMath>
                  </m:oMathPara>
                </a14:m>
                <a:endParaRPr lang="en-CA" dirty="0">
                  <a:solidFill>
                    <a:srgbClr val="0000FF"/>
                  </a:solidFill>
                </a:endParaRPr>
              </a:p>
            </p:txBody>
          </p:sp>
        </mc:Choice>
        <mc:Fallback xmlns="">
          <p:sp>
            <p:nvSpPr>
              <p:cNvPr id="16" name="TextBox 15">
                <a:extLst>
                  <a:ext uri="{FF2B5EF4-FFF2-40B4-BE49-F238E27FC236}">
                    <a16:creationId xmlns:a16="http://schemas.microsoft.com/office/drawing/2014/main" id="{72C38F24-4EAB-4A60-8FF0-8A2040D9AF24}"/>
                  </a:ext>
                </a:extLst>
              </p:cNvPr>
              <p:cNvSpPr txBox="1">
                <a:spLocks noRot="1" noChangeAspect="1" noMove="1" noResize="1" noEditPoints="1" noAdjustHandles="1" noChangeArrowheads="1" noChangeShapeType="1" noTextEdit="1"/>
              </p:cNvSpPr>
              <p:nvPr/>
            </p:nvSpPr>
            <p:spPr>
              <a:xfrm>
                <a:off x="7593780" y="5312818"/>
                <a:ext cx="904267" cy="369332"/>
              </a:xfrm>
              <a:prstGeom prst="rect">
                <a:avLst/>
              </a:prstGeom>
              <a:blipFill>
                <a:blip r:embed="rId11"/>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20DE7297-6576-4C21-B290-BD0D170AF8F8}"/>
              </a:ext>
            </a:extLst>
          </p:cNvPr>
          <p:cNvCxnSpPr/>
          <p:nvPr/>
        </p:nvCxnSpPr>
        <p:spPr>
          <a:xfrm flipH="1">
            <a:off x="7314013" y="4178424"/>
            <a:ext cx="266009"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8056B93-5D6A-440C-82D5-E349E6060FED}"/>
                  </a:ext>
                </a:extLst>
              </p:cNvPr>
              <p:cNvSpPr txBox="1"/>
              <p:nvPr/>
            </p:nvSpPr>
            <p:spPr>
              <a:xfrm>
                <a:off x="7593780" y="3993758"/>
                <a:ext cx="6358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0000FF"/>
                              </a:solidFill>
                              <a:latin typeface="Cambria Math" panose="02040503050406030204" pitchFamily="18" charset="0"/>
                            </a:rPr>
                          </m:ctrlPr>
                        </m:sSubPr>
                        <m:e>
                          <m:r>
                            <a:rPr lang="en-US" b="0" i="1" dirty="0" smtClean="0">
                              <a:solidFill>
                                <a:srgbClr val="0000FF"/>
                              </a:solidFill>
                              <a:latin typeface="Cambria Math" panose="02040503050406030204" pitchFamily="18" charset="0"/>
                            </a:rPr>
                            <m:t>𝑆𝑆𝐵</m:t>
                          </m:r>
                        </m:e>
                        <m:sub>
                          <m:r>
                            <a:rPr lang="en-US" b="0" i="1" dirty="0" smtClean="0">
                              <a:solidFill>
                                <a:srgbClr val="0000FF"/>
                              </a:solidFill>
                              <a:latin typeface="Cambria Math" panose="02040503050406030204" pitchFamily="18" charset="0"/>
                            </a:rPr>
                            <m:t>0</m:t>
                          </m:r>
                        </m:sub>
                      </m:sSub>
                    </m:oMath>
                  </m:oMathPara>
                </a14:m>
                <a:endParaRPr lang="en-CA" dirty="0">
                  <a:solidFill>
                    <a:srgbClr val="0000FF"/>
                  </a:solidFill>
                </a:endParaRPr>
              </a:p>
            </p:txBody>
          </p:sp>
        </mc:Choice>
        <mc:Fallback xmlns="">
          <p:sp>
            <p:nvSpPr>
              <p:cNvPr id="18" name="TextBox 17">
                <a:extLst>
                  <a:ext uri="{FF2B5EF4-FFF2-40B4-BE49-F238E27FC236}">
                    <a16:creationId xmlns:a16="http://schemas.microsoft.com/office/drawing/2014/main" id="{F8056B93-5D6A-440C-82D5-E349E6060FED}"/>
                  </a:ext>
                </a:extLst>
              </p:cNvPr>
              <p:cNvSpPr txBox="1">
                <a:spLocks noRot="1" noChangeAspect="1" noMove="1" noResize="1" noEditPoints="1" noAdjustHandles="1" noChangeArrowheads="1" noChangeShapeType="1" noTextEdit="1"/>
              </p:cNvSpPr>
              <p:nvPr/>
            </p:nvSpPr>
            <p:spPr>
              <a:xfrm>
                <a:off x="7593780" y="3993758"/>
                <a:ext cx="635820" cy="369332"/>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7162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7. Approaches for Data-limited Stocks</a:t>
            </a:r>
          </a:p>
        </p:txBody>
      </p:sp>
      <p:sp>
        <p:nvSpPr>
          <p:cNvPr id="3" name="TextBox 2">
            <a:extLst>
              <a:ext uri="{FF2B5EF4-FFF2-40B4-BE49-F238E27FC236}">
                <a16:creationId xmlns:a16="http://schemas.microsoft.com/office/drawing/2014/main" id="{F28BBC60-EFE3-41B5-89E6-BDA0E4FAE63E}"/>
              </a:ext>
            </a:extLst>
          </p:cNvPr>
          <p:cNvSpPr txBox="1"/>
          <p:nvPr/>
        </p:nvSpPr>
        <p:spPr>
          <a:xfrm>
            <a:off x="3057832" y="4218039"/>
            <a:ext cx="6105833" cy="646331"/>
          </a:xfrm>
          <a:prstGeom prst="rect">
            <a:avLst/>
          </a:prstGeom>
          <a:noFill/>
        </p:spPr>
        <p:txBody>
          <a:bodyPr wrap="square" rtlCol="0">
            <a:spAutoFit/>
          </a:bodyPr>
          <a:lstStyle/>
          <a:p>
            <a:r>
              <a:rPr lang="en-US" dirty="0">
                <a:solidFill>
                  <a:srgbClr val="FF0000"/>
                </a:solidFill>
              </a:rPr>
              <a:t>I think this should be a very gentle introduction to what options are available?</a:t>
            </a:r>
          </a:p>
        </p:txBody>
      </p:sp>
    </p:spTree>
    <p:extLst>
      <p:ext uri="{BB962C8B-B14F-4D97-AF65-F5344CB8AC3E}">
        <p14:creationId xmlns:p14="http://schemas.microsoft.com/office/powerpoint/2010/main" val="151271255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70B0C-5F3A-4C8F-8BAB-6146EBD98064}"/>
              </a:ext>
            </a:extLst>
          </p:cNvPr>
          <p:cNvSpPr>
            <a:spLocks noGrp="1"/>
          </p:cNvSpPr>
          <p:nvPr>
            <p:ph type="title"/>
          </p:nvPr>
        </p:nvSpPr>
        <p:spPr/>
        <p:txBody>
          <a:bodyPr/>
          <a:lstStyle/>
          <a:p>
            <a:r>
              <a:rPr lang="en-US" dirty="0"/>
              <a:t>Approaches for Data-limited Stocks</a:t>
            </a:r>
          </a:p>
        </p:txBody>
      </p:sp>
      <p:sp>
        <p:nvSpPr>
          <p:cNvPr id="3" name="Content Placeholder 2">
            <a:extLst>
              <a:ext uri="{FF2B5EF4-FFF2-40B4-BE49-F238E27FC236}">
                <a16:creationId xmlns:a16="http://schemas.microsoft.com/office/drawing/2014/main" id="{3C935BDD-8A26-40B2-B372-A60F729D8F27}"/>
              </a:ext>
            </a:extLst>
          </p:cNvPr>
          <p:cNvSpPr>
            <a:spLocks noGrp="1"/>
          </p:cNvSpPr>
          <p:nvPr>
            <p:ph idx="1"/>
          </p:nvPr>
        </p:nvSpPr>
        <p:spPr/>
        <p:txBody>
          <a:bodyPr/>
          <a:lstStyle/>
          <a:p>
            <a:r>
              <a:rPr lang="en-US" dirty="0"/>
              <a:t>Methods:</a:t>
            </a:r>
          </a:p>
          <a:p>
            <a:pPr lvl="1"/>
            <a:r>
              <a:rPr lang="en-US" dirty="0"/>
              <a:t>Empirical, theoretical, and historical proxies for </a:t>
            </a:r>
            <a:r>
              <a:rPr lang="en-US" i="1" dirty="0"/>
              <a:t>B</a:t>
            </a:r>
            <a:r>
              <a:rPr lang="en-US" i="1" baseline="-25000" dirty="0"/>
              <a:t>0</a:t>
            </a:r>
            <a:r>
              <a:rPr lang="en-US" dirty="0"/>
              <a:t> and </a:t>
            </a:r>
            <a:r>
              <a:rPr lang="en-US" i="1" dirty="0"/>
              <a:t>B</a:t>
            </a:r>
            <a:r>
              <a:rPr lang="en-US" i="1" baseline="-25000" dirty="0"/>
              <a:t>MSY</a:t>
            </a:r>
            <a:endParaRPr lang="en-US" dirty="0"/>
          </a:p>
          <a:p>
            <a:pPr lvl="1"/>
            <a:r>
              <a:rPr lang="en-US" dirty="0"/>
              <a:t>Catch-only methods: can provide estimates of B relative to </a:t>
            </a:r>
            <a:r>
              <a:rPr lang="en-US" i="1" dirty="0"/>
              <a:t>B</a:t>
            </a:r>
            <a:r>
              <a:rPr lang="en-US" i="1" baseline="-25000" dirty="0"/>
              <a:t>0</a:t>
            </a:r>
            <a:r>
              <a:rPr lang="en-US" dirty="0"/>
              <a:t> and </a:t>
            </a:r>
            <a:r>
              <a:rPr lang="en-US" i="1" dirty="0"/>
              <a:t>B</a:t>
            </a:r>
            <a:r>
              <a:rPr lang="en-US" i="1" baseline="-25000" dirty="0"/>
              <a:t>MSY</a:t>
            </a:r>
            <a:r>
              <a:rPr lang="en-US" dirty="0"/>
              <a:t> </a:t>
            </a:r>
          </a:p>
          <a:p>
            <a:pPr lvl="2"/>
            <a:r>
              <a:rPr lang="en-US" dirty="0"/>
              <a:t>they have generally been used to estimate global trends in stock status and not for stock assessment</a:t>
            </a:r>
          </a:p>
          <a:p>
            <a:pPr lvl="1"/>
            <a:r>
              <a:rPr lang="en-US" dirty="0"/>
              <a:t>Closed-loop simulation approaches: an alternative to using empirical proxies or methods that rely on strong model assumptions or priors</a:t>
            </a:r>
          </a:p>
          <a:p>
            <a:endParaRPr lang="en-US" dirty="0"/>
          </a:p>
        </p:txBody>
      </p:sp>
    </p:spTree>
    <p:extLst>
      <p:ext uri="{BB962C8B-B14F-4D97-AF65-F5344CB8AC3E}">
        <p14:creationId xmlns:p14="http://schemas.microsoft.com/office/powerpoint/2010/main" val="29723877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10D68-BB61-4474-BC60-CD2665E2CB5E}"/>
              </a:ext>
            </a:extLst>
          </p:cNvPr>
          <p:cNvSpPr>
            <a:spLocks noGrp="1"/>
          </p:cNvSpPr>
          <p:nvPr>
            <p:ph type="title"/>
          </p:nvPr>
        </p:nvSpPr>
        <p:spPr/>
        <p:txBody>
          <a:bodyPr/>
          <a:lstStyle/>
          <a:p>
            <a:r>
              <a:rPr lang="en-US" dirty="0"/>
              <a:t>Theoretical Proxies for </a:t>
            </a:r>
            <a:r>
              <a:rPr lang="en-US" i="1" dirty="0"/>
              <a:t>B</a:t>
            </a:r>
            <a:r>
              <a:rPr lang="en-US" i="1" baseline="-25000" dirty="0"/>
              <a:t>MSY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EBF679-C065-4E9A-A132-B6E0E137E3B8}"/>
                  </a:ext>
                </a:extLst>
              </p:cNvPr>
              <p:cNvSpPr>
                <a:spLocks noGrp="1"/>
              </p:cNvSpPr>
              <p:nvPr>
                <p:ph idx="1"/>
              </p:nvPr>
            </p:nvSpPr>
            <p:spPr/>
            <p:txBody>
              <a:bodyPr/>
              <a:lstStyle/>
              <a:p>
                <a:r>
                  <a:rPr lang="en-US" dirty="0"/>
                  <a:t>Per-recruit models: Spawning Potential Ratio (SPR)</a:t>
                </a:r>
              </a:p>
              <a:p>
                <a:pPr lvl="1"/>
                <a14:m>
                  <m:oMath xmlns:m="http://schemas.openxmlformats.org/officeDocument/2006/math">
                    <m:r>
                      <a:rPr lang="en-US" i="1" dirty="0" smtClean="0">
                        <a:latin typeface="Cambria Math" panose="02040503050406030204" pitchFamily="18" charset="0"/>
                      </a:rPr>
                      <m:t>𝐹</m:t>
                    </m:r>
                  </m:oMath>
                </a14:m>
                <a:r>
                  <a:rPr lang="en-US" dirty="0"/>
                  <a:t> reference point: </a:t>
                </a:r>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𝑋</m:t>
                    </m:r>
                    <m:r>
                      <a:rPr lang="en-US" i="1" baseline="-25000" dirty="0">
                        <a:latin typeface="Cambria Math" panose="02040503050406030204" pitchFamily="18" charset="0"/>
                      </a:rPr>
                      <m:t>%</m:t>
                    </m:r>
                    <m:r>
                      <a:rPr lang="en-US" i="1" baseline="-25000" dirty="0">
                        <a:latin typeface="Cambria Math" panose="02040503050406030204" pitchFamily="18" charset="0"/>
                      </a:rPr>
                      <m:t>𝑆𝑃𝑅</m:t>
                    </m:r>
                  </m:oMath>
                </a14:m>
                <a:r>
                  <a:rPr lang="en-US" dirty="0"/>
                  <a:t> represents the </a:t>
                </a:r>
                <a14:m>
                  <m:oMath xmlns:m="http://schemas.openxmlformats.org/officeDocument/2006/math">
                    <m:r>
                      <a:rPr lang="en-US" i="1" dirty="0">
                        <a:latin typeface="Cambria Math" panose="02040503050406030204" pitchFamily="18" charset="0"/>
                      </a:rPr>
                      <m:t>𝐹</m:t>
                    </m:r>
                  </m:oMath>
                </a14:m>
                <a:r>
                  <a:rPr lang="en-US" dirty="0"/>
                  <a:t> that results in </a:t>
                </a:r>
                <a14:m>
                  <m:oMath xmlns:m="http://schemas.openxmlformats.org/officeDocument/2006/math">
                    <m:r>
                      <a:rPr lang="en-US" b="0" i="1" dirty="0" smtClean="0">
                        <a:latin typeface="Cambria Math" panose="02040503050406030204" pitchFamily="18" charset="0"/>
                      </a:rPr>
                      <m:t>𝑋</m:t>
                    </m:r>
                  </m:oMath>
                </a14:m>
                <a:r>
                  <a:rPr lang="en-US" dirty="0"/>
                  <a:t>% of unfished SSB-pre-recruit</a:t>
                </a:r>
              </a:p>
              <a:p>
                <a:pPr lvl="2"/>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𝑋</m:t>
                    </m:r>
                    <m:r>
                      <a:rPr lang="en-US" i="1" baseline="-25000" dirty="0">
                        <a:latin typeface="Cambria Math" panose="02040503050406030204" pitchFamily="18" charset="0"/>
                      </a:rPr>
                      <m:t>%</m:t>
                    </m:r>
                    <m:r>
                      <a:rPr lang="en-US" i="1" baseline="-25000" dirty="0">
                        <a:latin typeface="Cambria Math" panose="02040503050406030204" pitchFamily="18" charset="0"/>
                      </a:rPr>
                      <m:t>𝑆𝑃𝑅</m:t>
                    </m:r>
                    <m:r>
                      <a:rPr lang="en-US" i="1" baseline="-25000" dirty="0">
                        <a:latin typeface="Cambria Math" panose="02040503050406030204" pitchFamily="18" charset="0"/>
                      </a:rPr>
                      <m:t> </m:t>
                    </m:r>
                  </m:oMath>
                </a14:m>
                <a:r>
                  <a:rPr lang="en-US" dirty="0"/>
                  <a:t>is a common proxy for </a:t>
                </a:r>
                <a14:m>
                  <m:oMath xmlns:m="http://schemas.openxmlformats.org/officeDocument/2006/math">
                    <m:r>
                      <a:rPr lang="en-US" i="1" dirty="0">
                        <a:latin typeface="Cambria Math" panose="02040503050406030204" pitchFamily="18" charset="0"/>
                      </a:rPr>
                      <m:t>𝐹</m:t>
                    </m:r>
                    <m:r>
                      <a:rPr lang="en-US" b="0" i="1" baseline="-25000" dirty="0" smtClean="0">
                        <a:latin typeface="Cambria Math" panose="02040503050406030204" pitchFamily="18" charset="0"/>
                      </a:rPr>
                      <m:t>𝑀𝑆𝑌</m:t>
                    </m:r>
                    <m:r>
                      <a:rPr lang="en-US" i="1" baseline="-25000" dirty="0">
                        <a:latin typeface="Cambria Math" panose="02040503050406030204" pitchFamily="18" charset="0"/>
                      </a:rPr>
                      <m:t> </m:t>
                    </m:r>
                  </m:oMath>
                </a14:m>
                <a:endParaRPr lang="en-US" dirty="0"/>
              </a:p>
              <a:p>
                <a:pPr lvl="2"/>
                <a:r>
                  <a:rPr lang="en-US" dirty="0"/>
                  <a:t>Value of SPR as a proxy for </a:t>
                </a:r>
                <a14:m>
                  <m:oMath xmlns:m="http://schemas.openxmlformats.org/officeDocument/2006/math">
                    <m:r>
                      <a:rPr lang="en-US" i="1" dirty="0" smtClean="0">
                        <a:latin typeface="Cambria Math" panose="02040503050406030204" pitchFamily="18" charset="0"/>
                      </a:rPr>
                      <m:t>𝐹</m:t>
                    </m:r>
                    <m:r>
                      <a:rPr lang="en-US" b="0" i="1" baseline="-25000" dirty="0" smtClean="0">
                        <a:latin typeface="Cambria Math" panose="02040503050406030204" pitchFamily="18" charset="0"/>
                      </a:rPr>
                      <m:t>𝑀𝑆𝑌</m:t>
                    </m:r>
                  </m:oMath>
                </a14:m>
                <a:r>
                  <a:rPr lang="en-US" dirty="0"/>
                  <a:t> depends on productivity</a:t>
                </a:r>
              </a:p>
              <a:p>
                <a:pPr lvl="1"/>
                <a:r>
                  <a:rPr lang="en-US" dirty="0"/>
                  <a:t>Biomass reference point:</a:t>
                </a:r>
              </a:p>
              <a:p>
                <a:pPr lvl="2"/>
                <a14:m>
                  <m:oMath xmlns:m="http://schemas.openxmlformats.org/officeDocument/2006/math">
                    <m:r>
                      <a:rPr lang="en-US" i="1" dirty="0" smtClean="0">
                        <a:latin typeface="Cambria Math" panose="02040503050406030204" pitchFamily="18" charset="0"/>
                      </a:rPr>
                      <m:t>𝐵</m:t>
                    </m:r>
                    <m:r>
                      <a:rPr lang="en-US" i="1" baseline="-25000" dirty="0" smtClean="0">
                        <a:latin typeface="Cambria Math" panose="02040503050406030204" pitchFamily="18" charset="0"/>
                      </a:rPr>
                      <m:t>𝑀𝑆𝑌</m:t>
                    </m:r>
                  </m:oMath>
                </a14:m>
                <a:r>
                  <a:rPr lang="en-US" dirty="0"/>
                  <a:t> proxy = equilibrium B from fishing at </a:t>
                </a:r>
                <a14:m>
                  <m:oMath xmlns:m="http://schemas.openxmlformats.org/officeDocument/2006/math">
                    <m:r>
                      <a:rPr lang="en-US" i="1" dirty="0" smtClean="0">
                        <a:latin typeface="Cambria Math" panose="02040503050406030204" pitchFamily="18" charset="0"/>
                      </a:rPr>
                      <m:t>𝐹</m:t>
                    </m:r>
                    <m:r>
                      <a:rPr lang="en-US" i="1" baseline="-25000" dirty="0" smtClean="0">
                        <a:latin typeface="Cambria Math" panose="02040503050406030204" pitchFamily="18" charset="0"/>
                      </a:rPr>
                      <m:t>𝑋</m:t>
                    </m:r>
                    <m:r>
                      <a:rPr lang="en-US" i="1" baseline="-25000" dirty="0" smtClean="0">
                        <a:latin typeface="Cambria Math" panose="02040503050406030204" pitchFamily="18" charset="0"/>
                      </a:rPr>
                      <m:t>%</m:t>
                    </m:r>
                    <m:r>
                      <a:rPr lang="en-US" i="1" baseline="-25000" dirty="0" smtClean="0">
                        <a:latin typeface="Cambria Math" panose="02040503050406030204" pitchFamily="18" charset="0"/>
                      </a:rPr>
                      <m:t>𝑆𝑃𝑅</m:t>
                    </m:r>
                    <m:r>
                      <a:rPr lang="en-US" i="1" baseline="-25000" dirty="0" smtClean="0">
                        <a:latin typeface="Cambria Math" panose="02040503050406030204" pitchFamily="18" charset="0"/>
                      </a:rPr>
                      <m:t> </m:t>
                    </m:r>
                  </m:oMath>
                </a14:m>
                <a:endParaRPr lang="en-US" baseline="-25000" dirty="0"/>
              </a:p>
              <a:p>
                <a:pPr lvl="2"/>
                <a:endParaRPr lang="en-US" dirty="0"/>
              </a:p>
            </p:txBody>
          </p:sp>
        </mc:Choice>
        <mc:Fallback xmlns="">
          <p:sp>
            <p:nvSpPr>
              <p:cNvPr id="3" name="Content Placeholder 2">
                <a:extLst>
                  <a:ext uri="{FF2B5EF4-FFF2-40B4-BE49-F238E27FC236}">
                    <a16:creationId xmlns:a16="http://schemas.microsoft.com/office/drawing/2014/main" id="{90EBF679-C065-4E9A-A132-B6E0E137E3B8}"/>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F130B1CC-8FC9-4ACD-8ADA-A6E138A286D6}"/>
                  </a:ext>
                </a:extLst>
              </p:cNvPr>
              <p:cNvGraphicFramePr>
                <a:graphicFrameLocks/>
              </p:cNvGraphicFramePr>
              <p:nvPr>
                <p:extLst>
                  <p:ext uri="{D42A27DB-BD31-4B8C-83A1-F6EECF244321}">
                    <p14:modId xmlns:p14="http://schemas.microsoft.com/office/powerpoint/2010/main" val="1455370126"/>
                  </p:ext>
                </p:extLst>
              </p:nvPr>
            </p:nvGraphicFramePr>
            <p:xfrm>
              <a:off x="7695343" y="4862195"/>
              <a:ext cx="4496657" cy="1630680"/>
            </p:xfrm>
            <a:graphic>
              <a:graphicData uri="http://schemas.openxmlformats.org/drawingml/2006/table">
                <a:tbl>
                  <a:tblPr bandRow="1">
                    <a:tableStyleId>{5C22544A-7EE6-4342-B048-85BDC9FD1C3A}</a:tableStyleId>
                  </a:tblPr>
                  <a:tblGrid>
                    <a:gridCol w="1763362">
                      <a:extLst>
                        <a:ext uri="{9D8B030D-6E8A-4147-A177-3AD203B41FA5}">
                          <a16:colId xmlns:a16="http://schemas.microsoft.com/office/drawing/2014/main" val="765603383"/>
                        </a:ext>
                      </a:extLst>
                    </a:gridCol>
                    <a:gridCol w="1158924">
                      <a:extLst>
                        <a:ext uri="{9D8B030D-6E8A-4147-A177-3AD203B41FA5}">
                          <a16:colId xmlns:a16="http://schemas.microsoft.com/office/drawing/2014/main" val="2414924035"/>
                        </a:ext>
                      </a:extLst>
                    </a:gridCol>
                    <a:gridCol w="1574371">
                      <a:extLst>
                        <a:ext uri="{9D8B030D-6E8A-4147-A177-3AD203B41FA5}">
                          <a16:colId xmlns:a16="http://schemas.microsoft.com/office/drawing/2014/main" val="1996351042"/>
                        </a:ext>
                      </a:extLst>
                    </a:gridCol>
                  </a:tblGrid>
                  <a:tr h="0">
                    <a:tc>
                      <a:txBody>
                        <a:bodyPr/>
                        <a:lstStyle/>
                        <a:p>
                          <a:pPr marL="0" marR="0">
                            <a:spcBef>
                              <a:spcPts val="600"/>
                            </a:spcBef>
                            <a:spcAft>
                              <a:spcPts val="600"/>
                            </a:spcAft>
                          </a:pPr>
                          <a:r>
                            <a:rPr lang="en-US" sz="1800" b="1" dirty="0">
                              <a:effectLst/>
                              <a:latin typeface="Century Gothic" panose="020B0502020202020204" pitchFamily="34" charset="0"/>
                            </a:rPr>
                            <a:t>Productivity</a:t>
                          </a:r>
                          <a:endParaRPr lang="en-US" sz="1800" b="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14:m>
                            <m:oMathPara xmlns:m="http://schemas.openxmlformats.org/officeDocument/2006/math">
                              <m:oMathParaPr>
                                <m:jc m:val="centerGroup"/>
                              </m:oMathParaPr>
                              <m:oMath xmlns:m="http://schemas.openxmlformats.org/officeDocument/2006/math">
                                <m:r>
                                  <a:rPr lang="en-US" sz="1800" b="1" i="1" dirty="0" smtClean="0">
                                    <a:effectLst/>
                                    <a:latin typeface="Cambria Math" panose="02040503050406030204" pitchFamily="18" charset="0"/>
                                  </a:rPr>
                                  <m:t>𝒓</m:t>
                                </m:r>
                              </m:oMath>
                            </m:oMathPara>
                          </a14:m>
                          <a:endParaRPr lang="en-US" sz="1800" b="1"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14:m>
                            <m:oMath xmlns:m="http://schemas.openxmlformats.org/officeDocument/2006/math">
                              <m:r>
                                <a:rPr lang="en-US" sz="1800" b="1" i="1" smtClean="0">
                                  <a:effectLst/>
                                  <a:latin typeface="Cambria Math" panose="02040503050406030204" pitchFamily="18" charset="0"/>
                                </a:rPr>
                                <m:t>𝑭</m:t>
                              </m:r>
                              <m:r>
                                <a:rPr lang="en-US" sz="1800" b="1" i="1" baseline="-25000" smtClean="0">
                                  <a:effectLst/>
                                  <a:latin typeface="Cambria Math" panose="02040503050406030204" pitchFamily="18" charset="0"/>
                                </a:rPr>
                                <m:t>𝑴𝑺𝒀</m:t>
                              </m:r>
                            </m:oMath>
                          </a14:m>
                          <a:r>
                            <a:rPr lang="en-US" sz="1800" b="1" dirty="0">
                              <a:effectLst/>
                              <a:latin typeface="Century Gothic" panose="020B0502020202020204" pitchFamily="34" charset="0"/>
                            </a:rPr>
                            <a:t> ≈ </a:t>
                          </a:r>
                          <a14:m>
                            <m:oMath xmlns:m="http://schemas.openxmlformats.org/officeDocument/2006/math">
                              <m:r>
                                <a:rPr lang="en-US" sz="1800" b="1" i="1" dirty="0" smtClean="0">
                                  <a:effectLst/>
                                  <a:latin typeface="Cambria Math" panose="02040503050406030204" pitchFamily="18" charset="0"/>
                                </a:rPr>
                                <m:t>𝑭</m:t>
                              </m:r>
                              <m:r>
                                <a:rPr lang="en-US" sz="1800" b="1" i="1" baseline="-25000" dirty="0">
                                  <a:effectLst/>
                                  <a:latin typeface="Cambria Math" panose="02040503050406030204" pitchFamily="18" charset="0"/>
                                </a:rPr>
                                <m:t>𝑿</m:t>
                              </m:r>
                              <m:r>
                                <a:rPr lang="en-US" sz="1800" b="1" i="1" baseline="-25000" dirty="0">
                                  <a:effectLst/>
                                  <a:latin typeface="Cambria Math" panose="02040503050406030204" pitchFamily="18" charset="0"/>
                                </a:rPr>
                                <m:t>%</m:t>
                              </m:r>
                              <m:r>
                                <a:rPr lang="en-US" sz="1800" b="1" i="1" baseline="-25000" dirty="0">
                                  <a:effectLst/>
                                  <a:latin typeface="Cambria Math" panose="02040503050406030204" pitchFamily="18" charset="0"/>
                                </a:rPr>
                                <m:t>𝑺𝑷𝑹</m:t>
                              </m:r>
                            </m:oMath>
                          </a14:m>
                          <a:endParaRPr lang="en-US" sz="1800" b="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43201480"/>
                      </a:ext>
                    </a:extLst>
                  </a:tr>
                  <a:tr h="0">
                    <a:tc>
                      <a:txBody>
                        <a:bodyPr/>
                        <a:lstStyle/>
                        <a:p>
                          <a:pPr marL="0" marR="0">
                            <a:spcBef>
                              <a:spcPts val="600"/>
                            </a:spcBef>
                            <a:spcAft>
                              <a:spcPts val="600"/>
                            </a:spcAft>
                          </a:pPr>
                          <a:r>
                            <a:rPr lang="en-US" sz="1800" dirty="0">
                              <a:effectLst/>
                              <a:latin typeface="Century Gothic" panose="020B0502020202020204" pitchFamily="34" charset="0"/>
                            </a:rPr>
                            <a:t>Very Low</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≥50%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82048765"/>
                      </a:ext>
                    </a:extLst>
                  </a:tr>
                  <a:tr h="0">
                    <a:tc>
                      <a:txBody>
                        <a:bodyPr/>
                        <a:lstStyle/>
                        <a:p>
                          <a:pPr marL="0" marR="0">
                            <a:spcBef>
                              <a:spcPts val="600"/>
                            </a:spcBef>
                            <a:spcAft>
                              <a:spcPts val="600"/>
                            </a:spcAft>
                          </a:pPr>
                          <a:r>
                            <a:rPr lang="en-US" sz="1800" dirty="0">
                              <a:effectLst/>
                              <a:latin typeface="Century Gothic" panose="020B0502020202020204" pitchFamily="34" charset="0"/>
                            </a:rPr>
                            <a:t>Low</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&lt;0.14</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45%</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5822969"/>
                      </a:ext>
                    </a:extLst>
                  </a:tr>
                  <a:tr h="0">
                    <a:tc>
                      <a:txBody>
                        <a:bodyPr/>
                        <a:lstStyle/>
                        <a:p>
                          <a:pPr marL="0" marR="0">
                            <a:spcBef>
                              <a:spcPts val="600"/>
                            </a:spcBef>
                            <a:spcAft>
                              <a:spcPts val="600"/>
                            </a:spcAft>
                          </a:pPr>
                          <a:r>
                            <a:rPr lang="en-US" sz="1800" dirty="0">
                              <a:effectLst/>
                              <a:latin typeface="Century Gothic" panose="020B0502020202020204" pitchFamily="34" charset="0"/>
                            </a:rPr>
                            <a:t>Medium</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0.14-0.35</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40%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43095636"/>
                      </a:ext>
                    </a:extLst>
                  </a:tr>
                  <a:tr h="0">
                    <a:tc>
                      <a:txBody>
                        <a:bodyPr/>
                        <a:lstStyle/>
                        <a:p>
                          <a:pPr marL="0" marR="0">
                            <a:spcBef>
                              <a:spcPts val="600"/>
                            </a:spcBef>
                            <a:spcAft>
                              <a:spcPts val="600"/>
                            </a:spcAft>
                          </a:pPr>
                          <a:r>
                            <a:rPr lang="en-US" sz="1800" dirty="0">
                              <a:effectLst/>
                              <a:latin typeface="Century Gothic" panose="020B0502020202020204" pitchFamily="34" charset="0"/>
                            </a:rPr>
                            <a:t>High</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&gt;0.35</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30%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61834903"/>
                      </a:ext>
                    </a:extLst>
                  </a:tr>
                  <a:tr h="0">
                    <a:tc gridSpan="3">
                      <a:txBody>
                        <a:bodyPr/>
                        <a:lstStyle/>
                        <a:p>
                          <a:pPr marL="0" marR="0">
                            <a:spcBef>
                              <a:spcPts val="600"/>
                            </a:spcBef>
                            <a:spcAft>
                              <a:spcPts val="600"/>
                            </a:spcAft>
                          </a:pPr>
                          <a:r>
                            <a:rPr lang="en-US" sz="1200" kern="1200" dirty="0">
                              <a:solidFill>
                                <a:schemeClr val="dk1"/>
                              </a:solidFill>
                              <a:effectLst/>
                              <a:latin typeface="Century Gothic" panose="020B0502020202020204" pitchFamily="34" charset="0"/>
                            </a:rPr>
                            <a:t>*</a:t>
                          </a:r>
                          <a:r>
                            <a:rPr lang="en-US" sz="1100" kern="1200" dirty="0">
                              <a:solidFill>
                                <a:schemeClr val="dk1"/>
                              </a:solidFill>
                              <a:effectLst/>
                              <a:latin typeface="Century Gothic" panose="020B0502020202020204" pitchFamily="34" charset="0"/>
                            </a:rPr>
                            <a:t>Defined based on </a:t>
                          </a:r>
                          <a:r>
                            <a:rPr lang="en-US" sz="1100" i="1" kern="1200" dirty="0">
                              <a:solidFill>
                                <a:schemeClr val="dk1"/>
                              </a:solidFill>
                              <a:effectLst/>
                              <a:latin typeface="Century Gothic" panose="020B0502020202020204" pitchFamily="34" charset="0"/>
                            </a:rPr>
                            <a:t>M</a:t>
                          </a:r>
                          <a:r>
                            <a:rPr lang="en-US" sz="1100" kern="1200" dirty="0">
                              <a:solidFill>
                                <a:schemeClr val="dk1"/>
                              </a:solidFill>
                              <a:effectLst/>
                              <a:latin typeface="Century Gothic" panose="020B0502020202020204" pitchFamily="34" charset="0"/>
                            </a:rPr>
                            <a:t> &lt; 0.1 and age-at-maturation &gt; 15 years</a:t>
                          </a:r>
                          <a:endParaRPr lang="en-US" sz="12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819109025"/>
                      </a:ext>
                    </a:extLst>
                  </a:tr>
                </a:tbl>
              </a:graphicData>
            </a:graphic>
          </p:graphicFrame>
        </mc:Choice>
        <mc:Fallback xmlns="">
          <p:graphicFrame>
            <p:nvGraphicFramePr>
              <p:cNvPr id="4" name="Content Placeholder 3">
                <a:extLst>
                  <a:ext uri="{FF2B5EF4-FFF2-40B4-BE49-F238E27FC236}">
                    <a16:creationId xmlns:a16="http://schemas.microsoft.com/office/drawing/2014/main" id="{F130B1CC-8FC9-4ACD-8ADA-A6E138A286D6}"/>
                  </a:ext>
                </a:extLst>
              </p:cNvPr>
              <p:cNvGraphicFramePr>
                <a:graphicFrameLocks/>
              </p:cNvGraphicFramePr>
              <p:nvPr>
                <p:extLst>
                  <p:ext uri="{D42A27DB-BD31-4B8C-83A1-F6EECF244321}">
                    <p14:modId xmlns:p14="http://schemas.microsoft.com/office/powerpoint/2010/main" val="1455370126"/>
                  </p:ext>
                </p:extLst>
              </p:nvPr>
            </p:nvGraphicFramePr>
            <p:xfrm>
              <a:off x="7695343" y="4862195"/>
              <a:ext cx="4496657" cy="1630680"/>
            </p:xfrm>
            <a:graphic>
              <a:graphicData uri="http://schemas.openxmlformats.org/drawingml/2006/table">
                <a:tbl>
                  <a:tblPr bandRow="1">
                    <a:tableStyleId>{5C22544A-7EE6-4342-B048-85BDC9FD1C3A}</a:tableStyleId>
                  </a:tblPr>
                  <a:tblGrid>
                    <a:gridCol w="1763362">
                      <a:extLst>
                        <a:ext uri="{9D8B030D-6E8A-4147-A177-3AD203B41FA5}">
                          <a16:colId xmlns:a16="http://schemas.microsoft.com/office/drawing/2014/main" val="765603383"/>
                        </a:ext>
                      </a:extLst>
                    </a:gridCol>
                    <a:gridCol w="1158924">
                      <a:extLst>
                        <a:ext uri="{9D8B030D-6E8A-4147-A177-3AD203B41FA5}">
                          <a16:colId xmlns:a16="http://schemas.microsoft.com/office/drawing/2014/main" val="2414924035"/>
                        </a:ext>
                      </a:extLst>
                    </a:gridCol>
                    <a:gridCol w="1574371">
                      <a:extLst>
                        <a:ext uri="{9D8B030D-6E8A-4147-A177-3AD203B41FA5}">
                          <a16:colId xmlns:a16="http://schemas.microsoft.com/office/drawing/2014/main" val="1996351042"/>
                        </a:ext>
                      </a:extLst>
                    </a:gridCol>
                  </a:tblGrid>
                  <a:tr h="350520">
                    <a:tc>
                      <a:txBody>
                        <a:bodyPr/>
                        <a:lstStyle/>
                        <a:p>
                          <a:pPr marL="0" marR="0">
                            <a:spcBef>
                              <a:spcPts val="600"/>
                            </a:spcBef>
                            <a:spcAft>
                              <a:spcPts val="600"/>
                            </a:spcAft>
                          </a:pPr>
                          <a:r>
                            <a:rPr lang="en-US" sz="1800" b="1" dirty="0">
                              <a:effectLst/>
                              <a:latin typeface="Century Gothic" panose="020B0502020202020204" pitchFamily="34" charset="0"/>
                            </a:rPr>
                            <a:t>Productivity</a:t>
                          </a:r>
                          <a:endParaRPr lang="en-US" sz="1800" b="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151832" t="-20690" r="-136649" b="-389655"/>
                          </a:stretch>
                        </a:blipFill>
                      </a:tcPr>
                    </a:tc>
                    <a:tc>
                      <a:txBody>
                        <a:bodyPr/>
                        <a:lstStyle/>
                        <a:p>
                          <a:endParaRPr lang="en-US"/>
                        </a:p>
                      </a:txBody>
                      <a:tcPr marL="68580" marR="68580" marT="0" marB="0">
                        <a:blipFill>
                          <a:blip r:embed="rId3"/>
                          <a:stretch>
                            <a:fillRect l="-186434" t="-20690" r="-1163" b="-389655"/>
                          </a:stretch>
                        </a:blipFill>
                      </a:tcPr>
                    </a:tc>
                    <a:extLst>
                      <a:ext uri="{0D108BD9-81ED-4DB2-BD59-A6C34878D82A}">
                        <a16:rowId xmlns:a16="http://schemas.microsoft.com/office/drawing/2014/main" val="3743201480"/>
                      </a:ext>
                    </a:extLst>
                  </a:tr>
                  <a:tr h="274320">
                    <a:tc>
                      <a:txBody>
                        <a:bodyPr/>
                        <a:lstStyle/>
                        <a:p>
                          <a:pPr marL="0" marR="0">
                            <a:spcBef>
                              <a:spcPts val="600"/>
                            </a:spcBef>
                            <a:spcAft>
                              <a:spcPts val="600"/>
                            </a:spcAft>
                          </a:pPr>
                          <a:r>
                            <a:rPr lang="en-US" sz="1800" dirty="0">
                              <a:effectLst/>
                              <a:latin typeface="Century Gothic" panose="020B0502020202020204" pitchFamily="34" charset="0"/>
                            </a:rPr>
                            <a:t>Very Low</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≥50%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82048765"/>
                      </a:ext>
                    </a:extLst>
                  </a:tr>
                  <a:tr h="274320">
                    <a:tc>
                      <a:txBody>
                        <a:bodyPr/>
                        <a:lstStyle/>
                        <a:p>
                          <a:pPr marL="0" marR="0">
                            <a:spcBef>
                              <a:spcPts val="600"/>
                            </a:spcBef>
                            <a:spcAft>
                              <a:spcPts val="600"/>
                            </a:spcAft>
                          </a:pPr>
                          <a:r>
                            <a:rPr lang="en-US" sz="1800" dirty="0">
                              <a:effectLst/>
                              <a:latin typeface="Century Gothic" panose="020B0502020202020204" pitchFamily="34" charset="0"/>
                            </a:rPr>
                            <a:t>Low</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&lt;0.14</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45%</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5822969"/>
                      </a:ext>
                    </a:extLst>
                  </a:tr>
                  <a:tr h="274320">
                    <a:tc>
                      <a:txBody>
                        <a:bodyPr/>
                        <a:lstStyle/>
                        <a:p>
                          <a:pPr marL="0" marR="0">
                            <a:spcBef>
                              <a:spcPts val="600"/>
                            </a:spcBef>
                            <a:spcAft>
                              <a:spcPts val="600"/>
                            </a:spcAft>
                          </a:pPr>
                          <a:r>
                            <a:rPr lang="en-US" sz="1800" dirty="0">
                              <a:effectLst/>
                              <a:latin typeface="Century Gothic" panose="020B0502020202020204" pitchFamily="34" charset="0"/>
                            </a:rPr>
                            <a:t>Medium</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0.14-0.35</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40%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43095636"/>
                      </a:ext>
                    </a:extLst>
                  </a:tr>
                  <a:tr h="274320">
                    <a:tc>
                      <a:txBody>
                        <a:bodyPr/>
                        <a:lstStyle/>
                        <a:p>
                          <a:pPr marL="0" marR="0">
                            <a:spcBef>
                              <a:spcPts val="600"/>
                            </a:spcBef>
                            <a:spcAft>
                              <a:spcPts val="600"/>
                            </a:spcAft>
                          </a:pPr>
                          <a:r>
                            <a:rPr lang="en-US" sz="1800" dirty="0">
                              <a:effectLst/>
                              <a:latin typeface="Century Gothic" panose="020B0502020202020204" pitchFamily="34" charset="0"/>
                            </a:rPr>
                            <a:t>High</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&gt;0.35</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30%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61834903"/>
                      </a:ext>
                    </a:extLst>
                  </a:tr>
                  <a:tr h="182880">
                    <a:tc gridSpan="3">
                      <a:txBody>
                        <a:bodyPr/>
                        <a:lstStyle/>
                        <a:p>
                          <a:pPr marL="0" marR="0">
                            <a:spcBef>
                              <a:spcPts val="600"/>
                            </a:spcBef>
                            <a:spcAft>
                              <a:spcPts val="600"/>
                            </a:spcAft>
                          </a:pPr>
                          <a:r>
                            <a:rPr lang="en-US" sz="1200" kern="1200" dirty="0">
                              <a:solidFill>
                                <a:schemeClr val="dk1"/>
                              </a:solidFill>
                              <a:effectLst/>
                              <a:latin typeface="Century Gothic" panose="020B0502020202020204" pitchFamily="34" charset="0"/>
                            </a:rPr>
                            <a:t>*</a:t>
                          </a:r>
                          <a:r>
                            <a:rPr lang="en-US" sz="1100" kern="1200" dirty="0">
                              <a:solidFill>
                                <a:schemeClr val="dk1"/>
                              </a:solidFill>
                              <a:effectLst/>
                              <a:latin typeface="Century Gothic" panose="020B0502020202020204" pitchFamily="34" charset="0"/>
                            </a:rPr>
                            <a:t>Defined based on </a:t>
                          </a:r>
                          <a:r>
                            <a:rPr lang="en-US" sz="1100" i="1" kern="1200" dirty="0">
                              <a:solidFill>
                                <a:schemeClr val="dk1"/>
                              </a:solidFill>
                              <a:effectLst/>
                              <a:latin typeface="Century Gothic" panose="020B0502020202020204" pitchFamily="34" charset="0"/>
                            </a:rPr>
                            <a:t>M</a:t>
                          </a:r>
                          <a:r>
                            <a:rPr lang="en-US" sz="1100" kern="1200" dirty="0">
                              <a:solidFill>
                                <a:schemeClr val="dk1"/>
                              </a:solidFill>
                              <a:effectLst/>
                              <a:latin typeface="Century Gothic" panose="020B0502020202020204" pitchFamily="34" charset="0"/>
                            </a:rPr>
                            <a:t> &lt; 0.1 and age-at-maturation &gt; 15 years</a:t>
                          </a:r>
                          <a:endParaRPr lang="en-US" sz="12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819109025"/>
                      </a:ext>
                    </a:extLst>
                  </a:tr>
                </a:tbl>
              </a:graphicData>
            </a:graphic>
          </p:graphicFrame>
        </mc:Fallback>
      </mc:AlternateContent>
      <p:sp>
        <p:nvSpPr>
          <p:cNvPr id="5" name="TextBox 4">
            <a:extLst>
              <a:ext uri="{FF2B5EF4-FFF2-40B4-BE49-F238E27FC236}">
                <a16:creationId xmlns:a16="http://schemas.microsoft.com/office/drawing/2014/main" id="{E1EA88A9-649F-40E4-9D6F-C18C68BC6AA3}"/>
              </a:ext>
            </a:extLst>
          </p:cNvPr>
          <p:cNvSpPr txBox="1"/>
          <p:nvPr/>
        </p:nvSpPr>
        <p:spPr>
          <a:xfrm>
            <a:off x="9798340" y="6550111"/>
            <a:ext cx="2393660" cy="276999"/>
          </a:xfrm>
          <a:prstGeom prst="rect">
            <a:avLst/>
          </a:prstGeom>
          <a:noFill/>
        </p:spPr>
        <p:txBody>
          <a:bodyPr wrap="square" rtlCol="0">
            <a:spAutoFit/>
          </a:bodyPr>
          <a:lstStyle/>
          <a:p>
            <a:pPr algn="r"/>
            <a:r>
              <a:rPr lang="en-US" sz="1200" dirty="0"/>
              <a:t>NZ Ministry of Fisheries</a:t>
            </a:r>
            <a:r>
              <a:rPr lang="en-US" sz="1200" dirty="0">
                <a:cs typeface="Arial" panose="020B0604020202020204" pitchFamily="34" charset="0"/>
              </a:rPr>
              <a:t> (2011)</a:t>
            </a:r>
          </a:p>
        </p:txBody>
      </p:sp>
    </p:spTree>
    <p:extLst>
      <p:ext uri="{BB962C8B-B14F-4D97-AF65-F5344CB8AC3E}">
        <p14:creationId xmlns:p14="http://schemas.microsoft.com/office/powerpoint/2010/main" val="324252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914E-EA14-43BE-AD13-A1E26E81AB91}"/>
              </a:ext>
            </a:extLst>
          </p:cNvPr>
          <p:cNvSpPr>
            <a:spLocks noGrp="1"/>
          </p:cNvSpPr>
          <p:nvPr>
            <p:ph type="title"/>
          </p:nvPr>
        </p:nvSpPr>
        <p:spPr/>
        <p:txBody>
          <a:bodyPr/>
          <a:lstStyle/>
          <a:p>
            <a:r>
              <a:rPr lang="en-US" dirty="0"/>
              <a:t>Theoretical Proxies for </a:t>
            </a:r>
            <a:r>
              <a:rPr lang="en-US" i="1" dirty="0"/>
              <a:t>F</a:t>
            </a:r>
            <a:r>
              <a:rPr lang="en-US" i="1" baseline="-25000" dirty="0"/>
              <a:t>MSY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028CA9-6F96-4DC6-B5CB-EF5B36A25839}"/>
                  </a:ext>
                </a:extLst>
              </p:cNvPr>
              <p:cNvSpPr>
                <a:spLocks noGrp="1"/>
              </p:cNvSpPr>
              <p:nvPr>
                <p:ph idx="1"/>
              </p:nvPr>
            </p:nvSpPr>
            <p:spPr/>
            <p:txBody>
              <a:bodyPr/>
              <a:lstStyle/>
              <a:p>
                <a:r>
                  <a:rPr lang="en-US" dirty="0"/>
                  <a:t>Other </a:t>
                </a:r>
                <a:r>
                  <a:rPr lang="en-US" i="1" dirty="0"/>
                  <a:t>F</a:t>
                </a:r>
                <a:r>
                  <a:rPr lang="en-US" i="1" baseline="-25000" dirty="0"/>
                  <a:t>MSY</a:t>
                </a:r>
                <a:r>
                  <a:rPr lang="en-US" dirty="0"/>
                  <a:t> proxies:</a:t>
                </a:r>
              </a:p>
              <a:p>
                <a:pPr lvl="1"/>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𝑚𝑎𝑥</m:t>
                    </m:r>
                    <m:r>
                      <a:rPr lang="en-US" i="1" baseline="-25000" dirty="0">
                        <a:latin typeface="Cambria Math" panose="02040503050406030204" pitchFamily="18" charset="0"/>
                      </a:rPr>
                      <m:t> </m:t>
                    </m:r>
                  </m:oMath>
                </a14:m>
                <a:r>
                  <a:rPr lang="en-US" dirty="0"/>
                  <a:t>= </a:t>
                </a:r>
                <a14:m>
                  <m:oMath xmlns:m="http://schemas.openxmlformats.org/officeDocument/2006/math">
                    <m:r>
                      <a:rPr lang="en-US" i="1" dirty="0" smtClean="0">
                        <a:latin typeface="Cambria Math" panose="02040503050406030204" pitchFamily="18" charset="0"/>
                      </a:rPr>
                      <m:t>𝐹</m:t>
                    </m:r>
                  </m:oMath>
                </a14:m>
                <a:r>
                  <a:rPr lang="en-US" dirty="0"/>
                  <a:t> that maximizes YPR (not recommended)</a:t>
                </a:r>
              </a:p>
              <a:p>
                <a:pPr lvl="1"/>
                <a14:m>
                  <m:oMath xmlns:m="http://schemas.openxmlformats.org/officeDocument/2006/math">
                    <m:r>
                      <a:rPr lang="en-US" i="1" dirty="0" smtClean="0">
                        <a:latin typeface="Cambria Math" panose="02040503050406030204" pitchFamily="18" charset="0"/>
                      </a:rPr>
                      <m:t>𝐹</m:t>
                    </m:r>
                    <m:r>
                      <a:rPr lang="en-US" i="1" baseline="-25000" dirty="0" smtClean="0">
                        <a:latin typeface="Cambria Math" panose="02040503050406030204" pitchFamily="18" charset="0"/>
                      </a:rPr>
                      <m:t>0</m:t>
                    </m:r>
                    <m:r>
                      <a:rPr lang="en-US" b="0" i="1" baseline="-25000" dirty="0" smtClean="0">
                        <a:latin typeface="Cambria Math" panose="02040503050406030204" pitchFamily="18" charset="0"/>
                      </a:rPr>
                      <m:t> 1</m:t>
                    </m:r>
                  </m:oMath>
                </a14:m>
                <a:r>
                  <a:rPr lang="en-US" dirty="0"/>
                  <a:t> = </a:t>
                </a:r>
                <a14:m>
                  <m:oMath xmlns:m="http://schemas.openxmlformats.org/officeDocument/2006/math">
                    <m:r>
                      <a:rPr lang="en-US" i="1" dirty="0" smtClean="0">
                        <a:latin typeface="Cambria Math" panose="02040503050406030204" pitchFamily="18" charset="0"/>
                      </a:rPr>
                      <m:t>𝐹</m:t>
                    </m:r>
                  </m:oMath>
                </a14:m>
                <a:r>
                  <a:rPr lang="en-US" dirty="0"/>
                  <a:t> where slope of YPR curve is 10% of the slope at the origin</a:t>
                </a:r>
              </a:p>
              <a:p>
                <a:pPr lvl="2"/>
                <a:r>
                  <a:rPr lang="en-US" dirty="0"/>
                  <a:t>Sensitive to assumptions about growth and </a:t>
                </a:r>
                <a14:m>
                  <m:oMath xmlns:m="http://schemas.openxmlformats.org/officeDocument/2006/math">
                    <m:r>
                      <a:rPr lang="en-US" i="1" dirty="0" smtClean="0">
                        <a:latin typeface="Cambria Math" panose="02040503050406030204" pitchFamily="18" charset="0"/>
                      </a:rPr>
                      <m:t>𝑀</m:t>
                    </m:r>
                  </m:oMath>
                </a14:m>
                <a:endParaRPr lang="en-US" i="1" dirty="0"/>
              </a:p>
              <a:p>
                <a:pPr lvl="2"/>
                <a:r>
                  <a:rPr lang="en-US" dirty="0"/>
                  <a:t>Not recommended without understanding how well it relates to </a:t>
                </a:r>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𝑀𝑆𝑌</m:t>
                    </m:r>
                  </m:oMath>
                </a14:m>
                <a:r>
                  <a:rPr lang="en-US" dirty="0"/>
                  <a:t> (Mace 2001)</a:t>
                </a:r>
              </a:p>
              <a:p>
                <a:pPr lvl="1"/>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𝑀𝑆𝑌</m:t>
                    </m:r>
                  </m:oMath>
                </a14:m>
                <a:r>
                  <a:rPr lang="en-US" dirty="0"/>
                  <a:t> = </a:t>
                </a:r>
                <a14:m>
                  <m:oMath xmlns:m="http://schemas.openxmlformats.org/officeDocument/2006/math">
                    <m:r>
                      <a:rPr lang="en-US" i="1" dirty="0" smtClean="0">
                        <a:latin typeface="Cambria Math" panose="02040503050406030204" pitchFamily="18" charset="0"/>
                      </a:rPr>
                      <m:t>𝑀</m:t>
                    </m:r>
                  </m:oMath>
                </a14:m>
                <a:r>
                  <a:rPr lang="en-US" dirty="0"/>
                  <a:t> or a proportion of </a:t>
                </a:r>
                <a14:m>
                  <m:oMath xmlns:m="http://schemas.openxmlformats.org/officeDocument/2006/math">
                    <m:r>
                      <a:rPr lang="en-US" i="1" dirty="0" smtClean="0">
                        <a:latin typeface="Cambria Math" panose="02040503050406030204" pitchFamily="18" charset="0"/>
                      </a:rPr>
                      <m:t>𝑀</m:t>
                    </m:r>
                  </m:oMath>
                </a14:m>
                <a:endParaRPr lang="en-US" i="1" dirty="0"/>
              </a:p>
              <a:p>
                <a:pPr lvl="2"/>
                <a14:m>
                  <m:oMath xmlns:m="http://schemas.openxmlformats.org/officeDocument/2006/math">
                    <m:r>
                      <a:rPr lang="en-US" b="0" i="0" dirty="0" smtClean="0">
                        <a:latin typeface="Cambria Math" panose="02040503050406030204" pitchFamily="18" charset="0"/>
                      </a:rPr>
                      <m:t>0.87</m:t>
                    </m:r>
                    <m:r>
                      <a:rPr lang="en-US" i="1" dirty="0" smtClean="0">
                        <a:latin typeface="Cambria Math" panose="02040503050406030204" pitchFamily="18" charset="0"/>
                      </a:rPr>
                      <m:t>𝑀</m:t>
                    </m:r>
                  </m:oMath>
                </a14:m>
                <a:r>
                  <a:rPr lang="en-US" dirty="0"/>
                  <a:t> meta-analysis (Zhou et al. 2012)</a:t>
                </a:r>
              </a:p>
              <a:p>
                <a:pPr lvl="2"/>
                <a14:m>
                  <m:oMath xmlns:m="http://schemas.openxmlformats.org/officeDocument/2006/math">
                    <m:r>
                      <a:rPr lang="en-US" b="0" i="0" dirty="0" smtClean="0">
                        <a:latin typeface="Cambria Math" panose="02040503050406030204" pitchFamily="18" charset="0"/>
                      </a:rPr>
                      <m:t>0.5</m:t>
                    </m:r>
                    <m:r>
                      <a:rPr lang="en-US" i="1" dirty="0" smtClean="0">
                        <a:latin typeface="Cambria Math" panose="02040503050406030204" pitchFamily="18" charset="0"/>
                      </a:rPr>
                      <m:t>𝑀</m:t>
                    </m:r>
                  </m:oMath>
                </a14:m>
                <a:r>
                  <a:rPr lang="en-US" dirty="0"/>
                  <a:t> pelagic species (Patterson 1992)</a:t>
                </a:r>
              </a:p>
              <a:p>
                <a:r>
                  <a:rPr lang="en-US" dirty="0"/>
                  <a:t>Biomass reference points = equilibrium B from fishing at </a:t>
                </a:r>
                <a14:m>
                  <m:oMath xmlns:m="http://schemas.openxmlformats.org/officeDocument/2006/math">
                    <m:r>
                      <a:rPr lang="en-US" i="1" dirty="0" smtClean="0">
                        <a:latin typeface="Cambria Math" panose="02040503050406030204" pitchFamily="18" charset="0"/>
                      </a:rPr>
                      <m:t>𝐹</m:t>
                    </m:r>
                  </m:oMath>
                </a14:m>
                <a:r>
                  <a:rPr lang="en-US" baseline="-25000" dirty="0"/>
                  <a:t> </a:t>
                </a:r>
              </a:p>
              <a:p>
                <a:endParaRPr lang="en-US" dirty="0"/>
              </a:p>
            </p:txBody>
          </p:sp>
        </mc:Choice>
        <mc:Fallback xmlns="">
          <p:sp>
            <p:nvSpPr>
              <p:cNvPr id="3" name="Content Placeholder 2">
                <a:extLst>
                  <a:ext uri="{FF2B5EF4-FFF2-40B4-BE49-F238E27FC236}">
                    <a16:creationId xmlns:a16="http://schemas.microsoft.com/office/drawing/2014/main" id="{56028CA9-6F96-4DC6-B5CB-EF5B36A2583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BCC7CBE7-DFD7-40E4-B423-F807B34CE615}"/>
              </a:ext>
            </a:extLst>
          </p:cNvPr>
          <p:cNvSpPr txBox="1"/>
          <p:nvPr/>
        </p:nvSpPr>
        <p:spPr>
          <a:xfrm>
            <a:off x="1818968" y="2762864"/>
            <a:ext cx="242374"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363314923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352E-C719-43DA-8EE8-62DB1B86A6D0}"/>
              </a:ext>
            </a:extLst>
          </p:cNvPr>
          <p:cNvSpPr>
            <a:spLocks noGrp="1"/>
          </p:cNvSpPr>
          <p:nvPr>
            <p:ph type="title"/>
          </p:nvPr>
        </p:nvSpPr>
        <p:spPr/>
        <p:txBody>
          <a:bodyPr/>
          <a:lstStyle/>
          <a:p>
            <a:r>
              <a:rPr lang="en-US" dirty="0"/>
              <a:t>Historical, Empirical, or Other Proxies for </a:t>
            </a:r>
            <a:r>
              <a:rPr lang="en-US" i="1" dirty="0"/>
              <a:t>B</a:t>
            </a:r>
            <a:r>
              <a:rPr lang="en-US" i="1" baseline="-25000" dirty="0"/>
              <a:t>0</a:t>
            </a:r>
            <a:r>
              <a:rPr lang="en-US" dirty="0"/>
              <a:t> and </a:t>
            </a:r>
            <a:r>
              <a:rPr lang="en-US" i="1" dirty="0"/>
              <a:t>B</a:t>
            </a:r>
            <a:r>
              <a:rPr lang="en-US" i="1" baseline="-25000" dirty="0"/>
              <a:t>MSY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AB9779-38A7-4805-B83D-30331ECAE391}"/>
                  </a:ext>
                </a:extLst>
              </p:cNvPr>
              <p:cNvSpPr>
                <a:spLocks noGrp="1"/>
              </p:cNvSpPr>
              <p:nvPr>
                <p:ph idx="1"/>
              </p:nvPr>
            </p:nvSpPr>
            <p:spPr/>
            <p:txBody>
              <a:bodyPr>
                <a:normAutofit lnSpcReduction="10000"/>
              </a:bodyPr>
              <a:lstStyle/>
              <a:p>
                <a14:m>
                  <m:oMath xmlns:m="http://schemas.openxmlformats.org/officeDocument/2006/math">
                    <m:r>
                      <a:rPr lang="en-US" i="1" dirty="0" smtClean="0">
                        <a:latin typeface="Cambria Math" panose="02040503050406030204" pitchFamily="18" charset="0"/>
                      </a:rPr>
                      <m:t>𝐵</m:t>
                    </m:r>
                    <m:r>
                      <a:rPr lang="en-US" i="1" baseline="-25000" dirty="0" smtClean="0">
                        <a:latin typeface="Cambria Math" panose="02040503050406030204" pitchFamily="18" charset="0"/>
                      </a:rPr>
                      <m:t>𝑀𝑆𝑌</m:t>
                    </m:r>
                  </m:oMath>
                </a14:m>
                <a:r>
                  <a:rPr lang="en-US" dirty="0"/>
                  <a:t> proxy, defined by </a:t>
                </a:r>
              </a:p>
              <a:p>
                <a:pPr lvl="1"/>
                <a:r>
                  <a:rPr lang="en-US" dirty="0"/>
                  <a:t>the mean or median value of an indicator over a historical time period when the indicator is high and catches are high; or</a:t>
                </a:r>
              </a:p>
              <a:p>
                <a:pPr lvl="1"/>
                <a:r>
                  <a:rPr lang="en-US" dirty="0"/>
                  <a:t>the mean or median value of an indicator over a productive period.</a:t>
                </a:r>
              </a:p>
              <a:p>
                <a14:m>
                  <m:oMath xmlns:m="http://schemas.openxmlformats.org/officeDocument/2006/math">
                    <m:r>
                      <a:rPr lang="en-US" i="1" dirty="0" smtClean="0">
                        <a:latin typeface="Cambria Math" panose="02040503050406030204" pitchFamily="18" charset="0"/>
                      </a:rPr>
                      <m:t>𝐵</m:t>
                    </m:r>
                    <m:r>
                      <a:rPr lang="en-US" i="1" baseline="-25000" dirty="0" smtClean="0">
                        <a:latin typeface="Cambria Math" panose="02040503050406030204" pitchFamily="18" charset="0"/>
                      </a:rPr>
                      <m:t>0</m:t>
                    </m:r>
                  </m:oMath>
                </a14:m>
                <a:r>
                  <a:rPr lang="en-US" dirty="0"/>
                  <a:t> proxy, defined by </a:t>
                </a:r>
              </a:p>
              <a:p>
                <a:pPr lvl="1"/>
                <a:r>
                  <a:rPr lang="en-US" dirty="0"/>
                  <a:t>the mean/median (or maximum) value of the indicator over a historical time period reflecting the beginning of exploitation. </a:t>
                </a:r>
              </a:p>
              <a:p>
                <a:r>
                  <a:rPr lang="en-US" dirty="0"/>
                  <a:t>LRPs based on a historical low biomass state:</a:t>
                </a:r>
              </a:p>
              <a:p>
                <a:pPr lvl="1"/>
                <a:r>
                  <a:rPr lang="en-US" dirty="0"/>
                  <a:t>from which the stock recovered to above average levels; </a:t>
                </a:r>
              </a:p>
              <a:p>
                <a:pPr lvl="1"/>
                <a:r>
                  <a:rPr lang="en-US" dirty="0"/>
                  <a:t>or that is agreed by managers and resource users to be an undesirable state to avoid. </a:t>
                </a:r>
              </a:p>
              <a:p>
                <a:endParaRPr lang="en-US" dirty="0"/>
              </a:p>
            </p:txBody>
          </p:sp>
        </mc:Choice>
        <mc:Fallback xmlns="">
          <p:sp>
            <p:nvSpPr>
              <p:cNvPr id="3" name="Content Placeholder 2">
                <a:extLst>
                  <a:ext uri="{FF2B5EF4-FFF2-40B4-BE49-F238E27FC236}">
                    <a16:creationId xmlns:a16="http://schemas.microsoft.com/office/drawing/2014/main" id="{31AB9779-38A7-4805-B83D-30331ECAE391}"/>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335099730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CF4DB-F41F-422C-A0AD-970DFF8184C5}"/>
              </a:ext>
            </a:extLst>
          </p:cNvPr>
          <p:cNvSpPr>
            <a:spLocks noGrp="1"/>
          </p:cNvSpPr>
          <p:nvPr>
            <p:ph type="title"/>
          </p:nvPr>
        </p:nvSpPr>
        <p:spPr/>
        <p:txBody>
          <a:bodyPr/>
          <a:lstStyle/>
          <a:p>
            <a:r>
              <a:rPr lang="en-US" dirty="0"/>
              <a:t>Catch-only Approaches</a:t>
            </a:r>
          </a:p>
        </p:txBody>
      </p:sp>
      <p:sp>
        <p:nvSpPr>
          <p:cNvPr id="3" name="Content Placeholder 2">
            <a:extLst>
              <a:ext uri="{FF2B5EF4-FFF2-40B4-BE49-F238E27FC236}">
                <a16:creationId xmlns:a16="http://schemas.microsoft.com/office/drawing/2014/main" id="{B4D02DD6-619C-4CA2-93BA-8A25DA0FD15E}"/>
              </a:ext>
            </a:extLst>
          </p:cNvPr>
          <p:cNvSpPr>
            <a:spLocks noGrp="1"/>
          </p:cNvSpPr>
          <p:nvPr>
            <p:ph idx="1"/>
          </p:nvPr>
        </p:nvSpPr>
        <p:spPr/>
        <p:txBody>
          <a:bodyPr>
            <a:normAutofit fontScale="92500"/>
          </a:bodyPr>
          <a:lstStyle/>
          <a:p>
            <a:r>
              <a:rPr lang="en-US" dirty="0"/>
              <a:t>Assume </a:t>
            </a:r>
            <a:r>
              <a:rPr lang="en-US" i="1" dirty="0"/>
              <a:t>Catch</a:t>
            </a:r>
            <a:r>
              <a:rPr lang="en-US" dirty="0"/>
              <a:t> is proportional to </a:t>
            </a:r>
            <a:r>
              <a:rPr lang="en-US" i="1" dirty="0"/>
              <a:t>Abundance </a:t>
            </a:r>
          </a:p>
          <a:p>
            <a:r>
              <a:rPr lang="en-US" dirty="0"/>
              <a:t>Have been developed primarily to assess the global status of unassessed stocks (e.g., Costello et al. 2012; </a:t>
            </a:r>
            <a:r>
              <a:rPr lang="en-US" dirty="0" err="1"/>
              <a:t>Kleisner</a:t>
            </a:r>
            <a:r>
              <a:rPr lang="en-US" dirty="0"/>
              <a:t> et al. 2013; </a:t>
            </a:r>
            <a:r>
              <a:rPr lang="en-US" dirty="0" err="1"/>
              <a:t>Palomares</a:t>
            </a:r>
            <a:r>
              <a:rPr lang="en-US" dirty="0"/>
              <a:t> et al. 2020)</a:t>
            </a:r>
          </a:p>
          <a:p>
            <a:r>
              <a:rPr lang="en-US" dirty="0"/>
              <a:t>Recent reviews of data-limited methods have evaluated the performance of catch-only methods to estimate stock status (</a:t>
            </a:r>
            <a:r>
              <a:rPr lang="da-DK" dirty="0"/>
              <a:t>Carruthers et al. 2014; Free et al. 2020; Sharma et al., 2021; Ovando et al. 2022). </a:t>
            </a:r>
          </a:p>
          <a:p>
            <a:pPr lvl="1"/>
            <a:r>
              <a:rPr lang="en-US" dirty="0"/>
              <a:t>Performance evaluated on data rich stocks and simulated stocks</a:t>
            </a:r>
          </a:p>
          <a:p>
            <a:pPr lvl="1"/>
            <a:r>
              <a:rPr lang="en-US" dirty="0"/>
              <a:t>Catch-only methods:</a:t>
            </a:r>
          </a:p>
          <a:p>
            <a:pPr lvl="2"/>
            <a:r>
              <a:rPr lang="en-US" dirty="0"/>
              <a:t>produced biased and imprecise estimates of stock status</a:t>
            </a:r>
          </a:p>
          <a:p>
            <a:pPr lvl="2"/>
            <a:r>
              <a:rPr lang="en-US" dirty="0"/>
              <a:t>have been developed primarily to assess the global status of unassessed stocks </a:t>
            </a:r>
          </a:p>
        </p:txBody>
      </p:sp>
    </p:spTree>
    <p:extLst>
      <p:ext uri="{BB962C8B-B14F-4D97-AF65-F5344CB8AC3E}">
        <p14:creationId xmlns:p14="http://schemas.microsoft.com/office/powerpoint/2010/main" val="27104997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EA5F8-DDCC-47BB-B6C2-32DA4AFA788D}"/>
              </a:ext>
            </a:extLst>
          </p:cNvPr>
          <p:cNvSpPr>
            <a:spLocks noGrp="1"/>
          </p:cNvSpPr>
          <p:nvPr>
            <p:ph type="title"/>
          </p:nvPr>
        </p:nvSpPr>
        <p:spPr/>
        <p:txBody>
          <a:bodyPr/>
          <a:lstStyle/>
          <a:p>
            <a:r>
              <a:rPr lang="en-US" dirty="0"/>
              <a:t>Closed-loop Simulation</a:t>
            </a:r>
          </a:p>
        </p:txBody>
      </p:sp>
      <p:sp>
        <p:nvSpPr>
          <p:cNvPr id="3" name="Content Placeholder 2">
            <a:extLst>
              <a:ext uri="{FF2B5EF4-FFF2-40B4-BE49-F238E27FC236}">
                <a16:creationId xmlns:a16="http://schemas.microsoft.com/office/drawing/2014/main" id="{37F6CAA4-4FB6-4979-80EB-70BF42932719}"/>
              </a:ext>
            </a:extLst>
          </p:cNvPr>
          <p:cNvSpPr>
            <a:spLocks noGrp="1"/>
          </p:cNvSpPr>
          <p:nvPr>
            <p:ph idx="1"/>
          </p:nvPr>
        </p:nvSpPr>
        <p:spPr/>
        <p:txBody>
          <a:bodyPr/>
          <a:lstStyle/>
          <a:p>
            <a:r>
              <a:rPr lang="en-US" dirty="0"/>
              <a:t>Process that involves evaluating performance of MPs through simulation to assess trade-offs among multiple fishery and conservation objectives.</a:t>
            </a:r>
          </a:p>
          <a:p>
            <a:r>
              <a:rPr lang="en-US" dirty="0"/>
              <a:t>“Management Strategy Evaluation” – CLS is the technical modeling component of MSE.</a:t>
            </a:r>
          </a:p>
          <a:p>
            <a:endParaRPr lang="en-US" dirty="0"/>
          </a:p>
        </p:txBody>
      </p:sp>
      <p:pic>
        <p:nvPicPr>
          <p:cNvPr id="4" name="Picture 3">
            <a:extLst>
              <a:ext uri="{FF2B5EF4-FFF2-40B4-BE49-F238E27FC236}">
                <a16:creationId xmlns:a16="http://schemas.microsoft.com/office/drawing/2014/main" id="{A867E930-5213-4915-92DE-B58C98869E94}"/>
              </a:ext>
            </a:extLst>
          </p:cNvPr>
          <p:cNvPicPr>
            <a:picLocks noChangeAspect="1"/>
          </p:cNvPicPr>
          <p:nvPr/>
        </p:nvPicPr>
        <p:blipFill>
          <a:blip r:embed="rId2"/>
          <a:stretch>
            <a:fillRect/>
          </a:stretch>
        </p:blipFill>
        <p:spPr>
          <a:xfrm>
            <a:off x="6961214" y="3969844"/>
            <a:ext cx="4758214" cy="2680347"/>
          </a:xfrm>
          <a:prstGeom prst="rect">
            <a:avLst/>
          </a:prstGeom>
        </p:spPr>
      </p:pic>
    </p:spTree>
    <p:extLst>
      <p:ext uri="{BB962C8B-B14F-4D97-AF65-F5344CB8AC3E}">
        <p14:creationId xmlns:p14="http://schemas.microsoft.com/office/powerpoint/2010/main" val="216995813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EA5F8-DDCC-47BB-B6C2-32DA4AFA788D}"/>
              </a:ext>
            </a:extLst>
          </p:cNvPr>
          <p:cNvSpPr>
            <a:spLocks noGrp="1"/>
          </p:cNvSpPr>
          <p:nvPr>
            <p:ph type="title"/>
          </p:nvPr>
        </p:nvSpPr>
        <p:spPr/>
        <p:txBody>
          <a:bodyPr/>
          <a:lstStyle/>
          <a:p>
            <a:r>
              <a:rPr lang="en-US" dirty="0"/>
              <a:t>Closed-loop Simulation</a:t>
            </a:r>
          </a:p>
        </p:txBody>
      </p:sp>
      <p:sp>
        <p:nvSpPr>
          <p:cNvPr id="3" name="Content Placeholder 2">
            <a:extLst>
              <a:ext uri="{FF2B5EF4-FFF2-40B4-BE49-F238E27FC236}">
                <a16:creationId xmlns:a16="http://schemas.microsoft.com/office/drawing/2014/main" id="{37F6CAA4-4FB6-4979-80EB-70BF42932719}"/>
              </a:ext>
            </a:extLst>
          </p:cNvPr>
          <p:cNvSpPr>
            <a:spLocks noGrp="1"/>
          </p:cNvSpPr>
          <p:nvPr>
            <p:ph idx="1"/>
          </p:nvPr>
        </p:nvSpPr>
        <p:spPr/>
        <p:txBody>
          <a:bodyPr/>
          <a:lstStyle/>
          <a:p>
            <a:r>
              <a:rPr lang="en-US" dirty="0"/>
              <a:t>Data-limited context, CLS approach is an alternative to using empirical proxies that may not capture bias and uncertainty in estimated stock status.</a:t>
            </a:r>
          </a:p>
          <a:p>
            <a:r>
              <a:rPr lang="en-US" dirty="0"/>
              <a:t>CLS approach can provide sustainable catch advice consistent with the PA Policy and in compliance with the FSP, when stock status cannot be well estimated using traditional methods.</a:t>
            </a:r>
          </a:p>
          <a:p>
            <a:r>
              <a:rPr lang="en-US" dirty="0"/>
              <a:t>The application of a data-limited CLS framework to provide management advice has been demonstrated for groundfish in BC (Anderson et al. 2021). </a:t>
            </a:r>
          </a:p>
        </p:txBody>
      </p:sp>
    </p:spTree>
    <p:extLst>
      <p:ext uri="{BB962C8B-B14F-4D97-AF65-F5344CB8AC3E}">
        <p14:creationId xmlns:p14="http://schemas.microsoft.com/office/powerpoint/2010/main" val="1924140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16750</TotalTime>
  <Words>7831</Words>
  <Application>Microsoft Office PowerPoint</Application>
  <PresentationFormat>Widescreen</PresentationFormat>
  <Paragraphs>740</Paragraphs>
  <Slides>102</Slides>
  <Notes>7</Notes>
  <HiddenSlides>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102</vt:i4>
      </vt:variant>
    </vt:vector>
  </HeadingPairs>
  <TitlesOfParts>
    <vt:vector size="111" baseType="lpstr">
      <vt:lpstr>Arial</vt:lpstr>
      <vt:lpstr>Calibri</vt:lpstr>
      <vt:lpstr>Calibri Light</vt:lpstr>
      <vt:lpstr>Cambria Math</vt:lpstr>
      <vt:lpstr>Century Gothic</vt:lpstr>
      <vt:lpstr>Times New Roman</vt:lpstr>
      <vt:lpstr>Wingdings</vt:lpstr>
      <vt:lpstr>Office Theme</vt:lpstr>
      <vt:lpstr>Equation</vt:lpstr>
      <vt:lpstr>Reference Points 101</vt:lpstr>
      <vt:lpstr>Objectives</vt:lpstr>
      <vt:lpstr>Objectives</vt:lpstr>
      <vt:lpstr>Exercises</vt:lpstr>
      <vt:lpstr>Outline – Should follow the exercises and also refer to them. Save last two points for the second session (they have no exercises)</vt:lpstr>
      <vt:lpstr>1. What are Reference Points?</vt:lpstr>
      <vt:lpstr>What are reference points?</vt:lpstr>
      <vt:lpstr>What are reference points?</vt:lpstr>
      <vt:lpstr>What are reference points?</vt:lpstr>
      <vt:lpstr>What are reference points?</vt:lpstr>
      <vt:lpstr>DFO: Reference Points (PA Framework)</vt:lpstr>
      <vt:lpstr>DFO: Reference Points (PA Framework)</vt:lpstr>
      <vt:lpstr>DFO: Reference Points (PA Framework)</vt:lpstr>
      <vt:lpstr>DFO: Reference Points (PA Framework)</vt:lpstr>
      <vt:lpstr>DFO: Reference Points (PA Framework)</vt:lpstr>
      <vt:lpstr>Roles of Reference Points</vt:lpstr>
      <vt:lpstr>Roles of Reference Points</vt:lpstr>
      <vt:lpstr>Reference points in stock assessment</vt:lpstr>
      <vt:lpstr>2. Equilibrium Assumptions</vt:lpstr>
      <vt:lpstr>Equilibrium reference points</vt:lpstr>
      <vt:lpstr>What is Equilibrium?</vt:lpstr>
      <vt:lpstr>A couple of slides from the exercises (Ex 1 and 2)</vt:lpstr>
      <vt:lpstr>3. What is MSY?</vt:lpstr>
      <vt:lpstr>Maximum Sustainable Yield (MSY)</vt:lpstr>
      <vt:lpstr>Surplus Production Models</vt:lpstr>
      <vt:lpstr>Surplus Production (SP) Models</vt:lpstr>
      <vt:lpstr>Surplus Production Curve</vt:lpstr>
      <vt:lpstr>MSY Theory</vt:lpstr>
      <vt:lpstr>MSY Theory</vt:lpstr>
      <vt:lpstr>Notes on MSY as target/limit</vt:lpstr>
      <vt:lpstr>4. Reference Points in Surplus Production Models</vt:lpstr>
      <vt:lpstr>Reference points from the Schaefer Model1</vt:lpstr>
      <vt:lpstr>Reference points</vt:lpstr>
      <vt:lpstr>Go to Ex 1</vt:lpstr>
      <vt:lpstr>5. Recruitment Productivity</vt:lpstr>
      <vt:lpstr>PowerPoint Presentation</vt:lpstr>
      <vt:lpstr>Productivity</vt:lpstr>
      <vt:lpstr>Productivity is a composite function of:</vt:lpstr>
      <vt:lpstr>Density dependence in juvenile survival (recruitment compensation)</vt:lpstr>
      <vt:lpstr>Density dependence in juvenile survival</vt:lpstr>
      <vt:lpstr>Linear density dependence in juvenile natural mortality predicts asymptotic stock-recruit relationships</vt:lpstr>
      <vt:lpstr>Recruitment compensation (Beverton-Holt SRR)</vt:lpstr>
      <vt:lpstr>Recruitment compensation (Beverton-Holt SRR)</vt:lpstr>
      <vt:lpstr>Recruitment compensation (Beverton-Holt SRR)</vt:lpstr>
      <vt:lpstr>Steepness (h) – copied from later section</vt:lpstr>
      <vt:lpstr>Steepness and CR are analytically related</vt:lpstr>
      <vt:lpstr>6. Reference Points in Age-structured Models</vt:lpstr>
      <vt:lpstr>Something on limitations of biomass dynamic models</vt:lpstr>
      <vt:lpstr>Examples of Limit Reference Points</vt:lpstr>
      <vt:lpstr>Some Equilibrium Reference Points</vt:lpstr>
      <vt:lpstr>Per Recruit Calculations</vt:lpstr>
      <vt:lpstr>Per-Recruit Calculations [Concepts]</vt:lpstr>
      <vt:lpstr>Per-Recruit Calculations 1. Mortality Rates</vt:lpstr>
      <vt:lpstr>Per-Recruit Calculations 1. Mortality Rates</vt:lpstr>
      <vt:lpstr>Per-Recruit Reference Points 1. Mortality Rates</vt:lpstr>
      <vt:lpstr>Per-Recruit Calculations 1. Mortality Rates</vt:lpstr>
      <vt:lpstr>Per-Recruit Calculations 1. Mortality Rates</vt:lpstr>
      <vt:lpstr>Per-Recruit Reference Points 1. Mortality Rates</vt:lpstr>
      <vt:lpstr>Per-Recruit Calculations 1. Mortality Rates</vt:lpstr>
      <vt:lpstr>Per-Recruit Calculations 2. Survivorship</vt:lpstr>
      <vt:lpstr>Per-Recruit Calculations 2. Survivorship</vt:lpstr>
      <vt:lpstr>Per-Recruit Calculations 2. Survivorship</vt:lpstr>
      <vt:lpstr>Per-Recruit Calculations 2. Survivorship</vt:lpstr>
      <vt:lpstr>Per-Recruit Calculations 2. Survivorship</vt:lpstr>
      <vt:lpstr>Per-Recruit Calculations 3. SSB-per-Recruit</vt:lpstr>
      <vt:lpstr>Per-Recruit Calculations 3. Eggs-per-Recruit</vt:lpstr>
      <vt:lpstr>Per-Recruit Calculations 3. SSB-per-Recruit or Eggs-per-Recruit</vt:lpstr>
      <vt:lpstr>Per-Recruit Reference Points 4. Spawning Potential Ratio (SPR)</vt:lpstr>
      <vt:lpstr>Per-Recruit Reference Points 4. Spawning Potential Ratio (SPR)</vt:lpstr>
      <vt:lpstr>Per-Recruit Reference Points 5. Yield-per-Recruit (YPR)</vt:lpstr>
      <vt:lpstr>Per-Recruit Reference Points 5. Yield-per-Recruit (YPR)</vt:lpstr>
      <vt:lpstr>Per-Recruit Reference Points 5. Yield-per-Recruit (YPR)</vt:lpstr>
      <vt:lpstr>MSY Reference Points: Calculations</vt:lpstr>
      <vt:lpstr>Yield-per-Recruit  Yield </vt:lpstr>
      <vt:lpstr>PowerPoint Presentation</vt:lpstr>
      <vt:lpstr>MSY Reference Points [Concepts]</vt:lpstr>
      <vt:lpstr>MSY Reference Points 1. Stock Recruitment Relationships</vt:lpstr>
      <vt:lpstr>MSY Reference Points 1. Stock Recruitment Relationships</vt:lpstr>
      <vt:lpstr>MSY Reference Points 1. Stock Recruitment Relationships</vt:lpstr>
      <vt:lpstr>MSY Reference Points 1. Stock Recruitment Relationships</vt:lpstr>
      <vt:lpstr>MSY Reference Points 1. Stock Recruitment Relationships</vt:lpstr>
      <vt:lpstr>MSY Reference Points 2. 〖SSB〗_0</vt:lpstr>
      <vt:lpstr>MSY Reference Points 2. 〖SSB〗_0</vt:lpstr>
      <vt:lpstr>MSY Reference Points 2. 〖SSB〗_0</vt:lpstr>
      <vt:lpstr>MSY Reference Points 1. Stock Recruitment Relationships</vt:lpstr>
      <vt:lpstr>MSY Reference Points 1. Stock Recruitment Relationships</vt:lpstr>
      <vt:lpstr>MSY Reference Points 2. MSY</vt:lpstr>
      <vt:lpstr>MSY Reference Points 2. MSY</vt:lpstr>
      <vt:lpstr>MSY Reference Points 2. MSY</vt:lpstr>
      <vt:lpstr>MSY Reference Points 2. MSY</vt:lpstr>
      <vt:lpstr>PowerPoint Presentation</vt:lpstr>
      <vt:lpstr>7. Approaches for Data-limited Stocks</vt:lpstr>
      <vt:lpstr>Approaches for Data-limited Stocks</vt:lpstr>
      <vt:lpstr>Theoretical Proxies for BMSY</vt:lpstr>
      <vt:lpstr>Theoretical Proxies for FMSY</vt:lpstr>
      <vt:lpstr>Historical, Empirical, or Other Proxies for B0 and BMSY</vt:lpstr>
      <vt:lpstr>Catch-only Approaches</vt:lpstr>
      <vt:lpstr>Closed-loop Simulation</vt:lpstr>
      <vt:lpstr>Closed-loop Simulation</vt:lpstr>
      <vt:lpstr>8. Approaches using Multiple Models</vt:lpstr>
      <vt:lpstr>Stock Status from Multiple Models</vt:lpstr>
      <vt:lpstr>Something on multiple OMs in MSE</vt:lpstr>
    </vt:vector>
  </TitlesOfParts>
  <Company>DFO-MPO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TESA/NOG LRP Workshop</dc:title>
  <dc:creator>Barrett, Tim</dc:creator>
  <cp:lastModifiedBy>Forrest, Robyn</cp:lastModifiedBy>
  <cp:revision>237</cp:revision>
  <dcterms:created xsi:type="dcterms:W3CDTF">2021-10-28T18:18:48Z</dcterms:created>
  <dcterms:modified xsi:type="dcterms:W3CDTF">2022-11-10T02:03:36Z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bfb733f-faef-464c-9b6d-731b56f94973_Enabled">
    <vt:lpwstr>true</vt:lpwstr>
  </property>
  <property fmtid="{D5CDD505-2E9C-101B-9397-08002B2CF9AE}" pid="3" name="MSIP_Label_1bfb733f-faef-464c-9b6d-731b56f94973_SetDate">
    <vt:lpwstr>2021-10-29T19:01:47Z</vt:lpwstr>
  </property>
  <property fmtid="{D5CDD505-2E9C-101B-9397-08002B2CF9AE}" pid="4" name="MSIP_Label_1bfb733f-faef-464c-9b6d-731b56f94973_Method">
    <vt:lpwstr>Standard</vt:lpwstr>
  </property>
  <property fmtid="{D5CDD505-2E9C-101B-9397-08002B2CF9AE}" pid="5" name="MSIP_Label_1bfb733f-faef-464c-9b6d-731b56f94973_Name">
    <vt:lpwstr>Unclass - Non-Classifié</vt:lpwstr>
  </property>
  <property fmtid="{D5CDD505-2E9C-101B-9397-08002B2CF9AE}" pid="6" name="MSIP_Label_1bfb733f-faef-464c-9b6d-731b56f94973_SiteId">
    <vt:lpwstr>1594fdae-a1d9-4405-915d-011467234338</vt:lpwstr>
  </property>
  <property fmtid="{D5CDD505-2E9C-101B-9397-08002B2CF9AE}" pid="7" name="MSIP_Label_1bfb733f-faef-464c-9b6d-731b56f94973_ActionId">
    <vt:lpwstr>87e431e7-9cbb-4d92-a417-0000612a18d4</vt:lpwstr>
  </property>
</Properties>
</file>