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59" r:id="rId3"/>
    <p:sldId id="327" r:id="rId4"/>
    <p:sldId id="310" r:id="rId5"/>
    <p:sldId id="266" r:id="rId6"/>
    <p:sldId id="259" r:id="rId7"/>
    <p:sldId id="260" r:id="rId8"/>
    <p:sldId id="261" r:id="rId9"/>
    <p:sldId id="262" r:id="rId10"/>
    <p:sldId id="326" r:id="rId11"/>
    <p:sldId id="328" r:id="rId12"/>
    <p:sldId id="336" r:id="rId13"/>
    <p:sldId id="263" r:id="rId14"/>
    <p:sldId id="337" r:id="rId15"/>
    <p:sldId id="338" r:id="rId16"/>
    <p:sldId id="339" r:id="rId17"/>
    <p:sldId id="267" r:id="rId18"/>
    <p:sldId id="362" r:id="rId19"/>
    <p:sldId id="330" r:id="rId20"/>
    <p:sldId id="364" r:id="rId21"/>
    <p:sldId id="332" r:id="rId22"/>
    <p:sldId id="333" r:id="rId23"/>
    <p:sldId id="365" r:id="rId24"/>
    <p:sldId id="340" r:id="rId25"/>
    <p:sldId id="366" r:id="rId26"/>
    <p:sldId id="342" r:id="rId27"/>
    <p:sldId id="343" r:id="rId28"/>
    <p:sldId id="367" r:id="rId29"/>
    <p:sldId id="344" r:id="rId30"/>
    <p:sldId id="368" r:id="rId31"/>
    <p:sldId id="275" r:id="rId32"/>
    <p:sldId id="257" r:id="rId33"/>
    <p:sldId id="288" r:id="rId34"/>
    <p:sldId id="289" r:id="rId35"/>
    <p:sldId id="312" r:id="rId36"/>
    <p:sldId id="356" r:id="rId37"/>
    <p:sldId id="313" r:id="rId38"/>
    <p:sldId id="314" r:id="rId39"/>
    <p:sldId id="316" r:id="rId40"/>
    <p:sldId id="317" r:id="rId41"/>
    <p:sldId id="320" r:id="rId42"/>
    <p:sldId id="272" r:id="rId43"/>
    <p:sldId id="273" r:id="rId44"/>
    <p:sldId id="279" r:id="rId45"/>
    <p:sldId id="281" r:id="rId46"/>
    <p:sldId id="278" r:id="rId47"/>
    <p:sldId id="274" r:id="rId48"/>
    <p:sldId id="276" r:id="rId49"/>
    <p:sldId id="290" r:id="rId50"/>
    <p:sldId id="357" r:id="rId51"/>
    <p:sldId id="270" r:id="rId52"/>
    <p:sldId id="277" r:id="rId53"/>
    <p:sldId id="282" r:id="rId54"/>
    <p:sldId id="283" r:id="rId55"/>
    <p:sldId id="293" r:id="rId56"/>
    <p:sldId id="298" r:id="rId57"/>
    <p:sldId id="297" r:id="rId58"/>
    <p:sldId id="296" r:id="rId59"/>
    <p:sldId id="295" r:id="rId60"/>
    <p:sldId id="299" r:id="rId61"/>
    <p:sldId id="303" r:id="rId62"/>
    <p:sldId id="304" r:id="rId63"/>
    <p:sldId id="305" r:id="rId64"/>
    <p:sldId id="300" r:id="rId65"/>
    <p:sldId id="335" r:id="rId66"/>
    <p:sldId id="334" r:id="rId67"/>
    <p:sldId id="302" r:id="rId68"/>
    <p:sldId id="306" r:id="rId69"/>
    <p:sldId id="321" r:id="rId70"/>
    <p:sldId id="322" r:id="rId71"/>
    <p:sldId id="358" r:id="rId72"/>
    <p:sldId id="294" r:id="rId73"/>
    <p:sldId id="307" r:id="rId74"/>
    <p:sldId id="345" r:id="rId75"/>
    <p:sldId id="347" r:id="rId76"/>
    <p:sldId id="349" r:id="rId77"/>
    <p:sldId id="350" r:id="rId78"/>
    <p:sldId id="351" r:id="rId79"/>
    <p:sldId id="352" r:id="rId80"/>
    <p:sldId id="353" r:id="rId81"/>
    <p:sldId id="354" r:id="rId82"/>
    <p:sldId id="346" r:id="rId83"/>
    <p:sldId id="348" r:id="rId84"/>
    <p:sldId id="360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6541-6A28-4C84-AE9F-73751BB3182A}" type="datetimeFigureOut">
              <a:rPr lang="en-CA" smtClean="0"/>
              <a:t>2022-11-07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A-workshops/LR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pnas.org/doi/epdf/10.1073/pnas.2100695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20.png"/><Relationship Id="rId7" Type="http://schemas.openxmlformats.org/officeDocument/2006/relationships/image" Target="../media/image68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7.png"/><Relationship Id="rId9" Type="http://schemas.openxmlformats.org/officeDocument/2006/relationships/image" Target="../media/image6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fo-mpo.gc.ca/reports-rapports/regs/sff-cpd/precaution-back-fiche-eng.htm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7.png"/><Relationship Id="rId10" Type="http://schemas.openxmlformats.org/officeDocument/2006/relationships/image" Target="../media/image95.png"/><Relationship Id="rId4" Type="http://schemas.openxmlformats.org/officeDocument/2006/relationships/image" Target="../media/image85.png"/><Relationship Id="rId9" Type="http://schemas.openxmlformats.org/officeDocument/2006/relationships/image" Target="../media/image9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8289"/>
          </a:xfrm>
        </p:spPr>
        <p:txBody>
          <a:bodyPr/>
          <a:lstStyle/>
          <a:p>
            <a:r>
              <a:rPr lang="en-US" dirty="0"/>
              <a:t>Reference Points 101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66747"/>
            <a:ext cx="9144000" cy="1655762"/>
          </a:xfrm>
        </p:spPr>
        <p:txBody>
          <a:bodyPr/>
          <a:lstStyle/>
          <a:p>
            <a:r>
              <a:rPr lang="en-US" dirty="0"/>
              <a:t>Robyn Forrest and Tim Barrett</a:t>
            </a:r>
          </a:p>
          <a:p>
            <a:r>
              <a:rPr lang="en-US" dirty="0"/>
              <a:t>Nov 15 and 22, </a:t>
            </a:r>
            <a:r>
              <a:rPr lang="en-US" dirty="0" smtClean="0"/>
              <a:t>2022</a:t>
            </a:r>
          </a:p>
          <a:p>
            <a:endParaRPr lang="en-US" dirty="0" smtClean="0"/>
          </a:p>
          <a:p>
            <a:r>
              <a:rPr lang="en-US" b="1" dirty="0" smtClean="0"/>
              <a:t>Technical Expertise in Stock Assessment (TESA)</a:t>
            </a:r>
            <a:endParaRPr lang="en-CA" b="1" dirty="0"/>
          </a:p>
        </p:txBody>
      </p:sp>
      <p:pic>
        <p:nvPicPr>
          <p:cNvPr id="4" name="Picture 10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26" y="5878285"/>
            <a:ext cx="7231147" cy="7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ference Points and Stock Status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"/>
          <a:stretch/>
        </p:blipFill>
        <p:spPr bwMode="auto">
          <a:xfrm>
            <a:off x="7192651" y="1482209"/>
            <a:ext cx="5165889" cy="42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629" y="1816198"/>
            <a:ext cx="6077816" cy="43513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Removal Reference </a:t>
            </a:r>
            <a:r>
              <a:rPr lang="en-US" dirty="0"/>
              <a:t>– limit on the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Target Reference Point </a:t>
            </a:r>
            <a:r>
              <a:rPr lang="en-US" dirty="0"/>
              <a:t>– desirable state to have the stock approach and fluctuate around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00428" y="1911362"/>
            <a:ext cx="0" cy="2981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684841" y="1939643"/>
            <a:ext cx="0" cy="29528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02523" y="3505485"/>
            <a:ext cx="223181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8F370D-BE3F-43E2-95B8-15BD1295EB14}"/>
              </a:ext>
            </a:extLst>
          </p:cNvPr>
          <p:cNvCxnSpPr>
            <a:cxnSpLocks/>
          </p:cNvCxnSpPr>
          <p:nvPr/>
        </p:nvCxnSpPr>
        <p:spPr>
          <a:xfrm>
            <a:off x="10242806" y="1939643"/>
            <a:ext cx="0" cy="29528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2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45" y="1690688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Determine </a:t>
            </a:r>
            <a:r>
              <a:rPr lang="en-US" sz="3200" dirty="0"/>
              <a:t>stock status by comparing estimated SSB or </a:t>
            </a:r>
            <a:r>
              <a:rPr lang="en-US" sz="3200" i="1" dirty="0"/>
              <a:t>F</a:t>
            </a:r>
            <a:r>
              <a:rPr lang="en-US" sz="3200" dirty="0"/>
              <a:t> to reference points</a:t>
            </a:r>
          </a:p>
          <a:p>
            <a:pPr lvl="1"/>
            <a:r>
              <a:rPr lang="en-US" sz="2800" dirty="0"/>
              <a:t>LRP separates the critical and cautious zones</a:t>
            </a:r>
          </a:p>
          <a:p>
            <a:pPr lvl="1"/>
            <a:r>
              <a:rPr lang="en-US" sz="2800" dirty="0"/>
              <a:t>USR separates the cautious and healthy 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Define </a:t>
            </a:r>
            <a:r>
              <a:rPr lang="en-US" sz="3200" dirty="0"/>
              <a:t>performance metrics that evaluate how well harvest strategies meet (measurable) management objectives</a:t>
            </a:r>
          </a:p>
          <a:p>
            <a:pPr marL="0" indent="0">
              <a:buNone/>
            </a:pPr>
            <a:r>
              <a:rPr lang="en-US" sz="3200" dirty="0"/>
              <a:t>      e.g., </a:t>
            </a:r>
            <a:r>
              <a:rPr lang="en-US" sz="3200" i="1" dirty="0"/>
              <a:t>P</a:t>
            </a:r>
            <a:r>
              <a:rPr lang="en-US" sz="3200" dirty="0"/>
              <a:t>(SSB &gt; LRP)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19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378258"/>
            <a:ext cx="10515600" cy="1325563"/>
          </a:xfrm>
        </p:spPr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60357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u="sng" dirty="0"/>
              <a:t>Can be</a:t>
            </a:r>
            <a:r>
              <a:rPr lang="en-US" sz="3200" dirty="0"/>
              <a:t> and are often used as operational control points in harvest control rules (HCRs)</a:t>
            </a:r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The LRP also has a legislated role in triggering the need for a </a:t>
            </a:r>
            <a:r>
              <a:rPr lang="en-US" sz="3200" u="sng" dirty="0"/>
              <a:t>rebuilding plan </a:t>
            </a:r>
            <a:r>
              <a:rPr lang="en-US" sz="3200" dirty="0"/>
              <a:t>under the Fish Stocks Provisions</a:t>
            </a:r>
          </a:p>
          <a:p>
            <a:pPr marL="514350" indent="-514350">
              <a:buFont typeface="+mj-lt"/>
              <a:buAutoNum type="arabicPeriod" startAt="3"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C3D3E-CBE1-4B74-8D19-5AA1E7C7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16" y="2717667"/>
            <a:ext cx="4436456" cy="26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0EEF-4650-48C9-BC0D-A2C036451D44}"/>
              </a:ext>
            </a:extLst>
          </p:cNvPr>
          <p:cNvSpPr txBox="1"/>
          <p:nvPr/>
        </p:nvSpPr>
        <p:spPr>
          <a:xfrm>
            <a:off x="8066477" y="2835371"/>
            <a:ext cx="3876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OCPs = points where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pre-defined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management actions take place (e.g., change in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a HCR)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B1783-74F3-4745-820B-7D9408C7C9A5}"/>
              </a:ext>
            </a:extLst>
          </p:cNvPr>
          <p:cNvCxnSpPr>
            <a:cxnSpLocks/>
          </p:cNvCxnSpPr>
          <p:nvPr/>
        </p:nvCxnSpPr>
        <p:spPr>
          <a:xfrm flipH="1" flipV="1">
            <a:off x="4270342" y="3129634"/>
            <a:ext cx="3721865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94DBE-7A16-4F8E-B369-DD14804B7BAC}"/>
              </a:ext>
            </a:extLst>
          </p:cNvPr>
          <p:cNvCxnSpPr>
            <a:cxnSpLocks/>
          </p:cNvCxnSpPr>
          <p:nvPr/>
        </p:nvCxnSpPr>
        <p:spPr>
          <a:xfrm flipH="1">
            <a:off x="3133072" y="3591299"/>
            <a:ext cx="4859135" cy="81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2. Background on Fish Stock Productivity</a:t>
            </a:r>
          </a:p>
        </p:txBody>
      </p:sp>
    </p:spTree>
    <p:extLst>
      <p:ext uri="{BB962C8B-B14F-4D97-AF65-F5344CB8AC3E}">
        <p14:creationId xmlns:p14="http://schemas.microsoft.com/office/powerpoint/2010/main" val="1053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5017-74C5-4FFC-9405-24788DA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RF ADD THESE SLIDES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8262-10AC-46CC-99A8-C431068C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Steepness</a:t>
            </a:r>
          </a:p>
          <a:p>
            <a:r>
              <a:rPr lang="en-US" dirty="0"/>
              <a:t>A, b of BH SRR?</a:t>
            </a:r>
          </a:p>
        </p:txBody>
      </p:sp>
    </p:spTree>
    <p:extLst>
      <p:ext uri="{BB962C8B-B14F-4D97-AF65-F5344CB8AC3E}">
        <p14:creationId xmlns:p14="http://schemas.microsoft.com/office/powerpoint/2010/main" val="38609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Copied from section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C51A4-7F8B-4C1F-AC41-BB48EDBC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809875"/>
            <a:ext cx="6315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3. Equilibrium Assumptions</a:t>
            </a:r>
          </a:p>
        </p:txBody>
      </p:sp>
    </p:spTree>
    <p:extLst>
      <p:ext uri="{BB962C8B-B14F-4D97-AF65-F5344CB8AC3E}">
        <p14:creationId xmlns:p14="http://schemas.microsoft.com/office/powerpoint/2010/main" val="24352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Equilibrium?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250" y="1580528"/>
            <a:ext cx="10515600" cy="512193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tool to help understand effects of fishing on fish populations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theoretical model state that arises when the following are constant </a:t>
            </a:r>
            <a:r>
              <a:rPr lang="en-US" sz="2400" dirty="0" smtClean="0"/>
              <a:t> in time:</a:t>
            </a:r>
            <a:endParaRPr lang="en-US" sz="2400" dirty="0"/>
          </a:p>
          <a:p>
            <a:pPr lvl="1"/>
            <a:r>
              <a:rPr lang="en-US" sz="2000" b="1" dirty="0"/>
              <a:t>Fishing mortality 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Fishery </a:t>
            </a:r>
            <a:r>
              <a:rPr lang="en-US" sz="2000" dirty="0"/>
              <a:t>or stock characteristics (</a:t>
            </a:r>
            <a:r>
              <a:rPr lang="en-US" sz="2000" b="1" dirty="0"/>
              <a:t>growth, natural mortality 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</a:t>
            </a:r>
            <a:r>
              <a:rPr lang="en-US" sz="2000" b="1" dirty="0"/>
              <a:t>, </a:t>
            </a:r>
            <a:r>
              <a:rPr lang="en-US" sz="2000" b="1" dirty="0" smtClean="0"/>
              <a:t>recruitment, selectivity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CA" sz="2400" dirty="0"/>
              <a:t>Simplifying assumptions:</a:t>
            </a:r>
          </a:p>
          <a:p>
            <a:pPr lvl="1"/>
            <a:r>
              <a:rPr lang="en-CA" sz="2000" dirty="0"/>
              <a:t>Births = Deaths</a:t>
            </a:r>
          </a:p>
          <a:p>
            <a:pPr lvl="1"/>
            <a:r>
              <a:rPr lang="en-CA" sz="2000" dirty="0"/>
              <a:t>A fish population harvested at a constant </a:t>
            </a:r>
            <a:r>
              <a:rPr lang="en-CA" sz="2000" i="1" dirty="0"/>
              <a:t>rate</a:t>
            </a:r>
            <a:r>
              <a:rPr lang="en-CA" sz="2000" dirty="0"/>
              <a:t> for many years will achieve equilibrium (“steady state</a:t>
            </a:r>
            <a:r>
              <a:rPr lang="en-CA" sz="2000" dirty="0" smtClean="0"/>
              <a:t>”)</a:t>
            </a:r>
            <a:r>
              <a:rPr lang="en-US" sz="2000" dirty="0" smtClean="0"/>
              <a:t> </a:t>
            </a:r>
          </a:p>
          <a:p>
            <a:r>
              <a:rPr lang="en-CA" u="sng" dirty="0" smtClean="0"/>
              <a:t>Reality</a:t>
            </a:r>
            <a:r>
              <a:rPr lang="en-CA" u="sng" dirty="0"/>
              <a:t>:</a:t>
            </a:r>
          </a:p>
          <a:p>
            <a:pPr lvl="1"/>
            <a:r>
              <a:rPr lang="en-CA" sz="2000" dirty="0"/>
              <a:t>Annual variability “noise” (e.g., variable recruitment) – this is accounted for in annual stock assessments</a:t>
            </a:r>
            <a:endParaRPr lang="en-US" sz="2000" dirty="0"/>
          </a:p>
          <a:p>
            <a:pPr lvl="1"/>
            <a:r>
              <a:rPr lang="en-US" sz="2000" dirty="0"/>
              <a:t>Effects of time-varying processes on assessments and reference points </a:t>
            </a:r>
            <a:r>
              <a:rPr lang="en-US" sz="2000" dirty="0" smtClean="0"/>
              <a:t>can be </a:t>
            </a:r>
            <a:r>
              <a:rPr lang="en-US" sz="2000" dirty="0"/>
              <a:t>challenging and </a:t>
            </a:r>
            <a:r>
              <a:rPr lang="en-US" sz="2000" dirty="0" smtClean="0"/>
              <a:t>are not always </a:t>
            </a:r>
            <a:r>
              <a:rPr lang="en-US" sz="2000" dirty="0"/>
              <a:t>well-understood</a:t>
            </a:r>
          </a:p>
        </p:txBody>
      </p:sp>
    </p:spTree>
    <p:extLst>
      <p:ext uri="{BB962C8B-B14F-4D97-AF65-F5344CB8AC3E}">
        <p14:creationId xmlns:p14="http://schemas.microsoft.com/office/powerpoint/2010/main" val="13029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 couple of slides from the exercises (Ex 1 and 2)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4. Background on MSY</a:t>
            </a:r>
          </a:p>
        </p:txBody>
      </p:sp>
    </p:spTree>
    <p:extLst>
      <p:ext uri="{BB962C8B-B14F-4D97-AF65-F5344CB8AC3E}">
        <p14:creationId xmlns:p14="http://schemas.microsoft.com/office/powerpoint/2010/main" val="39370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5137608"/>
          </a:xfrm>
        </p:spPr>
        <p:txBody>
          <a:bodyPr>
            <a:noAutofit/>
          </a:bodyPr>
          <a:lstStyle/>
          <a:p>
            <a:r>
              <a:rPr lang="en-US" dirty="0" smtClean="0"/>
              <a:t>This webinar follows the 2021 joint TESA/National Operational Guidelines (NOG) Taskforce workshop on “</a:t>
            </a:r>
            <a:r>
              <a:rPr lang="en-US" i="1" dirty="0" smtClean="0"/>
              <a:t>Limit </a:t>
            </a:r>
            <a:r>
              <a:rPr lang="en-US" i="1" dirty="0"/>
              <a:t>Reference Points and the Fish Stocks </a:t>
            </a:r>
            <a:r>
              <a:rPr lang="en-US" i="1" dirty="0" smtClean="0"/>
              <a:t>Provisions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Feedback from the workshop indicated that some wanted more technical training in the calculation of reference points.</a:t>
            </a:r>
          </a:p>
          <a:p>
            <a:r>
              <a:rPr lang="en-US" dirty="0" smtClean="0"/>
              <a:t>This webinar tries to address this gap by focusing on the more technical aspects of calculating reference points. </a:t>
            </a:r>
          </a:p>
          <a:p>
            <a:r>
              <a:rPr lang="en-US" dirty="0" smtClean="0"/>
              <a:t>Participants are invited to review the materials from the 2021 workshop for a deeper dive into considerations for selecting LRPs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github.com/TESA-workshops/LRP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Sustainable Yield (MSY)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 to Schaefer model and some graphics from Ex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/>
              <a:t>Maximum Sustainable Yield (MSY)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366"/>
            <a:ext cx="10515600" cy="4351338"/>
          </a:xfrm>
        </p:spPr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7ABB6-710B-4B2F-8E56-EDA1F0CAD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738352"/>
            <a:ext cx="4170025" cy="243861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C3873-CB1A-451F-982D-D17F9B18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4" y="3738352"/>
            <a:ext cx="4170025" cy="2438611"/>
          </a:xfrm>
          <a:prstGeom prst="rect">
            <a:avLst/>
          </a:prstGeom>
          <a:noFill/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0BE6D2A-F73A-4912-ADF4-F75B5EB28907}"/>
              </a:ext>
            </a:extLst>
          </p:cNvPr>
          <p:cNvSpPr>
            <a:spLocks noChangeAspect="1"/>
          </p:cNvSpPr>
          <p:nvPr/>
        </p:nvSpPr>
        <p:spPr>
          <a:xfrm flipH="1">
            <a:off x="2720648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11AC39-319F-490D-BD48-3D387669257A}"/>
              </a:ext>
            </a:extLst>
          </p:cNvPr>
          <p:cNvSpPr>
            <a:spLocks noChangeAspect="1"/>
          </p:cNvSpPr>
          <p:nvPr/>
        </p:nvSpPr>
        <p:spPr>
          <a:xfrm flipH="1">
            <a:off x="9093302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BABB4-0AE5-46F9-BDF5-C555EFE79EF1}"/>
              </a:ext>
            </a:extLst>
          </p:cNvPr>
          <p:cNvSpPr txBox="1"/>
          <p:nvPr/>
        </p:nvSpPr>
        <p:spPr>
          <a:xfrm>
            <a:off x="6634977" y="6203280"/>
            <a:ext cx="555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B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average biomass from fishing at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 </a:t>
            </a:r>
            <a:r>
              <a:rPr lang="en-US" i="1" dirty="0">
                <a:latin typeface="Century Gothic" panose="020B0502020202020204" pitchFamily="34" charset="0"/>
              </a:rPr>
              <a:t>over the long-term under equilibrium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5DFB2-C6E7-4744-8CF5-4E0D80EB96C4}"/>
              </a:ext>
            </a:extLst>
          </p:cNvPr>
          <p:cNvSpPr txBox="1"/>
          <p:nvPr/>
        </p:nvSpPr>
        <p:spPr>
          <a:xfrm>
            <a:off x="548800" y="6311900"/>
            <a:ext cx="500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long-term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dirty="0">
                <a:latin typeface="Century Gothic" panose="020B0502020202020204" pitchFamily="34" charset="0"/>
              </a:rPr>
              <a:t> that results in MSY</a:t>
            </a:r>
            <a:endParaRPr lang="en-US" i="1" baseline="-25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Sustainable Yield (MSY)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47" y="1652515"/>
            <a:ext cx="10515600" cy="4351338"/>
          </a:xfrm>
        </p:spPr>
        <p:txBody>
          <a:bodyPr/>
          <a:lstStyle/>
          <a:p>
            <a:r>
              <a:rPr lang="en-US" dirty="0"/>
              <a:t>Theory: with increasing long-term </a:t>
            </a:r>
            <a:r>
              <a:rPr lang="en-US" i="1" dirty="0"/>
              <a:t>F</a:t>
            </a:r>
            <a:r>
              <a:rPr lang="en-US" dirty="0"/>
              <a:t>, the abundance and mean age of a population decreases and the per-capita growth rate of the population increases as a result of reduced competition or similar effects as the biomass reduces from 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baseline="-25000" dirty="0"/>
              <a:t>MSY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B770-E1D0-4994-B055-C695F699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6" y="3757222"/>
            <a:ext cx="4541267" cy="286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B9193-4E78-477F-953D-2AEF37737F72}"/>
              </a:ext>
            </a:extLst>
          </p:cNvPr>
          <p:cNvSpPr txBox="1"/>
          <p:nvPr/>
        </p:nvSpPr>
        <p:spPr>
          <a:xfrm>
            <a:off x="6974994" y="4360551"/>
            <a:ext cx="1863951" cy="507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Maximum population </a:t>
            </a:r>
          </a:p>
          <a:p>
            <a:r>
              <a:rPr lang="en-US" dirty="0">
                <a:solidFill>
                  <a:srgbClr val="3333FF"/>
                </a:solidFill>
              </a:rPr>
              <a:t>growth rate</a:t>
            </a:r>
            <a:endParaRPr lang="en-CA" dirty="0">
              <a:solidFill>
                <a:srgbClr val="3333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630E-5C5C-4D18-8155-C7C4BA26F88D}"/>
              </a:ext>
            </a:extLst>
          </p:cNvPr>
          <p:cNvCxnSpPr/>
          <p:nvPr/>
        </p:nvCxnSpPr>
        <p:spPr>
          <a:xfrm flipH="1">
            <a:off x="6043047" y="4504035"/>
            <a:ext cx="870275" cy="39784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BFA8CF-E5A0-4846-98B9-07C940F31B66}"/>
              </a:ext>
            </a:extLst>
          </p:cNvPr>
          <p:cNvSpPr txBox="1"/>
          <p:nvPr/>
        </p:nvSpPr>
        <p:spPr>
          <a:xfrm>
            <a:off x="4953541" y="3538410"/>
            <a:ext cx="3423990" cy="28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Carrying capacity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Notes on MSY as target/limit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to papers and/or ref to Ex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5. Reference Points in Surplus Production Models</a:t>
            </a:r>
          </a:p>
        </p:txBody>
      </p:sp>
    </p:spTree>
    <p:extLst>
      <p:ext uri="{BB962C8B-B14F-4D97-AF65-F5344CB8AC3E}">
        <p14:creationId xmlns:p14="http://schemas.microsoft.com/office/powerpoint/2010/main" val="42741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</a:t>
            </a:r>
            <a:r>
              <a:rPr lang="en-US" dirty="0" smtClean="0"/>
              <a:t>Models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7142"/>
                <a:ext cx="10515600" cy="4440025"/>
              </a:xfrm>
            </p:spPr>
            <p:txBody>
              <a:bodyPr/>
              <a:lstStyle/>
              <a:p>
                <a:r>
                  <a:rPr lang="en-US" dirty="0"/>
                  <a:t>Schaefer </a:t>
                </a:r>
                <a:r>
                  <a:rPr lang="en-US" dirty="0" smtClean="0"/>
                  <a:t>Model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40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5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0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endParaRPr lang="en-US" sz="4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biomass,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catch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intrinsic rate of population growth </a:t>
                </a:r>
              </a:p>
              <a:p>
                <a:pPr marL="0" indent="0">
                  <a:buNone/>
                </a:pPr>
                <a:endParaRPr lang="en-US" sz="2400" b="0" i="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carrying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capacity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discrete time step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7142"/>
                <a:ext cx="10515600" cy="4440025"/>
              </a:xfrm>
              <a:blipFill>
                <a:blip r:embed="rId2"/>
                <a:stretch>
                  <a:fillRect l="-1043" t="-2335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8491E8-67DA-45AB-90EA-D514FE32718E}"/>
              </a:ext>
            </a:extLst>
          </p:cNvPr>
          <p:cNvCxnSpPr/>
          <p:nvPr/>
        </p:nvCxnSpPr>
        <p:spPr>
          <a:xfrm flipH="1" flipV="1">
            <a:off x="5924302" y="4354642"/>
            <a:ext cx="2260282" cy="138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/>
              <p:nvPr/>
            </p:nvSpPr>
            <p:spPr>
              <a:xfrm>
                <a:off x="8277551" y="3594223"/>
                <a:ext cx="37227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7030A0"/>
                    </a:solidFill>
                  </a:rPr>
                  <a:t>Combined </a:t>
                </a:r>
                <a:r>
                  <a:rPr lang="en-US" sz="2400" dirty="0">
                    <a:solidFill>
                      <a:srgbClr val="7030A0"/>
                    </a:solidFill>
                  </a:rPr>
                  <a:t>effects of recruitment, growth, and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M</a:t>
                </a:r>
                <a:r>
                  <a:rPr lang="en-US" sz="2400" dirty="0">
                    <a:solidFill>
                      <a:srgbClr val="7030A0"/>
                    </a:solidFill>
                  </a:rPr>
                  <a:t> in a single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551" y="3594223"/>
                <a:ext cx="3722771" cy="1200329"/>
              </a:xfrm>
              <a:prstGeom prst="rect">
                <a:avLst/>
              </a:prstGeom>
              <a:blipFill>
                <a:blip r:embed="rId3"/>
                <a:stretch>
                  <a:fillRect l="-261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8F1B3-8E26-4A29-A338-DBDA3DF8943B}"/>
              </a:ext>
            </a:extLst>
          </p:cNvPr>
          <p:cNvCxnSpPr>
            <a:cxnSpLocks/>
          </p:cNvCxnSpPr>
          <p:nvPr/>
        </p:nvCxnSpPr>
        <p:spPr>
          <a:xfrm flipH="1">
            <a:off x="3949832" y="5282071"/>
            <a:ext cx="4234752" cy="13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7F7E1-5CF9-4AB0-835E-F495788CAB75}"/>
              </a:ext>
            </a:extLst>
          </p:cNvPr>
          <p:cNvSpPr txBox="1"/>
          <p:nvPr/>
        </p:nvSpPr>
        <p:spPr>
          <a:xfrm>
            <a:off x="8277551" y="4794552"/>
            <a:ext cx="36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Maximum population size, “unfished biomass”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808" y="6176963"/>
            <a:ext cx="11670383" cy="6463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. Schaefer, M.B. 1954. Some aspects of the dynamics of the populations important to the management of the commercial marine fisheries. Inter-American Tropical Tuna Commission, 1: 27-56. </a:t>
            </a:r>
          </a:p>
        </p:txBody>
      </p:sp>
    </p:spTree>
    <p:extLst>
      <p:ext uri="{BB962C8B-B14F-4D97-AF65-F5344CB8AC3E}">
        <p14:creationId xmlns:p14="http://schemas.microsoft.com/office/powerpoint/2010/main" val="13404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</a:t>
            </a:r>
            <a:r>
              <a:rPr lang="en-US" dirty="0" smtClean="0"/>
              <a:t>Production (SP) </a:t>
            </a:r>
            <a:r>
              <a:rPr lang="en-US" dirty="0"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905"/>
                <a:ext cx="11152695" cy="3745617"/>
              </a:xfrm>
            </p:spPr>
            <p:txBody>
              <a:bodyPr/>
              <a:lstStyle/>
              <a:p>
                <a:r>
                  <a:rPr lang="en-US" dirty="0" smtClean="0"/>
                  <a:t>Schaefer Model: </a:t>
                </a:r>
              </a:p>
              <a:p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40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54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0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baseline="-25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next year</a:t>
                </a:r>
                <a:r>
                  <a:rPr lang="en-US" sz="3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baseline="-250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this </a:t>
                </a:r>
                <a:r>
                  <a:rPr lang="en-US" sz="3200" baseline="-25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year </a:t>
                </a:r>
                <a:r>
                  <a:rPr lang="en-US" sz="3200" baseline="-250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3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3200" baseline="-25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this year </a:t>
                </a:r>
                <a:r>
                  <a:rPr lang="en-US" sz="3200" baseline="-250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3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baseline="-25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this year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𝑺𝑷</m:t>
                    </m:r>
                  </m:oMath>
                </a14:m>
                <a:r>
                  <a:rPr lang="en-US" b="1" i="1" baseline="-250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b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and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relative to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𝑲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905"/>
                <a:ext cx="11152695" cy="3745617"/>
              </a:xfrm>
              <a:blipFill>
                <a:blip r:embed="rId2"/>
                <a:stretch>
                  <a:fillRect l="-984" t="-2602" b="-1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1E4E841-0F10-4335-B2E1-470C8952C1C8}"/>
              </a:ext>
            </a:extLst>
          </p:cNvPr>
          <p:cNvSpPr/>
          <p:nvPr/>
        </p:nvSpPr>
        <p:spPr>
          <a:xfrm rot="5400000">
            <a:off x="6725809" y="1349745"/>
            <a:ext cx="411060" cy="2577669"/>
          </a:xfrm>
          <a:prstGeom prst="leftBrace">
            <a:avLst>
              <a:gd name="adj1" fmla="val 428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/>
              <p:nvPr/>
            </p:nvSpPr>
            <p:spPr>
              <a:xfrm>
                <a:off x="3884039" y="1937721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𝑆𝑃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39" y="1937721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2660"/>
          </a:xfrm>
        </p:spPr>
        <p:txBody>
          <a:bodyPr>
            <a:normAutofit/>
          </a:bodyPr>
          <a:lstStyle/>
          <a:p>
            <a:r>
              <a:rPr lang="en-US" dirty="0" smtClean="0"/>
              <a:t>Reference points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47786"/>
                <a:ext cx="11038815" cy="503337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40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What </a:t>
                </a:r>
                <a:r>
                  <a:rPr lang="en-US" b="1" dirty="0"/>
                  <a:t>stock biomass </a:t>
                </a:r>
                <a:r>
                  <a:rPr lang="en-US" b="1" dirty="0" smtClean="0"/>
                  <a:t>maximizes production?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    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:r>
                  <a:rPr lang="en-US" dirty="0" smtClean="0"/>
                  <a:t>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𝐌𝐒𝐘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What is the maximum</a:t>
                </a:r>
                <a:r>
                  <a:rPr lang="en-US" b="1" dirty="0"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𝑺𝑷</m:t>
                        </m:r>
                      </m:e>
                      <m:sub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?</a:t>
                </a: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(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𝐌𝐒𝐘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What is the harvest rate at MSY? </a:t>
                </a: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𝑀𝑆𝑌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𝐌𝐒𝐘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47786"/>
                <a:ext cx="11038815" cy="5033377"/>
              </a:xfrm>
              <a:blipFill>
                <a:blip r:embed="rId2"/>
                <a:stretch>
                  <a:fillRect l="-1104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4F8DD62-2A0B-413D-8865-E27E027B7B0C}"/>
              </a:ext>
            </a:extLst>
          </p:cNvPr>
          <p:cNvSpPr/>
          <p:nvPr/>
        </p:nvSpPr>
        <p:spPr>
          <a:xfrm>
            <a:off x="4311942" y="3699546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16A0A0-2E5E-4AB7-A9CC-DBBB4F8C650C}"/>
              </a:ext>
            </a:extLst>
          </p:cNvPr>
          <p:cNvSpPr/>
          <p:nvPr/>
        </p:nvSpPr>
        <p:spPr>
          <a:xfrm>
            <a:off x="7276053" y="3691870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25" y="127813"/>
            <a:ext cx="3613192" cy="31088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9135611" y="276837"/>
            <a:ext cx="13506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10486239" y="276837"/>
            <a:ext cx="0" cy="23405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MSY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blipFill>
                <a:blip r:embed="rId4"/>
                <a:stretch>
                  <a:fillRect l="-505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dirty="0">
                    <a:solidFill>
                      <a:schemeClr val="accent2"/>
                    </a:solidFill>
                  </a:rPr>
                  <a:t>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blipFill>
                <a:blip r:embed="rId5"/>
                <a:stretch>
                  <a:fillRect l="-38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184" cy="1325563"/>
          </a:xfrm>
        </p:spPr>
        <p:txBody>
          <a:bodyPr/>
          <a:lstStyle/>
          <a:p>
            <a:r>
              <a:rPr lang="en-US" dirty="0" smtClean="0"/>
              <a:t>Reference points from the Schaefer Model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18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MSY</a:t>
                </a:r>
                <a:r>
                  <a:rPr lang="en-US" sz="3600" dirty="0" smtClean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20" y="2270364"/>
            <a:ext cx="4849957" cy="417300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6827921" y="2497633"/>
            <a:ext cx="181293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8640858" y="2507060"/>
            <a:ext cx="0" cy="31416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7079597" y="1686853"/>
                <a:ext cx="1561261" cy="701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MSY =</a:t>
                </a:r>
                <a:r>
                  <a:rPr lang="en-US" sz="28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97" y="1686853"/>
                <a:ext cx="1561261" cy="701859"/>
              </a:xfrm>
              <a:prstGeom prst="rect">
                <a:avLst/>
              </a:prstGeom>
              <a:blipFill>
                <a:blip r:embed="rId4"/>
                <a:stretch>
                  <a:fillRect l="-7813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8640858" y="5125511"/>
                <a:ext cx="1886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chemeClr val="accent2"/>
                    </a:solidFill>
                  </a:rPr>
                  <a:t>B</a:t>
                </a:r>
                <a:r>
                  <a:rPr lang="en-US" sz="2800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=</a:t>
                </a:r>
                <a:r>
                  <a:rPr lang="en-US" sz="28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58" y="5125511"/>
                <a:ext cx="1886029" cy="523220"/>
              </a:xfrm>
              <a:prstGeom prst="rect">
                <a:avLst/>
              </a:prstGeom>
              <a:blipFill>
                <a:blip r:embed="rId5"/>
                <a:stretch>
                  <a:fillRect l="-645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0808" y="6176963"/>
            <a:ext cx="11670383" cy="6463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Hilborn </a:t>
            </a:r>
            <a:r>
              <a:rPr lang="en-US" dirty="0">
                <a:solidFill>
                  <a:schemeClr val="tx2"/>
                </a:solidFill>
              </a:rPr>
              <a:t>R. and Walters, C.J. 1992. Quantitative fisheries stock assessment: choice, dynamics and uncertainty. Chapman and Hall, New York. 570 pp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38" y="486423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For three-parameter </a:t>
            </a:r>
            <a:r>
              <a:rPr lang="en-US" sz="2400" i="1" dirty="0"/>
              <a:t>models </a:t>
            </a:r>
            <a:r>
              <a:rPr lang="en-US" sz="2400" i="1" dirty="0" smtClean="0"/>
              <a:t>with non-symmetrical </a:t>
            </a:r>
            <a:r>
              <a:rPr lang="en-US" sz="2400" i="1" dirty="0"/>
              <a:t>yield </a:t>
            </a:r>
            <a:r>
              <a:rPr lang="en-US" sz="2400" i="1" dirty="0" smtClean="0"/>
              <a:t>curves (e.g., Fox, Pella-Tomlinson), see 1.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690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6. Reference Points in Age-structured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23881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2B9A-394D-45C2-8EAC-C043D4A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11" y="15773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045-0561-430B-9CD6-2B67780A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10" y="1335431"/>
            <a:ext cx="11237535" cy="4351338"/>
          </a:xfrm>
        </p:spPr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webinar will allow participants to explore some of the practical aspects (and challenges) of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calculating reference points.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By the end of the webinars, participants should have:</a:t>
            </a:r>
            <a:endParaRPr lang="en-US" sz="4000" b="0" dirty="0">
              <a:effectLst/>
            </a:endParaRPr>
          </a:p>
          <a:p>
            <a:pPr marL="584200" indent="-4572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 understanding of the concept of equilibrium as it relates to reference points;</a:t>
            </a:r>
            <a:endParaRPr lang="en-US" sz="4000" dirty="0"/>
          </a:p>
          <a:p>
            <a:pPr marL="584200" indent="-4572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 understanding of calculation of equilibrium reference points based on 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MSY, and the spawning potential ratio (SPR);</a:t>
            </a:r>
            <a:endParaRPr lang="en-US" sz="4000" dirty="0"/>
          </a:p>
          <a:p>
            <a:pPr marL="584200" indent="-4572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awareness of non-equilibrium reference points (e.g., minimum historical biomass, index-based approaches, dynamic 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); and</a:t>
            </a:r>
            <a:endParaRPr lang="en-US" sz="4000" dirty="0"/>
          </a:p>
          <a:p>
            <a:pPr marL="584200" indent="-4572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awareness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of some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approaches for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data-limited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stocks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Lecture material will be supported by code, which we will provide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Something on limitations of biomass dynamic 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do we want to consider age structure?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Limit Reference Points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13164"/>
            <a:ext cx="7894739" cy="5347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54670" y="2508269"/>
            <a:ext cx="213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B</a:t>
            </a:r>
            <a:r>
              <a:rPr lang="en-US" sz="2800" baseline="-25000" dirty="0">
                <a:solidFill>
                  <a:schemeClr val="accent5"/>
                </a:solidFill>
              </a:rPr>
              <a:t>MSY</a:t>
            </a:r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4758" y="5047426"/>
            <a:ext cx="289559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Equilibrium B at F</a:t>
            </a:r>
            <a:r>
              <a:rPr lang="en-US" sz="2800" baseline="-25000" dirty="0">
                <a:solidFill>
                  <a:schemeClr val="accent5"/>
                </a:solidFill>
              </a:rPr>
              <a:t>X%SPR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</a:p>
          <a:p>
            <a:pPr algn="ctr"/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7070" y="3806061"/>
            <a:ext cx="238192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B</a:t>
            </a:r>
            <a:r>
              <a:rPr lang="en-US" sz="2800" baseline="-25000" dirty="0">
                <a:solidFill>
                  <a:schemeClr val="accent5"/>
                </a:solidFill>
              </a:rPr>
              <a:t>0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56D24-10EF-496E-ABD8-A7640B5095D3}"/>
              </a:ext>
            </a:extLst>
          </p:cNvPr>
          <p:cNvSpPr txBox="1"/>
          <p:nvPr/>
        </p:nvSpPr>
        <p:spPr>
          <a:xfrm>
            <a:off x="7155810" y="6642556"/>
            <a:ext cx="50361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 Adapted from Pew Charitable Trusts (2016) Reference Points: Measuring Success in Fisheries Management. 8 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Equilibrium Reference Points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Calculations for an age-structured model: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Per Recruit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2031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Per-Recruit Reference Points [Concepts]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Mortality Rates</a:t>
            </a:r>
          </a:p>
          <a:p>
            <a:pPr marL="514350" indent="-514350">
              <a:buAutoNum type="arabicPeriod"/>
            </a:pPr>
            <a:r>
              <a:rPr lang="en-US" dirty="0"/>
              <a:t>Survivorship</a:t>
            </a:r>
          </a:p>
          <a:p>
            <a:pPr marL="514350" indent="-514350">
              <a:buAutoNum type="arabicPeriod"/>
            </a:pPr>
            <a:r>
              <a:rPr lang="en-US" dirty="0"/>
              <a:t>SSB-per-recruit (or eggs-per-recruit)</a:t>
            </a:r>
          </a:p>
          <a:p>
            <a:pPr marL="514350" indent="-514350">
              <a:buAutoNum type="arabicPeriod"/>
            </a:pPr>
            <a:r>
              <a:rPr lang="en-US" dirty="0"/>
              <a:t>Spawning potential ratio (SPR)</a:t>
            </a:r>
          </a:p>
          <a:p>
            <a:pPr marL="514350" indent="-514350">
              <a:buAutoNum type="arabicPeriod"/>
            </a:pPr>
            <a:r>
              <a:rPr lang="en-US" dirty="0"/>
              <a:t>Yield-per-recruit (YPR)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0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– how individuals are removed from the population</a:t>
                </a:r>
              </a:p>
              <a:p>
                <a:r>
                  <a:rPr lang="en-US" dirty="0"/>
                  <a:t>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 – removed from natural sources (predation, disease, old age)</a:t>
                </a:r>
              </a:p>
              <a:p>
                <a:r>
                  <a:rPr lang="en-US" dirty="0"/>
                  <a:t>Fishing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 – removed from fishing</a:t>
                </a:r>
              </a:p>
              <a:p>
                <a:endParaRPr lang="en-US" dirty="0"/>
              </a:p>
              <a:p>
                <a:r>
                  <a:rPr lang="en-US" dirty="0"/>
                  <a:t>Total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i="1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F078F-2646-43EA-B061-F006E75ACD4B}"/>
                  </a:ext>
                </a:extLst>
              </p:cNvPr>
              <p:cNvSpPr txBox="1"/>
              <p:nvPr/>
            </p:nvSpPr>
            <p:spPr>
              <a:xfrm>
                <a:off x="3829664" y="3057171"/>
                <a:ext cx="1337187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F078F-2646-43EA-B061-F006E75A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664" y="3057171"/>
                <a:ext cx="13371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B8FE1-7844-4757-90DA-E3A5CEF51622}"/>
                  </a:ext>
                </a:extLst>
              </p:cNvPr>
              <p:cNvSpPr txBox="1"/>
              <p:nvPr/>
            </p:nvSpPr>
            <p:spPr>
              <a:xfrm>
                <a:off x="7030063" y="3057171"/>
                <a:ext cx="1337187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B8FE1-7844-4757-90DA-E3A5CEF51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63" y="3057171"/>
                <a:ext cx="13371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0E5CEC-AB41-4BC0-8E52-91B0C900881E}"/>
                  </a:ext>
                </a:extLst>
              </p:cNvPr>
              <p:cNvSpPr txBox="1"/>
              <p:nvPr/>
            </p:nvSpPr>
            <p:spPr>
              <a:xfrm>
                <a:off x="9596686" y="2995614"/>
                <a:ext cx="2210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𝐹𝑖𝑠h𝑖𝑛𝑔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𝑀𝑜𝑟𝑡𝑎𝑙𝑖𝑡𝑦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removed from fishing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0E5CEC-AB41-4BC0-8E52-91B0C9008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686" y="2995614"/>
                <a:ext cx="2210247" cy="646331"/>
              </a:xfrm>
              <a:prstGeom prst="rect">
                <a:avLst/>
              </a:prstGeom>
              <a:blipFill>
                <a:blip r:embed="rId4"/>
                <a:stretch>
                  <a:fillRect l="-2204" r="-165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8EFA5-4EBF-4BB2-B23D-4C5FB0E7DDA2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8367250" y="3318780"/>
            <a:ext cx="12294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146E-2E87-4003-B508-925530D7B9ED}"/>
                  </a:ext>
                </a:extLst>
              </p:cNvPr>
              <p:cNvSpPr txBox="1"/>
              <p:nvPr/>
            </p:nvSpPr>
            <p:spPr>
              <a:xfrm>
                <a:off x="463725" y="2718616"/>
                <a:ext cx="25795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𝑁𝑎𝑡𝑢𝑟𝑎𝑙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𝑀𝑜𝑟𝑡𝑎𝑙𝑖𝑡𝑦</m:t>
                    </m:r>
                  </m:oMath>
                </a14:m>
                <a:r>
                  <a:rPr lang="en-US" dirty="0"/>
                  <a:t>: removed from natural sources (predation, disease, old age)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146E-2E87-4003-B508-925530D7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5" y="2718616"/>
                <a:ext cx="2579516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EE5043-5557-497B-A3D3-84C07C3D70B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043241" y="3318781"/>
            <a:ext cx="7864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044CC-3233-4B6B-A6C6-020AEFFA49FE}"/>
                  </a:ext>
                </a:extLst>
              </p:cNvPr>
              <p:cNvSpPr txBox="1"/>
              <p:nvPr/>
            </p:nvSpPr>
            <p:spPr>
              <a:xfrm>
                <a:off x="4794453" y="4912489"/>
                <a:ext cx="2681750" cy="9541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𝑀𝑜𝑟𝑡𝑎𝑙𝑖𝑡𝑦</m:t>
                      </m:r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044CC-3233-4B6B-A6C6-020AEFF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453" y="4912489"/>
                <a:ext cx="2681750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F7CE83E-ED80-41AD-99EE-D3934DD3B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63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𝑀𝑜𝑟𝑡𝑎𝑙𝑖𝑡𝑦</m:t>
                    </m:r>
                  </m:oMath>
                </a14:m>
                <a:r>
                  <a:rPr lang="en-US" dirty="0"/>
                  <a:t>: how individuals are removed 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F7CE83E-ED80-41AD-99EE-D3934DD3B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6331"/>
              </a:xfrm>
              <a:blipFill>
                <a:blip r:embed="rId7"/>
                <a:stretch>
                  <a:fillRect t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966C2-DF29-43CD-89CC-33BC76E9B48E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4498258" y="3580391"/>
            <a:ext cx="1637070" cy="133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4EAABD-DBC1-4A62-A9E0-BBFB8CF564A4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flipH="1">
            <a:off x="6135328" y="3580391"/>
            <a:ext cx="1563329" cy="133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rates can be instantaneous or finite (e.g., annual)</a:t>
                </a:r>
              </a:p>
              <a:p>
                <a:r>
                  <a:rPr lang="en-US" dirty="0"/>
                  <a:t>Generally work with instantaneous rates </a:t>
                </a:r>
              </a:p>
              <a:p>
                <a:r>
                  <a:rPr lang="en-US" dirty="0"/>
                  <a:t>Mortality is applied by decreasing the population by a constant proportion in each time period (t)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recruits at age 0 and track this cohort over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47" y="2733608"/>
            <a:ext cx="6017306" cy="3578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EF1C73-CB15-4E08-AFCB-22DFDDE75260}"/>
                  </a:ext>
                </a:extLst>
              </p:cNvPr>
              <p:cNvSpPr txBox="1"/>
              <p:nvPr/>
            </p:nvSpPr>
            <p:spPr>
              <a:xfrm>
                <a:off x="3677265" y="30596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EF1C73-CB15-4E08-AFCB-22DFDDE7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65" y="30596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recruits at age 0 and track this cohort over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−0.3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741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25.9% of population removed each year</a:t>
                </a:r>
              </a:p>
              <a:p>
                <a:endParaRPr lang="en-US" dirty="0"/>
              </a:p>
              <a:p>
                <a:r>
                  <a:rPr lang="en-US" dirty="0"/>
                  <a:t>In general:</a:t>
                </a:r>
              </a:p>
              <a:p>
                <a:pPr marL="0" indent="0">
                  <a:buNone/>
                </a:pPr>
                <a:r>
                  <a:rPr lang="en-US" dirty="0"/>
                  <a:t>   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94" y="3732904"/>
            <a:ext cx="5255205" cy="31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reference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fish stock productivity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Equilibrium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MSY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surplus production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age-structured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for data-limited stocks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using multiple </a:t>
            </a:r>
            <a:r>
              <a:rPr lang="en-US" dirty="0" smtClean="0"/>
              <a:t>models – </a:t>
            </a:r>
            <a:r>
              <a:rPr lang="en-US" dirty="0" smtClean="0">
                <a:solidFill>
                  <a:srgbClr val="FF0000"/>
                </a:solidFill>
              </a:rPr>
              <a:t>Wondering if this would be better replaced with time-varying productivity considerations?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Harvest rate (or exploitation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is the annual proportional change in numbers of fish for a given instantaneous fishing mortality rate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altLang="en-US" dirty="0"/>
                  <a:t>Sometimes expressed as a percentage (%)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i="1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639" r="-4078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70" t="-1639" r="-111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19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 </m:t>
                    </m:r>
                  </m:oMath>
                </a14:m>
                <a:r>
                  <a:rPr lang="en-US" dirty="0"/>
                  <a:t>and calculate total removal rate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98" y="2684349"/>
            <a:ext cx="5537915" cy="329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+mn-lt"/>
                            </a:rPr>
                            <a:t>Harvest rate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Total removal rate 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717" r="-110987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98" t="-4717" r="-24313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475" t="-4717" r="-54343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655" t="-4717" r="-141256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4148" t="-4717" r="-1286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42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track a cohort from the </a:t>
                </a:r>
                <a:r>
                  <a:rPr lang="en-US" u="sng" dirty="0"/>
                  <a:t>age of recruitment </a:t>
                </a:r>
                <a:r>
                  <a:rPr lang="en-US" dirty="0"/>
                  <a:t>to a </a:t>
                </a:r>
                <a:r>
                  <a:rPr lang="en-US" u="sng" dirty="0"/>
                  <a:t>plus group</a:t>
                </a:r>
              </a:p>
              <a:p>
                <a:r>
                  <a:rPr lang="en-US" dirty="0"/>
                  <a:t>We begin assuming no fishing mortality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so removal is only by 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define “survivorship-at-age”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as the probability of surviving to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Example with </a:t>
                </a:r>
                <a:r>
                  <a:rPr lang="en-US" u="sng" dirty="0"/>
                  <a:t>age of recruitment </a:t>
                </a:r>
                <a:r>
                  <a:rPr lang="en-US" dirty="0"/>
                  <a:t>= 1, </a:t>
                </a:r>
                <a:r>
                  <a:rPr lang="en-US" u="sng" dirty="0"/>
                  <a:t>plus group </a:t>
                </a:r>
                <a:r>
                  <a:rPr lang="en-US" dirty="0"/>
                  <a:t>= 9</a:t>
                </a:r>
                <a:r>
                  <a:rPr lang="en-US" baseline="30000" dirty="0"/>
                  <a:t>+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11" y="4102369"/>
            <a:ext cx="4584589" cy="2755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2369"/>
            <a:ext cx="4584589" cy="2755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5629" y="5902035"/>
            <a:ext cx="2003367" cy="648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1404370" y="5522418"/>
            <a:ext cx="385156" cy="40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28458" y="1690688"/>
            <a:ext cx="457200" cy="515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5658" y="1388825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 1 = age of recruitment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9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dirty="0"/>
                  <a:t> + …</a:t>
                </a:r>
                <a:endParaRPr lang="en-US" baseline="30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3  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…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f>
                      <m:f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  <a:blipFill>
                <a:blip r:embed="rId2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" y="4159063"/>
            <a:ext cx="3726872" cy="14419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74837" y="2779218"/>
            <a:ext cx="993156" cy="64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12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410" y="1355042"/>
            <a:ext cx="3096690" cy="1858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29046"/>
            <a:ext cx="4572396" cy="2743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3F992B-B1A2-4FBC-BC98-9F78913CF0CD}"/>
              </a:ext>
            </a:extLst>
          </p:cNvPr>
          <p:cNvSpPr/>
          <p:nvPr/>
        </p:nvSpPr>
        <p:spPr>
          <a:xfrm>
            <a:off x="4503174" y="2182761"/>
            <a:ext cx="1297858" cy="2261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6B7503-0AC5-4006-8561-C90EB0AAAE2B}"/>
              </a:ext>
            </a:extLst>
          </p:cNvPr>
          <p:cNvCxnSpPr>
            <a:stCxn id="4" idx="3"/>
          </p:cNvCxnSpPr>
          <p:nvPr/>
        </p:nvCxnSpPr>
        <p:spPr>
          <a:xfrm>
            <a:off x="5801032" y="2295832"/>
            <a:ext cx="1976284" cy="1745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7D8326-B8CA-4275-A111-C57C3F6688DC}"/>
              </a:ext>
            </a:extLst>
          </p:cNvPr>
          <p:cNvSpPr txBox="1"/>
          <p:nvPr/>
        </p:nvSpPr>
        <p:spPr>
          <a:xfrm>
            <a:off x="7777316" y="4041057"/>
            <a:ext cx="286169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total mortality at-age depends on the vulnerability-at-age</a:t>
            </a:r>
          </a:p>
        </p:txBody>
      </p:sp>
    </p:spTree>
    <p:extLst>
      <p:ext uri="{BB962C8B-B14F-4D97-AF65-F5344CB8AC3E}">
        <p14:creationId xmlns:p14="http://schemas.microsoft.com/office/powerpoint/2010/main" val="39565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Equilibrium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= SSB produced on average by each recruit over its lifetime, considering survival, growth, and maturity</a:t>
                </a:r>
              </a:p>
              <a:p>
                <a:r>
                  <a:rPr lang="en-US" dirty="0"/>
                  <a:t>Sum over all ages: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Eggs-per-Recruit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knew fecundity-at-age, we could calculate eggs-per-recruit </a:t>
                </a:r>
              </a:p>
              <a:p>
                <a:pPr marL="0" indent="0">
                  <a:buNone/>
                </a:pPr>
                <a:r>
                  <a:rPr lang="en-US" dirty="0"/>
                  <a:t>Equilibrium eggs-per-recruit 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Sum over all ages: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Relative fecundity-at-age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5159588"/>
                <a:ext cx="247407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5159588"/>
                <a:ext cx="2474075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6230702" y="3341015"/>
            <a:ext cx="1180407" cy="4683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11109" y="3059668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Eggs/unit body weight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 or Eggs-per-Recruit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do not know relative fecundity and assume that SSB is proportional to fecundity</a:t>
            </a:r>
          </a:p>
          <a:p>
            <a:r>
              <a:rPr lang="en-US" dirty="0"/>
              <a:t>See recent paper from Marshall et al. (</a:t>
            </a:r>
            <a:r>
              <a:rPr lang="en-US" dirty="0">
                <a:hlinkClick r:id="rId2"/>
              </a:rPr>
              <a:t>2021</a:t>
            </a:r>
            <a:r>
              <a:rPr lang="en-US" dirty="0"/>
              <a:t>) if you’re interested in understanding the implications of the assumption that SSB is proportional to fecundity.</a:t>
            </a:r>
          </a:p>
          <a:p>
            <a:endParaRPr lang="en-US" dirty="0"/>
          </a:p>
          <a:p>
            <a:pPr lvl="1"/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0ABF7-D622-4B45-9DD2-FA60FCF24CBA}"/>
              </a:ext>
            </a:extLst>
          </p:cNvPr>
          <p:cNvGrpSpPr/>
          <p:nvPr/>
        </p:nvGrpSpPr>
        <p:grpSpPr>
          <a:xfrm>
            <a:off x="3937471" y="4284375"/>
            <a:ext cx="8048625" cy="2105310"/>
            <a:chOff x="3850153" y="4106673"/>
            <a:chExt cx="8048625" cy="2105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94172-5547-4C13-8E05-9A183142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0153" y="4106673"/>
              <a:ext cx="8048625" cy="2000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70AE13-24AB-42F6-829E-112417F2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278" y="5945283"/>
              <a:ext cx="20955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9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1. Introduction – Reference Points</a:t>
            </a:r>
          </a:p>
        </p:txBody>
      </p:sp>
    </p:spTree>
    <p:extLst>
      <p:ext uri="{BB962C8B-B14F-4D97-AF65-F5344CB8AC3E}">
        <p14:creationId xmlns:p14="http://schemas.microsoft.com/office/powerpoint/2010/main" val="39200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955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= SSB-per-recruit when fishing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= SSB-per-recruit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Reference points based on SPR are common proxies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baseline="-25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95574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4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3331519"/>
            <a:ext cx="5943507" cy="3526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decreases with 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And example SPR vs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 curve is plotted below where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 smtClean="0">
                        <a:latin typeface="Cambria Math" panose="02040503050406030204" pitchFamily="18" charset="0"/>
                      </a:rPr>
                      <m:t>40%</m:t>
                    </m:r>
                    <m:r>
                      <a:rPr lang="en-CA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CA" dirty="0"/>
                  <a:t> is identified as the F that results in 40% SPR.</a:t>
                </a:r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  <a:blipFill>
                <a:blip r:embed="rId3"/>
                <a:stretch>
                  <a:fillRect l="-1043" t="-6452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71207" y="5178828"/>
            <a:ext cx="382386" cy="872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533506" y="36319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40%SPR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782" y="3840480"/>
            <a:ext cx="1271847" cy="1251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YPR-at-age is the expected life-time yield per fish recruited into the stock at a specified age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Removals-per-recruit at age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total removal rate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YPR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proportion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of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total removal rate</a:t>
                </a:r>
                <a:r>
                  <a:rPr lang="en-US" dirty="0">
                    <a:solidFill>
                      <a:srgbClr val="7030A0"/>
                    </a:solidFill>
                  </a:rPr>
                  <a:t> that is due to fishing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  <a:blipFill>
                <a:blip r:embed="rId2"/>
                <a:stretch>
                  <a:fillRect l="-1217" t="-3427" b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Removals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per</m:t>
                    </m:r>
                    <m:r>
                      <m:rPr>
                        <m:nor/>
                      </m:rPr>
                      <a:rPr lang="en-US" sz="2000" b="0" i="0" dirty="0" smtClean="0"/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recruit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age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)</a:t>
                </a:r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blipFill>
                <a:blip r:embed="rId3"/>
                <a:stretch>
                  <a:fillRect l="-1572" t="-16667" r="-251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blipFill>
                <a:blip r:embed="rId4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2145857" y="2849023"/>
            <a:ext cx="1305099" cy="306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0955" y="2567676"/>
            <a:ext cx="3516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from fishing and natural mortality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836316" y="2752342"/>
            <a:ext cx="3415031" cy="382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𝑌𝑃𝑅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Sum over all ages: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blipFill>
                <a:blip r:embed="rId3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/>
              <p:cNvSpPr txBox="1"/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𝑌𝑃𝑅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𝐹𝑣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27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calculated over a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corresponding to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3" y="3437154"/>
            <a:ext cx="5527296" cy="3279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12523" y="3511954"/>
                <a:ext cx="1409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523" y="3511954"/>
                <a:ext cx="1409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BB8F2DC-B323-4152-8A8C-FFEA2A18CD56}"/>
              </a:ext>
            </a:extLst>
          </p:cNvPr>
          <p:cNvSpPr/>
          <p:nvPr/>
        </p:nvSpPr>
        <p:spPr>
          <a:xfrm>
            <a:off x="2664542" y="1690688"/>
            <a:ext cx="7197213" cy="42774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MSY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10187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Yield-per-Recruit </a:t>
            </a:r>
            <a:r>
              <a:rPr lang="en-US" dirty="0">
                <a:sym typeface="Wingdings" panose="05000000000000000000" pitchFamily="2" charset="2"/>
              </a:rPr>
              <a:t> Yield</a:t>
            </a:r>
            <a:r>
              <a:rPr lang="en-US" dirty="0"/>
              <a:t>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Yield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𝑟𝑒𝑐𝑟𝑢𝑖𝑡𝑠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already know how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</m:oMath>
                </a14:m>
                <a:r>
                  <a:rPr lang="en-US" dirty="0"/>
                  <a:t>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we need to know 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changes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93193" y="4890254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Stock Recruitment Relationships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6443" y="1845425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Growth</a:t>
            </a:r>
          </a:p>
          <a:p>
            <a:pPr algn="ctr"/>
            <a:r>
              <a:rPr lang="en-US" dirty="0"/>
              <a:t>(weight-at-age)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4796443" y="3060931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Maturity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96443" y="4276437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Mortality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796442" y="5491943"/>
            <a:ext cx="1695797" cy="10141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Selectivity</a:t>
            </a:r>
            <a:endParaRPr lang="en-CA" dirty="0"/>
          </a:p>
        </p:txBody>
      </p:sp>
      <p:sp>
        <p:nvSpPr>
          <p:cNvPr id="8" name="Double Brace 8"/>
          <p:cNvSpPr/>
          <p:nvPr/>
        </p:nvSpPr>
        <p:spPr>
          <a:xfrm>
            <a:off x="3940232" y="1845425"/>
            <a:ext cx="638682" cy="4660671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ouble Brace 8"/>
          <p:cNvSpPr/>
          <p:nvPr/>
        </p:nvSpPr>
        <p:spPr>
          <a:xfrm flipH="1">
            <a:off x="6709767" y="629919"/>
            <a:ext cx="640080" cy="5876176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7349847" y="3045175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MSY reference points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244435" y="3668683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Per-recruit reference points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4796442" y="629919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SRR</a:t>
            </a:r>
          </a:p>
          <a:p>
            <a:pPr algn="ctr"/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 and h) or (a and b)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8236235" y="490664"/>
            <a:ext cx="308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Need to introduce stock recruitment </a:t>
            </a:r>
            <a:r>
              <a:rPr lang="en-US" dirty="0" smtClean="0">
                <a:solidFill>
                  <a:srgbClr val="002060"/>
                </a:solidFill>
              </a:rPr>
              <a:t>relationships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RF will do this in productivity section – move some of the next slides up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54024" y="813829"/>
            <a:ext cx="1898305" cy="2296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6619" y="328495"/>
            <a:ext cx="335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Requirements for Reference Points for Age- Structured Models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091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CA" dirty="0"/>
              <a:t>[Concepts]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Stock Recruitment Relationships (SRR)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Unfished Equilibrium Biomass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MSY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9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Beverton</a:t>
                </a:r>
                <a:r>
                  <a:rPr lang="en-US" dirty="0"/>
                  <a:t>-Holt</a:t>
                </a:r>
                <a:endParaRPr lang="en-CA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081549" y="5087389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95855" y="3790604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asymptotic recruitment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CA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blipFill>
                <a:blip r:embed="rId4"/>
                <a:stretch>
                  <a:fillRect l="-3361" t="-3614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417"/>
            <a:ext cx="10515600" cy="1325563"/>
          </a:xfrm>
        </p:spPr>
        <p:txBody>
          <a:bodyPr/>
          <a:lstStyle/>
          <a:p>
            <a:r>
              <a:rPr lang="en-US" dirty="0"/>
              <a:t>Reference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0" y="1297724"/>
            <a:ext cx="10515600" cy="2633799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00B050"/>
                </a:solidFill>
              </a:rPr>
              <a:t>Target Reference Point (TRP)</a:t>
            </a:r>
            <a:r>
              <a:rPr lang="en-US" dirty="0"/>
              <a:t> – </a:t>
            </a:r>
            <a:r>
              <a:rPr lang="en-US" dirty="0" smtClean="0"/>
              <a:t>desirable target stock </a:t>
            </a:r>
            <a:r>
              <a:rPr lang="en-US" dirty="0"/>
              <a:t>state </a:t>
            </a:r>
            <a:r>
              <a:rPr lang="en-US" dirty="0" smtClean="0"/>
              <a:t>(stock may  </a:t>
            </a:r>
            <a:r>
              <a:rPr lang="en-US" dirty="0"/>
              <a:t>fluctuate </a:t>
            </a:r>
            <a:r>
              <a:rPr lang="en-US" dirty="0" smtClean="0"/>
              <a:t>around this point)</a:t>
            </a:r>
            <a:endParaRPr lang="en-US" dirty="0"/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Limit Reference Point (LRP) </a:t>
            </a:r>
            <a:r>
              <a:rPr lang="en-US" dirty="0"/>
              <a:t>– </a:t>
            </a:r>
            <a:r>
              <a:rPr lang="en-US" dirty="0" smtClean="0"/>
              <a:t>placed above threshold of </a:t>
            </a:r>
            <a:r>
              <a:rPr lang="en-US" dirty="0"/>
              <a:t>an undesirable </a:t>
            </a:r>
            <a:r>
              <a:rPr lang="en-US" dirty="0" smtClean="0"/>
              <a:t>state / point of serious harm</a:t>
            </a:r>
            <a:endParaRPr lang="en-US" dirty="0"/>
          </a:p>
          <a:p>
            <a:pPr fontAlgn="base"/>
            <a:r>
              <a:rPr lang="en-US" dirty="0"/>
              <a:t>Reference points are generally defined based on spawning stock biomass (SSB) or the instantaneous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7DA1B-8E7D-4424-8AC1-9849748B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6537215-DB12-4915-BCFC-5DBE8B39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32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49624" y="4551559"/>
            <a:ext cx="1791093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we join the points in the plots?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Why two plots?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Ricker</a:t>
            </a:r>
            <a:endParaRPr lang="en-CA" dirty="0">
              <a:solidFill>
                <a:schemeClr val="accent2"/>
              </a:solidFill>
            </a:endParaRPr>
          </a:p>
          <a:p>
            <a:endParaRPr lang="en-CA" baseline="-25000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9" y="3262821"/>
            <a:ext cx="5200339" cy="291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CA" sz="2800" dirty="0">
                          <a:solidFill>
                            <a:schemeClr val="accent2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CA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4081549" y="5112327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75615" y="3815542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5069" y="3540193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endParaRPr lang="en-CA" baseline="-250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1458" y="5158367"/>
            <a:ext cx="3611880" cy="22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8919" y="4927661"/>
            <a:ext cx="330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Recruitment declines at high SSB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3830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err="1"/>
              <a:t>Beverton</a:t>
            </a:r>
            <a:r>
              <a:rPr lang="en-US" dirty="0"/>
              <a:t>-Holt 	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239493" y="3452076"/>
            <a:ext cx="107234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901183">
            <a:off x="4462551" y="2312983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Alternative parameterization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4009" y="4501057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 = steepness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F7A0-ADEB-490E-980D-18F2BFA1515E}"/>
                  </a:ext>
                </a:extLst>
              </p:cNvPr>
              <p:cNvSpPr txBox="1"/>
              <p:nvPr/>
            </p:nvSpPr>
            <p:spPr>
              <a:xfrm>
                <a:off x="7887347" y="5383402"/>
                <a:ext cx="3822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= equilibrium unfished recruitment</a:t>
                </a:r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F7A0-ADEB-490E-980D-18F2BFA1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47" y="5383402"/>
                <a:ext cx="382287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9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Steepness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= proportion of equilibrium unfished recruitment produced by 20% of unfished equilibrium SSB (i.e., 0.2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571" y="3669542"/>
            <a:ext cx="5200339" cy="291414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3863788" y="5531224"/>
            <a:ext cx="36127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76565" y="5531224"/>
            <a:ext cx="0" cy="510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5106" y="5710518"/>
            <a:ext cx="0" cy="3316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3788" y="5730102"/>
            <a:ext cx="681318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baseline="-25000" dirty="0">
                  <a:solidFill>
                    <a:srgbClr val="7030A0"/>
                  </a:solidFill>
                </a:endParaRPr>
              </a:p>
              <a:p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blipFill>
                <a:blip r:embed="rId7"/>
                <a:stretch>
                  <a:fillRect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5460" y="4481433"/>
                <a:ext cx="1941172" cy="897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𝑆𝑆𝐵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0" y="4481433"/>
                <a:ext cx="1941172" cy="897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15A27-2388-4198-B90B-1807101D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94" y="2724150"/>
            <a:ext cx="6448806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is the equilibrium unfished biomass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/>
                  <a:t>is estimated from the unfished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and the SRR</a:t>
                </a:r>
              </a:p>
              <a:p>
                <a:r>
                  <a:rPr lang="en-CA" dirty="0"/>
                  <a:t>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and we know:</a:t>
                </a:r>
              </a:p>
              <a:p>
                <a:pPr marL="0" indent="0" algn="r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	     (1)</a:t>
                </a:r>
              </a:p>
              <a:p>
                <a:r>
                  <a:rPr lang="en-CA" dirty="0"/>
                  <a:t>The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lies on the SRR so we know: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    (2)</a:t>
                </a:r>
              </a:p>
              <a:p>
                <a:r>
                  <a:rPr lang="en-CA" dirty="0"/>
                  <a:t>We have 2 equations and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Equation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		</a:t>
                </a:r>
                <a:r>
                  <a:rPr lang="en-US" dirty="0"/>
                  <a:t> </a:t>
                </a:r>
                <a:r>
                  <a:rPr lang="en-CA" dirty="0"/>
                  <a:t>				     </a:t>
                </a:r>
              </a:p>
              <a:p>
                <a:r>
                  <a:rPr lang="en-CA" dirty="0"/>
                  <a:t>Equation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therefore depends on the SRR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(determined by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r>
                  <a:rPr lang="en-CA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CA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𝑚𝑎𝑡𝑢𝑟𝑖𝑡𝑦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464A8E-261E-4C0D-B13E-254B2F12E63E}"/>
              </a:ext>
            </a:extLst>
          </p:cNvPr>
          <p:cNvCxnSpPr/>
          <p:nvPr/>
        </p:nvCxnSpPr>
        <p:spPr>
          <a:xfrm>
            <a:off x="4706224" y="2164360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4A98E-8995-4E45-9E36-03D02A337A45}"/>
              </a:ext>
            </a:extLst>
          </p:cNvPr>
          <p:cNvCxnSpPr/>
          <p:nvPr/>
        </p:nvCxnSpPr>
        <p:spPr>
          <a:xfrm>
            <a:off x="7097086" y="2164360"/>
            <a:ext cx="713064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D541-A281-4316-99EA-E403A94598E3}"/>
              </a:ext>
            </a:extLst>
          </p:cNvPr>
          <p:cNvCxnSpPr>
            <a:cxnSpLocks/>
          </p:cNvCxnSpPr>
          <p:nvPr/>
        </p:nvCxnSpPr>
        <p:spPr>
          <a:xfrm flipV="1">
            <a:off x="5234730" y="2785145"/>
            <a:ext cx="257542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/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/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/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/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A298449-63A8-441F-99D7-5EC7D15187F6}"/>
              </a:ext>
            </a:extLst>
          </p:cNvPr>
          <p:cNvSpPr txBox="1"/>
          <p:nvPr/>
        </p:nvSpPr>
        <p:spPr>
          <a:xfrm>
            <a:off x="10414932" y="4803941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(Equation 3)</a:t>
            </a:r>
          </a:p>
        </p:txBody>
      </p:sp>
    </p:spTree>
    <p:extLst>
      <p:ext uri="{BB962C8B-B14F-4D97-AF65-F5344CB8AC3E}">
        <p14:creationId xmlns:p14="http://schemas.microsoft.com/office/powerpoint/2010/main" val="1523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occurs at the intersection of the SRR and a line through the origin with slope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Note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  <a:blipFill>
                <a:blip r:embed="rId2"/>
                <a:stretch>
                  <a:fillRect l="-92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25042" y="3262822"/>
            <a:ext cx="5200339" cy="2914141"/>
            <a:chOff x="6981249" y="3943859"/>
            <a:chExt cx="5200339" cy="2914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1249" y="3943859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5" r="-103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55FC7-4603-4317-B47A-24C8CA3798D1}"/>
              </a:ext>
            </a:extLst>
          </p:cNvPr>
          <p:cNvCxnSpPr/>
          <p:nvPr/>
        </p:nvCxnSpPr>
        <p:spPr>
          <a:xfrm flipV="1">
            <a:off x="4194495" y="5031787"/>
            <a:ext cx="4337109" cy="595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/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Line with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blipFill>
                <a:blip r:embed="rId6"/>
                <a:stretch>
                  <a:fillRect l="-21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 SSB-per-recruit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increases from 0, the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decreases from the unfished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The equilibrium SSB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3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equilibrium recruitment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1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6098073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applied, the equilibrium recruitment and equilibrium SSB “slide down” the SRR from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 Example stock: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= 0.34</a:t>
                </a:r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= 0.34 the SSB-per-recruit decreases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recruitment: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SSB: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81249" y="3572113"/>
            <a:ext cx="5200339" cy="3285887"/>
            <a:chOff x="3495830" y="2888662"/>
            <a:chExt cx="5200339" cy="32858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830" y="3260408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7664211" y="3257994"/>
              <a:ext cx="1" cy="1771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41942" y="3257994"/>
              <a:ext cx="12997" cy="191667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896222" y="5208747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/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677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sz="2400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2400" dirty="0"/>
                  <a:t> is the long-term average (equilibrium) SSB from fishing at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2"/>
                <a:stretch>
                  <a:fillRect l="-74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98372" y="3992114"/>
            <a:ext cx="5959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growth rate is zero at carrying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population size is reduced below carry capacity, the population growth rate increases (due to available resources, decreased competition)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population growth rate occurs at an intermediate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population “growth” is harvested as surplus 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09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8" y="236111"/>
            <a:ext cx="10515600" cy="1325563"/>
          </a:xfrm>
        </p:spPr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84" y="1561674"/>
            <a:ext cx="7033953" cy="4351338"/>
          </a:xfrm>
        </p:spPr>
        <p:txBody>
          <a:bodyPr>
            <a:normAutofit/>
          </a:bodyPr>
          <a:lstStyle/>
          <a:p>
            <a:r>
              <a:rPr lang="en-US" dirty="0"/>
              <a:t>A general fishery decision-making framework (</a:t>
            </a:r>
            <a:r>
              <a:rPr lang="en-US" dirty="0">
                <a:hlinkClick r:id="rId2"/>
              </a:rPr>
              <a:t>DFO 2009</a:t>
            </a:r>
            <a:r>
              <a:rPr lang="en-US" dirty="0"/>
              <a:t>) for implementing harvest strategies that incorporate the precautionary approach</a:t>
            </a:r>
          </a:p>
          <a:p>
            <a:r>
              <a:rPr lang="en-US" dirty="0"/>
              <a:t>Includes </a:t>
            </a:r>
            <a:r>
              <a:rPr lang="en-CA" dirty="0"/>
              <a:t>reference points and stock status </a:t>
            </a:r>
            <a:r>
              <a:rPr lang="en-CA" dirty="0" smtClean="0"/>
              <a:t>zones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RF add comments from ARK about reference points need to be embedded in decision making system</a:t>
            </a:r>
            <a:endParaRPr lang="en-CA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Reference Points and Stock Status Zon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"/>
          <a:stretch/>
        </p:blipFill>
        <p:spPr bwMode="auto">
          <a:xfrm>
            <a:off x="7192651" y="1482209"/>
            <a:ext cx="5165889" cy="42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09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99" y="3800068"/>
            <a:ext cx="4647615" cy="3057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4EA5E56-E514-418C-B8EA-78D6C2D0F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sz="2400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2400" dirty="0"/>
                  <a:t> is the long-term average (equilibrium) SSB from fishing at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4EA5E56-E514-418C-B8EA-78D6C2D0F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4"/>
                <a:stretch>
                  <a:fillRect l="-74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035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/>
              <a:lstStyle/>
              <a:p>
                <a:r>
                  <a:rPr lang="en-US" dirty="0"/>
                  <a:t>Equilibrium MSY reference points can be determined by calculating yield and the equilibrium SSB over a range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using the formulas presented on pervious slides.</a:t>
                </a:r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l="-1043" t="-5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10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CA" baseline="-25000" dirty="0"/>
                      <m:t> </m:t>
                    </m:r>
                    <m:r>
                      <m:rPr>
                        <m:nor/>
                      </m:rPr>
                      <a:rPr lang="en-CA" dirty="0"/>
                      <m:t>= </m:t>
                    </m:r>
                    <m:r>
                      <m:rPr>
                        <m:nor/>
                      </m:rPr>
                      <a:rPr lang="en-CA" dirty="0"/>
                      <m:t>Fishing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mortality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rate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that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results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in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maximum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yield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over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long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term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CA" dirty="0"/>
                      <m:t> =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largest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catch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yield</m:t>
                    </m:r>
                    <m:r>
                      <m:rPr>
                        <m:nor/>
                      </m:rPr>
                      <a:rPr lang="en-US" b="0" i="0" dirty="0" smtClean="0"/>
                      <m:t>) </m:t>
                    </m:r>
                    <m:r>
                      <m:rPr>
                        <m:nor/>
                      </m:rPr>
                      <a:rPr lang="en-CA" dirty="0"/>
                      <m:t>that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can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be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continuously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removed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from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stock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assuming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constant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environmental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conditions</m:t>
                    </m:r>
                    <m:r>
                      <m:rPr>
                        <m:nor/>
                      </m:rPr>
                      <a:rPr lang="en-CA" dirty="0"/>
                      <m:t> (</m:t>
                    </m:r>
                    <m:r>
                      <m:rPr>
                        <m:nor/>
                      </m:rPr>
                      <a:rPr lang="en-CA" dirty="0"/>
                      <m:t>equilibrium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= average long-term biomass (SSB) from fishing at a constant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over the long term</a:t>
                </a:r>
              </a:p>
              <a:p>
                <a:endParaRPr lang="en-US" dirty="0"/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l="-812" t="-3470" b="-6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48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MSY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blipFill>
                <a:blip r:embed="rId2"/>
                <a:stretch>
                  <a:fillRect l="-23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𝑌𝑖𝑒𝑙𝑑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>
                  <a:solidFill>
                    <a:srgbClr val="7030A0"/>
                  </a:solidFill>
                </a:endParaRPr>
              </a:p>
              <a:p>
                <a:endParaRPr lang="en-US" baseline="-25000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Calculate Yield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identify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yield is at its maximum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3"/>
                <a:stretch>
                  <a:fillRect l="-928" b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Equilibrium Yield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blipFill>
                <a:blip r:embed="rId6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Yield-per-recruit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blipFill>
                <a:blip r:embed="rId7"/>
                <a:stretch>
                  <a:fillRect l="-14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Equilibrium Recruitment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blipFill>
                <a:blip r:embed="rId8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70D57F6-36A4-4091-9911-27AA5154FC66}"/>
              </a:ext>
            </a:extLst>
          </p:cNvPr>
          <p:cNvSpPr txBox="1"/>
          <p:nvPr/>
        </p:nvSpPr>
        <p:spPr>
          <a:xfrm>
            <a:off x="838200" y="3963385"/>
            <a:ext cx="37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/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blipFill>
                <a:blip r:embed="rId9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/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blipFill>
                <a:blip r:embed="rId10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/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E7297-6576-4C21-B290-BD0D170AF8F8}"/>
              </a:ext>
            </a:extLst>
          </p:cNvPr>
          <p:cNvCxnSpPr/>
          <p:nvPr/>
        </p:nvCxnSpPr>
        <p:spPr>
          <a:xfrm flipH="1">
            <a:off x="7314013" y="417842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/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7. Approaches for Data-limited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BBC60-EFE3-41B5-89E6-BDA0E4FAE63E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1512712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0B0C-5F3A-4C8F-8BAB-6146EBD9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Data-limited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5BDD-8A26-40B2-B372-A60F729D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Empirical, theoretical, and historical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  <a:p>
            <a:pPr lvl="1"/>
            <a:r>
              <a:rPr lang="en-US" dirty="0"/>
              <a:t>Catch-only methods: can provide estimates of B relative to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they have generally been used to estimate global trends in stock status and not for stock assessment</a:t>
            </a:r>
          </a:p>
          <a:p>
            <a:pPr lvl="1"/>
            <a:r>
              <a:rPr lang="en-US" dirty="0"/>
              <a:t>Closed-loop simulation approaches: an alternative to using empirical proxies or methods that rely on strong model assumptions or priors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7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D68-BB61-4474-BC60-CD2665E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Per-recruit models: Spawning Potential Ratio (SPR)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US" dirty="0"/>
                  <a:t> represents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results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% of unfished SSB-pre-recruit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common proxy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Value of SPR as a proxy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depends on productivity</a:t>
                </a:r>
              </a:p>
              <a:p>
                <a:pPr lvl="1"/>
                <a:r>
                  <a:rPr lang="en-US" dirty="0"/>
                  <a:t>Biomass reference point: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smtClean="0">
                                  <a:effectLst/>
                                  <a:latin typeface="Cambria Math" panose="02040503050406030204" pitchFamily="18" charset="0"/>
                                </a:rPr>
                                <m:t>𝑴𝑺𝒀</m:t>
                              </m:r>
                            </m:oMath>
                          </a14:m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 ≈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𝑺𝑷𝑹</m:t>
                              </m:r>
                            </m:oMath>
                          </a14:m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1832" t="-20690" r="-136649" b="-3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6434" t="-20690" r="-1163" b="-3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18288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A88A9-649F-40E4-9D6F-C18C68BC6AA3}"/>
              </a:ext>
            </a:extLst>
          </p:cNvPr>
          <p:cNvSpPr txBox="1"/>
          <p:nvPr/>
        </p:nvSpPr>
        <p:spPr>
          <a:xfrm>
            <a:off x="9798340" y="6550111"/>
            <a:ext cx="2393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NZ Ministry of Fisheries</a:t>
            </a:r>
            <a:r>
              <a:rPr lang="en-US" sz="1200" dirty="0">
                <a:cs typeface="Arial" panose="020B0604020202020204" pitchFamily="34" charset="0"/>
              </a:rPr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32425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4E-EA14-43BE-AD13-A1E26E81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F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MSY</a:t>
                </a:r>
                <a:r>
                  <a:rPr lang="en-US" dirty="0"/>
                  <a:t> proxies: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maximizes YPR (not recommended)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slope of YPR curve is 10% of the slope at the origin</a:t>
                </a:r>
              </a:p>
              <a:p>
                <a:pPr lvl="2"/>
                <a:r>
                  <a:rPr lang="en-US" dirty="0"/>
                  <a:t>Sensitive to assumptions about growth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Not recommended without understanding how well it relates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(Mace 2001)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a proportion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0.87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meta-analysis (Zhou et al. 2012)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pelagic species (Patterson 1992)</a:t>
                </a:r>
              </a:p>
              <a:p>
                <a:r>
                  <a:rPr lang="en-US" dirty="0"/>
                  <a:t>Biomass reference points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aseline="-25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C7CBE7-DFD7-40E4-B423-F807B34CE615}"/>
              </a:ext>
            </a:extLst>
          </p:cNvPr>
          <p:cNvSpPr txBox="1"/>
          <p:nvPr/>
        </p:nvSpPr>
        <p:spPr>
          <a:xfrm>
            <a:off x="1818968" y="2762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92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52E-C719-43DA-8EE8-62DB1B86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Historical, Empirical, or Other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 or median value of an indicator over a historical time period when the indicator is high and catches are high; or</a:t>
                </a:r>
              </a:p>
              <a:p>
                <a:pPr lvl="1"/>
                <a:r>
                  <a:rPr lang="en-US" dirty="0"/>
                  <a:t>the mean or median value of an indicator over a productive period.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mean/median (or maximum) value of the indicator over a historical time period reflecting the beginning of exploitation. </a:t>
                </a:r>
              </a:p>
              <a:p>
                <a:r>
                  <a:rPr lang="en-US" dirty="0"/>
                  <a:t>LRPs based on a historical low biomass state:</a:t>
                </a:r>
              </a:p>
              <a:p>
                <a:pPr lvl="1"/>
                <a:r>
                  <a:rPr lang="en-US" dirty="0"/>
                  <a:t>from which the stock recovered to above average levels; </a:t>
                </a:r>
              </a:p>
              <a:p>
                <a:pPr lvl="1"/>
                <a:r>
                  <a:rPr lang="en-US" dirty="0"/>
                  <a:t>or that is agreed by managers and resource users to be an undesirable state to avoid.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97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F4DB-F41F-422C-A0AD-970DFF81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Catch-only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2DD6-619C-4CA2-93BA-8A25DA0F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Assume </a:t>
            </a:r>
            <a:r>
              <a:rPr lang="en-US" i="1" dirty="0"/>
              <a:t>Catch</a:t>
            </a:r>
            <a:r>
              <a:rPr lang="en-US" dirty="0"/>
              <a:t> is proportional to </a:t>
            </a:r>
            <a:r>
              <a:rPr lang="en-US" i="1" dirty="0"/>
              <a:t>Abundance </a:t>
            </a:r>
          </a:p>
          <a:p>
            <a:r>
              <a:rPr lang="en-US" dirty="0"/>
              <a:t>Have been developed primarily to assess the global status of unassessed stocks (e.g., Costello et al. 2012; </a:t>
            </a:r>
            <a:r>
              <a:rPr lang="en-US" dirty="0" err="1"/>
              <a:t>Kleisner</a:t>
            </a:r>
            <a:r>
              <a:rPr lang="en-US" dirty="0"/>
              <a:t> et al. 2013; </a:t>
            </a:r>
            <a:r>
              <a:rPr lang="en-US" dirty="0" err="1"/>
              <a:t>Palomares</a:t>
            </a:r>
            <a:r>
              <a:rPr lang="en-US" dirty="0"/>
              <a:t> et al. 2020)</a:t>
            </a:r>
          </a:p>
          <a:p>
            <a:r>
              <a:rPr lang="en-US" dirty="0"/>
              <a:t>Recent reviews of data-limited methods have evaluated the performance of catch-only methods to estimate stock status (</a:t>
            </a:r>
            <a:r>
              <a:rPr lang="da-DK" dirty="0"/>
              <a:t>Carruthers et al. 2014; Free et al. 2020; Sharma et al., 2021; Ovando et al. 2022). </a:t>
            </a:r>
          </a:p>
          <a:p>
            <a:pPr lvl="1"/>
            <a:r>
              <a:rPr lang="en-US" dirty="0"/>
              <a:t>Performance evaluated on data rich stocks and simulated stocks</a:t>
            </a:r>
          </a:p>
          <a:p>
            <a:pPr lvl="1"/>
            <a:r>
              <a:rPr lang="en-US" dirty="0"/>
              <a:t>Catch-only methods:</a:t>
            </a:r>
          </a:p>
          <a:p>
            <a:pPr lvl="2"/>
            <a:r>
              <a:rPr lang="en-US" dirty="0"/>
              <a:t>produced biased and imprecise estimates of stock status</a:t>
            </a:r>
          </a:p>
          <a:p>
            <a:pPr lvl="2"/>
            <a:r>
              <a:rPr lang="en-US" dirty="0"/>
              <a:t>have been developed primarily to assess the global status of unassessed stocks </a:t>
            </a:r>
          </a:p>
        </p:txBody>
      </p:sp>
    </p:spTree>
    <p:extLst>
      <p:ext uri="{BB962C8B-B14F-4D97-AF65-F5344CB8AC3E}">
        <p14:creationId xmlns:p14="http://schemas.microsoft.com/office/powerpoint/2010/main" val="27104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22" y="1599382"/>
            <a:ext cx="6623259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: “</a:t>
            </a:r>
            <a:r>
              <a:rPr lang="en-US" i="1" dirty="0"/>
              <a:t>represents the stock level below which there is a high probability that the stock’s productivity is so impaired that serious harm will occur”</a:t>
            </a:r>
            <a:endParaRPr lang="en-CA" i="1" dirty="0"/>
          </a:p>
          <a:p>
            <a:r>
              <a:rPr lang="en-US" i="1" dirty="0"/>
              <a:t>“At this stock status level, there may also be resultant impacts to the ecosystem, associated species and a long-term loss of fishing opportunities”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 is defined by DFO Science through a CSAS peer-review process</a:t>
            </a: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"/>
          <a:stretch/>
        </p:blipFill>
        <p:spPr bwMode="auto">
          <a:xfrm>
            <a:off x="7192651" y="1482209"/>
            <a:ext cx="5165889" cy="42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282046" y="1925359"/>
            <a:ext cx="11050" cy="2968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01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that involves evaluating performance of MPs through simulation to assess trade-offs among multiple fishery and conservation objectives.</a:t>
            </a:r>
          </a:p>
          <a:p>
            <a:r>
              <a:rPr lang="en-US" dirty="0"/>
              <a:t>“Management Strategy Evaluation” – CLS is the technical modeling component of MSE.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E930-5213-4915-92DE-B58C9886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14" y="3969844"/>
            <a:ext cx="4758214" cy="26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81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Data-limited context, CLS approach is an alternative to using empirical proxies that may not capture bias and uncertainty in estimated stock status.</a:t>
            </a:r>
          </a:p>
          <a:p>
            <a:r>
              <a:rPr lang="en-US" dirty="0"/>
              <a:t>CLS approach can provide sustainable catch advice consistent with the PA Policy and in compliance with the FSP, when stock status cannot be well estimated using traditional methods.</a:t>
            </a:r>
          </a:p>
          <a:p>
            <a:r>
              <a:rPr lang="en-US" dirty="0"/>
              <a:t>The application of a data-limited CLS framework to provide management advice has been demonstrated for groundfish in BC (Anderson et al. 2021). </a:t>
            </a:r>
          </a:p>
        </p:txBody>
      </p:sp>
    </p:spTree>
    <p:extLst>
      <p:ext uri="{BB962C8B-B14F-4D97-AF65-F5344CB8AC3E}">
        <p14:creationId xmlns:p14="http://schemas.microsoft.com/office/powerpoint/2010/main" val="19241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8. Approaches using Multiple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356B6-F582-4700-86DC-20C0A9ABB979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25775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2E9-B5D4-4531-A4CA-969BFCE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Status from Multiple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506C-3D09-4A13-849A-5181B9F9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averaging (ensemble approach)</a:t>
            </a:r>
          </a:p>
          <a:p>
            <a:pPr lvl="1"/>
            <a:r>
              <a:rPr lang="en-US" dirty="0"/>
              <a:t>100% weight on one model (model selection); </a:t>
            </a:r>
          </a:p>
          <a:p>
            <a:pPr lvl="1"/>
            <a:r>
              <a:rPr lang="en-US" dirty="0"/>
              <a:t>equal weighting;</a:t>
            </a:r>
          </a:p>
          <a:p>
            <a:pPr lvl="1"/>
            <a:r>
              <a:rPr lang="en-US" dirty="0"/>
              <a:t>tactical weighting (e.g., based on expert opinion or historical performance); </a:t>
            </a:r>
          </a:p>
          <a:p>
            <a:pPr lvl="1"/>
            <a:r>
              <a:rPr lang="en-US" dirty="0"/>
              <a:t>weighting based on model probabilities (e.g., Bayes factors); </a:t>
            </a:r>
          </a:p>
          <a:p>
            <a:pPr lvl="1"/>
            <a:r>
              <a:rPr lang="en-US" dirty="0"/>
              <a:t>weighting based on information theoretic values (e.g., AIC); or </a:t>
            </a:r>
          </a:p>
          <a:p>
            <a:pPr lvl="1"/>
            <a:r>
              <a:rPr lang="en-US" dirty="0"/>
              <a:t>weighting based on predictive ability</a:t>
            </a:r>
          </a:p>
          <a:p>
            <a:r>
              <a:rPr lang="en-US" dirty="0"/>
              <a:t>Empirical Approaches</a:t>
            </a:r>
          </a:p>
          <a:p>
            <a:pPr lvl="1"/>
            <a:r>
              <a:rPr lang="en-US" dirty="0"/>
              <a:t>Reference points based on empirical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1139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Something on multiple OMs in MSE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ference Points and Stock Status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"/>
          <a:stretch/>
        </p:blipFill>
        <p:spPr bwMode="auto">
          <a:xfrm>
            <a:off x="7192651" y="1482209"/>
            <a:ext cx="5165889" cy="42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8" y="1732253"/>
            <a:ext cx="6231903" cy="416892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USR</a:t>
            </a:r>
            <a:r>
              <a:rPr lang="en-US" dirty="0"/>
              <a:t> – “</a:t>
            </a:r>
            <a:r>
              <a:rPr lang="en-CA" i="1" dirty="0"/>
              <a:t>a level below which removals must be progressively reduced so the LRP can be avoided” </a:t>
            </a:r>
            <a:r>
              <a:rPr lang="en-CA" dirty="0"/>
              <a:t>OR</a:t>
            </a:r>
            <a:r>
              <a:rPr lang="en-CA" i="1" dirty="0"/>
              <a:t> “</a:t>
            </a:r>
            <a:r>
              <a:rPr lang="en-US" i="1" dirty="0"/>
              <a:t>a target reference point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0000FF"/>
                </a:solidFill>
              </a:rPr>
              <a:t>USR</a:t>
            </a:r>
            <a:r>
              <a:rPr lang="en-US" i="1" dirty="0"/>
              <a:t> is defined by resource management, in consultation with stakeholders and with advice and input from DFO Science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91960" y="1930216"/>
            <a:ext cx="0" cy="2971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665988" y="1930216"/>
            <a:ext cx="0" cy="297172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1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15808</TotalTime>
  <Words>5743</Words>
  <Application>Microsoft Office PowerPoint</Application>
  <PresentationFormat>Widescreen</PresentationFormat>
  <Paragraphs>537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Theme</vt:lpstr>
      <vt:lpstr>Reference Points 101</vt:lpstr>
      <vt:lpstr>Objectives</vt:lpstr>
      <vt:lpstr>Objectives</vt:lpstr>
      <vt:lpstr>Outline</vt:lpstr>
      <vt:lpstr>1. Introduction – Reference Points</vt:lpstr>
      <vt:lpstr>Reference Points</vt:lpstr>
      <vt:lpstr>DFO: Reference Points (PA Framework)</vt:lpstr>
      <vt:lpstr>DFO: Reference Points (PA Framework)</vt:lpstr>
      <vt:lpstr>DFO: Reference Points (PA Framework)</vt:lpstr>
      <vt:lpstr>DFO: Reference Points (PA Framework)</vt:lpstr>
      <vt:lpstr>Roles of Reference Points</vt:lpstr>
      <vt:lpstr>Roles of Reference Points</vt:lpstr>
      <vt:lpstr>2. Background on Fish Stock Productivity</vt:lpstr>
      <vt:lpstr>RF ADD THESE SLIDES</vt:lpstr>
      <vt:lpstr>Copied from section 5</vt:lpstr>
      <vt:lpstr>3. Equilibrium Assumptions</vt:lpstr>
      <vt:lpstr>What is Equilibrium?</vt:lpstr>
      <vt:lpstr>A couple of slides from the exercises (Ex 1 and 2)</vt:lpstr>
      <vt:lpstr>4. Background on MSY</vt:lpstr>
      <vt:lpstr>Maximum Sustainable Yield (MSY)</vt:lpstr>
      <vt:lpstr>Maximum Sustainable Yield (MSY)</vt:lpstr>
      <vt:lpstr>Maximum Sustainable Yield (MSY)</vt:lpstr>
      <vt:lpstr>Notes on MSY as target/limit</vt:lpstr>
      <vt:lpstr>5. Reference Points in Surplus Production Models</vt:lpstr>
      <vt:lpstr>Surplus Production Models</vt:lpstr>
      <vt:lpstr>Surplus Production (SP) Models</vt:lpstr>
      <vt:lpstr>Reference points</vt:lpstr>
      <vt:lpstr>Reference points from the Schaefer Model1</vt:lpstr>
      <vt:lpstr>6. Reference Points in Age-structured Models</vt:lpstr>
      <vt:lpstr>Something on limitations of biomass dynamic models</vt:lpstr>
      <vt:lpstr>Examples of Limit Reference Points</vt:lpstr>
      <vt:lpstr>Some Equilibrium Reference Points</vt:lpstr>
      <vt:lpstr>Per Recruit Reference Points: Calculations</vt:lpstr>
      <vt:lpstr>Per-Recruit Reference Points [Concepts]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3. SSB-per-Recruit</vt:lpstr>
      <vt:lpstr>Per-Recruit Reference Points 3. Eggs-per-Recruit</vt:lpstr>
      <vt:lpstr>Per-Recruit Reference Points 3. SSB-per-Recruit or Eggs-per-Recruit</vt:lpstr>
      <vt:lpstr>Per-Recruit Reference Points 4. Spawning Potential Ratio (SPR)</vt:lpstr>
      <vt:lpstr>Per-Recruit Reference Points 4. Spawning Potential Ratio (SPR)</vt:lpstr>
      <vt:lpstr>Per-Recruit Reference Points 5. Yield-per-Recruit (YPR)</vt:lpstr>
      <vt:lpstr>Per-Recruit Reference Points 5. Yield-per-Recruit (YPR)</vt:lpstr>
      <vt:lpstr>Per-Recruit Reference Points 5. Yield-per-Recruit (YPR)</vt:lpstr>
      <vt:lpstr>MSY Reference Points: Calculations</vt:lpstr>
      <vt:lpstr>Yield-per-Recruit  Yield </vt:lpstr>
      <vt:lpstr>PowerPoint Presentation</vt:lpstr>
      <vt:lpstr>MSY Reference Points [Concepts]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2. 〖SSB〗_0</vt:lpstr>
      <vt:lpstr>MSY Reference Points 2. 〖SSB〗_0</vt:lpstr>
      <vt:lpstr>MSY Reference Points 2. 〖SSB〗_0</vt:lpstr>
      <vt:lpstr>MSY Reference Points 1. Stock Recruitment Relationships</vt:lpstr>
      <vt:lpstr>MSY Reference Points 1. Stock Recruitment Relationships</vt:lpstr>
      <vt:lpstr>MSY Reference Points 2. MSY</vt:lpstr>
      <vt:lpstr>MSY Reference Points 2. MSY</vt:lpstr>
      <vt:lpstr>MSY Reference Points 2. MSY</vt:lpstr>
      <vt:lpstr>MSY Reference Points 2. MSY</vt:lpstr>
      <vt:lpstr>PowerPoint Presentation</vt:lpstr>
      <vt:lpstr>7. Approaches for Data-limited Stocks</vt:lpstr>
      <vt:lpstr>Approaches for Data-limited Stocks</vt:lpstr>
      <vt:lpstr>Theoretical Proxies for BMSY</vt:lpstr>
      <vt:lpstr>Theoretical Proxies for FMSY</vt:lpstr>
      <vt:lpstr>Historical, Empirical, or Other Proxies for B0 and BMSY</vt:lpstr>
      <vt:lpstr>Catch-only Approaches</vt:lpstr>
      <vt:lpstr>Closed-loop Simulation</vt:lpstr>
      <vt:lpstr>Closed-loop Simulation</vt:lpstr>
      <vt:lpstr>8. Approaches using Multiple Models</vt:lpstr>
      <vt:lpstr>Stock Status from Multiple Models</vt:lpstr>
      <vt:lpstr>Something on multiple OMs in MSE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Forrest, Robyn</cp:lastModifiedBy>
  <cp:revision>161</cp:revision>
  <dcterms:created xsi:type="dcterms:W3CDTF">2021-10-28T18:18:48Z</dcterms:created>
  <dcterms:modified xsi:type="dcterms:W3CDTF">2022-11-07T23:14:35Z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